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9"/>
  </p:notesMasterIdLst>
  <p:sldIdLst>
    <p:sldId id="256" r:id="rId2"/>
    <p:sldId id="1165" r:id="rId3"/>
    <p:sldId id="1163" r:id="rId4"/>
    <p:sldId id="1187" r:id="rId5"/>
    <p:sldId id="1107" r:id="rId6"/>
    <p:sldId id="1203" r:id="rId7"/>
    <p:sldId id="1204" r:id="rId8"/>
    <p:sldId id="1202" r:id="rId9"/>
    <p:sldId id="935" r:id="rId10"/>
    <p:sldId id="1188" r:id="rId11"/>
    <p:sldId id="936" r:id="rId12"/>
    <p:sldId id="1189" r:id="rId13"/>
    <p:sldId id="937" r:id="rId14"/>
    <p:sldId id="938" r:id="rId15"/>
    <p:sldId id="939" r:id="rId16"/>
    <p:sldId id="940" r:id="rId17"/>
    <p:sldId id="941" r:id="rId18"/>
    <p:sldId id="942" r:id="rId19"/>
    <p:sldId id="1022" r:id="rId20"/>
    <p:sldId id="944" r:id="rId21"/>
    <p:sldId id="1050" r:id="rId22"/>
    <p:sldId id="1049" r:id="rId23"/>
    <p:sldId id="955" r:id="rId24"/>
    <p:sldId id="1024" r:id="rId25"/>
    <p:sldId id="1004" r:id="rId26"/>
    <p:sldId id="956" r:id="rId27"/>
    <p:sldId id="957" r:id="rId28"/>
    <p:sldId id="1190" r:id="rId29"/>
    <p:sldId id="1191" r:id="rId30"/>
    <p:sldId id="1113" r:id="rId31"/>
    <p:sldId id="1192" r:id="rId32"/>
    <p:sldId id="1193" r:id="rId33"/>
    <p:sldId id="1116" r:id="rId34"/>
    <p:sldId id="1117" r:id="rId35"/>
    <p:sldId id="1194" r:id="rId36"/>
    <p:sldId id="1195" r:id="rId37"/>
    <p:sldId id="1055" r:id="rId38"/>
    <p:sldId id="1056" r:id="rId39"/>
    <p:sldId id="1118" r:id="rId40"/>
    <p:sldId id="1119" r:id="rId41"/>
    <p:sldId id="1120" r:id="rId42"/>
    <p:sldId id="1121" r:id="rId43"/>
    <p:sldId id="1122" r:id="rId44"/>
    <p:sldId id="1123" r:id="rId45"/>
    <p:sldId id="1125" r:id="rId46"/>
    <p:sldId id="1124" r:id="rId47"/>
    <p:sldId id="1127" r:id="rId48"/>
    <p:sldId id="1196" r:id="rId49"/>
    <p:sldId id="958" r:id="rId50"/>
    <p:sldId id="1023" r:id="rId51"/>
    <p:sldId id="961" r:id="rId52"/>
    <p:sldId id="1197" r:id="rId53"/>
    <p:sldId id="1198" r:id="rId54"/>
    <p:sldId id="962" r:id="rId55"/>
    <p:sldId id="963" r:id="rId56"/>
    <p:sldId id="964" r:id="rId57"/>
    <p:sldId id="1126" r:id="rId58"/>
    <p:sldId id="965" r:id="rId59"/>
    <p:sldId id="966" r:id="rId60"/>
    <p:sldId id="967" r:id="rId61"/>
    <p:sldId id="968" r:id="rId62"/>
    <p:sldId id="969" r:id="rId63"/>
    <p:sldId id="970" r:id="rId64"/>
    <p:sldId id="971" r:id="rId65"/>
    <p:sldId id="1005" r:id="rId66"/>
    <p:sldId id="972" r:id="rId67"/>
    <p:sldId id="1047" r:id="rId68"/>
    <p:sldId id="1128" r:id="rId69"/>
    <p:sldId id="1129" r:id="rId70"/>
    <p:sldId id="1130" r:id="rId71"/>
    <p:sldId id="1131" r:id="rId72"/>
    <p:sldId id="1132" r:id="rId73"/>
    <p:sldId id="1133" r:id="rId74"/>
    <p:sldId id="1199" r:id="rId75"/>
    <p:sldId id="1134" r:id="rId76"/>
    <p:sldId id="1135" r:id="rId77"/>
    <p:sldId id="1136" r:id="rId78"/>
    <p:sldId id="1137" r:id="rId79"/>
    <p:sldId id="1138" r:id="rId80"/>
    <p:sldId id="1139" r:id="rId81"/>
    <p:sldId id="1140" r:id="rId82"/>
    <p:sldId id="1200" r:id="rId83"/>
    <p:sldId id="1141" r:id="rId84"/>
    <p:sldId id="1142" r:id="rId85"/>
    <p:sldId id="1201" r:id="rId86"/>
    <p:sldId id="262" r:id="rId87"/>
    <p:sldId id="1111" r:id="rId8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3106EA"/>
    <a:srgbClr val="3366FF"/>
    <a:srgbClr val="221D43"/>
    <a:srgbClr val="153B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044" autoAdjust="0"/>
    <p:restoredTop sz="93529" autoAdjust="0"/>
  </p:normalViewPr>
  <p:slideViewPr>
    <p:cSldViewPr>
      <p:cViewPr varScale="1">
        <p:scale>
          <a:sx n="60" d="100"/>
          <a:sy n="60" d="100"/>
        </p:scale>
        <p:origin x="684" y="72"/>
      </p:cViewPr>
      <p:guideLst>
        <p:guide orient="horz" pos="2160"/>
        <p:guide pos="2880"/>
      </p:guideLst>
    </p:cSldViewPr>
  </p:slideViewPr>
  <p:outlineViewPr>
    <p:cViewPr>
      <p:scale>
        <a:sx n="33" d="100"/>
        <a:sy n="33" d="100"/>
      </p:scale>
      <p:origin x="0" y="3252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rts/_rels/chart1.xml.rels><?xml version="1.0" encoding="UTF-8" standalone="yes"?>
<Relationships xmlns="http://schemas.openxmlformats.org/package/2006/relationships"><Relationship Id="rId3" Type="http://schemas.openxmlformats.org/officeDocument/2006/relationships/oleObject" Target="file:///E:\IIMR\Resources\Managing%20for%20Quality%20and%20Performance%20Excellence,%20International%20Edition,%209th%20Ed\Instructor%20Excel%20Files\Example%20Data%20Files\Example%208.18%20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E:\IIMR\Resources\Managing%20for%20Quality%20and%20Performance%20Excellence,%20International%20Edition,%209th%20Ed\Instructor%20Excel%20Files\Example%20Data%20Files\Example%208.19%20Data.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p-chart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3"/>
          <c:order val="0"/>
          <c:tx>
            <c:strRef>
              <c:f>Sheet2!$D$5</c:f>
              <c:strCache>
                <c:ptCount val="1"/>
                <c:pt idx="0">
                  <c:v>Fraction nonconforming</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val>
            <c:numRef>
              <c:f>Sheet2!$D$6:$D$30</c:f>
              <c:numCache>
                <c:formatCode>0.0000</c:formatCode>
                <c:ptCount val="25"/>
                <c:pt idx="0">
                  <c:v>0.03</c:v>
                </c:pt>
                <c:pt idx="1">
                  <c:v>0.01</c:v>
                </c:pt>
                <c:pt idx="2">
                  <c:v>0</c:v>
                </c:pt>
                <c:pt idx="3">
                  <c:v>0</c:v>
                </c:pt>
                <c:pt idx="4">
                  <c:v>0.02</c:v>
                </c:pt>
                <c:pt idx="5">
                  <c:v>0.05</c:v>
                </c:pt>
                <c:pt idx="6">
                  <c:v>0.03</c:v>
                </c:pt>
                <c:pt idx="7">
                  <c:v>0.06</c:v>
                </c:pt>
                <c:pt idx="8">
                  <c:v>0.01</c:v>
                </c:pt>
                <c:pt idx="9">
                  <c:v>0.04</c:v>
                </c:pt>
                <c:pt idx="10">
                  <c:v>0</c:v>
                </c:pt>
                <c:pt idx="11">
                  <c:v>0.02</c:v>
                </c:pt>
                <c:pt idx="12">
                  <c:v>0.01</c:v>
                </c:pt>
                <c:pt idx="13">
                  <c:v>0.03</c:v>
                </c:pt>
                <c:pt idx="14">
                  <c:v>0.04</c:v>
                </c:pt>
                <c:pt idx="15">
                  <c:v>0.01</c:v>
                </c:pt>
                <c:pt idx="16">
                  <c:v>0.01</c:v>
                </c:pt>
                <c:pt idx="17">
                  <c:v>0.02</c:v>
                </c:pt>
                <c:pt idx="18">
                  <c:v>0.05</c:v>
                </c:pt>
                <c:pt idx="19">
                  <c:v>0.02</c:v>
                </c:pt>
                <c:pt idx="20">
                  <c:v>0.03</c:v>
                </c:pt>
                <c:pt idx="21">
                  <c:v>0.04</c:v>
                </c:pt>
                <c:pt idx="22">
                  <c:v>0.01</c:v>
                </c:pt>
                <c:pt idx="23">
                  <c:v>0</c:v>
                </c:pt>
                <c:pt idx="24">
                  <c:v>0.01</c:v>
                </c:pt>
              </c:numCache>
            </c:numRef>
          </c:val>
          <c:smooth val="0"/>
          <c:extLst>
            <c:ext xmlns:c16="http://schemas.microsoft.com/office/drawing/2014/chart" uri="{C3380CC4-5D6E-409C-BE32-E72D297353CC}">
              <c16:uniqueId val="{00000000-BBCA-4EB9-AA71-E346A8F95B14}"/>
            </c:ext>
          </c:extLst>
        </c:ser>
        <c:ser>
          <c:idx val="0"/>
          <c:order val="1"/>
          <c:spPr>
            <a:ln w="28575" cap="rnd">
              <a:solidFill>
                <a:schemeClr val="accent1"/>
              </a:solidFill>
              <a:round/>
            </a:ln>
            <a:effectLst/>
          </c:spPr>
          <c:marker>
            <c:symbol val="circle"/>
            <c:size val="5"/>
            <c:spPr>
              <a:solidFill>
                <a:schemeClr val="accent1"/>
              </a:solidFill>
              <a:ln w="9525">
                <a:solidFill>
                  <a:schemeClr val="accent1"/>
                </a:solidFill>
              </a:ln>
              <a:effectLst/>
            </c:spPr>
          </c:marker>
          <c:val>
            <c:numRef>
              <c:f>Sheet2!$E$6:$E$30</c:f>
              <c:numCache>
                <c:formatCode>0.0000</c:formatCode>
                <c:ptCount val="25"/>
                <c:pt idx="0">
                  <c:v>2.2000000000000006E-2</c:v>
                </c:pt>
                <c:pt idx="1">
                  <c:v>2.2000000000000006E-2</c:v>
                </c:pt>
                <c:pt idx="2">
                  <c:v>2.2000000000000006E-2</c:v>
                </c:pt>
                <c:pt idx="3">
                  <c:v>2.2000000000000006E-2</c:v>
                </c:pt>
                <c:pt idx="4">
                  <c:v>2.2000000000000006E-2</c:v>
                </c:pt>
                <c:pt idx="5">
                  <c:v>2.2000000000000006E-2</c:v>
                </c:pt>
                <c:pt idx="6">
                  <c:v>2.2000000000000006E-2</c:v>
                </c:pt>
                <c:pt idx="7">
                  <c:v>2.2000000000000006E-2</c:v>
                </c:pt>
                <c:pt idx="8">
                  <c:v>2.2000000000000006E-2</c:v>
                </c:pt>
                <c:pt idx="9">
                  <c:v>2.2000000000000006E-2</c:v>
                </c:pt>
                <c:pt idx="10">
                  <c:v>2.2000000000000006E-2</c:v>
                </c:pt>
                <c:pt idx="11">
                  <c:v>2.2000000000000006E-2</c:v>
                </c:pt>
                <c:pt idx="12">
                  <c:v>2.2000000000000006E-2</c:v>
                </c:pt>
                <c:pt idx="13">
                  <c:v>2.2000000000000006E-2</c:v>
                </c:pt>
                <c:pt idx="14">
                  <c:v>2.2000000000000006E-2</c:v>
                </c:pt>
                <c:pt idx="15">
                  <c:v>2.2000000000000006E-2</c:v>
                </c:pt>
                <c:pt idx="16">
                  <c:v>2.2000000000000006E-2</c:v>
                </c:pt>
                <c:pt idx="17">
                  <c:v>2.2000000000000006E-2</c:v>
                </c:pt>
                <c:pt idx="18">
                  <c:v>2.2000000000000006E-2</c:v>
                </c:pt>
                <c:pt idx="19">
                  <c:v>2.2000000000000006E-2</c:v>
                </c:pt>
                <c:pt idx="20">
                  <c:v>2.2000000000000006E-2</c:v>
                </c:pt>
                <c:pt idx="21">
                  <c:v>2.2000000000000006E-2</c:v>
                </c:pt>
                <c:pt idx="22">
                  <c:v>2.2000000000000006E-2</c:v>
                </c:pt>
                <c:pt idx="23">
                  <c:v>2.2000000000000006E-2</c:v>
                </c:pt>
                <c:pt idx="24">
                  <c:v>2.2000000000000006E-2</c:v>
                </c:pt>
              </c:numCache>
            </c:numRef>
          </c:val>
          <c:smooth val="0"/>
          <c:extLst>
            <c:ext xmlns:c16="http://schemas.microsoft.com/office/drawing/2014/chart" uri="{C3380CC4-5D6E-409C-BE32-E72D297353CC}">
              <c16:uniqueId val="{00000001-BBCA-4EB9-AA71-E346A8F95B14}"/>
            </c:ext>
          </c:extLst>
        </c:ser>
        <c:ser>
          <c:idx val="1"/>
          <c:order val="2"/>
          <c:spPr>
            <a:ln w="28575" cap="rnd">
              <a:solidFill>
                <a:schemeClr val="accent2"/>
              </a:solidFill>
              <a:round/>
            </a:ln>
            <a:effectLst/>
          </c:spPr>
          <c:marker>
            <c:symbol val="circle"/>
            <c:size val="5"/>
            <c:spPr>
              <a:solidFill>
                <a:schemeClr val="accent2"/>
              </a:solidFill>
              <a:ln w="9525">
                <a:solidFill>
                  <a:schemeClr val="accent2"/>
                </a:solidFill>
              </a:ln>
              <a:effectLst/>
            </c:spPr>
          </c:marker>
          <c:val>
            <c:numRef>
              <c:f>Sheet2!$F$6:$F$30</c:f>
              <c:numCache>
                <c:formatCode>General</c:formatCode>
                <c:ptCount val="25"/>
                <c:pt idx="0">
                  <c:v>6.6000000000000003E-2</c:v>
                </c:pt>
                <c:pt idx="1">
                  <c:v>6.6000000000000003E-2</c:v>
                </c:pt>
                <c:pt idx="2">
                  <c:v>6.6000000000000003E-2</c:v>
                </c:pt>
                <c:pt idx="3">
                  <c:v>6.6000000000000003E-2</c:v>
                </c:pt>
                <c:pt idx="4">
                  <c:v>6.6000000000000003E-2</c:v>
                </c:pt>
                <c:pt idx="5">
                  <c:v>6.6000000000000003E-2</c:v>
                </c:pt>
                <c:pt idx="6">
                  <c:v>6.6000000000000003E-2</c:v>
                </c:pt>
                <c:pt idx="7">
                  <c:v>6.6000000000000003E-2</c:v>
                </c:pt>
                <c:pt idx="8">
                  <c:v>6.6000000000000003E-2</c:v>
                </c:pt>
                <c:pt idx="9">
                  <c:v>6.6000000000000003E-2</c:v>
                </c:pt>
                <c:pt idx="10">
                  <c:v>6.6000000000000003E-2</c:v>
                </c:pt>
                <c:pt idx="11">
                  <c:v>6.6000000000000003E-2</c:v>
                </c:pt>
                <c:pt idx="12">
                  <c:v>6.6000000000000003E-2</c:v>
                </c:pt>
                <c:pt idx="13">
                  <c:v>6.6000000000000003E-2</c:v>
                </c:pt>
                <c:pt idx="14">
                  <c:v>6.6000000000000003E-2</c:v>
                </c:pt>
                <c:pt idx="15">
                  <c:v>6.6000000000000003E-2</c:v>
                </c:pt>
                <c:pt idx="16">
                  <c:v>6.6000000000000003E-2</c:v>
                </c:pt>
                <c:pt idx="17">
                  <c:v>6.6000000000000003E-2</c:v>
                </c:pt>
                <c:pt idx="18">
                  <c:v>6.6000000000000003E-2</c:v>
                </c:pt>
                <c:pt idx="19">
                  <c:v>6.6000000000000003E-2</c:v>
                </c:pt>
                <c:pt idx="20">
                  <c:v>6.6000000000000003E-2</c:v>
                </c:pt>
                <c:pt idx="21">
                  <c:v>6.6000000000000003E-2</c:v>
                </c:pt>
                <c:pt idx="22">
                  <c:v>6.6000000000000003E-2</c:v>
                </c:pt>
                <c:pt idx="23">
                  <c:v>6.6000000000000003E-2</c:v>
                </c:pt>
                <c:pt idx="24">
                  <c:v>6.6000000000000003E-2</c:v>
                </c:pt>
              </c:numCache>
            </c:numRef>
          </c:val>
          <c:smooth val="0"/>
          <c:extLst>
            <c:ext xmlns:c16="http://schemas.microsoft.com/office/drawing/2014/chart" uri="{C3380CC4-5D6E-409C-BE32-E72D297353CC}">
              <c16:uniqueId val="{00000002-BBCA-4EB9-AA71-E346A8F95B14}"/>
            </c:ext>
          </c:extLst>
        </c:ser>
        <c:ser>
          <c:idx val="2"/>
          <c:order val="3"/>
          <c:spPr>
            <a:ln w="28575" cap="rnd">
              <a:solidFill>
                <a:schemeClr val="accent3"/>
              </a:solidFill>
              <a:round/>
            </a:ln>
            <a:effectLst/>
          </c:spPr>
          <c:marker>
            <c:symbol val="circle"/>
            <c:size val="5"/>
            <c:spPr>
              <a:solidFill>
                <a:schemeClr val="accent3"/>
              </a:solidFill>
              <a:ln w="9525">
                <a:solidFill>
                  <a:schemeClr val="accent3"/>
                </a:solidFill>
              </a:ln>
              <a:effectLst/>
            </c:spPr>
          </c:marker>
          <c:val>
            <c:numRef>
              <c:f>Sheet2!$G$6:$G$30</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3-BBCA-4EB9-AA71-E346A8F95B14}"/>
            </c:ext>
          </c:extLst>
        </c:ser>
        <c:dLbls>
          <c:showLegendKey val="0"/>
          <c:showVal val="0"/>
          <c:showCatName val="0"/>
          <c:showSerName val="0"/>
          <c:showPercent val="0"/>
          <c:showBubbleSize val="0"/>
        </c:dLbls>
        <c:marker val="1"/>
        <c:smooth val="0"/>
        <c:axId val="90701423"/>
        <c:axId val="391484527"/>
      </c:lineChart>
      <c:catAx>
        <c:axId val="90701423"/>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1484527"/>
        <c:crosses val="autoZero"/>
        <c:auto val="1"/>
        <c:lblAlgn val="ctr"/>
        <c:lblOffset val="100"/>
        <c:noMultiLvlLbl val="0"/>
      </c:catAx>
      <c:valAx>
        <c:axId val="39148452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Fraction nonconforming</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07014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p-chart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3"/>
          <c:order val="0"/>
          <c:tx>
            <c:strRef>
              <c:f>Sheet2!$E$6</c:f>
              <c:strCache>
                <c:ptCount val="1"/>
                <c:pt idx="0">
                  <c:v>CL</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Sheet2!$A$7:$A$26</c:f>
              <c:numCache>
                <c:formatCode>General</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cat>
          <c:val>
            <c:numRef>
              <c:f>Sheet2!$E$7:$E$26</c:f>
              <c:numCache>
                <c:formatCode>General</c:formatCode>
                <c:ptCount val="20"/>
                <c:pt idx="0">
                  <c:v>9.0939597315436244E-2</c:v>
                </c:pt>
                <c:pt idx="1">
                  <c:v>9.0939597315436244E-2</c:v>
                </c:pt>
                <c:pt idx="2">
                  <c:v>9.0939597315436244E-2</c:v>
                </c:pt>
                <c:pt idx="3">
                  <c:v>9.0939597315436244E-2</c:v>
                </c:pt>
                <c:pt idx="4">
                  <c:v>9.0939597315436244E-2</c:v>
                </c:pt>
                <c:pt idx="5">
                  <c:v>9.0939597315436244E-2</c:v>
                </c:pt>
                <c:pt idx="6">
                  <c:v>9.0939597315436244E-2</c:v>
                </c:pt>
                <c:pt idx="7">
                  <c:v>9.0939597315436244E-2</c:v>
                </c:pt>
                <c:pt idx="8">
                  <c:v>9.0939597315436244E-2</c:v>
                </c:pt>
                <c:pt idx="9">
                  <c:v>9.0939597315436244E-2</c:v>
                </c:pt>
                <c:pt idx="10">
                  <c:v>9.0939597315436244E-2</c:v>
                </c:pt>
                <c:pt idx="11">
                  <c:v>9.0939597315436244E-2</c:v>
                </c:pt>
                <c:pt idx="12">
                  <c:v>9.0939597315436244E-2</c:v>
                </c:pt>
                <c:pt idx="13">
                  <c:v>9.0939597315436244E-2</c:v>
                </c:pt>
                <c:pt idx="14">
                  <c:v>9.0939597315436244E-2</c:v>
                </c:pt>
                <c:pt idx="15">
                  <c:v>9.0939597315436244E-2</c:v>
                </c:pt>
                <c:pt idx="16">
                  <c:v>9.0939597315436244E-2</c:v>
                </c:pt>
                <c:pt idx="17">
                  <c:v>9.0939597315436244E-2</c:v>
                </c:pt>
                <c:pt idx="18">
                  <c:v>9.0939597315436244E-2</c:v>
                </c:pt>
                <c:pt idx="19">
                  <c:v>9.0939597315436244E-2</c:v>
                </c:pt>
              </c:numCache>
            </c:numRef>
          </c:val>
          <c:smooth val="0"/>
          <c:extLst>
            <c:ext xmlns:c16="http://schemas.microsoft.com/office/drawing/2014/chart" uri="{C3380CC4-5D6E-409C-BE32-E72D297353CC}">
              <c16:uniqueId val="{00000000-1CE5-4233-B5EF-0537824B9064}"/>
            </c:ext>
          </c:extLst>
        </c:ser>
        <c:ser>
          <c:idx val="4"/>
          <c:order val="1"/>
          <c:tx>
            <c:strRef>
              <c:f>Sheet2!$F$6</c:f>
              <c:strCache>
                <c:ptCount val="1"/>
                <c:pt idx="0">
                  <c:v>UCL</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Sheet2!$A$7:$A$26</c:f>
              <c:numCache>
                <c:formatCode>General</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cat>
          <c:val>
            <c:numRef>
              <c:f>Sheet2!$F$7:$F$26</c:f>
              <c:numCache>
                <c:formatCode>General</c:formatCode>
                <c:ptCount val="20"/>
                <c:pt idx="0">
                  <c:v>0.16463389002593951</c:v>
                </c:pt>
                <c:pt idx="1">
                  <c:v>0.15956194866732851</c:v>
                </c:pt>
                <c:pt idx="2">
                  <c:v>0.18086869273050554</c:v>
                </c:pt>
                <c:pt idx="3">
                  <c:v>0.1690329778728451</c:v>
                </c:pt>
                <c:pt idx="4">
                  <c:v>0.18395286734893318</c:v>
                </c:pt>
                <c:pt idx="5">
                  <c:v>0.15401693218566459</c:v>
                </c:pt>
                <c:pt idx="6">
                  <c:v>0.16000043460716873</c:v>
                </c:pt>
                <c:pt idx="7">
                  <c:v>0.17068418331712162</c:v>
                </c:pt>
                <c:pt idx="8">
                  <c:v>0.17318237995538935</c:v>
                </c:pt>
                <c:pt idx="9">
                  <c:v>0.16332482860228012</c:v>
                </c:pt>
                <c:pt idx="10">
                  <c:v>0.16384003247972057</c:v>
                </c:pt>
                <c:pt idx="11">
                  <c:v>0.15541107481651831</c:v>
                </c:pt>
                <c:pt idx="12">
                  <c:v>0.15255171026609149</c:v>
                </c:pt>
                <c:pt idx="13">
                  <c:v>0.15850126115565097</c:v>
                </c:pt>
                <c:pt idx="14">
                  <c:v>0.16384003247972057</c:v>
                </c:pt>
                <c:pt idx="15">
                  <c:v>0.16517776672333701</c:v>
                </c:pt>
                <c:pt idx="16">
                  <c:v>0.15418626761751969</c:v>
                </c:pt>
                <c:pt idx="17">
                  <c:v>0.15302871438974125</c:v>
                </c:pt>
                <c:pt idx="18">
                  <c:v>0.15505388936723402</c:v>
                </c:pt>
                <c:pt idx="19">
                  <c:v>0.15913171024830602</c:v>
                </c:pt>
              </c:numCache>
            </c:numRef>
          </c:val>
          <c:smooth val="0"/>
          <c:extLst>
            <c:ext xmlns:c16="http://schemas.microsoft.com/office/drawing/2014/chart" uri="{C3380CC4-5D6E-409C-BE32-E72D297353CC}">
              <c16:uniqueId val="{00000001-1CE5-4233-B5EF-0537824B9064}"/>
            </c:ext>
          </c:extLst>
        </c:ser>
        <c:ser>
          <c:idx val="5"/>
          <c:order val="2"/>
          <c:tx>
            <c:strRef>
              <c:f>Sheet2!$G$6</c:f>
              <c:strCache>
                <c:ptCount val="1"/>
                <c:pt idx="0">
                  <c:v>LCL</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numRef>
              <c:f>Sheet2!$A$7:$A$26</c:f>
              <c:numCache>
                <c:formatCode>General</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cat>
          <c:val>
            <c:numRef>
              <c:f>Sheet2!$G$7:$G$26</c:f>
              <c:numCache>
                <c:formatCode>General</c:formatCode>
                <c:ptCount val="20"/>
                <c:pt idx="0">
                  <c:v>1.7245304604932982E-2</c:v>
                </c:pt>
                <c:pt idx="1">
                  <c:v>2.231724596354398E-2</c:v>
                </c:pt>
                <c:pt idx="2">
                  <c:v>1.0105019003669308E-3</c:v>
                </c:pt>
                <c:pt idx="3">
                  <c:v>1.2846216758027371E-2</c:v>
                </c:pt>
                <c:pt idx="4">
                  <c:v>-2.0736727180606929E-3</c:v>
                </c:pt>
                <c:pt idx="5">
                  <c:v>2.7862262445207897E-2</c:v>
                </c:pt>
                <c:pt idx="6">
                  <c:v>2.1878760023703772E-2</c:v>
                </c:pt>
                <c:pt idx="7">
                  <c:v>1.1195011313750863E-2</c:v>
                </c:pt>
                <c:pt idx="8">
                  <c:v>8.6968146754831388E-3</c:v>
                </c:pt>
                <c:pt idx="9">
                  <c:v>1.8554366028592367E-2</c:v>
                </c:pt>
                <c:pt idx="10">
                  <c:v>1.8039162151151936E-2</c:v>
                </c:pt>
                <c:pt idx="11">
                  <c:v>2.646811981435418E-2</c:v>
                </c:pt>
                <c:pt idx="12">
                  <c:v>2.9327484364780984E-2</c:v>
                </c:pt>
                <c:pt idx="13">
                  <c:v>2.3377933475221518E-2</c:v>
                </c:pt>
                <c:pt idx="14">
                  <c:v>1.8039162151151936E-2</c:v>
                </c:pt>
                <c:pt idx="15">
                  <c:v>1.6701427907535496E-2</c:v>
                </c:pt>
                <c:pt idx="16">
                  <c:v>2.7692927013352783E-2</c:v>
                </c:pt>
                <c:pt idx="17">
                  <c:v>2.8850480241131252E-2</c:v>
                </c:pt>
                <c:pt idx="18">
                  <c:v>2.6825305263638466E-2</c:v>
                </c:pt>
                <c:pt idx="19">
                  <c:v>2.2747484382566449E-2</c:v>
                </c:pt>
              </c:numCache>
            </c:numRef>
          </c:val>
          <c:smooth val="0"/>
          <c:extLst>
            <c:ext xmlns:c16="http://schemas.microsoft.com/office/drawing/2014/chart" uri="{C3380CC4-5D6E-409C-BE32-E72D297353CC}">
              <c16:uniqueId val="{00000002-1CE5-4233-B5EF-0537824B9064}"/>
            </c:ext>
          </c:extLst>
        </c:ser>
        <c:ser>
          <c:idx val="6"/>
          <c:order val="3"/>
          <c:tx>
            <c:strRef>
              <c:f>Sheet2!$H$6</c:f>
              <c:strCache>
                <c:ptCount val="1"/>
                <c:pt idx="0">
                  <c:v>Fraction NC</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cat>
            <c:numRef>
              <c:f>Sheet2!$A$7:$A$26</c:f>
              <c:numCache>
                <c:formatCode>General</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cat>
          <c:val>
            <c:numRef>
              <c:f>Sheet2!$H$7:$H$26</c:f>
              <c:numCache>
                <c:formatCode>General</c:formatCode>
                <c:ptCount val="20"/>
                <c:pt idx="0">
                  <c:v>0.13138686131386862</c:v>
                </c:pt>
                <c:pt idx="1">
                  <c:v>0.12658227848101267</c:v>
                </c:pt>
                <c:pt idx="2">
                  <c:v>0.15217391304347827</c:v>
                </c:pt>
                <c:pt idx="3">
                  <c:v>4.9180327868852458E-2</c:v>
                </c:pt>
                <c:pt idx="4">
                  <c:v>0.12790697674418605</c:v>
                </c:pt>
                <c:pt idx="5">
                  <c:v>0.11764705882352941</c:v>
                </c:pt>
                <c:pt idx="6">
                  <c:v>3.8461538461538464E-2</c:v>
                </c:pt>
                <c:pt idx="7">
                  <c:v>7.6923076923076927E-2</c:v>
                </c:pt>
                <c:pt idx="8">
                  <c:v>0.12727272727272726</c:v>
                </c:pt>
                <c:pt idx="9">
                  <c:v>8.4507042253521125E-2</c:v>
                </c:pt>
                <c:pt idx="10">
                  <c:v>5.7142857142857141E-2</c:v>
                </c:pt>
                <c:pt idx="11">
                  <c:v>7.2625698324022353E-2</c:v>
                </c:pt>
                <c:pt idx="12">
                  <c:v>2.5510204081632654E-2</c:v>
                </c:pt>
                <c:pt idx="13">
                  <c:v>9.202453987730061E-2</c:v>
                </c:pt>
                <c:pt idx="14">
                  <c:v>0.17857142857142858</c:v>
                </c:pt>
                <c:pt idx="15">
                  <c:v>8.8888888888888892E-2</c:v>
                </c:pt>
                <c:pt idx="16">
                  <c:v>8.6021505376344093E-2</c:v>
                </c:pt>
                <c:pt idx="17">
                  <c:v>6.2176165803108807E-2</c:v>
                </c:pt>
                <c:pt idx="18">
                  <c:v>8.2872928176795577E-2</c:v>
                </c:pt>
                <c:pt idx="19">
                  <c:v>0.1125</c:v>
                </c:pt>
              </c:numCache>
            </c:numRef>
          </c:val>
          <c:smooth val="0"/>
          <c:extLst>
            <c:ext xmlns:c16="http://schemas.microsoft.com/office/drawing/2014/chart" uri="{C3380CC4-5D6E-409C-BE32-E72D297353CC}">
              <c16:uniqueId val="{00000003-1CE5-4233-B5EF-0537824B9064}"/>
            </c:ext>
          </c:extLst>
        </c:ser>
        <c:dLbls>
          <c:showLegendKey val="0"/>
          <c:showVal val="0"/>
          <c:showCatName val="0"/>
          <c:showSerName val="0"/>
          <c:showPercent val="0"/>
          <c:showBubbleSize val="0"/>
        </c:dLbls>
        <c:marker val="1"/>
        <c:smooth val="0"/>
        <c:axId val="2044355791"/>
        <c:axId val="383633183"/>
      </c:lineChart>
      <c:catAx>
        <c:axId val="20443557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83633183"/>
        <c:crosses val="autoZero"/>
        <c:auto val="1"/>
        <c:lblAlgn val="ctr"/>
        <c:lblOffset val="100"/>
        <c:noMultiLvlLbl val="0"/>
      </c:catAx>
      <c:valAx>
        <c:axId val="383633183"/>
        <c:scaling>
          <c:orientation val="minMax"/>
        </c:scaling>
        <c:delete val="1"/>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000" b="1" i="0" u="none" strike="noStrike" baseline="0">
                    <a:effectLst/>
                  </a:rPr>
                  <a:t>Fraction NC</a:t>
                </a:r>
                <a:r>
                  <a:rPr lang="en-US" sz="1000" b="0" i="0" u="none" strike="noStrike" baseline="0"/>
                  <a:t> </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crossAx val="20443557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76.emf"/><Relationship Id="rId1" Type="http://schemas.openxmlformats.org/officeDocument/2006/relationships/image" Target="../media/image75.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image" Target="../media/image79.emf"/><Relationship Id="rId1" Type="http://schemas.openxmlformats.org/officeDocument/2006/relationships/image" Target="../media/image78.emf"/><Relationship Id="rId4" Type="http://schemas.openxmlformats.org/officeDocument/2006/relationships/image" Target="../media/image8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5.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image" Target="../media/image87.emf"/><Relationship Id="rId1" Type="http://schemas.openxmlformats.org/officeDocument/2006/relationships/image" Target="../media/image86.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91.emf"/><Relationship Id="rId1" Type="http://schemas.openxmlformats.org/officeDocument/2006/relationships/image" Target="../media/image90.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96.emf"/><Relationship Id="rId1" Type="http://schemas.openxmlformats.org/officeDocument/2006/relationships/image" Target="../media/image95.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96.emf"/><Relationship Id="rId1" Type="http://schemas.openxmlformats.org/officeDocument/2006/relationships/image" Target="../media/image95.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E77FC4-79FD-4AC8-99E5-E05B9F85282D}" type="datetimeFigureOut">
              <a:rPr lang="en-GB" smtClean="0"/>
              <a:t>07/02/2020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E5CD9A-9A32-4E85-9624-1C4F5450E54A}" type="slidenum">
              <a:rPr lang="en-GB" smtClean="0"/>
              <a:t>‹#›</a:t>
            </a:fld>
            <a:endParaRPr lang="en-GB"/>
          </a:p>
        </p:txBody>
      </p:sp>
    </p:spTree>
    <p:extLst>
      <p:ext uri="{BB962C8B-B14F-4D97-AF65-F5344CB8AC3E}">
        <p14:creationId xmlns:p14="http://schemas.microsoft.com/office/powerpoint/2010/main" val="3112066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Essentially, they are the “</a:t>
            </a:r>
            <a:r>
              <a:rPr lang="en-US" sz="1200" i="0" kern="1200" dirty="0" err="1">
                <a:solidFill>
                  <a:schemeClr val="tx1"/>
                </a:solidFill>
                <a:effectLst/>
                <a:latin typeface="+mn-lt"/>
                <a:ea typeface="+mn-ea"/>
                <a:cs typeface="+mn-cs"/>
              </a:rPr>
              <a:t>hows</a:t>
            </a:r>
            <a:r>
              <a:rPr lang="en-US" sz="1200" i="0" kern="1200" dirty="0">
                <a:solidFill>
                  <a:schemeClr val="tx1"/>
                </a:solidFill>
                <a:effectLst/>
                <a:latin typeface="+mn-lt"/>
                <a:ea typeface="+mn-ea"/>
                <a:cs typeface="+mn-cs"/>
              </a:rPr>
              <a:t>” by which the company will respond to the “</a:t>
            </a:r>
            <a:r>
              <a:rPr lang="en-US" sz="1200" i="0" kern="1200" dirty="0" err="1">
                <a:solidFill>
                  <a:schemeClr val="tx1"/>
                </a:solidFill>
                <a:effectLst/>
                <a:latin typeface="+mn-lt"/>
                <a:ea typeface="+mn-ea"/>
                <a:cs typeface="+mn-cs"/>
              </a:rPr>
              <a:t>whats</a:t>
            </a:r>
            <a:r>
              <a:rPr lang="en-US" sz="1200" i="0" kern="1200" dirty="0">
                <a:solidFill>
                  <a:schemeClr val="tx1"/>
                </a:solidFill>
                <a:effectLst/>
                <a:latin typeface="+mn-lt"/>
                <a:ea typeface="+mn-ea"/>
                <a:cs typeface="+mn-cs"/>
              </a:rPr>
              <a:t>”—the customer requirements that will determine customer satisfaction or delight, often called critical to quality characteristics (CTQs).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2</a:t>
            </a:fld>
            <a:endParaRPr lang="en-GB"/>
          </a:p>
        </p:txBody>
      </p:sp>
    </p:spTree>
    <p:extLst>
      <p:ext uri="{BB962C8B-B14F-4D97-AF65-F5344CB8AC3E}">
        <p14:creationId xmlns:p14="http://schemas.microsoft.com/office/powerpoint/2010/main" val="1514206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Essentially, they are the “</a:t>
            </a:r>
            <a:r>
              <a:rPr lang="en-US" sz="1200" i="0" kern="1200" dirty="0" err="1">
                <a:solidFill>
                  <a:schemeClr val="tx1"/>
                </a:solidFill>
                <a:effectLst/>
                <a:latin typeface="+mn-lt"/>
                <a:ea typeface="+mn-ea"/>
                <a:cs typeface="+mn-cs"/>
              </a:rPr>
              <a:t>hows</a:t>
            </a:r>
            <a:r>
              <a:rPr lang="en-US" sz="1200" i="0" kern="1200" dirty="0">
                <a:solidFill>
                  <a:schemeClr val="tx1"/>
                </a:solidFill>
                <a:effectLst/>
                <a:latin typeface="+mn-lt"/>
                <a:ea typeface="+mn-ea"/>
                <a:cs typeface="+mn-cs"/>
              </a:rPr>
              <a:t>” by which the company will respond to the “</a:t>
            </a:r>
            <a:r>
              <a:rPr lang="en-US" sz="1200" i="0" kern="1200" dirty="0" err="1">
                <a:solidFill>
                  <a:schemeClr val="tx1"/>
                </a:solidFill>
                <a:effectLst/>
                <a:latin typeface="+mn-lt"/>
                <a:ea typeface="+mn-ea"/>
                <a:cs typeface="+mn-cs"/>
              </a:rPr>
              <a:t>whats</a:t>
            </a:r>
            <a:r>
              <a:rPr lang="en-US" sz="1200" i="0" kern="1200" dirty="0">
                <a:solidFill>
                  <a:schemeClr val="tx1"/>
                </a:solidFill>
                <a:effectLst/>
                <a:latin typeface="+mn-lt"/>
                <a:ea typeface="+mn-ea"/>
                <a:cs typeface="+mn-cs"/>
              </a:rPr>
              <a:t>”—the customer requirements that will determine customer satisfaction or delight, often called critical to quality characteristics (CTQs).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3</a:t>
            </a:fld>
            <a:endParaRPr lang="en-GB"/>
          </a:p>
        </p:txBody>
      </p:sp>
    </p:spTree>
    <p:extLst>
      <p:ext uri="{BB962C8B-B14F-4D97-AF65-F5344CB8AC3E}">
        <p14:creationId xmlns:p14="http://schemas.microsoft.com/office/powerpoint/2010/main" val="1194763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Essentially, they are the “</a:t>
            </a:r>
            <a:r>
              <a:rPr lang="en-US" sz="1200" i="0" kern="1200" dirty="0" err="1">
                <a:solidFill>
                  <a:schemeClr val="tx1"/>
                </a:solidFill>
                <a:effectLst/>
                <a:latin typeface="+mn-lt"/>
                <a:ea typeface="+mn-ea"/>
                <a:cs typeface="+mn-cs"/>
              </a:rPr>
              <a:t>hows</a:t>
            </a:r>
            <a:r>
              <a:rPr lang="en-US" sz="1200" i="0" kern="1200" dirty="0">
                <a:solidFill>
                  <a:schemeClr val="tx1"/>
                </a:solidFill>
                <a:effectLst/>
                <a:latin typeface="+mn-lt"/>
                <a:ea typeface="+mn-ea"/>
                <a:cs typeface="+mn-cs"/>
              </a:rPr>
              <a:t>” by which the company will respond to the “</a:t>
            </a:r>
            <a:r>
              <a:rPr lang="en-US" sz="1200" i="0" kern="1200" dirty="0" err="1">
                <a:solidFill>
                  <a:schemeClr val="tx1"/>
                </a:solidFill>
                <a:effectLst/>
                <a:latin typeface="+mn-lt"/>
                <a:ea typeface="+mn-ea"/>
                <a:cs typeface="+mn-cs"/>
              </a:rPr>
              <a:t>whats</a:t>
            </a:r>
            <a:r>
              <a:rPr lang="en-US" sz="1200" i="0" kern="1200" dirty="0">
                <a:solidFill>
                  <a:schemeClr val="tx1"/>
                </a:solidFill>
                <a:effectLst/>
                <a:latin typeface="+mn-lt"/>
                <a:ea typeface="+mn-ea"/>
                <a:cs typeface="+mn-cs"/>
              </a:rPr>
              <a:t>”—the customer requirements that will determine customer satisfaction or delight, often called critical to quality characteristics (CTQs).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4</a:t>
            </a:fld>
            <a:endParaRPr lang="en-GB"/>
          </a:p>
        </p:txBody>
      </p:sp>
    </p:spTree>
    <p:extLst>
      <p:ext uri="{BB962C8B-B14F-4D97-AF65-F5344CB8AC3E}">
        <p14:creationId xmlns:p14="http://schemas.microsoft.com/office/powerpoint/2010/main" val="3696138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https://www.safaribooksonline.com/library/view/operations-management-an/9781118122679/ch6-sec006.html</a:t>
            </a:r>
          </a:p>
        </p:txBody>
      </p:sp>
      <p:sp>
        <p:nvSpPr>
          <p:cNvPr id="4" name="Slide Number Placeholder 3"/>
          <p:cNvSpPr>
            <a:spLocks noGrp="1"/>
          </p:cNvSpPr>
          <p:nvPr>
            <p:ph type="sldNum" sz="quarter" idx="10"/>
          </p:nvPr>
        </p:nvSpPr>
        <p:spPr/>
        <p:txBody>
          <a:bodyPr/>
          <a:lstStyle/>
          <a:p>
            <a:fld id="{5CE5CD9A-9A32-4E85-9624-1C4F5450E54A}" type="slidenum">
              <a:rPr lang="en-GB" smtClean="0"/>
              <a:t>23</a:t>
            </a:fld>
            <a:endParaRPr lang="en-GB"/>
          </a:p>
        </p:txBody>
      </p:sp>
    </p:spTree>
    <p:extLst>
      <p:ext uri="{BB962C8B-B14F-4D97-AF65-F5344CB8AC3E}">
        <p14:creationId xmlns:p14="http://schemas.microsoft.com/office/powerpoint/2010/main" val="1857385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histogram is a pictorial representation of a set of data. It is </a:t>
            </a:r>
            <a:r>
              <a:rPr lang="en-GB"/>
              <a:t>created by grouping </a:t>
            </a:r>
            <a:r>
              <a:rPr lang="en-GB" dirty="0"/>
              <a:t>the measurements into ‘‘cells.’’ Histograms are used to </a:t>
            </a:r>
            <a:r>
              <a:rPr lang="en-GB"/>
              <a:t>determine the shape </a:t>
            </a:r>
            <a:r>
              <a:rPr lang="en-GB" dirty="0"/>
              <a:t>of a data set.</a:t>
            </a:r>
          </a:p>
        </p:txBody>
      </p:sp>
      <p:sp>
        <p:nvSpPr>
          <p:cNvPr id="4" name="Slide Number Placeholder 3"/>
          <p:cNvSpPr>
            <a:spLocks noGrp="1"/>
          </p:cNvSpPr>
          <p:nvPr>
            <p:ph type="sldNum" sz="quarter" idx="10"/>
          </p:nvPr>
        </p:nvSpPr>
        <p:spPr/>
        <p:txBody>
          <a:bodyPr/>
          <a:lstStyle/>
          <a:p>
            <a:fld id="{5CE5CD9A-9A32-4E85-9624-1C4F5450E54A}" type="slidenum">
              <a:rPr lang="en-GB" smtClean="0"/>
              <a:t>24</a:t>
            </a:fld>
            <a:endParaRPr lang="en-GB"/>
          </a:p>
        </p:txBody>
      </p:sp>
    </p:spTree>
    <p:extLst>
      <p:ext uri="{BB962C8B-B14F-4D97-AF65-F5344CB8AC3E}">
        <p14:creationId xmlns:p14="http://schemas.microsoft.com/office/powerpoint/2010/main" val="1857385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histogram is a pictorial representation of a set of data. It is </a:t>
            </a:r>
            <a:r>
              <a:rPr lang="en-GB"/>
              <a:t>created by grouping </a:t>
            </a:r>
            <a:r>
              <a:rPr lang="en-GB" dirty="0"/>
              <a:t>the measurements into ‘‘cells.’’ Histograms are used to </a:t>
            </a:r>
            <a:r>
              <a:rPr lang="en-GB"/>
              <a:t>determine the shape </a:t>
            </a:r>
            <a:r>
              <a:rPr lang="en-GB" dirty="0"/>
              <a:t>of a data set.</a:t>
            </a:r>
          </a:p>
        </p:txBody>
      </p:sp>
      <p:sp>
        <p:nvSpPr>
          <p:cNvPr id="4" name="Slide Number Placeholder 3"/>
          <p:cNvSpPr>
            <a:spLocks noGrp="1"/>
          </p:cNvSpPr>
          <p:nvPr>
            <p:ph type="sldNum" sz="quarter" idx="10"/>
          </p:nvPr>
        </p:nvSpPr>
        <p:spPr/>
        <p:txBody>
          <a:bodyPr/>
          <a:lstStyle/>
          <a:p>
            <a:fld id="{5CE5CD9A-9A32-4E85-9624-1C4F5450E54A}" type="slidenum">
              <a:rPr lang="en-GB" smtClean="0"/>
              <a:t>25</a:t>
            </a:fld>
            <a:endParaRPr lang="en-GB"/>
          </a:p>
        </p:txBody>
      </p:sp>
    </p:spTree>
    <p:extLst>
      <p:ext uri="{BB962C8B-B14F-4D97-AF65-F5344CB8AC3E}">
        <p14:creationId xmlns:p14="http://schemas.microsoft.com/office/powerpoint/2010/main" val="1857385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histogram is a pictorial representation of a set of data. It is </a:t>
            </a:r>
            <a:r>
              <a:rPr lang="en-GB"/>
              <a:t>created by grouping </a:t>
            </a:r>
            <a:r>
              <a:rPr lang="en-GB" dirty="0"/>
              <a:t>the measurements into ‘‘cells.’’ Histograms are used to </a:t>
            </a:r>
            <a:r>
              <a:rPr lang="en-GB"/>
              <a:t>determine the shape </a:t>
            </a:r>
            <a:r>
              <a:rPr lang="en-GB" dirty="0"/>
              <a:t>of a data set.</a:t>
            </a:r>
          </a:p>
        </p:txBody>
      </p:sp>
      <p:sp>
        <p:nvSpPr>
          <p:cNvPr id="4" name="Slide Number Placeholder 3"/>
          <p:cNvSpPr>
            <a:spLocks noGrp="1"/>
          </p:cNvSpPr>
          <p:nvPr>
            <p:ph type="sldNum" sz="quarter" idx="10"/>
          </p:nvPr>
        </p:nvSpPr>
        <p:spPr/>
        <p:txBody>
          <a:bodyPr/>
          <a:lstStyle/>
          <a:p>
            <a:fld id="{5CE5CD9A-9A32-4E85-9624-1C4F5450E54A}" type="slidenum">
              <a:rPr lang="en-GB" smtClean="0"/>
              <a:t>26</a:t>
            </a:fld>
            <a:endParaRPr lang="en-GB"/>
          </a:p>
        </p:txBody>
      </p:sp>
    </p:spTree>
    <p:extLst>
      <p:ext uri="{BB962C8B-B14F-4D97-AF65-F5344CB8AC3E}">
        <p14:creationId xmlns:p14="http://schemas.microsoft.com/office/powerpoint/2010/main" val="1857385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histogram is a pictorial representation of a set of data. It is </a:t>
            </a:r>
            <a:r>
              <a:rPr lang="en-GB"/>
              <a:t>created by grouping </a:t>
            </a:r>
            <a:r>
              <a:rPr lang="en-GB" dirty="0"/>
              <a:t>the measurements into ‘‘cells.’’ Histograms are used to </a:t>
            </a:r>
            <a:r>
              <a:rPr lang="en-GB"/>
              <a:t>determine the shape </a:t>
            </a:r>
            <a:r>
              <a:rPr lang="en-GB" dirty="0"/>
              <a:t>of a data set.</a:t>
            </a:r>
          </a:p>
        </p:txBody>
      </p:sp>
      <p:sp>
        <p:nvSpPr>
          <p:cNvPr id="4" name="Slide Number Placeholder 3"/>
          <p:cNvSpPr>
            <a:spLocks noGrp="1"/>
          </p:cNvSpPr>
          <p:nvPr>
            <p:ph type="sldNum" sz="quarter" idx="10"/>
          </p:nvPr>
        </p:nvSpPr>
        <p:spPr/>
        <p:txBody>
          <a:bodyPr/>
          <a:lstStyle/>
          <a:p>
            <a:fld id="{5CE5CD9A-9A32-4E85-9624-1C4F5450E54A}" type="slidenum">
              <a:rPr lang="en-GB" smtClean="0"/>
              <a:t>27</a:t>
            </a:fld>
            <a:endParaRPr lang="en-GB"/>
          </a:p>
        </p:txBody>
      </p:sp>
    </p:spTree>
    <p:extLst>
      <p:ext uri="{BB962C8B-B14F-4D97-AF65-F5344CB8AC3E}">
        <p14:creationId xmlns:p14="http://schemas.microsoft.com/office/powerpoint/2010/main" val="1857385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28</a:t>
            </a:fld>
            <a:endParaRPr lang="en-GB"/>
          </a:p>
        </p:txBody>
      </p:sp>
    </p:spTree>
    <p:extLst>
      <p:ext uri="{BB962C8B-B14F-4D97-AF65-F5344CB8AC3E}">
        <p14:creationId xmlns:p14="http://schemas.microsoft.com/office/powerpoint/2010/main" val="1857385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29</a:t>
            </a:fld>
            <a:endParaRPr lang="en-GB"/>
          </a:p>
        </p:txBody>
      </p:sp>
    </p:spTree>
    <p:extLst>
      <p:ext uri="{BB962C8B-B14F-4D97-AF65-F5344CB8AC3E}">
        <p14:creationId xmlns:p14="http://schemas.microsoft.com/office/powerpoint/2010/main" val="2810009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30</a:t>
            </a:fld>
            <a:endParaRPr lang="en-GB"/>
          </a:p>
        </p:txBody>
      </p:sp>
    </p:spTree>
    <p:extLst>
      <p:ext uri="{BB962C8B-B14F-4D97-AF65-F5344CB8AC3E}">
        <p14:creationId xmlns:p14="http://schemas.microsoft.com/office/powerpoint/2010/main" val="17451546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31</a:t>
            </a:fld>
            <a:endParaRPr lang="en-GB"/>
          </a:p>
        </p:txBody>
      </p:sp>
    </p:spTree>
    <p:extLst>
      <p:ext uri="{BB962C8B-B14F-4D97-AF65-F5344CB8AC3E}">
        <p14:creationId xmlns:p14="http://schemas.microsoft.com/office/powerpoint/2010/main" val="69433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32</a:t>
            </a:fld>
            <a:endParaRPr lang="en-GB"/>
          </a:p>
        </p:txBody>
      </p:sp>
    </p:spTree>
    <p:extLst>
      <p:ext uri="{BB962C8B-B14F-4D97-AF65-F5344CB8AC3E}">
        <p14:creationId xmlns:p14="http://schemas.microsoft.com/office/powerpoint/2010/main" val="27640012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33</a:t>
            </a:fld>
            <a:endParaRPr lang="en-GB"/>
          </a:p>
        </p:txBody>
      </p:sp>
    </p:spTree>
    <p:extLst>
      <p:ext uri="{BB962C8B-B14F-4D97-AF65-F5344CB8AC3E}">
        <p14:creationId xmlns:p14="http://schemas.microsoft.com/office/powerpoint/2010/main" val="16527727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34</a:t>
            </a:fld>
            <a:endParaRPr lang="en-GB"/>
          </a:p>
        </p:txBody>
      </p:sp>
    </p:spTree>
    <p:extLst>
      <p:ext uri="{BB962C8B-B14F-4D97-AF65-F5344CB8AC3E}">
        <p14:creationId xmlns:p14="http://schemas.microsoft.com/office/powerpoint/2010/main" val="17018931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35</a:t>
            </a:fld>
            <a:endParaRPr lang="en-GB"/>
          </a:p>
        </p:txBody>
      </p:sp>
    </p:spTree>
    <p:extLst>
      <p:ext uri="{BB962C8B-B14F-4D97-AF65-F5344CB8AC3E}">
        <p14:creationId xmlns:p14="http://schemas.microsoft.com/office/powerpoint/2010/main" val="22320587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36</a:t>
            </a:fld>
            <a:endParaRPr lang="en-GB"/>
          </a:p>
        </p:txBody>
      </p:sp>
    </p:spTree>
    <p:extLst>
      <p:ext uri="{BB962C8B-B14F-4D97-AF65-F5344CB8AC3E}">
        <p14:creationId xmlns:p14="http://schemas.microsoft.com/office/powerpoint/2010/main" val="3509560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37</a:t>
            </a:fld>
            <a:endParaRPr lang="en-GB"/>
          </a:p>
        </p:txBody>
      </p:sp>
    </p:spTree>
    <p:extLst>
      <p:ext uri="{BB962C8B-B14F-4D97-AF65-F5344CB8AC3E}">
        <p14:creationId xmlns:p14="http://schemas.microsoft.com/office/powerpoint/2010/main" val="37035085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38</a:t>
            </a:fld>
            <a:endParaRPr lang="en-GB"/>
          </a:p>
        </p:txBody>
      </p:sp>
    </p:spTree>
    <p:extLst>
      <p:ext uri="{BB962C8B-B14F-4D97-AF65-F5344CB8AC3E}">
        <p14:creationId xmlns:p14="http://schemas.microsoft.com/office/powerpoint/2010/main" val="1540369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39</a:t>
            </a:fld>
            <a:endParaRPr lang="en-GB"/>
          </a:p>
        </p:txBody>
      </p:sp>
    </p:spTree>
    <p:extLst>
      <p:ext uri="{BB962C8B-B14F-4D97-AF65-F5344CB8AC3E}">
        <p14:creationId xmlns:p14="http://schemas.microsoft.com/office/powerpoint/2010/main" val="1261800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40</a:t>
            </a:fld>
            <a:endParaRPr lang="en-GB"/>
          </a:p>
        </p:txBody>
      </p:sp>
    </p:spTree>
    <p:extLst>
      <p:ext uri="{BB962C8B-B14F-4D97-AF65-F5344CB8AC3E}">
        <p14:creationId xmlns:p14="http://schemas.microsoft.com/office/powerpoint/2010/main" val="4444602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41</a:t>
            </a:fld>
            <a:endParaRPr lang="en-GB"/>
          </a:p>
        </p:txBody>
      </p:sp>
    </p:spTree>
    <p:extLst>
      <p:ext uri="{BB962C8B-B14F-4D97-AF65-F5344CB8AC3E}">
        <p14:creationId xmlns:p14="http://schemas.microsoft.com/office/powerpoint/2010/main" val="21031615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42</a:t>
            </a:fld>
            <a:endParaRPr lang="en-GB"/>
          </a:p>
        </p:txBody>
      </p:sp>
    </p:spTree>
    <p:extLst>
      <p:ext uri="{BB962C8B-B14F-4D97-AF65-F5344CB8AC3E}">
        <p14:creationId xmlns:p14="http://schemas.microsoft.com/office/powerpoint/2010/main" val="15197165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43</a:t>
            </a:fld>
            <a:endParaRPr lang="en-GB"/>
          </a:p>
        </p:txBody>
      </p:sp>
    </p:spTree>
    <p:extLst>
      <p:ext uri="{BB962C8B-B14F-4D97-AF65-F5344CB8AC3E}">
        <p14:creationId xmlns:p14="http://schemas.microsoft.com/office/powerpoint/2010/main" val="27223721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44</a:t>
            </a:fld>
            <a:endParaRPr lang="en-GB"/>
          </a:p>
        </p:txBody>
      </p:sp>
    </p:spTree>
    <p:extLst>
      <p:ext uri="{BB962C8B-B14F-4D97-AF65-F5344CB8AC3E}">
        <p14:creationId xmlns:p14="http://schemas.microsoft.com/office/powerpoint/2010/main" val="25033045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45</a:t>
            </a:fld>
            <a:endParaRPr lang="en-GB"/>
          </a:p>
        </p:txBody>
      </p:sp>
    </p:spTree>
    <p:extLst>
      <p:ext uri="{BB962C8B-B14F-4D97-AF65-F5344CB8AC3E}">
        <p14:creationId xmlns:p14="http://schemas.microsoft.com/office/powerpoint/2010/main" val="14673320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46</a:t>
            </a:fld>
            <a:endParaRPr lang="en-GB"/>
          </a:p>
        </p:txBody>
      </p:sp>
    </p:spTree>
    <p:extLst>
      <p:ext uri="{BB962C8B-B14F-4D97-AF65-F5344CB8AC3E}">
        <p14:creationId xmlns:p14="http://schemas.microsoft.com/office/powerpoint/2010/main" val="42597192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47</a:t>
            </a:fld>
            <a:endParaRPr lang="en-GB"/>
          </a:p>
        </p:txBody>
      </p:sp>
    </p:spTree>
    <p:extLst>
      <p:ext uri="{BB962C8B-B14F-4D97-AF65-F5344CB8AC3E}">
        <p14:creationId xmlns:p14="http://schemas.microsoft.com/office/powerpoint/2010/main" val="5248897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48</a:t>
            </a:fld>
            <a:endParaRPr lang="en-GB"/>
          </a:p>
        </p:txBody>
      </p:sp>
    </p:spTree>
    <p:extLst>
      <p:ext uri="{BB962C8B-B14F-4D97-AF65-F5344CB8AC3E}">
        <p14:creationId xmlns:p14="http://schemas.microsoft.com/office/powerpoint/2010/main" val="40237048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49</a:t>
            </a:fld>
            <a:endParaRPr lang="en-GB"/>
          </a:p>
        </p:txBody>
      </p:sp>
    </p:spTree>
    <p:extLst>
      <p:ext uri="{BB962C8B-B14F-4D97-AF65-F5344CB8AC3E}">
        <p14:creationId xmlns:p14="http://schemas.microsoft.com/office/powerpoint/2010/main" val="18573856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50</a:t>
            </a:fld>
            <a:endParaRPr lang="en-GB"/>
          </a:p>
        </p:txBody>
      </p:sp>
    </p:spTree>
    <p:extLst>
      <p:ext uri="{BB962C8B-B14F-4D97-AF65-F5344CB8AC3E}">
        <p14:creationId xmlns:p14="http://schemas.microsoft.com/office/powerpoint/2010/main" val="38089624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51</a:t>
            </a:fld>
            <a:endParaRPr lang="en-GB"/>
          </a:p>
        </p:txBody>
      </p:sp>
    </p:spTree>
    <p:extLst>
      <p:ext uri="{BB962C8B-B14F-4D97-AF65-F5344CB8AC3E}">
        <p14:creationId xmlns:p14="http://schemas.microsoft.com/office/powerpoint/2010/main" val="18573856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52</a:t>
            </a:fld>
            <a:endParaRPr lang="en-GB"/>
          </a:p>
        </p:txBody>
      </p:sp>
    </p:spTree>
    <p:extLst>
      <p:ext uri="{BB962C8B-B14F-4D97-AF65-F5344CB8AC3E}">
        <p14:creationId xmlns:p14="http://schemas.microsoft.com/office/powerpoint/2010/main" val="7405854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53</a:t>
            </a:fld>
            <a:endParaRPr lang="en-GB"/>
          </a:p>
        </p:txBody>
      </p:sp>
    </p:spTree>
    <p:extLst>
      <p:ext uri="{BB962C8B-B14F-4D97-AF65-F5344CB8AC3E}">
        <p14:creationId xmlns:p14="http://schemas.microsoft.com/office/powerpoint/2010/main" val="36027779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54</a:t>
            </a:fld>
            <a:endParaRPr lang="en-GB"/>
          </a:p>
        </p:txBody>
      </p:sp>
    </p:spTree>
    <p:extLst>
      <p:ext uri="{BB962C8B-B14F-4D97-AF65-F5344CB8AC3E}">
        <p14:creationId xmlns:p14="http://schemas.microsoft.com/office/powerpoint/2010/main" val="18573856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histogram is a pictorial representation of a set of data. It is </a:t>
            </a:r>
            <a:r>
              <a:rPr lang="en-GB"/>
              <a:t>created by grouping </a:t>
            </a:r>
            <a:r>
              <a:rPr lang="en-GB" dirty="0"/>
              <a:t>the measurements into ‘‘cells.’’ Histograms are used to </a:t>
            </a:r>
            <a:r>
              <a:rPr lang="en-GB"/>
              <a:t>determine the shape </a:t>
            </a:r>
            <a:r>
              <a:rPr lang="en-GB" dirty="0"/>
              <a:t>of a data set.</a:t>
            </a:r>
          </a:p>
        </p:txBody>
      </p:sp>
      <p:sp>
        <p:nvSpPr>
          <p:cNvPr id="4" name="Slide Number Placeholder 3"/>
          <p:cNvSpPr>
            <a:spLocks noGrp="1"/>
          </p:cNvSpPr>
          <p:nvPr>
            <p:ph type="sldNum" sz="quarter" idx="10"/>
          </p:nvPr>
        </p:nvSpPr>
        <p:spPr/>
        <p:txBody>
          <a:bodyPr/>
          <a:lstStyle/>
          <a:p>
            <a:fld id="{5CE5CD9A-9A32-4E85-9624-1C4F5450E54A}" type="slidenum">
              <a:rPr lang="en-GB" smtClean="0"/>
              <a:t>55</a:t>
            </a:fld>
            <a:endParaRPr lang="en-GB"/>
          </a:p>
        </p:txBody>
      </p:sp>
    </p:spTree>
    <p:extLst>
      <p:ext uri="{BB962C8B-B14F-4D97-AF65-F5344CB8AC3E}">
        <p14:creationId xmlns:p14="http://schemas.microsoft.com/office/powerpoint/2010/main" val="18573856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56</a:t>
            </a:fld>
            <a:endParaRPr lang="en-GB"/>
          </a:p>
        </p:txBody>
      </p:sp>
    </p:spTree>
    <p:extLst>
      <p:ext uri="{BB962C8B-B14F-4D97-AF65-F5344CB8AC3E}">
        <p14:creationId xmlns:p14="http://schemas.microsoft.com/office/powerpoint/2010/main" val="18573856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57</a:t>
            </a:fld>
            <a:endParaRPr lang="en-GB"/>
          </a:p>
        </p:txBody>
      </p:sp>
    </p:spTree>
    <p:extLst>
      <p:ext uri="{BB962C8B-B14F-4D97-AF65-F5344CB8AC3E}">
        <p14:creationId xmlns:p14="http://schemas.microsoft.com/office/powerpoint/2010/main" val="28733581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histogram is a pictorial representation of a set of data. It is </a:t>
            </a:r>
            <a:r>
              <a:rPr lang="en-GB"/>
              <a:t>created by grouping </a:t>
            </a:r>
            <a:r>
              <a:rPr lang="en-GB" dirty="0"/>
              <a:t>the measurements into ‘‘cells.’’ Histograms are used to </a:t>
            </a:r>
            <a:r>
              <a:rPr lang="en-GB"/>
              <a:t>determine the shape </a:t>
            </a:r>
            <a:r>
              <a:rPr lang="en-GB" dirty="0"/>
              <a:t>of a data set.</a:t>
            </a:r>
          </a:p>
        </p:txBody>
      </p:sp>
      <p:sp>
        <p:nvSpPr>
          <p:cNvPr id="4" name="Slide Number Placeholder 3"/>
          <p:cNvSpPr>
            <a:spLocks noGrp="1"/>
          </p:cNvSpPr>
          <p:nvPr>
            <p:ph type="sldNum" sz="quarter" idx="10"/>
          </p:nvPr>
        </p:nvSpPr>
        <p:spPr/>
        <p:txBody>
          <a:bodyPr/>
          <a:lstStyle/>
          <a:p>
            <a:fld id="{5CE5CD9A-9A32-4E85-9624-1C4F5450E54A}" type="slidenum">
              <a:rPr lang="en-GB" smtClean="0"/>
              <a:t>58</a:t>
            </a:fld>
            <a:endParaRPr lang="en-GB"/>
          </a:p>
        </p:txBody>
      </p:sp>
    </p:spTree>
    <p:extLst>
      <p:ext uri="{BB962C8B-B14F-4D97-AF65-F5344CB8AC3E}">
        <p14:creationId xmlns:p14="http://schemas.microsoft.com/office/powerpoint/2010/main" val="18573856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59</a:t>
            </a:fld>
            <a:endParaRPr lang="en-GB"/>
          </a:p>
        </p:txBody>
      </p:sp>
    </p:spTree>
    <p:extLst>
      <p:ext uri="{BB962C8B-B14F-4D97-AF65-F5344CB8AC3E}">
        <p14:creationId xmlns:p14="http://schemas.microsoft.com/office/powerpoint/2010/main" val="18573856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histogram is a pictorial representation of a set of data. It is </a:t>
            </a:r>
            <a:r>
              <a:rPr lang="en-GB"/>
              <a:t>created by grouping </a:t>
            </a:r>
            <a:r>
              <a:rPr lang="en-GB" dirty="0"/>
              <a:t>the measurements into ‘‘cells.’’ Histograms are used to </a:t>
            </a:r>
            <a:r>
              <a:rPr lang="en-GB"/>
              <a:t>determine the shape </a:t>
            </a:r>
            <a:r>
              <a:rPr lang="en-GB" dirty="0"/>
              <a:t>of a data set.</a:t>
            </a:r>
          </a:p>
        </p:txBody>
      </p:sp>
      <p:sp>
        <p:nvSpPr>
          <p:cNvPr id="4" name="Slide Number Placeholder 3"/>
          <p:cNvSpPr>
            <a:spLocks noGrp="1"/>
          </p:cNvSpPr>
          <p:nvPr>
            <p:ph type="sldNum" sz="quarter" idx="10"/>
          </p:nvPr>
        </p:nvSpPr>
        <p:spPr/>
        <p:txBody>
          <a:bodyPr/>
          <a:lstStyle/>
          <a:p>
            <a:fld id="{5CE5CD9A-9A32-4E85-9624-1C4F5450E54A}" type="slidenum">
              <a:rPr lang="en-GB" smtClean="0"/>
              <a:t>60</a:t>
            </a:fld>
            <a:endParaRPr lang="en-GB"/>
          </a:p>
        </p:txBody>
      </p:sp>
    </p:spTree>
    <p:extLst>
      <p:ext uri="{BB962C8B-B14F-4D97-AF65-F5344CB8AC3E}">
        <p14:creationId xmlns:p14="http://schemas.microsoft.com/office/powerpoint/2010/main" val="18573856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histogram is a pictorial representation of a set of data. It is </a:t>
            </a:r>
            <a:r>
              <a:rPr lang="en-GB"/>
              <a:t>created by grouping </a:t>
            </a:r>
            <a:r>
              <a:rPr lang="en-GB" dirty="0"/>
              <a:t>the measurements into ‘‘cells.’’ Histograms are used to </a:t>
            </a:r>
            <a:r>
              <a:rPr lang="en-GB"/>
              <a:t>determine the shape </a:t>
            </a:r>
            <a:r>
              <a:rPr lang="en-GB" dirty="0"/>
              <a:t>of a data set.</a:t>
            </a:r>
          </a:p>
        </p:txBody>
      </p:sp>
      <p:sp>
        <p:nvSpPr>
          <p:cNvPr id="4" name="Slide Number Placeholder 3"/>
          <p:cNvSpPr>
            <a:spLocks noGrp="1"/>
          </p:cNvSpPr>
          <p:nvPr>
            <p:ph type="sldNum" sz="quarter" idx="10"/>
          </p:nvPr>
        </p:nvSpPr>
        <p:spPr/>
        <p:txBody>
          <a:bodyPr/>
          <a:lstStyle/>
          <a:p>
            <a:fld id="{5CE5CD9A-9A32-4E85-9624-1C4F5450E54A}" type="slidenum">
              <a:rPr lang="en-GB" smtClean="0"/>
              <a:t>61</a:t>
            </a:fld>
            <a:endParaRPr lang="en-GB"/>
          </a:p>
        </p:txBody>
      </p:sp>
    </p:spTree>
    <p:extLst>
      <p:ext uri="{BB962C8B-B14F-4D97-AF65-F5344CB8AC3E}">
        <p14:creationId xmlns:p14="http://schemas.microsoft.com/office/powerpoint/2010/main" val="18573856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histogram is a pictorial representation of a set of data. It is </a:t>
            </a:r>
            <a:r>
              <a:rPr lang="en-GB"/>
              <a:t>created by grouping </a:t>
            </a:r>
            <a:r>
              <a:rPr lang="en-GB" dirty="0"/>
              <a:t>the measurements into ‘‘cells.’’ Histograms are used to </a:t>
            </a:r>
            <a:r>
              <a:rPr lang="en-GB"/>
              <a:t>determine the shape </a:t>
            </a:r>
            <a:r>
              <a:rPr lang="en-GB" dirty="0"/>
              <a:t>of a data set.</a:t>
            </a:r>
          </a:p>
        </p:txBody>
      </p:sp>
      <p:sp>
        <p:nvSpPr>
          <p:cNvPr id="4" name="Slide Number Placeholder 3"/>
          <p:cNvSpPr>
            <a:spLocks noGrp="1"/>
          </p:cNvSpPr>
          <p:nvPr>
            <p:ph type="sldNum" sz="quarter" idx="10"/>
          </p:nvPr>
        </p:nvSpPr>
        <p:spPr/>
        <p:txBody>
          <a:bodyPr/>
          <a:lstStyle/>
          <a:p>
            <a:fld id="{5CE5CD9A-9A32-4E85-9624-1C4F5450E54A}" type="slidenum">
              <a:rPr lang="en-GB" smtClean="0"/>
              <a:t>62</a:t>
            </a:fld>
            <a:endParaRPr lang="en-GB"/>
          </a:p>
        </p:txBody>
      </p:sp>
    </p:spTree>
    <p:extLst>
      <p:ext uri="{BB962C8B-B14F-4D97-AF65-F5344CB8AC3E}">
        <p14:creationId xmlns:p14="http://schemas.microsoft.com/office/powerpoint/2010/main" val="18573856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63</a:t>
            </a:fld>
            <a:endParaRPr lang="en-GB"/>
          </a:p>
        </p:txBody>
      </p:sp>
    </p:spTree>
    <p:extLst>
      <p:ext uri="{BB962C8B-B14F-4D97-AF65-F5344CB8AC3E}">
        <p14:creationId xmlns:p14="http://schemas.microsoft.com/office/powerpoint/2010/main" val="18573856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histogram is a pictorial representation of a set of data. It is created by grouping the measurements into ‘‘cells.’’ Histograms are used to determine the shape of a data set.</a:t>
            </a:r>
          </a:p>
        </p:txBody>
      </p:sp>
      <p:sp>
        <p:nvSpPr>
          <p:cNvPr id="4" name="Slide Number Placeholder 3"/>
          <p:cNvSpPr>
            <a:spLocks noGrp="1"/>
          </p:cNvSpPr>
          <p:nvPr>
            <p:ph type="sldNum" sz="quarter" idx="10"/>
          </p:nvPr>
        </p:nvSpPr>
        <p:spPr/>
        <p:txBody>
          <a:bodyPr/>
          <a:lstStyle/>
          <a:p>
            <a:fld id="{5CE5CD9A-9A32-4E85-9624-1C4F5450E54A}" type="slidenum">
              <a:rPr lang="en-GB" smtClean="0"/>
              <a:t>64</a:t>
            </a:fld>
            <a:endParaRPr lang="en-GB"/>
          </a:p>
        </p:txBody>
      </p:sp>
    </p:spTree>
    <p:extLst>
      <p:ext uri="{BB962C8B-B14F-4D97-AF65-F5344CB8AC3E}">
        <p14:creationId xmlns:p14="http://schemas.microsoft.com/office/powerpoint/2010/main" val="18573856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65</a:t>
            </a:fld>
            <a:endParaRPr lang="en-GB"/>
          </a:p>
        </p:txBody>
      </p:sp>
    </p:spTree>
    <p:extLst>
      <p:ext uri="{BB962C8B-B14F-4D97-AF65-F5344CB8AC3E}">
        <p14:creationId xmlns:p14="http://schemas.microsoft.com/office/powerpoint/2010/main" val="18573856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66</a:t>
            </a:fld>
            <a:endParaRPr lang="en-GB"/>
          </a:p>
        </p:txBody>
      </p:sp>
    </p:spTree>
    <p:extLst>
      <p:ext uri="{BB962C8B-B14F-4D97-AF65-F5344CB8AC3E}">
        <p14:creationId xmlns:p14="http://schemas.microsoft.com/office/powerpoint/2010/main" val="18573856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51502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23171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63234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93708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04368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75742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84554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92635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05295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81480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75947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05717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59660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965770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001201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00301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719397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6139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07-Feb-20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07-Feb-20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07-Feb-20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07-Feb-20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07-Feb-20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07-Feb-20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07-Feb-20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07-Feb-20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07-Feb-20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07-Feb-20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07-Feb-20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07-Feb-20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hyperlink" Target="mailto:gopalkumar@iimraipur.ac.in"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emf"/><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00.png"/><Relationship Id="rId5" Type="http://schemas.openxmlformats.org/officeDocument/2006/relationships/image" Target="../media/image290.png"/><Relationship Id="rId4" Type="http://schemas.openxmlformats.org/officeDocument/2006/relationships/image" Target="../media/image280.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emf"/><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9.gif"/><Relationship Id="rId1" Type="http://schemas.openxmlformats.org/officeDocument/2006/relationships/slideLayout" Target="../slideLayouts/slideLayout2.xml"/><Relationship Id="rId4" Type="http://schemas.openxmlformats.org/officeDocument/2006/relationships/image" Target="../media/image21.gif"/></Relationships>
</file>

<file path=ppt/slides/_rels/slide9.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33.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31.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 Id="rId9" Type="http://schemas.openxmlformats.org/officeDocument/2006/relationships/image" Target="../media/image34.png"/></Relationships>
</file>

<file path=ppt/slides/_rels/slide32.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 Id="rId9" Type="http://schemas.openxmlformats.org/officeDocument/2006/relationships/image" Target="../media/image34.png"/></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40.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2.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43.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44.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5.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46.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7.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53.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54.xml.rels><?xml version="1.0" encoding="UTF-8" standalone="yes"?>
<Relationships xmlns="http://schemas.openxmlformats.org/package/2006/relationships"><Relationship Id="rId8" Type="http://schemas.openxmlformats.org/officeDocument/2006/relationships/image" Target="../media/image76.emf"/><Relationship Id="rId3" Type="http://schemas.openxmlformats.org/officeDocument/2006/relationships/notesSlide" Target="../notesSlides/notesSlide35.xml"/><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77.emf"/><Relationship Id="rId5" Type="http://schemas.openxmlformats.org/officeDocument/2006/relationships/image" Target="../media/image75.emf"/><Relationship Id="rId4" Type="http://schemas.openxmlformats.org/officeDocument/2006/relationships/oleObject" Target="../embeddings/oleObject1.bin"/></Relationships>
</file>

<file path=ppt/slides/_rels/slide55.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36.xml"/><Relationship Id="rId7" Type="http://schemas.openxmlformats.org/officeDocument/2006/relationships/image" Target="../media/image79.emf"/><Relationship Id="rId12" Type="http://schemas.openxmlformats.org/officeDocument/2006/relationships/image" Target="../media/image81.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oleObject" Target="../embeddings/oleObject6.bin"/><Relationship Id="rId5" Type="http://schemas.openxmlformats.org/officeDocument/2006/relationships/image" Target="../media/image78.emf"/><Relationship Id="rId10" Type="http://schemas.openxmlformats.org/officeDocument/2006/relationships/image" Target="../media/image82.emf"/><Relationship Id="rId4" Type="http://schemas.openxmlformats.org/officeDocument/2006/relationships/oleObject" Target="../embeddings/oleObject3.bin"/><Relationship Id="rId9" Type="http://schemas.openxmlformats.org/officeDocument/2006/relationships/image" Target="../media/image80.emf"/></Relationships>
</file>

<file path=ppt/slides/_rels/slide5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84.emf"/><Relationship Id="rId5" Type="http://schemas.openxmlformats.org/officeDocument/2006/relationships/oleObject" Target="../embeddings/oleObject7.bin"/><Relationship Id="rId4" Type="http://schemas.openxmlformats.org/officeDocument/2006/relationships/image" Target="../media/image83.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85.emf"/><Relationship Id="rId5" Type="http://schemas.openxmlformats.org/officeDocument/2006/relationships/oleObject" Target="../embeddings/oleObject8.bin"/><Relationship Id="rId4" Type="http://schemas.openxmlformats.org/officeDocument/2006/relationships/image" Target="../media/image630.png"/></Relationships>
</file>

<file path=ppt/slides/_rels/slide59.xml.rels><?xml version="1.0" encoding="UTF-8" standalone="yes"?>
<Relationships xmlns="http://schemas.openxmlformats.org/package/2006/relationships"><Relationship Id="rId8" Type="http://schemas.openxmlformats.org/officeDocument/2006/relationships/image" Target="../media/image87.emf"/><Relationship Id="rId3" Type="http://schemas.openxmlformats.org/officeDocument/2006/relationships/notesSlide" Target="../notesSlides/notesSlide40.xml"/><Relationship Id="rId7"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88.emf"/><Relationship Id="rId11" Type="http://schemas.openxmlformats.org/officeDocument/2006/relationships/image" Target="../media/image85.emf"/><Relationship Id="rId5" Type="http://schemas.openxmlformats.org/officeDocument/2006/relationships/image" Target="../media/image86.emf"/><Relationship Id="rId10" Type="http://schemas.openxmlformats.org/officeDocument/2006/relationships/oleObject" Target="../embeddings/oleObject11.bin"/><Relationship Id="rId4" Type="http://schemas.openxmlformats.org/officeDocument/2006/relationships/oleObject" Target="../embeddings/oleObject9.bin"/><Relationship Id="rId9" Type="http://schemas.openxmlformats.org/officeDocument/2006/relationships/image" Target="../media/image89.emf"/></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notesSlide" Target="../notesSlides/notesSlide42.xml"/><Relationship Id="rId7" Type="http://schemas.openxmlformats.org/officeDocument/2006/relationships/image" Target="../media/image93.emf"/><Relationship Id="rId12" Type="http://schemas.openxmlformats.org/officeDocument/2006/relationships/image" Target="../media/image330.png"/><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92.emf"/><Relationship Id="rId11" Type="http://schemas.openxmlformats.org/officeDocument/2006/relationships/image" Target="../media/image320.png"/><Relationship Id="rId5" Type="http://schemas.openxmlformats.org/officeDocument/2006/relationships/image" Target="../media/image90.emf"/><Relationship Id="rId10" Type="http://schemas.openxmlformats.org/officeDocument/2006/relationships/image" Target="../media/image94.emf"/><Relationship Id="rId4" Type="http://schemas.openxmlformats.org/officeDocument/2006/relationships/oleObject" Target="../embeddings/oleObject12.bin"/><Relationship Id="rId9" Type="http://schemas.openxmlformats.org/officeDocument/2006/relationships/image" Target="../media/image91.emf"/></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8" Type="http://schemas.openxmlformats.org/officeDocument/2006/relationships/image" Target="../media/image96.emf"/><Relationship Id="rId3" Type="http://schemas.openxmlformats.org/officeDocument/2006/relationships/notesSlide" Target="../notesSlides/notesSlide46.xml"/><Relationship Id="rId7"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97.emf"/><Relationship Id="rId5" Type="http://schemas.openxmlformats.org/officeDocument/2006/relationships/image" Target="../media/image95.emf"/><Relationship Id="rId4" Type="http://schemas.openxmlformats.org/officeDocument/2006/relationships/oleObject" Target="../embeddings/oleObject14.bin"/><Relationship Id="rId9" Type="http://schemas.openxmlformats.org/officeDocument/2006/relationships/image" Target="../media/image98.emf"/></Relationships>
</file>

<file path=ppt/slides/_rels/slide66.xml.rels><?xml version="1.0" encoding="UTF-8" standalone="yes"?>
<Relationships xmlns="http://schemas.openxmlformats.org/package/2006/relationships"><Relationship Id="rId8" Type="http://schemas.openxmlformats.org/officeDocument/2006/relationships/image" Target="../media/image96.emf"/><Relationship Id="rId3" Type="http://schemas.openxmlformats.org/officeDocument/2006/relationships/notesSlide" Target="../notesSlides/notesSlide47.xml"/><Relationship Id="rId7"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97.emf"/><Relationship Id="rId5" Type="http://schemas.openxmlformats.org/officeDocument/2006/relationships/image" Target="../media/image95.emf"/><Relationship Id="rId4" Type="http://schemas.openxmlformats.org/officeDocument/2006/relationships/oleObject" Target="../embeddings/oleObject16.bin"/><Relationship Id="rId9" Type="http://schemas.openxmlformats.org/officeDocument/2006/relationships/image" Target="../media/image98.emf"/></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99.emf"/><Relationship Id="rId4" Type="http://schemas.openxmlformats.org/officeDocument/2006/relationships/oleObject" Target="../embeddings/oleObject18.bin"/></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6.gif"/><Relationship Id="rId7" Type="http://schemas.openxmlformats.org/officeDocument/2006/relationships/image" Target="../media/image103.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102.emf"/><Relationship Id="rId5" Type="http://schemas.openxmlformats.org/officeDocument/2006/relationships/image" Target="../media/image101.emf"/><Relationship Id="rId4" Type="http://schemas.openxmlformats.org/officeDocument/2006/relationships/image" Target="../media/image100.png"/></Relationships>
</file>

<file path=ppt/slides/_rels/slide71.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2.emf"/><Relationship Id="rId4" Type="http://schemas.openxmlformats.org/officeDocument/2006/relationships/image" Target="../media/image101.emf"/></Relationships>
</file>

<file path=ppt/slides/_rels/slide72.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100.png"/><Relationship Id="rId7" Type="http://schemas.openxmlformats.org/officeDocument/2006/relationships/image" Target="../media/image104.png"/><Relationship Id="rId12" Type="http://schemas.openxmlformats.org/officeDocument/2006/relationships/image" Target="../media/image111.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106.png"/><Relationship Id="rId11" Type="http://schemas.openxmlformats.org/officeDocument/2006/relationships/image" Target="../media/image110.png"/><Relationship Id="rId5" Type="http://schemas.openxmlformats.org/officeDocument/2006/relationships/image" Target="../media/image102.emf"/><Relationship Id="rId10" Type="http://schemas.openxmlformats.org/officeDocument/2006/relationships/image" Target="../media/image109.png"/><Relationship Id="rId4" Type="http://schemas.openxmlformats.org/officeDocument/2006/relationships/image" Target="../media/image101.emf"/><Relationship Id="rId9" Type="http://schemas.openxmlformats.org/officeDocument/2006/relationships/image" Target="../media/image108.png"/></Relationships>
</file>

<file path=ppt/slides/_rels/slide73.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chart" Target="../charts/chart1.xml"/><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104.png"/><Relationship Id="rId5" Type="http://schemas.openxmlformats.org/officeDocument/2006/relationships/image" Target="../media/image102.emf"/><Relationship Id="rId4" Type="http://schemas.openxmlformats.org/officeDocument/2006/relationships/image" Target="../media/image101.emf"/></Relationships>
</file>

<file path=ppt/slides/_rels/slide7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105.emf"/></Relationships>
</file>

<file path=ppt/slides/_rels/slide75.xml.rels><?xml version="1.0" encoding="UTF-8" standalone="yes"?>
<Relationships xmlns="http://schemas.openxmlformats.org/package/2006/relationships"><Relationship Id="rId8" Type="http://schemas.openxmlformats.org/officeDocument/2006/relationships/image" Target="../media/image108.emf"/><Relationship Id="rId3" Type="http://schemas.openxmlformats.org/officeDocument/2006/relationships/image" Target="../media/image104.png"/><Relationship Id="rId7" Type="http://schemas.openxmlformats.org/officeDocument/2006/relationships/image" Target="../media/image115.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107.emf"/><Relationship Id="rId5" Type="http://schemas.openxmlformats.org/officeDocument/2006/relationships/image" Target="../media/image106.emf"/><Relationship Id="rId4" Type="http://schemas.openxmlformats.org/officeDocument/2006/relationships/image" Target="../media/image112.png"/><Relationship Id="rId9" Type="http://schemas.openxmlformats.org/officeDocument/2006/relationships/image" Target="../media/image109.emf"/></Relationships>
</file>

<file path=ppt/slides/_rels/slide7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7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78.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100.png"/><Relationship Id="rId7" Type="http://schemas.openxmlformats.org/officeDocument/2006/relationships/image" Target="../media/image125.pn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110.emf"/><Relationship Id="rId9" Type="http://schemas.openxmlformats.org/officeDocument/2006/relationships/image" Target="../media/image127.png"/></Relationships>
</file>

<file path=ppt/slides/_rels/slide7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113.png"/><Relationship Id="rId4" Type="http://schemas.openxmlformats.org/officeDocument/2006/relationships/image" Target="../media/image110.emf"/></Relationships>
</file>

<file path=ppt/slides/_rels/slide8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81.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5.emf"/><Relationship Id="rId7" Type="http://schemas.openxmlformats.org/officeDocument/2006/relationships/image" Target="../media/image116.emf"/><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34.png"/></Relationships>
</file>

<file path=ppt/slides/_rels/slide82.xml.rels><?xml version="1.0" encoding="UTF-8" standalone="yes"?>
<Relationships xmlns="http://schemas.openxmlformats.org/package/2006/relationships"><Relationship Id="rId3" Type="http://schemas.openxmlformats.org/officeDocument/2006/relationships/image" Target="../media/image118.emf"/><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130.emf"/><Relationship Id="rId5" Type="http://schemas.openxmlformats.org/officeDocument/2006/relationships/image" Target="../media/image129.png"/><Relationship Id="rId4" Type="http://schemas.openxmlformats.org/officeDocument/2006/relationships/image" Target="../media/image128.png"/></Relationships>
</file>

<file path=ppt/slides/_rels/slide84.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134.emf"/></Relationships>
</file>

<file path=ppt/slides/_rels/slide85.xml.rels><?xml version="1.0" encoding="UTF-8" standalone="yes"?>
<Relationships xmlns="http://schemas.openxmlformats.org/package/2006/relationships"><Relationship Id="rId3" Type="http://schemas.openxmlformats.org/officeDocument/2006/relationships/image" Target="../media/image135.emf"/><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5025" y="5097505"/>
            <a:ext cx="3228975" cy="141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rotWithShape="1">
          <a:blip r:embed="rId3"/>
          <a:srcRect t="37605"/>
          <a:stretch/>
        </p:blipFill>
        <p:spPr bwMode="auto">
          <a:xfrm>
            <a:off x="0" y="2879682"/>
            <a:ext cx="3416796" cy="1768518"/>
          </a:xfrm>
          <a:prstGeom prst="rect">
            <a:avLst/>
          </a:prstGeom>
          <a:noFill/>
          <a:ln w="9525">
            <a:noFill/>
            <a:miter lim="800000"/>
            <a:headEnd/>
            <a:tailEnd/>
          </a:ln>
          <a:effectLst/>
        </p:spPr>
      </p:pic>
      <p:sp>
        <p:nvSpPr>
          <p:cNvPr id="2" name="Title 1"/>
          <p:cNvSpPr>
            <a:spLocks noGrp="1"/>
          </p:cNvSpPr>
          <p:nvPr>
            <p:ph type="ctrTitle"/>
          </p:nvPr>
        </p:nvSpPr>
        <p:spPr>
          <a:xfrm>
            <a:off x="1" y="762001"/>
            <a:ext cx="9143999" cy="1600199"/>
          </a:xfrm>
          <a:solidFill>
            <a:srgbClr val="0066FF"/>
          </a:solidFill>
          <a:effectLst>
            <a:outerShdw blurRad="76200" dist="12700" dir="8100000" sy="-23000" kx="800400" algn="br" rotWithShape="0">
              <a:prstClr val="black">
                <a:alpha val="20000"/>
              </a:prstClr>
            </a:outerShdw>
          </a:effectLst>
          <a:scene3d>
            <a:camera prst="orthographicFront"/>
            <a:lightRig rig="threePt" dir="t"/>
          </a:scene3d>
          <a:sp3d>
            <a:bevelT w="165100" prst="coolSlant"/>
          </a:sp3d>
        </p:spPr>
        <p:txBody>
          <a:bodyPr>
            <a:noAutofit/>
          </a:bodyPr>
          <a:lstStyle/>
          <a:p>
            <a:r>
              <a:rPr lang="en-GB" altLang="zh-TW" sz="3600" b="1" kern="0" dirty="0">
                <a:solidFill>
                  <a:schemeClr val="bg1"/>
                </a:solidFill>
              </a:rPr>
              <a:t>Operations Management with Six Sigma</a:t>
            </a:r>
            <a:endParaRPr lang="en-US" sz="3600" dirty="0">
              <a:solidFill>
                <a:schemeClr val="bg1"/>
              </a:solidFill>
            </a:endParaRPr>
          </a:p>
        </p:txBody>
      </p:sp>
      <p:sp>
        <p:nvSpPr>
          <p:cNvPr id="8"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IIM Raipur</a:t>
            </a:r>
          </a:p>
        </p:txBody>
      </p:sp>
      <p:sp>
        <p:nvSpPr>
          <p:cNvPr id="9"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a:t>
            </a:fld>
            <a:r>
              <a:rPr lang="en-US" altLang="zh-TW" dirty="0">
                <a:solidFill>
                  <a:schemeClr val="bg1">
                    <a:lumMod val="95000"/>
                  </a:schemeClr>
                </a:solidFill>
              </a:rPr>
              <a:t>/92</a:t>
            </a:r>
          </a:p>
        </p:txBody>
      </p:sp>
      <p:sp>
        <p:nvSpPr>
          <p:cNvPr id="10"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cxnSp>
        <p:nvCxnSpPr>
          <p:cNvPr id="11" name="Straight Connector 10"/>
          <p:cNvCxnSpPr/>
          <p:nvPr/>
        </p:nvCxnSpPr>
        <p:spPr>
          <a:xfrm>
            <a:off x="0" y="6569118"/>
            <a:ext cx="9144000" cy="1588"/>
          </a:xfrm>
          <a:prstGeom prst="line">
            <a:avLst/>
          </a:prstGeom>
          <a:ln w="15875">
            <a:solidFill>
              <a:srgbClr val="3333FF"/>
            </a:solidFill>
          </a:ln>
        </p:spPr>
        <p:style>
          <a:lnRef idx="1">
            <a:schemeClr val="accent1"/>
          </a:lnRef>
          <a:fillRef idx="0">
            <a:schemeClr val="accent1"/>
          </a:fillRef>
          <a:effectRef idx="0">
            <a:schemeClr val="accent1"/>
          </a:effectRef>
          <a:fontRef idx="minor">
            <a:schemeClr val="tx1"/>
          </a:fontRef>
        </p:style>
      </p:cxnSp>
      <p:sp>
        <p:nvSpPr>
          <p:cNvPr id="5" name="AutoShape 2" descr="Image result for big bazaa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74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9441" y="2819400"/>
            <a:ext cx="2054303" cy="15407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AutoShape 5" descr="Image result for nan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741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62184" y="4267200"/>
            <a:ext cx="1428750" cy="85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629443"/>
            <a:ext cx="3445825" cy="1898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ubtitle 2"/>
          <p:cNvSpPr>
            <a:spLocks noGrp="1"/>
          </p:cNvSpPr>
          <p:nvPr>
            <p:ph type="subTitle" idx="1"/>
          </p:nvPr>
        </p:nvSpPr>
        <p:spPr>
          <a:xfrm>
            <a:off x="1371600" y="1676400"/>
            <a:ext cx="6400800" cy="4572000"/>
          </a:xfrm>
        </p:spPr>
        <p:txBody>
          <a:bodyPr>
            <a:normAutofit/>
          </a:bodyPr>
          <a:lstStyle/>
          <a:p>
            <a:endParaRPr lang="en-GB" sz="2000" dirty="0"/>
          </a:p>
          <a:p>
            <a:endParaRPr lang="en-GB" dirty="0"/>
          </a:p>
          <a:p>
            <a:endParaRPr lang="en-GB" dirty="0"/>
          </a:p>
          <a:p>
            <a:r>
              <a:rPr lang="en-GB" sz="2600" dirty="0" err="1"/>
              <a:t>Dr.</a:t>
            </a:r>
            <a:r>
              <a:rPr lang="en-GB" sz="2600" dirty="0"/>
              <a:t> Gopal Kumar</a:t>
            </a:r>
          </a:p>
          <a:p>
            <a:pPr indent="623888"/>
            <a:r>
              <a:rPr lang="en-GB" sz="2000" dirty="0">
                <a:hlinkClick r:id="rId7"/>
              </a:rPr>
              <a:t>gopalkumar@iimraipur.ac.in</a:t>
            </a:r>
            <a:endParaRPr lang="en-GB" sz="2000" dirty="0"/>
          </a:p>
          <a:p>
            <a:endParaRPr lang="en-GB" sz="1100" dirty="0"/>
          </a:p>
          <a:p>
            <a:r>
              <a:rPr lang="en-GB" sz="2400" dirty="0"/>
              <a:t>IIM Raipur</a:t>
            </a:r>
          </a:p>
          <a:p>
            <a:endParaRPr lang="en-GB" sz="1400" dirty="0"/>
          </a:p>
          <a:p>
            <a:r>
              <a:rPr lang="en-GB" sz="1600" dirty="0">
                <a:solidFill>
                  <a:srgbClr val="7030A0"/>
                </a:solidFill>
                <a:effectLst>
                  <a:outerShdw blurRad="38100" dist="38100" dir="2700000" algn="tl">
                    <a:srgbClr val="000000">
                      <a:alpha val="43137"/>
                    </a:srgbClr>
                  </a:outerShdw>
                </a:effectLst>
              </a:rPr>
              <a:t>08 February 2020</a:t>
            </a:r>
          </a:p>
        </p:txBody>
      </p:sp>
    </p:spTree>
    <p:extLst>
      <p:ext uri="{BB962C8B-B14F-4D97-AF65-F5344CB8AC3E}">
        <p14:creationId xmlns:p14="http://schemas.microsoft.com/office/powerpoint/2010/main" val="424016858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altLang="zh-TW" sz="3600" b="1" kern="0" dirty="0">
                <a:solidFill>
                  <a:schemeClr val="bg1"/>
                </a:solidFill>
              </a:rPr>
              <a:t>Quality Measurements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4" y="769938"/>
            <a:ext cx="8607425" cy="5739720"/>
          </a:xfrm>
        </p:spPr>
        <p:txBody>
          <a:bodyPr>
            <a:normAutofit/>
          </a:bodyPr>
          <a:lstStyle/>
          <a:p>
            <a:pPr marL="0" indent="0">
              <a:lnSpc>
                <a:spcPct val="90000"/>
              </a:lnSpc>
              <a:buNone/>
            </a:pPr>
            <a:r>
              <a:rPr lang="en-US" b="1" u="sng" dirty="0"/>
              <a:t>Defects per million opportunities (DPMO)</a:t>
            </a:r>
          </a:p>
          <a:p>
            <a:pPr marL="0" indent="0">
              <a:lnSpc>
                <a:spcPct val="90000"/>
              </a:lnSpc>
              <a:buNone/>
            </a:pPr>
            <a:endParaRPr lang="en-US" b="1" u="sng" dirty="0"/>
          </a:p>
          <a:p>
            <a:pPr marL="0" indent="0">
              <a:lnSpc>
                <a:spcPct val="90000"/>
              </a:lnSpc>
              <a:buNone/>
            </a:pPr>
            <a:endParaRPr lang="en-US" b="1" u="sng" dirty="0"/>
          </a:p>
          <a:p>
            <a:pPr marL="0" indent="0">
              <a:lnSpc>
                <a:spcPct val="90000"/>
              </a:lnSpc>
              <a:buNone/>
            </a:pPr>
            <a:endParaRPr lang="en-US" b="1" u="sng" dirty="0"/>
          </a:p>
          <a:p>
            <a:pPr marL="0" indent="0">
              <a:lnSpc>
                <a:spcPct val="90000"/>
              </a:lnSpc>
              <a:buNone/>
            </a:pPr>
            <a:endParaRPr lang="en-US" b="1" u="sng" dirty="0"/>
          </a:p>
        </p:txBody>
      </p:sp>
      <p:pic>
        <p:nvPicPr>
          <p:cNvPr id="6" name="Picture 5">
            <a:extLst>
              <a:ext uri="{FF2B5EF4-FFF2-40B4-BE49-F238E27FC236}">
                <a16:creationId xmlns:a16="http://schemas.microsoft.com/office/drawing/2014/main" id="{1F825254-9C90-4A71-92F0-4B51DA3222E0}"/>
              </a:ext>
            </a:extLst>
          </p:cNvPr>
          <p:cNvPicPr>
            <a:picLocks noChangeAspect="1"/>
          </p:cNvPicPr>
          <p:nvPr/>
        </p:nvPicPr>
        <p:blipFill>
          <a:blip r:embed="rId3"/>
          <a:stretch>
            <a:fillRect/>
          </a:stretch>
        </p:blipFill>
        <p:spPr>
          <a:xfrm>
            <a:off x="307973" y="1342275"/>
            <a:ext cx="3262337" cy="3561796"/>
          </a:xfrm>
          <a:prstGeom prst="rect">
            <a:avLst/>
          </a:prstGeom>
        </p:spPr>
      </p:pic>
      <p:sp>
        <p:nvSpPr>
          <p:cNvPr id="16" name="TextBox 15">
            <a:extLst>
              <a:ext uri="{FF2B5EF4-FFF2-40B4-BE49-F238E27FC236}">
                <a16:creationId xmlns:a16="http://schemas.microsoft.com/office/drawing/2014/main" id="{C56E59CD-BEF7-43F8-89C4-EF2DB48D9A8B}"/>
              </a:ext>
            </a:extLst>
          </p:cNvPr>
          <p:cNvSpPr txBox="1"/>
          <p:nvPr/>
        </p:nvSpPr>
        <p:spPr>
          <a:xfrm>
            <a:off x="204132" y="5273230"/>
            <a:ext cx="6732356" cy="124649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500" dirty="0"/>
              <a:t>It is generally easy to move from 2 or 3 sigma level</a:t>
            </a:r>
          </a:p>
          <a:p>
            <a:r>
              <a:rPr lang="en-US" sz="2500" dirty="0"/>
              <a:t>to 4 sigma level, but moving beyond that requires </a:t>
            </a:r>
          </a:p>
          <a:p>
            <a:r>
              <a:rPr lang="en-US" sz="2500" dirty="0"/>
              <a:t>much more effort </a:t>
            </a:r>
          </a:p>
        </p:txBody>
      </p:sp>
      <p:sp>
        <p:nvSpPr>
          <p:cNvPr id="4" name="Arc 3">
            <a:extLst>
              <a:ext uri="{FF2B5EF4-FFF2-40B4-BE49-F238E27FC236}">
                <a16:creationId xmlns:a16="http://schemas.microsoft.com/office/drawing/2014/main" id="{6E1E4664-252C-48B8-A1C7-44F0EC570B99}"/>
              </a:ext>
            </a:extLst>
          </p:cNvPr>
          <p:cNvSpPr/>
          <p:nvPr/>
        </p:nvSpPr>
        <p:spPr>
          <a:xfrm>
            <a:off x="2895600" y="1984349"/>
            <a:ext cx="914400" cy="755703"/>
          </a:xfrm>
          <a:prstGeom prst="arc">
            <a:avLst>
              <a:gd name="adj1" fmla="val 16200000"/>
              <a:gd name="adj2" fmla="val 5601988"/>
            </a:avLst>
          </a:prstGeom>
          <a:ln>
            <a:headEnd type="none" w="med" len="med"/>
            <a:tailEnd type="arrow" w="med" len="med"/>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C085C88-8C15-4946-AFDF-4DD7EA498BB1}"/>
                  </a:ext>
                </a:extLst>
              </p:cNvPr>
              <p:cNvSpPr txBox="1"/>
              <p:nvPr/>
            </p:nvSpPr>
            <p:spPr>
              <a:xfrm>
                <a:off x="3810000" y="2088881"/>
                <a:ext cx="353026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10 </m:t>
                      </m:r>
                      <m:r>
                        <a:rPr lang="en-US" sz="2400" b="0" i="1" smtClean="0">
                          <a:latin typeface="Cambria Math" panose="02040503050406030204" pitchFamily="18" charset="0"/>
                          <a:ea typeface="Cambria Math" panose="02040503050406030204" pitchFamily="18" charset="0"/>
                        </a:rPr>
                        <m:t>𝑓𝑜𝑙𝑑</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𝑖𝑚𝑝𝑟𝑜𝑣𝑒𝑚𝑒𝑛𝑡</m:t>
                      </m:r>
                    </m:oMath>
                  </m:oMathPara>
                </a14:m>
                <a:endParaRPr lang="en-US" sz="2400" dirty="0"/>
              </a:p>
            </p:txBody>
          </p:sp>
        </mc:Choice>
        <mc:Fallback xmlns="">
          <p:sp>
            <p:nvSpPr>
              <p:cNvPr id="10" name="TextBox 9">
                <a:extLst>
                  <a:ext uri="{FF2B5EF4-FFF2-40B4-BE49-F238E27FC236}">
                    <a16:creationId xmlns:a16="http://schemas.microsoft.com/office/drawing/2014/main" id="{0C085C88-8C15-4946-AFDF-4DD7EA498BB1}"/>
                  </a:ext>
                </a:extLst>
              </p:cNvPr>
              <p:cNvSpPr txBox="1">
                <a:spLocks noRot="1" noChangeAspect="1" noMove="1" noResize="1" noEditPoints="1" noAdjustHandles="1" noChangeArrowheads="1" noChangeShapeType="1" noTextEdit="1"/>
              </p:cNvSpPr>
              <p:nvPr/>
            </p:nvSpPr>
            <p:spPr>
              <a:xfrm>
                <a:off x="3810000" y="2088881"/>
                <a:ext cx="3530262" cy="461665"/>
              </a:xfrm>
              <a:prstGeom prst="rect">
                <a:avLst/>
              </a:prstGeom>
              <a:blipFill>
                <a:blip r:embed="rId4"/>
                <a:stretch>
                  <a:fillRect b="-18667"/>
                </a:stretch>
              </a:blipFill>
            </p:spPr>
            <p:txBody>
              <a:bodyPr/>
              <a:lstStyle/>
              <a:p>
                <a:r>
                  <a:rPr lang="en-US">
                    <a:noFill/>
                  </a:rPr>
                  <a:t> </a:t>
                </a:r>
              </a:p>
            </p:txBody>
          </p:sp>
        </mc:Fallback>
      </mc:AlternateContent>
      <p:sp>
        <p:nvSpPr>
          <p:cNvPr id="18" name="Arc 17">
            <a:extLst>
              <a:ext uri="{FF2B5EF4-FFF2-40B4-BE49-F238E27FC236}">
                <a16:creationId xmlns:a16="http://schemas.microsoft.com/office/drawing/2014/main" id="{09677553-3E88-456D-B1F0-EE88918EE6C5}"/>
              </a:ext>
            </a:extLst>
          </p:cNvPr>
          <p:cNvSpPr/>
          <p:nvPr/>
        </p:nvSpPr>
        <p:spPr>
          <a:xfrm>
            <a:off x="2895600" y="2667000"/>
            <a:ext cx="914399" cy="755703"/>
          </a:xfrm>
          <a:prstGeom prst="arc">
            <a:avLst>
              <a:gd name="adj1" fmla="val 16200000"/>
              <a:gd name="adj2" fmla="val 6003499"/>
            </a:avLst>
          </a:prstGeom>
          <a:ln>
            <a:headEnd type="none" w="med" len="med"/>
            <a:tailEnd type="arrow" w="med" len="med"/>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1961BC59-C9A4-4875-9708-992377A0E314}"/>
                  </a:ext>
                </a:extLst>
              </p:cNvPr>
              <p:cNvSpPr txBox="1"/>
              <p:nvPr/>
            </p:nvSpPr>
            <p:spPr>
              <a:xfrm>
                <a:off x="3810000" y="2923932"/>
                <a:ext cx="353026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28 </m:t>
                      </m:r>
                      <m:r>
                        <a:rPr lang="en-US" sz="2400" b="0" i="1" smtClean="0">
                          <a:latin typeface="Cambria Math" panose="02040503050406030204" pitchFamily="18" charset="0"/>
                          <a:ea typeface="Cambria Math" panose="02040503050406030204" pitchFamily="18" charset="0"/>
                        </a:rPr>
                        <m:t>𝑓𝑜𝑙𝑑</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𝑖𝑚𝑝𝑟𝑜𝑣𝑒𝑚𝑒𝑛𝑡</m:t>
                      </m:r>
                    </m:oMath>
                  </m:oMathPara>
                </a14:m>
                <a:endParaRPr lang="en-US" sz="2400" dirty="0"/>
              </a:p>
            </p:txBody>
          </p:sp>
        </mc:Choice>
        <mc:Fallback xmlns="">
          <p:sp>
            <p:nvSpPr>
              <p:cNvPr id="19" name="TextBox 18">
                <a:extLst>
                  <a:ext uri="{FF2B5EF4-FFF2-40B4-BE49-F238E27FC236}">
                    <a16:creationId xmlns:a16="http://schemas.microsoft.com/office/drawing/2014/main" id="{1961BC59-C9A4-4875-9708-992377A0E314}"/>
                  </a:ext>
                </a:extLst>
              </p:cNvPr>
              <p:cNvSpPr txBox="1">
                <a:spLocks noRot="1" noChangeAspect="1" noMove="1" noResize="1" noEditPoints="1" noAdjustHandles="1" noChangeArrowheads="1" noChangeShapeType="1" noTextEdit="1"/>
              </p:cNvSpPr>
              <p:nvPr/>
            </p:nvSpPr>
            <p:spPr>
              <a:xfrm>
                <a:off x="3810000" y="2923932"/>
                <a:ext cx="3530262" cy="461665"/>
              </a:xfrm>
              <a:prstGeom prst="rect">
                <a:avLst/>
              </a:prstGeom>
              <a:blipFill>
                <a:blip r:embed="rId5"/>
                <a:stretch>
                  <a:fillRect b="-18667"/>
                </a:stretch>
              </a:blipFill>
            </p:spPr>
            <p:txBody>
              <a:bodyPr/>
              <a:lstStyle/>
              <a:p>
                <a:r>
                  <a:rPr lang="en-US">
                    <a:noFill/>
                  </a:rPr>
                  <a:t> </a:t>
                </a:r>
              </a:p>
            </p:txBody>
          </p:sp>
        </mc:Fallback>
      </mc:AlternateContent>
      <p:sp>
        <p:nvSpPr>
          <p:cNvPr id="21" name="Arc 20">
            <a:extLst>
              <a:ext uri="{FF2B5EF4-FFF2-40B4-BE49-F238E27FC236}">
                <a16:creationId xmlns:a16="http://schemas.microsoft.com/office/drawing/2014/main" id="{517E0F4A-78C1-430F-A770-65F66ACC3CFB}"/>
              </a:ext>
            </a:extLst>
          </p:cNvPr>
          <p:cNvSpPr/>
          <p:nvPr/>
        </p:nvSpPr>
        <p:spPr>
          <a:xfrm>
            <a:off x="2895600" y="3505200"/>
            <a:ext cx="914400" cy="755703"/>
          </a:xfrm>
          <a:prstGeom prst="arc">
            <a:avLst>
              <a:gd name="adj1" fmla="val 16200000"/>
              <a:gd name="adj2" fmla="val 5601988"/>
            </a:avLst>
          </a:prstGeom>
          <a:ln>
            <a:headEnd type="none" w="med" len="med"/>
            <a:tailEnd type="arrow" w="med" len="med"/>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EC10392B-C88B-4E52-8E28-30F6769DDFDF}"/>
                  </a:ext>
                </a:extLst>
              </p:cNvPr>
              <p:cNvSpPr txBox="1"/>
              <p:nvPr/>
            </p:nvSpPr>
            <p:spPr>
              <a:xfrm>
                <a:off x="3810000" y="3768429"/>
                <a:ext cx="353026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70 </m:t>
                      </m:r>
                      <m:r>
                        <a:rPr lang="en-US" sz="2400" b="0" i="1" smtClean="0">
                          <a:latin typeface="Cambria Math" panose="02040503050406030204" pitchFamily="18" charset="0"/>
                          <a:ea typeface="Cambria Math" panose="02040503050406030204" pitchFamily="18" charset="0"/>
                        </a:rPr>
                        <m:t>𝑓𝑜𝑙𝑑</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𝑖𝑚𝑝𝑟𝑜𝑣𝑒𝑚𝑒𝑛𝑡</m:t>
                      </m:r>
                    </m:oMath>
                  </m:oMathPara>
                </a14:m>
                <a:endParaRPr lang="en-US" sz="2400" dirty="0"/>
              </a:p>
            </p:txBody>
          </p:sp>
        </mc:Choice>
        <mc:Fallback xmlns="">
          <p:sp>
            <p:nvSpPr>
              <p:cNvPr id="22" name="TextBox 21">
                <a:extLst>
                  <a:ext uri="{FF2B5EF4-FFF2-40B4-BE49-F238E27FC236}">
                    <a16:creationId xmlns:a16="http://schemas.microsoft.com/office/drawing/2014/main" id="{EC10392B-C88B-4E52-8E28-30F6769DDFDF}"/>
                  </a:ext>
                </a:extLst>
              </p:cNvPr>
              <p:cNvSpPr txBox="1">
                <a:spLocks noRot="1" noChangeAspect="1" noMove="1" noResize="1" noEditPoints="1" noAdjustHandles="1" noChangeArrowheads="1" noChangeShapeType="1" noTextEdit="1"/>
              </p:cNvSpPr>
              <p:nvPr/>
            </p:nvSpPr>
            <p:spPr>
              <a:xfrm>
                <a:off x="3810000" y="3768429"/>
                <a:ext cx="3530262" cy="461665"/>
              </a:xfrm>
              <a:prstGeom prst="rect">
                <a:avLst/>
              </a:prstGeom>
              <a:blipFill>
                <a:blip r:embed="rId6"/>
                <a:stretch>
                  <a:fillRect b="-17105"/>
                </a:stretch>
              </a:blipFill>
            </p:spPr>
            <p:txBody>
              <a:bodyPr/>
              <a:lstStyle/>
              <a:p>
                <a:r>
                  <a:rPr lang="en-US">
                    <a:noFill/>
                  </a:rPr>
                  <a:t> </a:t>
                </a:r>
              </a:p>
            </p:txBody>
          </p:sp>
        </mc:Fallback>
      </mc:AlternateContent>
      <p:pic>
        <p:nvPicPr>
          <p:cNvPr id="23" name="Picture 24" descr="Motorola">
            <a:extLst>
              <a:ext uri="{FF2B5EF4-FFF2-40B4-BE49-F238E27FC236}">
                <a16:creationId xmlns:a16="http://schemas.microsoft.com/office/drawing/2014/main" id="{664F85D9-DF02-4290-9867-F1A4D951246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46497" y="4481586"/>
            <a:ext cx="3387984" cy="668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625686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up)">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circle(in)">
                                      <p:cBhvr>
                                        <p:cTn id="37" dur="20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barn(inVertical)">
                                      <p:cBhvr>
                                        <p:cTn id="4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4" grpId="0" animBg="1"/>
      <p:bldP spid="10" grpId="0"/>
      <p:bldP spid="18" grpId="0" animBg="1"/>
      <p:bldP spid="19" grpId="0"/>
      <p:bldP spid="21" grpId="0" animBg="1"/>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altLang="zh-TW" sz="3600" b="1" kern="0" dirty="0">
                <a:solidFill>
                  <a:schemeClr val="bg1"/>
                </a:solidFill>
              </a:rPr>
              <a:t>Quality Measurements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0" indent="0">
              <a:lnSpc>
                <a:spcPct val="90000"/>
              </a:lnSpc>
              <a:buNone/>
            </a:pPr>
            <a:r>
              <a:rPr lang="en-US" b="1" u="sng" dirty="0"/>
              <a:t>Defects per million opportunities (DPMO)</a:t>
            </a:r>
          </a:p>
          <a:p>
            <a:pPr marL="0" indent="0">
              <a:lnSpc>
                <a:spcPct val="90000"/>
              </a:lnSpc>
              <a:buNone/>
            </a:pPr>
            <a:endParaRPr lang="en-US" b="1" u="sng" dirty="0"/>
          </a:p>
          <a:p>
            <a:pPr marL="0" indent="0">
              <a:lnSpc>
                <a:spcPct val="90000"/>
              </a:lnSpc>
              <a:buNone/>
            </a:pPr>
            <a:endParaRPr lang="en-US" b="1" u="sng" dirty="0"/>
          </a:p>
          <a:p>
            <a:pPr marL="0" indent="0">
              <a:lnSpc>
                <a:spcPct val="90000"/>
              </a:lnSpc>
              <a:buNone/>
            </a:pPr>
            <a:endParaRPr lang="en-US" b="1" u="sng" dirty="0"/>
          </a:p>
        </p:txBody>
      </p:sp>
      <p:sp>
        <p:nvSpPr>
          <p:cNvPr id="4" name="TextBox 3">
            <a:extLst>
              <a:ext uri="{FF2B5EF4-FFF2-40B4-BE49-F238E27FC236}">
                <a16:creationId xmlns:a16="http://schemas.microsoft.com/office/drawing/2014/main" id="{49B210BC-CC99-4E8A-93E8-A8F0C321B8DD}"/>
              </a:ext>
            </a:extLst>
          </p:cNvPr>
          <p:cNvSpPr txBox="1"/>
          <p:nvPr/>
        </p:nvSpPr>
        <p:spPr>
          <a:xfrm>
            <a:off x="460375" y="2612690"/>
            <a:ext cx="8491299" cy="2246769"/>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marL="457200" indent="-457200">
              <a:buFont typeface="Wingdings" panose="05000000000000000000" pitchFamily="2" charset="2"/>
              <a:buChar char="§"/>
            </a:pPr>
            <a:r>
              <a:rPr lang="en-US" sz="2800" dirty="0"/>
              <a:t>In manufacturing, fault is called defect, i.e., defect per</a:t>
            </a:r>
          </a:p>
          <a:p>
            <a:r>
              <a:rPr lang="en-US" sz="2800" dirty="0"/>
              <a:t>million opportunity (DPMO)</a:t>
            </a:r>
          </a:p>
          <a:p>
            <a:pPr marL="457200" indent="-457200">
              <a:buFont typeface="Wingdings" panose="05000000000000000000" pitchFamily="2" charset="2"/>
              <a:buChar char="§"/>
            </a:pPr>
            <a:endParaRPr lang="en-US" sz="2800" dirty="0"/>
          </a:p>
          <a:p>
            <a:pPr marL="457200" indent="-457200">
              <a:buFont typeface="Wingdings" panose="05000000000000000000" pitchFamily="2" charset="2"/>
              <a:buChar char="§"/>
            </a:pPr>
            <a:r>
              <a:rPr lang="en-US" sz="2800" dirty="0"/>
              <a:t>In service, fault is called error, i.e., error per million </a:t>
            </a:r>
          </a:p>
          <a:p>
            <a:r>
              <a:rPr lang="en-US" sz="2800" dirty="0"/>
              <a:t>opportunity (EPMO)</a:t>
            </a:r>
          </a:p>
        </p:txBody>
      </p:sp>
    </p:spTree>
    <p:extLst>
      <p:ext uri="{BB962C8B-B14F-4D97-AF65-F5344CB8AC3E}">
        <p14:creationId xmlns:p14="http://schemas.microsoft.com/office/powerpoint/2010/main" val="428521394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left)">
                                      <p:cBhvr>
                                        <p:cTn id="12" dur="500"/>
                                        <p:tgtEl>
                                          <p:spTgt spid="4">
                                            <p:txEl>
                                              <p:pRg st="0" end="0"/>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wipe(left)">
                                      <p:cBhvr>
                                        <p:cTn id="15" dur="500"/>
                                        <p:tgtEl>
                                          <p:spTgt spid="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Effect transition="in" filter="wipe(left)">
                                      <p:cBhvr>
                                        <p:cTn id="20" dur="500"/>
                                        <p:tgtEl>
                                          <p:spTgt spid="4">
                                            <p:txEl>
                                              <p:pRg st="3" end="3"/>
                                            </p:txEl>
                                          </p:spTgt>
                                        </p:tgtEl>
                                      </p:cBhvr>
                                    </p:animEffect>
                                  </p:childTnLst>
                                </p:cTn>
                              </p:par>
                              <p:par>
                                <p:cTn id="21" presetID="22" presetClass="entr" presetSubtype="8" fill="hold"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ipe(left)">
                                      <p:cBhvr>
                                        <p:cTn id="23"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altLang="zh-TW" sz="3600" b="1" kern="0" dirty="0">
                <a:solidFill>
                  <a:schemeClr val="bg1"/>
                </a:solidFill>
              </a:rPr>
              <a:t>Error per million opportunities (EPMO)</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mc:AlternateContent xmlns:mc="http://schemas.openxmlformats.org/markup-compatibility/2006">
        <mc:Choice xmlns:a14="http://schemas.microsoft.com/office/drawing/2010/main" Requires="a14">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0" indent="0">
                  <a:lnSpc>
                    <a:spcPct val="90000"/>
                  </a:lnSpc>
                  <a:buNone/>
                </a:pPr>
                <a:r>
                  <a:rPr lang="en-US" b="1" u="sng" dirty="0"/>
                  <a:t>Lost baggage on airport </a:t>
                </a:r>
              </a:p>
              <a:p>
                <a:pPr>
                  <a:lnSpc>
                    <a:spcPct val="90000"/>
                  </a:lnSpc>
                  <a:buFont typeface="Courier New" panose="02070309020205020404" pitchFamily="49" charset="0"/>
                  <a:buChar char="o"/>
                </a:pPr>
                <a:r>
                  <a:rPr lang="en-US" sz="2800" dirty="0"/>
                  <a:t>If average bag per customer = 2.3</a:t>
                </a:r>
              </a:p>
              <a:p>
                <a:pPr>
                  <a:lnSpc>
                    <a:spcPct val="90000"/>
                  </a:lnSpc>
                  <a:buFont typeface="Courier New" panose="02070309020205020404" pitchFamily="49" charset="0"/>
                  <a:buChar char="o"/>
                </a:pPr>
                <a:r>
                  <a:rPr lang="en-US" sz="2800" dirty="0"/>
                  <a:t>When 10,000 passengers travelled over one month, 4 lost bags were detected</a:t>
                </a:r>
              </a:p>
              <a:p>
                <a:pPr marL="0" indent="0">
                  <a:lnSpc>
                    <a:spcPct val="90000"/>
                  </a:lnSpc>
                  <a:buNone/>
                </a:pPr>
                <a:endParaRPr lang="en-US" sz="1200" dirty="0"/>
              </a:p>
              <a:p>
                <a:pPr marL="0" indent="0">
                  <a:lnSpc>
                    <a:spcPct val="90000"/>
                  </a:lnSpc>
                  <a:buNone/>
                </a:pPr>
                <a:r>
                  <a:rPr lang="en-US" sz="2800" dirty="0"/>
                  <a:t>      Opportunity for error = </a:t>
                </a:r>
                <a14:m>
                  <m:oMath xmlns:m="http://schemas.openxmlformats.org/officeDocument/2006/math">
                    <m:r>
                      <a:rPr lang="en-US" sz="2800" i="1">
                        <a:latin typeface="Cambria Math" panose="02040503050406030204" pitchFamily="18" charset="0"/>
                      </a:rPr>
                      <m:t>10,000</m:t>
                    </m:r>
                    <m:r>
                      <a:rPr lang="en-US" sz="2800" i="1">
                        <a:latin typeface="Cambria Math" panose="02040503050406030204" pitchFamily="18" charset="0"/>
                        <a:ea typeface="Cambria Math" panose="02040503050406030204" pitchFamily="18" charset="0"/>
                      </a:rPr>
                      <m:t>×2.3</m:t>
                    </m:r>
                  </m:oMath>
                </a14:m>
                <a:r>
                  <a:rPr lang="en-US" sz="2800" dirty="0"/>
                  <a:t> = 23000</a:t>
                </a:r>
              </a:p>
            </p:txBody>
          </p:sp>
        </mc:Choice>
        <mc:Fallback>
          <p:sp>
            <p:nvSpPr>
              <p:cNvPr id="13" name="Content Placeholder 12">
                <a:extLst>
                  <a:ext uri="{FF2B5EF4-FFF2-40B4-BE49-F238E27FC236}">
                    <a16:creationId xmlns:a16="http://schemas.microsoft.com/office/drawing/2014/main" id="{E08D0F15-8C7B-49B6-A98A-D8A605874FB6}"/>
                  </a:ext>
                </a:extLst>
              </p:cNvPr>
              <p:cNvSpPr>
                <a:spLocks noGrp="1" noRot="1" noChangeAspect="1" noMove="1" noResize="1" noEditPoints="1" noAdjustHandles="1" noChangeArrowheads="1" noChangeShapeType="1" noTextEdit="1"/>
              </p:cNvSpPr>
              <p:nvPr>
                <p:ph idx="1"/>
              </p:nvPr>
            </p:nvSpPr>
            <p:spPr>
              <a:xfrm>
                <a:off x="307975" y="769938"/>
                <a:ext cx="8229600" cy="5739720"/>
              </a:xfrm>
              <a:blipFill>
                <a:blip r:embed="rId3"/>
                <a:stretch>
                  <a:fillRect l="-1926" t="-222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8" name="TextBox 27">
                <a:extLst>
                  <a:ext uri="{FF2B5EF4-FFF2-40B4-BE49-F238E27FC236}">
                    <a16:creationId xmlns:a16="http://schemas.microsoft.com/office/drawing/2014/main" id="{1E585C65-43B9-436C-AB47-2B03F19E469A}"/>
                  </a:ext>
                </a:extLst>
              </p:cNvPr>
              <p:cNvSpPr txBox="1"/>
              <p:nvPr/>
            </p:nvSpPr>
            <p:spPr>
              <a:xfrm>
                <a:off x="930197" y="3657600"/>
                <a:ext cx="3917226" cy="69249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𝐸𝑃𝑀𝑂</m:t>
                      </m:r>
                      <m:r>
                        <a:rPr lang="en-US" sz="2400" b="0" i="1" smtClean="0">
                          <a:latin typeface="Cambria Math" panose="02040503050406030204" pitchFamily="18" charset="0"/>
                        </a:rPr>
                        <m:t> =</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4</m:t>
                          </m:r>
                        </m:num>
                        <m:den>
                          <m:r>
                            <a:rPr lang="en-US" sz="2400" b="0" i="1" smtClean="0">
                              <a:latin typeface="Cambria Math" panose="02040503050406030204" pitchFamily="18" charset="0"/>
                              <a:ea typeface="Cambria Math" panose="02040503050406030204" pitchFamily="18" charset="0"/>
                            </a:rPr>
                            <m:t>23</m:t>
                          </m:r>
                          <m:r>
                            <a:rPr lang="en-US" sz="2400" b="0" i="1" smtClean="0">
                              <a:latin typeface="Cambria Math" panose="02040503050406030204" pitchFamily="18" charset="0"/>
                              <a:ea typeface="Cambria Math" panose="02040503050406030204" pitchFamily="18" charset="0"/>
                            </a:rPr>
                            <m:t>000</m:t>
                          </m:r>
                        </m:den>
                      </m:f>
                      <m:r>
                        <a:rPr lang="en-US" sz="2400" b="0" i="1" smtClean="0">
                          <a:latin typeface="Cambria Math" panose="02040503050406030204" pitchFamily="18" charset="0"/>
                          <a:ea typeface="Cambria Math" panose="02040503050406030204" pitchFamily="18" charset="0"/>
                        </a:rPr>
                        <m:t>×1,000,000</m:t>
                      </m:r>
                    </m:oMath>
                  </m:oMathPara>
                </a14:m>
                <a:endParaRPr lang="en-US" sz="2400" dirty="0"/>
              </a:p>
            </p:txBody>
          </p:sp>
        </mc:Choice>
        <mc:Fallback>
          <p:sp>
            <p:nvSpPr>
              <p:cNvPr id="28" name="TextBox 27">
                <a:extLst>
                  <a:ext uri="{FF2B5EF4-FFF2-40B4-BE49-F238E27FC236}">
                    <a16:creationId xmlns:a16="http://schemas.microsoft.com/office/drawing/2014/main" id="{1E585C65-43B9-436C-AB47-2B03F19E469A}"/>
                  </a:ext>
                </a:extLst>
              </p:cNvPr>
              <p:cNvSpPr txBox="1">
                <a:spLocks noRot="1" noChangeAspect="1" noMove="1" noResize="1" noEditPoints="1" noAdjustHandles="1" noChangeArrowheads="1" noChangeShapeType="1" noTextEdit="1"/>
              </p:cNvSpPr>
              <p:nvPr/>
            </p:nvSpPr>
            <p:spPr>
              <a:xfrm>
                <a:off x="930197" y="3657600"/>
                <a:ext cx="3917226" cy="69249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9" name="TextBox 28">
                <a:extLst>
                  <a:ext uri="{FF2B5EF4-FFF2-40B4-BE49-F238E27FC236}">
                    <a16:creationId xmlns:a16="http://schemas.microsoft.com/office/drawing/2014/main" id="{92EE956A-FBEC-455B-BB92-62A8D8507CDB}"/>
                  </a:ext>
                </a:extLst>
              </p:cNvPr>
              <p:cNvSpPr txBox="1"/>
              <p:nvPr/>
            </p:nvSpPr>
            <p:spPr>
              <a:xfrm>
                <a:off x="5087542" y="3851542"/>
                <a:ext cx="146565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173.913</m:t>
                      </m:r>
                    </m:oMath>
                  </m:oMathPara>
                </a14:m>
                <a:endParaRPr lang="en-US" sz="2400" dirty="0"/>
              </a:p>
            </p:txBody>
          </p:sp>
        </mc:Choice>
        <mc:Fallback>
          <p:sp>
            <p:nvSpPr>
              <p:cNvPr id="29" name="TextBox 28">
                <a:extLst>
                  <a:ext uri="{FF2B5EF4-FFF2-40B4-BE49-F238E27FC236}">
                    <a16:creationId xmlns:a16="http://schemas.microsoft.com/office/drawing/2014/main" id="{92EE956A-FBEC-455B-BB92-62A8D8507CDB}"/>
                  </a:ext>
                </a:extLst>
              </p:cNvPr>
              <p:cNvSpPr txBox="1">
                <a:spLocks noRot="1" noChangeAspect="1" noMove="1" noResize="1" noEditPoints="1" noAdjustHandles="1" noChangeArrowheads="1" noChangeShapeType="1" noTextEdit="1"/>
              </p:cNvSpPr>
              <p:nvPr/>
            </p:nvSpPr>
            <p:spPr>
              <a:xfrm>
                <a:off x="5087542" y="3851542"/>
                <a:ext cx="1465658" cy="369332"/>
              </a:xfrm>
              <a:prstGeom prst="rect">
                <a:avLst/>
              </a:prstGeom>
              <a:blipFill>
                <a:blip r:embed="rId5"/>
                <a:stretch>
                  <a:fillRect l="-1667" r="-5000" b="-66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 name="Rectangle 15">
                <a:extLst>
                  <a:ext uri="{FF2B5EF4-FFF2-40B4-BE49-F238E27FC236}">
                    <a16:creationId xmlns:a16="http://schemas.microsoft.com/office/drawing/2014/main" id="{38674B74-D0AC-4744-8665-82EB6114BAA4}"/>
                  </a:ext>
                </a:extLst>
              </p:cNvPr>
              <p:cNvSpPr/>
              <p:nvPr/>
            </p:nvSpPr>
            <p:spPr>
              <a:xfrm>
                <a:off x="460375" y="4654237"/>
                <a:ext cx="7266166" cy="688778"/>
              </a:xfrm>
              <a:prstGeom prst="rect">
                <a:avLst/>
              </a:prstGeom>
            </p:spPr>
            <p:txBody>
              <a:bodyPr wrap="square">
                <a:spAutoFit/>
              </a:bodyPr>
              <a:lstStyle/>
              <a:p>
                <a:pPr>
                  <a:lnSpc>
                    <a:spcPct val="90000"/>
                  </a:lnSpc>
                </a:pPr>
                <a:r>
                  <a:rPr lang="en-US" sz="2800" dirty="0"/>
                  <a:t>Sigma Level =</a:t>
                </a:r>
                <a14:m>
                  <m:oMath xmlns:m="http://schemas.openxmlformats.org/officeDocument/2006/math">
                    <m:r>
                      <a:rPr lang="en-US" sz="2800" i="1">
                        <a:latin typeface="Cambria Math" panose="02040503050406030204" pitchFamily="18" charset="0"/>
                      </a:rPr>
                      <m:t>𝑁𝑂𝑅𝑀</m:t>
                    </m:r>
                    <m:r>
                      <a:rPr lang="en-US" sz="2800" i="1">
                        <a:latin typeface="Cambria Math" panose="02040503050406030204" pitchFamily="18" charset="0"/>
                      </a:rPr>
                      <m:t>.</m:t>
                    </m:r>
                    <m:r>
                      <a:rPr lang="en-US" sz="2800" b="0" i="1" smtClean="0">
                        <a:latin typeface="Cambria Math" panose="02040503050406030204" pitchFamily="18" charset="0"/>
                      </a:rPr>
                      <m:t>𝑆</m:t>
                    </m:r>
                    <m:r>
                      <a:rPr lang="en-US" sz="2800" b="0" i="1" smtClean="0">
                        <a:latin typeface="Cambria Math" panose="02040503050406030204" pitchFamily="18" charset="0"/>
                      </a:rPr>
                      <m:t>.</m:t>
                    </m:r>
                    <m:r>
                      <a:rPr lang="en-US" sz="2800" i="1">
                        <a:latin typeface="Cambria Math" panose="02040503050406030204" pitchFamily="18" charset="0"/>
                      </a:rPr>
                      <m:t>𝐼𝑁𝑉</m:t>
                    </m:r>
                    <m:d>
                      <m:dPr>
                        <m:ctrlPr>
                          <a:rPr lang="en-US" sz="2800" i="1">
                            <a:latin typeface="Cambria Math" panose="02040503050406030204" pitchFamily="18" charset="0"/>
                          </a:rPr>
                        </m:ctrlPr>
                      </m:dPr>
                      <m:e>
                        <m:r>
                          <a:rPr lang="en-US" sz="2800" i="1">
                            <a:latin typeface="Cambria Math" panose="02040503050406030204" pitchFamily="18" charset="0"/>
                          </a:rPr>
                          <m:t>1−</m:t>
                        </m:r>
                        <m:f>
                          <m:fPr>
                            <m:ctrlPr>
                              <a:rPr lang="en-US" sz="2800" i="1">
                                <a:latin typeface="Cambria Math" panose="02040503050406030204" pitchFamily="18" charset="0"/>
                              </a:rPr>
                            </m:ctrlPr>
                          </m:fPr>
                          <m:num>
                            <m:r>
                              <a:rPr lang="en-US" sz="2800" b="0" i="1" smtClean="0">
                                <a:latin typeface="Cambria Math" panose="02040503050406030204" pitchFamily="18" charset="0"/>
                              </a:rPr>
                              <m:t>173.913</m:t>
                            </m:r>
                          </m:num>
                          <m:den>
                            <m:r>
                              <a:rPr lang="en-US" sz="2800" i="1">
                                <a:latin typeface="Cambria Math" panose="02040503050406030204" pitchFamily="18" charset="0"/>
                              </a:rPr>
                              <m:t>1000000</m:t>
                            </m:r>
                          </m:den>
                        </m:f>
                      </m:e>
                    </m:d>
                    <m:r>
                      <a:rPr lang="en-US" sz="2800" b="0" i="1" smtClean="0">
                        <a:latin typeface="Cambria Math" panose="02040503050406030204" pitchFamily="18" charset="0"/>
                      </a:rPr>
                      <m:t>+</m:t>
                    </m:r>
                    <m:r>
                      <a:rPr lang="en-US" sz="2800" b="0" i="1" smtClean="0">
                        <a:latin typeface="Cambria Math" panose="02040503050406030204" pitchFamily="18" charset="0"/>
                      </a:rPr>
                      <m:t>1.5</m:t>
                    </m:r>
                  </m:oMath>
                </a14:m>
                <a:endParaRPr lang="en-US" sz="2800" dirty="0"/>
              </a:p>
            </p:txBody>
          </p:sp>
        </mc:Choice>
        <mc:Fallback>
          <p:sp>
            <p:nvSpPr>
              <p:cNvPr id="16" name="Rectangle 15">
                <a:extLst>
                  <a:ext uri="{FF2B5EF4-FFF2-40B4-BE49-F238E27FC236}">
                    <a16:creationId xmlns:a16="http://schemas.microsoft.com/office/drawing/2014/main" id="{38674B74-D0AC-4744-8665-82EB6114BAA4}"/>
                  </a:ext>
                </a:extLst>
              </p:cNvPr>
              <p:cNvSpPr>
                <a:spLocks noRot="1" noChangeAspect="1" noMove="1" noResize="1" noEditPoints="1" noAdjustHandles="1" noChangeArrowheads="1" noChangeShapeType="1" noTextEdit="1"/>
              </p:cNvSpPr>
              <p:nvPr/>
            </p:nvSpPr>
            <p:spPr>
              <a:xfrm>
                <a:off x="460375" y="4654237"/>
                <a:ext cx="7266166" cy="688778"/>
              </a:xfrm>
              <a:prstGeom prst="rect">
                <a:avLst/>
              </a:prstGeom>
              <a:blipFill>
                <a:blip r:embed="rId6"/>
                <a:stretch>
                  <a:fillRect l="-1763" b="-9735"/>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DD0B87DB-90F5-44AA-96B0-FB8F4B87AA07}"/>
              </a:ext>
            </a:extLst>
          </p:cNvPr>
          <p:cNvSpPr txBox="1"/>
          <p:nvPr/>
        </p:nvSpPr>
        <p:spPr>
          <a:xfrm>
            <a:off x="7726541" y="4688348"/>
            <a:ext cx="1451038" cy="523220"/>
          </a:xfrm>
          <a:prstGeom prst="rect">
            <a:avLst/>
          </a:prstGeom>
          <a:noFill/>
        </p:spPr>
        <p:txBody>
          <a:bodyPr wrap="none" rtlCol="0">
            <a:spAutoFit/>
          </a:bodyPr>
          <a:lstStyle/>
          <a:p>
            <a:r>
              <a:rPr lang="en-US" sz="2800" dirty="0"/>
              <a:t>= 5.0768</a:t>
            </a:r>
          </a:p>
        </p:txBody>
      </p:sp>
      <p:sp>
        <p:nvSpPr>
          <p:cNvPr id="18" name="TextBox 17">
            <a:extLst>
              <a:ext uri="{FF2B5EF4-FFF2-40B4-BE49-F238E27FC236}">
                <a16:creationId xmlns:a16="http://schemas.microsoft.com/office/drawing/2014/main" id="{81F3E323-F7DF-4E43-9A0A-09DD60EFE2E4}"/>
              </a:ext>
            </a:extLst>
          </p:cNvPr>
          <p:cNvSpPr txBox="1"/>
          <p:nvPr/>
        </p:nvSpPr>
        <p:spPr>
          <a:xfrm>
            <a:off x="793532" y="5486400"/>
            <a:ext cx="7620997" cy="89255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500" dirty="0"/>
              <a:t>Baggage handling system on the airport is operating at </a:t>
            </a:r>
          </a:p>
          <a:p>
            <a:r>
              <a:rPr lang="en-US" sz="2500" dirty="0"/>
              <a:t>more than 5 sigma level</a:t>
            </a:r>
          </a:p>
        </p:txBody>
      </p:sp>
      <p:sp>
        <p:nvSpPr>
          <p:cNvPr id="7" name="Freeform: Shape 6">
            <a:extLst>
              <a:ext uri="{FF2B5EF4-FFF2-40B4-BE49-F238E27FC236}">
                <a16:creationId xmlns:a16="http://schemas.microsoft.com/office/drawing/2014/main" id="{8E9F75C9-4A1E-4CE8-96B1-3A4493F2C05D}"/>
              </a:ext>
            </a:extLst>
          </p:cNvPr>
          <p:cNvSpPr/>
          <p:nvPr/>
        </p:nvSpPr>
        <p:spPr>
          <a:xfrm>
            <a:off x="959351" y="2514600"/>
            <a:ext cx="1710824" cy="1262824"/>
          </a:xfrm>
          <a:custGeom>
            <a:avLst/>
            <a:gdLst>
              <a:gd name="connsiteX0" fmla="*/ 0 w 1588168"/>
              <a:gd name="connsiteY0" fmla="*/ 0 h 818148"/>
              <a:gd name="connsiteX1" fmla="*/ 1588168 w 1588168"/>
              <a:gd name="connsiteY1" fmla="*/ 818148 h 818148"/>
              <a:gd name="connsiteX2" fmla="*/ 1588168 w 1588168"/>
              <a:gd name="connsiteY2" fmla="*/ 818148 h 818148"/>
            </a:gdLst>
            <a:ahLst/>
            <a:cxnLst>
              <a:cxn ang="0">
                <a:pos x="connsiteX0" y="connsiteY0"/>
              </a:cxn>
              <a:cxn ang="0">
                <a:pos x="connsiteX1" y="connsiteY1"/>
              </a:cxn>
              <a:cxn ang="0">
                <a:pos x="connsiteX2" y="connsiteY2"/>
              </a:cxn>
            </a:cxnLst>
            <a:rect l="l" t="t" r="r" b="b"/>
            <a:pathLst>
              <a:path w="1588168" h="818148">
                <a:moveTo>
                  <a:pt x="0" y="0"/>
                </a:moveTo>
                <a:lnTo>
                  <a:pt x="1588168" y="818148"/>
                </a:lnTo>
                <a:lnTo>
                  <a:pt x="1588168" y="818148"/>
                </a:ln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2AF15440-82C4-437B-9992-DF9DCD8F863E}"/>
              </a:ext>
            </a:extLst>
          </p:cNvPr>
          <p:cNvSpPr/>
          <p:nvPr/>
        </p:nvSpPr>
        <p:spPr>
          <a:xfrm>
            <a:off x="3124200" y="3164797"/>
            <a:ext cx="3429000" cy="1074413"/>
          </a:xfrm>
          <a:custGeom>
            <a:avLst/>
            <a:gdLst>
              <a:gd name="connsiteX0" fmla="*/ 3400926 w 3400926"/>
              <a:gd name="connsiteY0" fmla="*/ 0 h 689810"/>
              <a:gd name="connsiteX1" fmla="*/ 0 w 3400926"/>
              <a:gd name="connsiteY1" fmla="*/ 689810 h 689810"/>
              <a:gd name="connsiteX2" fmla="*/ 0 w 3400926"/>
              <a:gd name="connsiteY2" fmla="*/ 689810 h 689810"/>
            </a:gdLst>
            <a:ahLst/>
            <a:cxnLst>
              <a:cxn ang="0">
                <a:pos x="connsiteX0" y="connsiteY0"/>
              </a:cxn>
              <a:cxn ang="0">
                <a:pos x="connsiteX1" y="connsiteY1"/>
              </a:cxn>
              <a:cxn ang="0">
                <a:pos x="connsiteX2" y="connsiteY2"/>
              </a:cxn>
            </a:cxnLst>
            <a:rect l="l" t="t" r="r" b="b"/>
            <a:pathLst>
              <a:path w="3400926" h="689810">
                <a:moveTo>
                  <a:pt x="3400926" y="0"/>
                </a:moveTo>
                <a:lnTo>
                  <a:pt x="0" y="689810"/>
                </a:lnTo>
                <a:lnTo>
                  <a:pt x="0" y="689810"/>
                </a:lnTo>
              </a:path>
            </a:pathLst>
          </a:custGeom>
          <a:noFill/>
          <a:ln>
            <a:solidFill>
              <a:srgbClr val="FF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CCCA90ED-9F87-4C66-9B7B-70E9F9EEADC2}"/>
              </a:ext>
            </a:extLst>
          </p:cNvPr>
          <p:cNvSpPr/>
          <p:nvPr/>
        </p:nvSpPr>
        <p:spPr>
          <a:xfrm>
            <a:off x="5638800" y="4220874"/>
            <a:ext cx="168442" cy="463421"/>
          </a:xfrm>
          <a:custGeom>
            <a:avLst/>
            <a:gdLst>
              <a:gd name="connsiteX0" fmla="*/ 0 w 176463"/>
              <a:gd name="connsiteY0" fmla="*/ 0 h 336884"/>
              <a:gd name="connsiteX1" fmla="*/ 176463 w 176463"/>
              <a:gd name="connsiteY1" fmla="*/ 336884 h 336884"/>
              <a:gd name="connsiteX2" fmla="*/ 176463 w 176463"/>
              <a:gd name="connsiteY2" fmla="*/ 336884 h 336884"/>
            </a:gdLst>
            <a:ahLst/>
            <a:cxnLst>
              <a:cxn ang="0">
                <a:pos x="connsiteX0" y="connsiteY0"/>
              </a:cxn>
              <a:cxn ang="0">
                <a:pos x="connsiteX1" y="connsiteY1"/>
              </a:cxn>
              <a:cxn ang="0">
                <a:pos x="connsiteX2" y="connsiteY2"/>
              </a:cxn>
            </a:cxnLst>
            <a:rect l="l" t="t" r="r" b="b"/>
            <a:pathLst>
              <a:path w="176463" h="336884">
                <a:moveTo>
                  <a:pt x="0" y="0"/>
                </a:moveTo>
                <a:lnTo>
                  <a:pt x="176463" y="336884"/>
                </a:lnTo>
                <a:lnTo>
                  <a:pt x="176463" y="336884"/>
                </a:ln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F06D855D-2F83-4E54-ACF0-692B3A21BB8D}"/>
              </a:ext>
            </a:extLst>
          </p:cNvPr>
          <p:cNvSpPr/>
          <p:nvPr/>
        </p:nvSpPr>
        <p:spPr>
          <a:xfrm>
            <a:off x="2517322" y="2113547"/>
            <a:ext cx="1826078" cy="782054"/>
          </a:xfrm>
          <a:custGeom>
            <a:avLst/>
            <a:gdLst>
              <a:gd name="connsiteX0" fmla="*/ 0 w 1588168"/>
              <a:gd name="connsiteY0" fmla="*/ 0 h 802106"/>
              <a:gd name="connsiteX1" fmla="*/ 1588168 w 1588168"/>
              <a:gd name="connsiteY1" fmla="*/ 802106 h 802106"/>
              <a:gd name="connsiteX2" fmla="*/ 1588168 w 1588168"/>
              <a:gd name="connsiteY2" fmla="*/ 802106 h 802106"/>
            </a:gdLst>
            <a:ahLst/>
            <a:cxnLst>
              <a:cxn ang="0">
                <a:pos x="connsiteX0" y="connsiteY0"/>
              </a:cxn>
              <a:cxn ang="0">
                <a:pos x="connsiteX1" y="connsiteY1"/>
              </a:cxn>
              <a:cxn ang="0">
                <a:pos x="connsiteX2" y="connsiteY2"/>
              </a:cxn>
            </a:cxnLst>
            <a:rect l="l" t="t" r="r" b="b"/>
            <a:pathLst>
              <a:path w="1588168" h="802106">
                <a:moveTo>
                  <a:pt x="0" y="0"/>
                </a:moveTo>
                <a:lnTo>
                  <a:pt x="1588168" y="802106"/>
                </a:lnTo>
                <a:lnTo>
                  <a:pt x="1588168" y="802106"/>
                </a:ln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8655E32A-F849-4275-B25A-2894118C9DB8}"/>
              </a:ext>
            </a:extLst>
          </p:cNvPr>
          <p:cNvSpPr/>
          <p:nvPr/>
        </p:nvSpPr>
        <p:spPr>
          <a:xfrm>
            <a:off x="5410201" y="1676401"/>
            <a:ext cx="457200" cy="1219200"/>
          </a:xfrm>
          <a:custGeom>
            <a:avLst/>
            <a:gdLst>
              <a:gd name="connsiteX0" fmla="*/ 0 w 176463"/>
              <a:gd name="connsiteY0" fmla="*/ 0 h 1106905"/>
              <a:gd name="connsiteX1" fmla="*/ 176463 w 176463"/>
              <a:gd name="connsiteY1" fmla="*/ 1106905 h 1106905"/>
              <a:gd name="connsiteX2" fmla="*/ 176463 w 176463"/>
              <a:gd name="connsiteY2" fmla="*/ 1106905 h 1106905"/>
            </a:gdLst>
            <a:ahLst/>
            <a:cxnLst>
              <a:cxn ang="0">
                <a:pos x="connsiteX0" y="connsiteY0"/>
              </a:cxn>
              <a:cxn ang="0">
                <a:pos x="connsiteX1" y="connsiteY1"/>
              </a:cxn>
              <a:cxn ang="0">
                <a:pos x="connsiteX2" y="connsiteY2"/>
              </a:cxn>
            </a:cxnLst>
            <a:rect l="l" t="t" r="r" b="b"/>
            <a:pathLst>
              <a:path w="176463" h="1106905">
                <a:moveTo>
                  <a:pt x="0" y="0"/>
                </a:moveTo>
                <a:lnTo>
                  <a:pt x="176463" y="1106905"/>
                </a:lnTo>
                <a:lnTo>
                  <a:pt x="176463" y="1106905"/>
                </a:ln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8710706"/>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fade">
                                      <p:cBhvr>
                                        <p:cTn id="14" dur="1000"/>
                                        <p:tgtEl>
                                          <p:spTgt spid="13">
                                            <p:txEl>
                                              <p:pRg st="1" end="1"/>
                                            </p:txEl>
                                          </p:spTgt>
                                        </p:tgtEl>
                                      </p:cBhvr>
                                    </p:animEffect>
                                    <p:anim calcmode="lin" valueType="num">
                                      <p:cBhvr>
                                        <p:cTn id="15"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animEffect transition="in" filter="fade">
                                      <p:cBhvr>
                                        <p:cTn id="21" dur="1000"/>
                                        <p:tgtEl>
                                          <p:spTgt spid="13">
                                            <p:txEl>
                                              <p:pRg st="2" end="2"/>
                                            </p:txEl>
                                          </p:spTgt>
                                        </p:tgtEl>
                                      </p:cBhvr>
                                    </p:animEffect>
                                    <p:anim calcmode="lin" valueType="num">
                                      <p:cBhvr>
                                        <p:cTn id="22"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3">
                                            <p:txEl>
                                              <p:pRg st="4" end="4"/>
                                            </p:txEl>
                                          </p:spTgt>
                                        </p:tgtEl>
                                        <p:attrNameLst>
                                          <p:attrName>style.visibility</p:attrName>
                                        </p:attrNameLst>
                                      </p:cBhvr>
                                      <p:to>
                                        <p:strVal val="visible"/>
                                      </p:to>
                                    </p:set>
                                    <p:animEffect transition="in" filter="fade">
                                      <p:cBhvr>
                                        <p:cTn id="28" dur="1000"/>
                                        <p:tgtEl>
                                          <p:spTgt spid="13">
                                            <p:txEl>
                                              <p:pRg st="4" end="4"/>
                                            </p:txEl>
                                          </p:spTgt>
                                        </p:tgtEl>
                                      </p:cBhvr>
                                    </p:animEffect>
                                    <p:anim calcmode="lin" valueType="num">
                                      <p:cBhvr>
                                        <p:cTn id="29" dur="10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up)">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left)">
                                      <p:cBhvr>
                                        <p:cTn id="50" dur="500"/>
                                        <p:tgtEl>
                                          <p:spTgt spid="29"/>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wipe(left)">
                                      <p:cBhvr>
                                        <p:cTn id="55" dur="500"/>
                                        <p:tgtEl>
                                          <p:spTgt spid="7"/>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2" fill="hold" grpId="0" nodeType="click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right)">
                                      <p:cBhvr>
                                        <p:cTn id="60" dur="500"/>
                                        <p:tgtEl>
                                          <p:spTgt spid="10"/>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left)">
                                      <p:cBhvr>
                                        <p:cTn id="65" dur="500"/>
                                        <p:tgtEl>
                                          <p:spTgt spid="16"/>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wipe(left)">
                                      <p:cBhvr>
                                        <p:cTn id="70" dur="500"/>
                                        <p:tgtEl>
                                          <p:spTgt spid="12"/>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fade">
                                      <p:cBhvr>
                                        <p:cTn id="75" dur="1000"/>
                                        <p:tgtEl>
                                          <p:spTgt spid="6"/>
                                        </p:tgtEl>
                                      </p:cBhvr>
                                    </p:animEffect>
                                    <p:anim calcmode="lin" valueType="num">
                                      <p:cBhvr>
                                        <p:cTn id="76" dur="1000" fill="hold"/>
                                        <p:tgtEl>
                                          <p:spTgt spid="6"/>
                                        </p:tgtEl>
                                        <p:attrNameLst>
                                          <p:attrName>ppt_x</p:attrName>
                                        </p:attrNameLst>
                                      </p:cBhvr>
                                      <p:tavLst>
                                        <p:tav tm="0">
                                          <p:val>
                                            <p:strVal val="#ppt_x"/>
                                          </p:val>
                                        </p:tav>
                                        <p:tav tm="100000">
                                          <p:val>
                                            <p:strVal val="#ppt_x"/>
                                          </p:val>
                                        </p:tav>
                                      </p:tavLst>
                                    </p:anim>
                                    <p:anim calcmode="lin" valueType="num">
                                      <p:cBhvr>
                                        <p:cTn id="7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6" presetClass="entr" presetSubtype="16" fill="hold" grpId="0" nodeType="click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circle(in)">
                                      <p:cBhvr>
                                        <p:cTn id="82"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16" grpId="0"/>
      <p:bldP spid="6" grpId="0"/>
      <p:bldP spid="18" grpId="0" animBg="1"/>
      <p:bldP spid="7" grpId="0" animBg="1"/>
      <p:bldP spid="10" grpId="0" animBg="1"/>
      <p:bldP spid="12"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Normal Distribution</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pic>
        <p:nvPicPr>
          <p:cNvPr id="10" name="Picture 9">
            <a:extLst>
              <a:ext uri="{FF2B5EF4-FFF2-40B4-BE49-F238E27FC236}">
                <a16:creationId xmlns:a16="http://schemas.microsoft.com/office/drawing/2014/main" id="{AAE4A4A8-1CF2-4A20-8A60-50B5C7752A27}"/>
              </a:ext>
            </a:extLst>
          </p:cNvPr>
          <p:cNvPicPr>
            <a:picLocks noChangeAspect="1"/>
          </p:cNvPicPr>
          <p:nvPr/>
        </p:nvPicPr>
        <p:blipFill>
          <a:blip r:embed="rId2"/>
          <a:stretch>
            <a:fillRect/>
          </a:stretch>
        </p:blipFill>
        <p:spPr>
          <a:xfrm>
            <a:off x="1281950" y="986870"/>
            <a:ext cx="6503900" cy="2971800"/>
          </a:xfrm>
          <a:prstGeom prst="rect">
            <a:avLst/>
          </a:prstGeom>
        </p:spPr>
      </p:pic>
      <p:cxnSp>
        <p:nvCxnSpPr>
          <p:cNvPr id="13" name="Straight Connector 12">
            <a:extLst>
              <a:ext uri="{FF2B5EF4-FFF2-40B4-BE49-F238E27FC236}">
                <a16:creationId xmlns:a16="http://schemas.microsoft.com/office/drawing/2014/main" id="{CDB49145-36EB-4E5F-981E-07D8C8A44C58}"/>
              </a:ext>
            </a:extLst>
          </p:cNvPr>
          <p:cNvCxnSpPr/>
          <p:nvPr/>
        </p:nvCxnSpPr>
        <p:spPr>
          <a:xfrm>
            <a:off x="3962400" y="3962400"/>
            <a:ext cx="0" cy="4408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5CB14EB-18C9-4CEA-9CD8-E10947714D81}"/>
              </a:ext>
            </a:extLst>
          </p:cNvPr>
          <p:cNvCxnSpPr/>
          <p:nvPr/>
        </p:nvCxnSpPr>
        <p:spPr>
          <a:xfrm>
            <a:off x="5410200" y="3962400"/>
            <a:ext cx="0" cy="44082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83277095-99FD-48E3-AEF1-F736A59D3B6C}"/>
                  </a:ext>
                </a:extLst>
              </p:cNvPr>
              <p:cNvSpPr txBox="1"/>
              <p:nvPr/>
            </p:nvSpPr>
            <p:spPr>
              <a:xfrm>
                <a:off x="4075959" y="4142601"/>
                <a:ext cx="494559"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𝜎</m:t>
                      </m:r>
                    </m:oMath>
                  </m:oMathPara>
                </a14:m>
                <a:endParaRPr lang="en-US" dirty="0"/>
              </a:p>
            </p:txBody>
          </p:sp>
        </mc:Choice>
        <mc:Fallback>
          <p:sp>
            <p:nvSpPr>
              <p:cNvPr id="14" name="TextBox 13">
                <a:extLst>
                  <a:ext uri="{FF2B5EF4-FFF2-40B4-BE49-F238E27FC236}">
                    <a16:creationId xmlns:a16="http://schemas.microsoft.com/office/drawing/2014/main" id="{83277095-99FD-48E3-AEF1-F736A59D3B6C}"/>
                  </a:ext>
                </a:extLst>
              </p:cNvPr>
              <p:cNvSpPr txBox="1">
                <a:spLocks noRot="1" noChangeAspect="1" noMove="1" noResize="1" noEditPoints="1" noAdjustHandles="1" noChangeArrowheads="1" noChangeShapeType="1" noTextEdit="1"/>
              </p:cNvSpPr>
              <p:nvPr/>
            </p:nvSpPr>
            <p:spPr>
              <a:xfrm>
                <a:off x="4075959" y="4142601"/>
                <a:ext cx="494559" cy="276999"/>
              </a:xfrm>
              <a:prstGeom prst="rect">
                <a:avLst/>
              </a:prstGeom>
              <a:blipFill>
                <a:blip r:embed="rId3"/>
                <a:stretch>
                  <a:fillRect l="-12346" r="-9877" b="-15556"/>
                </a:stretch>
              </a:blipFill>
            </p:spPr>
            <p:txBody>
              <a:bodyPr/>
              <a:lstStyle/>
              <a:p>
                <a:r>
                  <a:rPr lang="en-US">
                    <a:noFill/>
                  </a:rPr>
                  <a:t> </a:t>
                </a:r>
              </a:p>
            </p:txBody>
          </p:sp>
        </mc:Fallback>
      </mc:AlternateContent>
      <p:cxnSp>
        <p:nvCxnSpPr>
          <p:cNvPr id="16" name="Straight Connector 15">
            <a:extLst>
              <a:ext uri="{FF2B5EF4-FFF2-40B4-BE49-F238E27FC236}">
                <a16:creationId xmlns:a16="http://schemas.microsoft.com/office/drawing/2014/main" id="{3C16F41E-00B5-4C79-94FA-BB3874D2E4BD}"/>
              </a:ext>
            </a:extLst>
          </p:cNvPr>
          <p:cNvCxnSpPr/>
          <p:nvPr/>
        </p:nvCxnSpPr>
        <p:spPr>
          <a:xfrm>
            <a:off x="3962400" y="4142601"/>
            <a:ext cx="1447800" cy="0"/>
          </a:xfrm>
          <a:prstGeom prst="line">
            <a:avLst/>
          </a:prstGeom>
          <a:ln w="12700">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21" name="Straight Connector 20">
            <a:extLst>
              <a:ext uri="{FF2B5EF4-FFF2-40B4-BE49-F238E27FC236}">
                <a16:creationId xmlns:a16="http://schemas.microsoft.com/office/drawing/2014/main" id="{1AFF42CE-ECED-4537-A5DC-703CEB8C92E0}"/>
              </a:ext>
            </a:extLst>
          </p:cNvPr>
          <p:cNvCxnSpPr/>
          <p:nvPr/>
        </p:nvCxnSpPr>
        <p:spPr>
          <a:xfrm>
            <a:off x="3248526" y="3923352"/>
            <a:ext cx="0" cy="8590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F525162-2541-425C-A5D6-C491B1520ACB}"/>
              </a:ext>
            </a:extLst>
          </p:cNvPr>
          <p:cNvCxnSpPr/>
          <p:nvPr/>
        </p:nvCxnSpPr>
        <p:spPr>
          <a:xfrm>
            <a:off x="6112042" y="3962400"/>
            <a:ext cx="0" cy="85904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3" name="TextBox 22">
                <a:extLst>
                  <a:ext uri="{FF2B5EF4-FFF2-40B4-BE49-F238E27FC236}">
                    <a16:creationId xmlns:a16="http://schemas.microsoft.com/office/drawing/2014/main" id="{6A9A078A-4444-46B9-9881-81F0DA22F401}"/>
                  </a:ext>
                </a:extLst>
              </p:cNvPr>
              <p:cNvSpPr txBox="1"/>
              <p:nvPr/>
            </p:nvSpPr>
            <p:spPr>
              <a:xfrm>
                <a:off x="4075959" y="4599801"/>
                <a:ext cx="494559"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𝜎</m:t>
                      </m:r>
                    </m:oMath>
                  </m:oMathPara>
                </a14:m>
                <a:endParaRPr lang="en-US" dirty="0"/>
              </a:p>
            </p:txBody>
          </p:sp>
        </mc:Choice>
        <mc:Fallback>
          <p:sp>
            <p:nvSpPr>
              <p:cNvPr id="23" name="TextBox 22">
                <a:extLst>
                  <a:ext uri="{FF2B5EF4-FFF2-40B4-BE49-F238E27FC236}">
                    <a16:creationId xmlns:a16="http://schemas.microsoft.com/office/drawing/2014/main" id="{6A9A078A-4444-46B9-9881-81F0DA22F401}"/>
                  </a:ext>
                </a:extLst>
              </p:cNvPr>
              <p:cNvSpPr txBox="1">
                <a:spLocks noRot="1" noChangeAspect="1" noMove="1" noResize="1" noEditPoints="1" noAdjustHandles="1" noChangeArrowheads="1" noChangeShapeType="1" noTextEdit="1"/>
              </p:cNvSpPr>
              <p:nvPr/>
            </p:nvSpPr>
            <p:spPr>
              <a:xfrm>
                <a:off x="4075959" y="4599801"/>
                <a:ext cx="494559" cy="276999"/>
              </a:xfrm>
              <a:prstGeom prst="rect">
                <a:avLst/>
              </a:prstGeom>
              <a:blipFill>
                <a:blip r:embed="rId4"/>
                <a:stretch>
                  <a:fillRect l="-12346" r="-9877" b="-15556"/>
                </a:stretch>
              </a:blipFill>
            </p:spPr>
            <p:txBody>
              <a:bodyPr/>
              <a:lstStyle/>
              <a:p>
                <a:r>
                  <a:rPr lang="en-US">
                    <a:noFill/>
                  </a:rPr>
                  <a:t> </a:t>
                </a:r>
              </a:p>
            </p:txBody>
          </p:sp>
        </mc:Fallback>
      </mc:AlternateContent>
      <p:cxnSp>
        <p:nvCxnSpPr>
          <p:cNvPr id="24" name="Straight Connector 23">
            <a:extLst>
              <a:ext uri="{FF2B5EF4-FFF2-40B4-BE49-F238E27FC236}">
                <a16:creationId xmlns:a16="http://schemas.microsoft.com/office/drawing/2014/main" id="{11FF6184-84EB-48F2-8F6E-8F7AFA948C89}"/>
              </a:ext>
            </a:extLst>
          </p:cNvPr>
          <p:cNvCxnSpPr/>
          <p:nvPr/>
        </p:nvCxnSpPr>
        <p:spPr>
          <a:xfrm>
            <a:off x="3275624" y="4599801"/>
            <a:ext cx="2821353" cy="0"/>
          </a:xfrm>
          <a:prstGeom prst="line">
            <a:avLst/>
          </a:prstGeom>
          <a:ln w="12700">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61140C9F-69FD-4976-B3C7-22414103AFDB}"/>
              </a:ext>
            </a:extLst>
          </p:cNvPr>
          <p:cNvCxnSpPr/>
          <p:nvPr/>
        </p:nvCxnSpPr>
        <p:spPr>
          <a:xfrm>
            <a:off x="2514600" y="3937184"/>
            <a:ext cx="0" cy="1383503"/>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8404B696-A625-44B4-A031-A6B0F7A15C1D}"/>
              </a:ext>
            </a:extLst>
          </p:cNvPr>
          <p:cNvCxnSpPr/>
          <p:nvPr/>
        </p:nvCxnSpPr>
        <p:spPr>
          <a:xfrm>
            <a:off x="6829926" y="3947640"/>
            <a:ext cx="0" cy="1383503"/>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2E1D6F4-9860-4D04-BA68-F2A3237A382C}"/>
              </a:ext>
            </a:extLst>
          </p:cNvPr>
          <p:cNvCxnSpPr>
            <a:cxnSpLocks/>
          </p:cNvCxnSpPr>
          <p:nvPr/>
        </p:nvCxnSpPr>
        <p:spPr>
          <a:xfrm>
            <a:off x="2557737" y="5105400"/>
            <a:ext cx="4272189" cy="0"/>
          </a:xfrm>
          <a:prstGeom prst="line">
            <a:avLst/>
          </a:prstGeom>
          <a:ln w="12700">
            <a:headEnd type="arrow" w="med" len="med"/>
            <a:tailEnd type="arrow" w="med" len="med"/>
          </a:ln>
        </p:spPr>
        <p:style>
          <a:lnRef idx="1">
            <a:schemeClr val="accent2"/>
          </a:lnRef>
          <a:fillRef idx="0">
            <a:schemeClr val="accent2"/>
          </a:fillRef>
          <a:effectRef idx="0">
            <a:schemeClr val="accent2"/>
          </a:effectRef>
          <a:fontRef idx="minor">
            <a:schemeClr val="tx1"/>
          </a:fontRef>
        </p:style>
      </p:cxnSp>
      <mc:AlternateContent xmlns:mc="http://schemas.openxmlformats.org/markup-compatibility/2006">
        <mc:Choice xmlns:a14="http://schemas.microsoft.com/office/drawing/2010/main" Requires="a14">
          <p:sp>
            <p:nvSpPr>
              <p:cNvPr id="29" name="TextBox 28">
                <a:extLst>
                  <a:ext uri="{FF2B5EF4-FFF2-40B4-BE49-F238E27FC236}">
                    <a16:creationId xmlns:a16="http://schemas.microsoft.com/office/drawing/2014/main" id="{49A912E1-1B70-4AB6-BBBB-C018A6CB3CB3}"/>
                  </a:ext>
                </a:extLst>
              </p:cNvPr>
              <p:cNvSpPr txBox="1"/>
              <p:nvPr/>
            </p:nvSpPr>
            <p:spPr>
              <a:xfrm>
                <a:off x="4038600" y="5181600"/>
                <a:ext cx="494559"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3</m:t>
                      </m:r>
                      <m:r>
                        <a:rPr lang="en-US" b="0" i="1" smtClean="0">
                          <a:latin typeface="Cambria Math" panose="02040503050406030204" pitchFamily="18" charset="0"/>
                          <a:ea typeface="Cambria Math" panose="02040503050406030204" pitchFamily="18" charset="0"/>
                        </a:rPr>
                        <m:t>𝜎</m:t>
                      </m:r>
                    </m:oMath>
                  </m:oMathPara>
                </a14:m>
                <a:endParaRPr lang="en-US" dirty="0"/>
              </a:p>
            </p:txBody>
          </p:sp>
        </mc:Choice>
        <mc:Fallback>
          <p:sp>
            <p:nvSpPr>
              <p:cNvPr id="29" name="TextBox 28">
                <a:extLst>
                  <a:ext uri="{FF2B5EF4-FFF2-40B4-BE49-F238E27FC236}">
                    <a16:creationId xmlns:a16="http://schemas.microsoft.com/office/drawing/2014/main" id="{49A912E1-1B70-4AB6-BBBB-C018A6CB3CB3}"/>
                  </a:ext>
                </a:extLst>
              </p:cNvPr>
              <p:cNvSpPr txBox="1">
                <a:spLocks noRot="1" noChangeAspect="1" noMove="1" noResize="1" noEditPoints="1" noAdjustHandles="1" noChangeArrowheads="1" noChangeShapeType="1" noTextEdit="1"/>
              </p:cNvSpPr>
              <p:nvPr/>
            </p:nvSpPr>
            <p:spPr>
              <a:xfrm>
                <a:off x="4038600" y="5181600"/>
                <a:ext cx="494559" cy="276999"/>
              </a:xfrm>
              <a:prstGeom prst="rect">
                <a:avLst/>
              </a:prstGeom>
              <a:blipFill>
                <a:blip r:embed="rId5"/>
                <a:stretch>
                  <a:fillRect l="-12346" r="-9877" b="-1555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0" name="TextBox 29">
                <a:extLst>
                  <a:ext uri="{FF2B5EF4-FFF2-40B4-BE49-F238E27FC236}">
                    <a16:creationId xmlns:a16="http://schemas.microsoft.com/office/drawing/2014/main" id="{81DF22C6-DB7C-47E7-ADA5-7F16044873F4}"/>
                  </a:ext>
                </a:extLst>
              </p:cNvPr>
              <p:cNvSpPr txBox="1"/>
              <p:nvPr/>
            </p:nvSpPr>
            <p:spPr>
              <a:xfrm>
                <a:off x="2079740" y="827447"/>
                <a:ext cx="2568460" cy="553998"/>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𝑆𝑡𝑎𝑛𝑑𝑎𝑟𝑑</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𝑑𝑒𝑣𝑖𝑎𝑡𝑖𝑜𝑛</m:t>
                      </m:r>
                    </m:oMath>
                  </m:oMathPara>
                </a14:m>
                <a:endParaRPr lang="en-US" b="0" dirty="0">
                  <a:ea typeface="Cambria Math" panose="02040503050406030204" pitchFamily="18" charset="0"/>
                </a:endParaRPr>
              </a:p>
              <a:p>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𝜇</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𝑀𝑒𝑎𝑛</m:t>
                      </m:r>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p:sp>
            <p:nvSpPr>
              <p:cNvPr id="30" name="TextBox 29">
                <a:extLst>
                  <a:ext uri="{FF2B5EF4-FFF2-40B4-BE49-F238E27FC236}">
                    <a16:creationId xmlns:a16="http://schemas.microsoft.com/office/drawing/2014/main" id="{81DF22C6-DB7C-47E7-ADA5-7F16044873F4}"/>
                  </a:ext>
                </a:extLst>
              </p:cNvPr>
              <p:cNvSpPr txBox="1">
                <a:spLocks noRot="1" noChangeAspect="1" noMove="1" noResize="1" noEditPoints="1" noAdjustHandles="1" noChangeArrowheads="1" noChangeShapeType="1" noTextEdit="1"/>
              </p:cNvSpPr>
              <p:nvPr/>
            </p:nvSpPr>
            <p:spPr>
              <a:xfrm>
                <a:off x="2079740" y="827447"/>
                <a:ext cx="2568460" cy="553998"/>
              </a:xfrm>
              <a:prstGeom prst="rect">
                <a:avLst/>
              </a:prstGeom>
              <a:blipFill>
                <a:blip r:embed="rId6"/>
                <a:stretch>
                  <a:fillRect l="-237" r="-948" b="-9890"/>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234E01FD-62FE-469C-9A7C-36B3A1E8B073}"/>
              </a:ext>
            </a:extLst>
          </p:cNvPr>
          <p:cNvSpPr txBox="1"/>
          <p:nvPr/>
        </p:nvSpPr>
        <p:spPr>
          <a:xfrm>
            <a:off x="4495800" y="4113690"/>
            <a:ext cx="724878" cy="369332"/>
          </a:xfrm>
          <a:prstGeom prst="rect">
            <a:avLst/>
          </a:prstGeom>
          <a:noFill/>
        </p:spPr>
        <p:txBody>
          <a:bodyPr wrap="none" rtlCol="0">
            <a:spAutoFit/>
          </a:bodyPr>
          <a:lstStyle/>
          <a:p>
            <a:r>
              <a:rPr lang="en-US" dirty="0"/>
              <a:t>(68%)</a:t>
            </a:r>
          </a:p>
        </p:txBody>
      </p:sp>
      <p:sp>
        <p:nvSpPr>
          <p:cNvPr id="33" name="Content Placeholder 32">
            <a:extLst>
              <a:ext uri="{FF2B5EF4-FFF2-40B4-BE49-F238E27FC236}">
                <a16:creationId xmlns:a16="http://schemas.microsoft.com/office/drawing/2014/main" id="{2132514D-33C4-4DEB-8CF8-3513F5348C0F}"/>
              </a:ext>
            </a:extLst>
          </p:cNvPr>
          <p:cNvSpPr>
            <a:spLocks noGrp="1"/>
          </p:cNvSpPr>
          <p:nvPr>
            <p:ph idx="1"/>
          </p:nvPr>
        </p:nvSpPr>
        <p:spPr>
          <a:xfrm>
            <a:off x="457200" y="1600201"/>
            <a:ext cx="8229600" cy="330710"/>
          </a:xfrm>
        </p:spPr>
        <p:txBody>
          <a:bodyPr>
            <a:normAutofit fontScale="55000" lnSpcReduction="20000"/>
          </a:bodyPr>
          <a:lstStyle/>
          <a:p>
            <a:pPr marL="0" indent="0">
              <a:buNone/>
            </a:pPr>
            <a:r>
              <a:rPr lang="en-US" dirty="0"/>
              <a:t>.</a:t>
            </a:r>
          </a:p>
        </p:txBody>
      </p:sp>
      <p:sp>
        <p:nvSpPr>
          <p:cNvPr id="36" name="TextBox 35">
            <a:extLst>
              <a:ext uri="{FF2B5EF4-FFF2-40B4-BE49-F238E27FC236}">
                <a16:creationId xmlns:a16="http://schemas.microsoft.com/office/drawing/2014/main" id="{1B50BD19-756C-4ABA-ADAF-4A83B5DADD4F}"/>
              </a:ext>
            </a:extLst>
          </p:cNvPr>
          <p:cNvSpPr txBox="1"/>
          <p:nvPr/>
        </p:nvSpPr>
        <p:spPr>
          <a:xfrm>
            <a:off x="4495800" y="4551584"/>
            <a:ext cx="724878" cy="369332"/>
          </a:xfrm>
          <a:prstGeom prst="rect">
            <a:avLst/>
          </a:prstGeom>
          <a:noFill/>
        </p:spPr>
        <p:txBody>
          <a:bodyPr wrap="none" rtlCol="0">
            <a:spAutoFit/>
          </a:bodyPr>
          <a:lstStyle/>
          <a:p>
            <a:r>
              <a:rPr lang="en-US" dirty="0"/>
              <a:t>(95%)</a:t>
            </a:r>
          </a:p>
        </p:txBody>
      </p:sp>
      <p:sp>
        <p:nvSpPr>
          <p:cNvPr id="37" name="TextBox 36">
            <a:extLst>
              <a:ext uri="{FF2B5EF4-FFF2-40B4-BE49-F238E27FC236}">
                <a16:creationId xmlns:a16="http://schemas.microsoft.com/office/drawing/2014/main" id="{515E2742-6F3A-4917-961D-BF4743384EC8}"/>
              </a:ext>
            </a:extLst>
          </p:cNvPr>
          <p:cNvSpPr txBox="1"/>
          <p:nvPr/>
        </p:nvSpPr>
        <p:spPr>
          <a:xfrm>
            <a:off x="4532922" y="5117068"/>
            <a:ext cx="899605" cy="369332"/>
          </a:xfrm>
          <a:prstGeom prst="rect">
            <a:avLst/>
          </a:prstGeom>
          <a:noFill/>
        </p:spPr>
        <p:txBody>
          <a:bodyPr wrap="none" rtlCol="0">
            <a:spAutoFit/>
          </a:bodyPr>
          <a:lstStyle/>
          <a:p>
            <a:r>
              <a:rPr lang="en-US" dirty="0"/>
              <a:t>(99.7%)</a:t>
            </a:r>
          </a:p>
        </p:txBody>
      </p:sp>
      <p:sp>
        <p:nvSpPr>
          <p:cNvPr id="35" name="Rectangle 2">
            <a:extLst>
              <a:ext uri="{FF2B5EF4-FFF2-40B4-BE49-F238E27FC236}">
                <a16:creationId xmlns:a16="http://schemas.microsoft.com/office/drawing/2014/main" id="{42E4C617-11B5-4444-9948-CFC55950A850}"/>
              </a:ext>
            </a:extLst>
          </p:cNvPr>
          <p:cNvSpPr>
            <a:spLocks noChangeArrowheads="1"/>
          </p:cNvSpPr>
          <p:nvPr/>
        </p:nvSpPr>
        <p:spPr bwMode="auto">
          <a:xfrm>
            <a:off x="498661" y="5689570"/>
            <a:ext cx="8188139" cy="738664"/>
          </a:xfrm>
          <a:prstGeom prst="rect">
            <a:avLst/>
          </a:prstGeom>
          <a:ln/>
        </p:spPr>
        <p:style>
          <a:lnRef idx="2">
            <a:schemeClr val="accent1"/>
          </a:lnRef>
          <a:fillRef idx="1">
            <a:schemeClr val="lt1"/>
          </a:fillRef>
          <a:effectRef idx="0">
            <a:schemeClr val="accent1"/>
          </a:effectRef>
          <a:fontRef idx="minor">
            <a:schemeClr val="dk1"/>
          </a:fontRef>
        </p:style>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rgbClr val="000000"/>
                </a:solidFill>
                <a:effectLst/>
                <a:latin typeface="Verdana" panose="020B0604030504040204" pitchFamily="34" charset="0"/>
              </a:rPr>
              <a:t>68% of the </a:t>
            </a:r>
            <a:r>
              <a:rPr kumimoji="0" lang="en-US" altLang="en-US" sz="1600" b="1" i="0" u="none" strike="noStrike" cap="none" normalizeH="0" baseline="0" dirty="0">
                <a:ln>
                  <a:noFill/>
                </a:ln>
                <a:solidFill>
                  <a:srgbClr val="000000"/>
                </a:solidFill>
                <a:effectLst/>
                <a:latin typeface="Verdana" panose="020B0604030504040204" pitchFamily="34" charset="0"/>
              </a:rPr>
              <a:t>population</a:t>
            </a:r>
            <a:r>
              <a:rPr kumimoji="0" lang="en-US" altLang="en-US" sz="1600" b="0" i="0" u="none" strike="noStrike" cap="none" normalizeH="0" baseline="0" dirty="0">
                <a:ln>
                  <a:noFill/>
                </a:ln>
                <a:solidFill>
                  <a:srgbClr val="000000"/>
                </a:solidFill>
                <a:effectLst/>
                <a:latin typeface="Verdana" panose="020B0604030504040204" pitchFamily="34" charset="0"/>
              </a:rPr>
              <a:t> will lie within 1 standard deviation, 1σ, of the mean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rgbClr val="000000"/>
                </a:solidFill>
                <a:effectLst/>
                <a:latin typeface="Verdana" panose="020B0604030504040204" pitchFamily="34" charset="0"/>
              </a:rPr>
              <a:t>95% of the population will lie within 2 standard deviations, 2σ, of the mean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rgbClr val="000000"/>
                </a:solidFill>
                <a:effectLst/>
                <a:latin typeface="Verdana" panose="020B0604030504040204" pitchFamily="34" charset="0"/>
              </a:rPr>
              <a:t>99.7% of the population will lie within 3 standard deviations, 3σ, of the mean</a:t>
            </a:r>
            <a:r>
              <a:rPr kumimoji="0" lang="en-US" altLang="en-US" sz="1400" b="0" i="0" u="none" strike="noStrike" cap="none" normalizeH="0" baseline="0" dirty="0">
                <a:ln>
                  <a:noFill/>
                </a:ln>
                <a:solidFill>
                  <a:schemeClr val="tx1"/>
                </a:solidFill>
                <a:effectLst/>
              </a:rPr>
              <a:t> </a:t>
            </a:r>
            <a:endParaRPr kumimoji="0" lang="en-US" altLang="en-US" sz="4000" b="0" i="0" u="none" strike="noStrike" cap="none" normalizeH="0" baseline="0" dirty="0">
              <a:ln>
                <a:noFill/>
              </a:ln>
              <a:solidFill>
                <a:schemeClr val="tx1"/>
              </a:solidFill>
              <a:effectLst/>
              <a:latin typeface="Arial" panose="020B0604020202020204" pitchFamily="34" charset="0"/>
            </a:endParaRPr>
          </a:p>
        </p:txBody>
      </p:sp>
      <p:sp>
        <p:nvSpPr>
          <p:cNvPr id="38" name="TextBox 37">
            <a:extLst>
              <a:ext uri="{FF2B5EF4-FFF2-40B4-BE49-F238E27FC236}">
                <a16:creationId xmlns:a16="http://schemas.microsoft.com/office/drawing/2014/main" id="{E1BCE63E-2DB5-4D12-B055-B4AA6067C52F}"/>
              </a:ext>
            </a:extLst>
          </p:cNvPr>
          <p:cNvSpPr txBox="1"/>
          <p:nvPr/>
        </p:nvSpPr>
        <p:spPr>
          <a:xfrm>
            <a:off x="7403084" y="1672416"/>
            <a:ext cx="1287725" cy="92333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dirty="0"/>
              <a:t>Area under </a:t>
            </a:r>
          </a:p>
          <a:p>
            <a:r>
              <a:rPr lang="en-US" dirty="0"/>
              <a:t>the curve is</a:t>
            </a:r>
          </a:p>
          <a:p>
            <a:r>
              <a:rPr lang="en-US" dirty="0"/>
              <a:t> probability</a:t>
            </a:r>
          </a:p>
        </p:txBody>
      </p:sp>
    </p:spTree>
    <p:extLst>
      <p:ext uri="{BB962C8B-B14F-4D97-AF65-F5344CB8AC3E}">
        <p14:creationId xmlns:p14="http://schemas.microsoft.com/office/powerpoint/2010/main" val="4278589146"/>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up)">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up)">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37" fill="hold"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barn(outVertical)">
                                      <p:cBhvr>
                                        <p:cTn id="36" dur="500"/>
                                        <p:tgtEl>
                                          <p:spTgt spid="1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up)">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nodeType="click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up)">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fade">
                                      <p:cBhvr>
                                        <p:cTn id="56" dur="1000"/>
                                        <p:tgtEl>
                                          <p:spTgt spid="36"/>
                                        </p:tgtEl>
                                      </p:cBhvr>
                                    </p:animEffect>
                                    <p:anim calcmode="lin" valueType="num">
                                      <p:cBhvr>
                                        <p:cTn id="57" dur="1000" fill="hold"/>
                                        <p:tgtEl>
                                          <p:spTgt spid="36"/>
                                        </p:tgtEl>
                                        <p:attrNameLst>
                                          <p:attrName>ppt_x</p:attrName>
                                        </p:attrNameLst>
                                      </p:cBhvr>
                                      <p:tavLst>
                                        <p:tav tm="0">
                                          <p:val>
                                            <p:strVal val="#ppt_x"/>
                                          </p:val>
                                        </p:tav>
                                        <p:tav tm="100000">
                                          <p:val>
                                            <p:strVal val="#ppt_x"/>
                                          </p:val>
                                        </p:tav>
                                      </p:tavLst>
                                    </p:anim>
                                    <p:anim calcmode="lin" valueType="num">
                                      <p:cBhvr>
                                        <p:cTn id="58"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6" presetClass="entr" presetSubtype="37" fill="hold" nodeType="click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barn(outVertical)">
                                      <p:cBhvr>
                                        <p:cTn id="63" dur="500"/>
                                        <p:tgtEl>
                                          <p:spTgt spid="24"/>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nodeType="click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wipe(up)">
                                      <p:cBhvr>
                                        <p:cTn id="68" dur="500"/>
                                        <p:tgtEl>
                                          <p:spTgt spid="25"/>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1" fill="hold" nodeType="click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wipe(up)">
                                      <p:cBhvr>
                                        <p:cTn id="73" dur="500"/>
                                        <p:tgtEl>
                                          <p:spTgt spid="26"/>
                                        </p:tgtEl>
                                      </p:cBhvr>
                                    </p:animEffect>
                                  </p:childTnLst>
                                </p:cTn>
                              </p:par>
                            </p:childTnLst>
                          </p:cTn>
                        </p:par>
                      </p:childTnLst>
                    </p:cTn>
                  </p:par>
                  <p:par>
                    <p:cTn id="74" fill="hold">
                      <p:stCondLst>
                        <p:cond delay="indefinite"/>
                      </p:stCondLst>
                      <p:childTnLst>
                        <p:par>
                          <p:cTn id="75" fill="hold">
                            <p:stCondLst>
                              <p:cond delay="0"/>
                            </p:stCondLst>
                            <p:childTnLst>
                              <p:par>
                                <p:cTn id="76" presetID="16" presetClass="entr" presetSubtype="37" fill="hold" nodeType="click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barn(outVertical)">
                                      <p:cBhvr>
                                        <p:cTn id="78" dur="500"/>
                                        <p:tgtEl>
                                          <p:spTgt spid="27"/>
                                        </p:tgtEl>
                                      </p:cBhvr>
                                    </p:animEffect>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fade">
                                      <p:cBhvr>
                                        <p:cTn id="83" dur="1000"/>
                                        <p:tgtEl>
                                          <p:spTgt spid="29"/>
                                        </p:tgtEl>
                                      </p:cBhvr>
                                    </p:animEffect>
                                    <p:anim calcmode="lin" valueType="num">
                                      <p:cBhvr>
                                        <p:cTn id="84" dur="1000" fill="hold"/>
                                        <p:tgtEl>
                                          <p:spTgt spid="29"/>
                                        </p:tgtEl>
                                        <p:attrNameLst>
                                          <p:attrName>ppt_x</p:attrName>
                                        </p:attrNameLst>
                                      </p:cBhvr>
                                      <p:tavLst>
                                        <p:tav tm="0">
                                          <p:val>
                                            <p:strVal val="#ppt_x"/>
                                          </p:val>
                                        </p:tav>
                                        <p:tav tm="100000">
                                          <p:val>
                                            <p:strVal val="#ppt_x"/>
                                          </p:val>
                                        </p:tav>
                                      </p:tavLst>
                                    </p:anim>
                                    <p:anim calcmode="lin" valueType="num">
                                      <p:cBhvr>
                                        <p:cTn id="85" dur="1000" fill="hold"/>
                                        <p:tgtEl>
                                          <p:spTgt spid="29"/>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37"/>
                                        </p:tgtEl>
                                        <p:attrNameLst>
                                          <p:attrName>style.visibility</p:attrName>
                                        </p:attrNameLst>
                                      </p:cBhvr>
                                      <p:to>
                                        <p:strVal val="visible"/>
                                      </p:to>
                                    </p:set>
                                    <p:animEffect transition="in" filter="fade">
                                      <p:cBhvr>
                                        <p:cTn id="88" dur="1000"/>
                                        <p:tgtEl>
                                          <p:spTgt spid="37"/>
                                        </p:tgtEl>
                                      </p:cBhvr>
                                    </p:animEffect>
                                    <p:anim calcmode="lin" valueType="num">
                                      <p:cBhvr>
                                        <p:cTn id="89" dur="1000" fill="hold"/>
                                        <p:tgtEl>
                                          <p:spTgt spid="37"/>
                                        </p:tgtEl>
                                        <p:attrNameLst>
                                          <p:attrName>ppt_x</p:attrName>
                                        </p:attrNameLst>
                                      </p:cBhvr>
                                      <p:tavLst>
                                        <p:tav tm="0">
                                          <p:val>
                                            <p:strVal val="#ppt_x"/>
                                          </p:val>
                                        </p:tav>
                                        <p:tav tm="100000">
                                          <p:val>
                                            <p:strVal val="#ppt_x"/>
                                          </p:val>
                                        </p:tav>
                                      </p:tavLst>
                                    </p:anim>
                                    <p:anim calcmode="lin" valueType="num">
                                      <p:cBhvr>
                                        <p:cTn id="90"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6" presetClass="entr" presetSubtype="21" fill="hold" grpId="0" nodeType="clickEffect">
                                  <p:stCondLst>
                                    <p:cond delay="0"/>
                                  </p:stCondLst>
                                  <p:childTnLst>
                                    <p:set>
                                      <p:cBhvr>
                                        <p:cTn id="94" dur="1" fill="hold">
                                          <p:stCondLst>
                                            <p:cond delay="0"/>
                                          </p:stCondLst>
                                        </p:cTn>
                                        <p:tgtEl>
                                          <p:spTgt spid="35"/>
                                        </p:tgtEl>
                                        <p:attrNameLst>
                                          <p:attrName>style.visibility</p:attrName>
                                        </p:attrNameLst>
                                      </p:cBhvr>
                                      <p:to>
                                        <p:strVal val="visible"/>
                                      </p:to>
                                    </p:set>
                                    <p:animEffect transition="in" filter="barn(inVertical)">
                                      <p:cBhvr>
                                        <p:cTn id="95" dur="500"/>
                                        <p:tgtEl>
                                          <p:spTgt spid="35"/>
                                        </p:tgtEl>
                                      </p:cBhvr>
                                    </p:animEffect>
                                  </p:childTnLst>
                                </p:cTn>
                              </p:par>
                            </p:childTnLst>
                          </p:cTn>
                        </p:par>
                      </p:childTnLst>
                    </p:cTn>
                  </p:par>
                  <p:par>
                    <p:cTn id="96" fill="hold">
                      <p:stCondLst>
                        <p:cond delay="indefinite"/>
                      </p:stCondLst>
                      <p:childTnLst>
                        <p:par>
                          <p:cTn id="97" fill="hold">
                            <p:stCondLst>
                              <p:cond delay="0"/>
                            </p:stCondLst>
                            <p:childTnLst>
                              <p:par>
                                <p:cTn id="98" presetID="42" presetClass="entr" presetSubtype="0" fill="hold" grpId="0" nodeType="clickEffect">
                                  <p:stCondLst>
                                    <p:cond delay="0"/>
                                  </p:stCondLst>
                                  <p:childTnLst>
                                    <p:set>
                                      <p:cBhvr>
                                        <p:cTn id="99" dur="1" fill="hold">
                                          <p:stCondLst>
                                            <p:cond delay="0"/>
                                          </p:stCondLst>
                                        </p:cTn>
                                        <p:tgtEl>
                                          <p:spTgt spid="38"/>
                                        </p:tgtEl>
                                        <p:attrNameLst>
                                          <p:attrName>style.visibility</p:attrName>
                                        </p:attrNameLst>
                                      </p:cBhvr>
                                      <p:to>
                                        <p:strVal val="visible"/>
                                      </p:to>
                                    </p:set>
                                    <p:animEffect transition="in" filter="fade">
                                      <p:cBhvr>
                                        <p:cTn id="100" dur="1000"/>
                                        <p:tgtEl>
                                          <p:spTgt spid="38"/>
                                        </p:tgtEl>
                                      </p:cBhvr>
                                    </p:animEffect>
                                    <p:anim calcmode="lin" valueType="num">
                                      <p:cBhvr>
                                        <p:cTn id="101" dur="1000" fill="hold"/>
                                        <p:tgtEl>
                                          <p:spTgt spid="38"/>
                                        </p:tgtEl>
                                        <p:attrNameLst>
                                          <p:attrName>ppt_x</p:attrName>
                                        </p:attrNameLst>
                                      </p:cBhvr>
                                      <p:tavLst>
                                        <p:tav tm="0">
                                          <p:val>
                                            <p:strVal val="#ppt_x"/>
                                          </p:val>
                                        </p:tav>
                                        <p:tav tm="100000">
                                          <p:val>
                                            <p:strVal val="#ppt_x"/>
                                          </p:val>
                                        </p:tav>
                                      </p:tavLst>
                                    </p:anim>
                                    <p:anim calcmode="lin" valueType="num">
                                      <p:cBhvr>
                                        <p:cTn id="10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3" grpId="0"/>
      <p:bldP spid="29" grpId="0"/>
      <p:bldP spid="19" grpId="0"/>
      <p:bldP spid="36" grpId="0"/>
      <p:bldP spid="37" grpId="0"/>
      <p:bldP spid="35" grpId="0" animBg="1"/>
      <p:bldP spid="3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Normal Distribution</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6</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6" name="Content Placeholder 5">
            <a:extLst>
              <a:ext uri="{FF2B5EF4-FFF2-40B4-BE49-F238E27FC236}">
                <a16:creationId xmlns:a16="http://schemas.microsoft.com/office/drawing/2014/main" id="{21DE7CBF-898A-431E-9FDA-513EA00F13AA}"/>
              </a:ext>
            </a:extLst>
          </p:cNvPr>
          <p:cNvSpPr>
            <a:spLocks noGrp="1"/>
          </p:cNvSpPr>
          <p:nvPr>
            <p:ph idx="1"/>
          </p:nvPr>
        </p:nvSpPr>
        <p:spPr/>
        <p:txBody>
          <a:bodyPr/>
          <a:lstStyle/>
          <a:p>
            <a:pPr marL="0" indent="0">
              <a:buNone/>
            </a:pPr>
            <a:r>
              <a:rPr lang="en-US" dirty="0"/>
              <a:t>.</a:t>
            </a:r>
          </a:p>
        </p:txBody>
      </p:sp>
      <p:pic>
        <p:nvPicPr>
          <p:cNvPr id="12" name="Picture 11">
            <a:extLst>
              <a:ext uri="{FF2B5EF4-FFF2-40B4-BE49-F238E27FC236}">
                <a16:creationId xmlns:a16="http://schemas.microsoft.com/office/drawing/2014/main" id="{FEB2EBEC-D03C-47BE-991A-55D62770AD6D}"/>
              </a:ext>
            </a:extLst>
          </p:cNvPr>
          <p:cNvPicPr>
            <a:picLocks noChangeAspect="1"/>
          </p:cNvPicPr>
          <p:nvPr/>
        </p:nvPicPr>
        <p:blipFill rotWithShape="1">
          <a:blip r:embed="rId2"/>
          <a:srcRect t="14572" r="15278" b="4177"/>
          <a:stretch/>
        </p:blipFill>
        <p:spPr>
          <a:xfrm>
            <a:off x="1463842" y="1534346"/>
            <a:ext cx="6216316" cy="3974366"/>
          </a:xfrm>
          <a:prstGeom prst="rect">
            <a:avLst/>
          </a:prstGeom>
        </p:spPr>
      </p:pic>
    </p:spTree>
    <p:extLst>
      <p:ext uri="{BB962C8B-B14F-4D97-AF65-F5344CB8AC3E}">
        <p14:creationId xmlns:p14="http://schemas.microsoft.com/office/powerpoint/2010/main" val="278449748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Normal Distribution</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7</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6" name="Content Placeholder 5">
            <a:extLst>
              <a:ext uri="{FF2B5EF4-FFF2-40B4-BE49-F238E27FC236}">
                <a16:creationId xmlns:a16="http://schemas.microsoft.com/office/drawing/2014/main" id="{21DE7CBF-898A-431E-9FDA-513EA00F13AA}"/>
              </a:ext>
            </a:extLst>
          </p:cNvPr>
          <p:cNvSpPr>
            <a:spLocks noGrp="1"/>
          </p:cNvSpPr>
          <p:nvPr>
            <p:ph idx="1"/>
          </p:nvPr>
        </p:nvSpPr>
        <p:spPr/>
        <p:txBody>
          <a:bodyPr/>
          <a:lstStyle/>
          <a:p>
            <a:pPr marL="0" indent="0">
              <a:buNone/>
            </a:pPr>
            <a:r>
              <a:rPr lang="en-US" dirty="0"/>
              <a:t>.</a:t>
            </a:r>
          </a:p>
        </p:txBody>
      </p:sp>
      <p:pic>
        <p:nvPicPr>
          <p:cNvPr id="4" name="Picture 3">
            <a:extLst>
              <a:ext uri="{FF2B5EF4-FFF2-40B4-BE49-F238E27FC236}">
                <a16:creationId xmlns:a16="http://schemas.microsoft.com/office/drawing/2014/main" id="{2E44C757-4147-46DD-B9B9-209D9CBDD044}"/>
              </a:ext>
            </a:extLst>
          </p:cNvPr>
          <p:cNvPicPr>
            <a:picLocks noChangeAspect="1"/>
          </p:cNvPicPr>
          <p:nvPr/>
        </p:nvPicPr>
        <p:blipFill rotWithShape="1">
          <a:blip r:embed="rId2"/>
          <a:srcRect r="2752"/>
          <a:stretch/>
        </p:blipFill>
        <p:spPr>
          <a:xfrm>
            <a:off x="1100137" y="1144290"/>
            <a:ext cx="6900863" cy="4762500"/>
          </a:xfrm>
          <a:prstGeom prst="rect">
            <a:avLst/>
          </a:prstGeom>
        </p:spPr>
      </p:pic>
    </p:spTree>
    <p:extLst>
      <p:ext uri="{BB962C8B-B14F-4D97-AF65-F5344CB8AC3E}">
        <p14:creationId xmlns:p14="http://schemas.microsoft.com/office/powerpoint/2010/main" val="63727547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Seven Quality Tools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8</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4" name="Content Placeholder 3"/>
          <p:cNvSpPr>
            <a:spLocks noGrp="1"/>
          </p:cNvSpPr>
          <p:nvPr>
            <p:ph idx="1"/>
          </p:nvPr>
        </p:nvSpPr>
        <p:spPr>
          <a:xfrm>
            <a:off x="381000" y="717674"/>
            <a:ext cx="8305800" cy="5759326"/>
          </a:xfrm>
        </p:spPr>
        <p:txBody>
          <a:bodyPr>
            <a:noAutofit/>
          </a:bodyPr>
          <a:lstStyle/>
          <a:p>
            <a:pPr marL="536575" indent="-536575">
              <a:lnSpc>
                <a:spcPct val="90000"/>
              </a:lnSpc>
              <a:spcAft>
                <a:spcPts val="1200"/>
              </a:spcAft>
              <a:buClr>
                <a:srgbClr val="BF0922"/>
              </a:buClr>
              <a:buSzPct val="80000"/>
              <a:buBlip>
                <a:blip r:embed="rId2"/>
              </a:buBlip>
            </a:pPr>
            <a:r>
              <a:rPr lang="en-US" dirty="0"/>
              <a:t>Tools for Generating Ideas</a:t>
            </a:r>
          </a:p>
          <a:p>
            <a:pPr marL="1079500" lvl="1" indent="-368300">
              <a:lnSpc>
                <a:spcPct val="90000"/>
              </a:lnSpc>
              <a:spcAft>
                <a:spcPts val="1200"/>
              </a:spcAft>
              <a:buClr>
                <a:srgbClr val="BF0922"/>
              </a:buClr>
              <a:buSzPct val="90000"/>
              <a:buBlip>
                <a:blip r:embed="rId3"/>
              </a:buBlip>
            </a:pPr>
            <a:r>
              <a:rPr lang="en-US" sz="2400" dirty="0"/>
              <a:t>Check Sheet</a:t>
            </a:r>
          </a:p>
          <a:p>
            <a:pPr marL="1079500" lvl="1" indent="-368300">
              <a:lnSpc>
                <a:spcPct val="90000"/>
              </a:lnSpc>
              <a:spcAft>
                <a:spcPts val="1200"/>
              </a:spcAft>
              <a:buClr>
                <a:srgbClr val="BF0922"/>
              </a:buClr>
              <a:buSzPct val="90000"/>
              <a:buBlip>
                <a:blip r:embed="rId3"/>
              </a:buBlip>
            </a:pPr>
            <a:r>
              <a:rPr lang="en-US" sz="2400" dirty="0"/>
              <a:t>Scatter Diagram</a:t>
            </a:r>
          </a:p>
          <a:p>
            <a:pPr marL="1079500" lvl="1" indent="-368300">
              <a:lnSpc>
                <a:spcPct val="90000"/>
              </a:lnSpc>
              <a:spcAft>
                <a:spcPts val="1200"/>
              </a:spcAft>
              <a:buClr>
                <a:srgbClr val="BF0922"/>
              </a:buClr>
              <a:buSzPct val="90000"/>
              <a:buBlip>
                <a:blip r:embed="rId3"/>
              </a:buBlip>
            </a:pPr>
            <a:r>
              <a:rPr lang="en-US" sz="2400" dirty="0"/>
              <a:t>Cause-and-Effect Diagram</a:t>
            </a:r>
            <a:endParaRPr lang="en-US" dirty="0"/>
          </a:p>
          <a:p>
            <a:pPr>
              <a:lnSpc>
                <a:spcPct val="90000"/>
              </a:lnSpc>
              <a:spcAft>
                <a:spcPts val="1200"/>
              </a:spcAft>
              <a:buClr>
                <a:srgbClr val="BF0922"/>
              </a:buClr>
              <a:buSzPct val="80000"/>
              <a:buBlip>
                <a:blip r:embed="rId4"/>
              </a:buBlip>
            </a:pPr>
            <a:r>
              <a:rPr lang="en-US" dirty="0"/>
              <a:t>Tools to Organize the Data</a:t>
            </a:r>
          </a:p>
          <a:p>
            <a:pPr marL="1079500" lvl="1" indent="-368300">
              <a:lnSpc>
                <a:spcPct val="90000"/>
              </a:lnSpc>
              <a:spcAft>
                <a:spcPts val="1200"/>
              </a:spcAft>
              <a:buClr>
                <a:srgbClr val="BF0922"/>
              </a:buClr>
              <a:buSzPct val="90000"/>
              <a:buBlip>
                <a:blip r:embed="rId3"/>
              </a:buBlip>
            </a:pPr>
            <a:r>
              <a:rPr lang="en-US" sz="2400" dirty="0"/>
              <a:t>Pareto Chart</a:t>
            </a:r>
          </a:p>
          <a:p>
            <a:pPr marL="1079500" lvl="1" indent="-368300">
              <a:lnSpc>
                <a:spcPct val="90000"/>
              </a:lnSpc>
              <a:spcAft>
                <a:spcPts val="1200"/>
              </a:spcAft>
              <a:buClr>
                <a:srgbClr val="BF0922"/>
              </a:buClr>
              <a:buSzPct val="90000"/>
              <a:buBlip>
                <a:blip r:embed="rId3"/>
              </a:buBlip>
            </a:pPr>
            <a:r>
              <a:rPr lang="en-US" sz="2400" dirty="0"/>
              <a:t>Flowchart (Process Diagram)</a:t>
            </a:r>
          </a:p>
          <a:p>
            <a:pPr>
              <a:lnSpc>
                <a:spcPct val="90000"/>
              </a:lnSpc>
              <a:spcAft>
                <a:spcPts val="1200"/>
              </a:spcAft>
              <a:buClr>
                <a:srgbClr val="BF0922"/>
              </a:buClr>
              <a:buSzPct val="80000"/>
              <a:buBlip>
                <a:blip r:embed="rId4"/>
              </a:buBlip>
            </a:pPr>
            <a:r>
              <a:rPr lang="en-US" dirty="0"/>
              <a:t>Tools for Identifying Problems</a:t>
            </a:r>
          </a:p>
          <a:p>
            <a:pPr marL="1079500" lvl="1" indent="-368300">
              <a:lnSpc>
                <a:spcPct val="90000"/>
              </a:lnSpc>
              <a:spcAft>
                <a:spcPts val="1200"/>
              </a:spcAft>
              <a:buClr>
                <a:srgbClr val="BF0922"/>
              </a:buClr>
              <a:buSzPct val="90000"/>
              <a:buBlip>
                <a:blip r:embed="rId3"/>
              </a:buBlip>
            </a:pPr>
            <a:r>
              <a:rPr lang="en-US" sz="2400" dirty="0"/>
              <a:t>Histogram</a:t>
            </a:r>
          </a:p>
          <a:p>
            <a:pPr marL="1079500" lvl="1" indent="-368300">
              <a:lnSpc>
                <a:spcPct val="90000"/>
              </a:lnSpc>
              <a:spcAft>
                <a:spcPts val="1200"/>
              </a:spcAft>
              <a:buClr>
                <a:srgbClr val="BF0922"/>
              </a:buClr>
              <a:buSzPct val="90000"/>
              <a:buBlip>
                <a:blip r:embed="rId3"/>
              </a:buBlip>
            </a:pPr>
            <a:r>
              <a:rPr lang="en-US" sz="2400" dirty="0"/>
              <a:t>Statistical Process Control Chart</a:t>
            </a:r>
            <a:endParaRPr lang="en-US" dirty="0"/>
          </a:p>
          <a:p>
            <a:pPr marL="711200" lvl="1" indent="0">
              <a:lnSpc>
                <a:spcPct val="90000"/>
              </a:lnSpc>
              <a:spcAft>
                <a:spcPts val="1200"/>
              </a:spcAft>
              <a:buClr>
                <a:srgbClr val="BF0922"/>
              </a:buClr>
              <a:buSzPct val="60000"/>
              <a:buNone/>
            </a:pPr>
            <a:endParaRPr lang="en-US" sz="3200" dirty="0"/>
          </a:p>
        </p:txBody>
      </p:sp>
    </p:spTree>
    <p:extLst>
      <p:ext uri="{BB962C8B-B14F-4D97-AF65-F5344CB8AC3E}">
        <p14:creationId xmlns:p14="http://schemas.microsoft.com/office/powerpoint/2010/main" val="253433865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Check Sheet</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9</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4" name="Content Placeholder 3"/>
          <p:cNvSpPr>
            <a:spLocks noGrp="1"/>
          </p:cNvSpPr>
          <p:nvPr>
            <p:ph idx="1"/>
          </p:nvPr>
        </p:nvSpPr>
        <p:spPr>
          <a:xfrm>
            <a:off x="381000" y="717674"/>
            <a:ext cx="8305800" cy="5759326"/>
          </a:xfrm>
        </p:spPr>
        <p:txBody>
          <a:bodyPr>
            <a:noAutofit/>
          </a:bodyPr>
          <a:lstStyle/>
          <a:p>
            <a:pPr marL="536575" lvl="1" indent="-449263">
              <a:lnSpc>
                <a:spcPct val="90000"/>
              </a:lnSpc>
              <a:spcAft>
                <a:spcPts val="1200"/>
              </a:spcAft>
              <a:buClr>
                <a:srgbClr val="BF0922"/>
              </a:buClr>
              <a:buSzPct val="90000"/>
              <a:buBlip>
                <a:blip r:embed="rId2"/>
              </a:buBlip>
            </a:pPr>
            <a:r>
              <a:rPr lang="en-US" sz="3200" i="1" dirty="0"/>
              <a:t>Check Sheet</a:t>
            </a:r>
            <a:r>
              <a:rPr lang="en-US" sz="3200" dirty="0"/>
              <a:t>: An organized method of recording data/defects</a:t>
            </a:r>
          </a:p>
        </p:txBody>
      </p:sp>
      <p:sp>
        <p:nvSpPr>
          <p:cNvPr id="6" name="TextBox 5">
            <a:extLst>
              <a:ext uri="{FF2B5EF4-FFF2-40B4-BE49-F238E27FC236}">
                <a16:creationId xmlns:a16="http://schemas.microsoft.com/office/drawing/2014/main" id="{44BD4C3C-F532-422C-B41A-56D632AC69BE}"/>
              </a:ext>
            </a:extLst>
          </p:cNvPr>
          <p:cNvSpPr txBox="1"/>
          <p:nvPr/>
        </p:nvSpPr>
        <p:spPr>
          <a:xfrm>
            <a:off x="3927042" y="3088203"/>
            <a:ext cx="659155" cy="461665"/>
          </a:xfrm>
          <a:prstGeom prst="rect">
            <a:avLst/>
          </a:prstGeom>
          <a:noFill/>
        </p:spPr>
        <p:txBody>
          <a:bodyPr wrap="none" rtlCol="0">
            <a:spAutoFit/>
          </a:bodyPr>
          <a:lstStyle/>
          <a:p>
            <a:r>
              <a:rPr lang="en-US" sz="2400" dirty="0"/>
              <a:t>////</a:t>
            </a:r>
          </a:p>
        </p:txBody>
      </p:sp>
      <p:sp>
        <p:nvSpPr>
          <p:cNvPr id="90" name="TextBox 89">
            <a:extLst>
              <a:ext uri="{FF2B5EF4-FFF2-40B4-BE49-F238E27FC236}">
                <a16:creationId xmlns:a16="http://schemas.microsoft.com/office/drawing/2014/main" id="{45D183E1-52A7-4BDE-8B48-BDB469CBADB8}"/>
              </a:ext>
            </a:extLst>
          </p:cNvPr>
          <p:cNvSpPr txBox="1"/>
          <p:nvPr/>
        </p:nvSpPr>
        <p:spPr>
          <a:xfrm>
            <a:off x="3886200" y="2362200"/>
            <a:ext cx="421910" cy="461665"/>
          </a:xfrm>
          <a:prstGeom prst="rect">
            <a:avLst/>
          </a:prstGeom>
          <a:noFill/>
        </p:spPr>
        <p:txBody>
          <a:bodyPr wrap="square" rtlCol="0">
            <a:spAutoFit/>
          </a:bodyPr>
          <a:lstStyle/>
          <a:p>
            <a:r>
              <a:rPr lang="en-US" sz="2400" dirty="0"/>
              <a:t>//</a:t>
            </a:r>
          </a:p>
        </p:txBody>
      </p:sp>
      <p:sp>
        <p:nvSpPr>
          <p:cNvPr id="91" name="TextBox 90">
            <a:extLst>
              <a:ext uri="{FF2B5EF4-FFF2-40B4-BE49-F238E27FC236}">
                <a16:creationId xmlns:a16="http://schemas.microsoft.com/office/drawing/2014/main" id="{35FCB780-1AD0-49CB-9D51-6137D0DC8D87}"/>
              </a:ext>
            </a:extLst>
          </p:cNvPr>
          <p:cNvSpPr txBox="1"/>
          <p:nvPr/>
        </p:nvSpPr>
        <p:spPr>
          <a:xfrm>
            <a:off x="3836645" y="3953470"/>
            <a:ext cx="659155" cy="461665"/>
          </a:xfrm>
          <a:prstGeom prst="rect">
            <a:avLst/>
          </a:prstGeom>
          <a:noFill/>
        </p:spPr>
        <p:txBody>
          <a:bodyPr wrap="none" rtlCol="0">
            <a:spAutoFit/>
          </a:bodyPr>
          <a:lstStyle/>
          <a:p>
            <a:r>
              <a:rPr lang="en-US" sz="2400" dirty="0"/>
              <a:t>////</a:t>
            </a:r>
          </a:p>
        </p:txBody>
      </p:sp>
      <p:cxnSp>
        <p:nvCxnSpPr>
          <p:cNvPr id="92" name="Straight Connector 91">
            <a:extLst>
              <a:ext uri="{FF2B5EF4-FFF2-40B4-BE49-F238E27FC236}">
                <a16:creationId xmlns:a16="http://schemas.microsoft.com/office/drawing/2014/main" id="{F8ACD6D7-C908-4CF9-8AA6-622BF634C017}"/>
              </a:ext>
            </a:extLst>
          </p:cNvPr>
          <p:cNvCxnSpPr>
            <a:cxnSpLocks/>
          </p:cNvCxnSpPr>
          <p:nvPr/>
        </p:nvCxnSpPr>
        <p:spPr>
          <a:xfrm flipV="1">
            <a:off x="3893844" y="4092734"/>
            <a:ext cx="544756" cy="230832"/>
          </a:xfrm>
          <a:prstGeom prst="line">
            <a:avLst/>
          </a:prstGeom>
          <a:ln>
            <a:solidFill>
              <a:srgbClr val="221D43"/>
            </a:solidFill>
          </a:ln>
        </p:spPr>
        <p:style>
          <a:lnRef idx="2">
            <a:schemeClr val="accent1"/>
          </a:lnRef>
          <a:fillRef idx="0">
            <a:schemeClr val="accent1"/>
          </a:fillRef>
          <a:effectRef idx="1">
            <a:schemeClr val="accent1"/>
          </a:effectRef>
          <a:fontRef idx="minor">
            <a:schemeClr val="tx1"/>
          </a:fontRef>
        </p:style>
      </p:cxnSp>
      <p:sp>
        <p:nvSpPr>
          <p:cNvPr id="93" name="TextBox 92">
            <a:extLst>
              <a:ext uri="{FF2B5EF4-FFF2-40B4-BE49-F238E27FC236}">
                <a16:creationId xmlns:a16="http://schemas.microsoft.com/office/drawing/2014/main" id="{017B6CB3-095B-4513-8F48-15E89939C1FB}"/>
              </a:ext>
            </a:extLst>
          </p:cNvPr>
          <p:cNvSpPr txBox="1"/>
          <p:nvPr/>
        </p:nvSpPr>
        <p:spPr>
          <a:xfrm>
            <a:off x="4765242" y="3119735"/>
            <a:ext cx="340158" cy="461665"/>
          </a:xfrm>
          <a:prstGeom prst="rect">
            <a:avLst/>
          </a:prstGeom>
          <a:noFill/>
        </p:spPr>
        <p:txBody>
          <a:bodyPr wrap="none" rtlCol="0">
            <a:spAutoFit/>
          </a:bodyPr>
          <a:lstStyle/>
          <a:p>
            <a:r>
              <a:rPr lang="en-US" sz="2400" dirty="0"/>
              <a:t>4</a:t>
            </a:r>
          </a:p>
        </p:txBody>
      </p:sp>
      <p:sp>
        <p:nvSpPr>
          <p:cNvPr id="94" name="TextBox 93">
            <a:extLst>
              <a:ext uri="{FF2B5EF4-FFF2-40B4-BE49-F238E27FC236}">
                <a16:creationId xmlns:a16="http://schemas.microsoft.com/office/drawing/2014/main" id="{02C17BB0-531F-4A3D-8EC8-4BA97119DDCD}"/>
              </a:ext>
            </a:extLst>
          </p:cNvPr>
          <p:cNvSpPr txBox="1"/>
          <p:nvPr/>
        </p:nvSpPr>
        <p:spPr>
          <a:xfrm>
            <a:off x="4648200" y="2362200"/>
            <a:ext cx="340158" cy="461665"/>
          </a:xfrm>
          <a:prstGeom prst="rect">
            <a:avLst/>
          </a:prstGeom>
          <a:noFill/>
        </p:spPr>
        <p:txBody>
          <a:bodyPr wrap="square" rtlCol="0">
            <a:spAutoFit/>
          </a:bodyPr>
          <a:lstStyle/>
          <a:p>
            <a:r>
              <a:rPr lang="en-US" sz="2400" dirty="0"/>
              <a:t>2</a:t>
            </a:r>
          </a:p>
        </p:txBody>
      </p:sp>
      <p:sp>
        <p:nvSpPr>
          <p:cNvPr id="95" name="TextBox 94">
            <a:extLst>
              <a:ext uri="{FF2B5EF4-FFF2-40B4-BE49-F238E27FC236}">
                <a16:creationId xmlns:a16="http://schemas.microsoft.com/office/drawing/2014/main" id="{20EF69F9-1F86-4CFD-852B-B15B712647A9}"/>
              </a:ext>
            </a:extLst>
          </p:cNvPr>
          <p:cNvSpPr txBox="1"/>
          <p:nvPr/>
        </p:nvSpPr>
        <p:spPr>
          <a:xfrm>
            <a:off x="4765242" y="3953470"/>
            <a:ext cx="340158" cy="461665"/>
          </a:xfrm>
          <a:prstGeom prst="rect">
            <a:avLst/>
          </a:prstGeom>
          <a:noFill/>
        </p:spPr>
        <p:txBody>
          <a:bodyPr wrap="none" rtlCol="0">
            <a:spAutoFit/>
          </a:bodyPr>
          <a:lstStyle/>
          <a:p>
            <a:r>
              <a:rPr lang="en-US" sz="2400" dirty="0"/>
              <a:t>5</a:t>
            </a:r>
          </a:p>
        </p:txBody>
      </p:sp>
      <p:sp>
        <p:nvSpPr>
          <p:cNvPr id="96" name="TextBox 95">
            <a:extLst>
              <a:ext uri="{FF2B5EF4-FFF2-40B4-BE49-F238E27FC236}">
                <a16:creationId xmlns:a16="http://schemas.microsoft.com/office/drawing/2014/main" id="{E557985B-701D-4633-98BE-FD413F2A8463}"/>
              </a:ext>
            </a:extLst>
          </p:cNvPr>
          <p:cNvSpPr txBox="1"/>
          <p:nvPr/>
        </p:nvSpPr>
        <p:spPr>
          <a:xfrm>
            <a:off x="3810000" y="4715470"/>
            <a:ext cx="659155" cy="461665"/>
          </a:xfrm>
          <a:prstGeom prst="rect">
            <a:avLst/>
          </a:prstGeom>
          <a:noFill/>
        </p:spPr>
        <p:txBody>
          <a:bodyPr wrap="none" rtlCol="0">
            <a:spAutoFit/>
          </a:bodyPr>
          <a:lstStyle/>
          <a:p>
            <a:r>
              <a:rPr lang="en-US" sz="2400" dirty="0"/>
              <a:t>////</a:t>
            </a:r>
          </a:p>
        </p:txBody>
      </p:sp>
      <p:cxnSp>
        <p:nvCxnSpPr>
          <p:cNvPr id="97" name="Straight Connector 96">
            <a:extLst>
              <a:ext uri="{FF2B5EF4-FFF2-40B4-BE49-F238E27FC236}">
                <a16:creationId xmlns:a16="http://schemas.microsoft.com/office/drawing/2014/main" id="{07EFE62A-0236-416F-B5A4-7D56C796023E}"/>
              </a:ext>
            </a:extLst>
          </p:cNvPr>
          <p:cNvCxnSpPr>
            <a:cxnSpLocks/>
          </p:cNvCxnSpPr>
          <p:nvPr/>
        </p:nvCxnSpPr>
        <p:spPr>
          <a:xfrm flipV="1">
            <a:off x="3867199" y="4854734"/>
            <a:ext cx="544756" cy="230832"/>
          </a:xfrm>
          <a:prstGeom prst="line">
            <a:avLst/>
          </a:prstGeom>
          <a:ln>
            <a:solidFill>
              <a:srgbClr val="221D43"/>
            </a:solidFill>
          </a:ln>
        </p:spPr>
        <p:style>
          <a:lnRef idx="2">
            <a:schemeClr val="accent1"/>
          </a:lnRef>
          <a:fillRef idx="0">
            <a:schemeClr val="accent1"/>
          </a:fillRef>
          <a:effectRef idx="1">
            <a:schemeClr val="accent1"/>
          </a:effectRef>
          <a:fontRef idx="minor">
            <a:schemeClr val="tx1"/>
          </a:fontRef>
        </p:style>
      </p:cxnSp>
      <p:sp>
        <p:nvSpPr>
          <p:cNvPr id="98" name="TextBox 97">
            <a:extLst>
              <a:ext uri="{FF2B5EF4-FFF2-40B4-BE49-F238E27FC236}">
                <a16:creationId xmlns:a16="http://schemas.microsoft.com/office/drawing/2014/main" id="{9184B417-5E76-48D5-ABB0-C5C3C5C83DBB}"/>
              </a:ext>
            </a:extLst>
          </p:cNvPr>
          <p:cNvSpPr txBox="1"/>
          <p:nvPr/>
        </p:nvSpPr>
        <p:spPr>
          <a:xfrm>
            <a:off x="4993842" y="4715470"/>
            <a:ext cx="340158" cy="461665"/>
          </a:xfrm>
          <a:prstGeom prst="rect">
            <a:avLst/>
          </a:prstGeom>
          <a:noFill/>
        </p:spPr>
        <p:txBody>
          <a:bodyPr wrap="none" rtlCol="0">
            <a:spAutoFit/>
          </a:bodyPr>
          <a:lstStyle/>
          <a:p>
            <a:r>
              <a:rPr lang="en-US" sz="2400" dirty="0"/>
              <a:t>7</a:t>
            </a:r>
          </a:p>
        </p:txBody>
      </p:sp>
      <p:sp>
        <p:nvSpPr>
          <p:cNvPr id="99" name="TextBox 98">
            <a:extLst>
              <a:ext uri="{FF2B5EF4-FFF2-40B4-BE49-F238E27FC236}">
                <a16:creationId xmlns:a16="http://schemas.microsoft.com/office/drawing/2014/main" id="{30192C51-1A20-4657-9168-98856886A397}"/>
              </a:ext>
            </a:extLst>
          </p:cNvPr>
          <p:cNvSpPr txBox="1"/>
          <p:nvPr/>
        </p:nvSpPr>
        <p:spPr>
          <a:xfrm>
            <a:off x="4454890" y="4719935"/>
            <a:ext cx="421910" cy="461665"/>
          </a:xfrm>
          <a:prstGeom prst="rect">
            <a:avLst/>
          </a:prstGeom>
          <a:noFill/>
        </p:spPr>
        <p:txBody>
          <a:bodyPr wrap="none" rtlCol="0">
            <a:spAutoFit/>
          </a:bodyPr>
          <a:lstStyle/>
          <a:p>
            <a:r>
              <a:rPr lang="en-US" sz="2400" dirty="0"/>
              <a:t>//</a:t>
            </a:r>
          </a:p>
        </p:txBody>
      </p:sp>
    </p:spTree>
    <p:extLst>
      <p:ext uri="{BB962C8B-B14F-4D97-AF65-F5344CB8AC3E}">
        <p14:creationId xmlns:p14="http://schemas.microsoft.com/office/powerpoint/2010/main" val="385754763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fade">
                                      <p:cBhvr>
                                        <p:cTn id="7" dur="1000"/>
                                        <p:tgtEl>
                                          <p:spTgt spid="90"/>
                                        </p:tgtEl>
                                      </p:cBhvr>
                                    </p:animEffect>
                                    <p:anim calcmode="lin" valueType="num">
                                      <p:cBhvr>
                                        <p:cTn id="8" dur="1000" fill="hold"/>
                                        <p:tgtEl>
                                          <p:spTgt spid="90"/>
                                        </p:tgtEl>
                                        <p:attrNameLst>
                                          <p:attrName>ppt_x</p:attrName>
                                        </p:attrNameLst>
                                      </p:cBhvr>
                                      <p:tavLst>
                                        <p:tav tm="0">
                                          <p:val>
                                            <p:strVal val="#ppt_x"/>
                                          </p:val>
                                        </p:tav>
                                        <p:tav tm="100000">
                                          <p:val>
                                            <p:strVal val="#ppt_x"/>
                                          </p:val>
                                        </p:tav>
                                      </p:tavLst>
                                    </p:anim>
                                    <p:anim calcmode="lin" valueType="num">
                                      <p:cBhvr>
                                        <p:cTn id="9" dur="1000" fill="hold"/>
                                        <p:tgtEl>
                                          <p:spTgt spid="9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4"/>
                                        </p:tgtEl>
                                        <p:attrNameLst>
                                          <p:attrName>style.visibility</p:attrName>
                                        </p:attrNameLst>
                                      </p:cBhvr>
                                      <p:to>
                                        <p:strVal val="visible"/>
                                      </p:to>
                                    </p:set>
                                    <p:animEffect transition="in" filter="fade">
                                      <p:cBhvr>
                                        <p:cTn id="12" dur="1000"/>
                                        <p:tgtEl>
                                          <p:spTgt spid="94"/>
                                        </p:tgtEl>
                                      </p:cBhvr>
                                    </p:animEffect>
                                    <p:anim calcmode="lin" valueType="num">
                                      <p:cBhvr>
                                        <p:cTn id="13" dur="1000" fill="hold"/>
                                        <p:tgtEl>
                                          <p:spTgt spid="94"/>
                                        </p:tgtEl>
                                        <p:attrNameLst>
                                          <p:attrName>ppt_x</p:attrName>
                                        </p:attrNameLst>
                                      </p:cBhvr>
                                      <p:tavLst>
                                        <p:tav tm="0">
                                          <p:val>
                                            <p:strVal val="#ppt_x"/>
                                          </p:val>
                                        </p:tav>
                                        <p:tav tm="100000">
                                          <p:val>
                                            <p:strVal val="#ppt_x"/>
                                          </p:val>
                                        </p:tav>
                                      </p:tavLst>
                                    </p:anim>
                                    <p:anim calcmode="lin" valueType="num">
                                      <p:cBhvr>
                                        <p:cTn id="14" dur="1000" fill="hold"/>
                                        <p:tgtEl>
                                          <p:spTgt spid="9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93"/>
                                        </p:tgtEl>
                                        <p:attrNameLst>
                                          <p:attrName>style.visibility</p:attrName>
                                        </p:attrNameLst>
                                      </p:cBhvr>
                                      <p:to>
                                        <p:strVal val="visible"/>
                                      </p:to>
                                    </p:set>
                                    <p:animEffect transition="in" filter="fade">
                                      <p:cBhvr>
                                        <p:cTn id="24" dur="1000"/>
                                        <p:tgtEl>
                                          <p:spTgt spid="93"/>
                                        </p:tgtEl>
                                      </p:cBhvr>
                                    </p:animEffect>
                                    <p:anim calcmode="lin" valueType="num">
                                      <p:cBhvr>
                                        <p:cTn id="25" dur="1000" fill="hold"/>
                                        <p:tgtEl>
                                          <p:spTgt spid="93"/>
                                        </p:tgtEl>
                                        <p:attrNameLst>
                                          <p:attrName>ppt_x</p:attrName>
                                        </p:attrNameLst>
                                      </p:cBhvr>
                                      <p:tavLst>
                                        <p:tav tm="0">
                                          <p:val>
                                            <p:strVal val="#ppt_x"/>
                                          </p:val>
                                        </p:tav>
                                        <p:tav tm="100000">
                                          <p:val>
                                            <p:strVal val="#ppt_x"/>
                                          </p:val>
                                        </p:tav>
                                      </p:tavLst>
                                    </p:anim>
                                    <p:anim calcmode="lin" valueType="num">
                                      <p:cBhvr>
                                        <p:cTn id="26"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91"/>
                                        </p:tgtEl>
                                        <p:attrNameLst>
                                          <p:attrName>style.visibility</p:attrName>
                                        </p:attrNameLst>
                                      </p:cBhvr>
                                      <p:to>
                                        <p:strVal val="visible"/>
                                      </p:to>
                                    </p:set>
                                    <p:animEffect transition="in" filter="fade">
                                      <p:cBhvr>
                                        <p:cTn id="31" dur="1000"/>
                                        <p:tgtEl>
                                          <p:spTgt spid="91"/>
                                        </p:tgtEl>
                                      </p:cBhvr>
                                    </p:animEffect>
                                    <p:anim calcmode="lin" valueType="num">
                                      <p:cBhvr>
                                        <p:cTn id="32" dur="1000" fill="hold"/>
                                        <p:tgtEl>
                                          <p:spTgt spid="91"/>
                                        </p:tgtEl>
                                        <p:attrNameLst>
                                          <p:attrName>ppt_x</p:attrName>
                                        </p:attrNameLst>
                                      </p:cBhvr>
                                      <p:tavLst>
                                        <p:tav tm="0">
                                          <p:val>
                                            <p:strVal val="#ppt_x"/>
                                          </p:val>
                                        </p:tav>
                                        <p:tav tm="100000">
                                          <p:val>
                                            <p:strVal val="#ppt_x"/>
                                          </p:val>
                                        </p:tav>
                                      </p:tavLst>
                                    </p:anim>
                                    <p:anim calcmode="lin" valueType="num">
                                      <p:cBhvr>
                                        <p:cTn id="33" dur="1000" fill="hold"/>
                                        <p:tgtEl>
                                          <p:spTgt spid="91"/>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92"/>
                                        </p:tgtEl>
                                        <p:attrNameLst>
                                          <p:attrName>style.visibility</p:attrName>
                                        </p:attrNameLst>
                                      </p:cBhvr>
                                      <p:to>
                                        <p:strVal val="visible"/>
                                      </p:to>
                                    </p:set>
                                    <p:animEffect transition="in" filter="fade">
                                      <p:cBhvr>
                                        <p:cTn id="36" dur="1000"/>
                                        <p:tgtEl>
                                          <p:spTgt spid="92"/>
                                        </p:tgtEl>
                                      </p:cBhvr>
                                    </p:animEffect>
                                    <p:anim calcmode="lin" valueType="num">
                                      <p:cBhvr>
                                        <p:cTn id="37" dur="1000" fill="hold"/>
                                        <p:tgtEl>
                                          <p:spTgt spid="92"/>
                                        </p:tgtEl>
                                        <p:attrNameLst>
                                          <p:attrName>ppt_x</p:attrName>
                                        </p:attrNameLst>
                                      </p:cBhvr>
                                      <p:tavLst>
                                        <p:tav tm="0">
                                          <p:val>
                                            <p:strVal val="#ppt_x"/>
                                          </p:val>
                                        </p:tav>
                                        <p:tav tm="100000">
                                          <p:val>
                                            <p:strVal val="#ppt_x"/>
                                          </p:val>
                                        </p:tav>
                                      </p:tavLst>
                                    </p:anim>
                                    <p:anim calcmode="lin" valueType="num">
                                      <p:cBhvr>
                                        <p:cTn id="38" dur="1000" fill="hold"/>
                                        <p:tgtEl>
                                          <p:spTgt spid="92"/>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95"/>
                                        </p:tgtEl>
                                        <p:attrNameLst>
                                          <p:attrName>style.visibility</p:attrName>
                                        </p:attrNameLst>
                                      </p:cBhvr>
                                      <p:to>
                                        <p:strVal val="visible"/>
                                      </p:to>
                                    </p:set>
                                    <p:animEffect transition="in" filter="fade">
                                      <p:cBhvr>
                                        <p:cTn id="41" dur="1000"/>
                                        <p:tgtEl>
                                          <p:spTgt spid="95"/>
                                        </p:tgtEl>
                                      </p:cBhvr>
                                    </p:animEffect>
                                    <p:anim calcmode="lin" valueType="num">
                                      <p:cBhvr>
                                        <p:cTn id="42" dur="1000" fill="hold"/>
                                        <p:tgtEl>
                                          <p:spTgt spid="95"/>
                                        </p:tgtEl>
                                        <p:attrNameLst>
                                          <p:attrName>ppt_x</p:attrName>
                                        </p:attrNameLst>
                                      </p:cBhvr>
                                      <p:tavLst>
                                        <p:tav tm="0">
                                          <p:val>
                                            <p:strVal val="#ppt_x"/>
                                          </p:val>
                                        </p:tav>
                                        <p:tav tm="100000">
                                          <p:val>
                                            <p:strVal val="#ppt_x"/>
                                          </p:val>
                                        </p:tav>
                                      </p:tavLst>
                                    </p:anim>
                                    <p:anim calcmode="lin" valueType="num">
                                      <p:cBhvr>
                                        <p:cTn id="43"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96"/>
                                        </p:tgtEl>
                                        <p:attrNameLst>
                                          <p:attrName>style.visibility</p:attrName>
                                        </p:attrNameLst>
                                      </p:cBhvr>
                                      <p:to>
                                        <p:strVal val="visible"/>
                                      </p:to>
                                    </p:set>
                                    <p:animEffect transition="in" filter="fade">
                                      <p:cBhvr>
                                        <p:cTn id="48" dur="1000"/>
                                        <p:tgtEl>
                                          <p:spTgt spid="96"/>
                                        </p:tgtEl>
                                      </p:cBhvr>
                                    </p:animEffect>
                                    <p:anim calcmode="lin" valueType="num">
                                      <p:cBhvr>
                                        <p:cTn id="49" dur="1000" fill="hold"/>
                                        <p:tgtEl>
                                          <p:spTgt spid="96"/>
                                        </p:tgtEl>
                                        <p:attrNameLst>
                                          <p:attrName>ppt_x</p:attrName>
                                        </p:attrNameLst>
                                      </p:cBhvr>
                                      <p:tavLst>
                                        <p:tav tm="0">
                                          <p:val>
                                            <p:strVal val="#ppt_x"/>
                                          </p:val>
                                        </p:tav>
                                        <p:tav tm="100000">
                                          <p:val>
                                            <p:strVal val="#ppt_x"/>
                                          </p:val>
                                        </p:tav>
                                      </p:tavLst>
                                    </p:anim>
                                    <p:anim calcmode="lin" valueType="num">
                                      <p:cBhvr>
                                        <p:cTn id="50" dur="1000" fill="hold"/>
                                        <p:tgtEl>
                                          <p:spTgt spid="96"/>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97"/>
                                        </p:tgtEl>
                                        <p:attrNameLst>
                                          <p:attrName>style.visibility</p:attrName>
                                        </p:attrNameLst>
                                      </p:cBhvr>
                                      <p:to>
                                        <p:strVal val="visible"/>
                                      </p:to>
                                    </p:set>
                                    <p:animEffect transition="in" filter="fade">
                                      <p:cBhvr>
                                        <p:cTn id="53" dur="1000"/>
                                        <p:tgtEl>
                                          <p:spTgt spid="97"/>
                                        </p:tgtEl>
                                      </p:cBhvr>
                                    </p:animEffect>
                                    <p:anim calcmode="lin" valueType="num">
                                      <p:cBhvr>
                                        <p:cTn id="54" dur="1000" fill="hold"/>
                                        <p:tgtEl>
                                          <p:spTgt spid="97"/>
                                        </p:tgtEl>
                                        <p:attrNameLst>
                                          <p:attrName>ppt_x</p:attrName>
                                        </p:attrNameLst>
                                      </p:cBhvr>
                                      <p:tavLst>
                                        <p:tav tm="0">
                                          <p:val>
                                            <p:strVal val="#ppt_x"/>
                                          </p:val>
                                        </p:tav>
                                        <p:tav tm="100000">
                                          <p:val>
                                            <p:strVal val="#ppt_x"/>
                                          </p:val>
                                        </p:tav>
                                      </p:tavLst>
                                    </p:anim>
                                    <p:anim calcmode="lin" valueType="num">
                                      <p:cBhvr>
                                        <p:cTn id="55" dur="1000" fill="hold"/>
                                        <p:tgtEl>
                                          <p:spTgt spid="97"/>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99"/>
                                        </p:tgtEl>
                                        <p:attrNameLst>
                                          <p:attrName>style.visibility</p:attrName>
                                        </p:attrNameLst>
                                      </p:cBhvr>
                                      <p:to>
                                        <p:strVal val="visible"/>
                                      </p:to>
                                    </p:set>
                                    <p:animEffect transition="in" filter="fade">
                                      <p:cBhvr>
                                        <p:cTn id="58" dur="1000"/>
                                        <p:tgtEl>
                                          <p:spTgt spid="99"/>
                                        </p:tgtEl>
                                      </p:cBhvr>
                                    </p:animEffect>
                                    <p:anim calcmode="lin" valueType="num">
                                      <p:cBhvr>
                                        <p:cTn id="59" dur="1000" fill="hold"/>
                                        <p:tgtEl>
                                          <p:spTgt spid="99"/>
                                        </p:tgtEl>
                                        <p:attrNameLst>
                                          <p:attrName>ppt_x</p:attrName>
                                        </p:attrNameLst>
                                      </p:cBhvr>
                                      <p:tavLst>
                                        <p:tav tm="0">
                                          <p:val>
                                            <p:strVal val="#ppt_x"/>
                                          </p:val>
                                        </p:tav>
                                        <p:tav tm="100000">
                                          <p:val>
                                            <p:strVal val="#ppt_x"/>
                                          </p:val>
                                        </p:tav>
                                      </p:tavLst>
                                    </p:anim>
                                    <p:anim calcmode="lin" valueType="num">
                                      <p:cBhvr>
                                        <p:cTn id="60" dur="1000" fill="hold"/>
                                        <p:tgtEl>
                                          <p:spTgt spid="99"/>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98"/>
                                        </p:tgtEl>
                                        <p:attrNameLst>
                                          <p:attrName>style.visibility</p:attrName>
                                        </p:attrNameLst>
                                      </p:cBhvr>
                                      <p:to>
                                        <p:strVal val="visible"/>
                                      </p:to>
                                    </p:set>
                                    <p:animEffect transition="in" filter="fade">
                                      <p:cBhvr>
                                        <p:cTn id="63" dur="1000"/>
                                        <p:tgtEl>
                                          <p:spTgt spid="98"/>
                                        </p:tgtEl>
                                      </p:cBhvr>
                                    </p:animEffect>
                                    <p:anim calcmode="lin" valueType="num">
                                      <p:cBhvr>
                                        <p:cTn id="64" dur="1000" fill="hold"/>
                                        <p:tgtEl>
                                          <p:spTgt spid="98"/>
                                        </p:tgtEl>
                                        <p:attrNameLst>
                                          <p:attrName>ppt_x</p:attrName>
                                        </p:attrNameLst>
                                      </p:cBhvr>
                                      <p:tavLst>
                                        <p:tav tm="0">
                                          <p:val>
                                            <p:strVal val="#ppt_x"/>
                                          </p:val>
                                        </p:tav>
                                        <p:tav tm="100000">
                                          <p:val>
                                            <p:strVal val="#ppt_x"/>
                                          </p:val>
                                        </p:tav>
                                      </p:tavLst>
                                    </p:anim>
                                    <p:anim calcmode="lin" valueType="num">
                                      <p:cBhvr>
                                        <p:cTn id="65" dur="1000" fill="hold"/>
                                        <p:tgtEl>
                                          <p:spTgt spid="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0" grpId="0"/>
      <p:bldP spid="91" grpId="0"/>
      <p:bldP spid="93" grpId="0"/>
      <p:bldP spid="94" grpId="0"/>
      <p:bldP spid="95" grpId="0"/>
      <p:bldP spid="96" grpId="0"/>
      <p:bldP spid="98" grpId="0"/>
      <p:bldP spid="9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Check Sheet</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10</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4" name="Content Placeholder 3"/>
          <p:cNvSpPr>
            <a:spLocks noGrp="1"/>
          </p:cNvSpPr>
          <p:nvPr>
            <p:ph idx="1"/>
          </p:nvPr>
        </p:nvSpPr>
        <p:spPr>
          <a:xfrm>
            <a:off x="381000" y="717674"/>
            <a:ext cx="8305800" cy="5759326"/>
          </a:xfrm>
        </p:spPr>
        <p:txBody>
          <a:bodyPr>
            <a:noAutofit/>
          </a:bodyPr>
          <a:lstStyle/>
          <a:p>
            <a:pPr marL="536575" lvl="1" indent="-449263">
              <a:lnSpc>
                <a:spcPct val="90000"/>
              </a:lnSpc>
              <a:spcAft>
                <a:spcPts val="1200"/>
              </a:spcAft>
              <a:buClr>
                <a:srgbClr val="BF0922"/>
              </a:buClr>
              <a:buSzPct val="90000"/>
              <a:buBlip>
                <a:blip r:embed="rId2"/>
              </a:buBlip>
            </a:pPr>
            <a:r>
              <a:rPr lang="en-US" sz="3200" dirty="0"/>
              <a:t>Inspecting smartphone</a:t>
            </a:r>
          </a:p>
          <a:p>
            <a:pPr marL="944562" lvl="2" indent="-457200">
              <a:lnSpc>
                <a:spcPct val="90000"/>
              </a:lnSpc>
              <a:spcAft>
                <a:spcPts val="1200"/>
              </a:spcAft>
              <a:buClr>
                <a:srgbClr val="BF0922"/>
              </a:buClr>
              <a:buSzPct val="90000"/>
            </a:pPr>
            <a:r>
              <a:rPr lang="en-US" sz="2800" dirty="0"/>
              <a:t>A: Defect in camera </a:t>
            </a:r>
          </a:p>
          <a:p>
            <a:pPr marL="944562" lvl="2" indent="-457200">
              <a:lnSpc>
                <a:spcPct val="90000"/>
              </a:lnSpc>
              <a:spcAft>
                <a:spcPts val="1200"/>
              </a:spcAft>
              <a:buClr>
                <a:srgbClr val="BF0922"/>
              </a:buClr>
              <a:buSzPct val="90000"/>
            </a:pPr>
            <a:r>
              <a:rPr lang="en-US" sz="2800" dirty="0"/>
              <a:t>B: Defect in display</a:t>
            </a:r>
          </a:p>
          <a:p>
            <a:pPr marL="944562" lvl="2" indent="-457200">
              <a:lnSpc>
                <a:spcPct val="90000"/>
              </a:lnSpc>
              <a:spcAft>
                <a:spcPts val="1200"/>
              </a:spcAft>
              <a:buClr>
                <a:srgbClr val="BF0922"/>
              </a:buClr>
              <a:buSzPct val="90000"/>
            </a:pPr>
            <a:r>
              <a:rPr lang="en-US" sz="2800" dirty="0"/>
              <a:t>C: Defect in audio system</a:t>
            </a:r>
          </a:p>
        </p:txBody>
      </p:sp>
      <p:sp>
        <p:nvSpPr>
          <p:cNvPr id="31" name="Rectangle 20"/>
          <p:cNvSpPr>
            <a:spLocks noChangeArrowheads="1"/>
          </p:cNvSpPr>
          <p:nvPr/>
        </p:nvSpPr>
        <p:spPr bwMode="auto">
          <a:xfrm>
            <a:off x="1201738" y="3608388"/>
            <a:ext cx="6711950" cy="241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70000"/>
              </a:lnSpc>
              <a:tabLst>
                <a:tab pos="571500" algn="ctr"/>
                <a:tab pos="1714500" algn="ctr"/>
                <a:tab pos="2387600" algn="ctr"/>
                <a:tab pos="3048000" algn="ctr"/>
                <a:tab pos="3721100" algn="ctr"/>
                <a:tab pos="4102100" algn="ctr"/>
                <a:tab pos="4381500" algn="ctr"/>
                <a:tab pos="5054600" algn="ctr"/>
                <a:tab pos="5715000" algn="ctr"/>
                <a:tab pos="6388100" algn="ctr"/>
              </a:tabLst>
            </a:pPr>
            <a:r>
              <a:rPr lang="en-US" dirty="0"/>
              <a:t>						Hour</a:t>
            </a:r>
          </a:p>
          <a:p>
            <a:pPr>
              <a:lnSpc>
                <a:spcPct val="170000"/>
              </a:lnSpc>
              <a:tabLst>
                <a:tab pos="571500" algn="ctr"/>
                <a:tab pos="1714500" algn="ctr"/>
                <a:tab pos="2387600" algn="ctr"/>
                <a:tab pos="3048000" algn="ctr"/>
                <a:tab pos="3721100" algn="ctr"/>
                <a:tab pos="4102100" algn="ctr"/>
                <a:tab pos="4381500" algn="ctr"/>
                <a:tab pos="5054600" algn="ctr"/>
                <a:tab pos="5715000" algn="ctr"/>
                <a:tab pos="6388100" algn="ctr"/>
              </a:tabLst>
            </a:pPr>
            <a:r>
              <a:rPr lang="en-US" dirty="0"/>
              <a:t>	Defect	1	2	3	4		5	6	7	8</a:t>
            </a:r>
          </a:p>
          <a:p>
            <a:pPr>
              <a:lnSpc>
                <a:spcPct val="170000"/>
              </a:lnSpc>
              <a:tabLst>
                <a:tab pos="571500" algn="ctr"/>
                <a:tab pos="1714500" algn="ctr"/>
                <a:tab pos="2387600" algn="ctr"/>
                <a:tab pos="3048000" algn="ctr"/>
                <a:tab pos="3721100" algn="ctr"/>
                <a:tab pos="4102100" algn="ctr"/>
                <a:tab pos="4381500" algn="ctr"/>
                <a:tab pos="5054600" algn="ctr"/>
                <a:tab pos="5715000" algn="ctr"/>
                <a:tab pos="6388100" algn="ctr"/>
              </a:tabLst>
            </a:pPr>
            <a:r>
              <a:rPr lang="en-US" dirty="0"/>
              <a:t>	A		</a:t>
            </a:r>
          </a:p>
          <a:p>
            <a:pPr>
              <a:lnSpc>
                <a:spcPct val="170000"/>
              </a:lnSpc>
              <a:tabLst>
                <a:tab pos="571500" algn="ctr"/>
                <a:tab pos="1714500" algn="ctr"/>
                <a:tab pos="2387600" algn="ctr"/>
                <a:tab pos="3048000" algn="ctr"/>
                <a:tab pos="3721100" algn="ctr"/>
                <a:tab pos="4102100" algn="ctr"/>
                <a:tab pos="4381500" algn="ctr"/>
                <a:tab pos="5054600" algn="ctr"/>
                <a:tab pos="5715000" algn="ctr"/>
                <a:tab pos="6388100" algn="ctr"/>
              </a:tabLst>
            </a:pPr>
            <a:r>
              <a:rPr lang="en-US" dirty="0"/>
              <a:t>	B		</a:t>
            </a:r>
          </a:p>
          <a:p>
            <a:pPr>
              <a:lnSpc>
                <a:spcPct val="170000"/>
              </a:lnSpc>
              <a:tabLst>
                <a:tab pos="571500" algn="ctr"/>
                <a:tab pos="1714500" algn="ctr"/>
                <a:tab pos="2387600" algn="ctr"/>
                <a:tab pos="3048000" algn="ctr"/>
                <a:tab pos="3721100" algn="ctr"/>
                <a:tab pos="4102100" algn="ctr"/>
                <a:tab pos="4381500" algn="ctr"/>
                <a:tab pos="5054600" algn="ctr"/>
                <a:tab pos="5715000" algn="ctr"/>
                <a:tab pos="6388100" algn="ctr"/>
              </a:tabLst>
            </a:pPr>
            <a:r>
              <a:rPr lang="en-US" dirty="0"/>
              <a:t>	C		</a:t>
            </a:r>
          </a:p>
        </p:txBody>
      </p:sp>
      <p:grpSp>
        <p:nvGrpSpPr>
          <p:cNvPr id="32" name="Group 2"/>
          <p:cNvGrpSpPr>
            <a:grpSpLocks/>
          </p:cNvGrpSpPr>
          <p:nvPr/>
        </p:nvGrpSpPr>
        <p:grpSpPr bwMode="auto">
          <a:xfrm>
            <a:off x="1219200" y="3759200"/>
            <a:ext cx="6794500" cy="2336800"/>
            <a:chOff x="768" y="1736"/>
            <a:chExt cx="4280" cy="1472"/>
          </a:xfrm>
        </p:grpSpPr>
        <p:grpSp>
          <p:nvGrpSpPr>
            <p:cNvPr id="33" name="Group 3"/>
            <p:cNvGrpSpPr>
              <a:grpSpLocks/>
            </p:cNvGrpSpPr>
            <p:nvPr/>
          </p:nvGrpSpPr>
          <p:grpSpPr bwMode="auto">
            <a:xfrm>
              <a:off x="776" y="1736"/>
              <a:ext cx="4272" cy="1472"/>
              <a:chOff x="776" y="1736"/>
              <a:chExt cx="4272" cy="1600"/>
            </a:xfrm>
          </p:grpSpPr>
          <p:sp>
            <p:nvSpPr>
              <p:cNvPr id="37" name="Rectangle 4"/>
              <p:cNvSpPr>
                <a:spLocks noChangeArrowheads="1"/>
              </p:cNvSpPr>
              <p:nvPr/>
            </p:nvSpPr>
            <p:spPr bwMode="auto">
              <a:xfrm>
                <a:off x="1688" y="1736"/>
                <a:ext cx="3360" cy="272"/>
              </a:xfrm>
              <a:prstGeom prst="rect">
                <a:avLst/>
              </a:prstGeom>
              <a:noFill/>
              <a:ln w="38100">
                <a:solidFill>
                  <a:srgbClr val="24BDB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38" name="Rectangle 5"/>
              <p:cNvSpPr>
                <a:spLocks noChangeArrowheads="1"/>
              </p:cNvSpPr>
              <p:nvPr/>
            </p:nvSpPr>
            <p:spPr bwMode="auto">
              <a:xfrm>
                <a:off x="776" y="2008"/>
                <a:ext cx="4272" cy="1328"/>
              </a:xfrm>
              <a:prstGeom prst="rect">
                <a:avLst/>
              </a:prstGeom>
              <a:noFill/>
              <a:ln w="38100">
                <a:solidFill>
                  <a:srgbClr val="24BDB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39" name="Line 6"/>
              <p:cNvSpPr>
                <a:spLocks noChangeShapeType="1"/>
              </p:cNvSpPr>
              <p:nvPr/>
            </p:nvSpPr>
            <p:spPr bwMode="auto">
              <a:xfrm>
                <a:off x="1688" y="2008"/>
                <a:ext cx="0" cy="132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40" name="Line 7"/>
              <p:cNvSpPr>
                <a:spLocks noChangeShapeType="1"/>
              </p:cNvSpPr>
              <p:nvPr/>
            </p:nvSpPr>
            <p:spPr bwMode="auto">
              <a:xfrm>
                <a:off x="2108" y="2008"/>
                <a:ext cx="0" cy="132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41" name="Line 8"/>
              <p:cNvSpPr>
                <a:spLocks noChangeShapeType="1"/>
              </p:cNvSpPr>
              <p:nvPr/>
            </p:nvSpPr>
            <p:spPr bwMode="auto">
              <a:xfrm>
                <a:off x="2528" y="2008"/>
                <a:ext cx="0" cy="132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42" name="Line 9"/>
              <p:cNvSpPr>
                <a:spLocks noChangeShapeType="1"/>
              </p:cNvSpPr>
              <p:nvPr/>
            </p:nvSpPr>
            <p:spPr bwMode="auto">
              <a:xfrm>
                <a:off x="2948" y="2008"/>
                <a:ext cx="0" cy="132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43" name="Line 10"/>
              <p:cNvSpPr>
                <a:spLocks noChangeShapeType="1"/>
              </p:cNvSpPr>
              <p:nvPr/>
            </p:nvSpPr>
            <p:spPr bwMode="auto">
              <a:xfrm>
                <a:off x="3368" y="2008"/>
                <a:ext cx="0" cy="132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44" name="Line 11"/>
              <p:cNvSpPr>
                <a:spLocks noChangeShapeType="1"/>
              </p:cNvSpPr>
              <p:nvPr/>
            </p:nvSpPr>
            <p:spPr bwMode="auto">
              <a:xfrm>
                <a:off x="3788" y="2008"/>
                <a:ext cx="0" cy="132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45" name="Line 12"/>
              <p:cNvSpPr>
                <a:spLocks noChangeShapeType="1"/>
              </p:cNvSpPr>
              <p:nvPr/>
            </p:nvSpPr>
            <p:spPr bwMode="auto">
              <a:xfrm>
                <a:off x="4208" y="2008"/>
                <a:ext cx="0" cy="132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46" name="Line 13"/>
              <p:cNvSpPr>
                <a:spLocks noChangeShapeType="1"/>
              </p:cNvSpPr>
              <p:nvPr/>
            </p:nvSpPr>
            <p:spPr bwMode="auto">
              <a:xfrm>
                <a:off x="4628" y="2008"/>
                <a:ext cx="0" cy="132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sp>
          <p:nvSpPr>
            <p:cNvPr id="34" name="Line 14"/>
            <p:cNvSpPr>
              <a:spLocks noChangeShapeType="1"/>
            </p:cNvSpPr>
            <p:nvPr/>
          </p:nvSpPr>
          <p:spPr bwMode="auto">
            <a:xfrm>
              <a:off x="768" y="2304"/>
              <a:ext cx="4272" cy="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35" name="Line 15"/>
            <p:cNvSpPr>
              <a:spLocks noChangeShapeType="1"/>
            </p:cNvSpPr>
            <p:nvPr/>
          </p:nvSpPr>
          <p:spPr bwMode="auto">
            <a:xfrm>
              <a:off x="768" y="2592"/>
              <a:ext cx="4272" cy="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36" name="Line 16"/>
            <p:cNvSpPr>
              <a:spLocks noChangeShapeType="1"/>
            </p:cNvSpPr>
            <p:nvPr/>
          </p:nvSpPr>
          <p:spPr bwMode="auto">
            <a:xfrm>
              <a:off x="768" y="2888"/>
              <a:ext cx="4272" cy="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grpSp>
        <p:nvGrpSpPr>
          <p:cNvPr id="47" name="Group 46"/>
          <p:cNvGrpSpPr>
            <a:grpSpLocks/>
          </p:cNvGrpSpPr>
          <p:nvPr/>
        </p:nvGrpSpPr>
        <p:grpSpPr bwMode="auto">
          <a:xfrm>
            <a:off x="3490913" y="4667250"/>
            <a:ext cx="358775" cy="1360488"/>
            <a:chOff x="3491479" y="3765490"/>
            <a:chExt cx="357868" cy="1360036"/>
          </a:xfrm>
        </p:grpSpPr>
        <p:sp>
          <p:nvSpPr>
            <p:cNvPr id="48" name="TextBox 28"/>
            <p:cNvSpPr txBox="1">
              <a:spLocks noChangeArrowheads="1"/>
            </p:cNvSpPr>
            <p:nvPr/>
          </p:nvSpPr>
          <p:spPr bwMode="auto">
            <a:xfrm>
              <a:off x="3539608" y="4248090"/>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grpSp>
          <p:nvGrpSpPr>
            <p:cNvPr id="49" name="Group 10"/>
            <p:cNvGrpSpPr>
              <a:grpSpLocks/>
            </p:cNvGrpSpPr>
            <p:nvPr/>
          </p:nvGrpSpPr>
          <p:grpSpPr bwMode="auto">
            <a:xfrm>
              <a:off x="3491479" y="4725416"/>
              <a:ext cx="357868" cy="400110"/>
              <a:chOff x="3893810" y="5182616"/>
              <a:chExt cx="357868" cy="400110"/>
            </a:xfrm>
          </p:grpSpPr>
          <p:sp>
            <p:nvSpPr>
              <p:cNvPr id="51" name="TextBox 29"/>
              <p:cNvSpPr txBox="1">
                <a:spLocks noChangeArrowheads="1"/>
              </p:cNvSpPr>
              <p:nvPr/>
            </p:nvSpPr>
            <p:spPr bwMode="auto">
              <a:xfrm>
                <a:off x="3893810" y="5182616"/>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sp>
            <p:nvSpPr>
              <p:cNvPr id="52" name="TextBox 30"/>
              <p:cNvSpPr txBox="1">
                <a:spLocks noChangeArrowheads="1"/>
              </p:cNvSpPr>
              <p:nvPr/>
            </p:nvSpPr>
            <p:spPr bwMode="auto">
              <a:xfrm>
                <a:off x="3990068" y="5182616"/>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grpSp>
        <p:sp>
          <p:nvSpPr>
            <p:cNvPr id="50" name="TextBox 33"/>
            <p:cNvSpPr txBox="1">
              <a:spLocks noChangeArrowheads="1"/>
            </p:cNvSpPr>
            <p:nvPr/>
          </p:nvSpPr>
          <p:spPr bwMode="auto">
            <a:xfrm>
              <a:off x="3539608" y="3765490"/>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grpSp>
      <p:grpSp>
        <p:nvGrpSpPr>
          <p:cNvPr id="53" name="Group 52"/>
          <p:cNvGrpSpPr>
            <a:grpSpLocks/>
          </p:cNvGrpSpPr>
          <p:nvPr/>
        </p:nvGrpSpPr>
        <p:grpSpPr bwMode="auto">
          <a:xfrm>
            <a:off x="2779713" y="4667250"/>
            <a:ext cx="454025" cy="1360355"/>
            <a:chOff x="2780242" y="3765490"/>
            <a:chExt cx="454126" cy="1359903"/>
          </a:xfrm>
        </p:grpSpPr>
        <p:grpSp>
          <p:nvGrpSpPr>
            <p:cNvPr id="54" name="Group 9"/>
            <p:cNvGrpSpPr>
              <a:grpSpLocks/>
            </p:cNvGrpSpPr>
            <p:nvPr/>
          </p:nvGrpSpPr>
          <p:grpSpPr bwMode="auto">
            <a:xfrm>
              <a:off x="2828371" y="4248090"/>
              <a:ext cx="357868" cy="400110"/>
              <a:chOff x="4086326" y="5182616"/>
              <a:chExt cx="357868" cy="400110"/>
            </a:xfrm>
          </p:grpSpPr>
          <p:sp>
            <p:nvSpPr>
              <p:cNvPr id="60" name="TextBox 1"/>
              <p:cNvSpPr txBox="1">
                <a:spLocks noChangeArrowheads="1"/>
              </p:cNvSpPr>
              <p:nvPr/>
            </p:nvSpPr>
            <p:spPr bwMode="auto">
              <a:xfrm>
                <a:off x="4086326" y="5182616"/>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sp>
            <p:nvSpPr>
              <p:cNvPr id="61" name="TextBox 31"/>
              <p:cNvSpPr txBox="1">
                <a:spLocks noChangeArrowheads="1"/>
              </p:cNvSpPr>
              <p:nvPr/>
            </p:nvSpPr>
            <p:spPr bwMode="auto">
              <a:xfrm>
                <a:off x="4182584" y="5182616"/>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grpSp>
        <p:grpSp>
          <p:nvGrpSpPr>
            <p:cNvPr id="55" name="Group 8"/>
            <p:cNvGrpSpPr>
              <a:grpSpLocks/>
            </p:cNvGrpSpPr>
            <p:nvPr/>
          </p:nvGrpSpPr>
          <p:grpSpPr bwMode="auto">
            <a:xfrm>
              <a:off x="2780242" y="3765490"/>
              <a:ext cx="454126" cy="400110"/>
              <a:chOff x="4278842" y="5182616"/>
              <a:chExt cx="454126" cy="400110"/>
            </a:xfrm>
          </p:grpSpPr>
          <p:sp>
            <p:nvSpPr>
              <p:cNvPr id="57" name="TextBox 26"/>
              <p:cNvSpPr txBox="1">
                <a:spLocks noChangeArrowheads="1"/>
              </p:cNvSpPr>
              <p:nvPr/>
            </p:nvSpPr>
            <p:spPr bwMode="auto">
              <a:xfrm>
                <a:off x="4278842" y="5182616"/>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sp>
            <p:nvSpPr>
              <p:cNvPr id="58" name="TextBox 27"/>
              <p:cNvSpPr txBox="1">
                <a:spLocks noChangeArrowheads="1"/>
              </p:cNvSpPr>
              <p:nvPr/>
            </p:nvSpPr>
            <p:spPr bwMode="auto">
              <a:xfrm>
                <a:off x="4471358" y="5182616"/>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sp>
            <p:nvSpPr>
              <p:cNvPr id="59" name="TextBox 32"/>
              <p:cNvSpPr txBox="1">
                <a:spLocks noChangeArrowheads="1"/>
              </p:cNvSpPr>
              <p:nvPr/>
            </p:nvSpPr>
            <p:spPr bwMode="auto">
              <a:xfrm>
                <a:off x="4375100" y="5182616"/>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grpSp>
        <p:sp>
          <p:nvSpPr>
            <p:cNvPr id="56" name="TextBox 34"/>
            <p:cNvSpPr txBox="1">
              <a:spLocks noChangeArrowheads="1"/>
            </p:cNvSpPr>
            <p:nvPr/>
          </p:nvSpPr>
          <p:spPr bwMode="auto">
            <a:xfrm>
              <a:off x="2876500" y="4725416"/>
              <a:ext cx="255255" cy="399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grpSp>
      <p:sp>
        <p:nvSpPr>
          <p:cNvPr id="62" name="TextBox 61"/>
          <p:cNvSpPr txBox="1">
            <a:spLocks noChangeArrowheads="1"/>
          </p:cNvSpPr>
          <p:nvPr/>
        </p:nvSpPr>
        <p:spPr bwMode="auto">
          <a:xfrm>
            <a:off x="4206875" y="5149850"/>
            <a:ext cx="2603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grpSp>
        <p:nvGrpSpPr>
          <p:cNvPr id="64" name="Group 63"/>
          <p:cNvGrpSpPr>
            <a:grpSpLocks/>
          </p:cNvGrpSpPr>
          <p:nvPr/>
        </p:nvGrpSpPr>
        <p:grpSpPr bwMode="auto">
          <a:xfrm>
            <a:off x="4872038" y="4667250"/>
            <a:ext cx="3086100" cy="1360488"/>
            <a:chOff x="4871887" y="3765490"/>
            <a:chExt cx="3086779" cy="1360036"/>
          </a:xfrm>
        </p:grpSpPr>
        <p:sp>
          <p:nvSpPr>
            <p:cNvPr id="66" name="TextBox 36"/>
            <p:cNvSpPr txBox="1">
              <a:spLocks noChangeArrowheads="1"/>
            </p:cNvSpPr>
            <p:nvPr/>
          </p:nvSpPr>
          <p:spPr bwMode="auto">
            <a:xfrm>
              <a:off x="4871887" y="4248090"/>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sp>
          <p:nvSpPr>
            <p:cNvPr id="67" name="TextBox 37"/>
            <p:cNvSpPr txBox="1">
              <a:spLocks noChangeArrowheads="1"/>
            </p:cNvSpPr>
            <p:nvPr/>
          </p:nvSpPr>
          <p:spPr bwMode="auto">
            <a:xfrm>
              <a:off x="4871887" y="3765490"/>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sp>
          <p:nvSpPr>
            <p:cNvPr id="68" name="TextBox 38"/>
            <p:cNvSpPr txBox="1">
              <a:spLocks noChangeArrowheads="1"/>
            </p:cNvSpPr>
            <p:nvPr/>
          </p:nvSpPr>
          <p:spPr bwMode="auto">
            <a:xfrm>
              <a:off x="5568497" y="3765490"/>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sp>
          <p:nvSpPr>
            <p:cNvPr id="69" name="TextBox 39"/>
            <p:cNvSpPr txBox="1">
              <a:spLocks noChangeArrowheads="1"/>
            </p:cNvSpPr>
            <p:nvPr/>
          </p:nvSpPr>
          <p:spPr bwMode="auto">
            <a:xfrm>
              <a:off x="6198156" y="3765490"/>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sp>
          <p:nvSpPr>
            <p:cNvPr id="70" name="TextBox 44"/>
            <p:cNvSpPr txBox="1">
              <a:spLocks noChangeArrowheads="1"/>
            </p:cNvSpPr>
            <p:nvPr/>
          </p:nvSpPr>
          <p:spPr bwMode="auto">
            <a:xfrm>
              <a:off x="7552670" y="3765490"/>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grpSp>
          <p:nvGrpSpPr>
            <p:cNvPr id="71" name="Group 7"/>
            <p:cNvGrpSpPr>
              <a:grpSpLocks/>
            </p:cNvGrpSpPr>
            <p:nvPr/>
          </p:nvGrpSpPr>
          <p:grpSpPr bwMode="auto">
            <a:xfrm>
              <a:off x="6836268" y="4725416"/>
              <a:ext cx="357868" cy="400110"/>
              <a:chOff x="5337680" y="5182616"/>
              <a:chExt cx="357868" cy="400110"/>
            </a:xfrm>
          </p:grpSpPr>
          <p:sp>
            <p:nvSpPr>
              <p:cNvPr id="88" name="TextBox 40"/>
              <p:cNvSpPr txBox="1">
                <a:spLocks noChangeArrowheads="1"/>
              </p:cNvSpPr>
              <p:nvPr/>
            </p:nvSpPr>
            <p:spPr bwMode="auto">
              <a:xfrm>
                <a:off x="5337680" y="5182616"/>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sp>
            <p:nvSpPr>
              <p:cNvPr id="89" name="TextBox 48"/>
              <p:cNvSpPr txBox="1">
                <a:spLocks noChangeArrowheads="1"/>
              </p:cNvSpPr>
              <p:nvPr/>
            </p:nvSpPr>
            <p:spPr bwMode="auto">
              <a:xfrm>
                <a:off x="5433938" y="5182616"/>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grpSp>
        <p:grpSp>
          <p:nvGrpSpPr>
            <p:cNvPr id="72" name="Group 6"/>
            <p:cNvGrpSpPr>
              <a:grpSpLocks/>
            </p:cNvGrpSpPr>
            <p:nvPr/>
          </p:nvGrpSpPr>
          <p:grpSpPr bwMode="auto">
            <a:xfrm>
              <a:off x="6836268" y="4248090"/>
              <a:ext cx="357868" cy="400110"/>
              <a:chOff x="5530196" y="5182616"/>
              <a:chExt cx="357868" cy="400110"/>
            </a:xfrm>
          </p:grpSpPr>
          <p:sp>
            <p:nvSpPr>
              <p:cNvPr id="86" name="TextBox 41"/>
              <p:cNvSpPr txBox="1">
                <a:spLocks noChangeArrowheads="1"/>
              </p:cNvSpPr>
              <p:nvPr/>
            </p:nvSpPr>
            <p:spPr bwMode="auto">
              <a:xfrm>
                <a:off x="5530196" y="5182616"/>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sp>
            <p:nvSpPr>
              <p:cNvPr id="87" name="TextBox 49"/>
              <p:cNvSpPr txBox="1">
                <a:spLocks noChangeArrowheads="1"/>
              </p:cNvSpPr>
              <p:nvPr/>
            </p:nvSpPr>
            <p:spPr bwMode="auto">
              <a:xfrm>
                <a:off x="5626454" y="5182616"/>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grpSp>
        <p:grpSp>
          <p:nvGrpSpPr>
            <p:cNvPr id="73" name="Group 5"/>
            <p:cNvGrpSpPr>
              <a:grpSpLocks/>
            </p:cNvGrpSpPr>
            <p:nvPr/>
          </p:nvGrpSpPr>
          <p:grpSpPr bwMode="auto">
            <a:xfrm>
              <a:off x="6788139" y="3765490"/>
              <a:ext cx="454126" cy="400110"/>
              <a:chOff x="5722712" y="5182616"/>
              <a:chExt cx="454126" cy="400110"/>
            </a:xfrm>
          </p:grpSpPr>
          <p:sp>
            <p:nvSpPr>
              <p:cNvPr id="83" name="TextBox 42"/>
              <p:cNvSpPr txBox="1">
                <a:spLocks noChangeArrowheads="1"/>
              </p:cNvSpPr>
              <p:nvPr/>
            </p:nvSpPr>
            <p:spPr bwMode="auto">
              <a:xfrm>
                <a:off x="5722712" y="5182616"/>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sp>
            <p:nvSpPr>
              <p:cNvPr id="84" name="TextBox 43"/>
              <p:cNvSpPr txBox="1">
                <a:spLocks noChangeArrowheads="1"/>
              </p:cNvSpPr>
              <p:nvPr/>
            </p:nvSpPr>
            <p:spPr bwMode="auto">
              <a:xfrm>
                <a:off x="5915228" y="5182616"/>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sp>
            <p:nvSpPr>
              <p:cNvPr id="85" name="TextBox 50"/>
              <p:cNvSpPr txBox="1">
                <a:spLocks noChangeArrowheads="1"/>
              </p:cNvSpPr>
              <p:nvPr/>
            </p:nvSpPr>
            <p:spPr bwMode="auto">
              <a:xfrm>
                <a:off x="5818970" y="5182616"/>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grpSp>
        <p:grpSp>
          <p:nvGrpSpPr>
            <p:cNvPr id="74" name="Group 4"/>
            <p:cNvGrpSpPr>
              <a:grpSpLocks/>
            </p:cNvGrpSpPr>
            <p:nvPr/>
          </p:nvGrpSpPr>
          <p:grpSpPr bwMode="auto">
            <a:xfrm>
              <a:off x="7456412" y="4248090"/>
              <a:ext cx="454126" cy="400110"/>
              <a:chOff x="6107744" y="5182616"/>
              <a:chExt cx="454126" cy="400110"/>
            </a:xfrm>
          </p:grpSpPr>
          <p:sp>
            <p:nvSpPr>
              <p:cNvPr id="80" name="TextBox 45"/>
              <p:cNvSpPr txBox="1">
                <a:spLocks noChangeArrowheads="1"/>
              </p:cNvSpPr>
              <p:nvPr/>
            </p:nvSpPr>
            <p:spPr bwMode="auto">
              <a:xfrm>
                <a:off x="6204002" y="5182616"/>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sp>
            <p:nvSpPr>
              <p:cNvPr id="81" name="TextBox 51"/>
              <p:cNvSpPr txBox="1">
                <a:spLocks noChangeArrowheads="1"/>
              </p:cNvSpPr>
              <p:nvPr/>
            </p:nvSpPr>
            <p:spPr bwMode="auto">
              <a:xfrm>
                <a:off x="6107744" y="5182616"/>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sp>
            <p:nvSpPr>
              <p:cNvPr id="82" name="TextBox 52"/>
              <p:cNvSpPr txBox="1">
                <a:spLocks noChangeArrowheads="1"/>
              </p:cNvSpPr>
              <p:nvPr/>
            </p:nvSpPr>
            <p:spPr bwMode="auto">
              <a:xfrm>
                <a:off x="6300260" y="5182616"/>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grpSp>
        <p:grpSp>
          <p:nvGrpSpPr>
            <p:cNvPr id="75" name="Group 3"/>
            <p:cNvGrpSpPr>
              <a:grpSpLocks/>
            </p:cNvGrpSpPr>
            <p:nvPr/>
          </p:nvGrpSpPr>
          <p:grpSpPr bwMode="auto">
            <a:xfrm>
              <a:off x="7408284" y="4725416"/>
              <a:ext cx="550382" cy="400110"/>
              <a:chOff x="7420984" y="4721085"/>
              <a:chExt cx="550382" cy="400110"/>
            </a:xfrm>
          </p:grpSpPr>
          <p:sp>
            <p:nvSpPr>
              <p:cNvPr id="76" name="TextBox 46"/>
              <p:cNvSpPr txBox="1">
                <a:spLocks noChangeArrowheads="1"/>
              </p:cNvSpPr>
              <p:nvPr/>
            </p:nvSpPr>
            <p:spPr bwMode="auto">
              <a:xfrm>
                <a:off x="7420984" y="4721085"/>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sp>
            <p:nvSpPr>
              <p:cNvPr id="77" name="TextBox 47"/>
              <p:cNvSpPr txBox="1">
                <a:spLocks noChangeArrowheads="1"/>
              </p:cNvSpPr>
              <p:nvPr/>
            </p:nvSpPr>
            <p:spPr bwMode="auto">
              <a:xfrm>
                <a:off x="7613500" y="4721085"/>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sp>
            <p:nvSpPr>
              <p:cNvPr id="78" name="TextBox 53"/>
              <p:cNvSpPr txBox="1">
                <a:spLocks noChangeArrowheads="1"/>
              </p:cNvSpPr>
              <p:nvPr/>
            </p:nvSpPr>
            <p:spPr bwMode="auto">
              <a:xfrm>
                <a:off x="7517242" y="4721085"/>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sp>
            <p:nvSpPr>
              <p:cNvPr id="79" name="TextBox 54"/>
              <p:cNvSpPr txBox="1">
                <a:spLocks noChangeArrowheads="1"/>
              </p:cNvSpPr>
              <p:nvPr/>
            </p:nvSpPr>
            <p:spPr bwMode="auto">
              <a:xfrm>
                <a:off x="7709756" y="4721085"/>
                <a:ext cx="261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2000" dirty="0">
                    <a:latin typeface="Arial" charset="0"/>
                  </a:rPr>
                  <a:t>/</a:t>
                </a:r>
              </a:p>
            </p:txBody>
          </p:sp>
        </p:grpSp>
      </p:grpSp>
    </p:spTree>
    <p:extLst>
      <p:ext uri="{BB962C8B-B14F-4D97-AF65-F5344CB8AC3E}">
        <p14:creationId xmlns:p14="http://schemas.microsoft.com/office/powerpoint/2010/main" val="405438115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1000"/>
                                        <p:tgtEl>
                                          <p:spTgt spid="31"/>
                                        </p:tgtEl>
                                      </p:cBhvr>
                                    </p:animEffect>
                                  </p:childTnLst>
                                </p:cTn>
                              </p:par>
                              <p:par>
                                <p:cTn id="8" presetID="18" presetClass="entr" presetSubtype="6"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strips(downRight)">
                                      <p:cBhvr>
                                        <p:cTn id="10" dur="100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6" fill="hold" nodeType="click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strips(downRight)">
                                      <p:cBhvr>
                                        <p:cTn id="15" dur="1000"/>
                                        <p:tgtEl>
                                          <p:spTgt spid="53"/>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nodeType="click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strips(downRight)">
                                      <p:cBhvr>
                                        <p:cTn id="20" dur="1000"/>
                                        <p:tgtEl>
                                          <p:spTgt spid="47"/>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6" fill="hold" grpId="0" nodeType="click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strips(downRight)">
                                      <p:cBhvr>
                                        <p:cTn id="25" dur="1000"/>
                                        <p:tgtEl>
                                          <p:spTgt spid="62"/>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strips(downRight)">
                                      <p:cBhvr>
                                        <p:cTn id="29" dur="1000"/>
                                        <p:tgtEl>
                                          <p:spTgt spid="6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4">
                                            <p:txEl>
                                              <p:pRg st="1" end="1"/>
                                            </p:txEl>
                                          </p:spTgt>
                                        </p:tgtEl>
                                        <p:attrNameLst>
                                          <p:attrName>style.visibility</p:attrName>
                                        </p:attrNameLst>
                                      </p:cBhvr>
                                      <p:to>
                                        <p:strVal val="visible"/>
                                      </p:to>
                                    </p:set>
                                    <p:animEffect transition="in" filter="wipe(left)">
                                      <p:cBhvr>
                                        <p:cTn id="34" dur="500"/>
                                        <p:tgtEl>
                                          <p:spTgt spid="4">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animEffect transition="in" filter="wipe(left)">
                                      <p:cBhvr>
                                        <p:cTn id="39" dur="500"/>
                                        <p:tgtEl>
                                          <p:spTgt spid="4">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4">
                                            <p:txEl>
                                              <p:pRg st="3" end="3"/>
                                            </p:txEl>
                                          </p:spTgt>
                                        </p:tgtEl>
                                        <p:attrNameLst>
                                          <p:attrName>style.visibility</p:attrName>
                                        </p:attrNameLst>
                                      </p:cBhvr>
                                      <p:to>
                                        <p:strVal val="visible"/>
                                      </p:to>
                                    </p:set>
                                    <p:animEffect transition="in" filter="wipe(left)">
                                      <p:cBhvr>
                                        <p:cTn id="44"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utoUpdateAnimBg="0"/>
      <p:bldP spid="6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Scatter Diagram</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11</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4" name="Content Placeholder 3"/>
          <p:cNvSpPr>
            <a:spLocks noGrp="1"/>
          </p:cNvSpPr>
          <p:nvPr>
            <p:ph idx="1"/>
          </p:nvPr>
        </p:nvSpPr>
        <p:spPr>
          <a:xfrm>
            <a:off x="381000" y="717674"/>
            <a:ext cx="8305800" cy="5759326"/>
          </a:xfrm>
        </p:spPr>
        <p:txBody>
          <a:bodyPr>
            <a:noAutofit/>
          </a:bodyPr>
          <a:lstStyle/>
          <a:p>
            <a:pPr marL="536575" lvl="1" indent="-449263">
              <a:lnSpc>
                <a:spcPct val="90000"/>
              </a:lnSpc>
              <a:spcAft>
                <a:spcPts val="1200"/>
              </a:spcAft>
              <a:buClr>
                <a:srgbClr val="BF0922"/>
              </a:buClr>
              <a:buSzPct val="90000"/>
              <a:buBlip>
                <a:blip r:embed="rId2"/>
              </a:buBlip>
            </a:pPr>
            <a:r>
              <a:rPr lang="en-US" sz="3200" b="1" dirty="0"/>
              <a:t>Scatter Diagram</a:t>
            </a:r>
            <a:r>
              <a:rPr lang="en-US" sz="3200" dirty="0"/>
              <a:t>: A graph of the value of one variable vs. another variable</a:t>
            </a:r>
          </a:p>
        </p:txBody>
      </p:sp>
      <p:grpSp>
        <p:nvGrpSpPr>
          <p:cNvPr id="13" name="Group 4"/>
          <p:cNvGrpSpPr>
            <a:grpSpLocks/>
          </p:cNvGrpSpPr>
          <p:nvPr/>
        </p:nvGrpSpPr>
        <p:grpSpPr bwMode="auto">
          <a:xfrm>
            <a:off x="250825" y="2687400"/>
            <a:ext cx="4244975" cy="2824163"/>
            <a:chOff x="1334" y="1880"/>
            <a:chExt cx="2674" cy="1779"/>
          </a:xfrm>
        </p:grpSpPr>
        <p:sp>
          <p:nvSpPr>
            <p:cNvPr id="14" name="Freeform 5"/>
            <p:cNvSpPr>
              <a:spLocks/>
            </p:cNvSpPr>
            <p:nvPr/>
          </p:nvSpPr>
          <p:spPr bwMode="auto">
            <a:xfrm>
              <a:off x="1712" y="1880"/>
              <a:ext cx="2296" cy="1400"/>
            </a:xfrm>
            <a:custGeom>
              <a:avLst/>
              <a:gdLst>
                <a:gd name="T0" fmla="*/ 0 w 2680"/>
                <a:gd name="T1" fmla="*/ 0 h 1400"/>
                <a:gd name="T2" fmla="*/ 0 w 2680"/>
                <a:gd name="T3" fmla="*/ 1400 h 1400"/>
                <a:gd name="T4" fmla="*/ 2680 w 2680"/>
                <a:gd name="T5" fmla="*/ 1400 h 1400"/>
                <a:gd name="T6" fmla="*/ 0 60000 65536"/>
                <a:gd name="T7" fmla="*/ 0 60000 65536"/>
                <a:gd name="T8" fmla="*/ 0 60000 65536"/>
                <a:gd name="T9" fmla="*/ 0 w 2680"/>
                <a:gd name="T10" fmla="*/ 0 h 1400"/>
                <a:gd name="T11" fmla="*/ 2680 w 2680"/>
                <a:gd name="T12" fmla="*/ 1400 h 1400"/>
              </a:gdLst>
              <a:ahLst/>
              <a:cxnLst>
                <a:cxn ang="T6">
                  <a:pos x="T0" y="T1"/>
                </a:cxn>
                <a:cxn ang="T7">
                  <a:pos x="T2" y="T3"/>
                </a:cxn>
                <a:cxn ang="T8">
                  <a:pos x="T4" y="T5"/>
                </a:cxn>
              </a:cxnLst>
              <a:rect l="T9" t="T10" r="T11" b="T12"/>
              <a:pathLst>
                <a:path w="2680" h="1400">
                  <a:moveTo>
                    <a:pt x="0" y="0"/>
                  </a:moveTo>
                  <a:lnTo>
                    <a:pt x="0" y="1400"/>
                  </a:lnTo>
                  <a:lnTo>
                    <a:pt x="2680" y="1400"/>
                  </a:lnTo>
                </a:path>
              </a:pathLst>
            </a:custGeom>
            <a:noFill/>
            <a:ln w="38100">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15" name="Rectangle 6"/>
            <p:cNvSpPr>
              <a:spLocks noChangeArrowheads="1"/>
            </p:cNvSpPr>
            <p:nvPr/>
          </p:nvSpPr>
          <p:spPr bwMode="auto">
            <a:xfrm>
              <a:off x="2358" y="3407"/>
              <a:ext cx="1058"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t>Absenteeism</a:t>
              </a:r>
            </a:p>
          </p:txBody>
        </p:sp>
        <p:sp>
          <p:nvSpPr>
            <p:cNvPr id="16" name="Rectangle 7"/>
            <p:cNvSpPr>
              <a:spLocks noChangeArrowheads="1"/>
            </p:cNvSpPr>
            <p:nvPr/>
          </p:nvSpPr>
          <p:spPr bwMode="auto">
            <a:xfrm rot="-5400000">
              <a:off x="984" y="2500"/>
              <a:ext cx="951"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t>Productivity</a:t>
              </a:r>
            </a:p>
          </p:txBody>
        </p:sp>
      </p:grpSp>
      <p:grpSp>
        <p:nvGrpSpPr>
          <p:cNvPr id="17" name="Group 16"/>
          <p:cNvGrpSpPr>
            <a:grpSpLocks/>
          </p:cNvGrpSpPr>
          <p:nvPr/>
        </p:nvGrpSpPr>
        <p:grpSpPr bwMode="auto">
          <a:xfrm>
            <a:off x="1371600" y="3271600"/>
            <a:ext cx="2908300" cy="1435100"/>
            <a:chOff x="3238500" y="3568700"/>
            <a:chExt cx="2908300" cy="1435100"/>
          </a:xfrm>
        </p:grpSpPr>
        <p:sp>
          <p:nvSpPr>
            <p:cNvPr id="18" name="Oval 9"/>
            <p:cNvSpPr>
              <a:spLocks noChangeAspect="1" noChangeArrowheads="1"/>
            </p:cNvSpPr>
            <p:nvPr/>
          </p:nvSpPr>
          <p:spPr bwMode="auto">
            <a:xfrm>
              <a:off x="3238500" y="3568700"/>
              <a:ext cx="114300" cy="114300"/>
            </a:xfrm>
            <a:prstGeom prst="ellipse">
              <a:avLst/>
            </a:prstGeom>
            <a:solidFill>
              <a:schemeClr val="accent5">
                <a:lumMod val="75000"/>
              </a:schemeClr>
            </a:solidFill>
            <a:ln>
              <a:noFill/>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19" name="Oval 10"/>
            <p:cNvSpPr>
              <a:spLocks noChangeAspect="1" noChangeArrowheads="1"/>
            </p:cNvSpPr>
            <p:nvPr/>
          </p:nvSpPr>
          <p:spPr bwMode="auto">
            <a:xfrm>
              <a:off x="3733800" y="3594100"/>
              <a:ext cx="114300" cy="114300"/>
            </a:xfrm>
            <a:prstGeom prst="ellipse">
              <a:avLst/>
            </a:prstGeom>
            <a:solidFill>
              <a:schemeClr val="accent5">
                <a:lumMod val="75000"/>
              </a:schemeClr>
            </a:solidFill>
            <a:ln>
              <a:noFill/>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21" name="Oval 11"/>
            <p:cNvSpPr>
              <a:spLocks noChangeAspect="1" noChangeArrowheads="1"/>
            </p:cNvSpPr>
            <p:nvPr/>
          </p:nvSpPr>
          <p:spPr bwMode="auto">
            <a:xfrm>
              <a:off x="3987800" y="3873500"/>
              <a:ext cx="114300" cy="114300"/>
            </a:xfrm>
            <a:prstGeom prst="ellipse">
              <a:avLst/>
            </a:prstGeom>
            <a:solidFill>
              <a:schemeClr val="accent5">
                <a:lumMod val="75000"/>
              </a:schemeClr>
            </a:solidFill>
            <a:ln>
              <a:noFill/>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22" name="Oval 12"/>
            <p:cNvSpPr>
              <a:spLocks noChangeAspect="1" noChangeArrowheads="1"/>
            </p:cNvSpPr>
            <p:nvPr/>
          </p:nvSpPr>
          <p:spPr bwMode="auto">
            <a:xfrm>
              <a:off x="3987800" y="4127500"/>
              <a:ext cx="114300" cy="114300"/>
            </a:xfrm>
            <a:prstGeom prst="ellipse">
              <a:avLst/>
            </a:prstGeom>
            <a:solidFill>
              <a:schemeClr val="accent5">
                <a:lumMod val="75000"/>
              </a:schemeClr>
            </a:solidFill>
            <a:ln>
              <a:noFill/>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23" name="Oval 13"/>
            <p:cNvSpPr>
              <a:spLocks noChangeAspect="1" noChangeArrowheads="1"/>
            </p:cNvSpPr>
            <p:nvPr/>
          </p:nvSpPr>
          <p:spPr bwMode="auto">
            <a:xfrm>
              <a:off x="4457700" y="4114800"/>
              <a:ext cx="114300" cy="114300"/>
            </a:xfrm>
            <a:prstGeom prst="ellipse">
              <a:avLst/>
            </a:prstGeom>
            <a:solidFill>
              <a:schemeClr val="accent5">
                <a:lumMod val="75000"/>
              </a:schemeClr>
            </a:solidFill>
            <a:ln>
              <a:noFill/>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24" name="Oval 14"/>
            <p:cNvSpPr>
              <a:spLocks noChangeAspect="1" noChangeArrowheads="1"/>
            </p:cNvSpPr>
            <p:nvPr/>
          </p:nvSpPr>
          <p:spPr bwMode="auto">
            <a:xfrm>
              <a:off x="4178300" y="4318000"/>
              <a:ext cx="114300" cy="114300"/>
            </a:xfrm>
            <a:prstGeom prst="ellipse">
              <a:avLst/>
            </a:prstGeom>
            <a:solidFill>
              <a:schemeClr val="accent5">
                <a:lumMod val="75000"/>
              </a:schemeClr>
            </a:solidFill>
            <a:ln>
              <a:noFill/>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25" name="Oval 15"/>
            <p:cNvSpPr>
              <a:spLocks noChangeAspect="1" noChangeArrowheads="1"/>
            </p:cNvSpPr>
            <p:nvPr/>
          </p:nvSpPr>
          <p:spPr bwMode="auto">
            <a:xfrm>
              <a:off x="4648200" y="4445000"/>
              <a:ext cx="114300" cy="114300"/>
            </a:xfrm>
            <a:prstGeom prst="ellipse">
              <a:avLst/>
            </a:prstGeom>
            <a:solidFill>
              <a:schemeClr val="accent5">
                <a:lumMod val="75000"/>
              </a:schemeClr>
            </a:solidFill>
            <a:ln>
              <a:noFill/>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26" name="Oval 16"/>
            <p:cNvSpPr>
              <a:spLocks noChangeAspect="1" noChangeArrowheads="1"/>
            </p:cNvSpPr>
            <p:nvPr/>
          </p:nvSpPr>
          <p:spPr bwMode="auto">
            <a:xfrm>
              <a:off x="5041900" y="4292600"/>
              <a:ext cx="114300" cy="114300"/>
            </a:xfrm>
            <a:prstGeom prst="ellipse">
              <a:avLst/>
            </a:prstGeom>
            <a:solidFill>
              <a:schemeClr val="accent5">
                <a:lumMod val="75000"/>
              </a:schemeClr>
            </a:solidFill>
            <a:ln>
              <a:noFill/>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27" name="Oval 17"/>
            <p:cNvSpPr>
              <a:spLocks noChangeAspect="1" noChangeArrowheads="1"/>
            </p:cNvSpPr>
            <p:nvPr/>
          </p:nvSpPr>
          <p:spPr bwMode="auto">
            <a:xfrm>
              <a:off x="4965700" y="4610100"/>
              <a:ext cx="114300" cy="114300"/>
            </a:xfrm>
            <a:prstGeom prst="ellipse">
              <a:avLst/>
            </a:prstGeom>
            <a:solidFill>
              <a:schemeClr val="accent5">
                <a:lumMod val="75000"/>
              </a:schemeClr>
            </a:solidFill>
            <a:ln>
              <a:noFill/>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28" name="Oval 18"/>
            <p:cNvSpPr>
              <a:spLocks noChangeAspect="1" noChangeArrowheads="1"/>
            </p:cNvSpPr>
            <p:nvPr/>
          </p:nvSpPr>
          <p:spPr bwMode="auto">
            <a:xfrm>
              <a:off x="5461000" y="4622800"/>
              <a:ext cx="114300" cy="114300"/>
            </a:xfrm>
            <a:prstGeom prst="ellipse">
              <a:avLst/>
            </a:prstGeom>
            <a:solidFill>
              <a:schemeClr val="accent5">
                <a:lumMod val="75000"/>
              </a:schemeClr>
            </a:solidFill>
            <a:ln>
              <a:noFill/>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29" name="Oval 19"/>
            <p:cNvSpPr>
              <a:spLocks noChangeAspect="1" noChangeArrowheads="1"/>
            </p:cNvSpPr>
            <p:nvPr/>
          </p:nvSpPr>
          <p:spPr bwMode="auto">
            <a:xfrm>
              <a:off x="5842000" y="4711700"/>
              <a:ext cx="114300" cy="114300"/>
            </a:xfrm>
            <a:prstGeom prst="ellipse">
              <a:avLst/>
            </a:prstGeom>
            <a:solidFill>
              <a:schemeClr val="accent5">
                <a:lumMod val="75000"/>
              </a:schemeClr>
            </a:solidFill>
            <a:ln>
              <a:noFill/>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30" name="Oval 20"/>
            <p:cNvSpPr>
              <a:spLocks noChangeAspect="1" noChangeArrowheads="1"/>
            </p:cNvSpPr>
            <p:nvPr/>
          </p:nvSpPr>
          <p:spPr bwMode="auto">
            <a:xfrm>
              <a:off x="6032500" y="4889500"/>
              <a:ext cx="114300" cy="114300"/>
            </a:xfrm>
            <a:prstGeom prst="ellipse">
              <a:avLst/>
            </a:prstGeom>
            <a:solidFill>
              <a:schemeClr val="accent5">
                <a:lumMod val="75000"/>
              </a:schemeClr>
            </a:solidFill>
            <a:ln>
              <a:noFill/>
            </a:ln>
            <a:effectLst/>
          </p:spPr>
          <p:txBody>
            <a:bodyPr wrap="none" anchor="ctr"/>
            <a:lstStyle/>
            <a:p>
              <a:pPr fontAlgn="auto">
                <a:spcBef>
                  <a:spcPts val="0"/>
                </a:spcBef>
                <a:spcAft>
                  <a:spcPts val="0"/>
                </a:spcAft>
                <a:defRPr/>
              </a:pPr>
              <a:endParaRPr lang="en-US" dirty="0">
                <a:latin typeface="Arial"/>
                <a:ea typeface="+mn-ea"/>
                <a:cs typeface="Arial"/>
              </a:endParaRPr>
            </a:p>
          </p:txBody>
        </p:sp>
      </p:grpSp>
      <p:sp>
        <p:nvSpPr>
          <p:cNvPr id="32" name="Rectangle 6">
            <a:extLst>
              <a:ext uri="{FF2B5EF4-FFF2-40B4-BE49-F238E27FC236}">
                <a16:creationId xmlns:a16="http://schemas.microsoft.com/office/drawing/2014/main" id="{665DB5F5-E428-42A7-8B13-3419E20FA159}"/>
              </a:ext>
            </a:extLst>
          </p:cNvPr>
          <p:cNvSpPr>
            <a:spLocks noChangeArrowheads="1"/>
          </p:cNvSpPr>
          <p:nvPr/>
        </p:nvSpPr>
        <p:spPr bwMode="auto">
          <a:xfrm>
            <a:off x="703905" y="2005945"/>
            <a:ext cx="37737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dirty="0"/>
              <a:t>Absenteeism vs. Productivity</a:t>
            </a:r>
          </a:p>
        </p:txBody>
      </p:sp>
      <p:sp>
        <p:nvSpPr>
          <p:cNvPr id="6" name="Rectangle 5">
            <a:extLst>
              <a:ext uri="{FF2B5EF4-FFF2-40B4-BE49-F238E27FC236}">
                <a16:creationId xmlns:a16="http://schemas.microsoft.com/office/drawing/2014/main" id="{D5D62B70-97C5-4B12-B1ED-44A388F464B1}"/>
              </a:ext>
            </a:extLst>
          </p:cNvPr>
          <p:cNvSpPr/>
          <p:nvPr/>
        </p:nvSpPr>
        <p:spPr>
          <a:xfrm>
            <a:off x="4892341" y="1668463"/>
            <a:ext cx="4175459" cy="3208337"/>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457200" indent="-457200">
              <a:buFont typeface="Wingdings" panose="05000000000000000000" pitchFamily="2" charset="2"/>
              <a:buChar char="§"/>
            </a:pPr>
            <a:r>
              <a:rPr lang="en-US" sz="2800" dirty="0"/>
              <a:t>If data points form a tight band, the two variables are closely related. </a:t>
            </a:r>
          </a:p>
          <a:p>
            <a:pPr marL="457200" indent="-457200">
              <a:buFont typeface="Wingdings" panose="05000000000000000000" pitchFamily="2" charset="2"/>
              <a:buChar char="§"/>
            </a:pPr>
            <a:r>
              <a:rPr lang="en-US" sz="2800" dirty="0"/>
              <a:t>If data points are scattered, the items are unrelated.</a:t>
            </a:r>
          </a:p>
        </p:txBody>
      </p:sp>
      <p:sp>
        <p:nvSpPr>
          <p:cNvPr id="34" name="Rectangle 6">
            <a:extLst>
              <a:ext uri="{FF2B5EF4-FFF2-40B4-BE49-F238E27FC236}">
                <a16:creationId xmlns:a16="http://schemas.microsoft.com/office/drawing/2014/main" id="{EF7563F7-363F-49FA-9C78-3A19EE24AE7A}"/>
              </a:ext>
            </a:extLst>
          </p:cNvPr>
          <p:cNvSpPr>
            <a:spLocks noChangeArrowheads="1"/>
          </p:cNvSpPr>
          <p:nvPr/>
        </p:nvSpPr>
        <p:spPr bwMode="auto">
          <a:xfrm>
            <a:off x="821991" y="5786093"/>
            <a:ext cx="6654129" cy="461665"/>
          </a:xfrm>
          <a:prstGeom prst="rect">
            <a:avLst/>
          </a:prstGeom>
          <a:ln/>
        </p:spPr>
        <p:style>
          <a:lnRef idx="2">
            <a:schemeClr val="accent1"/>
          </a:lnRef>
          <a:fillRef idx="1">
            <a:schemeClr val="lt1"/>
          </a:fillRef>
          <a:effectRef idx="0">
            <a:schemeClr val="accent1"/>
          </a:effectRef>
          <a:fontRef idx="minor">
            <a:schemeClr val="dk1"/>
          </a:fontRef>
        </p:style>
        <p:txBody>
          <a:bodyPr wrap="none">
            <a:spAutoFit/>
          </a:bodyPr>
          <a:lstStyle/>
          <a:p>
            <a:r>
              <a:rPr lang="en-US" sz="2400" dirty="0"/>
              <a:t>Absenteeism and productivity are inversely related .</a:t>
            </a:r>
          </a:p>
        </p:txBody>
      </p:sp>
      <p:cxnSp>
        <p:nvCxnSpPr>
          <p:cNvPr id="33" name="Connector: Elbow 32">
            <a:extLst>
              <a:ext uri="{FF2B5EF4-FFF2-40B4-BE49-F238E27FC236}">
                <a16:creationId xmlns:a16="http://schemas.microsoft.com/office/drawing/2014/main" id="{6389B8E2-F074-4729-A03E-FC3600BAF960}"/>
              </a:ext>
            </a:extLst>
          </p:cNvPr>
          <p:cNvCxnSpPr>
            <a:endCxn id="34" idx="1"/>
          </p:cNvCxnSpPr>
          <p:nvPr/>
        </p:nvCxnSpPr>
        <p:spPr>
          <a:xfrm rot="16200000" flipH="1">
            <a:off x="364689" y="5559624"/>
            <a:ext cx="705388" cy="20921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282264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trips(upRight)">
                                      <p:cBhvr>
                                        <p:cTn id="7" dur="1000"/>
                                        <p:tgtEl>
                                          <p:spTgt spid="13"/>
                                        </p:tgtEl>
                                      </p:cBhvr>
                                    </p:animEffect>
                                  </p:childTnLst>
                                </p:cTn>
                              </p:par>
                            </p:childTnLst>
                          </p:cTn>
                        </p:par>
                        <p:par>
                          <p:cTn id="8" fill="hold">
                            <p:stCondLst>
                              <p:cond delay="1000"/>
                            </p:stCondLst>
                            <p:childTnLst>
                              <p:par>
                                <p:cTn id="9" presetID="18" presetClass="entr" presetSubtype="6" fill="hold" nodeType="afterEffect">
                                  <p:stCondLst>
                                    <p:cond delay="1000"/>
                                  </p:stCondLst>
                                  <p:childTnLst>
                                    <p:set>
                                      <p:cBhvr>
                                        <p:cTn id="10" dur="1" fill="hold">
                                          <p:stCondLst>
                                            <p:cond delay="0"/>
                                          </p:stCondLst>
                                        </p:cTn>
                                        <p:tgtEl>
                                          <p:spTgt spid="17"/>
                                        </p:tgtEl>
                                        <p:attrNameLst>
                                          <p:attrName>style.visibility</p:attrName>
                                        </p:attrNameLst>
                                      </p:cBhvr>
                                      <p:to>
                                        <p:strVal val="visible"/>
                                      </p:to>
                                    </p:set>
                                    <p:animEffect transition="in" filter="strips(downRight)">
                                      <p:cBhvr>
                                        <p:cTn id="11" dur="100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1000"/>
                                        <p:tgtEl>
                                          <p:spTgt spid="6">
                                            <p:txEl>
                                              <p:pRg st="0" end="0"/>
                                            </p:txEl>
                                          </p:spTgt>
                                        </p:tgtEl>
                                      </p:cBhvr>
                                    </p:animEffect>
                                    <p:anim calcmode="lin" valueType="num">
                                      <p:cBhvr>
                                        <p:cTn id="1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Effect transition="in" filter="fade">
                                      <p:cBhvr>
                                        <p:cTn id="23" dur="1000"/>
                                        <p:tgtEl>
                                          <p:spTgt spid="6">
                                            <p:txEl>
                                              <p:pRg st="1" end="1"/>
                                            </p:txEl>
                                          </p:spTgt>
                                        </p:tgtEl>
                                      </p:cBhvr>
                                    </p:animEffect>
                                    <p:anim calcmode="lin" valueType="num">
                                      <p:cBhvr>
                                        <p:cTn id="24"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up)">
                                      <p:cBhvr>
                                        <p:cTn id="30" dur="500"/>
                                        <p:tgtEl>
                                          <p:spTgt spid="3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Scatter Diagram</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12</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4" name="Content Placeholder 3"/>
          <p:cNvSpPr>
            <a:spLocks noGrp="1"/>
          </p:cNvSpPr>
          <p:nvPr>
            <p:ph idx="1"/>
          </p:nvPr>
        </p:nvSpPr>
        <p:spPr>
          <a:xfrm>
            <a:off x="381000" y="717674"/>
            <a:ext cx="8305800" cy="5759326"/>
          </a:xfrm>
        </p:spPr>
        <p:txBody>
          <a:bodyPr>
            <a:noAutofit/>
          </a:bodyPr>
          <a:lstStyle/>
          <a:p>
            <a:pPr marL="536575" lvl="1" indent="-449263">
              <a:lnSpc>
                <a:spcPct val="90000"/>
              </a:lnSpc>
              <a:spcAft>
                <a:spcPts val="1200"/>
              </a:spcAft>
              <a:buClr>
                <a:srgbClr val="BF0922"/>
              </a:buClr>
              <a:buSzPct val="90000"/>
              <a:buBlip>
                <a:blip r:embed="rId2"/>
              </a:buBlip>
            </a:pPr>
            <a:r>
              <a:rPr lang="en-US" sz="3200" dirty="0"/>
              <a:t>.</a:t>
            </a:r>
          </a:p>
        </p:txBody>
      </p:sp>
      <p:pic>
        <p:nvPicPr>
          <p:cNvPr id="10" name="Picture 9">
            <a:extLst>
              <a:ext uri="{FF2B5EF4-FFF2-40B4-BE49-F238E27FC236}">
                <a16:creationId xmlns:a16="http://schemas.microsoft.com/office/drawing/2014/main" id="{C5797529-7D08-4EA4-9F78-3A77C731D9D3}"/>
              </a:ext>
            </a:extLst>
          </p:cNvPr>
          <p:cNvPicPr>
            <a:picLocks noChangeAspect="1"/>
          </p:cNvPicPr>
          <p:nvPr/>
        </p:nvPicPr>
        <p:blipFill>
          <a:blip r:embed="rId3"/>
          <a:stretch>
            <a:fillRect/>
          </a:stretch>
        </p:blipFill>
        <p:spPr>
          <a:xfrm>
            <a:off x="2004087" y="1371600"/>
            <a:ext cx="4531342" cy="3510530"/>
          </a:xfrm>
          <a:prstGeom prst="rect">
            <a:avLst/>
          </a:prstGeom>
        </p:spPr>
      </p:pic>
      <p:sp>
        <p:nvSpPr>
          <p:cNvPr id="32" name="Rectangle 6">
            <a:extLst>
              <a:ext uri="{FF2B5EF4-FFF2-40B4-BE49-F238E27FC236}">
                <a16:creationId xmlns:a16="http://schemas.microsoft.com/office/drawing/2014/main" id="{665DB5F5-E428-42A7-8B13-3419E20FA159}"/>
              </a:ext>
            </a:extLst>
          </p:cNvPr>
          <p:cNvSpPr>
            <a:spLocks noChangeArrowheads="1"/>
          </p:cNvSpPr>
          <p:nvPr/>
        </p:nvSpPr>
        <p:spPr bwMode="auto">
          <a:xfrm>
            <a:off x="2493598" y="762000"/>
            <a:ext cx="40806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dirty="0"/>
              <a:t>Defect rate vs. overtime hours</a:t>
            </a:r>
          </a:p>
        </p:txBody>
      </p:sp>
      <p:sp>
        <p:nvSpPr>
          <p:cNvPr id="33" name="Rectangle 6">
            <a:extLst>
              <a:ext uri="{FF2B5EF4-FFF2-40B4-BE49-F238E27FC236}">
                <a16:creationId xmlns:a16="http://schemas.microsoft.com/office/drawing/2014/main" id="{19EC0D81-F40E-4CAC-954E-1CAC1C7DD31B}"/>
              </a:ext>
            </a:extLst>
          </p:cNvPr>
          <p:cNvSpPr>
            <a:spLocks noChangeArrowheads="1"/>
          </p:cNvSpPr>
          <p:nvPr/>
        </p:nvSpPr>
        <p:spPr bwMode="auto">
          <a:xfrm>
            <a:off x="1275952" y="5536056"/>
            <a:ext cx="6915548" cy="461665"/>
          </a:xfrm>
          <a:prstGeom prst="rect">
            <a:avLst/>
          </a:prstGeom>
          <a:ln/>
        </p:spPr>
        <p:style>
          <a:lnRef idx="2">
            <a:schemeClr val="accent1"/>
          </a:lnRef>
          <a:fillRef idx="1">
            <a:schemeClr val="lt1"/>
          </a:fillRef>
          <a:effectRef idx="0">
            <a:schemeClr val="accent1"/>
          </a:effectRef>
          <a:fontRef idx="minor">
            <a:schemeClr val="dk1"/>
          </a:fontRef>
        </p:style>
        <p:txBody>
          <a:bodyPr wrap="none">
            <a:spAutoFit/>
          </a:bodyPr>
          <a:lstStyle/>
          <a:p>
            <a:r>
              <a:rPr lang="en-US" sz="2400" dirty="0"/>
              <a:t>Defect rate and overtime hours are positively related.</a:t>
            </a:r>
          </a:p>
        </p:txBody>
      </p:sp>
    </p:spTree>
    <p:extLst>
      <p:ext uri="{BB962C8B-B14F-4D97-AF65-F5344CB8AC3E}">
        <p14:creationId xmlns:p14="http://schemas.microsoft.com/office/powerpoint/2010/main" val="37052441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ipe(left)">
                                      <p:cBhvr>
                                        <p:cTn id="1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Cause-and-Effect Diagram</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13</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4" name="Content Placeholder 3"/>
          <p:cNvSpPr>
            <a:spLocks noGrp="1"/>
          </p:cNvSpPr>
          <p:nvPr>
            <p:ph idx="1"/>
          </p:nvPr>
        </p:nvSpPr>
        <p:spPr>
          <a:xfrm>
            <a:off x="381000" y="717674"/>
            <a:ext cx="8305800" cy="5759326"/>
          </a:xfrm>
        </p:spPr>
        <p:txBody>
          <a:bodyPr>
            <a:noAutofit/>
          </a:bodyPr>
          <a:lstStyle/>
          <a:p>
            <a:pPr marL="536575" lvl="1" indent="-449263">
              <a:lnSpc>
                <a:spcPct val="90000"/>
              </a:lnSpc>
              <a:spcAft>
                <a:spcPts val="1200"/>
              </a:spcAft>
              <a:buClr>
                <a:srgbClr val="BF0922"/>
              </a:buClr>
              <a:buSzPct val="90000"/>
              <a:buBlip>
                <a:blip r:embed="rId2"/>
              </a:buBlip>
            </a:pPr>
            <a:r>
              <a:rPr lang="en-US" sz="3200" dirty="0"/>
              <a:t>.</a:t>
            </a:r>
          </a:p>
        </p:txBody>
      </p:sp>
      <p:sp>
        <p:nvSpPr>
          <p:cNvPr id="32" name="Rectangle 6"/>
          <p:cNvSpPr>
            <a:spLocks noChangeArrowheads="1"/>
          </p:cNvSpPr>
          <p:nvPr/>
        </p:nvSpPr>
        <p:spPr bwMode="auto">
          <a:xfrm>
            <a:off x="4504895" y="2062734"/>
            <a:ext cx="9444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b="1" dirty="0"/>
              <a:t>Cause</a:t>
            </a:r>
          </a:p>
        </p:txBody>
      </p:sp>
      <p:sp>
        <p:nvSpPr>
          <p:cNvPr id="33" name="Rectangle 7"/>
          <p:cNvSpPr>
            <a:spLocks noChangeArrowheads="1"/>
          </p:cNvSpPr>
          <p:nvPr/>
        </p:nvSpPr>
        <p:spPr bwMode="auto">
          <a:xfrm>
            <a:off x="3603625" y="2819399"/>
            <a:ext cx="1120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a:t>Materials</a:t>
            </a:r>
          </a:p>
        </p:txBody>
      </p:sp>
      <p:sp>
        <p:nvSpPr>
          <p:cNvPr id="34" name="Rectangle 8"/>
          <p:cNvSpPr>
            <a:spLocks noChangeArrowheads="1"/>
          </p:cNvSpPr>
          <p:nvPr/>
        </p:nvSpPr>
        <p:spPr bwMode="auto">
          <a:xfrm>
            <a:off x="5214938" y="2819399"/>
            <a:ext cx="1069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a:t>Methods</a:t>
            </a:r>
          </a:p>
        </p:txBody>
      </p:sp>
      <p:sp>
        <p:nvSpPr>
          <p:cNvPr id="35" name="Rectangle 9"/>
          <p:cNvSpPr>
            <a:spLocks noChangeArrowheads="1"/>
          </p:cNvSpPr>
          <p:nvPr/>
        </p:nvSpPr>
        <p:spPr bwMode="auto">
          <a:xfrm>
            <a:off x="3679825" y="5116512"/>
            <a:ext cx="1262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a:t>Manpower</a:t>
            </a:r>
          </a:p>
        </p:txBody>
      </p:sp>
      <p:sp>
        <p:nvSpPr>
          <p:cNvPr id="36" name="Rectangle 10"/>
          <p:cNvSpPr>
            <a:spLocks noChangeArrowheads="1"/>
          </p:cNvSpPr>
          <p:nvPr/>
        </p:nvSpPr>
        <p:spPr bwMode="auto">
          <a:xfrm>
            <a:off x="5521325" y="5116512"/>
            <a:ext cx="12493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a:t>Machinery</a:t>
            </a:r>
          </a:p>
        </p:txBody>
      </p:sp>
      <p:sp>
        <p:nvSpPr>
          <p:cNvPr id="37" name="Rectangle 11"/>
          <p:cNvSpPr>
            <a:spLocks noChangeArrowheads="1"/>
          </p:cNvSpPr>
          <p:nvPr/>
        </p:nvSpPr>
        <p:spPr bwMode="auto">
          <a:xfrm>
            <a:off x="7092610" y="2112870"/>
            <a:ext cx="9083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b="1" dirty="0"/>
              <a:t>Effect</a:t>
            </a:r>
          </a:p>
        </p:txBody>
      </p:sp>
      <p:sp>
        <p:nvSpPr>
          <p:cNvPr id="38" name="Line 12"/>
          <p:cNvSpPr>
            <a:spLocks noChangeShapeType="1"/>
          </p:cNvSpPr>
          <p:nvPr/>
        </p:nvSpPr>
        <p:spPr bwMode="auto">
          <a:xfrm>
            <a:off x="3403600" y="4140199"/>
            <a:ext cx="3848100" cy="0"/>
          </a:xfrm>
          <a:prstGeom prst="line">
            <a:avLst/>
          </a:prstGeom>
          <a:noFill/>
          <a:ln w="57150">
            <a:solidFill>
              <a:schemeClr val="accent3">
                <a:lumMod val="50000"/>
              </a:schemeClr>
            </a:solidFill>
            <a:round/>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39" name="Line 13"/>
          <p:cNvSpPr>
            <a:spLocks noChangeShapeType="1"/>
          </p:cNvSpPr>
          <p:nvPr/>
        </p:nvSpPr>
        <p:spPr bwMode="auto">
          <a:xfrm>
            <a:off x="5778500" y="3225799"/>
            <a:ext cx="711200" cy="901700"/>
          </a:xfrm>
          <a:prstGeom prst="line">
            <a:avLst/>
          </a:prstGeom>
          <a:noFill/>
          <a:ln w="57150">
            <a:solidFill>
              <a:schemeClr val="accent3">
                <a:lumMod val="50000"/>
              </a:schemeClr>
            </a:solidFill>
            <a:round/>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40" name="Line 14"/>
          <p:cNvSpPr>
            <a:spLocks noChangeShapeType="1"/>
          </p:cNvSpPr>
          <p:nvPr/>
        </p:nvSpPr>
        <p:spPr bwMode="auto">
          <a:xfrm>
            <a:off x="4305300" y="3225799"/>
            <a:ext cx="711200" cy="901700"/>
          </a:xfrm>
          <a:prstGeom prst="line">
            <a:avLst/>
          </a:prstGeom>
          <a:noFill/>
          <a:ln w="57150">
            <a:solidFill>
              <a:schemeClr val="accent3">
                <a:lumMod val="50000"/>
              </a:schemeClr>
            </a:solidFill>
            <a:round/>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41" name="Line 15"/>
          <p:cNvSpPr>
            <a:spLocks noChangeShapeType="1"/>
          </p:cNvSpPr>
          <p:nvPr/>
        </p:nvSpPr>
        <p:spPr bwMode="auto">
          <a:xfrm flipV="1">
            <a:off x="4724400" y="4140199"/>
            <a:ext cx="711200" cy="901700"/>
          </a:xfrm>
          <a:prstGeom prst="line">
            <a:avLst/>
          </a:prstGeom>
          <a:noFill/>
          <a:ln w="57150">
            <a:solidFill>
              <a:schemeClr val="accent3">
                <a:lumMod val="50000"/>
              </a:schemeClr>
            </a:solidFill>
            <a:round/>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42" name="Line 16"/>
          <p:cNvSpPr>
            <a:spLocks noChangeShapeType="1"/>
          </p:cNvSpPr>
          <p:nvPr/>
        </p:nvSpPr>
        <p:spPr bwMode="auto">
          <a:xfrm flipV="1">
            <a:off x="6197600" y="4140199"/>
            <a:ext cx="711200" cy="901700"/>
          </a:xfrm>
          <a:prstGeom prst="line">
            <a:avLst/>
          </a:prstGeom>
          <a:noFill/>
          <a:ln w="57150">
            <a:solidFill>
              <a:schemeClr val="accent3">
                <a:lumMod val="50000"/>
              </a:schemeClr>
            </a:solidFill>
            <a:round/>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43" name="Rectangle 17"/>
          <p:cNvSpPr>
            <a:spLocks noChangeArrowheads="1"/>
          </p:cNvSpPr>
          <p:nvPr/>
        </p:nvSpPr>
        <p:spPr bwMode="auto">
          <a:xfrm>
            <a:off x="7162800" y="3733799"/>
            <a:ext cx="838200" cy="812800"/>
          </a:xfrm>
          <a:prstGeom prst="rect">
            <a:avLst/>
          </a:prstGeom>
          <a:solidFill>
            <a:schemeClr val="accent1">
              <a:lumMod val="40000"/>
              <a:lumOff val="60000"/>
            </a:schemeClr>
          </a:solidFill>
          <a:ln w="19050">
            <a:solidFill>
              <a:schemeClr val="tx1"/>
            </a:solidFill>
            <a:miter lim="800000"/>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44" name="Line 18"/>
          <p:cNvSpPr>
            <a:spLocks noChangeShapeType="1"/>
          </p:cNvSpPr>
          <p:nvPr/>
        </p:nvSpPr>
        <p:spPr bwMode="auto">
          <a:xfrm>
            <a:off x="3492500" y="3378199"/>
            <a:ext cx="927100" cy="0"/>
          </a:xfrm>
          <a:prstGeom prst="line">
            <a:avLst/>
          </a:prstGeom>
          <a:noFill/>
          <a:ln w="57150">
            <a:solidFill>
              <a:schemeClr val="accent3">
                <a:lumMod val="50000"/>
              </a:schemeClr>
            </a:solidFill>
            <a:round/>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45" name="Line 19"/>
          <p:cNvSpPr>
            <a:spLocks noChangeShapeType="1"/>
          </p:cNvSpPr>
          <p:nvPr/>
        </p:nvSpPr>
        <p:spPr bwMode="auto">
          <a:xfrm>
            <a:off x="5378450" y="4902199"/>
            <a:ext cx="927100" cy="0"/>
          </a:xfrm>
          <a:prstGeom prst="line">
            <a:avLst/>
          </a:prstGeom>
          <a:noFill/>
          <a:ln w="57150">
            <a:solidFill>
              <a:schemeClr val="accent3">
                <a:lumMod val="50000"/>
              </a:schemeClr>
            </a:solidFill>
            <a:round/>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46" name="Line 20"/>
          <p:cNvSpPr>
            <a:spLocks noChangeShapeType="1"/>
          </p:cNvSpPr>
          <p:nvPr/>
        </p:nvSpPr>
        <p:spPr bwMode="auto">
          <a:xfrm>
            <a:off x="5543550" y="4648199"/>
            <a:ext cx="927100" cy="0"/>
          </a:xfrm>
          <a:prstGeom prst="line">
            <a:avLst/>
          </a:prstGeom>
          <a:noFill/>
          <a:ln w="57150">
            <a:solidFill>
              <a:schemeClr val="accent3">
                <a:lumMod val="50000"/>
              </a:schemeClr>
            </a:solidFill>
            <a:round/>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47" name="Line 21"/>
          <p:cNvSpPr>
            <a:spLocks noChangeShapeType="1"/>
          </p:cNvSpPr>
          <p:nvPr/>
        </p:nvSpPr>
        <p:spPr bwMode="auto">
          <a:xfrm>
            <a:off x="4978400" y="3390899"/>
            <a:ext cx="927100" cy="0"/>
          </a:xfrm>
          <a:prstGeom prst="line">
            <a:avLst/>
          </a:prstGeom>
          <a:noFill/>
          <a:ln w="57150">
            <a:solidFill>
              <a:schemeClr val="accent3">
                <a:lumMod val="50000"/>
              </a:schemeClr>
            </a:solidFill>
            <a:round/>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48" name="Line 22"/>
          <p:cNvSpPr>
            <a:spLocks noChangeShapeType="1"/>
          </p:cNvSpPr>
          <p:nvPr/>
        </p:nvSpPr>
        <p:spPr bwMode="auto">
          <a:xfrm>
            <a:off x="5156200" y="3632199"/>
            <a:ext cx="927100" cy="0"/>
          </a:xfrm>
          <a:prstGeom prst="line">
            <a:avLst/>
          </a:prstGeom>
          <a:noFill/>
          <a:ln w="57150">
            <a:solidFill>
              <a:schemeClr val="accent3">
                <a:lumMod val="50000"/>
              </a:schemeClr>
            </a:solidFill>
            <a:round/>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49" name="Line 23"/>
          <p:cNvSpPr>
            <a:spLocks noChangeShapeType="1"/>
          </p:cNvSpPr>
          <p:nvPr/>
        </p:nvSpPr>
        <p:spPr bwMode="auto">
          <a:xfrm>
            <a:off x="4254500" y="4140199"/>
            <a:ext cx="927100" cy="0"/>
          </a:xfrm>
          <a:prstGeom prst="line">
            <a:avLst/>
          </a:prstGeom>
          <a:noFill/>
          <a:ln w="57150">
            <a:solidFill>
              <a:srgbClr val="BF751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50" name="Line 24"/>
          <p:cNvSpPr>
            <a:spLocks noChangeShapeType="1"/>
          </p:cNvSpPr>
          <p:nvPr/>
        </p:nvSpPr>
        <p:spPr bwMode="auto">
          <a:xfrm>
            <a:off x="4114800" y="4635499"/>
            <a:ext cx="927100" cy="0"/>
          </a:xfrm>
          <a:prstGeom prst="line">
            <a:avLst/>
          </a:prstGeom>
          <a:noFill/>
          <a:ln w="57150">
            <a:solidFill>
              <a:schemeClr val="accent3">
                <a:lumMod val="50000"/>
              </a:schemeClr>
            </a:solidFill>
            <a:round/>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51" name="Line 25"/>
          <p:cNvSpPr>
            <a:spLocks noChangeShapeType="1"/>
          </p:cNvSpPr>
          <p:nvPr/>
        </p:nvSpPr>
        <p:spPr bwMode="auto">
          <a:xfrm>
            <a:off x="3898900" y="4902199"/>
            <a:ext cx="927100" cy="0"/>
          </a:xfrm>
          <a:prstGeom prst="line">
            <a:avLst/>
          </a:prstGeom>
          <a:noFill/>
          <a:ln w="57150">
            <a:solidFill>
              <a:schemeClr val="accent3">
                <a:lumMod val="50000"/>
              </a:schemeClr>
            </a:solidFill>
            <a:round/>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52" name="Line 26"/>
          <p:cNvSpPr>
            <a:spLocks noChangeShapeType="1"/>
          </p:cNvSpPr>
          <p:nvPr/>
        </p:nvSpPr>
        <p:spPr bwMode="auto">
          <a:xfrm>
            <a:off x="3695700" y="3632199"/>
            <a:ext cx="927100" cy="0"/>
          </a:xfrm>
          <a:prstGeom prst="line">
            <a:avLst/>
          </a:prstGeom>
          <a:noFill/>
          <a:ln w="57150">
            <a:solidFill>
              <a:schemeClr val="accent3">
                <a:lumMod val="50000"/>
              </a:schemeClr>
            </a:solidFill>
            <a:round/>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6" name="TextBox 5"/>
          <p:cNvSpPr txBox="1"/>
          <p:nvPr/>
        </p:nvSpPr>
        <p:spPr>
          <a:xfrm>
            <a:off x="3679825" y="6034528"/>
            <a:ext cx="4055277" cy="400110"/>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r>
              <a:rPr lang="en-GB" sz="2000" b="1" dirty="0">
                <a:solidFill>
                  <a:srgbClr val="C00000"/>
                </a:solidFill>
              </a:rPr>
              <a:t>Ishikawa diagram</a:t>
            </a:r>
            <a:r>
              <a:rPr lang="en-GB" dirty="0"/>
              <a:t> or </a:t>
            </a:r>
            <a:r>
              <a:rPr lang="en-GB" b="1" dirty="0">
                <a:solidFill>
                  <a:srgbClr val="C00000"/>
                </a:solidFill>
              </a:rPr>
              <a:t>fish-bone diagram</a:t>
            </a:r>
          </a:p>
        </p:txBody>
      </p:sp>
      <p:sp>
        <p:nvSpPr>
          <p:cNvPr id="10" name="TextBox 9"/>
          <p:cNvSpPr txBox="1"/>
          <p:nvPr/>
        </p:nvSpPr>
        <p:spPr>
          <a:xfrm>
            <a:off x="433869" y="1323875"/>
            <a:ext cx="2506584" cy="2308324"/>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GB" sz="2400" b="1" dirty="0"/>
              <a:t>Causes of any </a:t>
            </a:r>
          </a:p>
          <a:p>
            <a:r>
              <a:rPr lang="en-GB" sz="2400" b="1" dirty="0"/>
              <a:t>problem are </a:t>
            </a:r>
            <a:r>
              <a:rPr lang="en-GB" sz="2400" dirty="0"/>
              <a:t>4 Ms:</a:t>
            </a:r>
          </a:p>
          <a:p>
            <a:pPr marL="342900" indent="-342900">
              <a:buFont typeface="Wingdings" panose="05000000000000000000" pitchFamily="2" charset="2"/>
              <a:buChar char="ü"/>
            </a:pPr>
            <a:r>
              <a:rPr lang="en-GB" sz="2400" dirty="0"/>
              <a:t>Man</a:t>
            </a:r>
          </a:p>
          <a:p>
            <a:pPr marL="342900" indent="-342900">
              <a:buFont typeface="Wingdings" panose="05000000000000000000" pitchFamily="2" charset="2"/>
              <a:buChar char="ü"/>
            </a:pPr>
            <a:r>
              <a:rPr lang="en-GB" sz="2400" dirty="0"/>
              <a:t>Method</a:t>
            </a:r>
          </a:p>
          <a:p>
            <a:pPr marL="342900" indent="-342900">
              <a:buFont typeface="Wingdings" panose="05000000000000000000" pitchFamily="2" charset="2"/>
              <a:buChar char="ü"/>
            </a:pPr>
            <a:r>
              <a:rPr lang="en-GB" sz="2400" dirty="0"/>
              <a:t>Material</a:t>
            </a:r>
          </a:p>
          <a:p>
            <a:pPr marL="342900" indent="-342900">
              <a:buFont typeface="Wingdings" panose="05000000000000000000" pitchFamily="2" charset="2"/>
              <a:buChar char="ü"/>
            </a:pPr>
            <a:r>
              <a:rPr lang="en-GB" sz="2400" dirty="0"/>
              <a:t>Machine</a:t>
            </a:r>
          </a:p>
        </p:txBody>
      </p:sp>
    </p:spTree>
    <p:extLst>
      <p:ext uri="{BB962C8B-B14F-4D97-AF65-F5344CB8AC3E}">
        <p14:creationId xmlns:p14="http://schemas.microsoft.com/office/powerpoint/2010/main" val="1962162111"/>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1000"/>
                                        <p:tgtEl>
                                          <p:spTgt spid="39"/>
                                        </p:tgtEl>
                                      </p:cBhvr>
                                    </p:animEffect>
                                    <p:anim calcmode="lin" valueType="num">
                                      <p:cBhvr>
                                        <p:cTn id="13" dur="1000" fill="hold"/>
                                        <p:tgtEl>
                                          <p:spTgt spid="39"/>
                                        </p:tgtEl>
                                        <p:attrNameLst>
                                          <p:attrName>ppt_x</p:attrName>
                                        </p:attrNameLst>
                                      </p:cBhvr>
                                      <p:tavLst>
                                        <p:tav tm="0">
                                          <p:val>
                                            <p:strVal val="#ppt_x"/>
                                          </p:val>
                                        </p:tav>
                                        <p:tav tm="100000">
                                          <p:val>
                                            <p:strVal val="#ppt_x"/>
                                          </p:val>
                                        </p:tav>
                                      </p:tavLst>
                                    </p:anim>
                                    <p:anim calcmode="lin" valueType="num">
                                      <p:cBhvr>
                                        <p:cTn id="14" dur="1000" fill="hold"/>
                                        <p:tgtEl>
                                          <p:spTgt spid="3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1000"/>
                                        <p:tgtEl>
                                          <p:spTgt spid="41"/>
                                        </p:tgtEl>
                                      </p:cBhvr>
                                    </p:animEffect>
                                    <p:anim calcmode="lin" valueType="num">
                                      <p:cBhvr>
                                        <p:cTn id="23" dur="1000" fill="hold"/>
                                        <p:tgtEl>
                                          <p:spTgt spid="41"/>
                                        </p:tgtEl>
                                        <p:attrNameLst>
                                          <p:attrName>ppt_x</p:attrName>
                                        </p:attrNameLst>
                                      </p:cBhvr>
                                      <p:tavLst>
                                        <p:tav tm="0">
                                          <p:val>
                                            <p:strVal val="#ppt_x"/>
                                          </p:val>
                                        </p:tav>
                                        <p:tav tm="100000">
                                          <p:val>
                                            <p:strVal val="#ppt_x"/>
                                          </p:val>
                                        </p:tav>
                                      </p:tavLst>
                                    </p:anim>
                                    <p:anim calcmode="lin" valueType="num">
                                      <p:cBhvr>
                                        <p:cTn id="24" dur="1000" fill="hold"/>
                                        <p:tgtEl>
                                          <p:spTgt spid="4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1000"/>
                                        <p:tgtEl>
                                          <p:spTgt spid="42"/>
                                        </p:tgtEl>
                                      </p:cBhvr>
                                    </p:animEffect>
                                    <p:anim calcmode="lin" valueType="num">
                                      <p:cBhvr>
                                        <p:cTn id="28" dur="1000" fill="hold"/>
                                        <p:tgtEl>
                                          <p:spTgt spid="42"/>
                                        </p:tgtEl>
                                        <p:attrNameLst>
                                          <p:attrName>ppt_x</p:attrName>
                                        </p:attrNameLst>
                                      </p:cBhvr>
                                      <p:tavLst>
                                        <p:tav tm="0">
                                          <p:val>
                                            <p:strVal val="#ppt_x"/>
                                          </p:val>
                                        </p:tav>
                                        <p:tav tm="100000">
                                          <p:val>
                                            <p:strVal val="#ppt_x"/>
                                          </p:val>
                                        </p:tav>
                                      </p:tavLst>
                                    </p:anim>
                                    <p:anim calcmode="lin" valueType="num">
                                      <p:cBhvr>
                                        <p:cTn id="29" dur="1000" fill="hold"/>
                                        <p:tgtEl>
                                          <p:spTgt spid="4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1000"/>
                                        <p:tgtEl>
                                          <p:spTgt spid="43"/>
                                        </p:tgtEl>
                                      </p:cBhvr>
                                    </p:animEffect>
                                    <p:anim calcmode="lin" valueType="num">
                                      <p:cBhvr>
                                        <p:cTn id="33" dur="1000" fill="hold"/>
                                        <p:tgtEl>
                                          <p:spTgt spid="43"/>
                                        </p:tgtEl>
                                        <p:attrNameLst>
                                          <p:attrName>ppt_x</p:attrName>
                                        </p:attrNameLst>
                                      </p:cBhvr>
                                      <p:tavLst>
                                        <p:tav tm="0">
                                          <p:val>
                                            <p:strVal val="#ppt_x"/>
                                          </p:val>
                                        </p:tav>
                                        <p:tav tm="100000">
                                          <p:val>
                                            <p:strVal val="#ppt_x"/>
                                          </p:val>
                                        </p:tav>
                                      </p:tavLst>
                                    </p:anim>
                                    <p:anim calcmode="lin" valueType="num">
                                      <p:cBhvr>
                                        <p:cTn id="34" dur="1000" fill="hold"/>
                                        <p:tgtEl>
                                          <p:spTgt spid="4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1000"/>
                                        <p:tgtEl>
                                          <p:spTgt spid="44"/>
                                        </p:tgtEl>
                                      </p:cBhvr>
                                    </p:animEffect>
                                    <p:anim calcmode="lin" valueType="num">
                                      <p:cBhvr>
                                        <p:cTn id="38" dur="1000" fill="hold"/>
                                        <p:tgtEl>
                                          <p:spTgt spid="44"/>
                                        </p:tgtEl>
                                        <p:attrNameLst>
                                          <p:attrName>ppt_x</p:attrName>
                                        </p:attrNameLst>
                                      </p:cBhvr>
                                      <p:tavLst>
                                        <p:tav tm="0">
                                          <p:val>
                                            <p:strVal val="#ppt_x"/>
                                          </p:val>
                                        </p:tav>
                                        <p:tav tm="100000">
                                          <p:val>
                                            <p:strVal val="#ppt_x"/>
                                          </p:val>
                                        </p:tav>
                                      </p:tavLst>
                                    </p:anim>
                                    <p:anim calcmode="lin" valueType="num">
                                      <p:cBhvr>
                                        <p:cTn id="39" dur="1000" fill="hold"/>
                                        <p:tgtEl>
                                          <p:spTgt spid="4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5"/>
                                        </p:tgtEl>
                                        <p:attrNameLst>
                                          <p:attrName>style.visibility</p:attrName>
                                        </p:attrNameLst>
                                      </p:cBhvr>
                                      <p:to>
                                        <p:strVal val="visible"/>
                                      </p:to>
                                    </p:set>
                                    <p:animEffect transition="in" filter="fade">
                                      <p:cBhvr>
                                        <p:cTn id="42" dur="1000"/>
                                        <p:tgtEl>
                                          <p:spTgt spid="45"/>
                                        </p:tgtEl>
                                      </p:cBhvr>
                                    </p:animEffect>
                                    <p:anim calcmode="lin" valueType="num">
                                      <p:cBhvr>
                                        <p:cTn id="43" dur="1000" fill="hold"/>
                                        <p:tgtEl>
                                          <p:spTgt spid="45"/>
                                        </p:tgtEl>
                                        <p:attrNameLst>
                                          <p:attrName>ppt_x</p:attrName>
                                        </p:attrNameLst>
                                      </p:cBhvr>
                                      <p:tavLst>
                                        <p:tav tm="0">
                                          <p:val>
                                            <p:strVal val="#ppt_x"/>
                                          </p:val>
                                        </p:tav>
                                        <p:tav tm="100000">
                                          <p:val>
                                            <p:strVal val="#ppt_x"/>
                                          </p:val>
                                        </p:tav>
                                      </p:tavLst>
                                    </p:anim>
                                    <p:anim calcmode="lin" valueType="num">
                                      <p:cBhvr>
                                        <p:cTn id="44" dur="1000" fill="hold"/>
                                        <p:tgtEl>
                                          <p:spTgt spid="4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1000"/>
                                        <p:tgtEl>
                                          <p:spTgt spid="46"/>
                                        </p:tgtEl>
                                      </p:cBhvr>
                                    </p:animEffect>
                                    <p:anim calcmode="lin" valueType="num">
                                      <p:cBhvr>
                                        <p:cTn id="48" dur="1000" fill="hold"/>
                                        <p:tgtEl>
                                          <p:spTgt spid="46"/>
                                        </p:tgtEl>
                                        <p:attrNameLst>
                                          <p:attrName>ppt_x</p:attrName>
                                        </p:attrNameLst>
                                      </p:cBhvr>
                                      <p:tavLst>
                                        <p:tav tm="0">
                                          <p:val>
                                            <p:strVal val="#ppt_x"/>
                                          </p:val>
                                        </p:tav>
                                        <p:tav tm="100000">
                                          <p:val>
                                            <p:strVal val="#ppt_x"/>
                                          </p:val>
                                        </p:tav>
                                      </p:tavLst>
                                    </p:anim>
                                    <p:anim calcmode="lin" valueType="num">
                                      <p:cBhvr>
                                        <p:cTn id="49" dur="1000" fill="hold"/>
                                        <p:tgtEl>
                                          <p:spTgt spid="4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fade">
                                      <p:cBhvr>
                                        <p:cTn id="52" dur="1000"/>
                                        <p:tgtEl>
                                          <p:spTgt spid="47"/>
                                        </p:tgtEl>
                                      </p:cBhvr>
                                    </p:animEffect>
                                    <p:anim calcmode="lin" valueType="num">
                                      <p:cBhvr>
                                        <p:cTn id="53" dur="1000" fill="hold"/>
                                        <p:tgtEl>
                                          <p:spTgt spid="47"/>
                                        </p:tgtEl>
                                        <p:attrNameLst>
                                          <p:attrName>ppt_x</p:attrName>
                                        </p:attrNameLst>
                                      </p:cBhvr>
                                      <p:tavLst>
                                        <p:tav tm="0">
                                          <p:val>
                                            <p:strVal val="#ppt_x"/>
                                          </p:val>
                                        </p:tav>
                                        <p:tav tm="100000">
                                          <p:val>
                                            <p:strVal val="#ppt_x"/>
                                          </p:val>
                                        </p:tav>
                                      </p:tavLst>
                                    </p:anim>
                                    <p:anim calcmode="lin" valueType="num">
                                      <p:cBhvr>
                                        <p:cTn id="54" dur="1000" fill="hold"/>
                                        <p:tgtEl>
                                          <p:spTgt spid="4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fade">
                                      <p:cBhvr>
                                        <p:cTn id="57" dur="1000"/>
                                        <p:tgtEl>
                                          <p:spTgt spid="48"/>
                                        </p:tgtEl>
                                      </p:cBhvr>
                                    </p:animEffect>
                                    <p:anim calcmode="lin" valueType="num">
                                      <p:cBhvr>
                                        <p:cTn id="58" dur="1000" fill="hold"/>
                                        <p:tgtEl>
                                          <p:spTgt spid="48"/>
                                        </p:tgtEl>
                                        <p:attrNameLst>
                                          <p:attrName>ppt_x</p:attrName>
                                        </p:attrNameLst>
                                      </p:cBhvr>
                                      <p:tavLst>
                                        <p:tav tm="0">
                                          <p:val>
                                            <p:strVal val="#ppt_x"/>
                                          </p:val>
                                        </p:tav>
                                        <p:tav tm="100000">
                                          <p:val>
                                            <p:strVal val="#ppt_x"/>
                                          </p:val>
                                        </p:tav>
                                      </p:tavLst>
                                    </p:anim>
                                    <p:anim calcmode="lin" valueType="num">
                                      <p:cBhvr>
                                        <p:cTn id="59" dur="1000" fill="hold"/>
                                        <p:tgtEl>
                                          <p:spTgt spid="4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1000"/>
                                        <p:tgtEl>
                                          <p:spTgt spid="49"/>
                                        </p:tgtEl>
                                      </p:cBhvr>
                                    </p:animEffect>
                                    <p:anim calcmode="lin" valueType="num">
                                      <p:cBhvr>
                                        <p:cTn id="63" dur="1000" fill="hold"/>
                                        <p:tgtEl>
                                          <p:spTgt spid="49"/>
                                        </p:tgtEl>
                                        <p:attrNameLst>
                                          <p:attrName>ppt_x</p:attrName>
                                        </p:attrNameLst>
                                      </p:cBhvr>
                                      <p:tavLst>
                                        <p:tav tm="0">
                                          <p:val>
                                            <p:strVal val="#ppt_x"/>
                                          </p:val>
                                        </p:tav>
                                        <p:tav tm="100000">
                                          <p:val>
                                            <p:strVal val="#ppt_x"/>
                                          </p:val>
                                        </p:tav>
                                      </p:tavLst>
                                    </p:anim>
                                    <p:anim calcmode="lin" valueType="num">
                                      <p:cBhvr>
                                        <p:cTn id="64" dur="1000" fill="hold"/>
                                        <p:tgtEl>
                                          <p:spTgt spid="49"/>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fade">
                                      <p:cBhvr>
                                        <p:cTn id="67" dur="1000"/>
                                        <p:tgtEl>
                                          <p:spTgt spid="50"/>
                                        </p:tgtEl>
                                      </p:cBhvr>
                                    </p:animEffect>
                                    <p:anim calcmode="lin" valueType="num">
                                      <p:cBhvr>
                                        <p:cTn id="68" dur="1000" fill="hold"/>
                                        <p:tgtEl>
                                          <p:spTgt spid="50"/>
                                        </p:tgtEl>
                                        <p:attrNameLst>
                                          <p:attrName>ppt_x</p:attrName>
                                        </p:attrNameLst>
                                      </p:cBhvr>
                                      <p:tavLst>
                                        <p:tav tm="0">
                                          <p:val>
                                            <p:strVal val="#ppt_x"/>
                                          </p:val>
                                        </p:tav>
                                        <p:tav tm="100000">
                                          <p:val>
                                            <p:strVal val="#ppt_x"/>
                                          </p:val>
                                        </p:tav>
                                      </p:tavLst>
                                    </p:anim>
                                    <p:anim calcmode="lin" valueType="num">
                                      <p:cBhvr>
                                        <p:cTn id="69" dur="1000" fill="hold"/>
                                        <p:tgtEl>
                                          <p:spTgt spid="50"/>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51"/>
                                        </p:tgtEl>
                                        <p:attrNameLst>
                                          <p:attrName>style.visibility</p:attrName>
                                        </p:attrNameLst>
                                      </p:cBhvr>
                                      <p:to>
                                        <p:strVal val="visible"/>
                                      </p:to>
                                    </p:set>
                                    <p:animEffect transition="in" filter="fade">
                                      <p:cBhvr>
                                        <p:cTn id="72" dur="1000"/>
                                        <p:tgtEl>
                                          <p:spTgt spid="51"/>
                                        </p:tgtEl>
                                      </p:cBhvr>
                                    </p:animEffect>
                                    <p:anim calcmode="lin" valueType="num">
                                      <p:cBhvr>
                                        <p:cTn id="73" dur="1000" fill="hold"/>
                                        <p:tgtEl>
                                          <p:spTgt spid="51"/>
                                        </p:tgtEl>
                                        <p:attrNameLst>
                                          <p:attrName>ppt_x</p:attrName>
                                        </p:attrNameLst>
                                      </p:cBhvr>
                                      <p:tavLst>
                                        <p:tav tm="0">
                                          <p:val>
                                            <p:strVal val="#ppt_x"/>
                                          </p:val>
                                        </p:tav>
                                        <p:tav tm="100000">
                                          <p:val>
                                            <p:strVal val="#ppt_x"/>
                                          </p:val>
                                        </p:tav>
                                      </p:tavLst>
                                    </p:anim>
                                    <p:anim calcmode="lin" valueType="num">
                                      <p:cBhvr>
                                        <p:cTn id="74" dur="1000" fill="hold"/>
                                        <p:tgtEl>
                                          <p:spTgt spid="51"/>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52"/>
                                        </p:tgtEl>
                                        <p:attrNameLst>
                                          <p:attrName>style.visibility</p:attrName>
                                        </p:attrNameLst>
                                      </p:cBhvr>
                                      <p:to>
                                        <p:strVal val="visible"/>
                                      </p:to>
                                    </p:set>
                                    <p:animEffect transition="in" filter="fade">
                                      <p:cBhvr>
                                        <p:cTn id="77" dur="1000"/>
                                        <p:tgtEl>
                                          <p:spTgt spid="52"/>
                                        </p:tgtEl>
                                      </p:cBhvr>
                                    </p:animEffect>
                                    <p:anim calcmode="lin" valueType="num">
                                      <p:cBhvr>
                                        <p:cTn id="78" dur="1000" fill="hold"/>
                                        <p:tgtEl>
                                          <p:spTgt spid="52"/>
                                        </p:tgtEl>
                                        <p:attrNameLst>
                                          <p:attrName>ppt_x</p:attrName>
                                        </p:attrNameLst>
                                      </p:cBhvr>
                                      <p:tavLst>
                                        <p:tav tm="0">
                                          <p:val>
                                            <p:strVal val="#ppt_x"/>
                                          </p:val>
                                        </p:tav>
                                        <p:tav tm="100000">
                                          <p:val>
                                            <p:strVal val="#ppt_x"/>
                                          </p:val>
                                        </p:tav>
                                      </p:tavLst>
                                    </p:anim>
                                    <p:anim calcmode="lin" valueType="num">
                                      <p:cBhvr>
                                        <p:cTn id="79"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7"/>
                                        </p:tgtEl>
                                        <p:attrNameLst>
                                          <p:attrName>style.visibility</p:attrName>
                                        </p:attrNameLst>
                                      </p:cBhvr>
                                      <p:to>
                                        <p:strVal val="visible"/>
                                      </p:to>
                                    </p:set>
                                    <p:animEffect transition="in" filter="fade">
                                      <p:cBhvr>
                                        <p:cTn id="84" dur="1000"/>
                                        <p:tgtEl>
                                          <p:spTgt spid="37"/>
                                        </p:tgtEl>
                                      </p:cBhvr>
                                    </p:animEffect>
                                    <p:anim calcmode="lin" valueType="num">
                                      <p:cBhvr>
                                        <p:cTn id="85" dur="1000" fill="hold"/>
                                        <p:tgtEl>
                                          <p:spTgt spid="37"/>
                                        </p:tgtEl>
                                        <p:attrNameLst>
                                          <p:attrName>ppt_x</p:attrName>
                                        </p:attrNameLst>
                                      </p:cBhvr>
                                      <p:tavLst>
                                        <p:tav tm="0">
                                          <p:val>
                                            <p:strVal val="#ppt_x"/>
                                          </p:val>
                                        </p:tav>
                                        <p:tav tm="100000">
                                          <p:val>
                                            <p:strVal val="#ppt_x"/>
                                          </p:val>
                                        </p:tav>
                                      </p:tavLst>
                                    </p:anim>
                                    <p:anim calcmode="lin" valueType="num">
                                      <p:cBhvr>
                                        <p:cTn id="86"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10"/>
                                        </p:tgtEl>
                                        <p:attrNameLst>
                                          <p:attrName>style.visibility</p:attrName>
                                        </p:attrNameLst>
                                      </p:cBhvr>
                                      <p:to>
                                        <p:strVal val="visible"/>
                                      </p:to>
                                    </p:set>
                                    <p:animEffect transition="in" filter="fade">
                                      <p:cBhvr>
                                        <p:cTn id="91" dur="1000"/>
                                        <p:tgtEl>
                                          <p:spTgt spid="10"/>
                                        </p:tgtEl>
                                      </p:cBhvr>
                                    </p:animEffect>
                                    <p:anim calcmode="lin" valueType="num">
                                      <p:cBhvr>
                                        <p:cTn id="92" dur="1000" fill="hold"/>
                                        <p:tgtEl>
                                          <p:spTgt spid="10"/>
                                        </p:tgtEl>
                                        <p:attrNameLst>
                                          <p:attrName>ppt_x</p:attrName>
                                        </p:attrNameLst>
                                      </p:cBhvr>
                                      <p:tavLst>
                                        <p:tav tm="0">
                                          <p:val>
                                            <p:strVal val="#ppt_x"/>
                                          </p:val>
                                        </p:tav>
                                        <p:tav tm="100000">
                                          <p:val>
                                            <p:strVal val="#ppt_x"/>
                                          </p:val>
                                        </p:tav>
                                      </p:tavLst>
                                    </p:anim>
                                    <p:anim calcmode="lin" valueType="num">
                                      <p:cBhvr>
                                        <p:cTn id="9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32"/>
                                        </p:tgtEl>
                                        <p:attrNameLst>
                                          <p:attrName>style.visibility</p:attrName>
                                        </p:attrNameLst>
                                      </p:cBhvr>
                                      <p:to>
                                        <p:strVal val="visible"/>
                                      </p:to>
                                    </p:set>
                                    <p:animEffect transition="in" filter="fade">
                                      <p:cBhvr>
                                        <p:cTn id="98" dur="1000"/>
                                        <p:tgtEl>
                                          <p:spTgt spid="32"/>
                                        </p:tgtEl>
                                      </p:cBhvr>
                                    </p:animEffect>
                                    <p:anim calcmode="lin" valueType="num">
                                      <p:cBhvr>
                                        <p:cTn id="99" dur="1000" fill="hold"/>
                                        <p:tgtEl>
                                          <p:spTgt spid="32"/>
                                        </p:tgtEl>
                                        <p:attrNameLst>
                                          <p:attrName>ppt_x</p:attrName>
                                        </p:attrNameLst>
                                      </p:cBhvr>
                                      <p:tavLst>
                                        <p:tav tm="0">
                                          <p:val>
                                            <p:strVal val="#ppt_x"/>
                                          </p:val>
                                        </p:tav>
                                        <p:tav tm="100000">
                                          <p:val>
                                            <p:strVal val="#ppt_x"/>
                                          </p:val>
                                        </p:tav>
                                      </p:tavLst>
                                    </p:anim>
                                    <p:anim calcmode="lin" valueType="num">
                                      <p:cBhvr>
                                        <p:cTn id="100"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fade">
                                      <p:cBhvr>
                                        <p:cTn id="105" dur="1000"/>
                                        <p:tgtEl>
                                          <p:spTgt spid="33"/>
                                        </p:tgtEl>
                                      </p:cBhvr>
                                    </p:animEffect>
                                    <p:anim calcmode="lin" valueType="num">
                                      <p:cBhvr>
                                        <p:cTn id="106" dur="1000" fill="hold"/>
                                        <p:tgtEl>
                                          <p:spTgt spid="33"/>
                                        </p:tgtEl>
                                        <p:attrNameLst>
                                          <p:attrName>ppt_x</p:attrName>
                                        </p:attrNameLst>
                                      </p:cBhvr>
                                      <p:tavLst>
                                        <p:tav tm="0">
                                          <p:val>
                                            <p:strVal val="#ppt_x"/>
                                          </p:val>
                                        </p:tav>
                                        <p:tav tm="100000">
                                          <p:val>
                                            <p:strVal val="#ppt_x"/>
                                          </p:val>
                                        </p:tav>
                                      </p:tavLst>
                                    </p:anim>
                                    <p:anim calcmode="lin" valueType="num">
                                      <p:cBhvr>
                                        <p:cTn id="107"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34"/>
                                        </p:tgtEl>
                                        <p:attrNameLst>
                                          <p:attrName>style.visibility</p:attrName>
                                        </p:attrNameLst>
                                      </p:cBhvr>
                                      <p:to>
                                        <p:strVal val="visible"/>
                                      </p:to>
                                    </p:set>
                                    <p:animEffect transition="in" filter="fade">
                                      <p:cBhvr>
                                        <p:cTn id="112" dur="1000"/>
                                        <p:tgtEl>
                                          <p:spTgt spid="34"/>
                                        </p:tgtEl>
                                      </p:cBhvr>
                                    </p:animEffect>
                                    <p:anim calcmode="lin" valueType="num">
                                      <p:cBhvr>
                                        <p:cTn id="113" dur="1000" fill="hold"/>
                                        <p:tgtEl>
                                          <p:spTgt spid="34"/>
                                        </p:tgtEl>
                                        <p:attrNameLst>
                                          <p:attrName>ppt_x</p:attrName>
                                        </p:attrNameLst>
                                      </p:cBhvr>
                                      <p:tavLst>
                                        <p:tav tm="0">
                                          <p:val>
                                            <p:strVal val="#ppt_x"/>
                                          </p:val>
                                        </p:tav>
                                        <p:tav tm="100000">
                                          <p:val>
                                            <p:strVal val="#ppt_x"/>
                                          </p:val>
                                        </p:tav>
                                      </p:tavLst>
                                    </p:anim>
                                    <p:anim calcmode="lin" valueType="num">
                                      <p:cBhvr>
                                        <p:cTn id="11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grpId="0" nodeType="clickEffect">
                                  <p:stCondLst>
                                    <p:cond delay="0"/>
                                  </p:stCondLst>
                                  <p:childTnLst>
                                    <p:set>
                                      <p:cBhvr>
                                        <p:cTn id="118" dur="1" fill="hold">
                                          <p:stCondLst>
                                            <p:cond delay="0"/>
                                          </p:stCondLst>
                                        </p:cTn>
                                        <p:tgtEl>
                                          <p:spTgt spid="35"/>
                                        </p:tgtEl>
                                        <p:attrNameLst>
                                          <p:attrName>style.visibility</p:attrName>
                                        </p:attrNameLst>
                                      </p:cBhvr>
                                      <p:to>
                                        <p:strVal val="visible"/>
                                      </p:to>
                                    </p:set>
                                    <p:animEffect transition="in" filter="fade">
                                      <p:cBhvr>
                                        <p:cTn id="119" dur="1000"/>
                                        <p:tgtEl>
                                          <p:spTgt spid="35"/>
                                        </p:tgtEl>
                                      </p:cBhvr>
                                    </p:animEffect>
                                    <p:anim calcmode="lin" valueType="num">
                                      <p:cBhvr>
                                        <p:cTn id="120" dur="1000" fill="hold"/>
                                        <p:tgtEl>
                                          <p:spTgt spid="35"/>
                                        </p:tgtEl>
                                        <p:attrNameLst>
                                          <p:attrName>ppt_x</p:attrName>
                                        </p:attrNameLst>
                                      </p:cBhvr>
                                      <p:tavLst>
                                        <p:tav tm="0">
                                          <p:val>
                                            <p:strVal val="#ppt_x"/>
                                          </p:val>
                                        </p:tav>
                                        <p:tav tm="100000">
                                          <p:val>
                                            <p:strVal val="#ppt_x"/>
                                          </p:val>
                                        </p:tav>
                                      </p:tavLst>
                                    </p:anim>
                                    <p:anim calcmode="lin" valueType="num">
                                      <p:cBhvr>
                                        <p:cTn id="121"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42" presetClass="entr" presetSubtype="0" fill="hold" grpId="0" nodeType="clickEffect">
                                  <p:stCondLst>
                                    <p:cond delay="0"/>
                                  </p:stCondLst>
                                  <p:childTnLst>
                                    <p:set>
                                      <p:cBhvr>
                                        <p:cTn id="125" dur="1" fill="hold">
                                          <p:stCondLst>
                                            <p:cond delay="0"/>
                                          </p:stCondLst>
                                        </p:cTn>
                                        <p:tgtEl>
                                          <p:spTgt spid="36"/>
                                        </p:tgtEl>
                                        <p:attrNameLst>
                                          <p:attrName>style.visibility</p:attrName>
                                        </p:attrNameLst>
                                      </p:cBhvr>
                                      <p:to>
                                        <p:strVal val="visible"/>
                                      </p:to>
                                    </p:set>
                                    <p:animEffect transition="in" filter="fade">
                                      <p:cBhvr>
                                        <p:cTn id="126" dur="1000"/>
                                        <p:tgtEl>
                                          <p:spTgt spid="36"/>
                                        </p:tgtEl>
                                      </p:cBhvr>
                                    </p:animEffect>
                                    <p:anim calcmode="lin" valueType="num">
                                      <p:cBhvr>
                                        <p:cTn id="127" dur="1000" fill="hold"/>
                                        <p:tgtEl>
                                          <p:spTgt spid="36"/>
                                        </p:tgtEl>
                                        <p:attrNameLst>
                                          <p:attrName>ppt_x</p:attrName>
                                        </p:attrNameLst>
                                      </p:cBhvr>
                                      <p:tavLst>
                                        <p:tav tm="0">
                                          <p:val>
                                            <p:strVal val="#ppt_x"/>
                                          </p:val>
                                        </p:tav>
                                        <p:tav tm="100000">
                                          <p:val>
                                            <p:strVal val="#ppt_x"/>
                                          </p:val>
                                        </p:tav>
                                      </p:tavLst>
                                    </p:anim>
                                    <p:anim calcmode="lin" valueType="num">
                                      <p:cBhvr>
                                        <p:cTn id="128"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16" presetClass="entr" presetSubtype="21" fill="hold" grpId="0" nodeType="clickEffect">
                                  <p:stCondLst>
                                    <p:cond delay="0"/>
                                  </p:stCondLst>
                                  <p:childTnLst>
                                    <p:set>
                                      <p:cBhvr>
                                        <p:cTn id="132" dur="1" fill="hold">
                                          <p:stCondLst>
                                            <p:cond delay="0"/>
                                          </p:stCondLst>
                                        </p:cTn>
                                        <p:tgtEl>
                                          <p:spTgt spid="6"/>
                                        </p:tgtEl>
                                        <p:attrNameLst>
                                          <p:attrName>style.visibility</p:attrName>
                                        </p:attrNameLst>
                                      </p:cBhvr>
                                      <p:to>
                                        <p:strVal val="visible"/>
                                      </p:to>
                                    </p:set>
                                    <p:animEffect transition="in" filter="barn(inVertical)">
                                      <p:cBhvr>
                                        <p:cTn id="1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Cause-and-Effect Diagram</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14</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4" name="Content Placeholder 3"/>
          <p:cNvSpPr>
            <a:spLocks noGrp="1"/>
          </p:cNvSpPr>
          <p:nvPr>
            <p:ph idx="1"/>
          </p:nvPr>
        </p:nvSpPr>
        <p:spPr>
          <a:xfrm>
            <a:off x="381000" y="717674"/>
            <a:ext cx="8305800" cy="5759326"/>
          </a:xfrm>
        </p:spPr>
        <p:txBody>
          <a:bodyPr>
            <a:noAutofit/>
          </a:bodyPr>
          <a:lstStyle/>
          <a:p>
            <a:pPr marL="536575" lvl="1" indent="-449263">
              <a:lnSpc>
                <a:spcPct val="90000"/>
              </a:lnSpc>
              <a:spcAft>
                <a:spcPts val="1200"/>
              </a:spcAft>
              <a:buClr>
                <a:srgbClr val="BF0922"/>
              </a:buClr>
              <a:buSzPct val="90000"/>
              <a:buBlip>
                <a:blip r:embed="rId2"/>
              </a:buBlip>
            </a:pPr>
            <a:endParaRPr lang="en-US" sz="3200" dirty="0"/>
          </a:p>
        </p:txBody>
      </p:sp>
      <p:sp>
        <p:nvSpPr>
          <p:cNvPr id="6" name="TextBox 5"/>
          <p:cNvSpPr txBox="1"/>
          <p:nvPr/>
        </p:nvSpPr>
        <p:spPr>
          <a:xfrm>
            <a:off x="5027613" y="6076890"/>
            <a:ext cx="4055277" cy="400110"/>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r>
              <a:rPr lang="en-GB" sz="2000" b="1" dirty="0">
                <a:solidFill>
                  <a:srgbClr val="C00000"/>
                </a:solidFill>
              </a:rPr>
              <a:t>Ishikawa diagram</a:t>
            </a:r>
            <a:r>
              <a:rPr lang="en-GB" dirty="0"/>
              <a:t> or </a:t>
            </a:r>
            <a:r>
              <a:rPr lang="en-GB" b="1" dirty="0">
                <a:solidFill>
                  <a:srgbClr val="C00000"/>
                </a:solidFill>
              </a:rPr>
              <a:t>fish-bone diagram</a:t>
            </a:r>
          </a:p>
        </p:txBody>
      </p:sp>
      <p:sp>
        <p:nvSpPr>
          <p:cNvPr id="10" name="TextBox 9"/>
          <p:cNvSpPr txBox="1"/>
          <p:nvPr/>
        </p:nvSpPr>
        <p:spPr>
          <a:xfrm>
            <a:off x="765174" y="5827914"/>
            <a:ext cx="1829347" cy="461665"/>
          </a:xfrm>
          <a:prstGeom prst="rect">
            <a:avLst/>
          </a:prstGeom>
          <a:noFill/>
        </p:spPr>
        <p:txBody>
          <a:bodyPr wrap="none" rtlCol="0">
            <a:spAutoFit/>
          </a:bodyPr>
          <a:lstStyle/>
          <a:p>
            <a:r>
              <a:rPr lang="en-GB" sz="2400" b="1" dirty="0"/>
              <a:t>Causes: </a:t>
            </a:r>
            <a:r>
              <a:rPr lang="en-GB" sz="2400" dirty="0"/>
              <a:t>4 Ms</a:t>
            </a:r>
          </a:p>
        </p:txBody>
      </p:sp>
      <p:pic>
        <p:nvPicPr>
          <p:cNvPr id="6146" name="Picture 2" descr="Image result for Cause and Effect diagram examp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5430" y="1676400"/>
            <a:ext cx="6529247" cy="4267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749406"/>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1000"/>
                                        <p:tgtEl>
                                          <p:spTgt spid="6146"/>
                                        </p:tgtEl>
                                      </p:cBhvr>
                                    </p:animEffect>
                                    <p:anim calcmode="lin" valueType="num">
                                      <p:cBhvr>
                                        <p:cTn id="8" dur="1000" fill="hold"/>
                                        <p:tgtEl>
                                          <p:spTgt spid="6146"/>
                                        </p:tgtEl>
                                        <p:attrNameLst>
                                          <p:attrName>ppt_x</p:attrName>
                                        </p:attrNameLst>
                                      </p:cBhvr>
                                      <p:tavLst>
                                        <p:tav tm="0">
                                          <p:val>
                                            <p:strVal val="#ppt_x"/>
                                          </p:val>
                                        </p:tav>
                                        <p:tav tm="100000">
                                          <p:val>
                                            <p:strVal val="#ppt_x"/>
                                          </p:val>
                                        </p:tav>
                                      </p:tavLst>
                                    </p:anim>
                                    <p:anim calcmode="lin" valueType="num">
                                      <p:cBhvr>
                                        <p:cTn id="9"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Cause-and-Effect Diagram</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15</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4" name="Content Placeholder 3"/>
          <p:cNvSpPr>
            <a:spLocks noGrp="1"/>
          </p:cNvSpPr>
          <p:nvPr>
            <p:ph idx="1"/>
          </p:nvPr>
        </p:nvSpPr>
        <p:spPr>
          <a:xfrm>
            <a:off x="381000" y="717674"/>
            <a:ext cx="8305800" cy="5759326"/>
          </a:xfrm>
        </p:spPr>
        <p:txBody>
          <a:bodyPr>
            <a:noAutofit/>
          </a:bodyPr>
          <a:lstStyle/>
          <a:p>
            <a:pPr marL="87312" lvl="1" indent="0">
              <a:lnSpc>
                <a:spcPct val="90000"/>
              </a:lnSpc>
              <a:spcAft>
                <a:spcPts val="1200"/>
              </a:spcAft>
              <a:buClr>
                <a:srgbClr val="BF0922"/>
              </a:buClr>
              <a:buSzPct val="90000"/>
              <a:buNone/>
            </a:pPr>
            <a:r>
              <a:rPr lang="en-US" sz="3200" b="1" dirty="0"/>
              <a:t>Problem</a:t>
            </a:r>
            <a:r>
              <a:rPr lang="en-US" sz="3200" dirty="0"/>
              <a:t>: Dissatisfied airline customer</a:t>
            </a:r>
          </a:p>
        </p:txBody>
      </p:sp>
      <p:sp>
        <p:nvSpPr>
          <p:cNvPr id="6" name="TextBox 5"/>
          <p:cNvSpPr txBox="1"/>
          <p:nvPr/>
        </p:nvSpPr>
        <p:spPr>
          <a:xfrm>
            <a:off x="5027613" y="6076890"/>
            <a:ext cx="4055277" cy="400110"/>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r>
              <a:rPr lang="en-GB" sz="2000" b="1" dirty="0">
                <a:solidFill>
                  <a:srgbClr val="C00000"/>
                </a:solidFill>
              </a:rPr>
              <a:t>Ishikawa diagram</a:t>
            </a:r>
            <a:r>
              <a:rPr lang="en-GB" dirty="0"/>
              <a:t> or </a:t>
            </a:r>
            <a:r>
              <a:rPr lang="en-GB" b="1" dirty="0">
                <a:solidFill>
                  <a:srgbClr val="C00000"/>
                </a:solidFill>
              </a:rPr>
              <a:t>fish-bone diagram</a:t>
            </a:r>
          </a:p>
        </p:txBody>
      </p:sp>
      <p:sp>
        <p:nvSpPr>
          <p:cNvPr id="10" name="TextBox 9"/>
          <p:cNvSpPr txBox="1"/>
          <p:nvPr/>
        </p:nvSpPr>
        <p:spPr>
          <a:xfrm>
            <a:off x="765174" y="5827914"/>
            <a:ext cx="1829347" cy="461665"/>
          </a:xfrm>
          <a:prstGeom prst="rect">
            <a:avLst/>
          </a:prstGeom>
          <a:noFill/>
        </p:spPr>
        <p:txBody>
          <a:bodyPr wrap="none" rtlCol="0">
            <a:spAutoFit/>
          </a:bodyPr>
          <a:lstStyle/>
          <a:p>
            <a:r>
              <a:rPr lang="en-GB" sz="2400" b="1" dirty="0"/>
              <a:t>Causes: </a:t>
            </a:r>
            <a:r>
              <a:rPr lang="en-GB" sz="2400" dirty="0"/>
              <a:t>4 Ms</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660" y="1219200"/>
            <a:ext cx="7953388" cy="46087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575081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fade">
                                      <p:cBhvr>
                                        <p:cTn id="7" dur="1000"/>
                                        <p:tgtEl>
                                          <p:spTgt spid="13314"/>
                                        </p:tgtEl>
                                      </p:cBhvr>
                                    </p:animEffect>
                                    <p:anim calcmode="lin" valueType="num">
                                      <p:cBhvr>
                                        <p:cTn id="8" dur="1000" fill="hold"/>
                                        <p:tgtEl>
                                          <p:spTgt spid="13314"/>
                                        </p:tgtEl>
                                        <p:attrNameLst>
                                          <p:attrName>ppt_x</p:attrName>
                                        </p:attrNameLst>
                                      </p:cBhvr>
                                      <p:tavLst>
                                        <p:tav tm="0">
                                          <p:val>
                                            <p:strVal val="#ppt_x"/>
                                          </p:val>
                                        </p:tav>
                                        <p:tav tm="100000">
                                          <p:val>
                                            <p:strVal val="#ppt_x"/>
                                          </p:val>
                                        </p:tav>
                                      </p:tavLst>
                                    </p:anim>
                                    <p:anim calcmode="lin" valueType="num">
                                      <p:cBhvr>
                                        <p:cTn id="9" dur="1000" fill="hold"/>
                                        <p:tgtEl>
                                          <p:spTgt spid="133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Pareto Chart</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16</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4" name="Content Placeholder 3"/>
          <p:cNvSpPr>
            <a:spLocks noGrp="1"/>
          </p:cNvSpPr>
          <p:nvPr>
            <p:ph idx="1"/>
          </p:nvPr>
        </p:nvSpPr>
        <p:spPr>
          <a:xfrm>
            <a:off x="381000" y="717674"/>
            <a:ext cx="8305800" cy="5759326"/>
          </a:xfrm>
        </p:spPr>
        <p:txBody>
          <a:bodyPr>
            <a:noAutofit/>
          </a:bodyPr>
          <a:lstStyle/>
          <a:p>
            <a:pPr marL="536575" lvl="1" indent="-449263">
              <a:lnSpc>
                <a:spcPct val="90000"/>
              </a:lnSpc>
              <a:spcAft>
                <a:spcPts val="1200"/>
              </a:spcAft>
              <a:buClr>
                <a:srgbClr val="BF0922"/>
              </a:buClr>
              <a:buSzPct val="90000"/>
              <a:buBlip>
                <a:blip r:embed="rId2"/>
              </a:buBlip>
            </a:pPr>
            <a:r>
              <a:rPr lang="en-GB" sz="3200" dirty="0"/>
              <a:t>80% of the problems come from 20% of the causes (machines, raw materials, operators etc.)</a:t>
            </a:r>
          </a:p>
        </p:txBody>
      </p:sp>
      <p:sp>
        <p:nvSpPr>
          <p:cNvPr id="6" name="TextBox 5"/>
          <p:cNvSpPr txBox="1"/>
          <p:nvPr/>
        </p:nvSpPr>
        <p:spPr>
          <a:xfrm>
            <a:off x="3276600" y="1836003"/>
            <a:ext cx="5672890" cy="830997"/>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GB" sz="2400" dirty="0"/>
              <a:t>General use, to decide where to apply initial</a:t>
            </a:r>
          </a:p>
          <a:p>
            <a:r>
              <a:rPr lang="en-GB" sz="2400" dirty="0"/>
              <a:t>effort for maximum effect.</a:t>
            </a:r>
            <a:endParaRPr lang="en-GB" sz="2400" b="1" dirty="0">
              <a:solidFill>
                <a:srgbClr val="C00000"/>
              </a:solidFill>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9668" y="3168221"/>
            <a:ext cx="5189822" cy="33927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a:extLst>
              <a:ext uri="{FF2B5EF4-FFF2-40B4-BE49-F238E27FC236}">
                <a16:creationId xmlns:a16="http://schemas.microsoft.com/office/drawing/2014/main" id="{B0DE07A8-699C-4626-BDD2-9F70B2BABCF3}"/>
              </a:ext>
            </a:extLst>
          </p:cNvPr>
          <p:cNvSpPr/>
          <p:nvPr/>
        </p:nvSpPr>
        <p:spPr>
          <a:xfrm>
            <a:off x="366963" y="2268999"/>
            <a:ext cx="2757237" cy="310854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2400" dirty="0">
                <a:solidFill>
                  <a:srgbClr val="0C77BE"/>
                </a:solidFill>
                <a:latin typeface="HelveticaNeueLTW1G-MdCn"/>
              </a:rPr>
              <a:t>Pareto charts </a:t>
            </a:r>
            <a:r>
              <a:rPr lang="en-US" sz="2800" dirty="0">
                <a:solidFill>
                  <a:srgbClr val="231F20"/>
                </a:solidFill>
                <a:latin typeface="TimesNRMTPro"/>
              </a:rPr>
              <a:t>are </a:t>
            </a:r>
          </a:p>
          <a:p>
            <a:r>
              <a:rPr lang="en-US" sz="2800" dirty="0">
                <a:solidFill>
                  <a:srgbClr val="231F20"/>
                </a:solidFill>
                <a:latin typeface="TimesNRMTPro"/>
              </a:rPr>
              <a:t>a method of </a:t>
            </a:r>
          </a:p>
          <a:p>
            <a:r>
              <a:rPr lang="en-US" sz="2800" dirty="0">
                <a:solidFill>
                  <a:srgbClr val="231F20"/>
                </a:solidFill>
                <a:latin typeface="TimesNRMTPro"/>
              </a:rPr>
              <a:t>organizing errors, </a:t>
            </a:r>
          </a:p>
          <a:p>
            <a:r>
              <a:rPr lang="en-US" sz="2800" dirty="0">
                <a:solidFill>
                  <a:srgbClr val="231F20"/>
                </a:solidFill>
                <a:latin typeface="TimesNRMTPro"/>
              </a:rPr>
              <a:t>problems, or </a:t>
            </a:r>
          </a:p>
          <a:p>
            <a:r>
              <a:rPr lang="en-US" sz="2800" dirty="0">
                <a:solidFill>
                  <a:srgbClr val="231F20"/>
                </a:solidFill>
                <a:latin typeface="TimesNRMTPro"/>
              </a:rPr>
              <a:t>defects to help </a:t>
            </a:r>
          </a:p>
          <a:p>
            <a:r>
              <a:rPr lang="en-US" sz="2800" dirty="0">
                <a:solidFill>
                  <a:srgbClr val="231F20"/>
                </a:solidFill>
                <a:latin typeface="TimesNRMTPro"/>
              </a:rPr>
              <a:t>focus on problem</a:t>
            </a:r>
          </a:p>
          <a:p>
            <a:r>
              <a:rPr lang="en-US" sz="2800" dirty="0">
                <a:solidFill>
                  <a:srgbClr val="231F20"/>
                </a:solidFill>
                <a:latin typeface="TimesNRMTPro"/>
              </a:rPr>
              <a:t>solving efforts.</a:t>
            </a:r>
            <a:endParaRPr lang="en-US" sz="2800" dirty="0"/>
          </a:p>
        </p:txBody>
      </p:sp>
    </p:spTree>
    <p:extLst>
      <p:ext uri="{BB962C8B-B14F-4D97-AF65-F5344CB8AC3E}">
        <p14:creationId xmlns:p14="http://schemas.microsoft.com/office/powerpoint/2010/main" val="11525335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fade">
                                      <p:cBhvr>
                                        <p:cTn id="12" dur="1000"/>
                                        <p:tgtEl>
                                          <p:spTgt spid="5122"/>
                                        </p:tgtEl>
                                      </p:cBhvr>
                                    </p:animEffect>
                                    <p:anim calcmode="lin" valueType="num">
                                      <p:cBhvr>
                                        <p:cTn id="13" dur="1000" fill="hold"/>
                                        <p:tgtEl>
                                          <p:spTgt spid="5122"/>
                                        </p:tgtEl>
                                        <p:attrNameLst>
                                          <p:attrName>ppt_x</p:attrName>
                                        </p:attrNameLst>
                                      </p:cBhvr>
                                      <p:tavLst>
                                        <p:tav tm="0">
                                          <p:val>
                                            <p:strVal val="#ppt_x"/>
                                          </p:val>
                                        </p:tav>
                                        <p:tav tm="100000">
                                          <p:val>
                                            <p:strVal val="#ppt_x"/>
                                          </p:val>
                                        </p:tav>
                                      </p:tavLst>
                                    </p:anim>
                                    <p:anim calcmode="lin" valueType="num">
                                      <p:cBhvr>
                                        <p:cTn id="14"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Pareto Chart</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17</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4" name="Content Placeholder 3"/>
          <p:cNvSpPr>
            <a:spLocks noGrp="1"/>
          </p:cNvSpPr>
          <p:nvPr>
            <p:ph idx="1"/>
          </p:nvPr>
        </p:nvSpPr>
        <p:spPr>
          <a:xfrm>
            <a:off x="381000" y="717674"/>
            <a:ext cx="8305800" cy="5759326"/>
          </a:xfrm>
        </p:spPr>
        <p:txBody>
          <a:bodyPr>
            <a:noAutofit/>
          </a:bodyPr>
          <a:lstStyle/>
          <a:p>
            <a:pPr marL="87312" lvl="1" indent="0">
              <a:lnSpc>
                <a:spcPct val="90000"/>
              </a:lnSpc>
              <a:spcAft>
                <a:spcPts val="1200"/>
              </a:spcAft>
              <a:buClr>
                <a:srgbClr val="BF0922"/>
              </a:buClr>
              <a:buSzPct val="90000"/>
              <a:buNone/>
            </a:pPr>
            <a:r>
              <a:rPr lang="en-GB" sz="2400" dirty="0"/>
              <a:t>An avant-garde clothing manufacturer runs a series of high-profile, </a:t>
            </a:r>
            <a:r>
              <a:rPr lang="en-GB" sz="2400" dirty="0" err="1"/>
              <a:t>risque</a:t>
            </a:r>
            <a:r>
              <a:rPr lang="en-GB" sz="2400" dirty="0"/>
              <a:t>́ ads on a billboard on Highway 101 and regularly collects protest calls from people who are offended by them. The company has no idea how many people in total see the ads, but it has been collecting statistics on the number of phone calls from irate viewers:</a:t>
            </a:r>
          </a:p>
          <a:p>
            <a:pPr marL="87312" lvl="1" indent="0">
              <a:lnSpc>
                <a:spcPct val="90000"/>
              </a:lnSpc>
              <a:spcAft>
                <a:spcPts val="1200"/>
              </a:spcAft>
              <a:buClr>
                <a:srgbClr val="BF0922"/>
              </a:buClr>
              <a:buSzPct val="90000"/>
              <a:buNone/>
            </a:pPr>
            <a:endParaRPr lang="en-GB" dirty="0"/>
          </a:p>
          <a:p>
            <a:pPr marL="87312" lvl="1" indent="0">
              <a:spcAft>
                <a:spcPts val="1200"/>
              </a:spcAft>
              <a:buClr>
                <a:srgbClr val="BF0922"/>
              </a:buClr>
              <a:buSzPct val="90000"/>
              <a:buNone/>
            </a:pPr>
            <a:r>
              <a:rPr lang="en-GB" dirty="0"/>
              <a:t> </a:t>
            </a:r>
          </a:p>
          <a:p>
            <a:pPr marL="87312" lvl="1" indent="0">
              <a:spcAft>
                <a:spcPts val="1200"/>
              </a:spcAft>
              <a:buClr>
                <a:srgbClr val="BF0922"/>
              </a:buClr>
              <a:buSzPct val="90000"/>
              <a:buNone/>
            </a:pPr>
            <a:endParaRPr lang="en-GB" dirty="0"/>
          </a:p>
          <a:p>
            <a:pPr marL="87312" lvl="1" indent="0">
              <a:spcAft>
                <a:spcPts val="1200"/>
              </a:spcAft>
              <a:buClr>
                <a:srgbClr val="BF0922"/>
              </a:buClr>
              <a:buSzPct val="90000"/>
              <a:buNone/>
            </a:pPr>
            <a:r>
              <a:rPr lang="en-GB" sz="2400" dirty="0"/>
              <a:t>a) Depict this data with a Pareto chart. Also depict the cumulative complaint line.</a:t>
            </a:r>
          </a:p>
          <a:p>
            <a:pPr marL="87312" lvl="1" indent="0">
              <a:spcAft>
                <a:spcPts val="1200"/>
              </a:spcAft>
              <a:buClr>
                <a:srgbClr val="BF0922"/>
              </a:buClr>
              <a:buSzPct val="90000"/>
              <a:buNone/>
            </a:pPr>
            <a:r>
              <a:rPr lang="en-GB" sz="2400" dirty="0"/>
              <a:t>b) What percent of the total complaints can be attributed to the most prevalent complaint?</a:t>
            </a: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2819400"/>
            <a:ext cx="53975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32636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Pareto Chart</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18</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4" name="Content Placeholder 3"/>
          <p:cNvSpPr>
            <a:spLocks noGrp="1"/>
          </p:cNvSpPr>
          <p:nvPr>
            <p:ph idx="1"/>
          </p:nvPr>
        </p:nvSpPr>
        <p:spPr>
          <a:xfrm>
            <a:off x="381000" y="717674"/>
            <a:ext cx="8305800" cy="5759326"/>
          </a:xfrm>
        </p:spPr>
        <p:txBody>
          <a:bodyPr>
            <a:noAutofit/>
          </a:bodyPr>
          <a:lstStyle/>
          <a:p>
            <a:pPr marL="87312" lvl="1" indent="0">
              <a:lnSpc>
                <a:spcPct val="90000"/>
              </a:lnSpc>
              <a:spcAft>
                <a:spcPts val="1200"/>
              </a:spcAft>
              <a:buClr>
                <a:srgbClr val="BF0922"/>
              </a:buClr>
              <a:buSzPct val="90000"/>
              <a:buNone/>
            </a:pPr>
            <a:r>
              <a:rPr lang="en-GB" sz="2400" dirty="0"/>
              <a:t>.</a:t>
            </a: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1820680"/>
            <a:ext cx="4800600" cy="4656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55638"/>
            <a:ext cx="4343400" cy="1554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8592397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fade">
                                      <p:cBhvr>
                                        <p:cTn id="7" dur="1000"/>
                                        <p:tgtEl>
                                          <p:spTgt spid="15362"/>
                                        </p:tgtEl>
                                      </p:cBhvr>
                                    </p:animEffect>
                                    <p:anim calcmode="lin" valueType="num">
                                      <p:cBhvr>
                                        <p:cTn id="8" dur="1000" fill="hold"/>
                                        <p:tgtEl>
                                          <p:spTgt spid="15362"/>
                                        </p:tgtEl>
                                        <p:attrNameLst>
                                          <p:attrName>ppt_x</p:attrName>
                                        </p:attrNameLst>
                                      </p:cBhvr>
                                      <p:tavLst>
                                        <p:tav tm="0">
                                          <p:val>
                                            <p:strVal val="#ppt_x"/>
                                          </p:val>
                                        </p:tav>
                                        <p:tav tm="100000">
                                          <p:val>
                                            <p:strVal val="#ppt_x"/>
                                          </p:val>
                                        </p:tav>
                                      </p:tavLst>
                                    </p:anim>
                                    <p:anim calcmode="lin" valueType="num">
                                      <p:cBhvr>
                                        <p:cTn id="9" dur="1000" fill="hold"/>
                                        <p:tgtEl>
                                          <p:spTgt spid="153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Flowchart</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19</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4" name="Content Placeholder 3"/>
          <p:cNvSpPr>
            <a:spLocks noGrp="1"/>
          </p:cNvSpPr>
          <p:nvPr>
            <p:ph idx="1"/>
          </p:nvPr>
        </p:nvSpPr>
        <p:spPr>
          <a:xfrm>
            <a:off x="381000" y="717674"/>
            <a:ext cx="8305800" cy="5759326"/>
          </a:xfrm>
        </p:spPr>
        <p:txBody>
          <a:bodyPr>
            <a:noAutofit/>
          </a:bodyPr>
          <a:lstStyle/>
          <a:p>
            <a:pPr marL="536575" lvl="1" indent="-449263">
              <a:lnSpc>
                <a:spcPct val="90000"/>
              </a:lnSpc>
              <a:spcAft>
                <a:spcPts val="1200"/>
              </a:spcAft>
              <a:buClr>
                <a:srgbClr val="BF0922"/>
              </a:buClr>
              <a:buSzPct val="90000"/>
              <a:buBlip>
                <a:blip r:embed="rId2"/>
              </a:buBlip>
            </a:pPr>
            <a:r>
              <a:rPr lang="en-GB" sz="3200" dirty="0"/>
              <a:t>Flowchart (Process Diagram): A chart that describes the steps in a process</a:t>
            </a:r>
          </a:p>
        </p:txBody>
      </p:sp>
      <p:pic>
        <p:nvPicPr>
          <p:cNvPr id="6" name="Picture 5">
            <a:extLst>
              <a:ext uri="{FF2B5EF4-FFF2-40B4-BE49-F238E27FC236}">
                <a16:creationId xmlns:a16="http://schemas.microsoft.com/office/drawing/2014/main" id="{9A363E2C-A9D1-4A03-939C-D21441AC5838}"/>
              </a:ext>
            </a:extLst>
          </p:cNvPr>
          <p:cNvPicPr>
            <a:picLocks noChangeAspect="1"/>
          </p:cNvPicPr>
          <p:nvPr/>
        </p:nvPicPr>
        <p:blipFill rotWithShape="1">
          <a:blip r:embed="rId3"/>
          <a:srcRect l="39167" t="20356" r="6666" b="17391"/>
          <a:stretch/>
        </p:blipFill>
        <p:spPr>
          <a:xfrm>
            <a:off x="992187" y="1752305"/>
            <a:ext cx="7312025" cy="4724695"/>
          </a:xfrm>
          <a:prstGeom prst="rect">
            <a:avLst/>
          </a:prstGeom>
        </p:spPr>
      </p:pic>
    </p:spTree>
    <p:extLst>
      <p:ext uri="{BB962C8B-B14F-4D97-AF65-F5344CB8AC3E}">
        <p14:creationId xmlns:p14="http://schemas.microsoft.com/office/powerpoint/2010/main" val="259517601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Histogram</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20</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4" name="Content Placeholder 3"/>
          <p:cNvSpPr>
            <a:spLocks noGrp="1"/>
          </p:cNvSpPr>
          <p:nvPr>
            <p:ph idx="1"/>
          </p:nvPr>
        </p:nvSpPr>
        <p:spPr>
          <a:xfrm>
            <a:off x="381000" y="717674"/>
            <a:ext cx="8305800" cy="5759326"/>
          </a:xfrm>
        </p:spPr>
        <p:txBody>
          <a:bodyPr>
            <a:noAutofit/>
          </a:bodyPr>
          <a:lstStyle/>
          <a:p>
            <a:pPr marL="536575" lvl="1" indent="-449263">
              <a:lnSpc>
                <a:spcPct val="90000"/>
              </a:lnSpc>
              <a:spcAft>
                <a:spcPts val="1200"/>
              </a:spcAft>
              <a:buClr>
                <a:srgbClr val="BF0922"/>
              </a:buClr>
              <a:buSzPct val="90000"/>
              <a:buBlip>
                <a:blip r:embed="rId2"/>
              </a:buBlip>
            </a:pPr>
            <a:r>
              <a:rPr lang="en-US" sz="3200" i="1" dirty="0"/>
              <a:t>Histogram</a:t>
            </a:r>
            <a:r>
              <a:rPr lang="en-US" sz="3200" dirty="0"/>
              <a:t>: A distribution showing the frequency of occurrences of a variable</a:t>
            </a:r>
            <a:endParaRPr lang="en-GB" sz="3200" dirty="0"/>
          </a:p>
        </p:txBody>
      </p:sp>
      <p:sp>
        <p:nvSpPr>
          <p:cNvPr id="16" name="Rectangle 6"/>
          <p:cNvSpPr>
            <a:spLocks noChangeArrowheads="1"/>
          </p:cNvSpPr>
          <p:nvPr/>
        </p:nvSpPr>
        <p:spPr bwMode="auto">
          <a:xfrm>
            <a:off x="4065860" y="1676400"/>
            <a:ext cx="1801540" cy="48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t>Distribution</a:t>
            </a:r>
          </a:p>
        </p:txBody>
      </p:sp>
      <p:sp>
        <p:nvSpPr>
          <p:cNvPr id="17" name="Rectangle 7"/>
          <p:cNvSpPr>
            <a:spLocks noChangeArrowheads="1"/>
          </p:cNvSpPr>
          <p:nvPr/>
        </p:nvSpPr>
        <p:spPr bwMode="auto">
          <a:xfrm>
            <a:off x="3390685" y="5868159"/>
            <a:ext cx="3238482" cy="48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t>Repair time (minutes)</a:t>
            </a:r>
          </a:p>
        </p:txBody>
      </p:sp>
      <p:sp>
        <p:nvSpPr>
          <p:cNvPr id="18" name="Rectangle 8"/>
          <p:cNvSpPr>
            <a:spLocks noChangeArrowheads="1"/>
          </p:cNvSpPr>
          <p:nvPr/>
        </p:nvSpPr>
        <p:spPr bwMode="auto">
          <a:xfrm rot="16200000">
            <a:off x="1301351" y="3059110"/>
            <a:ext cx="1698628" cy="491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t>Frequency</a:t>
            </a:r>
          </a:p>
        </p:txBody>
      </p:sp>
      <p:sp>
        <p:nvSpPr>
          <p:cNvPr id="19" name="Line 9"/>
          <p:cNvSpPr>
            <a:spLocks noChangeShapeType="1"/>
          </p:cNvSpPr>
          <p:nvPr/>
        </p:nvSpPr>
        <p:spPr bwMode="auto">
          <a:xfrm flipV="1">
            <a:off x="2591301" y="2876257"/>
            <a:ext cx="0" cy="1003735"/>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sp>
        <p:nvSpPr>
          <p:cNvPr id="21" name="Rectangle 11"/>
          <p:cNvSpPr>
            <a:spLocks noChangeArrowheads="1"/>
          </p:cNvSpPr>
          <p:nvPr/>
        </p:nvSpPr>
        <p:spPr bwMode="auto">
          <a:xfrm>
            <a:off x="2684887" y="5022705"/>
            <a:ext cx="471832" cy="432378"/>
          </a:xfrm>
          <a:prstGeom prst="rect">
            <a:avLst/>
          </a:prstGeom>
          <a:solidFill>
            <a:schemeClr val="accent5"/>
          </a:solidFill>
          <a:ln w="19050">
            <a:solidFill>
              <a:schemeClr val="tx1"/>
            </a:solidFill>
            <a:miter lim="800000"/>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22" name="Rectangle 12"/>
          <p:cNvSpPr>
            <a:spLocks noChangeArrowheads="1"/>
          </p:cNvSpPr>
          <p:nvPr/>
        </p:nvSpPr>
        <p:spPr bwMode="auto">
          <a:xfrm>
            <a:off x="3156719" y="4491884"/>
            <a:ext cx="471832" cy="963199"/>
          </a:xfrm>
          <a:prstGeom prst="rect">
            <a:avLst/>
          </a:prstGeom>
          <a:solidFill>
            <a:schemeClr val="accent5"/>
          </a:solidFill>
          <a:ln w="19050">
            <a:solidFill>
              <a:schemeClr val="tx1"/>
            </a:solidFill>
            <a:miter lim="800000"/>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23" name="Rectangle 13"/>
          <p:cNvSpPr>
            <a:spLocks noChangeArrowheads="1"/>
          </p:cNvSpPr>
          <p:nvPr/>
        </p:nvSpPr>
        <p:spPr bwMode="auto">
          <a:xfrm>
            <a:off x="3632450" y="3787339"/>
            <a:ext cx="471832" cy="1667744"/>
          </a:xfrm>
          <a:prstGeom prst="rect">
            <a:avLst/>
          </a:prstGeom>
          <a:solidFill>
            <a:schemeClr val="accent5"/>
          </a:solidFill>
          <a:ln w="19050">
            <a:solidFill>
              <a:schemeClr val="tx1"/>
            </a:solidFill>
            <a:miter lim="800000"/>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24" name="Rectangle 14"/>
          <p:cNvSpPr>
            <a:spLocks noChangeArrowheads="1"/>
          </p:cNvSpPr>
          <p:nvPr/>
        </p:nvSpPr>
        <p:spPr bwMode="auto">
          <a:xfrm>
            <a:off x="4102333" y="2876257"/>
            <a:ext cx="473782" cy="2578826"/>
          </a:xfrm>
          <a:prstGeom prst="rect">
            <a:avLst/>
          </a:prstGeom>
          <a:solidFill>
            <a:schemeClr val="accent5"/>
          </a:solidFill>
          <a:ln w="19050">
            <a:solidFill>
              <a:schemeClr val="tx1"/>
            </a:solidFill>
            <a:miter lim="800000"/>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25" name="Rectangle 15"/>
          <p:cNvSpPr>
            <a:spLocks noChangeArrowheads="1"/>
          </p:cNvSpPr>
          <p:nvPr/>
        </p:nvSpPr>
        <p:spPr bwMode="auto">
          <a:xfrm>
            <a:off x="4574164" y="2412995"/>
            <a:ext cx="471832" cy="3042088"/>
          </a:xfrm>
          <a:prstGeom prst="rect">
            <a:avLst/>
          </a:prstGeom>
          <a:solidFill>
            <a:schemeClr val="accent5"/>
          </a:solidFill>
          <a:ln w="19050">
            <a:solidFill>
              <a:schemeClr val="tx1"/>
            </a:solidFill>
            <a:miter lim="800000"/>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26" name="Rectangle 16"/>
          <p:cNvSpPr>
            <a:spLocks noChangeArrowheads="1"/>
          </p:cNvSpPr>
          <p:nvPr/>
        </p:nvSpPr>
        <p:spPr bwMode="auto">
          <a:xfrm>
            <a:off x="5049896" y="2876257"/>
            <a:ext cx="473782" cy="2578826"/>
          </a:xfrm>
          <a:prstGeom prst="rect">
            <a:avLst/>
          </a:prstGeom>
          <a:solidFill>
            <a:schemeClr val="accent5"/>
          </a:solidFill>
          <a:ln w="19050">
            <a:solidFill>
              <a:schemeClr val="tx1"/>
            </a:solidFill>
            <a:miter lim="800000"/>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27" name="Rectangle 17"/>
          <p:cNvSpPr>
            <a:spLocks noChangeArrowheads="1"/>
          </p:cNvSpPr>
          <p:nvPr/>
        </p:nvSpPr>
        <p:spPr bwMode="auto">
          <a:xfrm>
            <a:off x="5521727" y="3798921"/>
            <a:ext cx="471832" cy="1656162"/>
          </a:xfrm>
          <a:prstGeom prst="rect">
            <a:avLst/>
          </a:prstGeom>
          <a:solidFill>
            <a:schemeClr val="accent5"/>
          </a:solidFill>
          <a:ln w="19050">
            <a:solidFill>
              <a:schemeClr val="tx1"/>
            </a:solidFill>
            <a:miter lim="800000"/>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28" name="Rectangle 18"/>
          <p:cNvSpPr>
            <a:spLocks noChangeArrowheads="1"/>
          </p:cNvSpPr>
          <p:nvPr/>
        </p:nvSpPr>
        <p:spPr bwMode="auto">
          <a:xfrm>
            <a:off x="5991610" y="4491884"/>
            <a:ext cx="473782" cy="963199"/>
          </a:xfrm>
          <a:prstGeom prst="rect">
            <a:avLst/>
          </a:prstGeom>
          <a:solidFill>
            <a:schemeClr val="accent5"/>
          </a:solidFill>
          <a:ln w="19050">
            <a:solidFill>
              <a:schemeClr val="tx1"/>
            </a:solidFill>
            <a:miter lim="800000"/>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29" name="Rectangle 19"/>
          <p:cNvSpPr>
            <a:spLocks noChangeArrowheads="1"/>
          </p:cNvSpPr>
          <p:nvPr/>
        </p:nvSpPr>
        <p:spPr bwMode="auto">
          <a:xfrm>
            <a:off x="6469291" y="5022705"/>
            <a:ext cx="471832" cy="432378"/>
          </a:xfrm>
          <a:prstGeom prst="rect">
            <a:avLst/>
          </a:prstGeom>
          <a:solidFill>
            <a:schemeClr val="accent5"/>
          </a:solidFill>
          <a:ln w="19050">
            <a:solidFill>
              <a:schemeClr val="tx1"/>
            </a:solidFill>
            <a:miter lim="800000"/>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30" name="Line 10"/>
          <p:cNvSpPr>
            <a:spLocks noChangeShapeType="1"/>
          </p:cNvSpPr>
          <p:nvPr/>
        </p:nvSpPr>
        <p:spPr bwMode="auto">
          <a:xfrm>
            <a:off x="2060977" y="5455083"/>
            <a:ext cx="5381223"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6" name="TextBox 5">
            <a:extLst>
              <a:ext uri="{FF2B5EF4-FFF2-40B4-BE49-F238E27FC236}">
                <a16:creationId xmlns:a16="http://schemas.microsoft.com/office/drawing/2014/main" id="{205D9C38-8CAC-4A26-B233-4C9AC8AEA240}"/>
              </a:ext>
            </a:extLst>
          </p:cNvPr>
          <p:cNvSpPr txBox="1"/>
          <p:nvPr/>
        </p:nvSpPr>
        <p:spPr>
          <a:xfrm>
            <a:off x="2552220" y="5427453"/>
            <a:ext cx="301686" cy="369332"/>
          </a:xfrm>
          <a:prstGeom prst="rect">
            <a:avLst/>
          </a:prstGeom>
          <a:noFill/>
        </p:spPr>
        <p:txBody>
          <a:bodyPr wrap="none" rtlCol="0">
            <a:spAutoFit/>
          </a:bodyPr>
          <a:lstStyle/>
          <a:p>
            <a:r>
              <a:rPr lang="en-US" dirty="0"/>
              <a:t>5</a:t>
            </a:r>
          </a:p>
        </p:txBody>
      </p:sp>
      <p:sp>
        <p:nvSpPr>
          <p:cNvPr id="31" name="TextBox 30">
            <a:extLst>
              <a:ext uri="{FF2B5EF4-FFF2-40B4-BE49-F238E27FC236}">
                <a16:creationId xmlns:a16="http://schemas.microsoft.com/office/drawing/2014/main" id="{CEDF0E9C-255C-4718-AD2A-4228624E3368}"/>
              </a:ext>
            </a:extLst>
          </p:cNvPr>
          <p:cNvSpPr txBox="1"/>
          <p:nvPr/>
        </p:nvSpPr>
        <p:spPr>
          <a:xfrm>
            <a:off x="2974914" y="5427453"/>
            <a:ext cx="418704" cy="369332"/>
          </a:xfrm>
          <a:prstGeom prst="rect">
            <a:avLst/>
          </a:prstGeom>
          <a:noFill/>
        </p:spPr>
        <p:txBody>
          <a:bodyPr wrap="none" rtlCol="0">
            <a:spAutoFit/>
          </a:bodyPr>
          <a:lstStyle/>
          <a:p>
            <a:r>
              <a:rPr lang="en-US" dirty="0"/>
              <a:t>10</a:t>
            </a:r>
          </a:p>
        </p:txBody>
      </p:sp>
      <p:sp>
        <p:nvSpPr>
          <p:cNvPr id="32" name="TextBox 31">
            <a:extLst>
              <a:ext uri="{FF2B5EF4-FFF2-40B4-BE49-F238E27FC236}">
                <a16:creationId xmlns:a16="http://schemas.microsoft.com/office/drawing/2014/main" id="{7DA20007-F572-4F71-BFB1-3AEB320341EB}"/>
              </a:ext>
            </a:extLst>
          </p:cNvPr>
          <p:cNvSpPr txBox="1"/>
          <p:nvPr/>
        </p:nvSpPr>
        <p:spPr>
          <a:xfrm>
            <a:off x="3432114" y="5427453"/>
            <a:ext cx="418704" cy="369332"/>
          </a:xfrm>
          <a:prstGeom prst="rect">
            <a:avLst/>
          </a:prstGeom>
          <a:noFill/>
        </p:spPr>
        <p:txBody>
          <a:bodyPr wrap="none" rtlCol="0">
            <a:spAutoFit/>
          </a:bodyPr>
          <a:lstStyle/>
          <a:p>
            <a:r>
              <a:rPr lang="en-US" dirty="0"/>
              <a:t>15</a:t>
            </a:r>
          </a:p>
        </p:txBody>
      </p:sp>
      <p:sp>
        <p:nvSpPr>
          <p:cNvPr id="33" name="TextBox 32">
            <a:extLst>
              <a:ext uri="{FF2B5EF4-FFF2-40B4-BE49-F238E27FC236}">
                <a16:creationId xmlns:a16="http://schemas.microsoft.com/office/drawing/2014/main" id="{86AE448B-0BBD-4C49-84C9-927F576D682E}"/>
              </a:ext>
            </a:extLst>
          </p:cNvPr>
          <p:cNvSpPr txBox="1"/>
          <p:nvPr/>
        </p:nvSpPr>
        <p:spPr>
          <a:xfrm>
            <a:off x="3889314" y="5427453"/>
            <a:ext cx="418704" cy="369332"/>
          </a:xfrm>
          <a:prstGeom prst="rect">
            <a:avLst/>
          </a:prstGeom>
          <a:noFill/>
        </p:spPr>
        <p:txBody>
          <a:bodyPr wrap="none" rtlCol="0">
            <a:spAutoFit/>
          </a:bodyPr>
          <a:lstStyle/>
          <a:p>
            <a:r>
              <a:rPr lang="en-US" dirty="0"/>
              <a:t>20</a:t>
            </a:r>
          </a:p>
        </p:txBody>
      </p:sp>
      <p:sp>
        <p:nvSpPr>
          <p:cNvPr id="34" name="TextBox 33">
            <a:extLst>
              <a:ext uri="{FF2B5EF4-FFF2-40B4-BE49-F238E27FC236}">
                <a16:creationId xmlns:a16="http://schemas.microsoft.com/office/drawing/2014/main" id="{D02CCF46-08CE-48D4-B183-19177A565881}"/>
              </a:ext>
            </a:extLst>
          </p:cNvPr>
          <p:cNvSpPr txBox="1"/>
          <p:nvPr/>
        </p:nvSpPr>
        <p:spPr>
          <a:xfrm>
            <a:off x="4346514" y="5427453"/>
            <a:ext cx="418704" cy="369332"/>
          </a:xfrm>
          <a:prstGeom prst="rect">
            <a:avLst/>
          </a:prstGeom>
          <a:noFill/>
        </p:spPr>
        <p:txBody>
          <a:bodyPr wrap="none" rtlCol="0">
            <a:spAutoFit/>
          </a:bodyPr>
          <a:lstStyle/>
          <a:p>
            <a:r>
              <a:rPr lang="en-US" dirty="0"/>
              <a:t>25</a:t>
            </a:r>
          </a:p>
        </p:txBody>
      </p:sp>
      <p:sp>
        <p:nvSpPr>
          <p:cNvPr id="35" name="TextBox 34">
            <a:extLst>
              <a:ext uri="{FF2B5EF4-FFF2-40B4-BE49-F238E27FC236}">
                <a16:creationId xmlns:a16="http://schemas.microsoft.com/office/drawing/2014/main" id="{62C912BB-9F08-46A5-BB3D-79DA0E97591F}"/>
              </a:ext>
            </a:extLst>
          </p:cNvPr>
          <p:cNvSpPr txBox="1"/>
          <p:nvPr/>
        </p:nvSpPr>
        <p:spPr>
          <a:xfrm>
            <a:off x="4855473" y="5427453"/>
            <a:ext cx="418704" cy="369332"/>
          </a:xfrm>
          <a:prstGeom prst="rect">
            <a:avLst/>
          </a:prstGeom>
          <a:noFill/>
        </p:spPr>
        <p:txBody>
          <a:bodyPr wrap="none" rtlCol="0">
            <a:spAutoFit/>
          </a:bodyPr>
          <a:lstStyle/>
          <a:p>
            <a:r>
              <a:rPr lang="en-US" dirty="0"/>
              <a:t>30</a:t>
            </a:r>
          </a:p>
        </p:txBody>
      </p:sp>
      <p:sp>
        <p:nvSpPr>
          <p:cNvPr id="36" name="TextBox 35">
            <a:extLst>
              <a:ext uri="{FF2B5EF4-FFF2-40B4-BE49-F238E27FC236}">
                <a16:creationId xmlns:a16="http://schemas.microsoft.com/office/drawing/2014/main" id="{BBB62815-67C6-4D3C-9806-137834F17E03}"/>
              </a:ext>
            </a:extLst>
          </p:cNvPr>
          <p:cNvSpPr txBox="1"/>
          <p:nvPr/>
        </p:nvSpPr>
        <p:spPr>
          <a:xfrm>
            <a:off x="5312673" y="5410200"/>
            <a:ext cx="418704" cy="369332"/>
          </a:xfrm>
          <a:prstGeom prst="rect">
            <a:avLst/>
          </a:prstGeom>
          <a:noFill/>
        </p:spPr>
        <p:txBody>
          <a:bodyPr wrap="none" rtlCol="0">
            <a:spAutoFit/>
          </a:bodyPr>
          <a:lstStyle/>
          <a:p>
            <a:r>
              <a:rPr lang="en-US" dirty="0"/>
              <a:t>35</a:t>
            </a:r>
          </a:p>
        </p:txBody>
      </p:sp>
      <p:sp>
        <p:nvSpPr>
          <p:cNvPr id="37" name="TextBox 36">
            <a:extLst>
              <a:ext uri="{FF2B5EF4-FFF2-40B4-BE49-F238E27FC236}">
                <a16:creationId xmlns:a16="http://schemas.microsoft.com/office/drawing/2014/main" id="{5F246B1E-3883-494F-9EFD-E5F67DED1BCD}"/>
              </a:ext>
            </a:extLst>
          </p:cNvPr>
          <p:cNvSpPr txBox="1"/>
          <p:nvPr/>
        </p:nvSpPr>
        <p:spPr>
          <a:xfrm>
            <a:off x="5787126" y="5427453"/>
            <a:ext cx="418704" cy="369332"/>
          </a:xfrm>
          <a:prstGeom prst="rect">
            <a:avLst/>
          </a:prstGeom>
          <a:noFill/>
        </p:spPr>
        <p:txBody>
          <a:bodyPr wrap="none" rtlCol="0">
            <a:spAutoFit/>
          </a:bodyPr>
          <a:lstStyle/>
          <a:p>
            <a:r>
              <a:rPr lang="en-US" dirty="0"/>
              <a:t>40</a:t>
            </a:r>
          </a:p>
        </p:txBody>
      </p:sp>
      <p:sp>
        <p:nvSpPr>
          <p:cNvPr id="38" name="TextBox 37">
            <a:extLst>
              <a:ext uri="{FF2B5EF4-FFF2-40B4-BE49-F238E27FC236}">
                <a16:creationId xmlns:a16="http://schemas.microsoft.com/office/drawing/2014/main" id="{085216FE-5D36-4A66-9CBB-17A7B31427A2}"/>
              </a:ext>
            </a:extLst>
          </p:cNvPr>
          <p:cNvSpPr txBox="1"/>
          <p:nvPr/>
        </p:nvSpPr>
        <p:spPr>
          <a:xfrm>
            <a:off x="6286896" y="5427453"/>
            <a:ext cx="418704" cy="369332"/>
          </a:xfrm>
          <a:prstGeom prst="rect">
            <a:avLst/>
          </a:prstGeom>
          <a:noFill/>
        </p:spPr>
        <p:txBody>
          <a:bodyPr wrap="none" rtlCol="0">
            <a:spAutoFit/>
          </a:bodyPr>
          <a:lstStyle/>
          <a:p>
            <a:r>
              <a:rPr lang="en-US" dirty="0"/>
              <a:t>45</a:t>
            </a:r>
          </a:p>
        </p:txBody>
      </p:sp>
      <p:sp>
        <p:nvSpPr>
          <p:cNvPr id="39" name="TextBox 38">
            <a:extLst>
              <a:ext uri="{FF2B5EF4-FFF2-40B4-BE49-F238E27FC236}">
                <a16:creationId xmlns:a16="http://schemas.microsoft.com/office/drawing/2014/main" id="{38A6F2C1-0BB8-4133-BD3B-915D1BBA221F}"/>
              </a:ext>
            </a:extLst>
          </p:cNvPr>
          <p:cNvSpPr txBox="1"/>
          <p:nvPr/>
        </p:nvSpPr>
        <p:spPr>
          <a:xfrm>
            <a:off x="6705600" y="5427453"/>
            <a:ext cx="418704" cy="369332"/>
          </a:xfrm>
          <a:prstGeom prst="rect">
            <a:avLst/>
          </a:prstGeom>
          <a:noFill/>
        </p:spPr>
        <p:txBody>
          <a:bodyPr wrap="none" rtlCol="0">
            <a:spAutoFit/>
          </a:bodyPr>
          <a:lstStyle/>
          <a:p>
            <a:r>
              <a:rPr lang="en-US" dirty="0"/>
              <a:t>50</a:t>
            </a:r>
          </a:p>
        </p:txBody>
      </p:sp>
      <p:sp>
        <p:nvSpPr>
          <p:cNvPr id="10" name="TextBox 9">
            <a:extLst>
              <a:ext uri="{FF2B5EF4-FFF2-40B4-BE49-F238E27FC236}">
                <a16:creationId xmlns:a16="http://schemas.microsoft.com/office/drawing/2014/main" id="{EF1F8A5F-97A3-486A-83D6-6021D41EF13C}"/>
              </a:ext>
            </a:extLst>
          </p:cNvPr>
          <p:cNvSpPr txBox="1"/>
          <p:nvPr/>
        </p:nvSpPr>
        <p:spPr>
          <a:xfrm>
            <a:off x="4610496" y="2057400"/>
            <a:ext cx="418704" cy="369332"/>
          </a:xfrm>
          <a:prstGeom prst="rect">
            <a:avLst/>
          </a:prstGeom>
          <a:noFill/>
        </p:spPr>
        <p:txBody>
          <a:bodyPr wrap="none" rtlCol="0">
            <a:spAutoFit/>
          </a:bodyPr>
          <a:lstStyle/>
          <a:p>
            <a:r>
              <a:rPr lang="en-US" dirty="0"/>
              <a:t>22</a:t>
            </a:r>
          </a:p>
        </p:txBody>
      </p:sp>
      <p:sp>
        <p:nvSpPr>
          <p:cNvPr id="40" name="TextBox 39">
            <a:extLst>
              <a:ext uri="{FF2B5EF4-FFF2-40B4-BE49-F238E27FC236}">
                <a16:creationId xmlns:a16="http://schemas.microsoft.com/office/drawing/2014/main" id="{0B4E4846-6C5B-4842-956A-2696C2AD75FC}"/>
              </a:ext>
            </a:extLst>
          </p:cNvPr>
          <p:cNvSpPr txBox="1"/>
          <p:nvPr/>
        </p:nvSpPr>
        <p:spPr>
          <a:xfrm>
            <a:off x="5067696" y="2526268"/>
            <a:ext cx="418704" cy="369332"/>
          </a:xfrm>
          <a:prstGeom prst="rect">
            <a:avLst/>
          </a:prstGeom>
          <a:noFill/>
        </p:spPr>
        <p:txBody>
          <a:bodyPr wrap="none" rtlCol="0">
            <a:spAutoFit/>
          </a:bodyPr>
          <a:lstStyle/>
          <a:p>
            <a:r>
              <a:rPr lang="en-US" dirty="0"/>
              <a:t>18</a:t>
            </a:r>
          </a:p>
        </p:txBody>
      </p:sp>
      <p:sp>
        <p:nvSpPr>
          <p:cNvPr id="41" name="TextBox 40">
            <a:extLst>
              <a:ext uri="{FF2B5EF4-FFF2-40B4-BE49-F238E27FC236}">
                <a16:creationId xmlns:a16="http://schemas.microsoft.com/office/drawing/2014/main" id="{3BCEA4AF-5104-48D5-8C00-CB3A8DA47CEC}"/>
              </a:ext>
            </a:extLst>
          </p:cNvPr>
          <p:cNvSpPr txBox="1"/>
          <p:nvPr/>
        </p:nvSpPr>
        <p:spPr>
          <a:xfrm>
            <a:off x="4114800" y="2514600"/>
            <a:ext cx="418704" cy="369332"/>
          </a:xfrm>
          <a:prstGeom prst="rect">
            <a:avLst/>
          </a:prstGeom>
          <a:noFill/>
        </p:spPr>
        <p:txBody>
          <a:bodyPr wrap="none" rtlCol="0">
            <a:spAutoFit/>
          </a:bodyPr>
          <a:lstStyle/>
          <a:p>
            <a:r>
              <a:rPr lang="en-US" dirty="0"/>
              <a:t>18</a:t>
            </a:r>
          </a:p>
        </p:txBody>
      </p:sp>
      <p:sp>
        <p:nvSpPr>
          <p:cNvPr id="42" name="TextBox 41">
            <a:extLst>
              <a:ext uri="{FF2B5EF4-FFF2-40B4-BE49-F238E27FC236}">
                <a16:creationId xmlns:a16="http://schemas.microsoft.com/office/drawing/2014/main" id="{59A51C7B-7F82-48F0-B4BD-E9E8DDE7CE33}"/>
              </a:ext>
            </a:extLst>
          </p:cNvPr>
          <p:cNvSpPr txBox="1"/>
          <p:nvPr/>
        </p:nvSpPr>
        <p:spPr>
          <a:xfrm>
            <a:off x="3657600" y="3440668"/>
            <a:ext cx="418704" cy="369332"/>
          </a:xfrm>
          <a:prstGeom prst="rect">
            <a:avLst/>
          </a:prstGeom>
          <a:noFill/>
        </p:spPr>
        <p:txBody>
          <a:bodyPr wrap="none" rtlCol="0">
            <a:spAutoFit/>
          </a:bodyPr>
          <a:lstStyle/>
          <a:p>
            <a:r>
              <a:rPr lang="en-US" dirty="0"/>
              <a:t>11</a:t>
            </a:r>
          </a:p>
        </p:txBody>
      </p:sp>
      <p:sp>
        <p:nvSpPr>
          <p:cNvPr id="43" name="TextBox 42">
            <a:extLst>
              <a:ext uri="{FF2B5EF4-FFF2-40B4-BE49-F238E27FC236}">
                <a16:creationId xmlns:a16="http://schemas.microsoft.com/office/drawing/2014/main" id="{CF72621D-8E32-47A7-9CF3-DC7EF0717E08}"/>
              </a:ext>
            </a:extLst>
          </p:cNvPr>
          <p:cNvSpPr txBox="1"/>
          <p:nvPr/>
        </p:nvSpPr>
        <p:spPr>
          <a:xfrm>
            <a:off x="5524896" y="3484784"/>
            <a:ext cx="418704" cy="369332"/>
          </a:xfrm>
          <a:prstGeom prst="rect">
            <a:avLst/>
          </a:prstGeom>
          <a:noFill/>
        </p:spPr>
        <p:txBody>
          <a:bodyPr wrap="none" rtlCol="0">
            <a:spAutoFit/>
          </a:bodyPr>
          <a:lstStyle/>
          <a:p>
            <a:r>
              <a:rPr lang="en-US" dirty="0"/>
              <a:t>11</a:t>
            </a:r>
          </a:p>
        </p:txBody>
      </p:sp>
      <p:sp>
        <p:nvSpPr>
          <p:cNvPr id="44" name="TextBox 43">
            <a:extLst>
              <a:ext uri="{FF2B5EF4-FFF2-40B4-BE49-F238E27FC236}">
                <a16:creationId xmlns:a16="http://schemas.microsoft.com/office/drawing/2014/main" id="{1DD9F7EB-D257-402A-AA8C-8D402187E33F}"/>
              </a:ext>
            </a:extLst>
          </p:cNvPr>
          <p:cNvSpPr txBox="1"/>
          <p:nvPr/>
        </p:nvSpPr>
        <p:spPr>
          <a:xfrm>
            <a:off x="3200400" y="4202668"/>
            <a:ext cx="301686" cy="369332"/>
          </a:xfrm>
          <a:prstGeom prst="rect">
            <a:avLst/>
          </a:prstGeom>
          <a:noFill/>
        </p:spPr>
        <p:txBody>
          <a:bodyPr wrap="none" rtlCol="0">
            <a:spAutoFit/>
          </a:bodyPr>
          <a:lstStyle/>
          <a:p>
            <a:r>
              <a:rPr lang="en-US" dirty="0"/>
              <a:t>7</a:t>
            </a:r>
          </a:p>
        </p:txBody>
      </p:sp>
      <p:sp>
        <p:nvSpPr>
          <p:cNvPr id="45" name="TextBox 44">
            <a:extLst>
              <a:ext uri="{FF2B5EF4-FFF2-40B4-BE49-F238E27FC236}">
                <a16:creationId xmlns:a16="http://schemas.microsoft.com/office/drawing/2014/main" id="{DF4059EC-4FAB-4C17-8034-C04957D78951}"/>
              </a:ext>
            </a:extLst>
          </p:cNvPr>
          <p:cNvSpPr txBox="1"/>
          <p:nvPr/>
        </p:nvSpPr>
        <p:spPr>
          <a:xfrm>
            <a:off x="6099114" y="4191000"/>
            <a:ext cx="301686" cy="369332"/>
          </a:xfrm>
          <a:prstGeom prst="rect">
            <a:avLst/>
          </a:prstGeom>
          <a:noFill/>
        </p:spPr>
        <p:txBody>
          <a:bodyPr wrap="none" rtlCol="0">
            <a:spAutoFit/>
          </a:bodyPr>
          <a:lstStyle/>
          <a:p>
            <a:r>
              <a:rPr lang="en-US" dirty="0"/>
              <a:t>7</a:t>
            </a:r>
          </a:p>
        </p:txBody>
      </p:sp>
      <p:sp>
        <p:nvSpPr>
          <p:cNvPr id="46" name="TextBox 45">
            <a:extLst>
              <a:ext uri="{FF2B5EF4-FFF2-40B4-BE49-F238E27FC236}">
                <a16:creationId xmlns:a16="http://schemas.microsoft.com/office/drawing/2014/main" id="{F2CE57B7-77EF-44C3-A538-4D4AFF372029}"/>
              </a:ext>
            </a:extLst>
          </p:cNvPr>
          <p:cNvSpPr txBox="1"/>
          <p:nvPr/>
        </p:nvSpPr>
        <p:spPr>
          <a:xfrm>
            <a:off x="2819400" y="4736068"/>
            <a:ext cx="301686" cy="369332"/>
          </a:xfrm>
          <a:prstGeom prst="rect">
            <a:avLst/>
          </a:prstGeom>
          <a:noFill/>
        </p:spPr>
        <p:txBody>
          <a:bodyPr wrap="none" rtlCol="0">
            <a:spAutoFit/>
          </a:bodyPr>
          <a:lstStyle/>
          <a:p>
            <a:r>
              <a:rPr lang="en-US" dirty="0"/>
              <a:t>3</a:t>
            </a:r>
          </a:p>
        </p:txBody>
      </p:sp>
      <p:sp>
        <p:nvSpPr>
          <p:cNvPr id="47" name="TextBox 46">
            <a:extLst>
              <a:ext uri="{FF2B5EF4-FFF2-40B4-BE49-F238E27FC236}">
                <a16:creationId xmlns:a16="http://schemas.microsoft.com/office/drawing/2014/main" id="{F87302CB-40C3-4ECB-BDB9-23D6A453222C}"/>
              </a:ext>
            </a:extLst>
          </p:cNvPr>
          <p:cNvSpPr txBox="1"/>
          <p:nvPr/>
        </p:nvSpPr>
        <p:spPr>
          <a:xfrm>
            <a:off x="6556314" y="4724400"/>
            <a:ext cx="301686" cy="369332"/>
          </a:xfrm>
          <a:prstGeom prst="rect">
            <a:avLst/>
          </a:prstGeom>
          <a:noFill/>
        </p:spPr>
        <p:txBody>
          <a:bodyPr wrap="none" rtlCol="0">
            <a:spAutoFit/>
          </a:bodyPr>
          <a:lstStyle/>
          <a:p>
            <a:r>
              <a:rPr lang="en-US" dirty="0"/>
              <a:t>3</a:t>
            </a:r>
          </a:p>
        </p:txBody>
      </p:sp>
    </p:spTree>
    <p:extLst>
      <p:ext uri="{BB962C8B-B14F-4D97-AF65-F5344CB8AC3E}">
        <p14:creationId xmlns:p14="http://schemas.microsoft.com/office/powerpoint/2010/main" val="67129819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down)">
                                      <p:cBhvr>
                                        <p:cTn id="19" dur="500"/>
                                        <p:tgtEl>
                                          <p:spTgt spid="25"/>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down)">
                                      <p:cBhvr>
                                        <p:cTn id="31" dur="5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1000"/>
                                        <p:tgtEl>
                                          <p:spTgt spid="41"/>
                                        </p:tgtEl>
                                      </p:cBhvr>
                                    </p:animEffect>
                                    <p:anim calcmode="lin" valueType="num">
                                      <p:cBhvr>
                                        <p:cTn id="37" dur="1000" fill="hold"/>
                                        <p:tgtEl>
                                          <p:spTgt spid="41"/>
                                        </p:tgtEl>
                                        <p:attrNameLst>
                                          <p:attrName>ppt_x</p:attrName>
                                        </p:attrNameLst>
                                      </p:cBhvr>
                                      <p:tavLst>
                                        <p:tav tm="0">
                                          <p:val>
                                            <p:strVal val="#ppt_x"/>
                                          </p:val>
                                        </p:tav>
                                        <p:tav tm="100000">
                                          <p:val>
                                            <p:strVal val="#ppt_x"/>
                                          </p:val>
                                        </p:tav>
                                      </p:tavLst>
                                    </p:anim>
                                    <p:anim calcmode="lin" valueType="num">
                                      <p:cBhvr>
                                        <p:cTn id="38"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down)">
                                      <p:cBhvr>
                                        <p:cTn id="43" dur="500"/>
                                        <p:tgtEl>
                                          <p:spTgt spid="26"/>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fade">
                                      <p:cBhvr>
                                        <p:cTn id="48" dur="1000"/>
                                        <p:tgtEl>
                                          <p:spTgt spid="40"/>
                                        </p:tgtEl>
                                      </p:cBhvr>
                                    </p:animEffect>
                                    <p:anim calcmode="lin" valueType="num">
                                      <p:cBhvr>
                                        <p:cTn id="49" dur="1000" fill="hold"/>
                                        <p:tgtEl>
                                          <p:spTgt spid="40"/>
                                        </p:tgtEl>
                                        <p:attrNameLst>
                                          <p:attrName>ppt_x</p:attrName>
                                        </p:attrNameLst>
                                      </p:cBhvr>
                                      <p:tavLst>
                                        <p:tav tm="0">
                                          <p:val>
                                            <p:strVal val="#ppt_x"/>
                                          </p:val>
                                        </p:tav>
                                        <p:tav tm="100000">
                                          <p:val>
                                            <p:strVal val="#ppt_x"/>
                                          </p:val>
                                        </p:tav>
                                      </p:tavLst>
                                    </p:anim>
                                    <p:anim calcmode="lin" valueType="num">
                                      <p:cBhvr>
                                        <p:cTn id="50"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down)">
                                      <p:cBhvr>
                                        <p:cTn id="55" dur="500"/>
                                        <p:tgtEl>
                                          <p:spTgt spid="23"/>
                                        </p:tgtEl>
                                      </p:cBhvr>
                                    </p:animEffec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fade">
                                      <p:cBhvr>
                                        <p:cTn id="60" dur="1000"/>
                                        <p:tgtEl>
                                          <p:spTgt spid="42"/>
                                        </p:tgtEl>
                                      </p:cBhvr>
                                    </p:animEffect>
                                    <p:anim calcmode="lin" valueType="num">
                                      <p:cBhvr>
                                        <p:cTn id="61" dur="1000" fill="hold"/>
                                        <p:tgtEl>
                                          <p:spTgt spid="42"/>
                                        </p:tgtEl>
                                        <p:attrNameLst>
                                          <p:attrName>ppt_x</p:attrName>
                                        </p:attrNameLst>
                                      </p:cBhvr>
                                      <p:tavLst>
                                        <p:tav tm="0">
                                          <p:val>
                                            <p:strVal val="#ppt_x"/>
                                          </p:val>
                                        </p:tav>
                                        <p:tav tm="100000">
                                          <p:val>
                                            <p:strVal val="#ppt_x"/>
                                          </p:val>
                                        </p:tav>
                                      </p:tavLst>
                                    </p:anim>
                                    <p:anim calcmode="lin" valueType="num">
                                      <p:cBhvr>
                                        <p:cTn id="62"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down)">
                                      <p:cBhvr>
                                        <p:cTn id="67" dur="500"/>
                                        <p:tgtEl>
                                          <p:spTgt spid="27"/>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fade">
                                      <p:cBhvr>
                                        <p:cTn id="72" dur="1000"/>
                                        <p:tgtEl>
                                          <p:spTgt spid="43"/>
                                        </p:tgtEl>
                                      </p:cBhvr>
                                    </p:animEffect>
                                    <p:anim calcmode="lin" valueType="num">
                                      <p:cBhvr>
                                        <p:cTn id="73" dur="1000" fill="hold"/>
                                        <p:tgtEl>
                                          <p:spTgt spid="43"/>
                                        </p:tgtEl>
                                        <p:attrNameLst>
                                          <p:attrName>ppt_x</p:attrName>
                                        </p:attrNameLst>
                                      </p:cBhvr>
                                      <p:tavLst>
                                        <p:tav tm="0">
                                          <p:val>
                                            <p:strVal val="#ppt_x"/>
                                          </p:val>
                                        </p:tav>
                                        <p:tav tm="100000">
                                          <p:val>
                                            <p:strVal val="#ppt_x"/>
                                          </p:val>
                                        </p:tav>
                                      </p:tavLst>
                                    </p:anim>
                                    <p:anim calcmode="lin" valueType="num">
                                      <p:cBhvr>
                                        <p:cTn id="74"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wipe(down)">
                                      <p:cBhvr>
                                        <p:cTn id="79" dur="500"/>
                                        <p:tgtEl>
                                          <p:spTgt spid="22"/>
                                        </p:tgtEl>
                                      </p:cBhvr>
                                    </p:animEffect>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44"/>
                                        </p:tgtEl>
                                        <p:attrNameLst>
                                          <p:attrName>style.visibility</p:attrName>
                                        </p:attrNameLst>
                                      </p:cBhvr>
                                      <p:to>
                                        <p:strVal val="visible"/>
                                      </p:to>
                                    </p:set>
                                    <p:animEffect transition="in" filter="fade">
                                      <p:cBhvr>
                                        <p:cTn id="84" dur="1000"/>
                                        <p:tgtEl>
                                          <p:spTgt spid="44"/>
                                        </p:tgtEl>
                                      </p:cBhvr>
                                    </p:animEffect>
                                    <p:anim calcmode="lin" valueType="num">
                                      <p:cBhvr>
                                        <p:cTn id="85" dur="1000" fill="hold"/>
                                        <p:tgtEl>
                                          <p:spTgt spid="44"/>
                                        </p:tgtEl>
                                        <p:attrNameLst>
                                          <p:attrName>ppt_x</p:attrName>
                                        </p:attrNameLst>
                                      </p:cBhvr>
                                      <p:tavLst>
                                        <p:tav tm="0">
                                          <p:val>
                                            <p:strVal val="#ppt_x"/>
                                          </p:val>
                                        </p:tav>
                                        <p:tav tm="100000">
                                          <p:val>
                                            <p:strVal val="#ppt_x"/>
                                          </p:val>
                                        </p:tav>
                                      </p:tavLst>
                                    </p:anim>
                                    <p:anim calcmode="lin" valueType="num">
                                      <p:cBhvr>
                                        <p:cTn id="86"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2" presetClass="entr" presetSubtype="4" fill="hold" grpId="0" nodeType="click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wipe(down)">
                                      <p:cBhvr>
                                        <p:cTn id="91" dur="500"/>
                                        <p:tgtEl>
                                          <p:spTgt spid="28"/>
                                        </p:tgtEl>
                                      </p:cBhvr>
                                    </p:animEffect>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grpId="0" nodeType="clickEffect">
                                  <p:stCondLst>
                                    <p:cond delay="0"/>
                                  </p:stCondLst>
                                  <p:childTnLst>
                                    <p:set>
                                      <p:cBhvr>
                                        <p:cTn id="95" dur="1" fill="hold">
                                          <p:stCondLst>
                                            <p:cond delay="0"/>
                                          </p:stCondLst>
                                        </p:cTn>
                                        <p:tgtEl>
                                          <p:spTgt spid="45"/>
                                        </p:tgtEl>
                                        <p:attrNameLst>
                                          <p:attrName>style.visibility</p:attrName>
                                        </p:attrNameLst>
                                      </p:cBhvr>
                                      <p:to>
                                        <p:strVal val="visible"/>
                                      </p:to>
                                    </p:set>
                                    <p:animEffect transition="in" filter="fade">
                                      <p:cBhvr>
                                        <p:cTn id="96" dur="1000"/>
                                        <p:tgtEl>
                                          <p:spTgt spid="45"/>
                                        </p:tgtEl>
                                      </p:cBhvr>
                                    </p:animEffect>
                                    <p:anim calcmode="lin" valueType="num">
                                      <p:cBhvr>
                                        <p:cTn id="97" dur="1000" fill="hold"/>
                                        <p:tgtEl>
                                          <p:spTgt spid="45"/>
                                        </p:tgtEl>
                                        <p:attrNameLst>
                                          <p:attrName>ppt_x</p:attrName>
                                        </p:attrNameLst>
                                      </p:cBhvr>
                                      <p:tavLst>
                                        <p:tav tm="0">
                                          <p:val>
                                            <p:strVal val="#ppt_x"/>
                                          </p:val>
                                        </p:tav>
                                        <p:tav tm="100000">
                                          <p:val>
                                            <p:strVal val="#ppt_x"/>
                                          </p:val>
                                        </p:tav>
                                      </p:tavLst>
                                    </p:anim>
                                    <p:anim calcmode="lin" valueType="num">
                                      <p:cBhvr>
                                        <p:cTn id="98"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2" presetClass="entr" presetSubtype="4" fill="hold" grpId="0" nodeType="click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wipe(down)">
                                      <p:cBhvr>
                                        <p:cTn id="103" dur="500"/>
                                        <p:tgtEl>
                                          <p:spTgt spid="21"/>
                                        </p:tgtEl>
                                      </p:cBhvr>
                                    </p:animEffect>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grpId="0" nodeType="clickEffect">
                                  <p:stCondLst>
                                    <p:cond delay="0"/>
                                  </p:stCondLst>
                                  <p:childTnLst>
                                    <p:set>
                                      <p:cBhvr>
                                        <p:cTn id="107" dur="1" fill="hold">
                                          <p:stCondLst>
                                            <p:cond delay="0"/>
                                          </p:stCondLst>
                                        </p:cTn>
                                        <p:tgtEl>
                                          <p:spTgt spid="46"/>
                                        </p:tgtEl>
                                        <p:attrNameLst>
                                          <p:attrName>style.visibility</p:attrName>
                                        </p:attrNameLst>
                                      </p:cBhvr>
                                      <p:to>
                                        <p:strVal val="visible"/>
                                      </p:to>
                                    </p:set>
                                    <p:animEffect transition="in" filter="fade">
                                      <p:cBhvr>
                                        <p:cTn id="108" dur="1000"/>
                                        <p:tgtEl>
                                          <p:spTgt spid="46"/>
                                        </p:tgtEl>
                                      </p:cBhvr>
                                    </p:animEffect>
                                    <p:anim calcmode="lin" valueType="num">
                                      <p:cBhvr>
                                        <p:cTn id="109" dur="1000" fill="hold"/>
                                        <p:tgtEl>
                                          <p:spTgt spid="46"/>
                                        </p:tgtEl>
                                        <p:attrNameLst>
                                          <p:attrName>ppt_x</p:attrName>
                                        </p:attrNameLst>
                                      </p:cBhvr>
                                      <p:tavLst>
                                        <p:tav tm="0">
                                          <p:val>
                                            <p:strVal val="#ppt_x"/>
                                          </p:val>
                                        </p:tav>
                                        <p:tav tm="100000">
                                          <p:val>
                                            <p:strVal val="#ppt_x"/>
                                          </p:val>
                                        </p:tav>
                                      </p:tavLst>
                                    </p:anim>
                                    <p:anim calcmode="lin" valueType="num">
                                      <p:cBhvr>
                                        <p:cTn id="110"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grpId="0" nodeType="clickEffect">
                                  <p:stCondLst>
                                    <p:cond delay="0"/>
                                  </p:stCondLst>
                                  <p:childTnLst>
                                    <p:set>
                                      <p:cBhvr>
                                        <p:cTn id="114" dur="1" fill="hold">
                                          <p:stCondLst>
                                            <p:cond delay="0"/>
                                          </p:stCondLst>
                                        </p:cTn>
                                        <p:tgtEl>
                                          <p:spTgt spid="29"/>
                                        </p:tgtEl>
                                        <p:attrNameLst>
                                          <p:attrName>style.visibility</p:attrName>
                                        </p:attrNameLst>
                                      </p:cBhvr>
                                      <p:to>
                                        <p:strVal val="visible"/>
                                      </p:to>
                                    </p:set>
                                    <p:animEffect transition="in" filter="wipe(down)">
                                      <p:cBhvr>
                                        <p:cTn id="115" dur="500"/>
                                        <p:tgtEl>
                                          <p:spTgt spid="29"/>
                                        </p:tgtEl>
                                      </p:cBhvr>
                                    </p:animEffect>
                                  </p:childTnLst>
                                </p:cTn>
                              </p:par>
                            </p:childTnLst>
                          </p:cTn>
                        </p:par>
                      </p:childTnLst>
                    </p:cTn>
                  </p:par>
                  <p:par>
                    <p:cTn id="116" fill="hold">
                      <p:stCondLst>
                        <p:cond delay="indefinite"/>
                      </p:stCondLst>
                      <p:childTnLst>
                        <p:par>
                          <p:cTn id="117" fill="hold">
                            <p:stCondLst>
                              <p:cond delay="0"/>
                            </p:stCondLst>
                            <p:childTnLst>
                              <p:par>
                                <p:cTn id="118" presetID="42" presetClass="entr" presetSubtype="0" fill="hold" grpId="0" nodeType="clickEffect">
                                  <p:stCondLst>
                                    <p:cond delay="0"/>
                                  </p:stCondLst>
                                  <p:childTnLst>
                                    <p:set>
                                      <p:cBhvr>
                                        <p:cTn id="119" dur="1" fill="hold">
                                          <p:stCondLst>
                                            <p:cond delay="0"/>
                                          </p:stCondLst>
                                        </p:cTn>
                                        <p:tgtEl>
                                          <p:spTgt spid="47"/>
                                        </p:tgtEl>
                                        <p:attrNameLst>
                                          <p:attrName>style.visibility</p:attrName>
                                        </p:attrNameLst>
                                      </p:cBhvr>
                                      <p:to>
                                        <p:strVal val="visible"/>
                                      </p:to>
                                    </p:set>
                                    <p:animEffect transition="in" filter="fade">
                                      <p:cBhvr>
                                        <p:cTn id="120" dur="1000"/>
                                        <p:tgtEl>
                                          <p:spTgt spid="47"/>
                                        </p:tgtEl>
                                      </p:cBhvr>
                                    </p:animEffect>
                                    <p:anim calcmode="lin" valueType="num">
                                      <p:cBhvr>
                                        <p:cTn id="121" dur="1000" fill="hold"/>
                                        <p:tgtEl>
                                          <p:spTgt spid="47"/>
                                        </p:tgtEl>
                                        <p:attrNameLst>
                                          <p:attrName>ppt_x</p:attrName>
                                        </p:attrNameLst>
                                      </p:cBhvr>
                                      <p:tavLst>
                                        <p:tav tm="0">
                                          <p:val>
                                            <p:strVal val="#ppt_x"/>
                                          </p:val>
                                        </p:tav>
                                        <p:tav tm="100000">
                                          <p:val>
                                            <p:strVal val="#ppt_x"/>
                                          </p:val>
                                        </p:tav>
                                      </p:tavLst>
                                    </p:anim>
                                    <p:anim calcmode="lin" valueType="num">
                                      <p:cBhvr>
                                        <p:cTn id="122"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1" grpId="0" animBg="1"/>
      <p:bldP spid="22" grpId="0" animBg="1"/>
      <p:bldP spid="23" grpId="0" animBg="1"/>
      <p:bldP spid="24" grpId="0" animBg="1"/>
      <p:bldP spid="25" grpId="0" animBg="1"/>
      <p:bldP spid="26" grpId="0" animBg="1"/>
      <p:bldP spid="27" grpId="0" animBg="1"/>
      <p:bldP spid="28" grpId="0" animBg="1"/>
      <p:bldP spid="29" grpId="0" animBg="1"/>
      <p:bldP spid="10" grpId="0"/>
      <p:bldP spid="40" grpId="0"/>
      <p:bldP spid="41" grpId="0"/>
      <p:bldP spid="42" grpId="0"/>
      <p:bldP spid="43" grpId="0"/>
      <p:bldP spid="44" grpId="0"/>
      <p:bldP spid="45" grpId="0"/>
      <p:bldP spid="46" grpId="0"/>
      <p:bldP spid="4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Histogram</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21</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4" name="Content Placeholder 3"/>
          <p:cNvSpPr>
            <a:spLocks noGrp="1"/>
          </p:cNvSpPr>
          <p:nvPr>
            <p:ph idx="1"/>
          </p:nvPr>
        </p:nvSpPr>
        <p:spPr>
          <a:xfrm>
            <a:off x="381000" y="717674"/>
            <a:ext cx="8305800" cy="5759326"/>
          </a:xfrm>
        </p:spPr>
        <p:txBody>
          <a:bodyPr>
            <a:noAutofit/>
          </a:bodyPr>
          <a:lstStyle/>
          <a:p>
            <a:pPr marL="536575" lvl="1" indent="-449263">
              <a:lnSpc>
                <a:spcPct val="90000"/>
              </a:lnSpc>
              <a:spcAft>
                <a:spcPts val="1200"/>
              </a:spcAft>
              <a:buClr>
                <a:srgbClr val="BF0922"/>
              </a:buClr>
              <a:buSzPct val="90000"/>
              <a:buBlip>
                <a:blip r:embed="rId2"/>
              </a:buBlip>
            </a:pPr>
            <a:r>
              <a:rPr lang="en-US" sz="3200" i="1" dirty="0"/>
              <a:t>Histogram</a:t>
            </a:r>
            <a:r>
              <a:rPr lang="en-US" sz="3200" dirty="0"/>
              <a:t>:</a:t>
            </a:r>
            <a:endParaRPr lang="en-GB" sz="3200" dirty="0"/>
          </a:p>
        </p:txBody>
      </p:sp>
      <p:pic>
        <p:nvPicPr>
          <p:cNvPr id="10" name="Picture 9">
            <a:extLst>
              <a:ext uri="{FF2B5EF4-FFF2-40B4-BE49-F238E27FC236}">
                <a16:creationId xmlns:a16="http://schemas.microsoft.com/office/drawing/2014/main" id="{3EECE99A-F47C-4E33-B89B-7FADC4C5ECC5}"/>
              </a:ext>
            </a:extLst>
          </p:cNvPr>
          <p:cNvPicPr>
            <a:picLocks noChangeAspect="1"/>
          </p:cNvPicPr>
          <p:nvPr/>
        </p:nvPicPr>
        <p:blipFill>
          <a:blip r:embed="rId3"/>
          <a:stretch>
            <a:fillRect/>
          </a:stretch>
        </p:blipFill>
        <p:spPr>
          <a:xfrm>
            <a:off x="2262457" y="1841149"/>
            <a:ext cx="4619086" cy="4310063"/>
          </a:xfrm>
          <a:prstGeom prst="rect">
            <a:avLst/>
          </a:prstGeom>
        </p:spPr>
      </p:pic>
      <p:sp>
        <p:nvSpPr>
          <p:cNvPr id="40" name="Rectangle 8">
            <a:extLst>
              <a:ext uri="{FF2B5EF4-FFF2-40B4-BE49-F238E27FC236}">
                <a16:creationId xmlns:a16="http://schemas.microsoft.com/office/drawing/2014/main" id="{FECF8A72-76BD-425A-A726-8B9E40D98417}"/>
              </a:ext>
            </a:extLst>
          </p:cNvPr>
          <p:cNvSpPr>
            <a:spLocks noChangeArrowheads="1"/>
          </p:cNvSpPr>
          <p:nvPr/>
        </p:nvSpPr>
        <p:spPr bwMode="auto">
          <a:xfrm rot="16200000">
            <a:off x="919850" y="3858021"/>
            <a:ext cx="1698628" cy="491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t>Frequency</a:t>
            </a:r>
          </a:p>
        </p:txBody>
      </p:sp>
      <p:sp>
        <p:nvSpPr>
          <p:cNvPr id="41" name="Line 9">
            <a:extLst>
              <a:ext uri="{FF2B5EF4-FFF2-40B4-BE49-F238E27FC236}">
                <a16:creationId xmlns:a16="http://schemas.microsoft.com/office/drawing/2014/main" id="{F0A1FD10-C879-4355-B24D-307F93F58972}"/>
              </a:ext>
            </a:extLst>
          </p:cNvPr>
          <p:cNvSpPr>
            <a:spLocks noChangeShapeType="1"/>
          </p:cNvSpPr>
          <p:nvPr/>
        </p:nvSpPr>
        <p:spPr bwMode="auto">
          <a:xfrm flipV="1">
            <a:off x="2209800" y="3675168"/>
            <a:ext cx="0" cy="1003735"/>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spTree>
    <p:extLst>
      <p:ext uri="{BB962C8B-B14F-4D97-AF65-F5344CB8AC3E}">
        <p14:creationId xmlns:p14="http://schemas.microsoft.com/office/powerpoint/2010/main" val="248066912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Histogram</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22</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4" name="Content Placeholder 3"/>
          <p:cNvSpPr>
            <a:spLocks noGrp="1"/>
          </p:cNvSpPr>
          <p:nvPr>
            <p:ph idx="1"/>
          </p:nvPr>
        </p:nvSpPr>
        <p:spPr>
          <a:xfrm>
            <a:off x="381000" y="717674"/>
            <a:ext cx="8305800" cy="5759326"/>
          </a:xfrm>
        </p:spPr>
        <p:txBody>
          <a:bodyPr>
            <a:noAutofit/>
          </a:bodyPr>
          <a:lstStyle/>
          <a:p>
            <a:pPr marL="536575" lvl="1" indent="-449263">
              <a:lnSpc>
                <a:spcPct val="90000"/>
              </a:lnSpc>
              <a:spcAft>
                <a:spcPts val="1200"/>
              </a:spcAft>
              <a:buClr>
                <a:srgbClr val="BF0922"/>
              </a:buClr>
              <a:buSzPct val="90000"/>
              <a:buBlip>
                <a:blip r:embed="rId2"/>
              </a:buBlip>
            </a:pPr>
            <a:r>
              <a:rPr lang="en-US" sz="3200" i="1" dirty="0"/>
              <a:t>Histogram</a:t>
            </a:r>
            <a:endParaRPr lang="en-US" sz="3200" dirty="0"/>
          </a:p>
          <a:p>
            <a:pPr marL="536575" lvl="1" indent="-449263">
              <a:lnSpc>
                <a:spcPct val="90000"/>
              </a:lnSpc>
              <a:spcAft>
                <a:spcPts val="1200"/>
              </a:spcAft>
              <a:buClr>
                <a:srgbClr val="BF0922"/>
              </a:buClr>
              <a:buSzPct val="90000"/>
              <a:buBlip>
                <a:blip r:embed="rId2"/>
              </a:buBlip>
            </a:pPr>
            <a:endParaRPr lang="en-US" sz="3200" dirty="0"/>
          </a:p>
          <a:p>
            <a:pPr marL="536575" lvl="1" indent="-449263">
              <a:lnSpc>
                <a:spcPct val="90000"/>
              </a:lnSpc>
              <a:spcAft>
                <a:spcPts val="1200"/>
              </a:spcAft>
              <a:buClr>
                <a:srgbClr val="BF0922"/>
              </a:buClr>
              <a:buSzPct val="90000"/>
              <a:buBlip>
                <a:blip r:embed="rId2"/>
              </a:buBlip>
            </a:pPr>
            <a:endParaRPr lang="en-US" sz="3200" dirty="0"/>
          </a:p>
          <a:p>
            <a:pPr marL="536575" lvl="1" indent="-449263">
              <a:lnSpc>
                <a:spcPct val="90000"/>
              </a:lnSpc>
              <a:spcAft>
                <a:spcPts val="1200"/>
              </a:spcAft>
              <a:buClr>
                <a:srgbClr val="BF0922"/>
              </a:buClr>
              <a:buSzPct val="90000"/>
              <a:buBlip>
                <a:blip r:embed="rId2"/>
              </a:buBlip>
            </a:pPr>
            <a:endParaRPr lang="en-US" sz="3200" dirty="0"/>
          </a:p>
          <a:p>
            <a:pPr marL="536575" lvl="1" indent="-449263">
              <a:lnSpc>
                <a:spcPct val="90000"/>
              </a:lnSpc>
              <a:spcAft>
                <a:spcPts val="1200"/>
              </a:spcAft>
              <a:buClr>
                <a:srgbClr val="BF0922"/>
              </a:buClr>
              <a:buSzPct val="90000"/>
              <a:buBlip>
                <a:blip r:embed="rId2"/>
              </a:buBlip>
            </a:pPr>
            <a:endParaRPr lang="en-US" sz="3200" dirty="0"/>
          </a:p>
          <a:p>
            <a:pPr marL="536575" lvl="1" indent="-449263">
              <a:lnSpc>
                <a:spcPct val="90000"/>
              </a:lnSpc>
              <a:spcAft>
                <a:spcPts val="1200"/>
              </a:spcAft>
              <a:buClr>
                <a:srgbClr val="BF0922"/>
              </a:buClr>
              <a:buSzPct val="90000"/>
              <a:buBlip>
                <a:blip r:embed="rId2"/>
              </a:buBlip>
            </a:pPr>
            <a:endParaRPr lang="en-US" sz="3200" dirty="0"/>
          </a:p>
          <a:p>
            <a:pPr marL="536575" lvl="1" indent="-449263">
              <a:lnSpc>
                <a:spcPct val="90000"/>
              </a:lnSpc>
              <a:spcAft>
                <a:spcPts val="1200"/>
              </a:spcAft>
              <a:buClr>
                <a:srgbClr val="BF0922"/>
              </a:buClr>
              <a:buSzPct val="90000"/>
              <a:buBlip>
                <a:blip r:embed="rId2"/>
              </a:buBlip>
            </a:pPr>
            <a:endParaRPr lang="en-US" sz="3200" dirty="0"/>
          </a:p>
          <a:p>
            <a:pPr marL="87312" lvl="1" indent="0">
              <a:lnSpc>
                <a:spcPct val="90000"/>
              </a:lnSpc>
              <a:spcAft>
                <a:spcPts val="1200"/>
              </a:spcAft>
              <a:buClr>
                <a:srgbClr val="BF0922"/>
              </a:buClr>
              <a:buSzPct val="90000"/>
              <a:buNone/>
            </a:pPr>
            <a:r>
              <a:rPr lang="en-US" dirty="0"/>
              <a:t>Possible causes might be two workers or two suppliers with different quality.</a:t>
            </a:r>
            <a:br>
              <a:rPr lang="en-US" dirty="0"/>
            </a:br>
            <a:endParaRPr lang="en-GB" sz="3200" dirty="0"/>
          </a:p>
        </p:txBody>
      </p:sp>
      <p:pic>
        <p:nvPicPr>
          <p:cNvPr id="10" name="Picture 9">
            <a:extLst>
              <a:ext uri="{FF2B5EF4-FFF2-40B4-BE49-F238E27FC236}">
                <a16:creationId xmlns:a16="http://schemas.microsoft.com/office/drawing/2014/main" id="{A31A68AE-A1E2-4BF1-96F6-99A95C936E65}"/>
              </a:ext>
            </a:extLst>
          </p:cNvPr>
          <p:cNvPicPr>
            <a:picLocks noChangeAspect="1"/>
          </p:cNvPicPr>
          <p:nvPr/>
        </p:nvPicPr>
        <p:blipFill>
          <a:blip r:embed="rId3"/>
          <a:stretch>
            <a:fillRect/>
          </a:stretch>
        </p:blipFill>
        <p:spPr>
          <a:xfrm>
            <a:off x="381000" y="2375951"/>
            <a:ext cx="7747761" cy="2366963"/>
          </a:xfrm>
          <a:prstGeom prst="rect">
            <a:avLst/>
          </a:prstGeom>
        </p:spPr>
      </p:pic>
      <p:sp>
        <p:nvSpPr>
          <p:cNvPr id="6" name="Rectangle 5">
            <a:extLst>
              <a:ext uri="{FF2B5EF4-FFF2-40B4-BE49-F238E27FC236}">
                <a16:creationId xmlns:a16="http://schemas.microsoft.com/office/drawing/2014/main" id="{0F6AA0A1-7C30-4DE0-A248-F4887F35A634}"/>
              </a:ext>
            </a:extLst>
          </p:cNvPr>
          <p:cNvSpPr/>
          <p:nvPr/>
        </p:nvSpPr>
        <p:spPr>
          <a:xfrm>
            <a:off x="1371600" y="2971800"/>
            <a:ext cx="3429000" cy="1676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DA837A2-3C59-4240-B968-AA08235A8F4B}"/>
              </a:ext>
            </a:extLst>
          </p:cNvPr>
          <p:cNvSpPr/>
          <p:nvPr/>
        </p:nvSpPr>
        <p:spPr>
          <a:xfrm>
            <a:off x="4876800" y="2819400"/>
            <a:ext cx="3429000" cy="1676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460077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Statistical Process Control Chart</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23</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4" name="Content Placeholder 3"/>
          <p:cNvSpPr>
            <a:spLocks noGrp="1"/>
          </p:cNvSpPr>
          <p:nvPr>
            <p:ph idx="1"/>
          </p:nvPr>
        </p:nvSpPr>
        <p:spPr>
          <a:xfrm>
            <a:off x="381000" y="717674"/>
            <a:ext cx="8305800" cy="5759326"/>
          </a:xfrm>
        </p:spPr>
        <p:txBody>
          <a:bodyPr>
            <a:noAutofit/>
          </a:bodyPr>
          <a:lstStyle/>
          <a:p>
            <a:pPr>
              <a:buClr>
                <a:srgbClr val="BF0922"/>
              </a:buClr>
              <a:buSzPct val="60000"/>
              <a:buFont typeface="Lucida Grande" charset="0"/>
              <a:buChar char="►"/>
            </a:pPr>
            <a:r>
              <a:rPr lang="en-US" altLang="en-US" sz="2800" dirty="0">
                <a:latin typeface="Book Antiqua" pitchFamily="18" charset="0"/>
              </a:rPr>
              <a:t>Uses statistics and control charts to tell </a:t>
            </a:r>
            <a:r>
              <a:rPr lang="en-US" altLang="en-US" sz="2800" b="1" u="sng" dirty="0">
                <a:latin typeface="Book Antiqua" pitchFamily="18" charset="0"/>
              </a:rPr>
              <a:t>when to take corrective action</a:t>
            </a:r>
          </a:p>
          <a:p>
            <a:pPr>
              <a:buClr>
                <a:srgbClr val="BF0922"/>
              </a:buClr>
              <a:buSzPct val="60000"/>
              <a:buFont typeface="Lucida Grande" charset="0"/>
              <a:buChar char="►"/>
            </a:pPr>
            <a:endParaRPr lang="en-US" altLang="en-US" sz="2800" b="1" u="sng" dirty="0">
              <a:latin typeface="Book Antiqua" pitchFamily="18" charset="0"/>
            </a:endParaRPr>
          </a:p>
          <a:p>
            <a:pPr>
              <a:buClr>
                <a:srgbClr val="BF0922"/>
              </a:buClr>
              <a:buSzPct val="60000"/>
              <a:buFont typeface="Lucida Grande" charset="0"/>
              <a:buChar char="►"/>
            </a:pPr>
            <a:endParaRPr lang="en-US" altLang="en-US" sz="2800" b="1" u="sng" dirty="0">
              <a:latin typeface="Book Antiqua" pitchFamily="18" charset="0"/>
            </a:endParaRPr>
          </a:p>
          <a:p>
            <a:pPr>
              <a:buClr>
                <a:srgbClr val="BF0922"/>
              </a:buClr>
              <a:buSzPct val="60000"/>
              <a:buFont typeface="Lucida Grande" charset="0"/>
              <a:buChar char="►"/>
            </a:pPr>
            <a:r>
              <a:rPr lang="en-US" altLang="en-US" sz="2800" dirty="0">
                <a:latin typeface="Book Antiqua" pitchFamily="18" charset="0"/>
              </a:rPr>
              <a:t>As per </a:t>
            </a:r>
            <a:r>
              <a:rPr lang="en-US" altLang="en-US" sz="2800" dirty="0" err="1">
                <a:latin typeface="Book Antiqua" pitchFamily="18" charset="0"/>
              </a:rPr>
              <a:t>Shewhart</a:t>
            </a:r>
            <a:r>
              <a:rPr lang="en-US" altLang="en-US" sz="2800" dirty="0">
                <a:latin typeface="Book Antiqua" pitchFamily="18" charset="0"/>
              </a:rPr>
              <a:t> and Deming, there are two causes of variations:</a:t>
            </a:r>
          </a:p>
          <a:p>
            <a:pPr>
              <a:buClr>
                <a:srgbClr val="BF0922"/>
              </a:buClr>
              <a:buSzPct val="60000"/>
              <a:buFont typeface="Lucida Grande" charset="0"/>
              <a:buChar char="►"/>
            </a:pPr>
            <a:endParaRPr lang="en-US" altLang="en-US" sz="2800" dirty="0">
              <a:latin typeface="Book Antiqua" pitchFamily="18" charset="0"/>
            </a:endParaRPr>
          </a:p>
          <a:p>
            <a:pPr marL="914400" lvl="1" indent="-457200">
              <a:buClr>
                <a:srgbClr val="BF0922"/>
              </a:buClr>
              <a:buSzPct val="60000"/>
              <a:buFont typeface="+mj-lt"/>
              <a:buAutoNum type="arabicPeriod"/>
            </a:pPr>
            <a:r>
              <a:rPr lang="en-US" altLang="en-US" sz="2400" dirty="0">
                <a:latin typeface="Book Antiqua" pitchFamily="18" charset="0"/>
              </a:rPr>
              <a:t>Natural causes or common causes (U</a:t>
            </a:r>
            <a:r>
              <a:rPr lang="en-GB" sz="2400" dirty="0" err="1"/>
              <a:t>sual</a:t>
            </a:r>
            <a:r>
              <a:rPr lang="en-GB" sz="2400" dirty="0"/>
              <a:t>, historical, quantifiable variation in a system</a:t>
            </a:r>
            <a:r>
              <a:rPr lang="en-US" altLang="en-US" sz="2400" dirty="0">
                <a:latin typeface="Book Antiqua" pitchFamily="18" charset="0"/>
              </a:rPr>
              <a:t>)</a:t>
            </a:r>
          </a:p>
          <a:p>
            <a:pPr marL="457200" lvl="1" indent="0">
              <a:buClr>
                <a:srgbClr val="BF0922"/>
              </a:buClr>
              <a:buSzPct val="60000"/>
              <a:buNone/>
            </a:pPr>
            <a:endParaRPr lang="en-US" altLang="en-US" sz="2400" dirty="0">
              <a:latin typeface="Book Antiqua" pitchFamily="18" charset="0"/>
            </a:endParaRPr>
          </a:p>
          <a:p>
            <a:pPr marL="914400" lvl="1" indent="-457200">
              <a:buClr>
                <a:srgbClr val="BF0922"/>
              </a:buClr>
              <a:buSzPct val="60000"/>
              <a:buFont typeface="+mj-lt"/>
              <a:buAutoNum type="arabicPeriod"/>
            </a:pPr>
            <a:r>
              <a:rPr lang="en-US" altLang="en-US" sz="2400" dirty="0">
                <a:latin typeface="Book Antiqua" pitchFamily="18" charset="0"/>
              </a:rPr>
              <a:t>Special causes or assignable causes (</a:t>
            </a:r>
            <a:r>
              <a:rPr lang="en-GB" sz="2400" dirty="0"/>
              <a:t>unusual, not previously observed, non-quantifiable variation</a:t>
            </a:r>
            <a:r>
              <a:rPr lang="en-US" altLang="en-US" sz="2400" dirty="0">
                <a:latin typeface="Book Antiqua" pitchFamily="18" charset="0"/>
              </a:rPr>
              <a:t>)</a:t>
            </a:r>
          </a:p>
        </p:txBody>
      </p:sp>
    </p:spTree>
    <p:extLst>
      <p:ext uri="{BB962C8B-B14F-4D97-AF65-F5344CB8AC3E}">
        <p14:creationId xmlns:p14="http://schemas.microsoft.com/office/powerpoint/2010/main" val="283811310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barn(inVertical)">
                                      <p:cBhvr>
                                        <p:cTn id="7" dur="500"/>
                                        <p:tgtEl>
                                          <p:spTgt spid="4">
                                            <p:txEl>
                                              <p:pRg st="3" end="3"/>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4">
                                            <p:txEl>
                                              <p:pRg st="5" end="5"/>
                                            </p:txEl>
                                          </p:spTgt>
                                        </p:tgtEl>
                                        <p:attrNameLst>
                                          <p:attrName>style.visibility</p:attrName>
                                        </p:attrNameLst>
                                      </p:cBhvr>
                                      <p:to>
                                        <p:strVal val="visible"/>
                                      </p:to>
                                    </p:set>
                                    <p:animEffect transition="in" filter="barn(inVertical)">
                                      <p:cBhvr>
                                        <p:cTn id="10" dur="500"/>
                                        <p:tgtEl>
                                          <p:spTgt spid="4">
                                            <p:txEl>
                                              <p:pRg st="5" end="5"/>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animEffect transition="in" filter="barn(inVertical)">
                                      <p:cBhvr>
                                        <p:cTn id="13"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Statistical Process Control Chart</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24</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4" name="Content Placeholder 3"/>
          <p:cNvSpPr>
            <a:spLocks noGrp="1"/>
          </p:cNvSpPr>
          <p:nvPr>
            <p:ph idx="1"/>
          </p:nvPr>
        </p:nvSpPr>
        <p:spPr>
          <a:xfrm>
            <a:off x="381000" y="717674"/>
            <a:ext cx="8305800" cy="5759326"/>
          </a:xfrm>
        </p:spPr>
        <p:txBody>
          <a:bodyPr>
            <a:noAutofit/>
          </a:bodyPr>
          <a:lstStyle/>
          <a:p>
            <a:pPr>
              <a:buClr>
                <a:srgbClr val="BF0922"/>
              </a:buClr>
              <a:buSzPct val="60000"/>
              <a:buFont typeface="Lucida Grande" charset="0"/>
              <a:buChar char="►"/>
            </a:pPr>
            <a:r>
              <a:rPr lang="en-US" altLang="en-US" sz="2800" dirty="0">
                <a:latin typeface="Book Antiqua" pitchFamily="18" charset="0"/>
              </a:rPr>
              <a:t>Uses statistics and control charts to tell </a:t>
            </a:r>
            <a:r>
              <a:rPr lang="en-US" altLang="en-US" sz="2800" b="1" u="sng" dirty="0">
                <a:latin typeface="Book Antiqua" pitchFamily="18" charset="0"/>
              </a:rPr>
              <a:t>when to take corrective action</a:t>
            </a:r>
          </a:p>
        </p:txBody>
      </p:sp>
      <p:pic>
        <p:nvPicPr>
          <p:cNvPr id="6" name="Picture 5">
            <a:extLst>
              <a:ext uri="{FF2B5EF4-FFF2-40B4-BE49-F238E27FC236}">
                <a16:creationId xmlns:a16="http://schemas.microsoft.com/office/drawing/2014/main" id="{B0B8F2BA-B6C6-4DE3-9516-A63ED2EB3453}"/>
              </a:ext>
            </a:extLst>
          </p:cNvPr>
          <p:cNvPicPr>
            <a:picLocks noChangeAspect="1"/>
          </p:cNvPicPr>
          <p:nvPr/>
        </p:nvPicPr>
        <p:blipFill rotWithShape="1">
          <a:blip r:embed="rId3"/>
          <a:srcRect l="29166" t="24803" r="10834" b="45553"/>
          <a:stretch/>
        </p:blipFill>
        <p:spPr>
          <a:xfrm>
            <a:off x="612775" y="2590800"/>
            <a:ext cx="7597071" cy="2110299"/>
          </a:xfrm>
          <a:prstGeom prst="rect">
            <a:avLst/>
          </a:prstGeom>
        </p:spPr>
      </p:pic>
    </p:spTree>
    <p:extLst>
      <p:ext uri="{BB962C8B-B14F-4D97-AF65-F5344CB8AC3E}">
        <p14:creationId xmlns:p14="http://schemas.microsoft.com/office/powerpoint/2010/main" val="81919073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Statistical Process Control Chart</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25</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4" name="Content Placeholder 3"/>
          <p:cNvSpPr>
            <a:spLocks noGrp="1"/>
          </p:cNvSpPr>
          <p:nvPr>
            <p:ph idx="1"/>
          </p:nvPr>
        </p:nvSpPr>
        <p:spPr>
          <a:xfrm>
            <a:off x="381000" y="717674"/>
            <a:ext cx="8305800" cy="5759326"/>
          </a:xfrm>
        </p:spPr>
        <p:txBody>
          <a:bodyPr>
            <a:noAutofit/>
          </a:bodyPr>
          <a:lstStyle/>
          <a:p>
            <a:pPr>
              <a:buClr>
                <a:srgbClr val="BF0922"/>
              </a:buClr>
              <a:buSzPct val="60000"/>
              <a:buFont typeface="Lucida Grande" charset="0"/>
              <a:buChar char="►"/>
            </a:pPr>
            <a:r>
              <a:rPr lang="en-US" altLang="en-US" sz="2800" dirty="0">
                <a:latin typeface="Book Antiqua" pitchFamily="18" charset="0"/>
              </a:rPr>
              <a:t>Uses statistics and control charts to tell </a:t>
            </a:r>
            <a:r>
              <a:rPr lang="en-US" altLang="en-US" sz="2800" b="1" u="sng" dirty="0">
                <a:latin typeface="Book Antiqua" pitchFamily="18" charset="0"/>
              </a:rPr>
              <a:t>when to take corrective action</a:t>
            </a:r>
          </a:p>
        </p:txBody>
      </p:sp>
      <p:grpSp>
        <p:nvGrpSpPr>
          <p:cNvPr id="31" name="Group 34"/>
          <p:cNvGrpSpPr>
            <a:grpSpLocks/>
          </p:cNvGrpSpPr>
          <p:nvPr/>
        </p:nvGrpSpPr>
        <p:grpSpPr bwMode="auto">
          <a:xfrm>
            <a:off x="3908425" y="3348038"/>
            <a:ext cx="3884613" cy="2139950"/>
            <a:chOff x="2462" y="2109"/>
            <a:chExt cx="2447" cy="1348"/>
          </a:xfrm>
        </p:grpSpPr>
        <p:sp>
          <p:nvSpPr>
            <p:cNvPr id="32" name="Line 6"/>
            <p:cNvSpPr>
              <a:spLocks noChangeShapeType="1"/>
            </p:cNvSpPr>
            <p:nvPr/>
          </p:nvSpPr>
          <p:spPr bwMode="auto">
            <a:xfrm flipV="1">
              <a:off x="3032" y="2380"/>
              <a:ext cx="1877" cy="832"/>
            </a:xfrm>
            <a:prstGeom prst="line">
              <a:avLst/>
            </a:prstGeom>
            <a:noFill/>
            <a:ln w="57150">
              <a:solidFill>
                <a:schemeClr val="tx1"/>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dirty="0"/>
            </a:p>
          </p:txBody>
        </p:sp>
        <p:sp>
          <p:nvSpPr>
            <p:cNvPr id="33" name="Freeform 7"/>
            <p:cNvSpPr>
              <a:spLocks/>
            </p:cNvSpPr>
            <p:nvPr/>
          </p:nvSpPr>
          <p:spPr bwMode="auto">
            <a:xfrm>
              <a:off x="3995" y="2111"/>
              <a:ext cx="732" cy="511"/>
            </a:xfrm>
            <a:custGeom>
              <a:avLst/>
              <a:gdLst>
                <a:gd name="T0" fmla="*/ 0 w 1861"/>
                <a:gd name="T1" fmla="*/ 509 h 867"/>
                <a:gd name="T2" fmla="*/ 37 w 1861"/>
                <a:gd name="T3" fmla="*/ 502 h 867"/>
                <a:gd name="T4" fmla="*/ 89 w 1861"/>
                <a:gd name="T5" fmla="*/ 457 h 867"/>
                <a:gd name="T6" fmla="*/ 132 w 1861"/>
                <a:gd name="T7" fmla="*/ 385 h 867"/>
                <a:gd name="T8" fmla="*/ 191 w 1861"/>
                <a:gd name="T9" fmla="*/ 273 h 867"/>
                <a:gd name="T10" fmla="*/ 245 w 1861"/>
                <a:gd name="T11" fmla="*/ 153 h 867"/>
                <a:gd name="T12" fmla="*/ 297 w 1861"/>
                <a:gd name="T13" fmla="*/ 58 h 867"/>
                <a:gd name="T14" fmla="*/ 332 w 1861"/>
                <a:gd name="T15" fmla="*/ 19 h 867"/>
                <a:gd name="T16" fmla="*/ 366 w 1861"/>
                <a:gd name="T17" fmla="*/ 0 h 867"/>
                <a:gd name="T18" fmla="*/ 409 w 1861"/>
                <a:gd name="T19" fmla="*/ 19 h 867"/>
                <a:gd name="T20" fmla="*/ 437 w 1861"/>
                <a:gd name="T21" fmla="*/ 52 h 867"/>
                <a:gd name="T22" fmla="*/ 493 w 1861"/>
                <a:gd name="T23" fmla="*/ 151 h 867"/>
                <a:gd name="T24" fmla="*/ 548 w 1861"/>
                <a:gd name="T25" fmla="*/ 269 h 867"/>
                <a:gd name="T26" fmla="*/ 605 w 1861"/>
                <a:gd name="T27" fmla="*/ 388 h 867"/>
                <a:gd name="T28" fmla="*/ 641 w 1861"/>
                <a:gd name="T29" fmla="*/ 445 h 867"/>
                <a:gd name="T30" fmla="*/ 687 w 1861"/>
                <a:gd name="T31" fmla="*/ 497 h 867"/>
                <a:gd name="T32" fmla="*/ 732 w 1861"/>
                <a:gd name="T33" fmla="*/ 511 h 8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861" h="867">
                  <a:moveTo>
                    <a:pt x="0" y="864"/>
                  </a:moveTo>
                  <a:cubicBezTo>
                    <a:pt x="27" y="865"/>
                    <a:pt x="55" y="866"/>
                    <a:pt x="93" y="851"/>
                  </a:cubicBezTo>
                  <a:cubicBezTo>
                    <a:pt x="131" y="836"/>
                    <a:pt x="187" y="809"/>
                    <a:pt x="227" y="776"/>
                  </a:cubicBezTo>
                  <a:cubicBezTo>
                    <a:pt x="267" y="743"/>
                    <a:pt x="293" y="706"/>
                    <a:pt x="336" y="654"/>
                  </a:cubicBezTo>
                  <a:cubicBezTo>
                    <a:pt x="379" y="602"/>
                    <a:pt x="437" y="530"/>
                    <a:pt x="485" y="464"/>
                  </a:cubicBezTo>
                  <a:cubicBezTo>
                    <a:pt x="533" y="398"/>
                    <a:pt x="579" y="320"/>
                    <a:pt x="624" y="259"/>
                  </a:cubicBezTo>
                  <a:cubicBezTo>
                    <a:pt x="669" y="198"/>
                    <a:pt x="719" y="137"/>
                    <a:pt x="755" y="99"/>
                  </a:cubicBezTo>
                  <a:cubicBezTo>
                    <a:pt x="791" y="61"/>
                    <a:pt x="814" y="49"/>
                    <a:pt x="843" y="32"/>
                  </a:cubicBezTo>
                  <a:cubicBezTo>
                    <a:pt x="872" y="15"/>
                    <a:pt x="898" y="0"/>
                    <a:pt x="931" y="0"/>
                  </a:cubicBezTo>
                  <a:cubicBezTo>
                    <a:pt x="964" y="0"/>
                    <a:pt x="1010" y="17"/>
                    <a:pt x="1040" y="32"/>
                  </a:cubicBezTo>
                  <a:cubicBezTo>
                    <a:pt x="1070" y="47"/>
                    <a:pt x="1076" y="51"/>
                    <a:pt x="1112" y="88"/>
                  </a:cubicBezTo>
                  <a:cubicBezTo>
                    <a:pt x="1148" y="125"/>
                    <a:pt x="1206" y="195"/>
                    <a:pt x="1253" y="256"/>
                  </a:cubicBezTo>
                  <a:cubicBezTo>
                    <a:pt x="1300" y="317"/>
                    <a:pt x="1344" y="389"/>
                    <a:pt x="1392" y="456"/>
                  </a:cubicBezTo>
                  <a:cubicBezTo>
                    <a:pt x="1440" y="523"/>
                    <a:pt x="1500" y="609"/>
                    <a:pt x="1539" y="659"/>
                  </a:cubicBezTo>
                  <a:cubicBezTo>
                    <a:pt x="1578" y="709"/>
                    <a:pt x="1594" y="724"/>
                    <a:pt x="1629" y="755"/>
                  </a:cubicBezTo>
                  <a:cubicBezTo>
                    <a:pt x="1664" y="786"/>
                    <a:pt x="1708" y="824"/>
                    <a:pt x="1747" y="843"/>
                  </a:cubicBezTo>
                  <a:cubicBezTo>
                    <a:pt x="1786" y="862"/>
                    <a:pt x="1837" y="862"/>
                    <a:pt x="1861" y="867"/>
                  </a:cubicBezTo>
                </a:path>
              </a:pathLst>
            </a:custGeom>
            <a:solidFill>
              <a:srgbClr val="24BDB2"/>
            </a:solidFill>
            <a:ln w="38100" cmpd="sng">
              <a:solidFill>
                <a:srgbClr val="175097"/>
              </a:solidFill>
              <a:round/>
              <a:headEnd/>
              <a:tailEnd/>
            </a:ln>
          </p:spPr>
          <p:txBody>
            <a:bodyPr wrap="none" anchor="ctr"/>
            <a:lstStyle/>
            <a:p>
              <a:endParaRPr lang="en-US" dirty="0"/>
            </a:p>
          </p:txBody>
        </p:sp>
        <p:sp>
          <p:nvSpPr>
            <p:cNvPr id="34" name="Line 8"/>
            <p:cNvSpPr>
              <a:spLocks noChangeShapeType="1"/>
            </p:cNvSpPr>
            <p:nvPr/>
          </p:nvSpPr>
          <p:spPr bwMode="auto">
            <a:xfrm>
              <a:off x="4360" y="2109"/>
              <a:ext cx="0" cy="51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35" name="Line 9"/>
            <p:cNvSpPr>
              <a:spLocks noChangeShapeType="1"/>
            </p:cNvSpPr>
            <p:nvPr/>
          </p:nvSpPr>
          <p:spPr bwMode="auto">
            <a:xfrm>
              <a:off x="3952" y="2624"/>
              <a:ext cx="80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36" name="Freeform 10"/>
            <p:cNvSpPr>
              <a:spLocks/>
            </p:cNvSpPr>
            <p:nvPr/>
          </p:nvSpPr>
          <p:spPr bwMode="auto">
            <a:xfrm>
              <a:off x="3614" y="2276"/>
              <a:ext cx="732" cy="511"/>
            </a:xfrm>
            <a:custGeom>
              <a:avLst/>
              <a:gdLst>
                <a:gd name="T0" fmla="*/ 0 w 1861"/>
                <a:gd name="T1" fmla="*/ 509 h 867"/>
                <a:gd name="T2" fmla="*/ 37 w 1861"/>
                <a:gd name="T3" fmla="*/ 502 h 867"/>
                <a:gd name="T4" fmla="*/ 89 w 1861"/>
                <a:gd name="T5" fmla="*/ 457 h 867"/>
                <a:gd name="T6" fmla="*/ 132 w 1861"/>
                <a:gd name="T7" fmla="*/ 385 h 867"/>
                <a:gd name="T8" fmla="*/ 191 w 1861"/>
                <a:gd name="T9" fmla="*/ 273 h 867"/>
                <a:gd name="T10" fmla="*/ 245 w 1861"/>
                <a:gd name="T11" fmla="*/ 153 h 867"/>
                <a:gd name="T12" fmla="*/ 297 w 1861"/>
                <a:gd name="T13" fmla="*/ 58 h 867"/>
                <a:gd name="T14" fmla="*/ 332 w 1861"/>
                <a:gd name="T15" fmla="*/ 19 h 867"/>
                <a:gd name="T16" fmla="*/ 366 w 1861"/>
                <a:gd name="T17" fmla="*/ 0 h 867"/>
                <a:gd name="T18" fmla="*/ 409 w 1861"/>
                <a:gd name="T19" fmla="*/ 19 h 867"/>
                <a:gd name="T20" fmla="*/ 437 w 1861"/>
                <a:gd name="T21" fmla="*/ 52 h 867"/>
                <a:gd name="T22" fmla="*/ 493 w 1861"/>
                <a:gd name="T23" fmla="*/ 151 h 867"/>
                <a:gd name="T24" fmla="*/ 548 w 1861"/>
                <a:gd name="T25" fmla="*/ 269 h 867"/>
                <a:gd name="T26" fmla="*/ 605 w 1861"/>
                <a:gd name="T27" fmla="*/ 388 h 867"/>
                <a:gd name="T28" fmla="*/ 641 w 1861"/>
                <a:gd name="T29" fmla="*/ 445 h 867"/>
                <a:gd name="T30" fmla="*/ 687 w 1861"/>
                <a:gd name="T31" fmla="*/ 497 h 867"/>
                <a:gd name="T32" fmla="*/ 732 w 1861"/>
                <a:gd name="T33" fmla="*/ 511 h 8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861" h="867">
                  <a:moveTo>
                    <a:pt x="0" y="864"/>
                  </a:moveTo>
                  <a:cubicBezTo>
                    <a:pt x="27" y="865"/>
                    <a:pt x="55" y="866"/>
                    <a:pt x="93" y="851"/>
                  </a:cubicBezTo>
                  <a:cubicBezTo>
                    <a:pt x="131" y="836"/>
                    <a:pt x="187" y="809"/>
                    <a:pt x="227" y="776"/>
                  </a:cubicBezTo>
                  <a:cubicBezTo>
                    <a:pt x="267" y="743"/>
                    <a:pt x="293" y="706"/>
                    <a:pt x="336" y="654"/>
                  </a:cubicBezTo>
                  <a:cubicBezTo>
                    <a:pt x="379" y="602"/>
                    <a:pt x="437" y="530"/>
                    <a:pt x="485" y="464"/>
                  </a:cubicBezTo>
                  <a:cubicBezTo>
                    <a:pt x="533" y="398"/>
                    <a:pt x="579" y="320"/>
                    <a:pt x="624" y="259"/>
                  </a:cubicBezTo>
                  <a:cubicBezTo>
                    <a:pt x="669" y="198"/>
                    <a:pt x="719" y="137"/>
                    <a:pt x="755" y="99"/>
                  </a:cubicBezTo>
                  <a:cubicBezTo>
                    <a:pt x="791" y="61"/>
                    <a:pt x="814" y="49"/>
                    <a:pt x="843" y="32"/>
                  </a:cubicBezTo>
                  <a:cubicBezTo>
                    <a:pt x="872" y="15"/>
                    <a:pt x="898" y="0"/>
                    <a:pt x="931" y="0"/>
                  </a:cubicBezTo>
                  <a:cubicBezTo>
                    <a:pt x="964" y="0"/>
                    <a:pt x="1010" y="17"/>
                    <a:pt x="1040" y="32"/>
                  </a:cubicBezTo>
                  <a:cubicBezTo>
                    <a:pt x="1070" y="47"/>
                    <a:pt x="1076" y="51"/>
                    <a:pt x="1112" y="88"/>
                  </a:cubicBezTo>
                  <a:cubicBezTo>
                    <a:pt x="1148" y="125"/>
                    <a:pt x="1206" y="195"/>
                    <a:pt x="1253" y="256"/>
                  </a:cubicBezTo>
                  <a:cubicBezTo>
                    <a:pt x="1300" y="317"/>
                    <a:pt x="1344" y="389"/>
                    <a:pt x="1392" y="456"/>
                  </a:cubicBezTo>
                  <a:cubicBezTo>
                    <a:pt x="1440" y="523"/>
                    <a:pt x="1500" y="609"/>
                    <a:pt x="1539" y="659"/>
                  </a:cubicBezTo>
                  <a:cubicBezTo>
                    <a:pt x="1578" y="709"/>
                    <a:pt x="1594" y="724"/>
                    <a:pt x="1629" y="755"/>
                  </a:cubicBezTo>
                  <a:cubicBezTo>
                    <a:pt x="1664" y="786"/>
                    <a:pt x="1708" y="824"/>
                    <a:pt x="1747" y="843"/>
                  </a:cubicBezTo>
                  <a:cubicBezTo>
                    <a:pt x="1786" y="862"/>
                    <a:pt x="1837" y="862"/>
                    <a:pt x="1861" y="867"/>
                  </a:cubicBezTo>
                </a:path>
              </a:pathLst>
            </a:custGeom>
            <a:solidFill>
              <a:srgbClr val="24BDB2"/>
            </a:solidFill>
            <a:ln w="38100" cmpd="sng">
              <a:solidFill>
                <a:srgbClr val="175097"/>
              </a:solidFill>
              <a:round/>
              <a:headEnd/>
              <a:tailEnd/>
            </a:ln>
          </p:spPr>
          <p:txBody>
            <a:bodyPr wrap="none" anchor="ctr"/>
            <a:lstStyle/>
            <a:p>
              <a:endParaRPr lang="en-US" dirty="0"/>
            </a:p>
          </p:txBody>
        </p:sp>
        <p:sp>
          <p:nvSpPr>
            <p:cNvPr id="37" name="Line 11"/>
            <p:cNvSpPr>
              <a:spLocks noChangeShapeType="1"/>
            </p:cNvSpPr>
            <p:nvPr/>
          </p:nvSpPr>
          <p:spPr bwMode="auto">
            <a:xfrm>
              <a:off x="3979" y="2274"/>
              <a:ext cx="0" cy="51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38" name="Line 12"/>
            <p:cNvSpPr>
              <a:spLocks noChangeShapeType="1"/>
            </p:cNvSpPr>
            <p:nvPr/>
          </p:nvSpPr>
          <p:spPr bwMode="auto">
            <a:xfrm>
              <a:off x="3571" y="2789"/>
              <a:ext cx="80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39" name="Freeform 13"/>
            <p:cNvSpPr>
              <a:spLocks/>
            </p:cNvSpPr>
            <p:nvPr/>
          </p:nvSpPr>
          <p:spPr bwMode="auto">
            <a:xfrm>
              <a:off x="3237" y="2442"/>
              <a:ext cx="732" cy="511"/>
            </a:xfrm>
            <a:custGeom>
              <a:avLst/>
              <a:gdLst>
                <a:gd name="T0" fmla="*/ 0 w 1861"/>
                <a:gd name="T1" fmla="*/ 509 h 867"/>
                <a:gd name="T2" fmla="*/ 37 w 1861"/>
                <a:gd name="T3" fmla="*/ 502 h 867"/>
                <a:gd name="T4" fmla="*/ 89 w 1861"/>
                <a:gd name="T5" fmla="*/ 457 h 867"/>
                <a:gd name="T6" fmla="*/ 132 w 1861"/>
                <a:gd name="T7" fmla="*/ 385 h 867"/>
                <a:gd name="T8" fmla="*/ 191 w 1861"/>
                <a:gd name="T9" fmla="*/ 273 h 867"/>
                <a:gd name="T10" fmla="*/ 245 w 1861"/>
                <a:gd name="T11" fmla="*/ 153 h 867"/>
                <a:gd name="T12" fmla="*/ 297 w 1861"/>
                <a:gd name="T13" fmla="*/ 58 h 867"/>
                <a:gd name="T14" fmla="*/ 332 w 1861"/>
                <a:gd name="T15" fmla="*/ 19 h 867"/>
                <a:gd name="T16" fmla="*/ 366 w 1861"/>
                <a:gd name="T17" fmla="*/ 0 h 867"/>
                <a:gd name="T18" fmla="*/ 409 w 1861"/>
                <a:gd name="T19" fmla="*/ 19 h 867"/>
                <a:gd name="T20" fmla="*/ 437 w 1861"/>
                <a:gd name="T21" fmla="*/ 52 h 867"/>
                <a:gd name="T22" fmla="*/ 493 w 1861"/>
                <a:gd name="T23" fmla="*/ 151 h 867"/>
                <a:gd name="T24" fmla="*/ 548 w 1861"/>
                <a:gd name="T25" fmla="*/ 269 h 867"/>
                <a:gd name="T26" fmla="*/ 605 w 1861"/>
                <a:gd name="T27" fmla="*/ 388 h 867"/>
                <a:gd name="T28" fmla="*/ 641 w 1861"/>
                <a:gd name="T29" fmla="*/ 445 h 867"/>
                <a:gd name="T30" fmla="*/ 687 w 1861"/>
                <a:gd name="T31" fmla="*/ 497 h 867"/>
                <a:gd name="T32" fmla="*/ 732 w 1861"/>
                <a:gd name="T33" fmla="*/ 511 h 8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861" h="867">
                  <a:moveTo>
                    <a:pt x="0" y="864"/>
                  </a:moveTo>
                  <a:cubicBezTo>
                    <a:pt x="27" y="865"/>
                    <a:pt x="55" y="866"/>
                    <a:pt x="93" y="851"/>
                  </a:cubicBezTo>
                  <a:cubicBezTo>
                    <a:pt x="131" y="836"/>
                    <a:pt x="187" y="809"/>
                    <a:pt x="227" y="776"/>
                  </a:cubicBezTo>
                  <a:cubicBezTo>
                    <a:pt x="267" y="743"/>
                    <a:pt x="293" y="706"/>
                    <a:pt x="336" y="654"/>
                  </a:cubicBezTo>
                  <a:cubicBezTo>
                    <a:pt x="379" y="602"/>
                    <a:pt x="437" y="530"/>
                    <a:pt x="485" y="464"/>
                  </a:cubicBezTo>
                  <a:cubicBezTo>
                    <a:pt x="533" y="398"/>
                    <a:pt x="579" y="320"/>
                    <a:pt x="624" y="259"/>
                  </a:cubicBezTo>
                  <a:cubicBezTo>
                    <a:pt x="669" y="198"/>
                    <a:pt x="719" y="137"/>
                    <a:pt x="755" y="99"/>
                  </a:cubicBezTo>
                  <a:cubicBezTo>
                    <a:pt x="791" y="61"/>
                    <a:pt x="814" y="49"/>
                    <a:pt x="843" y="32"/>
                  </a:cubicBezTo>
                  <a:cubicBezTo>
                    <a:pt x="872" y="15"/>
                    <a:pt x="898" y="0"/>
                    <a:pt x="931" y="0"/>
                  </a:cubicBezTo>
                  <a:cubicBezTo>
                    <a:pt x="964" y="0"/>
                    <a:pt x="1010" y="17"/>
                    <a:pt x="1040" y="32"/>
                  </a:cubicBezTo>
                  <a:cubicBezTo>
                    <a:pt x="1070" y="47"/>
                    <a:pt x="1076" y="51"/>
                    <a:pt x="1112" y="88"/>
                  </a:cubicBezTo>
                  <a:cubicBezTo>
                    <a:pt x="1148" y="125"/>
                    <a:pt x="1206" y="195"/>
                    <a:pt x="1253" y="256"/>
                  </a:cubicBezTo>
                  <a:cubicBezTo>
                    <a:pt x="1300" y="317"/>
                    <a:pt x="1344" y="389"/>
                    <a:pt x="1392" y="456"/>
                  </a:cubicBezTo>
                  <a:cubicBezTo>
                    <a:pt x="1440" y="523"/>
                    <a:pt x="1500" y="609"/>
                    <a:pt x="1539" y="659"/>
                  </a:cubicBezTo>
                  <a:cubicBezTo>
                    <a:pt x="1578" y="709"/>
                    <a:pt x="1594" y="724"/>
                    <a:pt x="1629" y="755"/>
                  </a:cubicBezTo>
                  <a:cubicBezTo>
                    <a:pt x="1664" y="786"/>
                    <a:pt x="1708" y="824"/>
                    <a:pt x="1747" y="843"/>
                  </a:cubicBezTo>
                  <a:cubicBezTo>
                    <a:pt x="1786" y="862"/>
                    <a:pt x="1837" y="862"/>
                    <a:pt x="1861" y="867"/>
                  </a:cubicBezTo>
                </a:path>
              </a:pathLst>
            </a:custGeom>
            <a:solidFill>
              <a:srgbClr val="24BDB2"/>
            </a:solidFill>
            <a:ln w="38100" cmpd="sng">
              <a:solidFill>
                <a:srgbClr val="175097"/>
              </a:solidFill>
              <a:round/>
              <a:headEnd/>
              <a:tailEnd/>
            </a:ln>
          </p:spPr>
          <p:txBody>
            <a:bodyPr wrap="none" anchor="ctr"/>
            <a:lstStyle/>
            <a:p>
              <a:endParaRPr lang="en-US" dirty="0"/>
            </a:p>
          </p:txBody>
        </p:sp>
        <p:sp>
          <p:nvSpPr>
            <p:cNvPr id="40" name="Line 14"/>
            <p:cNvSpPr>
              <a:spLocks noChangeShapeType="1"/>
            </p:cNvSpPr>
            <p:nvPr/>
          </p:nvSpPr>
          <p:spPr bwMode="auto">
            <a:xfrm>
              <a:off x="3602" y="2440"/>
              <a:ext cx="0" cy="51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41" name="Line 15"/>
            <p:cNvSpPr>
              <a:spLocks noChangeShapeType="1"/>
            </p:cNvSpPr>
            <p:nvPr/>
          </p:nvSpPr>
          <p:spPr bwMode="auto">
            <a:xfrm>
              <a:off x="3194" y="2955"/>
              <a:ext cx="80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42" name="Rectangle 16"/>
            <p:cNvSpPr>
              <a:spLocks noChangeArrowheads="1"/>
            </p:cNvSpPr>
            <p:nvPr/>
          </p:nvSpPr>
          <p:spPr bwMode="auto">
            <a:xfrm>
              <a:off x="2774" y="3239"/>
              <a:ext cx="566"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90000"/>
                </a:lnSpc>
              </a:pPr>
              <a:r>
                <a:rPr lang="en-US" dirty="0"/>
                <a:t>Weight</a:t>
              </a:r>
            </a:p>
          </p:txBody>
        </p:sp>
        <p:sp>
          <p:nvSpPr>
            <p:cNvPr id="43" name="Line 17"/>
            <p:cNvSpPr>
              <a:spLocks noChangeShapeType="1"/>
            </p:cNvSpPr>
            <p:nvPr/>
          </p:nvSpPr>
          <p:spPr bwMode="auto">
            <a:xfrm>
              <a:off x="3379" y="3355"/>
              <a:ext cx="565" cy="0"/>
            </a:xfrm>
            <a:prstGeom prst="line">
              <a:avLst/>
            </a:prstGeom>
            <a:noFill/>
            <a:ln w="57150">
              <a:solidFill>
                <a:srgbClr val="BF0922"/>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dirty="0"/>
            </a:p>
          </p:txBody>
        </p:sp>
        <p:sp>
          <p:nvSpPr>
            <p:cNvPr id="44" name="Freeform 18"/>
            <p:cNvSpPr>
              <a:spLocks/>
            </p:cNvSpPr>
            <p:nvPr/>
          </p:nvSpPr>
          <p:spPr bwMode="auto">
            <a:xfrm>
              <a:off x="2859" y="2612"/>
              <a:ext cx="732" cy="511"/>
            </a:xfrm>
            <a:custGeom>
              <a:avLst/>
              <a:gdLst>
                <a:gd name="T0" fmla="*/ 0 w 1861"/>
                <a:gd name="T1" fmla="*/ 509 h 867"/>
                <a:gd name="T2" fmla="*/ 37 w 1861"/>
                <a:gd name="T3" fmla="*/ 502 h 867"/>
                <a:gd name="T4" fmla="*/ 89 w 1861"/>
                <a:gd name="T5" fmla="*/ 457 h 867"/>
                <a:gd name="T6" fmla="*/ 132 w 1861"/>
                <a:gd name="T7" fmla="*/ 385 h 867"/>
                <a:gd name="T8" fmla="*/ 191 w 1861"/>
                <a:gd name="T9" fmla="*/ 273 h 867"/>
                <a:gd name="T10" fmla="*/ 245 w 1861"/>
                <a:gd name="T11" fmla="*/ 153 h 867"/>
                <a:gd name="T12" fmla="*/ 297 w 1861"/>
                <a:gd name="T13" fmla="*/ 58 h 867"/>
                <a:gd name="T14" fmla="*/ 332 w 1861"/>
                <a:gd name="T15" fmla="*/ 19 h 867"/>
                <a:gd name="T16" fmla="*/ 366 w 1861"/>
                <a:gd name="T17" fmla="*/ 0 h 867"/>
                <a:gd name="T18" fmla="*/ 409 w 1861"/>
                <a:gd name="T19" fmla="*/ 19 h 867"/>
                <a:gd name="T20" fmla="*/ 437 w 1861"/>
                <a:gd name="T21" fmla="*/ 52 h 867"/>
                <a:gd name="T22" fmla="*/ 493 w 1861"/>
                <a:gd name="T23" fmla="*/ 151 h 867"/>
                <a:gd name="T24" fmla="*/ 548 w 1861"/>
                <a:gd name="T25" fmla="*/ 269 h 867"/>
                <a:gd name="T26" fmla="*/ 605 w 1861"/>
                <a:gd name="T27" fmla="*/ 388 h 867"/>
                <a:gd name="T28" fmla="*/ 641 w 1861"/>
                <a:gd name="T29" fmla="*/ 445 h 867"/>
                <a:gd name="T30" fmla="*/ 687 w 1861"/>
                <a:gd name="T31" fmla="*/ 497 h 867"/>
                <a:gd name="T32" fmla="*/ 732 w 1861"/>
                <a:gd name="T33" fmla="*/ 511 h 8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861" h="867">
                  <a:moveTo>
                    <a:pt x="0" y="864"/>
                  </a:moveTo>
                  <a:cubicBezTo>
                    <a:pt x="27" y="865"/>
                    <a:pt x="55" y="866"/>
                    <a:pt x="93" y="851"/>
                  </a:cubicBezTo>
                  <a:cubicBezTo>
                    <a:pt x="131" y="836"/>
                    <a:pt x="187" y="809"/>
                    <a:pt x="227" y="776"/>
                  </a:cubicBezTo>
                  <a:cubicBezTo>
                    <a:pt x="267" y="743"/>
                    <a:pt x="293" y="706"/>
                    <a:pt x="336" y="654"/>
                  </a:cubicBezTo>
                  <a:cubicBezTo>
                    <a:pt x="379" y="602"/>
                    <a:pt x="437" y="530"/>
                    <a:pt x="485" y="464"/>
                  </a:cubicBezTo>
                  <a:cubicBezTo>
                    <a:pt x="533" y="398"/>
                    <a:pt x="579" y="320"/>
                    <a:pt x="624" y="259"/>
                  </a:cubicBezTo>
                  <a:cubicBezTo>
                    <a:pt x="669" y="198"/>
                    <a:pt x="719" y="137"/>
                    <a:pt x="755" y="99"/>
                  </a:cubicBezTo>
                  <a:cubicBezTo>
                    <a:pt x="791" y="61"/>
                    <a:pt x="814" y="49"/>
                    <a:pt x="843" y="32"/>
                  </a:cubicBezTo>
                  <a:cubicBezTo>
                    <a:pt x="872" y="15"/>
                    <a:pt x="898" y="0"/>
                    <a:pt x="931" y="0"/>
                  </a:cubicBezTo>
                  <a:cubicBezTo>
                    <a:pt x="964" y="0"/>
                    <a:pt x="1010" y="17"/>
                    <a:pt x="1040" y="32"/>
                  </a:cubicBezTo>
                  <a:cubicBezTo>
                    <a:pt x="1070" y="47"/>
                    <a:pt x="1076" y="51"/>
                    <a:pt x="1112" y="88"/>
                  </a:cubicBezTo>
                  <a:cubicBezTo>
                    <a:pt x="1148" y="125"/>
                    <a:pt x="1206" y="195"/>
                    <a:pt x="1253" y="256"/>
                  </a:cubicBezTo>
                  <a:cubicBezTo>
                    <a:pt x="1300" y="317"/>
                    <a:pt x="1344" y="389"/>
                    <a:pt x="1392" y="456"/>
                  </a:cubicBezTo>
                  <a:cubicBezTo>
                    <a:pt x="1440" y="523"/>
                    <a:pt x="1500" y="609"/>
                    <a:pt x="1539" y="659"/>
                  </a:cubicBezTo>
                  <a:cubicBezTo>
                    <a:pt x="1578" y="709"/>
                    <a:pt x="1594" y="724"/>
                    <a:pt x="1629" y="755"/>
                  </a:cubicBezTo>
                  <a:cubicBezTo>
                    <a:pt x="1664" y="786"/>
                    <a:pt x="1708" y="824"/>
                    <a:pt x="1747" y="843"/>
                  </a:cubicBezTo>
                  <a:cubicBezTo>
                    <a:pt x="1786" y="862"/>
                    <a:pt x="1837" y="862"/>
                    <a:pt x="1861" y="867"/>
                  </a:cubicBezTo>
                </a:path>
              </a:pathLst>
            </a:custGeom>
            <a:solidFill>
              <a:srgbClr val="24BDB2"/>
            </a:solidFill>
            <a:ln w="38100" cmpd="sng">
              <a:solidFill>
                <a:srgbClr val="175097"/>
              </a:solidFill>
              <a:round/>
              <a:headEnd/>
              <a:tailEnd/>
            </a:ln>
          </p:spPr>
          <p:txBody>
            <a:bodyPr wrap="none" anchor="ctr"/>
            <a:lstStyle/>
            <a:p>
              <a:endParaRPr lang="en-US" dirty="0"/>
            </a:p>
          </p:txBody>
        </p:sp>
        <p:sp>
          <p:nvSpPr>
            <p:cNvPr id="45" name="Line 19"/>
            <p:cNvSpPr>
              <a:spLocks noChangeShapeType="1"/>
            </p:cNvSpPr>
            <p:nvPr/>
          </p:nvSpPr>
          <p:spPr bwMode="auto">
            <a:xfrm>
              <a:off x="3224" y="2610"/>
              <a:ext cx="0" cy="51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46" name="Line 20"/>
            <p:cNvSpPr>
              <a:spLocks noChangeShapeType="1"/>
            </p:cNvSpPr>
            <p:nvPr/>
          </p:nvSpPr>
          <p:spPr bwMode="auto">
            <a:xfrm>
              <a:off x="2816" y="3125"/>
              <a:ext cx="80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47" name="Rectangle 21"/>
            <p:cNvSpPr>
              <a:spLocks noChangeArrowheads="1"/>
            </p:cNvSpPr>
            <p:nvPr/>
          </p:nvSpPr>
          <p:spPr bwMode="auto">
            <a:xfrm rot="-1452304">
              <a:off x="3843" y="3013"/>
              <a:ext cx="434"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90000"/>
                </a:lnSpc>
              </a:pPr>
              <a:r>
                <a:rPr lang="en-US" dirty="0"/>
                <a:t>Time</a:t>
              </a:r>
            </a:p>
          </p:txBody>
        </p:sp>
        <p:sp>
          <p:nvSpPr>
            <p:cNvPr id="48" name="Line 22"/>
            <p:cNvSpPr>
              <a:spLocks noChangeShapeType="1"/>
            </p:cNvSpPr>
            <p:nvPr/>
          </p:nvSpPr>
          <p:spPr bwMode="auto">
            <a:xfrm rot="-5400000">
              <a:off x="2307" y="2739"/>
              <a:ext cx="829" cy="0"/>
            </a:xfrm>
            <a:prstGeom prst="line">
              <a:avLst/>
            </a:prstGeom>
            <a:noFill/>
            <a:ln w="57150">
              <a:solidFill>
                <a:srgbClr val="BF0922"/>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dirty="0"/>
            </a:p>
          </p:txBody>
        </p:sp>
        <p:sp>
          <p:nvSpPr>
            <p:cNvPr id="49" name="Rectangle 23"/>
            <p:cNvSpPr>
              <a:spLocks noChangeArrowheads="1"/>
            </p:cNvSpPr>
            <p:nvPr/>
          </p:nvSpPr>
          <p:spPr bwMode="auto">
            <a:xfrm rot="-5400000">
              <a:off x="2169" y="2654"/>
              <a:ext cx="803"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90000"/>
                </a:lnSpc>
              </a:pPr>
              <a:r>
                <a:rPr lang="en-US" dirty="0"/>
                <a:t>Frequency</a:t>
              </a:r>
            </a:p>
          </p:txBody>
        </p:sp>
        <p:sp>
          <p:nvSpPr>
            <p:cNvPr id="50" name="Line 24"/>
            <p:cNvSpPr>
              <a:spLocks noChangeShapeType="1"/>
            </p:cNvSpPr>
            <p:nvPr/>
          </p:nvSpPr>
          <p:spPr bwMode="auto">
            <a:xfrm flipV="1">
              <a:off x="4236" y="2876"/>
              <a:ext cx="392" cy="176"/>
            </a:xfrm>
            <a:prstGeom prst="line">
              <a:avLst/>
            </a:prstGeom>
            <a:noFill/>
            <a:ln w="57150">
              <a:solidFill>
                <a:srgbClr val="BF0922"/>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dirty="0"/>
            </a:p>
          </p:txBody>
        </p:sp>
      </p:grpSp>
      <p:grpSp>
        <p:nvGrpSpPr>
          <p:cNvPr id="51" name="Group 25"/>
          <p:cNvGrpSpPr>
            <a:grpSpLocks/>
          </p:cNvGrpSpPr>
          <p:nvPr/>
        </p:nvGrpSpPr>
        <p:grpSpPr bwMode="auto">
          <a:xfrm>
            <a:off x="7378700" y="2857500"/>
            <a:ext cx="1474788" cy="1246188"/>
            <a:chOff x="4560" y="2176"/>
            <a:chExt cx="929" cy="785"/>
          </a:xfrm>
        </p:grpSpPr>
        <p:sp>
          <p:nvSpPr>
            <p:cNvPr id="52" name="Rectangle 26"/>
            <p:cNvSpPr>
              <a:spLocks noChangeArrowheads="1"/>
            </p:cNvSpPr>
            <p:nvPr/>
          </p:nvSpPr>
          <p:spPr bwMode="auto">
            <a:xfrm>
              <a:off x="4726" y="2743"/>
              <a:ext cx="763"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90000"/>
                </a:lnSpc>
              </a:pPr>
              <a:r>
                <a:rPr lang="en-US" dirty="0"/>
                <a:t>Prediction</a:t>
              </a:r>
            </a:p>
          </p:txBody>
        </p:sp>
        <p:sp>
          <p:nvSpPr>
            <p:cNvPr id="53" name="Line 27"/>
            <p:cNvSpPr>
              <a:spLocks noChangeShapeType="1"/>
            </p:cNvSpPr>
            <p:nvPr/>
          </p:nvSpPr>
          <p:spPr bwMode="auto">
            <a:xfrm flipV="1">
              <a:off x="4817" y="2512"/>
              <a:ext cx="551" cy="248"/>
            </a:xfrm>
            <a:prstGeom prst="line">
              <a:avLst/>
            </a:prstGeom>
            <a:noFill/>
            <a:ln w="57150">
              <a:solidFill>
                <a:schemeClr val="tx1"/>
              </a:solidFill>
              <a:prstDash val="sysDot"/>
              <a:round/>
              <a:headEnd/>
              <a:tailEnd type="triangle" w="sm" len="lg"/>
            </a:ln>
            <a:extLst>
              <a:ext uri="{909E8E84-426E-40DD-AFC4-6F175D3DCCD1}">
                <a14:hiddenFill xmlns:a14="http://schemas.microsoft.com/office/drawing/2010/main">
                  <a:noFill/>
                </a14:hiddenFill>
              </a:ext>
            </a:extLst>
          </p:spPr>
          <p:txBody>
            <a:bodyPr wrap="none" anchor="ctr"/>
            <a:lstStyle/>
            <a:p>
              <a:endParaRPr lang="en-US" dirty="0"/>
            </a:p>
          </p:txBody>
        </p:sp>
        <p:sp>
          <p:nvSpPr>
            <p:cNvPr id="54" name="Freeform 28"/>
            <p:cNvSpPr>
              <a:spLocks/>
            </p:cNvSpPr>
            <p:nvPr/>
          </p:nvSpPr>
          <p:spPr bwMode="auto">
            <a:xfrm>
              <a:off x="4603" y="2178"/>
              <a:ext cx="732" cy="511"/>
            </a:xfrm>
            <a:custGeom>
              <a:avLst/>
              <a:gdLst>
                <a:gd name="T0" fmla="*/ 0 w 1861"/>
                <a:gd name="T1" fmla="*/ 509 h 867"/>
                <a:gd name="T2" fmla="*/ 37 w 1861"/>
                <a:gd name="T3" fmla="*/ 502 h 867"/>
                <a:gd name="T4" fmla="*/ 89 w 1861"/>
                <a:gd name="T5" fmla="*/ 457 h 867"/>
                <a:gd name="T6" fmla="*/ 132 w 1861"/>
                <a:gd name="T7" fmla="*/ 385 h 867"/>
                <a:gd name="T8" fmla="*/ 191 w 1861"/>
                <a:gd name="T9" fmla="*/ 273 h 867"/>
                <a:gd name="T10" fmla="*/ 245 w 1861"/>
                <a:gd name="T11" fmla="*/ 153 h 867"/>
                <a:gd name="T12" fmla="*/ 297 w 1861"/>
                <a:gd name="T13" fmla="*/ 58 h 867"/>
                <a:gd name="T14" fmla="*/ 332 w 1861"/>
                <a:gd name="T15" fmla="*/ 19 h 867"/>
                <a:gd name="T16" fmla="*/ 366 w 1861"/>
                <a:gd name="T17" fmla="*/ 0 h 867"/>
                <a:gd name="T18" fmla="*/ 409 w 1861"/>
                <a:gd name="T19" fmla="*/ 19 h 867"/>
                <a:gd name="T20" fmla="*/ 437 w 1861"/>
                <a:gd name="T21" fmla="*/ 52 h 867"/>
                <a:gd name="T22" fmla="*/ 493 w 1861"/>
                <a:gd name="T23" fmla="*/ 151 h 867"/>
                <a:gd name="T24" fmla="*/ 548 w 1861"/>
                <a:gd name="T25" fmla="*/ 269 h 867"/>
                <a:gd name="T26" fmla="*/ 605 w 1861"/>
                <a:gd name="T27" fmla="*/ 388 h 867"/>
                <a:gd name="T28" fmla="*/ 641 w 1861"/>
                <a:gd name="T29" fmla="*/ 445 h 867"/>
                <a:gd name="T30" fmla="*/ 687 w 1861"/>
                <a:gd name="T31" fmla="*/ 497 h 867"/>
                <a:gd name="T32" fmla="*/ 732 w 1861"/>
                <a:gd name="T33" fmla="*/ 511 h 8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861" h="867">
                  <a:moveTo>
                    <a:pt x="0" y="864"/>
                  </a:moveTo>
                  <a:cubicBezTo>
                    <a:pt x="27" y="865"/>
                    <a:pt x="55" y="866"/>
                    <a:pt x="93" y="851"/>
                  </a:cubicBezTo>
                  <a:cubicBezTo>
                    <a:pt x="131" y="836"/>
                    <a:pt x="187" y="809"/>
                    <a:pt x="227" y="776"/>
                  </a:cubicBezTo>
                  <a:cubicBezTo>
                    <a:pt x="267" y="743"/>
                    <a:pt x="293" y="706"/>
                    <a:pt x="336" y="654"/>
                  </a:cubicBezTo>
                  <a:cubicBezTo>
                    <a:pt x="379" y="602"/>
                    <a:pt x="437" y="530"/>
                    <a:pt x="485" y="464"/>
                  </a:cubicBezTo>
                  <a:cubicBezTo>
                    <a:pt x="533" y="398"/>
                    <a:pt x="579" y="320"/>
                    <a:pt x="624" y="259"/>
                  </a:cubicBezTo>
                  <a:cubicBezTo>
                    <a:pt x="669" y="198"/>
                    <a:pt x="719" y="137"/>
                    <a:pt x="755" y="99"/>
                  </a:cubicBezTo>
                  <a:cubicBezTo>
                    <a:pt x="791" y="61"/>
                    <a:pt x="814" y="49"/>
                    <a:pt x="843" y="32"/>
                  </a:cubicBezTo>
                  <a:cubicBezTo>
                    <a:pt x="872" y="15"/>
                    <a:pt x="898" y="0"/>
                    <a:pt x="931" y="0"/>
                  </a:cubicBezTo>
                  <a:cubicBezTo>
                    <a:pt x="964" y="0"/>
                    <a:pt x="1010" y="17"/>
                    <a:pt x="1040" y="32"/>
                  </a:cubicBezTo>
                  <a:cubicBezTo>
                    <a:pt x="1070" y="47"/>
                    <a:pt x="1076" y="51"/>
                    <a:pt x="1112" y="88"/>
                  </a:cubicBezTo>
                  <a:cubicBezTo>
                    <a:pt x="1148" y="125"/>
                    <a:pt x="1206" y="195"/>
                    <a:pt x="1253" y="256"/>
                  </a:cubicBezTo>
                  <a:cubicBezTo>
                    <a:pt x="1300" y="317"/>
                    <a:pt x="1344" y="389"/>
                    <a:pt x="1392" y="456"/>
                  </a:cubicBezTo>
                  <a:cubicBezTo>
                    <a:pt x="1440" y="523"/>
                    <a:pt x="1500" y="609"/>
                    <a:pt x="1539" y="659"/>
                  </a:cubicBezTo>
                  <a:cubicBezTo>
                    <a:pt x="1578" y="709"/>
                    <a:pt x="1594" y="724"/>
                    <a:pt x="1629" y="755"/>
                  </a:cubicBezTo>
                  <a:cubicBezTo>
                    <a:pt x="1664" y="786"/>
                    <a:pt x="1708" y="824"/>
                    <a:pt x="1747" y="843"/>
                  </a:cubicBezTo>
                  <a:cubicBezTo>
                    <a:pt x="1786" y="862"/>
                    <a:pt x="1837" y="862"/>
                    <a:pt x="1861" y="867"/>
                  </a:cubicBezTo>
                </a:path>
              </a:pathLst>
            </a:custGeom>
            <a:noFill/>
            <a:ln w="38100" cap="flat" cmpd="sng">
              <a:solidFill>
                <a:schemeClr val="tx1"/>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55" name="Line 29"/>
            <p:cNvSpPr>
              <a:spLocks noChangeShapeType="1"/>
            </p:cNvSpPr>
            <p:nvPr/>
          </p:nvSpPr>
          <p:spPr bwMode="auto">
            <a:xfrm>
              <a:off x="4968" y="2176"/>
              <a:ext cx="0" cy="510"/>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56" name="Line 30"/>
            <p:cNvSpPr>
              <a:spLocks noChangeShapeType="1"/>
            </p:cNvSpPr>
            <p:nvPr/>
          </p:nvSpPr>
          <p:spPr bwMode="auto">
            <a:xfrm>
              <a:off x="4560" y="2691"/>
              <a:ext cx="804" cy="0"/>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sp>
        <p:nvSpPr>
          <p:cNvPr id="57" name="Rectangle 4"/>
          <p:cNvSpPr>
            <a:spLocks noChangeArrowheads="1"/>
          </p:cNvSpPr>
          <p:nvPr/>
        </p:nvSpPr>
        <p:spPr bwMode="auto">
          <a:xfrm>
            <a:off x="688974" y="1952685"/>
            <a:ext cx="2968625" cy="4524315"/>
          </a:xfrm>
          <a:prstGeom prst="rect">
            <a:avLst/>
          </a:prstGeom>
          <a:ln/>
        </p:spPr>
        <p:style>
          <a:lnRef idx="2">
            <a:schemeClr val="accent4"/>
          </a:lnRef>
          <a:fillRef idx="1">
            <a:schemeClr val="lt1"/>
          </a:fillRef>
          <a:effectRef idx="0">
            <a:schemeClr val="accent4"/>
          </a:effectRef>
          <a:fontRef idx="minor">
            <a:schemeClr val="dk1"/>
          </a:fontRef>
        </p:style>
        <p:txBody>
          <a:bodyPr wrap="square">
            <a:spAutoFit/>
          </a:bodyPr>
          <a:lstStyle/>
          <a:p>
            <a:pPr eaLnBrk="1" hangingPunct="1">
              <a:lnSpc>
                <a:spcPct val="90000"/>
              </a:lnSpc>
            </a:pPr>
            <a:r>
              <a:rPr lang="en-US" sz="3200" dirty="0"/>
              <a:t>If only </a:t>
            </a:r>
            <a:r>
              <a:rPr lang="en-US" sz="3200" b="1" dirty="0">
                <a:solidFill>
                  <a:srgbClr val="3106EA"/>
                </a:solidFill>
                <a:effectLst>
                  <a:outerShdw blurRad="38100" dist="38100" dir="2700000" algn="tl">
                    <a:srgbClr val="000000">
                      <a:alpha val="43137"/>
                    </a:srgbClr>
                  </a:outerShdw>
                </a:effectLst>
              </a:rPr>
              <a:t>natural causes </a:t>
            </a:r>
            <a:r>
              <a:rPr lang="en-US" sz="3200" dirty="0"/>
              <a:t>of variation are present, the output of a process forms a distribution that is </a:t>
            </a:r>
            <a:r>
              <a:rPr lang="en-US" sz="3200" b="1" dirty="0">
                <a:solidFill>
                  <a:srgbClr val="3106EA"/>
                </a:solidFill>
                <a:effectLst>
                  <a:outerShdw blurRad="38100" dist="38100" dir="2700000" algn="tl">
                    <a:srgbClr val="000000">
                      <a:alpha val="43137"/>
                    </a:srgbClr>
                  </a:outerShdw>
                </a:effectLst>
              </a:rPr>
              <a:t>stable over time</a:t>
            </a:r>
            <a:r>
              <a:rPr lang="en-US" sz="3200" dirty="0"/>
              <a:t> and is </a:t>
            </a:r>
            <a:r>
              <a:rPr lang="en-US" sz="3200" dirty="0">
                <a:solidFill>
                  <a:srgbClr val="C00000"/>
                </a:solidFill>
              </a:rPr>
              <a:t>predictable</a:t>
            </a:r>
          </a:p>
        </p:txBody>
      </p:sp>
    </p:spTree>
    <p:extLst>
      <p:ext uri="{BB962C8B-B14F-4D97-AF65-F5344CB8AC3E}">
        <p14:creationId xmlns:p14="http://schemas.microsoft.com/office/powerpoint/2010/main" val="386473550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strips(downRight)">
                                      <p:cBhvr>
                                        <p:cTn id="7" dur="10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strips(upRight)">
                                      <p:cBhvr>
                                        <p:cTn id="12" dur="10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wipe(left)">
                                      <p:cBhvr>
                                        <p:cTn id="17"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Statistical Process Control Chart</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26</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4" name="Content Placeholder 3"/>
          <p:cNvSpPr>
            <a:spLocks noGrp="1"/>
          </p:cNvSpPr>
          <p:nvPr>
            <p:ph idx="1"/>
          </p:nvPr>
        </p:nvSpPr>
        <p:spPr>
          <a:xfrm>
            <a:off x="381000" y="717674"/>
            <a:ext cx="8305800" cy="5759326"/>
          </a:xfrm>
        </p:spPr>
        <p:txBody>
          <a:bodyPr>
            <a:noAutofit/>
          </a:bodyPr>
          <a:lstStyle/>
          <a:p>
            <a:pPr>
              <a:buClr>
                <a:srgbClr val="BF0922"/>
              </a:buClr>
              <a:buSzPct val="60000"/>
              <a:buFont typeface="Lucida Grande" charset="0"/>
              <a:buChar char="►"/>
            </a:pPr>
            <a:r>
              <a:rPr lang="en-US" altLang="en-US" sz="2800" dirty="0">
                <a:latin typeface="Book Antiqua" pitchFamily="18" charset="0"/>
              </a:rPr>
              <a:t>Uses statistics and control charts to tell </a:t>
            </a:r>
            <a:r>
              <a:rPr lang="en-US" altLang="en-US" sz="2800" b="1" u="sng" dirty="0">
                <a:latin typeface="Book Antiqua" pitchFamily="18" charset="0"/>
              </a:rPr>
              <a:t>when to take corrective action</a:t>
            </a:r>
          </a:p>
        </p:txBody>
      </p:sp>
      <p:sp>
        <p:nvSpPr>
          <p:cNvPr id="57" name="Rectangle 4"/>
          <p:cNvSpPr>
            <a:spLocks noChangeArrowheads="1"/>
          </p:cNvSpPr>
          <p:nvPr/>
        </p:nvSpPr>
        <p:spPr bwMode="auto">
          <a:xfrm>
            <a:off x="608320" y="2125041"/>
            <a:ext cx="2968625" cy="4081117"/>
          </a:xfrm>
          <a:prstGeom prst="rect">
            <a:avLst/>
          </a:prstGeom>
          <a:ln/>
        </p:spPr>
        <p:style>
          <a:lnRef idx="2">
            <a:schemeClr val="accent4"/>
          </a:lnRef>
          <a:fillRef idx="1">
            <a:schemeClr val="lt1"/>
          </a:fillRef>
          <a:effectRef idx="0">
            <a:schemeClr val="accent4"/>
          </a:effectRef>
          <a:fontRef idx="minor">
            <a:schemeClr val="dk1"/>
          </a:fontRef>
        </p:style>
        <p:txBody>
          <a:bodyPr wrap="square">
            <a:spAutoFit/>
          </a:bodyPr>
          <a:lstStyle/>
          <a:p>
            <a:pPr>
              <a:lnSpc>
                <a:spcPct val="90000"/>
              </a:lnSpc>
            </a:pPr>
            <a:r>
              <a:rPr lang="en-US" sz="3600" dirty="0"/>
              <a:t>If </a:t>
            </a:r>
            <a:r>
              <a:rPr lang="en-US" sz="3600" b="1" dirty="0">
                <a:solidFill>
                  <a:srgbClr val="C00000"/>
                </a:solidFill>
              </a:rPr>
              <a:t>assignable causes </a:t>
            </a:r>
            <a:r>
              <a:rPr lang="en-US" sz="3600" dirty="0"/>
              <a:t>are present, the process output is </a:t>
            </a:r>
            <a:r>
              <a:rPr lang="en-US" sz="3600" dirty="0">
                <a:solidFill>
                  <a:srgbClr val="3106EA"/>
                </a:solidFill>
                <a:effectLst>
                  <a:outerShdw blurRad="38100" dist="38100" dir="2700000" algn="tl">
                    <a:srgbClr val="000000">
                      <a:alpha val="43137"/>
                    </a:srgbClr>
                  </a:outerShdw>
                </a:effectLst>
              </a:rPr>
              <a:t>not stable over time</a:t>
            </a:r>
            <a:r>
              <a:rPr lang="en-US" sz="3600" dirty="0"/>
              <a:t> and is </a:t>
            </a:r>
            <a:r>
              <a:rPr lang="en-US" sz="3600" dirty="0">
                <a:solidFill>
                  <a:srgbClr val="C00000"/>
                </a:solidFill>
              </a:rPr>
              <a:t>not predicable</a:t>
            </a:r>
          </a:p>
        </p:txBody>
      </p:sp>
      <p:grpSp>
        <p:nvGrpSpPr>
          <p:cNvPr id="58" name="Group 49"/>
          <p:cNvGrpSpPr>
            <a:grpSpLocks/>
          </p:cNvGrpSpPr>
          <p:nvPr/>
        </p:nvGrpSpPr>
        <p:grpSpPr bwMode="auto">
          <a:xfrm>
            <a:off x="3910013" y="3224213"/>
            <a:ext cx="3983037" cy="2301875"/>
            <a:chOff x="2463" y="2031"/>
            <a:chExt cx="2509" cy="1450"/>
          </a:xfrm>
        </p:grpSpPr>
        <p:sp>
          <p:nvSpPr>
            <p:cNvPr id="59" name="Line 6"/>
            <p:cNvSpPr>
              <a:spLocks noChangeShapeType="1"/>
            </p:cNvSpPr>
            <p:nvPr/>
          </p:nvSpPr>
          <p:spPr bwMode="auto">
            <a:xfrm flipV="1">
              <a:off x="3024" y="2404"/>
              <a:ext cx="1877" cy="832"/>
            </a:xfrm>
            <a:prstGeom prst="line">
              <a:avLst/>
            </a:prstGeom>
            <a:noFill/>
            <a:ln w="57150">
              <a:solidFill>
                <a:schemeClr val="tx1"/>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dirty="0"/>
            </a:p>
          </p:txBody>
        </p:sp>
        <p:sp>
          <p:nvSpPr>
            <p:cNvPr id="60" name="Freeform 7"/>
            <p:cNvSpPr>
              <a:spLocks/>
            </p:cNvSpPr>
            <p:nvPr/>
          </p:nvSpPr>
          <p:spPr bwMode="auto">
            <a:xfrm>
              <a:off x="3897" y="2415"/>
              <a:ext cx="1038" cy="226"/>
            </a:xfrm>
            <a:custGeom>
              <a:avLst/>
              <a:gdLst>
                <a:gd name="T0" fmla="*/ 0 w 1861"/>
                <a:gd name="T1" fmla="*/ 225 h 867"/>
                <a:gd name="T2" fmla="*/ 52 w 1861"/>
                <a:gd name="T3" fmla="*/ 222 h 867"/>
                <a:gd name="T4" fmla="*/ 127 w 1861"/>
                <a:gd name="T5" fmla="*/ 202 h 867"/>
                <a:gd name="T6" fmla="*/ 187 w 1861"/>
                <a:gd name="T7" fmla="*/ 170 h 867"/>
                <a:gd name="T8" fmla="*/ 271 w 1861"/>
                <a:gd name="T9" fmla="*/ 121 h 867"/>
                <a:gd name="T10" fmla="*/ 348 w 1861"/>
                <a:gd name="T11" fmla="*/ 68 h 867"/>
                <a:gd name="T12" fmla="*/ 421 w 1861"/>
                <a:gd name="T13" fmla="*/ 26 h 867"/>
                <a:gd name="T14" fmla="*/ 470 w 1861"/>
                <a:gd name="T15" fmla="*/ 8 h 867"/>
                <a:gd name="T16" fmla="*/ 519 w 1861"/>
                <a:gd name="T17" fmla="*/ 0 h 867"/>
                <a:gd name="T18" fmla="*/ 580 w 1861"/>
                <a:gd name="T19" fmla="*/ 8 h 867"/>
                <a:gd name="T20" fmla="*/ 620 w 1861"/>
                <a:gd name="T21" fmla="*/ 23 h 867"/>
                <a:gd name="T22" fmla="*/ 699 w 1861"/>
                <a:gd name="T23" fmla="*/ 67 h 867"/>
                <a:gd name="T24" fmla="*/ 776 w 1861"/>
                <a:gd name="T25" fmla="*/ 119 h 867"/>
                <a:gd name="T26" fmla="*/ 858 w 1861"/>
                <a:gd name="T27" fmla="*/ 172 h 867"/>
                <a:gd name="T28" fmla="*/ 909 w 1861"/>
                <a:gd name="T29" fmla="*/ 197 h 867"/>
                <a:gd name="T30" fmla="*/ 974 w 1861"/>
                <a:gd name="T31" fmla="*/ 220 h 867"/>
                <a:gd name="T32" fmla="*/ 1038 w 1861"/>
                <a:gd name="T33" fmla="*/ 226 h 8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861" h="867">
                  <a:moveTo>
                    <a:pt x="0" y="864"/>
                  </a:moveTo>
                  <a:cubicBezTo>
                    <a:pt x="27" y="865"/>
                    <a:pt x="55" y="866"/>
                    <a:pt x="93" y="851"/>
                  </a:cubicBezTo>
                  <a:cubicBezTo>
                    <a:pt x="131" y="836"/>
                    <a:pt x="187" y="809"/>
                    <a:pt x="227" y="776"/>
                  </a:cubicBezTo>
                  <a:cubicBezTo>
                    <a:pt x="267" y="743"/>
                    <a:pt x="293" y="706"/>
                    <a:pt x="336" y="654"/>
                  </a:cubicBezTo>
                  <a:cubicBezTo>
                    <a:pt x="379" y="602"/>
                    <a:pt x="437" y="530"/>
                    <a:pt x="485" y="464"/>
                  </a:cubicBezTo>
                  <a:cubicBezTo>
                    <a:pt x="533" y="398"/>
                    <a:pt x="579" y="320"/>
                    <a:pt x="624" y="259"/>
                  </a:cubicBezTo>
                  <a:cubicBezTo>
                    <a:pt x="669" y="198"/>
                    <a:pt x="719" y="137"/>
                    <a:pt x="755" y="99"/>
                  </a:cubicBezTo>
                  <a:cubicBezTo>
                    <a:pt x="791" y="61"/>
                    <a:pt x="814" y="49"/>
                    <a:pt x="843" y="32"/>
                  </a:cubicBezTo>
                  <a:cubicBezTo>
                    <a:pt x="872" y="15"/>
                    <a:pt x="898" y="0"/>
                    <a:pt x="931" y="0"/>
                  </a:cubicBezTo>
                  <a:cubicBezTo>
                    <a:pt x="964" y="0"/>
                    <a:pt x="1010" y="17"/>
                    <a:pt x="1040" y="32"/>
                  </a:cubicBezTo>
                  <a:cubicBezTo>
                    <a:pt x="1070" y="47"/>
                    <a:pt x="1076" y="51"/>
                    <a:pt x="1112" y="88"/>
                  </a:cubicBezTo>
                  <a:cubicBezTo>
                    <a:pt x="1148" y="125"/>
                    <a:pt x="1206" y="195"/>
                    <a:pt x="1253" y="256"/>
                  </a:cubicBezTo>
                  <a:cubicBezTo>
                    <a:pt x="1300" y="317"/>
                    <a:pt x="1344" y="389"/>
                    <a:pt x="1392" y="456"/>
                  </a:cubicBezTo>
                  <a:cubicBezTo>
                    <a:pt x="1440" y="523"/>
                    <a:pt x="1500" y="609"/>
                    <a:pt x="1539" y="659"/>
                  </a:cubicBezTo>
                  <a:cubicBezTo>
                    <a:pt x="1578" y="709"/>
                    <a:pt x="1594" y="724"/>
                    <a:pt x="1629" y="755"/>
                  </a:cubicBezTo>
                  <a:cubicBezTo>
                    <a:pt x="1664" y="786"/>
                    <a:pt x="1708" y="824"/>
                    <a:pt x="1747" y="843"/>
                  </a:cubicBezTo>
                  <a:cubicBezTo>
                    <a:pt x="1786" y="862"/>
                    <a:pt x="1837" y="862"/>
                    <a:pt x="1861" y="867"/>
                  </a:cubicBezTo>
                </a:path>
              </a:pathLst>
            </a:custGeom>
            <a:solidFill>
              <a:srgbClr val="24BDB2"/>
            </a:solidFill>
            <a:ln w="38100" cmpd="sng">
              <a:solidFill>
                <a:srgbClr val="175097"/>
              </a:solidFill>
              <a:round/>
              <a:headEnd/>
              <a:tailEnd/>
            </a:ln>
          </p:spPr>
          <p:txBody>
            <a:bodyPr wrap="none" anchor="ctr"/>
            <a:lstStyle/>
            <a:p>
              <a:endParaRPr lang="en-US" dirty="0"/>
            </a:p>
          </p:txBody>
        </p:sp>
        <p:sp>
          <p:nvSpPr>
            <p:cNvPr id="61" name="Line 8"/>
            <p:cNvSpPr>
              <a:spLocks noChangeShapeType="1"/>
            </p:cNvSpPr>
            <p:nvPr/>
          </p:nvSpPr>
          <p:spPr bwMode="auto">
            <a:xfrm>
              <a:off x="4352" y="2432"/>
              <a:ext cx="0" cy="21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62" name="Line 9"/>
            <p:cNvSpPr>
              <a:spLocks noChangeShapeType="1"/>
            </p:cNvSpPr>
            <p:nvPr/>
          </p:nvSpPr>
          <p:spPr bwMode="auto">
            <a:xfrm>
              <a:off x="3944" y="2648"/>
              <a:ext cx="102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64" name="Freeform 10"/>
            <p:cNvSpPr>
              <a:spLocks/>
            </p:cNvSpPr>
            <p:nvPr/>
          </p:nvSpPr>
          <p:spPr bwMode="auto">
            <a:xfrm>
              <a:off x="3321" y="2442"/>
              <a:ext cx="1017" cy="369"/>
            </a:xfrm>
            <a:custGeom>
              <a:avLst/>
              <a:gdLst>
                <a:gd name="T0" fmla="*/ 0 w 1017"/>
                <a:gd name="T1" fmla="*/ 368 h 369"/>
                <a:gd name="T2" fmla="*/ 51 w 1017"/>
                <a:gd name="T3" fmla="*/ 362 h 369"/>
                <a:gd name="T4" fmla="*/ 138 w 1017"/>
                <a:gd name="T5" fmla="*/ 334 h 369"/>
                <a:gd name="T6" fmla="*/ 215 w 1017"/>
                <a:gd name="T7" fmla="*/ 307 h 369"/>
                <a:gd name="T8" fmla="*/ 311 w 1017"/>
                <a:gd name="T9" fmla="*/ 251 h 369"/>
                <a:gd name="T10" fmla="*/ 415 w 1017"/>
                <a:gd name="T11" fmla="*/ 118 h 369"/>
                <a:gd name="T12" fmla="*/ 482 w 1017"/>
                <a:gd name="T13" fmla="*/ 25 h 369"/>
                <a:gd name="T14" fmla="*/ 554 w 1017"/>
                <a:gd name="T15" fmla="*/ 3 h 369"/>
                <a:gd name="T16" fmla="*/ 628 w 1017"/>
                <a:gd name="T17" fmla="*/ 43 h 369"/>
                <a:gd name="T18" fmla="*/ 692 w 1017"/>
                <a:gd name="T19" fmla="*/ 137 h 369"/>
                <a:gd name="T20" fmla="*/ 780 w 1017"/>
                <a:gd name="T21" fmla="*/ 241 h 369"/>
                <a:gd name="T22" fmla="*/ 858 w 1017"/>
                <a:gd name="T23" fmla="*/ 307 h 369"/>
                <a:gd name="T24" fmla="*/ 955 w 1017"/>
                <a:gd name="T25" fmla="*/ 359 h 369"/>
                <a:gd name="T26" fmla="*/ 1017 w 1017"/>
                <a:gd name="T27" fmla="*/ 369 h 36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17" h="369">
                  <a:moveTo>
                    <a:pt x="0" y="368"/>
                  </a:moveTo>
                  <a:cubicBezTo>
                    <a:pt x="15" y="368"/>
                    <a:pt x="28" y="368"/>
                    <a:pt x="51" y="362"/>
                  </a:cubicBezTo>
                  <a:cubicBezTo>
                    <a:pt x="74" y="356"/>
                    <a:pt x="111" y="343"/>
                    <a:pt x="138" y="334"/>
                  </a:cubicBezTo>
                  <a:cubicBezTo>
                    <a:pt x="165" y="325"/>
                    <a:pt x="186" y="321"/>
                    <a:pt x="215" y="307"/>
                  </a:cubicBezTo>
                  <a:cubicBezTo>
                    <a:pt x="244" y="293"/>
                    <a:pt x="278" y="282"/>
                    <a:pt x="311" y="251"/>
                  </a:cubicBezTo>
                  <a:cubicBezTo>
                    <a:pt x="344" y="220"/>
                    <a:pt x="387" y="156"/>
                    <a:pt x="415" y="118"/>
                  </a:cubicBezTo>
                  <a:cubicBezTo>
                    <a:pt x="443" y="80"/>
                    <a:pt x="459" y="44"/>
                    <a:pt x="482" y="25"/>
                  </a:cubicBezTo>
                  <a:cubicBezTo>
                    <a:pt x="505" y="6"/>
                    <a:pt x="530" y="0"/>
                    <a:pt x="554" y="3"/>
                  </a:cubicBezTo>
                  <a:cubicBezTo>
                    <a:pt x="578" y="6"/>
                    <a:pt x="605" y="21"/>
                    <a:pt x="628" y="43"/>
                  </a:cubicBezTo>
                  <a:cubicBezTo>
                    <a:pt x="651" y="65"/>
                    <a:pt x="667" y="104"/>
                    <a:pt x="692" y="137"/>
                  </a:cubicBezTo>
                  <a:cubicBezTo>
                    <a:pt x="717" y="170"/>
                    <a:pt x="752" y="213"/>
                    <a:pt x="780" y="241"/>
                  </a:cubicBezTo>
                  <a:cubicBezTo>
                    <a:pt x="808" y="269"/>
                    <a:pt x="829" y="287"/>
                    <a:pt x="858" y="307"/>
                  </a:cubicBezTo>
                  <a:cubicBezTo>
                    <a:pt x="887" y="327"/>
                    <a:pt x="929" y="349"/>
                    <a:pt x="955" y="359"/>
                  </a:cubicBezTo>
                  <a:cubicBezTo>
                    <a:pt x="981" y="369"/>
                    <a:pt x="1004" y="367"/>
                    <a:pt x="1017" y="369"/>
                  </a:cubicBezTo>
                </a:path>
              </a:pathLst>
            </a:custGeom>
            <a:solidFill>
              <a:srgbClr val="24BDB2"/>
            </a:solidFill>
            <a:ln w="38100" cmpd="sng">
              <a:solidFill>
                <a:srgbClr val="175097"/>
              </a:solidFill>
              <a:round/>
              <a:headEnd/>
              <a:tailEnd/>
            </a:ln>
          </p:spPr>
          <p:txBody>
            <a:bodyPr wrap="none" anchor="ctr"/>
            <a:lstStyle/>
            <a:p>
              <a:endParaRPr lang="en-US" dirty="0"/>
            </a:p>
          </p:txBody>
        </p:sp>
        <p:sp>
          <p:nvSpPr>
            <p:cNvPr id="66" name="Line 11"/>
            <p:cNvSpPr>
              <a:spLocks noChangeShapeType="1"/>
            </p:cNvSpPr>
            <p:nvPr/>
          </p:nvSpPr>
          <p:spPr bwMode="auto">
            <a:xfrm>
              <a:off x="3971" y="2522"/>
              <a:ext cx="0" cy="28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67" name="Line 12"/>
            <p:cNvSpPr>
              <a:spLocks noChangeShapeType="1"/>
            </p:cNvSpPr>
            <p:nvPr/>
          </p:nvSpPr>
          <p:spPr bwMode="auto">
            <a:xfrm>
              <a:off x="3563" y="2813"/>
              <a:ext cx="80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68" name="Freeform 13"/>
            <p:cNvSpPr>
              <a:spLocks/>
            </p:cNvSpPr>
            <p:nvPr/>
          </p:nvSpPr>
          <p:spPr bwMode="auto">
            <a:xfrm>
              <a:off x="3483" y="2031"/>
              <a:ext cx="444" cy="946"/>
            </a:xfrm>
            <a:custGeom>
              <a:avLst/>
              <a:gdLst>
                <a:gd name="T0" fmla="*/ 0 w 1861"/>
                <a:gd name="T1" fmla="*/ 943 h 867"/>
                <a:gd name="T2" fmla="*/ 22 w 1861"/>
                <a:gd name="T3" fmla="*/ 929 h 867"/>
                <a:gd name="T4" fmla="*/ 54 w 1861"/>
                <a:gd name="T5" fmla="*/ 847 h 867"/>
                <a:gd name="T6" fmla="*/ 80 w 1861"/>
                <a:gd name="T7" fmla="*/ 714 h 867"/>
                <a:gd name="T8" fmla="*/ 116 w 1861"/>
                <a:gd name="T9" fmla="*/ 506 h 867"/>
                <a:gd name="T10" fmla="*/ 149 w 1861"/>
                <a:gd name="T11" fmla="*/ 283 h 867"/>
                <a:gd name="T12" fmla="*/ 180 w 1861"/>
                <a:gd name="T13" fmla="*/ 108 h 867"/>
                <a:gd name="T14" fmla="*/ 201 w 1861"/>
                <a:gd name="T15" fmla="*/ 35 h 867"/>
                <a:gd name="T16" fmla="*/ 222 w 1861"/>
                <a:gd name="T17" fmla="*/ 0 h 867"/>
                <a:gd name="T18" fmla="*/ 248 w 1861"/>
                <a:gd name="T19" fmla="*/ 35 h 867"/>
                <a:gd name="T20" fmla="*/ 265 w 1861"/>
                <a:gd name="T21" fmla="*/ 96 h 867"/>
                <a:gd name="T22" fmla="*/ 299 w 1861"/>
                <a:gd name="T23" fmla="*/ 279 h 867"/>
                <a:gd name="T24" fmla="*/ 332 w 1861"/>
                <a:gd name="T25" fmla="*/ 498 h 867"/>
                <a:gd name="T26" fmla="*/ 367 w 1861"/>
                <a:gd name="T27" fmla="*/ 719 h 867"/>
                <a:gd name="T28" fmla="*/ 389 w 1861"/>
                <a:gd name="T29" fmla="*/ 824 h 867"/>
                <a:gd name="T30" fmla="*/ 417 w 1861"/>
                <a:gd name="T31" fmla="*/ 920 h 867"/>
                <a:gd name="T32" fmla="*/ 444 w 1861"/>
                <a:gd name="T33" fmla="*/ 946 h 8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861" h="867">
                  <a:moveTo>
                    <a:pt x="0" y="864"/>
                  </a:moveTo>
                  <a:cubicBezTo>
                    <a:pt x="27" y="865"/>
                    <a:pt x="55" y="866"/>
                    <a:pt x="93" y="851"/>
                  </a:cubicBezTo>
                  <a:cubicBezTo>
                    <a:pt x="131" y="836"/>
                    <a:pt x="187" y="809"/>
                    <a:pt x="227" y="776"/>
                  </a:cubicBezTo>
                  <a:cubicBezTo>
                    <a:pt x="267" y="743"/>
                    <a:pt x="293" y="706"/>
                    <a:pt x="336" y="654"/>
                  </a:cubicBezTo>
                  <a:cubicBezTo>
                    <a:pt x="379" y="602"/>
                    <a:pt x="437" y="530"/>
                    <a:pt x="485" y="464"/>
                  </a:cubicBezTo>
                  <a:cubicBezTo>
                    <a:pt x="533" y="398"/>
                    <a:pt x="579" y="320"/>
                    <a:pt x="624" y="259"/>
                  </a:cubicBezTo>
                  <a:cubicBezTo>
                    <a:pt x="669" y="198"/>
                    <a:pt x="719" y="137"/>
                    <a:pt x="755" y="99"/>
                  </a:cubicBezTo>
                  <a:cubicBezTo>
                    <a:pt x="791" y="61"/>
                    <a:pt x="814" y="49"/>
                    <a:pt x="843" y="32"/>
                  </a:cubicBezTo>
                  <a:cubicBezTo>
                    <a:pt x="872" y="15"/>
                    <a:pt x="898" y="0"/>
                    <a:pt x="931" y="0"/>
                  </a:cubicBezTo>
                  <a:cubicBezTo>
                    <a:pt x="964" y="0"/>
                    <a:pt x="1010" y="17"/>
                    <a:pt x="1040" y="32"/>
                  </a:cubicBezTo>
                  <a:cubicBezTo>
                    <a:pt x="1070" y="47"/>
                    <a:pt x="1076" y="51"/>
                    <a:pt x="1112" y="88"/>
                  </a:cubicBezTo>
                  <a:cubicBezTo>
                    <a:pt x="1148" y="125"/>
                    <a:pt x="1206" y="195"/>
                    <a:pt x="1253" y="256"/>
                  </a:cubicBezTo>
                  <a:cubicBezTo>
                    <a:pt x="1300" y="317"/>
                    <a:pt x="1344" y="389"/>
                    <a:pt x="1392" y="456"/>
                  </a:cubicBezTo>
                  <a:cubicBezTo>
                    <a:pt x="1440" y="523"/>
                    <a:pt x="1500" y="609"/>
                    <a:pt x="1539" y="659"/>
                  </a:cubicBezTo>
                  <a:cubicBezTo>
                    <a:pt x="1578" y="709"/>
                    <a:pt x="1594" y="724"/>
                    <a:pt x="1629" y="755"/>
                  </a:cubicBezTo>
                  <a:cubicBezTo>
                    <a:pt x="1664" y="786"/>
                    <a:pt x="1708" y="824"/>
                    <a:pt x="1747" y="843"/>
                  </a:cubicBezTo>
                  <a:cubicBezTo>
                    <a:pt x="1786" y="862"/>
                    <a:pt x="1837" y="862"/>
                    <a:pt x="1861" y="867"/>
                  </a:cubicBezTo>
                </a:path>
              </a:pathLst>
            </a:custGeom>
            <a:solidFill>
              <a:srgbClr val="24BDB2"/>
            </a:solidFill>
            <a:ln w="38100" cmpd="sng">
              <a:solidFill>
                <a:srgbClr val="175097"/>
              </a:solidFill>
              <a:round/>
              <a:headEnd/>
              <a:tailEnd/>
            </a:ln>
          </p:spPr>
          <p:txBody>
            <a:bodyPr wrap="none" anchor="ctr"/>
            <a:lstStyle/>
            <a:p>
              <a:endParaRPr lang="en-US" dirty="0"/>
            </a:p>
          </p:txBody>
        </p:sp>
        <p:sp>
          <p:nvSpPr>
            <p:cNvPr id="69" name="Line 14"/>
            <p:cNvSpPr>
              <a:spLocks noChangeShapeType="1"/>
            </p:cNvSpPr>
            <p:nvPr/>
          </p:nvSpPr>
          <p:spPr bwMode="auto">
            <a:xfrm>
              <a:off x="3594" y="2574"/>
              <a:ext cx="0" cy="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70" name="Line 15"/>
            <p:cNvSpPr>
              <a:spLocks noChangeShapeType="1"/>
            </p:cNvSpPr>
            <p:nvPr/>
          </p:nvSpPr>
          <p:spPr bwMode="auto">
            <a:xfrm>
              <a:off x="3186" y="2979"/>
              <a:ext cx="80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71" name="Rectangle 16"/>
            <p:cNvSpPr>
              <a:spLocks noChangeArrowheads="1"/>
            </p:cNvSpPr>
            <p:nvPr/>
          </p:nvSpPr>
          <p:spPr bwMode="auto">
            <a:xfrm>
              <a:off x="2766" y="3263"/>
              <a:ext cx="566"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90000"/>
                </a:lnSpc>
              </a:pPr>
              <a:r>
                <a:rPr lang="en-US" dirty="0"/>
                <a:t>Weight</a:t>
              </a:r>
            </a:p>
          </p:txBody>
        </p:sp>
        <p:sp>
          <p:nvSpPr>
            <p:cNvPr id="72" name="Line 17"/>
            <p:cNvSpPr>
              <a:spLocks noChangeShapeType="1"/>
            </p:cNvSpPr>
            <p:nvPr/>
          </p:nvSpPr>
          <p:spPr bwMode="auto">
            <a:xfrm>
              <a:off x="3371" y="3379"/>
              <a:ext cx="565" cy="0"/>
            </a:xfrm>
            <a:prstGeom prst="line">
              <a:avLst/>
            </a:prstGeom>
            <a:noFill/>
            <a:ln w="57150">
              <a:solidFill>
                <a:srgbClr val="BF0922"/>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dirty="0"/>
            </a:p>
          </p:txBody>
        </p:sp>
        <p:sp>
          <p:nvSpPr>
            <p:cNvPr id="73" name="Freeform 18"/>
            <p:cNvSpPr>
              <a:spLocks/>
            </p:cNvSpPr>
            <p:nvPr/>
          </p:nvSpPr>
          <p:spPr bwMode="auto">
            <a:xfrm>
              <a:off x="2851" y="2636"/>
              <a:ext cx="732" cy="511"/>
            </a:xfrm>
            <a:custGeom>
              <a:avLst/>
              <a:gdLst>
                <a:gd name="T0" fmla="*/ 0 w 1861"/>
                <a:gd name="T1" fmla="*/ 509 h 867"/>
                <a:gd name="T2" fmla="*/ 37 w 1861"/>
                <a:gd name="T3" fmla="*/ 502 h 867"/>
                <a:gd name="T4" fmla="*/ 89 w 1861"/>
                <a:gd name="T5" fmla="*/ 457 h 867"/>
                <a:gd name="T6" fmla="*/ 132 w 1861"/>
                <a:gd name="T7" fmla="*/ 385 h 867"/>
                <a:gd name="T8" fmla="*/ 191 w 1861"/>
                <a:gd name="T9" fmla="*/ 273 h 867"/>
                <a:gd name="T10" fmla="*/ 245 w 1861"/>
                <a:gd name="T11" fmla="*/ 153 h 867"/>
                <a:gd name="T12" fmla="*/ 297 w 1861"/>
                <a:gd name="T13" fmla="*/ 58 h 867"/>
                <a:gd name="T14" fmla="*/ 332 w 1861"/>
                <a:gd name="T15" fmla="*/ 19 h 867"/>
                <a:gd name="T16" fmla="*/ 366 w 1861"/>
                <a:gd name="T17" fmla="*/ 0 h 867"/>
                <a:gd name="T18" fmla="*/ 409 w 1861"/>
                <a:gd name="T19" fmla="*/ 19 h 867"/>
                <a:gd name="T20" fmla="*/ 437 w 1861"/>
                <a:gd name="T21" fmla="*/ 52 h 867"/>
                <a:gd name="T22" fmla="*/ 493 w 1861"/>
                <a:gd name="T23" fmla="*/ 151 h 867"/>
                <a:gd name="T24" fmla="*/ 548 w 1861"/>
                <a:gd name="T25" fmla="*/ 269 h 867"/>
                <a:gd name="T26" fmla="*/ 605 w 1861"/>
                <a:gd name="T27" fmla="*/ 388 h 867"/>
                <a:gd name="T28" fmla="*/ 641 w 1861"/>
                <a:gd name="T29" fmla="*/ 445 h 867"/>
                <a:gd name="T30" fmla="*/ 687 w 1861"/>
                <a:gd name="T31" fmla="*/ 497 h 867"/>
                <a:gd name="T32" fmla="*/ 732 w 1861"/>
                <a:gd name="T33" fmla="*/ 511 h 8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861" h="867">
                  <a:moveTo>
                    <a:pt x="0" y="864"/>
                  </a:moveTo>
                  <a:cubicBezTo>
                    <a:pt x="27" y="865"/>
                    <a:pt x="55" y="866"/>
                    <a:pt x="93" y="851"/>
                  </a:cubicBezTo>
                  <a:cubicBezTo>
                    <a:pt x="131" y="836"/>
                    <a:pt x="187" y="809"/>
                    <a:pt x="227" y="776"/>
                  </a:cubicBezTo>
                  <a:cubicBezTo>
                    <a:pt x="267" y="743"/>
                    <a:pt x="293" y="706"/>
                    <a:pt x="336" y="654"/>
                  </a:cubicBezTo>
                  <a:cubicBezTo>
                    <a:pt x="379" y="602"/>
                    <a:pt x="437" y="530"/>
                    <a:pt x="485" y="464"/>
                  </a:cubicBezTo>
                  <a:cubicBezTo>
                    <a:pt x="533" y="398"/>
                    <a:pt x="579" y="320"/>
                    <a:pt x="624" y="259"/>
                  </a:cubicBezTo>
                  <a:cubicBezTo>
                    <a:pt x="669" y="198"/>
                    <a:pt x="719" y="137"/>
                    <a:pt x="755" y="99"/>
                  </a:cubicBezTo>
                  <a:cubicBezTo>
                    <a:pt x="791" y="61"/>
                    <a:pt x="814" y="49"/>
                    <a:pt x="843" y="32"/>
                  </a:cubicBezTo>
                  <a:cubicBezTo>
                    <a:pt x="872" y="15"/>
                    <a:pt x="898" y="0"/>
                    <a:pt x="931" y="0"/>
                  </a:cubicBezTo>
                  <a:cubicBezTo>
                    <a:pt x="964" y="0"/>
                    <a:pt x="1010" y="17"/>
                    <a:pt x="1040" y="32"/>
                  </a:cubicBezTo>
                  <a:cubicBezTo>
                    <a:pt x="1070" y="47"/>
                    <a:pt x="1076" y="51"/>
                    <a:pt x="1112" y="88"/>
                  </a:cubicBezTo>
                  <a:cubicBezTo>
                    <a:pt x="1148" y="125"/>
                    <a:pt x="1206" y="195"/>
                    <a:pt x="1253" y="256"/>
                  </a:cubicBezTo>
                  <a:cubicBezTo>
                    <a:pt x="1300" y="317"/>
                    <a:pt x="1344" y="389"/>
                    <a:pt x="1392" y="456"/>
                  </a:cubicBezTo>
                  <a:cubicBezTo>
                    <a:pt x="1440" y="523"/>
                    <a:pt x="1500" y="609"/>
                    <a:pt x="1539" y="659"/>
                  </a:cubicBezTo>
                  <a:cubicBezTo>
                    <a:pt x="1578" y="709"/>
                    <a:pt x="1594" y="724"/>
                    <a:pt x="1629" y="755"/>
                  </a:cubicBezTo>
                  <a:cubicBezTo>
                    <a:pt x="1664" y="786"/>
                    <a:pt x="1708" y="824"/>
                    <a:pt x="1747" y="843"/>
                  </a:cubicBezTo>
                  <a:cubicBezTo>
                    <a:pt x="1786" y="862"/>
                    <a:pt x="1837" y="862"/>
                    <a:pt x="1861" y="867"/>
                  </a:cubicBezTo>
                </a:path>
              </a:pathLst>
            </a:custGeom>
            <a:solidFill>
              <a:srgbClr val="24BDB2"/>
            </a:solidFill>
            <a:ln w="38100" cmpd="sng">
              <a:solidFill>
                <a:srgbClr val="175097"/>
              </a:solidFill>
              <a:round/>
              <a:headEnd/>
              <a:tailEnd/>
            </a:ln>
          </p:spPr>
          <p:txBody>
            <a:bodyPr wrap="none" anchor="ctr"/>
            <a:lstStyle/>
            <a:p>
              <a:endParaRPr lang="en-US" dirty="0"/>
            </a:p>
          </p:txBody>
        </p:sp>
        <p:sp>
          <p:nvSpPr>
            <p:cNvPr id="74" name="Line 19"/>
            <p:cNvSpPr>
              <a:spLocks noChangeShapeType="1"/>
            </p:cNvSpPr>
            <p:nvPr/>
          </p:nvSpPr>
          <p:spPr bwMode="auto">
            <a:xfrm>
              <a:off x="3216" y="2634"/>
              <a:ext cx="0" cy="51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75" name="Line 20"/>
            <p:cNvSpPr>
              <a:spLocks noChangeShapeType="1"/>
            </p:cNvSpPr>
            <p:nvPr/>
          </p:nvSpPr>
          <p:spPr bwMode="auto">
            <a:xfrm>
              <a:off x="2808" y="3149"/>
              <a:ext cx="80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76" name="Rectangle 21"/>
            <p:cNvSpPr>
              <a:spLocks noChangeArrowheads="1"/>
            </p:cNvSpPr>
            <p:nvPr/>
          </p:nvSpPr>
          <p:spPr bwMode="auto">
            <a:xfrm rot="-1452304">
              <a:off x="3835" y="3037"/>
              <a:ext cx="434"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90000"/>
                </a:lnSpc>
              </a:pPr>
              <a:r>
                <a:rPr lang="en-US" dirty="0"/>
                <a:t>Time</a:t>
              </a:r>
            </a:p>
          </p:txBody>
        </p:sp>
        <p:sp>
          <p:nvSpPr>
            <p:cNvPr id="77" name="Line 22"/>
            <p:cNvSpPr>
              <a:spLocks noChangeShapeType="1"/>
            </p:cNvSpPr>
            <p:nvPr/>
          </p:nvSpPr>
          <p:spPr bwMode="auto">
            <a:xfrm rot="-5400000">
              <a:off x="2299" y="2763"/>
              <a:ext cx="829" cy="0"/>
            </a:xfrm>
            <a:prstGeom prst="line">
              <a:avLst/>
            </a:prstGeom>
            <a:noFill/>
            <a:ln w="57150">
              <a:solidFill>
                <a:srgbClr val="BF0922"/>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dirty="0"/>
            </a:p>
          </p:txBody>
        </p:sp>
        <p:sp>
          <p:nvSpPr>
            <p:cNvPr id="78" name="Rectangle 23"/>
            <p:cNvSpPr>
              <a:spLocks noChangeArrowheads="1"/>
            </p:cNvSpPr>
            <p:nvPr/>
          </p:nvSpPr>
          <p:spPr bwMode="auto">
            <a:xfrm rot="-5400000">
              <a:off x="2170" y="2693"/>
              <a:ext cx="803"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90000"/>
                </a:lnSpc>
              </a:pPr>
              <a:r>
                <a:rPr lang="en-US" dirty="0"/>
                <a:t>Frequency</a:t>
              </a:r>
            </a:p>
          </p:txBody>
        </p:sp>
        <p:sp>
          <p:nvSpPr>
            <p:cNvPr id="79" name="Line 24"/>
            <p:cNvSpPr>
              <a:spLocks noChangeShapeType="1"/>
            </p:cNvSpPr>
            <p:nvPr/>
          </p:nvSpPr>
          <p:spPr bwMode="auto">
            <a:xfrm flipV="1">
              <a:off x="4228" y="2900"/>
              <a:ext cx="392" cy="176"/>
            </a:xfrm>
            <a:prstGeom prst="line">
              <a:avLst/>
            </a:prstGeom>
            <a:noFill/>
            <a:ln w="57150">
              <a:solidFill>
                <a:srgbClr val="BF0922"/>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dirty="0"/>
            </a:p>
          </p:txBody>
        </p:sp>
      </p:grpSp>
      <p:grpSp>
        <p:nvGrpSpPr>
          <p:cNvPr id="80" name="Group 25"/>
          <p:cNvGrpSpPr>
            <a:grpSpLocks/>
          </p:cNvGrpSpPr>
          <p:nvPr/>
        </p:nvGrpSpPr>
        <p:grpSpPr bwMode="auto">
          <a:xfrm>
            <a:off x="7319963" y="2713038"/>
            <a:ext cx="1520825" cy="1452562"/>
            <a:chOff x="4619" y="1909"/>
            <a:chExt cx="958" cy="915"/>
          </a:xfrm>
        </p:grpSpPr>
        <p:sp>
          <p:nvSpPr>
            <p:cNvPr id="81" name="Rectangle 26"/>
            <p:cNvSpPr>
              <a:spLocks noChangeArrowheads="1"/>
            </p:cNvSpPr>
            <p:nvPr/>
          </p:nvSpPr>
          <p:spPr bwMode="auto">
            <a:xfrm>
              <a:off x="4814" y="2591"/>
              <a:ext cx="76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dirty="0"/>
                <a:t>Prediction</a:t>
              </a:r>
            </a:p>
          </p:txBody>
        </p:sp>
        <p:grpSp>
          <p:nvGrpSpPr>
            <p:cNvPr id="82" name="Group 27"/>
            <p:cNvGrpSpPr>
              <a:grpSpLocks/>
            </p:cNvGrpSpPr>
            <p:nvPr/>
          </p:nvGrpSpPr>
          <p:grpSpPr bwMode="auto">
            <a:xfrm>
              <a:off x="4619" y="1909"/>
              <a:ext cx="869" cy="699"/>
              <a:chOff x="4619" y="1909"/>
              <a:chExt cx="869" cy="699"/>
            </a:xfrm>
          </p:grpSpPr>
          <p:sp>
            <p:nvSpPr>
              <p:cNvPr id="83" name="Line 28"/>
              <p:cNvSpPr>
                <a:spLocks noChangeShapeType="1"/>
              </p:cNvSpPr>
              <p:nvPr/>
            </p:nvSpPr>
            <p:spPr bwMode="auto">
              <a:xfrm flipV="1">
                <a:off x="4905" y="2360"/>
                <a:ext cx="551" cy="248"/>
              </a:xfrm>
              <a:prstGeom prst="line">
                <a:avLst/>
              </a:prstGeom>
              <a:noFill/>
              <a:ln w="57150">
                <a:solidFill>
                  <a:schemeClr val="tx1"/>
                </a:solidFill>
                <a:prstDash val="sysDot"/>
                <a:round/>
                <a:headEnd/>
                <a:tailEnd type="triangle" w="sm" len="lg"/>
              </a:ln>
              <a:extLst>
                <a:ext uri="{909E8E84-426E-40DD-AFC4-6F175D3DCCD1}">
                  <a14:hiddenFill xmlns:a14="http://schemas.microsoft.com/office/drawing/2010/main">
                    <a:noFill/>
                  </a14:hiddenFill>
                </a:ext>
              </a:extLst>
            </p:spPr>
            <p:txBody>
              <a:bodyPr wrap="none" anchor="ctr"/>
              <a:lstStyle/>
              <a:p>
                <a:endParaRPr lang="en-US" dirty="0"/>
              </a:p>
            </p:txBody>
          </p:sp>
          <p:sp>
            <p:nvSpPr>
              <p:cNvPr id="84" name="Rectangle 29"/>
              <p:cNvSpPr>
                <a:spLocks noChangeArrowheads="1"/>
              </p:cNvSpPr>
              <p:nvPr/>
            </p:nvSpPr>
            <p:spPr bwMode="auto">
              <a:xfrm>
                <a:off x="4972" y="1909"/>
                <a:ext cx="17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200" dirty="0"/>
                  <a:t>?</a:t>
                </a:r>
              </a:p>
            </p:txBody>
          </p:sp>
          <p:sp>
            <p:nvSpPr>
              <p:cNvPr id="85" name="Rectangle 30"/>
              <p:cNvSpPr>
                <a:spLocks noChangeArrowheads="1"/>
              </p:cNvSpPr>
              <p:nvPr/>
            </p:nvSpPr>
            <p:spPr bwMode="auto">
              <a:xfrm>
                <a:off x="4933" y="1945"/>
                <a:ext cx="17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200" dirty="0"/>
                  <a:t>?</a:t>
                </a:r>
              </a:p>
            </p:txBody>
          </p:sp>
          <p:sp>
            <p:nvSpPr>
              <p:cNvPr id="86" name="Rectangle 31"/>
              <p:cNvSpPr>
                <a:spLocks noChangeArrowheads="1"/>
              </p:cNvSpPr>
              <p:nvPr/>
            </p:nvSpPr>
            <p:spPr bwMode="auto">
              <a:xfrm>
                <a:off x="4894" y="1990"/>
                <a:ext cx="17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200" dirty="0"/>
                  <a:t>?</a:t>
                </a:r>
              </a:p>
            </p:txBody>
          </p:sp>
          <p:sp>
            <p:nvSpPr>
              <p:cNvPr id="87" name="Rectangle 32"/>
              <p:cNvSpPr>
                <a:spLocks noChangeArrowheads="1"/>
              </p:cNvSpPr>
              <p:nvPr/>
            </p:nvSpPr>
            <p:spPr bwMode="auto">
              <a:xfrm>
                <a:off x="4854" y="2061"/>
                <a:ext cx="17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200" dirty="0"/>
                  <a:t>?</a:t>
                </a:r>
              </a:p>
            </p:txBody>
          </p:sp>
          <p:sp>
            <p:nvSpPr>
              <p:cNvPr id="88" name="Rectangle 33"/>
              <p:cNvSpPr>
                <a:spLocks noChangeArrowheads="1"/>
              </p:cNvSpPr>
              <p:nvPr/>
            </p:nvSpPr>
            <p:spPr bwMode="auto">
              <a:xfrm>
                <a:off x="4815" y="2160"/>
                <a:ext cx="17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200" dirty="0"/>
                  <a:t>?</a:t>
                </a:r>
              </a:p>
            </p:txBody>
          </p:sp>
          <p:sp>
            <p:nvSpPr>
              <p:cNvPr id="89" name="Rectangle 34"/>
              <p:cNvSpPr>
                <a:spLocks noChangeArrowheads="1"/>
              </p:cNvSpPr>
              <p:nvPr/>
            </p:nvSpPr>
            <p:spPr bwMode="auto">
              <a:xfrm>
                <a:off x="4776" y="2228"/>
                <a:ext cx="17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200" dirty="0"/>
                  <a:t>?</a:t>
                </a:r>
              </a:p>
            </p:txBody>
          </p:sp>
          <p:sp>
            <p:nvSpPr>
              <p:cNvPr id="90" name="Rectangle 35"/>
              <p:cNvSpPr>
                <a:spLocks noChangeArrowheads="1"/>
              </p:cNvSpPr>
              <p:nvPr/>
            </p:nvSpPr>
            <p:spPr bwMode="auto">
              <a:xfrm>
                <a:off x="4736" y="2281"/>
                <a:ext cx="17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200" dirty="0"/>
                  <a:t>?</a:t>
                </a:r>
              </a:p>
            </p:txBody>
          </p:sp>
          <p:sp>
            <p:nvSpPr>
              <p:cNvPr id="91" name="Rectangle 36"/>
              <p:cNvSpPr>
                <a:spLocks noChangeArrowheads="1"/>
              </p:cNvSpPr>
              <p:nvPr/>
            </p:nvSpPr>
            <p:spPr bwMode="auto">
              <a:xfrm>
                <a:off x="4697" y="2356"/>
                <a:ext cx="17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200" dirty="0"/>
                  <a:t>?</a:t>
                </a:r>
              </a:p>
            </p:txBody>
          </p:sp>
          <p:sp>
            <p:nvSpPr>
              <p:cNvPr id="92" name="Rectangle 37"/>
              <p:cNvSpPr>
                <a:spLocks noChangeArrowheads="1"/>
              </p:cNvSpPr>
              <p:nvPr/>
            </p:nvSpPr>
            <p:spPr bwMode="auto">
              <a:xfrm>
                <a:off x="4657" y="2391"/>
                <a:ext cx="17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200" dirty="0"/>
                  <a:t>?</a:t>
                </a:r>
              </a:p>
            </p:txBody>
          </p:sp>
          <p:sp>
            <p:nvSpPr>
              <p:cNvPr id="93" name="Rectangle 38"/>
              <p:cNvSpPr>
                <a:spLocks noChangeArrowheads="1"/>
              </p:cNvSpPr>
              <p:nvPr/>
            </p:nvSpPr>
            <p:spPr bwMode="auto">
              <a:xfrm>
                <a:off x="4619" y="2407"/>
                <a:ext cx="17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200" dirty="0"/>
                  <a:t>?</a:t>
                </a:r>
              </a:p>
            </p:txBody>
          </p:sp>
          <p:sp>
            <p:nvSpPr>
              <p:cNvPr id="94" name="Rectangle 39"/>
              <p:cNvSpPr>
                <a:spLocks noChangeArrowheads="1"/>
              </p:cNvSpPr>
              <p:nvPr/>
            </p:nvSpPr>
            <p:spPr bwMode="auto">
              <a:xfrm>
                <a:off x="5018" y="1945"/>
                <a:ext cx="17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200" dirty="0"/>
                  <a:t>?</a:t>
                </a:r>
              </a:p>
            </p:txBody>
          </p:sp>
          <p:sp>
            <p:nvSpPr>
              <p:cNvPr id="95" name="Rectangle 40"/>
              <p:cNvSpPr>
                <a:spLocks noChangeArrowheads="1"/>
              </p:cNvSpPr>
              <p:nvPr/>
            </p:nvSpPr>
            <p:spPr bwMode="auto">
              <a:xfrm>
                <a:off x="5063" y="1990"/>
                <a:ext cx="17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200" dirty="0"/>
                  <a:t>?</a:t>
                </a:r>
              </a:p>
            </p:txBody>
          </p:sp>
          <p:sp>
            <p:nvSpPr>
              <p:cNvPr id="96" name="Rectangle 41"/>
              <p:cNvSpPr>
                <a:spLocks noChangeArrowheads="1"/>
              </p:cNvSpPr>
              <p:nvPr/>
            </p:nvSpPr>
            <p:spPr bwMode="auto">
              <a:xfrm>
                <a:off x="5092" y="2061"/>
                <a:ext cx="17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200" dirty="0"/>
                  <a:t>?</a:t>
                </a:r>
              </a:p>
            </p:txBody>
          </p:sp>
          <p:sp>
            <p:nvSpPr>
              <p:cNvPr id="97" name="Rectangle 42"/>
              <p:cNvSpPr>
                <a:spLocks noChangeArrowheads="1"/>
              </p:cNvSpPr>
              <p:nvPr/>
            </p:nvSpPr>
            <p:spPr bwMode="auto">
              <a:xfrm>
                <a:off x="5137" y="2160"/>
                <a:ext cx="17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200" dirty="0"/>
                  <a:t>?</a:t>
                </a:r>
              </a:p>
            </p:txBody>
          </p:sp>
          <p:sp>
            <p:nvSpPr>
              <p:cNvPr id="98" name="Rectangle 43"/>
              <p:cNvSpPr>
                <a:spLocks noChangeArrowheads="1"/>
              </p:cNvSpPr>
              <p:nvPr/>
            </p:nvSpPr>
            <p:spPr bwMode="auto">
              <a:xfrm>
                <a:off x="5173" y="2228"/>
                <a:ext cx="17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200" dirty="0"/>
                  <a:t>?</a:t>
                </a:r>
              </a:p>
            </p:txBody>
          </p:sp>
          <p:sp>
            <p:nvSpPr>
              <p:cNvPr id="99" name="Rectangle 44"/>
              <p:cNvSpPr>
                <a:spLocks noChangeArrowheads="1"/>
              </p:cNvSpPr>
              <p:nvPr/>
            </p:nvSpPr>
            <p:spPr bwMode="auto">
              <a:xfrm>
                <a:off x="5223" y="2281"/>
                <a:ext cx="17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200" dirty="0"/>
                  <a:t>?</a:t>
                </a:r>
              </a:p>
            </p:txBody>
          </p:sp>
          <p:sp>
            <p:nvSpPr>
              <p:cNvPr id="100" name="Rectangle 45"/>
              <p:cNvSpPr>
                <a:spLocks noChangeArrowheads="1"/>
              </p:cNvSpPr>
              <p:nvPr/>
            </p:nvSpPr>
            <p:spPr bwMode="auto">
              <a:xfrm>
                <a:off x="5252" y="2356"/>
                <a:ext cx="17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200" dirty="0"/>
                  <a:t>?</a:t>
                </a:r>
              </a:p>
            </p:txBody>
          </p:sp>
          <p:sp>
            <p:nvSpPr>
              <p:cNvPr id="101" name="Rectangle 46"/>
              <p:cNvSpPr>
                <a:spLocks noChangeArrowheads="1"/>
              </p:cNvSpPr>
              <p:nvPr/>
            </p:nvSpPr>
            <p:spPr bwMode="auto">
              <a:xfrm>
                <a:off x="5275" y="2391"/>
                <a:ext cx="17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200" dirty="0"/>
                  <a:t>?</a:t>
                </a:r>
              </a:p>
            </p:txBody>
          </p:sp>
          <p:sp>
            <p:nvSpPr>
              <p:cNvPr id="102" name="Rectangle 47"/>
              <p:cNvSpPr>
                <a:spLocks noChangeArrowheads="1"/>
              </p:cNvSpPr>
              <p:nvPr/>
            </p:nvSpPr>
            <p:spPr bwMode="auto">
              <a:xfrm>
                <a:off x="5318" y="2407"/>
                <a:ext cx="17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1200" dirty="0"/>
                  <a:t>?</a:t>
                </a:r>
              </a:p>
            </p:txBody>
          </p:sp>
        </p:grpSp>
      </p:grpSp>
    </p:spTree>
    <p:extLst>
      <p:ext uri="{BB962C8B-B14F-4D97-AF65-F5344CB8AC3E}">
        <p14:creationId xmlns:p14="http://schemas.microsoft.com/office/powerpoint/2010/main" val="213452856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strips(upRight)">
                                      <p:cBhvr>
                                        <p:cTn id="7" dur="10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wipe(left)">
                                      <p:cBhvr>
                                        <p:cTn id="12" dur="1000"/>
                                        <p:tgtEl>
                                          <p:spTgt spid="80"/>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strips(downRight)">
                                      <p:cBhvr>
                                        <p:cTn id="17"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Statistical Process Control Chart</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27</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4" name="Content Placeholder 3"/>
          <p:cNvSpPr>
            <a:spLocks noGrp="1"/>
          </p:cNvSpPr>
          <p:nvPr>
            <p:ph idx="1"/>
          </p:nvPr>
        </p:nvSpPr>
        <p:spPr>
          <a:xfrm>
            <a:off x="381000" y="717674"/>
            <a:ext cx="8305800" cy="5759326"/>
          </a:xfrm>
        </p:spPr>
        <p:txBody>
          <a:bodyPr>
            <a:noAutofit/>
          </a:bodyPr>
          <a:lstStyle/>
          <a:p>
            <a:pPr>
              <a:buClr>
                <a:srgbClr val="BF0922"/>
              </a:buClr>
              <a:buSzPct val="60000"/>
              <a:buFont typeface="Lucida Grande" charset="0"/>
              <a:buChar char="►"/>
            </a:pPr>
            <a:r>
              <a:rPr lang="en-US" altLang="en-US" sz="2800" dirty="0">
                <a:latin typeface="Book Antiqua" pitchFamily="18" charset="0"/>
              </a:rPr>
              <a:t>Uses statistics and control charts to tell </a:t>
            </a:r>
            <a:r>
              <a:rPr lang="en-US" altLang="en-US" sz="2800" b="1" u="sng" dirty="0">
                <a:latin typeface="Book Antiqua" pitchFamily="18" charset="0"/>
              </a:rPr>
              <a:t>when to take corrective action</a:t>
            </a:r>
          </a:p>
        </p:txBody>
      </p:sp>
      <p:grpSp>
        <p:nvGrpSpPr>
          <p:cNvPr id="103" name="Group 2"/>
          <p:cNvGrpSpPr>
            <a:grpSpLocks/>
          </p:cNvGrpSpPr>
          <p:nvPr/>
        </p:nvGrpSpPr>
        <p:grpSpPr bwMode="auto">
          <a:xfrm>
            <a:off x="854075" y="1828800"/>
            <a:ext cx="5076825" cy="4267200"/>
            <a:chOff x="538" y="1152"/>
            <a:chExt cx="3198" cy="2688"/>
          </a:xfrm>
        </p:grpSpPr>
        <p:sp>
          <p:nvSpPr>
            <p:cNvPr id="104" name="Line 3"/>
            <p:cNvSpPr>
              <a:spLocks noChangeShapeType="1"/>
            </p:cNvSpPr>
            <p:nvPr/>
          </p:nvSpPr>
          <p:spPr bwMode="auto">
            <a:xfrm flipH="1">
              <a:off x="1376" y="1152"/>
              <a:ext cx="2360" cy="2688"/>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105" name="Line 4"/>
            <p:cNvSpPr>
              <a:spLocks noChangeShapeType="1"/>
            </p:cNvSpPr>
            <p:nvPr/>
          </p:nvSpPr>
          <p:spPr bwMode="auto">
            <a:xfrm flipH="1">
              <a:off x="538" y="1152"/>
              <a:ext cx="2360" cy="2688"/>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grpSp>
        <p:nvGrpSpPr>
          <p:cNvPr id="107" name="Group 7"/>
          <p:cNvGrpSpPr>
            <a:grpSpLocks/>
          </p:cNvGrpSpPr>
          <p:nvPr/>
        </p:nvGrpSpPr>
        <p:grpSpPr bwMode="auto">
          <a:xfrm>
            <a:off x="3590925" y="1581150"/>
            <a:ext cx="1843088" cy="1446213"/>
            <a:chOff x="2262" y="996"/>
            <a:chExt cx="1161" cy="911"/>
          </a:xfrm>
        </p:grpSpPr>
        <p:grpSp>
          <p:nvGrpSpPr>
            <p:cNvPr id="108" name="Group 8"/>
            <p:cNvGrpSpPr>
              <a:grpSpLocks/>
            </p:cNvGrpSpPr>
            <p:nvPr/>
          </p:nvGrpSpPr>
          <p:grpSpPr bwMode="auto">
            <a:xfrm>
              <a:off x="2619" y="996"/>
              <a:ext cx="804" cy="513"/>
              <a:chOff x="4155" y="2492"/>
              <a:chExt cx="804" cy="513"/>
            </a:xfrm>
          </p:grpSpPr>
          <p:sp>
            <p:nvSpPr>
              <p:cNvPr id="115" name="Freeform 9"/>
              <p:cNvSpPr>
                <a:spLocks/>
              </p:cNvSpPr>
              <p:nvPr/>
            </p:nvSpPr>
            <p:spPr bwMode="auto">
              <a:xfrm>
                <a:off x="4198" y="2492"/>
                <a:ext cx="732" cy="511"/>
              </a:xfrm>
              <a:custGeom>
                <a:avLst/>
                <a:gdLst>
                  <a:gd name="T0" fmla="*/ 0 w 1861"/>
                  <a:gd name="T1" fmla="*/ 864 h 867"/>
                  <a:gd name="T2" fmla="*/ 93 w 1861"/>
                  <a:gd name="T3" fmla="*/ 851 h 867"/>
                  <a:gd name="T4" fmla="*/ 227 w 1861"/>
                  <a:gd name="T5" fmla="*/ 776 h 867"/>
                  <a:gd name="T6" fmla="*/ 336 w 1861"/>
                  <a:gd name="T7" fmla="*/ 654 h 867"/>
                  <a:gd name="T8" fmla="*/ 485 w 1861"/>
                  <a:gd name="T9" fmla="*/ 464 h 867"/>
                  <a:gd name="T10" fmla="*/ 624 w 1861"/>
                  <a:gd name="T11" fmla="*/ 259 h 867"/>
                  <a:gd name="T12" fmla="*/ 755 w 1861"/>
                  <a:gd name="T13" fmla="*/ 99 h 867"/>
                  <a:gd name="T14" fmla="*/ 843 w 1861"/>
                  <a:gd name="T15" fmla="*/ 32 h 867"/>
                  <a:gd name="T16" fmla="*/ 931 w 1861"/>
                  <a:gd name="T17" fmla="*/ 0 h 867"/>
                  <a:gd name="T18" fmla="*/ 1040 w 1861"/>
                  <a:gd name="T19" fmla="*/ 32 h 867"/>
                  <a:gd name="T20" fmla="*/ 1112 w 1861"/>
                  <a:gd name="T21" fmla="*/ 88 h 867"/>
                  <a:gd name="T22" fmla="*/ 1253 w 1861"/>
                  <a:gd name="T23" fmla="*/ 256 h 867"/>
                  <a:gd name="T24" fmla="*/ 1392 w 1861"/>
                  <a:gd name="T25" fmla="*/ 456 h 867"/>
                  <a:gd name="T26" fmla="*/ 1539 w 1861"/>
                  <a:gd name="T27" fmla="*/ 659 h 867"/>
                  <a:gd name="T28" fmla="*/ 1629 w 1861"/>
                  <a:gd name="T29" fmla="*/ 755 h 867"/>
                  <a:gd name="T30" fmla="*/ 1747 w 1861"/>
                  <a:gd name="T31" fmla="*/ 843 h 867"/>
                  <a:gd name="T32" fmla="*/ 1861 w 1861"/>
                  <a:gd name="T33" fmla="*/ 867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61" h="867">
                    <a:moveTo>
                      <a:pt x="0" y="864"/>
                    </a:moveTo>
                    <a:cubicBezTo>
                      <a:pt x="27" y="865"/>
                      <a:pt x="55" y="866"/>
                      <a:pt x="93" y="851"/>
                    </a:cubicBezTo>
                    <a:cubicBezTo>
                      <a:pt x="131" y="836"/>
                      <a:pt x="187" y="809"/>
                      <a:pt x="227" y="776"/>
                    </a:cubicBezTo>
                    <a:cubicBezTo>
                      <a:pt x="267" y="743"/>
                      <a:pt x="293" y="706"/>
                      <a:pt x="336" y="654"/>
                    </a:cubicBezTo>
                    <a:cubicBezTo>
                      <a:pt x="379" y="602"/>
                      <a:pt x="437" y="530"/>
                      <a:pt x="485" y="464"/>
                    </a:cubicBezTo>
                    <a:cubicBezTo>
                      <a:pt x="533" y="398"/>
                      <a:pt x="579" y="320"/>
                      <a:pt x="624" y="259"/>
                    </a:cubicBezTo>
                    <a:cubicBezTo>
                      <a:pt x="669" y="198"/>
                      <a:pt x="719" y="137"/>
                      <a:pt x="755" y="99"/>
                    </a:cubicBezTo>
                    <a:cubicBezTo>
                      <a:pt x="791" y="61"/>
                      <a:pt x="814" y="49"/>
                      <a:pt x="843" y="32"/>
                    </a:cubicBezTo>
                    <a:cubicBezTo>
                      <a:pt x="872" y="15"/>
                      <a:pt x="898" y="0"/>
                      <a:pt x="931" y="0"/>
                    </a:cubicBezTo>
                    <a:cubicBezTo>
                      <a:pt x="964" y="0"/>
                      <a:pt x="1010" y="17"/>
                      <a:pt x="1040" y="32"/>
                    </a:cubicBezTo>
                    <a:cubicBezTo>
                      <a:pt x="1070" y="47"/>
                      <a:pt x="1076" y="51"/>
                      <a:pt x="1112" y="88"/>
                    </a:cubicBezTo>
                    <a:cubicBezTo>
                      <a:pt x="1148" y="125"/>
                      <a:pt x="1206" y="195"/>
                      <a:pt x="1253" y="256"/>
                    </a:cubicBezTo>
                    <a:cubicBezTo>
                      <a:pt x="1300" y="317"/>
                      <a:pt x="1344" y="389"/>
                      <a:pt x="1392" y="456"/>
                    </a:cubicBezTo>
                    <a:cubicBezTo>
                      <a:pt x="1440" y="523"/>
                      <a:pt x="1500" y="609"/>
                      <a:pt x="1539" y="659"/>
                    </a:cubicBezTo>
                    <a:cubicBezTo>
                      <a:pt x="1578" y="709"/>
                      <a:pt x="1594" y="724"/>
                      <a:pt x="1629" y="755"/>
                    </a:cubicBezTo>
                    <a:cubicBezTo>
                      <a:pt x="1664" y="786"/>
                      <a:pt x="1708" y="824"/>
                      <a:pt x="1747" y="843"/>
                    </a:cubicBezTo>
                    <a:cubicBezTo>
                      <a:pt x="1786" y="862"/>
                      <a:pt x="1837" y="862"/>
                      <a:pt x="1861" y="867"/>
                    </a:cubicBezTo>
                  </a:path>
                </a:pathLst>
              </a:custGeom>
              <a:solidFill>
                <a:schemeClr val="accent5"/>
              </a:solidFill>
              <a:ln w="38100" cmpd="sng">
                <a:solidFill>
                  <a:srgbClr val="175097"/>
                </a:solidFill>
                <a:round/>
                <a:headEnd/>
                <a:tailEnd/>
              </a:ln>
              <a:effectLst/>
            </p:spPr>
            <p:txBody>
              <a:bodyPr wrap="none" anchor="ctr"/>
              <a:lstStyle/>
              <a:p>
                <a:pPr eaLnBrk="1" fontAlgn="auto" hangingPunct="1">
                  <a:lnSpc>
                    <a:spcPct val="90000"/>
                  </a:lnSpc>
                  <a:spcBef>
                    <a:spcPts val="0"/>
                  </a:spcBef>
                  <a:spcAft>
                    <a:spcPts val="0"/>
                  </a:spcAft>
                  <a:defRPr/>
                </a:pPr>
                <a:endParaRPr lang="en-US" dirty="0">
                  <a:latin typeface="+mn-lt"/>
                  <a:ea typeface="+mn-ea"/>
                </a:endParaRPr>
              </a:p>
            </p:txBody>
          </p:sp>
          <p:sp>
            <p:nvSpPr>
              <p:cNvPr id="116" name="Line 10"/>
              <p:cNvSpPr>
                <a:spLocks noChangeShapeType="1"/>
              </p:cNvSpPr>
              <p:nvPr/>
            </p:nvSpPr>
            <p:spPr bwMode="auto">
              <a:xfrm>
                <a:off x="4155" y="3005"/>
                <a:ext cx="80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grpSp>
          <p:nvGrpSpPr>
            <p:cNvPr id="109" name="Group 11"/>
            <p:cNvGrpSpPr>
              <a:grpSpLocks/>
            </p:cNvGrpSpPr>
            <p:nvPr/>
          </p:nvGrpSpPr>
          <p:grpSpPr bwMode="auto">
            <a:xfrm>
              <a:off x="2441" y="1195"/>
              <a:ext cx="804" cy="513"/>
              <a:chOff x="3400" y="2828"/>
              <a:chExt cx="804" cy="513"/>
            </a:xfrm>
          </p:grpSpPr>
          <p:sp>
            <p:nvSpPr>
              <p:cNvPr id="113" name="Freeform 12"/>
              <p:cNvSpPr>
                <a:spLocks/>
              </p:cNvSpPr>
              <p:nvPr/>
            </p:nvSpPr>
            <p:spPr bwMode="auto">
              <a:xfrm>
                <a:off x="3443" y="2828"/>
                <a:ext cx="732" cy="511"/>
              </a:xfrm>
              <a:custGeom>
                <a:avLst/>
                <a:gdLst>
                  <a:gd name="T0" fmla="*/ 0 w 1861"/>
                  <a:gd name="T1" fmla="*/ 864 h 867"/>
                  <a:gd name="T2" fmla="*/ 93 w 1861"/>
                  <a:gd name="T3" fmla="*/ 851 h 867"/>
                  <a:gd name="T4" fmla="*/ 227 w 1861"/>
                  <a:gd name="T5" fmla="*/ 776 h 867"/>
                  <a:gd name="T6" fmla="*/ 336 w 1861"/>
                  <a:gd name="T7" fmla="*/ 654 h 867"/>
                  <a:gd name="T8" fmla="*/ 485 w 1861"/>
                  <a:gd name="T9" fmla="*/ 464 h 867"/>
                  <a:gd name="T10" fmla="*/ 624 w 1861"/>
                  <a:gd name="T11" fmla="*/ 259 h 867"/>
                  <a:gd name="T12" fmla="*/ 755 w 1861"/>
                  <a:gd name="T13" fmla="*/ 99 h 867"/>
                  <a:gd name="T14" fmla="*/ 843 w 1861"/>
                  <a:gd name="T15" fmla="*/ 32 h 867"/>
                  <a:gd name="T16" fmla="*/ 931 w 1861"/>
                  <a:gd name="T17" fmla="*/ 0 h 867"/>
                  <a:gd name="T18" fmla="*/ 1040 w 1861"/>
                  <a:gd name="T19" fmla="*/ 32 h 867"/>
                  <a:gd name="T20" fmla="*/ 1112 w 1861"/>
                  <a:gd name="T21" fmla="*/ 88 h 867"/>
                  <a:gd name="T22" fmla="*/ 1253 w 1861"/>
                  <a:gd name="T23" fmla="*/ 256 h 867"/>
                  <a:gd name="T24" fmla="*/ 1392 w 1861"/>
                  <a:gd name="T25" fmla="*/ 456 h 867"/>
                  <a:gd name="T26" fmla="*/ 1539 w 1861"/>
                  <a:gd name="T27" fmla="*/ 659 h 867"/>
                  <a:gd name="T28" fmla="*/ 1629 w 1861"/>
                  <a:gd name="T29" fmla="*/ 755 h 867"/>
                  <a:gd name="T30" fmla="*/ 1747 w 1861"/>
                  <a:gd name="T31" fmla="*/ 843 h 867"/>
                  <a:gd name="T32" fmla="*/ 1861 w 1861"/>
                  <a:gd name="T33" fmla="*/ 867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61" h="867">
                    <a:moveTo>
                      <a:pt x="0" y="864"/>
                    </a:moveTo>
                    <a:cubicBezTo>
                      <a:pt x="27" y="865"/>
                      <a:pt x="55" y="866"/>
                      <a:pt x="93" y="851"/>
                    </a:cubicBezTo>
                    <a:cubicBezTo>
                      <a:pt x="131" y="836"/>
                      <a:pt x="187" y="809"/>
                      <a:pt x="227" y="776"/>
                    </a:cubicBezTo>
                    <a:cubicBezTo>
                      <a:pt x="267" y="743"/>
                      <a:pt x="293" y="706"/>
                      <a:pt x="336" y="654"/>
                    </a:cubicBezTo>
                    <a:cubicBezTo>
                      <a:pt x="379" y="602"/>
                      <a:pt x="437" y="530"/>
                      <a:pt x="485" y="464"/>
                    </a:cubicBezTo>
                    <a:cubicBezTo>
                      <a:pt x="533" y="398"/>
                      <a:pt x="579" y="320"/>
                      <a:pt x="624" y="259"/>
                    </a:cubicBezTo>
                    <a:cubicBezTo>
                      <a:pt x="669" y="198"/>
                      <a:pt x="719" y="137"/>
                      <a:pt x="755" y="99"/>
                    </a:cubicBezTo>
                    <a:cubicBezTo>
                      <a:pt x="791" y="61"/>
                      <a:pt x="814" y="49"/>
                      <a:pt x="843" y="32"/>
                    </a:cubicBezTo>
                    <a:cubicBezTo>
                      <a:pt x="872" y="15"/>
                      <a:pt x="898" y="0"/>
                      <a:pt x="931" y="0"/>
                    </a:cubicBezTo>
                    <a:cubicBezTo>
                      <a:pt x="964" y="0"/>
                      <a:pt x="1010" y="17"/>
                      <a:pt x="1040" y="32"/>
                    </a:cubicBezTo>
                    <a:cubicBezTo>
                      <a:pt x="1070" y="47"/>
                      <a:pt x="1076" y="51"/>
                      <a:pt x="1112" y="88"/>
                    </a:cubicBezTo>
                    <a:cubicBezTo>
                      <a:pt x="1148" y="125"/>
                      <a:pt x="1206" y="195"/>
                      <a:pt x="1253" y="256"/>
                    </a:cubicBezTo>
                    <a:cubicBezTo>
                      <a:pt x="1300" y="317"/>
                      <a:pt x="1344" y="389"/>
                      <a:pt x="1392" y="456"/>
                    </a:cubicBezTo>
                    <a:cubicBezTo>
                      <a:pt x="1440" y="523"/>
                      <a:pt x="1500" y="609"/>
                      <a:pt x="1539" y="659"/>
                    </a:cubicBezTo>
                    <a:cubicBezTo>
                      <a:pt x="1578" y="709"/>
                      <a:pt x="1594" y="724"/>
                      <a:pt x="1629" y="755"/>
                    </a:cubicBezTo>
                    <a:cubicBezTo>
                      <a:pt x="1664" y="786"/>
                      <a:pt x="1708" y="824"/>
                      <a:pt x="1747" y="843"/>
                    </a:cubicBezTo>
                    <a:cubicBezTo>
                      <a:pt x="1786" y="862"/>
                      <a:pt x="1837" y="862"/>
                      <a:pt x="1861" y="867"/>
                    </a:cubicBezTo>
                  </a:path>
                </a:pathLst>
              </a:custGeom>
              <a:solidFill>
                <a:schemeClr val="accent3"/>
              </a:solidFill>
              <a:ln w="38100" cmpd="sng">
                <a:solidFill>
                  <a:srgbClr val="175097"/>
                </a:solidFill>
                <a:round/>
                <a:headEnd/>
                <a:tailEnd/>
              </a:ln>
              <a:effectLst/>
            </p:spPr>
            <p:txBody>
              <a:bodyPr wrap="none" anchor="ctr"/>
              <a:lstStyle/>
              <a:p>
                <a:pPr eaLnBrk="1" fontAlgn="auto" hangingPunct="1">
                  <a:lnSpc>
                    <a:spcPct val="90000"/>
                  </a:lnSpc>
                  <a:spcBef>
                    <a:spcPts val="0"/>
                  </a:spcBef>
                  <a:spcAft>
                    <a:spcPts val="0"/>
                  </a:spcAft>
                  <a:defRPr/>
                </a:pPr>
                <a:endParaRPr lang="en-US" dirty="0">
                  <a:latin typeface="+mn-lt"/>
                  <a:ea typeface="+mn-ea"/>
                </a:endParaRPr>
              </a:p>
            </p:txBody>
          </p:sp>
          <p:sp>
            <p:nvSpPr>
              <p:cNvPr id="114" name="Line 13"/>
              <p:cNvSpPr>
                <a:spLocks noChangeShapeType="1"/>
              </p:cNvSpPr>
              <p:nvPr/>
            </p:nvSpPr>
            <p:spPr bwMode="auto">
              <a:xfrm>
                <a:off x="3400" y="3341"/>
                <a:ext cx="80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grpSp>
          <p:nvGrpSpPr>
            <p:cNvPr id="110" name="Group 14"/>
            <p:cNvGrpSpPr>
              <a:grpSpLocks/>
            </p:cNvGrpSpPr>
            <p:nvPr/>
          </p:nvGrpSpPr>
          <p:grpSpPr bwMode="auto">
            <a:xfrm>
              <a:off x="2262" y="1394"/>
              <a:ext cx="804" cy="513"/>
              <a:chOff x="3778" y="2658"/>
              <a:chExt cx="804" cy="513"/>
            </a:xfrm>
          </p:grpSpPr>
          <p:sp>
            <p:nvSpPr>
              <p:cNvPr id="111" name="Freeform 15"/>
              <p:cNvSpPr>
                <a:spLocks/>
              </p:cNvSpPr>
              <p:nvPr/>
            </p:nvSpPr>
            <p:spPr bwMode="auto">
              <a:xfrm>
                <a:off x="3821" y="2658"/>
                <a:ext cx="732" cy="511"/>
              </a:xfrm>
              <a:custGeom>
                <a:avLst/>
                <a:gdLst>
                  <a:gd name="T0" fmla="*/ 0 w 1861"/>
                  <a:gd name="T1" fmla="*/ 864 h 867"/>
                  <a:gd name="T2" fmla="*/ 93 w 1861"/>
                  <a:gd name="T3" fmla="*/ 851 h 867"/>
                  <a:gd name="T4" fmla="*/ 227 w 1861"/>
                  <a:gd name="T5" fmla="*/ 776 h 867"/>
                  <a:gd name="T6" fmla="*/ 336 w 1861"/>
                  <a:gd name="T7" fmla="*/ 654 h 867"/>
                  <a:gd name="T8" fmla="*/ 485 w 1861"/>
                  <a:gd name="T9" fmla="*/ 464 h 867"/>
                  <a:gd name="T10" fmla="*/ 624 w 1861"/>
                  <a:gd name="T11" fmla="*/ 259 h 867"/>
                  <a:gd name="T12" fmla="*/ 755 w 1861"/>
                  <a:gd name="T13" fmla="*/ 99 h 867"/>
                  <a:gd name="T14" fmla="*/ 843 w 1861"/>
                  <a:gd name="T15" fmla="*/ 32 h 867"/>
                  <a:gd name="T16" fmla="*/ 931 w 1861"/>
                  <a:gd name="T17" fmla="*/ 0 h 867"/>
                  <a:gd name="T18" fmla="*/ 1040 w 1861"/>
                  <a:gd name="T19" fmla="*/ 32 h 867"/>
                  <a:gd name="T20" fmla="*/ 1112 w 1861"/>
                  <a:gd name="T21" fmla="*/ 88 h 867"/>
                  <a:gd name="T22" fmla="*/ 1253 w 1861"/>
                  <a:gd name="T23" fmla="*/ 256 h 867"/>
                  <a:gd name="T24" fmla="*/ 1392 w 1861"/>
                  <a:gd name="T25" fmla="*/ 456 h 867"/>
                  <a:gd name="T26" fmla="*/ 1539 w 1861"/>
                  <a:gd name="T27" fmla="*/ 659 h 867"/>
                  <a:gd name="T28" fmla="*/ 1629 w 1861"/>
                  <a:gd name="T29" fmla="*/ 755 h 867"/>
                  <a:gd name="T30" fmla="*/ 1747 w 1861"/>
                  <a:gd name="T31" fmla="*/ 843 h 867"/>
                  <a:gd name="T32" fmla="*/ 1861 w 1861"/>
                  <a:gd name="T33" fmla="*/ 867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61" h="867">
                    <a:moveTo>
                      <a:pt x="0" y="864"/>
                    </a:moveTo>
                    <a:cubicBezTo>
                      <a:pt x="27" y="865"/>
                      <a:pt x="55" y="866"/>
                      <a:pt x="93" y="851"/>
                    </a:cubicBezTo>
                    <a:cubicBezTo>
                      <a:pt x="131" y="836"/>
                      <a:pt x="187" y="809"/>
                      <a:pt x="227" y="776"/>
                    </a:cubicBezTo>
                    <a:cubicBezTo>
                      <a:pt x="267" y="743"/>
                      <a:pt x="293" y="706"/>
                      <a:pt x="336" y="654"/>
                    </a:cubicBezTo>
                    <a:cubicBezTo>
                      <a:pt x="379" y="602"/>
                      <a:pt x="437" y="530"/>
                      <a:pt x="485" y="464"/>
                    </a:cubicBezTo>
                    <a:cubicBezTo>
                      <a:pt x="533" y="398"/>
                      <a:pt x="579" y="320"/>
                      <a:pt x="624" y="259"/>
                    </a:cubicBezTo>
                    <a:cubicBezTo>
                      <a:pt x="669" y="198"/>
                      <a:pt x="719" y="137"/>
                      <a:pt x="755" y="99"/>
                    </a:cubicBezTo>
                    <a:cubicBezTo>
                      <a:pt x="791" y="61"/>
                      <a:pt x="814" y="49"/>
                      <a:pt x="843" y="32"/>
                    </a:cubicBezTo>
                    <a:cubicBezTo>
                      <a:pt x="872" y="15"/>
                      <a:pt x="898" y="0"/>
                      <a:pt x="931" y="0"/>
                    </a:cubicBezTo>
                    <a:cubicBezTo>
                      <a:pt x="964" y="0"/>
                      <a:pt x="1010" y="17"/>
                      <a:pt x="1040" y="32"/>
                    </a:cubicBezTo>
                    <a:cubicBezTo>
                      <a:pt x="1070" y="47"/>
                      <a:pt x="1076" y="51"/>
                      <a:pt x="1112" y="88"/>
                    </a:cubicBezTo>
                    <a:cubicBezTo>
                      <a:pt x="1148" y="125"/>
                      <a:pt x="1206" y="195"/>
                      <a:pt x="1253" y="256"/>
                    </a:cubicBezTo>
                    <a:cubicBezTo>
                      <a:pt x="1300" y="317"/>
                      <a:pt x="1344" y="389"/>
                      <a:pt x="1392" y="456"/>
                    </a:cubicBezTo>
                    <a:cubicBezTo>
                      <a:pt x="1440" y="523"/>
                      <a:pt x="1500" y="609"/>
                      <a:pt x="1539" y="659"/>
                    </a:cubicBezTo>
                    <a:cubicBezTo>
                      <a:pt x="1578" y="709"/>
                      <a:pt x="1594" y="724"/>
                      <a:pt x="1629" y="755"/>
                    </a:cubicBezTo>
                    <a:cubicBezTo>
                      <a:pt x="1664" y="786"/>
                      <a:pt x="1708" y="824"/>
                      <a:pt x="1747" y="843"/>
                    </a:cubicBezTo>
                    <a:cubicBezTo>
                      <a:pt x="1786" y="862"/>
                      <a:pt x="1837" y="862"/>
                      <a:pt x="1861" y="867"/>
                    </a:cubicBezTo>
                  </a:path>
                </a:pathLst>
              </a:custGeom>
              <a:solidFill>
                <a:schemeClr val="accent3">
                  <a:lumMod val="75000"/>
                </a:schemeClr>
              </a:solidFill>
              <a:ln w="38100" cmpd="sng">
                <a:solidFill>
                  <a:srgbClr val="175097"/>
                </a:solidFill>
                <a:round/>
                <a:headEnd/>
                <a:tailEnd/>
              </a:ln>
              <a:effectLst/>
            </p:spPr>
            <p:txBody>
              <a:bodyPr wrap="none" anchor="ctr"/>
              <a:lstStyle/>
              <a:p>
                <a:pPr eaLnBrk="1" fontAlgn="auto" hangingPunct="1">
                  <a:lnSpc>
                    <a:spcPct val="90000"/>
                  </a:lnSpc>
                  <a:spcBef>
                    <a:spcPts val="0"/>
                  </a:spcBef>
                  <a:spcAft>
                    <a:spcPts val="0"/>
                  </a:spcAft>
                  <a:defRPr/>
                </a:pPr>
                <a:endParaRPr lang="en-US" dirty="0">
                  <a:latin typeface="+mn-lt"/>
                  <a:ea typeface="+mn-ea"/>
                </a:endParaRPr>
              </a:p>
            </p:txBody>
          </p:sp>
          <p:sp>
            <p:nvSpPr>
              <p:cNvPr id="112" name="Line 16"/>
              <p:cNvSpPr>
                <a:spLocks noChangeShapeType="1"/>
              </p:cNvSpPr>
              <p:nvPr/>
            </p:nvSpPr>
            <p:spPr bwMode="auto">
              <a:xfrm>
                <a:off x="3778" y="3171"/>
                <a:ext cx="80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grpSp>
      <p:grpSp>
        <p:nvGrpSpPr>
          <p:cNvPr id="117" name="Group 17"/>
          <p:cNvGrpSpPr>
            <a:grpSpLocks/>
          </p:cNvGrpSpPr>
          <p:nvPr/>
        </p:nvGrpSpPr>
        <p:grpSpPr bwMode="auto">
          <a:xfrm>
            <a:off x="1312863" y="4824413"/>
            <a:ext cx="3132137" cy="971550"/>
            <a:chOff x="827" y="3039"/>
            <a:chExt cx="1973" cy="612"/>
          </a:xfrm>
        </p:grpSpPr>
        <p:grpSp>
          <p:nvGrpSpPr>
            <p:cNvPr id="118" name="Group 18"/>
            <p:cNvGrpSpPr>
              <a:grpSpLocks/>
            </p:cNvGrpSpPr>
            <p:nvPr/>
          </p:nvGrpSpPr>
          <p:grpSpPr bwMode="auto">
            <a:xfrm>
              <a:off x="1115" y="3047"/>
              <a:ext cx="1685" cy="308"/>
              <a:chOff x="1014" y="2471"/>
              <a:chExt cx="1685" cy="308"/>
            </a:xfrm>
          </p:grpSpPr>
          <p:sp>
            <p:nvSpPr>
              <p:cNvPr id="125" name="Freeform 19"/>
              <p:cNvSpPr>
                <a:spLocks/>
              </p:cNvSpPr>
              <p:nvPr/>
            </p:nvSpPr>
            <p:spPr bwMode="auto">
              <a:xfrm>
                <a:off x="1104" y="2471"/>
                <a:ext cx="1534" cy="307"/>
              </a:xfrm>
              <a:custGeom>
                <a:avLst/>
                <a:gdLst>
                  <a:gd name="T0" fmla="*/ 0 w 1861"/>
                  <a:gd name="T1" fmla="*/ 306 h 867"/>
                  <a:gd name="T2" fmla="*/ 77 w 1861"/>
                  <a:gd name="T3" fmla="*/ 301 h 867"/>
                  <a:gd name="T4" fmla="*/ 187 w 1861"/>
                  <a:gd name="T5" fmla="*/ 275 h 867"/>
                  <a:gd name="T6" fmla="*/ 277 w 1861"/>
                  <a:gd name="T7" fmla="*/ 232 h 867"/>
                  <a:gd name="T8" fmla="*/ 400 w 1861"/>
                  <a:gd name="T9" fmla="*/ 164 h 867"/>
                  <a:gd name="T10" fmla="*/ 514 w 1861"/>
                  <a:gd name="T11" fmla="*/ 92 h 867"/>
                  <a:gd name="T12" fmla="*/ 622 w 1861"/>
                  <a:gd name="T13" fmla="*/ 35 h 867"/>
                  <a:gd name="T14" fmla="*/ 695 w 1861"/>
                  <a:gd name="T15" fmla="*/ 11 h 867"/>
                  <a:gd name="T16" fmla="*/ 767 w 1861"/>
                  <a:gd name="T17" fmla="*/ 0 h 867"/>
                  <a:gd name="T18" fmla="*/ 857 w 1861"/>
                  <a:gd name="T19" fmla="*/ 11 h 867"/>
                  <a:gd name="T20" fmla="*/ 917 w 1861"/>
                  <a:gd name="T21" fmla="*/ 31 h 867"/>
                  <a:gd name="T22" fmla="*/ 1033 w 1861"/>
                  <a:gd name="T23" fmla="*/ 91 h 867"/>
                  <a:gd name="T24" fmla="*/ 1147 w 1861"/>
                  <a:gd name="T25" fmla="*/ 161 h 867"/>
                  <a:gd name="T26" fmla="*/ 1269 w 1861"/>
                  <a:gd name="T27" fmla="*/ 233 h 867"/>
                  <a:gd name="T28" fmla="*/ 1343 w 1861"/>
                  <a:gd name="T29" fmla="*/ 267 h 867"/>
                  <a:gd name="T30" fmla="*/ 1440 w 1861"/>
                  <a:gd name="T31" fmla="*/ 299 h 867"/>
                  <a:gd name="T32" fmla="*/ 1534 w 1861"/>
                  <a:gd name="T33" fmla="*/ 307 h 8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861" h="867">
                    <a:moveTo>
                      <a:pt x="0" y="864"/>
                    </a:moveTo>
                    <a:cubicBezTo>
                      <a:pt x="27" y="865"/>
                      <a:pt x="55" y="866"/>
                      <a:pt x="93" y="851"/>
                    </a:cubicBezTo>
                    <a:cubicBezTo>
                      <a:pt x="131" y="836"/>
                      <a:pt x="187" y="809"/>
                      <a:pt x="227" y="776"/>
                    </a:cubicBezTo>
                    <a:cubicBezTo>
                      <a:pt x="267" y="743"/>
                      <a:pt x="293" y="706"/>
                      <a:pt x="336" y="654"/>
                    </a:cubicBezTo>
                    <a:cubicBezTo>
                      <a:pt x="379" y="602"/>
                      <a:pt x="437" y="530"/>
                      <a:pt x="485" y="464"/>
                    </a:cubicBezTo>
                    <a:cubicBezTo>
                      <a:pt x="533" y="398"/>
                      <a:pt x="579" y="320"/>
                      <a:pt x="624" y="259"/>
                    </a:cubicBezTo>
                    <a:cubicBezTo>
                      <a:pt x="669" y="198"/>
                      <a:pt x="719" y="137"/>
                      <a:pt x="755" y="99"/>
                    </a:cubicBezTo>
                    <a:cubicBezTo>
                      <a:pt x="791" y="61"/>
                      <a:pt x="814" y="49"/>
                      <a:pt x="843" y="32"/>
                    </a:cubicBezTo>
                    <a:cubicBezTo>
                      <a:pt x="872" y="15"/>
                      <a:pt x="898" y="0"/>
                      <a:pt x="931" y="0"/>
                    </a:cubicBezTo>
                    <a:cubicBezTo>
                      <a:pt x="964" y="0"/>
                      <a:pt x="1010" y="17"/>
                      <a:pt x="1040" y="32"/>
                    </a:cubicBezTo>
                    <a:cubicBezTo>
                      <a:pt x="1070" y="47"/>
                      <a:pt x="1076" y="51"/>
                      <a:pt x="1112" y="88"/>
                    </a:cubicBezTo>
                    <a:cubicBezTo>
                      <a:pt x="1148" y="125"/>
                      <a:pt x="1206" y="195"/>
                      <a:pt x="1253" y="256"/>
                    </a:cubicBezTo>
                    <a:cubicBezTo>
                      <a:pt x="1300" y="317"/>
                      <a:pt x="1344" y="389"/>
                      <a:pt x="1392" y="456"/>
                    </a:cubicBezTo>
                    <a:cubicBezTo>
                      <a:pt x="1440" y="523"/>
                      <a:pt x="1500" y="609"/>
                      <a:pt x="1539" y="659"/>
                    </a:cubicBezTo>
                    <a:cubicBezTo>
                      <a:pt x="1578" y="709"/>
                      <a:pt x="1594" y="724"/>
                      <a:pt x="1629" y="755"/>
                    </a:cubicBezTo>
                    <a:cubicBezTo>
                      <a:pt x="1664" y="786"/>
                      <a:pt x="1708" y="824"/>
                      <a:pt x="1747" y="843"/>
                    </a:cubicBezTo>
                    <a:cubicBezTo>
                      <a:pt x="1786" y="862"/>
                      <a:pt x="1837" y="862"/>
                      <a:pt x="1861" y="867"/>
                    </a:cubicBezTo>
                  </a:path>
                </a:pathLst>
              </a:custGeom>
              <a:solidFill>
                <a:srgbClr val="4BACC6"/>
              </a:solidFill>
              <a:ln w="38100" cmpd="sng">
                <a:solidFill>
                  <a:srgbClr val="175097"/>
                </a:solidFill>
                <a:round/>
                <a:headEnd/>
                <a:tailEnd/>
              </a:ln>
            </p:spPr>
            <p:txBody>
              <a:bodyPr wrap="none" anchor="ctr"/>
              <a:lstStyle/>
              <a:p>
                <a:endParaRPr lang="en-US" dirty="0"/>
              </a:p>
            </p:txBody>
          </p:sp>
          <p:sp>
            <p:nvSpPr>
              <p:cNvPr id="126" name="Line 20"/>
              <p:cNvSpPr>
                <a:spLocks noChangeShapeType="1"/>
              </p:cNvSpPr>
              <p:nvPr/>
            </p:nvSpPr>
            <p:spPr bwMode="auto">
              <a:xfrm>
                <a:off x="1014" y="2779"/>
                <a:ext cx="168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grpSp>
          <p:nvGrpSpPr>
            <p:cNvPr id="119" name="Group 21"/>
            <p:cNvGrpSpPr>
              <a:grpSpLocks/>
            </p:cNvGrpSpPr>
            <p:nvPr/>
          </p:nvGrpSpPr>
          <p:grpSpPr bwMode="auto">
            <a:xfrm>
              <a:off x="832" y="3039"/>
              <a:ext cx="1685" cy="460"/>
              <a:chOff x="832" y="3039"/>
              <a:chExt cx="1685" cy="460"/>
            </a:xfrm>
          </p:grpSpPr>
          <p:sp>
            <p:nvSpPr>
              <p:cNvPr id="123" name="Freeform 22"/>
              <p:cNvSpPr>
                <a:spLocks/>
              </p:cNvSpPr>
              <p:nvPr/>
            </p:nvSpPr>
            <p:spPr bwMode="auto">
              <a:xfrm>
                <a:off x="1202" y="3039"/>
                <a:ext cx="870" cy="459"/>
              </a:xfrm>
              <a:custGeom>
                <a:avLst/>
                <a:gdLst>
                  <a:gd name="T0" fmla="*/ 0 w 1861"/>
                  <a:gd name="T1" fmla="*/ 457 h 867"/>
                  <a:gd name="T2" fmla="*/ 43 w 1861"/>
                  <a:gd name="T3" fmla="*/ 451 h 867"/>
                  <a:gd name="T4" fmla="*/ 106 w 1861"/>
                  <a:gd name="T5" fmla="*/ 411 h 867"/>
                  <a:gd name="T6" fmla="*/ 157 w 1861"/>
                  <a:gd name="T7" fmla="*/ 346 h 867"/>
                  <a:gd name="T8" fmla="*/ 227 w 1861"/>
                  <a:gd name="T9" fmla="*/ 246 h 867"/>
                  <a:gd name="T10" fmla="*/ 292 w 1861"/>
                  <a:gd name="T11" fmla="*/ 137 h 867"/>
                  <a:gd name="T12" fmla="*/ 353 w 1861"/>
                  <a:gd name="T13" fmla="*/ 52 h 867"/>
                  <a:gd name="T14" fmla="*/ 394 w 1861"/>
                  <a:gd name="T15" fmla="*/ 17 h 867"/>
                  <a:gd name="T16" fmla="*/ 435 w 1861"/>
                  <a:gd name="T17" fmla="*/ 0 h 867"/>
                  <a:gd name="T18" fmla="*/ 486 w 1861"/>
                  <a:gd name="T19" fmla="*/ 17 h 867"/>
                  <a:gd name="T20" fmla="*/ 520 w 1861"/>
                  <a:gd name="T21" fmla="*/ 47 h 867"/>
                  <a:gd name="T22" fmla="*/ 586 w 1861"/>
                  <a:gd name="T23" fmla="*/ 136 h 867"/>
                  <a:gd name="T24" fmla="*/ 651 w 1861"/>
                  <a:gd name="T25" fmla="*/ 241 h 867"/>
                  <a:gd name="T26" fmla="*/ 719 w 1861"/>
                  <a:gd name="T27" fmla="*/ 349 h 867"/>
                  <a:gd name="T28" fmla="*/ 762 w 1861"/>
                  <a:gd name="T29" fmla="*/ 400 h 867"/>
                  <a:gd name="T30" fmla="*/ 817 w 1861"/>
                  <a:gd name="T31" fmla="*/ 446 h 867"/>
                  <a:gd name="T32" fmla="*/ 870 w 1861"/>
                  <a:gd name="T33" fmla="*/ 459 h 8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861" h="867">
                    <a:moveTo>
                      <a:pt x="0" y="864"/>
                    </a:moveTo>
                    <a:cubicBezTo>
                      <a:pt x="27" y="865"/>
                      <a:pt x="55" y="866"/>
                      <a:pt x="93" y="851"/>
                    </a:cubicBezTo>
                    <a:cubicBezTo>
                      <a:pt x="131" y="836"/>
                      <a:pt x="187" y="809"/>
                      <a:pt x="227" y="776"/>
                    </a:cubicBezTo>
                    <a:cubicBezTo>
                      <a:pt x="267" y="743"/>
                      <a:pt x="293" y="706"/>
                      <a:pt x="336" y="654"/>
                    </a:cubicBezTo>
                    <a:cubicBezTo>
                      <a:pt x="379" y="602"/>
                      <a:pt x="437" y="530"/>
                      <a:pt x="485" y="464"/>
                    </a:cubicBezTo>
                    <a:cubicBezTo>
                      <a:pt x="533" y="398"/>
                      <a:pt x="579" y="320"/>
                      <a:pt x="624" y="259"/>
                    </a:cubicBezTo>
                    <a:cubicBezTo>
                      <a:pt x="669" y="198"/>
                      <a:pt x="719" y="137"/>
                      <a:pt x="755" y="99"/>
                    </a:cubicBezTo>
                    <a:cubicBezTo>
                      <a:pt x="791" y="61"/>
                      <a:pt x="814" y="49"/>
                      <a:pt x="843" y="32"/>
                    </a:cubicBezTo>
                    <a:cubicBezTo>
                      <a:pt x="872" y="15"/>
                      <a:pt x="898" y="0"/>
                      <a:pt x="931" y="0"/>
                    </a:cubicBezTo>
                    <a:cubicBezTo>
                      <a:pt x="964" y="0"/>
                      <a:pt x="1010" y="17"/>
                      <a:pt x="1040" y="32"/>
                    </a:cubicBezTo>
                    <a:cubicBezTo>
                      <a:pt x="1070" y="47"/>
                      <a:pt x="1076" y="51"/>
                      <a:pt x="1112" y="88"/>
                    </a:cubicBezTo>
                    <a:cubicBezTo>
                      <a:pt x="1148" y="125"/>
                      <a:pt x="1206" y="195"/>
                      <a:pt x="1253" y="256"/>
                    </a:cubicBezTo>
                    <a:cubicBezTo>
                      <a:pt x="1300" y="317"/>
                      <a:pt x="1344" y="389"/>
                      <a:pt x="1392" y="456"/>
                    </a:cubicBezTo>
                    <a:cubicBezTo>
                      <a:pt x="1440" y="523"/>
                      <a:pt x="1500" y="609"/>
                      <a:pt x="1539" y="659"/>
                    </a:cubicBezTo>
                    <a:cubicBezTo>
                      <a:pt x="1578" y="709"/>
                      <a:pt x="1594" y="724"/>
                      <a:pt x="1629" y="755"/>
                    </a:cubicBezTo>
                    <a:cubicBezTo>
                      <a:pt x="1664" y="786"/>
                      <a:pt x="1708" y="824"/>
                      <a:pt x="1747" y="843"/>
                    </a:cubicBezTo>
                    <a:cubicBezTo>
                      <a:pt x="1786" y="862"/>
                      <a:pt x="1837" y="862"/>
                      <a:pt x="1861" y="867"/>
                    </a:cubicBezTo>
                  </a:path>
                </a:pathLst>
              </a:custGeom>
              <a:solidFill>
                <a:srgbClr val="F7D7AC"/>
              </a:solidFill>
              <a:ln w="38100" cmpd="sng">
                <a:solidFill>
                  <a:srgbClr val="175097"/>
                </a:solidFill>
                <a:round/>
                <a:headEnd/>
                <a:tailEnd/>
              </a:ln>
            </p:spPr>
            <p:txBody>
              <a:bodyPr wrap="none" anchor="ctr"/>
              <a:lstStyle/>
              <a:p>
                <a:endParaRPr lang="en-US" dirty="0"/>
              </a:p>
            </p:txBody>
          </p:sp>
          <p:sp>
            <p:nvSpPr>
              <p:cNvPr id="124" name="Line 23"/>
              <p:cNvSpPr>
                <a:spLocks noChangeShapeType="1"/>
              </p:cNvSpPr>
              <p:nvPr/>
            </p:nvSpPr>
            <p:spPr bwMode="auto">
              <a:xfrm>
                <a:off x="832" y="3499"/>
                <a:ext cx="168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grpSp>
          <p:nvGrpSpPr>
            <p:cNvPr id="120" name="Group 24"/>
            <p:cNvGrpSpPr>
              <a:grpSpLocks/>
            </p:cNvGrpSpPr>
            <p:nvPr/>
          </p:nvGrpSpPr>
          <p:grpSpPr bwMode="auto">
            <a:xfrm>
              <a:off x="827" y="3343"/>
              <a:ext cx="1685" cy="308"/>
              <a:chOff x="1014" y="2471"/>
              <a:chExt cx="1685" cy="308"/>
            </a:xfrm>
          </p:grpSpPr>
          <p:sp>
            <p:nvSpPr>
              <p:cNvPr id="121" name="Freeform 25"/>
              <p:cNvSpPr>
                <a:spLocks/>
              </p:cNvSpPr>
              <p:nvPr/>
            </p:nvSpPr>
            <p:spPr bwMode="auto">
              <a:xfrm>
                <a:off x="1104" y="2471"/>
                <a:ext cx="1534" cy="307"/>
              </a:xfrm>
              <a:custGeom>
                <a:avLst/>
                <a:gdLst>
                  <a:gd name="T0" fmla="*/ 0 w 1861"/>
                  <a:gd name="T1" fmla="*/ 306 h 867"/>
                  <a:gd name="T2" fmla="*/ 77 w 1861"/>
                  <a:gd name="T3" fmla="*/ 301 h 867"/>
                  <a:gd name="T4" fmla="*/ 187 w 1861"/>
                  <a:gd name="T5" fmla="*/ 275 h 867"/>
                  <a:gd name="T6" fmla="*/ 277 w 1861"/>
                  <a:gd name="T7" fmla="*/ 232 h 867"/>
                  <a:gd name="T8" fmla="*/ 400 w 1861"/>
                  <a:gd name="T9" fmla="*/ 164 h 867"/>
                  <a:gd name="T10" fmla="*/ 514 w 1861"/>
                  <a:gd name="T11" fmla="*/ 92 h 867"/>
                  <a:gd name="T12" fmla="*/ 622 w 1861"/>
                  <a:gd name="T13" fmla="*/ 35 h 867"/>
                  <a:gd name="T14" fmla="*/ 695 w 1861"/>
                  <a:gd name="T15" fmla="*/ 11 h 867"/>
                  <a:gd name="T16" fmla="*/ 767 w 1861"/>
                  <a:gd name="T17" fmla="*/ 0 h 867"/>
                  <a:gd name="T18" fmla="*/ 857 w 1861"/>
                  <a:gd name="T19" fmla="*/ 11 h 867"/>
                  <a:gd name="T20" fmla="*/ 917 w 1861"/>
                  <a:gd name="T21" fmla="*/ 31 h 867"/>
                  <a:gd name="T22" fmla="*/ 1033 w 1861"/>
                  <a:gd name="T23" fmla="*/ 91 h 867"/>
                  <a:gd name="T24" fmla="*/ 1147 w 1861"/>
                  <a:gd name="T25" fmla="*/ 161 h 867"/>
                  <a:gd name="T26" fmla="*/ 1269 w 1861"/>
                  <a:gd name="T27" fmla="*/ 233 h 867"/>
                  <a:gd name="T28" fmla="*/ 1343 w 1861"/>
                  <a:gd name="T29" fmla="*/ 267 h 867"/>
                  <a:gd name="T30" fmla="*/ 1440 w 1861"/>
                  <a:gd name="T31" fmla="*/ 299 h 867"/>
                  <a:gd name="T32" fmla="*/ 1534 w 1861"/>
                  <a:gd name="T33" fmla="*/ 307 h 8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861" h="867">
                    <a:moveTo>
                      <a:pt x="0" y="864"/>
                    </a:moveTo>
                    <a:cubicBezTo>
                      <a:pt x="27" y="865"/>
                      <a:pt x="55" y="866"/>
                      <a:pt x="93" y="851"/>
                    </a:cubicBezTo>
                    <a:cubicBezTo>
                      <a:pt x="131" y="836"/>
                      <a:pt x="187" y="809"/>
                      <a:pt x="227" y="776"/>
                    </a:cubicBezTo>
                    <a:cubicBezTo>
                      <a:pt x="267" y="743"/>
                      <a:pt x="293" y="706"/>
                      <a:pt x="336" y="654"/>
                    </a:cubicBezTo>
                    <a:cubicBezTo>
                      <a:pt x="379" y="602"/>
                      <a:pt x="437" y="530"/>
                      <a:pt x="485" y="464"/>
                    </a:cubicBezTo>
                    <a:cubicBezTo>
                      <a:pt x="533" y="398"/>
                      <a:pt x="579" y="320"/>
                      <a:pt x="624" y="259"/>
                    </a:cubicBezTo>
                    <a:cubicBezTo>
                      <a:pt x="669" y="198"/>
                      <a:pt x="719" y="137"/>
                      <a:pt x="755" y="99"/>
                    </a:cubicBezTo>
                    <a:cubicBezTo>
                      <a:pt x="791" y="61"/>
                      <a:pt x="814" y="49"/>
                      <a:pt x="843" y="32"/>
                    </a:cubicBezTo>
                    <a:cubicBezTo>
                      <a:pt x="872" y="15"/>
                      <a:pt x="898" y="0"/>
                      <a:pt x="931" y="0"/>
                    </a:cubicBezTo>
                    <a:cubicBezTo>
                      <a:pt x="964" y="0"/>
                      <a:pt x="1010" y="17"/>
                      <a:pt x="1040" y="32"/>
                    </a:cubicBezTo>
                    <a:cubicBezTo>
                      <a:pt x="1070" y="47"/>
                      <a:pt x="1076" y="51"/>
                      <a:pt x="1112" y="88"/>
                    </a:cubicBezTo>
                    <a:cubicBezTo>
                      <a:pt x="1148" y="125"/>
                      <a:pt x="1206" y="195"/>
                      <a:pt x="1253" y="256"/>
                    </a:cubicBezTo>
                    <a:cubicBezTo>
                      <a:pt x="1300" y="317"/>
                      <a:pt x="1344" y="389"/>
                      <a:pt x="1392" y="456"/>
                    </a:cubicBezTo>
                    <a:cubicBezTo>
                      <a:pt x="1440" y="523"/>
                      <a:pt x="1500" y="609"/>
                      <a:pt x="1539" y="659"/>
                    </a:cubicBezTo>
                    <a:cubicBezTo>
                      <a:pt x="1578" y="709"/>
                      <a:pt x="1594" y="724"/>
                      <a:pt x="1629" y="755"/>
                    </a:cubicBezTo>
                    <a:cubicBezTo>
                      <a:pt x="1664" y="786"/>
                      <a:pt x="1708" y="824"/>
                      <a:pt x="1747" y="843"/>
                    </a:cubicBezTo>
                    <a:cubicBezTo>
                      <a:pt x="1786" y="862"/>
                      <a:pt x="1837" y="862"/>
                      <a:pt x="1861" y="867"/>
                    </a:cubicBezTo>
                  </a:path>
                </a:pathLst>
              </a:custGeom>
              <a:solidFill>
                <a:srgbClr val="EEA94C"/>
              </a:solidFill>
              <a:ln w="38100" cmpd="sng">
                <a:solidFill>
                  <a:srgbClr val="175097"/>
                </a:solidFill>
                <a:round/>
                <a:headEnd/>
                <a:tailEnd/>
              </a:ln>
            </p:spPr>
            <p:txBody>
              <a:bodyPr wrap="none" anchor="ctr"/>
              <a:lstStyle/>
              <a:p>
                <a:endParaRPr lang="en-US" dirty="0"/>
              </a:p>
            </p:txBody>
          </p:sp>
          <p:sp>
            <p:nvSpPr>
              <p:cNvPr id="122" name="Line 26"/>
              <p:cNvSpPr>
                <a:spLocks noChangeShapeType="1"/>
              </p:cNvSpPr>
              <p:nvPr/>
            </p:nvSpPr>
            <p:spPr bwMode="auto">
              <a:xfrm>
                <a:off x="1014" y="2779"/>
                <a:ext cx="168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grpSp>
      <p:grpSp>
        <p:nvGrpSpPr>
          <p:cNvPr id="127" name="Group 27"/>
          <p:cNvGrpSpPr>
            <a:grpSpLocks/>
          </p:cNvGrpSpPr>
          <p:nvPr/>
        </p:nvGrpSpPr>
        <p:grpSpPr bwMode="auto">
          <a:xfrm>
            <a:off x="1998663" y="2222500"/>
            <a:ext cx="1535112" cy="806450"/>
            <a:chOff x="1259" y="1400"/>
            <a:chExt cx="967" cy="508"/>
          </a:xfrm>
        </p:grpSpPr>
        <p:sp>
          <p:nvSpPr>
            <p:cNvPr id="128" name="Rectangle 28"/>
            <p:cNvSpPr>
              <a:spLocks noChangeArrowheads="1"/>
            </p:cNvSpPr>
            <p:nvPr/>
          </p:nvSpPr>
          <p:spPr bwMode="auto">
            <a:xfrm>
              <a:off x="1259" y="1530"/>
              <a:ext cx="803"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90000"/>
                </a:lnSpc>
              </a:pPr>
              <a:r>
                <a:rPr lang="en-US" dirty="0"/>
                <a:t>Frequency</a:t>
              </a:r>
            </a:p>
          </p:txBody>
        </p:sp>
        <p:sp>
          <p:nvSpPr>
            <p:cNvPr id="129" name="AutoShape 29"/>
            <p:cNvSpPr>
              <a:spLocks/>
            </p:cNvSpPr>
            <p:nvPr/>
          </p:nvSpPr>
          <p:spPr bwMode="auto">
            <a:xfrm flipH="1">
              <a:off x="2117" y="1400"/>
              <a:ext cx="109" cy="508"/>
            </a:xfrm>
            <a:prstGeom prst="rightBrace">
              <a:avLst>
                <a:gd name="adj1" fmla="val 38838"/>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lnSpc>
                  <a:spcPct val="90000"/>
                </a:lnSpc>
              </a:pPr>
              <a:endParaRPr lang="en-US" dirty="0"/>
            </a:p>
          </p:txBody>
        </p:sp>
      </p:grpSp>
      <p:grpSp>
        <p:nvGrpSpPr>
          <p:cNvPr id="130" name="Group 30"/>
          <p:cNvGrpSpPr>
            <a:grpSpLocks/>
          </p:cNvGrpSpPr>
          <p:nvPr/>
        </p:nvGrpSpPr>
        <p:grpSpPr bwMode="auto">
          <a:xfrm>
            <a:off x="238125" y="5776913"/>
            <a:ext cx="2705100" cy="595312"/>
            <a:chOff x="150" y="3639"/>
            <a:chExt cx="1704" cy="375"/>
          </a:xfrm>
        </p:grpSpPr>
        <p:sp>
          <p:nvSpPr>
            <p:cNvPr id="131" name="Rectangle 31"/>
            <p:cNvSpPr>
              <a:spLocks noChangeArrowheads="1"/>
            </p:cNvSpPr>
            <p:nvPr/>
          </p:nvSpPr>
          <p:spPr bwMode="auto">
            <a:xfrm>
              <a:off x="150" y="3814"/>
              <a:ext cx="1704"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90000"/>
                </a:lnSpc>
              </a:pPr>
              <a:r>
                <a:rPr lang="en-US" sz="1600" dirty="0"/>
                <a:t>(weight, length, speed, etc.)</a:t>
              </a:r>
            </a:p>
          </p:txBody>
        </p:sp>
        <p:grpSp>
          <p:nvGrpSpPr>
            <p:cNvPr id="132" name="Group 32"/>
            <p:cNvGrpSpPr>
              <a:grpSpLocks/>
            </p:cNvGrpSpPr>
            <p:nvPr/>
          </p:nvGrpSpPr>
          <p:grpSpPr bwMode="auto">
            <a:xfrm>
              <a:off x="622" y="3639"/>
              <a:ext cx="820" cy="218"/>
              <a:chOff x="622" y="3639"/>
              <a:chExt cx="820" cy="218"/>
            </a:xfrm>
          </p:grpSpPr>
          <p:sp>
            <p:nvSpPr>
              <p:cNvPr id="133" name="Rectangle 33"/>
              <p:cNvSpPr>
                <a:spLocks noChangeArrowheads="1"/>
              </p:cNvSpPr>
              <p:nvPr/>
            </p:nvSpPr>
            <p:spPr bwMode="auto">
              <a:xfrm>
                <a:off x="825" y="3639"/>
                <a:ext cx="39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90000"/>
                  </a:lnSpc>
                </a:pPr>
                <a:r>
                  <a:rPr lang="en-US" dirty="0"/>
                  <a:t>Size</a:t>
                </a:r>
              </a:p>
            </p:txBody>
          </p:sp>
          <p:sp>
            <p:nvSpPr>
              <p:cNvPr id="134" name="Line 34"/>
              <p:cNvSpPr>
                <a:spLocks noChangeShapeType="1"/>
              </p:cNvSpPr>
              <p:nvPr/>
            </p:nvSpPr>
            <p:spPr bwMode="auto">
              <a:xfrm flipH="1">
                <a:off x="622" y="3755"/>
                <a:ext cx="246" cy="0"/>
              </a:xfrm>
              <a:prstGeom prst="line">
                <a:avLst/>
              </a:prstGeom>
              <a:noFill/>
              <a:ln w="38100">
                <a:solidFill>
                  <a:schemeClr val="tx1"/>
                </a:solidFill>
                <a:round/>
                <a:headEnd/>
                <a:tailEnd type="triangle" w="sm" len="med"/>
              </a:ln>
              <a:extLst>
                <a:ext uri="{909E8E84-426E-40DD-AFC4-6F175D3DCCD1}">
                  <a14:hiddenFill xmlns:a14="http://schemas.microsoft.com/office/drawing/2010/main">
                    <a:noFill/>
                  </a14:hiddenFill>
                </a:ext>
              </a:extLst>
            </p:spPr>
            <p:txBody>
              <a:bodyPr wrap="none" anchor="ctr"/>
              <a:lstStyle/>
              <a:p>
                <a:endParaRPr lang="en-US" dirty="0"/>
              </a:p>
            </p:txBody>
          </p:sp>
          <p:sp>
            <p:nvSpPr>
              <p:cNvPr id="135" name="Line 35"/>
              <p:cNvSpPr>
                <a:spLocks noChangeShapeType="1"/>
              </p:cNvSpPr>
              <p:nvPr/>
            </p:nvSpPr>
            <p:spPr bwMode="auto">
              <a:xfrm>
                <a:off x="1200" y="3755"/>
                <a:ext cx="242" cy="0"/>
              </a:xfrm>
              <a:prstGeom prst="line">
                <a:avLst/>
              </a:prstGeom>
              <a:noFill/>
              <a:ln w="38100">
                <a:solidFill>
                  <a:schemeClr val="tx1"/>
                </a:solidFill>
                <a:round/>
                <a:headEnd/>
                <a:tailEnd type="triangle" w="sm" len="med"/>
              </a:ln>
              <a:extLst>
                <a:ext uri="{909E8E84-426E-40DD-AFC4-6F175D3DCCD1}">
                  <a14:hiddenFill xmlns:a14="http://schemas.microsoft.com/office/drawing/2010/main">
                    <a:noFill/>
                  </a14:hiddenFill>
                </a:ext>
              </a:extLst>
            </p:spPr>
            <p:txBody>
              <a:bodyPr wrap="none" anchor="ctr"/>
              <a:lstStyle/>
              <a:p>
                <a:endParaRPr lang="en-US" dirty="0"/>
              </a:p>
            </p:txBody>
          </p:sp>
        </p:grpSp>
      </p:grpSp>
      <p:grpSp>
        <p:nvGrpSpPr>
          <p:cNvPr id="136" name="Group 36"/>
          <p:cNvGrpSpPr>
            <a:grpSpLocks/>
          </p:cNvGrpSpPr>
          <p:nvPr/>
        </p:nvGrpSpPr>
        <p:grpSpPr bwMode="auto">
          <a:xfrm>
            <a:off x="428625" y="2990850"/>
            <a:ext cx="7308850" cy="417513"/>
            <a:chOff x="270" y="1884"/>
            <a:chExt cx="4604" cy="263"/>
          </a:xfrm>
        </p:grpSpPr>
        <p:grpSp>
          <p:nvGrpSpPr>
            <p:cNvPr id="137" name="Group 37"/>
            <p:cNvGrpSpPr>
              <a:grpSpLocks/>
            </p:cNvGrpSpPr>
            <p:nvPr/>
          </p:nvGrpSpPr>
          <p:grpSpPr bwMode="auto">
            <a:xfrm>
              <a:off x="270" y="1929"/>
              <a:ext cx="1754" cy="218"/>
              <a:chOff x="270" y="1929"/>
              <a:chExt cx="1754" cy="218"/>
            </a:xfrm>
          </p:grpSpPr>
          <p:sp>
            <p:nvSpPr>
              <p:cNvPr id="141" name="Rectangle 38"/>
              <p:cNvSpPr>
                <a:spLocks noChangeArrowheads="1"/>
              </p:cNvSpPr>
              <p:nvPr/>
            </p:nvSpPr>
            <p:spPr bwMode="auto">
              <a:xfrm>
                <a:off x="270" y="1929"/>
                <a:ext cx="1288"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90000"/>
                  </a:lnSpc>
                </a:pPr>
                <a:r>
                  <a:rPr lang="en-US" dirty="0"/>
                  <a:t>Lower control limit</a:t>
                </a:r>
              </a:p>
            </p:txBody>
          </p:sp>
          <p:sp>
            <p:nvSpPr>
              <p:cNvPr id="142" name="Line 39"/>
              <p:cNvSpPr>
                <a:spLocks noChangeShapeType="1"/>
              </p:cNvSpPr>
              <p:nvPr/>
            </p:nvSpPr>
            <p:spPr bwMode="auto">
              <a:xfrm>
                <a:off x="1672" y="2048"/>
                <a:ext cx="352" cy="32"/>
              </a:xfrm>
              <a:prstGeom prst="line">
                <a:avLst/>
              </a:prstGeom>
              <a:noFill/>
              <a:ln w="57150">
                <a:solidFill>
                  <a:schemeClr val="tx1"/>
                </a:solidFill>
                <a:round/>
                <a:headEnd type="none" w="sm" len="med"/>
                <a:tailEnd type="triangle" w="sm" len="med"/>
              </a:ln>
              <a:extLst>
                <a:ext uri="{909E8E84-426E-40DD-AFC4-6F175D3DCCD1}">
                  <a14:hiddenFill xmlns:a14="http://schemas.microsoft.com/office/drawing/2010/main">
                    <a:noFill/>
                  </a14:hiddenFill>
                </a:ext>
              </a:extLst>
            </p:spPr>
            <p:txBody>
              <a:bodyPr wrap="none" anchor="ctr"/>
              <a:lstStyle/>
              <a:p>
                <a:endParaRPr lang="en-US" dirty="0"/>
              </a:p>
            </p:txBody>
          </p:sp>
        </p:grpSp>
        <p:grpSp>
          <p:nvGrpSpPr>
            <p:cNvPr id="138" name="Group 40"/>
            <p:cNvGrpSpPr>
              <a:grpSpLocks/>
            </p:cNvGrpSpPr>
            <p:nvPr/>
          </p:nvGrpSpPr>
          <p:grpSpPr bwMode="auto">
            <a:xfrm>
              <a:off x="2972" y="1884"/>
              <a:ext cx="1902" cy="218"/>
              <a:chOff x="2972" y="1884"/>
              <a:chExt cx="1902" cy="218"/>
            </a:xfrm>
          </p:grpSpPr>
          <p:sp>
            <p:nvSpPr>
              <p:cNvPr id="139" name="Rectangle 41"/>
              <p:cNvSpPr>
                <a:spLocks noChangeArrowheads="1"/>
              </p:cNvSpPr>
              <p:nvPr/>
            </p:nvSpPr>
            <p:spPr bwMode="auto">
              <a:xfrm>
                <a:off x="3586" y="1884"/>
                <a:ext cx="1288"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90000"/>
                  </a:lnSpc>
                </a:pPr>
                <a:r>
                  <a:rPr lang="en-US" dirty="0"/>
                  <a:t>Upper control limit</a:t>
                </a:r>
              </a:p>
            </p:txBody>
          </p:sp>
          <p:sp>
            <p:nvSpPr>
              <p:cNvPr id="140" name="Line 42"/>
              <p:cNvSpPr>
                <a:spLocks noChangeShapeType="1"/>
              </p:cNvSpPr>
              <p:nvPr/>
            </p:nvSpPr>
            <p:spPr bwMode="auto">
              <a:xfrm flipH="1">
                <a:off x="2972" y="2000"/>
                <a:ext cx="652" cy="48"/>
              </a:xfrm>
              <a:prstGeom prst="line">
                <a:avLst/>
              </a:prstGeom>
              <a:noFill/>
              <a:ln w="57150">
                <a:solidFill>
                  <a:schemeClr val="tx1"/>
                </a:solidFill>
                <a:round/>
                <a:headEnd type="none" w="sm" len="med"/>
                <a:tailEnd type="triangle" w="sm" len="med"/>
              </a:ln>
              <a:extLst>
                <a:ext uri="{909E8E84-426E-40DD-AFC4-6F175D3DCCD1}">
                  <a14:hiddenFill xmlns:a14="http://schemas.microsoft.com/office/drawing/2010/main">
                    <a:noFill/>
                  </a14:hiddenFill>
                </a:ext>
              </a:extLst>
            </p:spPr>
            <p:txBody>
              <a:bodyPr wrap="none" anchor="ctr"/>
              <a:lstStyle/>
              <a:p>
                <a:endParaRPr lang="en-US" dirty="0"/>
              </a:p>
            </p:txBody>
          </p:sp>
        </p:grpSp>
      </p:grpSp>
      <p:grpSp>
        <p:nvGrpSpPr>
          <p:cNvPr id="143" name="Group 43"/>
          <p:cNvGrpSpPr>
            <a:grpSpLocks/>
          </p:cNvGrpSpPr>
          <p:nvPr/>
        </p:nvGrpSpPr>
        <p:grpSpPr bwMode="auto">
          <a:xfrm>
            <a:off x="5557838" y="1562100"/>
            <a:ext cx="2967037" cy="1473200"/>
            <a:chOff x="3501" y="984"/>
            <a:chExt cx="1869" cy="928"/>
          </a:xfrm>
        </p:grpSpPr>
        <p:sp>
          <p:nvSpPr>
            <p:cNvPr id="144" name="AutoShape 44"/>
            <p:cNvSpPr>
              <a:spLocks/>
            </p:cNvSpPr>
            <p:nvPr/>
          </p:nvSpPr>
          <p:spPr bwMode="auto">
            <a:xfrm>
              <a:off x="3501" y="984"/>
              <a:ext cx="109" cy="928"/>
            </a:xfrm>
            <a:prstGeom prst="rightBrace">
              <a:avLst>
                <a:gd name="adj1" fmla="val 70948"/>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lnSpc>
                  <a:spcPct val="90000"/>
                </a:lnSpc>
              </a:pPr>
              <a:endParaRPr lang="en-US" dirty="0"/>
            </a:p>
          </p:txBody>
        </p:sp>
        <p:sp>
          <p:nvSpPr>
            <p:cNvPr id="145" name="Rectangle 45"/>
            <p:cNvSpPr>
              <a:spLocks noChangeArrowheads="1"/>
            </p:cNvSpPr>
            <p:nvPr/>
          </p:nvSpPr>
          <p:spPr bwMode="auto">
            <a:xfrm>
              <a:off x="3686" y="1089"/>
              <a:ext cx="1684" cy="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90000"/>
                </a:lnSpc>
              </a:pPr>
              <a:r>
                <a:rPr lang="en-US" sz="2000" dirty="0"/>
                <a:t>(a)	In statistical control and capable of producing within control limits</a:t>
              </a:r>
            </a:p>
          </p:txBody>
        </p:sp>
      </p:grpSp>
      <p:grpSp>
        <p:nvGrpSpPr>
          <p:cNvPr id="146" name="Group 46"/>
          <p:cNvGrpSpPr>
            <a:grpSpLocks/>
          </p:cNvGrpSpPr>
          <p:nvPr/>
        </p:nvGrpSpPr>
        <p:grpSpPr bwMode="auto">
          <a:xfrm>
            <a:off x="4846638" y="3379788"/>
            <a:ext cx="3208337" cy="1204912"/>
            <a:chOff x="3053" y="2249"/>
            <a:chExt cx="2021" cy="759"/>
          </a:xfrm>
        </p:grpSpPr>
        <p:sp>
          <p:nvSpPr>
            <p:cNvPr id="147" name="AutoShape 47"/>
            <p:cNvSpPr>
              <a:spLocks/>
            </p:cNvSpPr>
            <p:nvPr/>
          </p:nvSpPr>
          <p:spPr bwMode="auto">
            <a:xfrm>
              <a:off x="3053" y="2336"/>
              <a:ext cx="109" cy="552"/>
            </a:xfrm>
            <a:prstGeom prst="rightBrace">
              <a:avLst>
                <a:gd name="adj1" fmla="val 42202"/>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lnSpc>
                  <a:spcPct val="90000"/>
                </a:lnSpc>
              </a:pPr>
              <a:endParaRPr lang="en-US" dirty="0"/>
            </a:p>
          </p:txBody>
        </p:sp>
        <p:sp>
          <p:nvSpPr>
            <p:cNvPr id="148" name="Rectangle 48"/>
            <p:cNvSpPr>
              <a:spLocks noChangeArrowheads="1"/>
            </p:cNvSpPr>
            <p:nvPr/>
          </p:nvSpPr>
          <p:spPr bwMode="auto">
            <a:xfrm>
              <a:off x="3294" y="2249"/>
              <a:ext cx="1780" cy="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90000"/>
                </a:lnSpc>
              </a:pPr>
              <a:r>
                <a:rPr lang="en-US" sz="2000" dirty="0"/>
                <a:t>(b) In statistical control but not capable of producing within control limits</a:t>
              </a:r>
            </a:p>
          </p:txBody>
        </p:sp>
      </p:grpSp>
      <p:grpSp>
        <p:nvGrpSpPr>
          <p:cNvPr id="149" name="Group 49"/>
          <p:cNvGrpSpPr>
            <a:grpSpLocks/>
          </p:cNvGrpSpPr>
          <p:nvPr/>
        </p:nvGrpSpPr>
        <p:grpSpPr bwMode="auto">
          <a:xfrm>
            <a:off x="4540250" y="4940300"/>
            <a:ext cx="3222625" cy="876300"/>
            <a:chOff x="2860" y="3152"/>
            <a:chExt cx="2030" cy="552"/>
          </a:xfrm>
        </p:grpSpPr>
        <p:sp>
          <p:nvSpPr>
            <p:cNvPr id="150" name="AutoShape 50"/>
            <p:cNvSpPr>
              <a:spLocks/>
            </p:cNvSpPr>
            <p:nvPr/>
          </p:nvSpPr>
          <p:spPr bwMode="auto">
            <a:xfrm>
              <a:off x="2860" y="3152"/>
              <a:ext cx="109" cy="552"/>
            </a:xfrm>
            <a:prstGeom prst="rightBrace">
              <a:avLst>
                <a:gd name="adj1" fmla="val 42202"/>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lnSpc>
                  <a:spcPct val="90000"/>
                </a:lnSpc>
              </a:pPr>
              <a:endParaRPr lang="en-US" dirty="0"/>
            </a:p>
          </p:txBody>
        </p:sp>
        <p:sp>
          <p:nvSpPr>
            <p:cNvPr id="151" name="Rectangle 51"/>
            <p:cNvSpPr>
              <a:spLocks noChangeArrowheads="1"/>
            </p:cNvSpPr>
            <p:nvPr/>
          </p:nvSpPr>
          <p:spPr bwMode="auto">
            <a:xfrm>
              <a:off x="3110" y="3313"/>
              <a:ext cx="1780"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90000"/>
                </a:lnSpc>
              </a:pPr>
              <a:r>
                <a:rPr lang="en-US" sz="2000" dirty="0"/>
                <a:t>(c) Out of control</a:t>
              </a:r>
            </a:p>
          </p:txBody>
        </p:sp>
      </p:grpSp>
      <p:grpSp>
        <p:nvGrpSpPr>
          <p:cNvPr id="152" name="Group 52"/>
          <p:cNvGrpSpPr>
            <a:grpSpLocks/>
          </p:cNvGrpSpPr>
          <p:nvPr/>
        </p:nvGrpSpPr>
        <p:grpSpPr bwMode="auto">
          <a:xfrm>
            <a:off x="1609725" y="3543300"/>
            <a:ext cx="3036888" cy="868363"/>
            <a:chOff x="1014" y="2232"/>
            <a:chExt cx="1913" cy="547"/>
          </a:xfrm>
        </p:grpSpPr>
        <p:sp>
          <p:nvSpPr>
            <p:cNvPr id="153" name="Freeform 53"/>
            <p:cNvSpPr>
              <a:spLocks/>
            </p:cNvSpPr>
            <p:nvPr/>
          </p:nvSpPr>
          <p:spPr bwMode="auto">
            <a:xfrm>
              <a:off x="1332" y="2232"/>
              <a:ext cx="1534" cy="308"/>
            </a:xfrm>
            <a:custGeom>
              <a:avLst/>
              <a:gdLst>
                <a:gd name="T0" fmla="*/ 0 w 1861"/>
                <a:gd name="T1" fmla="*/ 307 h 867"/>
                <a:gd name="T2" fmla="*/ 77 w 1861"/>
                <a:gd name="T3" fmla="*/ 302 h 867"/>
                <a:gd name="T4" fmla="*/ 187 w 1861"/>
                <a:gd name="T5" fmla="*/ 276 h 867"/>
                <a:gd name="T6" fmla="*/ 277 w 1861"/>
                <a:gd name="T7" fmla="*/ 232 h 867"/>
                <a:gd name="T8" fmla="*/ 400 w 1861"/>
                <a:gd name="T9" fmla="*/ 165 h 867"/>
                <a:gd name="T10" fmla="*/ 514 w 1861"/>
                <a:gd name="T11" fmla="*/ 92 h 867"/>
                <a:gd name="T12" fmla="*/ 622 w 1861"/>
                <a:gd name="T13" fmla="*/ 35 h 867"/>
                <a:gd name="T14" fmla="*/ 695 w 1861"/>
                <a:gd name="T15" fmla="*/ 11 h 867"/>
                <a:gd name="T16" fmla="*/ 767 w 1861"/>
                <a:gd name="T17" fmla="*/ 0 h 867"/>
                <a:gd name="T18" fmla="*/ 857 w 1861"/>
                <a:gd name="T19" fmla="*/ 11 h 867"/>
                <a:gd name="T20" fmla="*/ 917 w 1861"/>
                <a:gd name="T21" fmla="*/ 31 h 867"/>
                <a:gd name="T22" fmla="*/ 1033 w 1861"/>
                <a:gd name="T23" fmla="*/ 91 h 867"/>
                <a:gd name="T24" fmla="*/ 1147 w 1861"/>
                <a:gd name="T25" fmla="*/ 162 h 867"/>
                <a:gd name="T26" fmla="*/ 1269 w 1861"/>
                <a:gd name="T27" fmla="*/ 234 h 867"/>
                <a:gd name="T28" fmla="*/ 1343 w 1861"/>
                <a:gd name="T29" fmla="*/ 268 h 867"/>
                <a:gd name="T30" fmla="*/ 1440 w 1861"/>
                <a:gd name="T31" fmla="*/ 299 h 867"/>
                <a:gd name="T32" fmla="*/ 1534 w 1861"/>
                <a:gd name="T33" fmla="*/ 308 h 8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861" h="867">
                  <a:moveTo>
                    <a:pt x="0" y="864"/>
                  </a:moveTo>
                  <a:cubicBezTo>
                    <a:pt x="27" y="865"/>
                    <a:pt x="55" y="866"/>
                    <a:pt x="93" y="851"/>
                  </a:cubicBezTo>
                  <a:cubicBezTo>
                    <a:pt x="131" y="836"/>
                    <a:pt x="187" y="809"/>
                    <a:pt x="227" y="776"/>
                  </a:cubicBezTo>
                  <a:cubicBezTo>
                    <a:pt x="267" y="743"/>
                    <a:pt x="293" y="706"/>
                    <a:pt x="336" y="654"/>
                  </a:cubicBezTo>
                  <a:cubicBezTo>
                    <a:pt x="379" y="602"/>
                    <a:pt x="437" y="530"/>
                    <a:pt x="485" y="464"/>
                  </a:cubicBezTo>
                  <a:cubicBezTo>
                    <a:pt x="533" y="398"/>
                    <a:pt x="579" y="320"/>
                    <a:pt x="624" y="259"/>
                  </a:cubicBezTo>
                  <a:cubicBezTo>
                    <a:pt x="669" y="198"/>
                    <a:pt x="719" y="137"/>
                    <a:pt x="755" y="99"/>
                  </a:cubicBezTo>
                  <a:cubicBezTo>
                    <a:pt x="791" y="61"/>
                    <a:pt x="814" y="49"/>
                    <a:pt x="843" y="32"/>
                  </a:cubicBezTo>
                  <a:cubicBezTo>
                    <a:pt x="872" y="15"/>
                    <a:pt x="898" y="0"/>
                    <a:pt x="931" y="0"/>
                  </a:cubicBezTo>
                  <a:cubicBezTo>
                    <a:pt x="964" y="0"/>
                    <a:pt x="1010" y="17"/>
                    <a:pt x="1040" y="32"/>
                  </a:cubicBezTo>
                  <a:cubicBezTo>
                    <a:pt x="1070" y="47"/>
                    <a:pt x="1076" y="51"/>
                    <a:pt x="1112" y="88"/>
                  </a:cubicBezTo>
                  <a:cubicBezTo>
                    <a:pt x="1148" y="125"/>
                    <a:pt x="1206" y="195"/>
                    <a:pt x="1253" y="256"/>
                  </a:cubicBezTo>
                  <a:cubicBezTo>
                    <a:pt x="1300" y="317"/>
                    <a:pt x="1344" y="389"/>
                    <a:pt x="1392" y="456"/>
                  </a:cubicBezTo>
                  <a:cubicBezTo>
                    <a:pt x="1440" y="523"/>
                    <a:pt x="1500" y="609"/>
                    <a:pt x="1539" y="659"/>
                  </a:cubicBezTo>
                  <a:cubicBezTo>
                    <a:pt x="1578" y="709"/>
                    <a:pt x="1594" y="724"/>
                    <a:pt x="1629" y="755"/>
                  </a:cubicBezTo>
                  <a:cubicBezTo>
                    <a:pt x="1664" y="786"/>
                    <a:pt x="1708" y="824"/>
                    <a:pt x="1747" y="843"/>
                  </a:cubicBezTo>
                  <a:cubicBezTo>
                    <a:pt x="1786" y="862"/>
                    <a:pt x="1837" y="862"/>
                    <a:pt x="1861" y="867"/>
                  </a:cubicBezTo>
                </a:path>
              </a:pathLst>
            </a:custGeom>
            <a:solidFill>
              <a:srgbClr val="4BACC6"/>
            </a:solidFill>
            <a:ln w="38100" cmpd="sng">
              <a:solidFill>
                <a:srgbClr val="175097"/>
              </a:solidFill>
              <a:round/>
              <a:headEnd/>
              <a:tailEnd/>
            </a:ln>
          </p:spPr>
          <p:txBody>
            <a:bodyPr wrap="none" anchor="ctr"/>
            <a:lstStyle/>
            <a:p>
              <a:endParaRPr lang="en-US" dirty="0"/>
            </a:p>
          </p:txBody>
        </p:sp>
        <p:sp>
          <p:nvSpPr>
            <p:cNvPr id="154" name="Freeform 54"/>
            <p:cNvSpPr>
              <a:spLocks/>
            </p:cNvSpPr>
            <p:nvPr/>
          </p:nvSpPr>
          <p:spPr bwMode="auto">
            <a:xfrm>
              <a:off x="1442" y="2427"/>
              <a:ext cx="254" cy="112"/>
            </a:xfrm>
            <a:custGeom>
              <a:avLst/>
              <a:gdLst>
                <a:gd name="T0" fmla="*/ 254 w 254"/>
                <a:gd name="T1" fmla="*/ 109 h 112"/>
                <a:gd name="T2" fmla="*/ 254 w 254"/>
                <a:gd name="T3" fmla="*/ 0 h 112"/>
                <a:gd name="T4" fmla="*/ 179 w 254"/>
                <a:gd name="T5" fmla="*/ 42 h 112"/>
                <a:gd name="T6" fmla="*/ 86 w 254"/>
                <a:gd name="T7" fmla="*/ 82 h 112"/>
                <a:gd name="T8" fmla="*/ 0 w 254"/>
                <a:gd name="T9" fmla="*/ 112 h 112"/>
                <a:gd name="T10" fmla="*/ 254 w 254"/>
                <a:gd name="T11" fmla="*/ 109 h 112"/>
              </a:gdLst>
              <a:ahLst/>
              <a:cxnLst>
                <a:cxn ang="0">
                  <a:pos x="T0" y="T1"/>
                </a:cxn>
                <a:cxn ang="0">
                  <a:pos x="T2" y="T3"/>
                </a:cxn>
                <a:cxn ang="0">
                  <a:pos x="T4" y="T5"/>
                </a:cxn>
                <a:cxn ang="0">
                  <a:pos x="T6" y="T7"/>
                </a:cxn>
                <a:cxn ang="0">
                  <a:pos x="T8" y="T9"/>
                </a:cxn>
                <a:cxn ang="0">
                  <a:pos x="T10" y="T11"/>
                </a:cxn>
              </a:cxnLst>
              <a:rect l="0" t="0" r="r" b="b"/>
              <a:pathLst>
                <a:path w="254" h="112">
                  <a:moveTo>
                    <a:pt x="254" y="109"/>
                  </a:moveTo>
                  <a:lnTo>
                    <a:pt x="254" y="0"/>
                  </a:lnTo>
                  <a:lnTo>
                    <a:pt x="179" y="42"/>
                  </a:lnTo>
                  <a:lnTo>
                    <a:pt x="86" y="82"/>
                  </a:lnTo>
                  <a:lnTo>
                    <a:pt x="0" y="112"/>
                  </a:lnTo>
                  <a:lnTo>
                    <a:pt x="254" y="109"/>
                  </a:lnTo>
                  <a:close/>
                </a:path>
              </a:pathLst>
            </a:custGeom>
            <a:solidFill>
              <a:schemeClr val="accent5">
                <a:lumMod val="50000"/>
              </a:schemeClr>
            </a:solidFill>
            <a:ln>
              <a:noFill/>
            </a:ln>
            <a:effectLst/>
          </p:spPr>
          <p:txBody>
            <a:bodyPr wrap="none" anchor="ctr"/>
            <a:lstStyle/>
            <a:p>
              <a:pPr eaLnBrk="1" fontAlgn="auto" hangingPunct="1">
                <a:lnSpc>
                  <a:spcPct val="90000"/>
                </a:lnSpc>
                <a:spcBef>
                  <a:spcPts val="0"/>
                </a:spcBef>
                <a:spcAft>
                  <a:spcPts val="0"/>
                </a:spcAft>
                <a:defRPr/>
              </a:pPr>
              <a:endParaRPr lang="en-US" dirty="0">
                <a:latin typeface="+mn-lt"/>
                <a:ea typeface="+mn-ea"/>
              </a:endParaRPr>
            </a:p>
          </p:txBody>
        </p:sp>
        <p:sp>
          <p:nvSpPr>
            <p:cNvPr id="155" name="Freeform 55"/>
            <p:cNvSpPr>
              <a:spLocks/>
            </p:cNvSpPr>
            <p:nvPr/>
          </p:nvSpPr>
          <p:spPr bwMode="auto">
            <a:xfrm>
              <a:off x="2517" y="2429"/>
              <a:ext cx="254" cy="112"/>
            </a:xfrm>
            <a:custGeom>
              <a:avLst/>
              <a:gdLst>
                <a:gd name="T0" fmla="*/ 0 w 254"/>
                <a:gd name="T1" fmla="*/ 109 h 112"/>
                <a:gd name="T2" fmla="*/ 0 w 254"/>
                <a:gd name="T3" fmla="*/ 0 h 112"/>
                <a:gd name="T4" fmla="*/ 75 w 254"/>
                <a:gd name="T5" fmla="*/ 42 h 112"/>
                <a:gd name="T6" fmla="*/ 147 w 254"/>
                <a:gd name="T7" fmla="*/ 66 h 112"/>
                <a:gd name="T8" fmla="*/ 254 w 254"/>
                <a:gd name="T9" fmla="*/ 112 h 112"/>
                <a:gd name="T10" fmla="*/ 0 w 254"/>
                <a:gd name="T11" fmla="*/ 109 h 112"/>
              </a:gdLst>
              <a:ahLst/>
              <a:cxnLst>
                <a:cxn ang="0">
                  <a:pos x="T0" y="T1"/>
                </a:cxn>
                <a:cxn ang="0">
                  <a:pos x="T2" y="T3"/>
                </a:cxn>
                <a:cxn ang="0">
                  <a:pos x="T4" y="T5"/>
                </a:cxn>
                <a:cxn ang="0">
                  <a:pos x="T6" y="T7"/>
                </a:cxn>
                <a:cxn ang="0">
                  <a:pos x="T8" y="T9"/>
                </a:cxn>
                <a:cxn ang="0">
                  <a:pos x="T10" y="T11"/>
                </a:cxn>
              </a:cxnLst>
              <a:rect l="0" t="0" r="r" b="b"/>
              <a:pathLst>
                <a:path w="254" h="112">
                  <a:moveTo>
                    <a:pt x="0" y="109"/>
                  </a:moveTo>
                  <a:lnTo>
                    <a:pt x="0" y="0"/>
                  </a:lnTo>
                  <a:lnTo>
                    <a:pt x="75" y="42"/>
                  </a:lnTo>
                  <a:lnTo>
                    <a:pt x="147" y="66"/>
                  </a:lnTo>
                  <a:lnTo>
                    <a:pt x="254" y="112"/>
                  </a:lnTo>
                  <a:lnTo>
                    <a:pt x="0" y="109"/>
                  </a:lnTo>
                  <a:close/>
                </a:path>
              </a:pathLst>
            </a:custGeom>
            <a:solidFill>
              <a:schemeClr val="accent5">
                <a:lumMod val="50000"/>
              </a:schemeClr>
            </a:solidFill>
            <a:ln>
              <a:noFill/>
            </a:ln>
            <a:effectLst/>
          </p:spPr>
          <p:txBody>
            <a:bodyPr wrap="none" anchor="ctr"/>
            <a:lstStyle/>
            <a:p>
              <a:pPr eaLnBrk="1" fontAlgn="auto" hangingPunct="1">
                <a:lnSpc>
                  <a:spcPct val="90000"/>
                </a:lnSpc>
                <a:spcBef>
                  <a:spcPts val="0"/>
                </a:spcBef>
                <a:spcAft>
                  <a:spcPts val="0"/>
                </a:spcAft>
                <a:defRPr/>
              </a:pPr>
              <a:endParaRPr lang="en-US" dirty="0">
                <a:latin typeface="+mn-lt"/>
                <a:ea typeface="+mn-ea"/>
              </a:endParaRPr>
            </a:p>
          </p:txBody>
        </p:sp>
        <p:sp>
          <p:nvSpPr>
            <p:cNvPr id="156" name="Line 56"/>
            <p:cNvSpPr>
              <a:spLocks noChangeShapeType="1"/>
            </p:cNvSpPr>
            <p:nvPr/>
          </p:nvSpPr>
          <p:spPr bwMode="auto">
            <a:xfrm>
              <a:off x="1242" y="2540"/>
              <a:ext cx="1685" cy="0"/>
            </a:xfrm>
            <a:prstGeom prst="line">
              <a:avLst/>
            </a:prstGeom>
            <a:solidFill>
              <a:schemeClr val="accent3">
                <a:lumMod val="25000"/>
              </a:schemeClr>
            </a:solidFill>
            <a:ln w="38100">
              <a:solidFill>
                <a:schemeClr val="tx1"/>
              </a:solidFill>
              <a:round/>
              <a:headEnd/>
              <a:tailEnd/>
            </a:ln>
            <a:effectLst/>
          </p:spPr>
          <p:txBody>
            <a:bodyPr wrap="none" anchor="ctr"/>
            <a:lstStyle/>
            <a:p>
              <a:pPr eaLnBrk="1" fontAlgn="auto" hangingPunct="1">
                <a:lnSpc>
                  <a:spcPct val="90000"/>
                </a:lnSpc>
                <a:spcBef>
                  <a:spcPts val="0"/>
                </a:spcBef>
                <a:spcAft>
                  <a:spcPts val="0"/>
                </a:spcAft>
                <a:defRPr/>
              </a:pPr>
              <a:endParaRPr lang="en-US" dirty="0">
                <a:latin typeface="+mn-lt"/>
                <a:ea typeface="+mn-ea"/>
              </a:endParaRPr>
            </a:p>
          </p:txBody>
        </p:sp>
        <p:grpSp>
          <p:nvGrpSpPr>
            <p:cNvPr id="157" name="Group 57"/>
            <p:cNvGrpSpPr>
              <a:grpSpLocks/>
            </p:cNvGrpSpPr>
            <p:nvPr/>
          </p:nvGrpSpPr>
          <p:grpSpPr bwMode="auto">
            <a:xfrm>
              <a:off x="1207" y="2351"/>
              <a:ext cx="1533" cy="308"/>
              <a:chOff x="1207" y="2351"/>
              <a:chExt cx="1533" cy="308"/>
            </a:xfrm>
          </p:grpSpPr>
          <p:sp>
            <p:nvSpPr>
              <p:cNvPr id="164" name="Freeform 58"/>
              <p:cNvSpPr>
                <a:spLocks/>
              </p:cNvSpPr>
              <p:nvPr/>
            </p:nvSpPr>
            <p:spPr bwMode="auto">
              <a:xfrm>
                <a:off x="1207" y="2351"/>
                <a:ext cx="1533" cy="308"/>
              </a:xfrm>
              <a:custGeom>
                <a:avLst/>
                <a:gdLst>
                  <a:gd name="T0" fmla="*/ 0 w 1861"/>
                  <a:gd name="T1" fmla="*/ 307 h 867"/>
                  <a:gd name="T2" fmla="*/ 77 w 1861"/>
                  <a:gd name="T3" fmla="*/ 302 h 867"/>
                  <a:gd name="T4" fmla="*/ 187 w 1861"/>
                  <a:gd name="T5" fmla="*/ 276 h 867"/>
                  <a:gd name="T6" fmla="*/ 277 w 1861"/>
                  <a:gd name="T7" fmla="*/ 232 h 867"/>
                  <a:gd name="T8" fmla="*/ 400 w 1861"/>
                  <a:gd name="T9" fmla="*/ 165 h 867"/>
                  <a:gd name="T10" fmla="*/ 514 w 1861"/>
                  <a:gd name="T11" fmla="*/ 92 h 867"/>
                  <a:gd name="T12" fmla="*/ 622 w 1861"/>
                  <a:gd name="T13" fmla="*/ 35 h 867"/>
                  <a:gd name="T14" fmla="*/ 694 w 1861"/>
                  <a:gd name="T15" fmla="*/ 11 h 867"/>
                  <a:gd name="T16" fmla="*/ 767 w 1861"/>
                  <a:gd name="T17" fmla="*/ 0 h 867"/>
                  <a:gd name="T18" fmla="*/ 857 w 1861"/>
                  <a:gd name="T19" fmla="*/ 11 h 867"/>
                  <a:gd name="T20" fmla="*/ 916 w 1861"/>
                  <a:gd name="T21" fmla="*/ 31 h 867"/>
                  <a:gd name="T22" fmla="*/ 1032 w 1861"/>
                  <a:gd name="T23" fmla="*/ 91 h 867"/>
                  <a:gd name="T24" fmla="*/ 1147 w 1861"/>
                  <a:gd name="T25" fmla="*/ 162 h 867"/>
                  <a:gd name="T26" fmla="*/ 1268 w 1861"/>
                  <a:gd name="T27" fmla="*/ 234 h 867"/>
                  <a:gd name="T28" fmla="*/ 1342 w 1861"/>
                  <a:gd name="T29" fmla="*/ 268 h 867"/>
                  <a:gd name="T30" fmla="*/ 1439 w 1861"/>
                  <a:gd name="T31" fmla="*/ 299 h 867"/>
                  <a:gd name="T32" fmla="*/ 1533 w 1861"/>
                  <a:gd name="T33" fmla="*/ 308 h 8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861" h="867">
                    <a:moveTo>
                      <a:pt x="0" y="864"/>
                    </a:moveTo>
                    <a:cubicBezTo>
                      <a:pt x="27" y="865"/>
                      <a:pt x="55" y="866"/>
                      <a:pt x="93" y="851"/>
                    </a:cubicBezTo>
                    <a:cubicBezTo>
                      <a:pt x="131" y="836"/>
                      <a:pt x="187" y="809"/>
                      <a:pt x="227" y="776"/>
                    </a:cubicBezTo>
                    <a:cubicBezTo>
                      <a:pt x="267" y="743"/>
                      <a:pt x="293" y="706"/>
                      <a:pt x="336" y="654"/>
                    </a:cubicBezTo>
                    <a:cubicBezTo>
                      <a:pt x="379" y="602"/>
                      <a:pt x="437" y="530"/>
                      <a:pt x="485" y="464"/>
                    </a:cubicBezTo>
                    <a:cubicBezTo>
                      <a:pt x="533" y="398"/>
                      <a:pt x="579" y="320"/>
                      <a:pt x="624" y="259"/>
                    </a:cubicBezTo>
                    <a:cubicBezTo>
                      <a:pt x="669" y="198"/>
                      <a:pt x="719" y="137"/>
                      <a:pt x="755" y="99"/>
                    </a:cubicBezTo>
                    <a:cubicBezTo>
                      <a:pt x="791" y="61"/>
                      <a:pt x="814" y="49"/>
                      <a:pt x="843" y="32"/>
                    </a:cubicBezTo>
                    <a:cubicBezTo>
                      <a:pt x="872" y="15"/>
                      <a:pt x="898" y="0"/>
                      <a:pt x="931" y="0"/>
                    </a:cubicBezTo>
                    <a:cubicBezTo>
                      <a:pt x="964" y="0"/>
                      <a:pt x="1010" y="17"/>
                      <a:pt x="1040" y="32"/>
                    </a:cubicBezTo>
                    <a:cubicBezTo>
                      <a:pt x="1070" y="47"/>
                      <a:pt x="1076" y="51"/>
                      <a:pt x="1112" y="88"/>
                    </a:cubicBezTo>
                    <a:cubicBezTo>
                      <a:pt x="1148" y="125"/>
                      <a:pt x="1206" y="195"/>
                      <a:pt x="1253" y="256"/>
                    </a:cubicBezTo>
                    <a:cubicBezTo>
                      <a:pt x="1300" y="317"/>
                      <a:pt x="1344" y="389"/>
                      <a:pt x="1392" y="456"/>
                    </a:cubicBezTo>
                    <a:cubicBezTo>
                      <a:pt x="1440" y="523"/>
                      <a:pt x="1500" y="609"/>
                      <a:pt x="1539" y="659"/>
                    </a:cubicBezTo>
                    <a:cubicBezTo>
                      <a:pt x="1578" y="709"/>
                      <a:pt x="1594" y="724"/>
                      <a:pt x="1629" y="755"/>
                    </a:cubicBezTo>
                    <a:cubicBezTo>
                      <a:pt x="1664" y="786"/>
                      <a:pt x="1708" y="824"/>
                      <a:pt x="1747" y="843"/>
                    </a:cubicBezTo>
                    <a:cubicBezTo>
                      <a:pt x="1786" y="862"/>
                      <a:pt x="1837" y="862"/>
                      <a:pt x="1861" y="867"/>
                    </a:cubicBezTo>
                  </a:path>
                </a:pathLst>
              </a:custGeom>
              <a:solidFill>
                <a:srgbClr val="F7D7AC"/>
              </a:solidFill>
              <a:ln w="38100" cmpd="sng">
                <a:solidFill>
                  <a:srgbClr val="175097"/>
                </a:solidFill>
                <a:round/>
                <a:headEnd/>
                <a:tailEnd/>
              </a:ln>
            </p:spPr>
            <p:txBody>
              <a:bodyPr wrap="none" anchor="ctr"/>
              <a:lstStyle/>
              <a:p>
                <a:endParaRPr lang="en-US" dirty="0"/>
              </a:p>
            </p:txBody>
          </p:sp>
          <p:sp>
            <p:nvSpPr>
              <p:cNvPr id="165" name="Freeform 59"/>
              <p:cNvSpPr>
                <a:spLocks/>
              </p:cNvSpPr>
              <p:nvPr/>
            </p:nvSpPr>
            <p:spPr bwMode="auto">
              <a:xfrm>
                <a:off x="1324" y="2545"/>
                <a:ext cx="254" cy="112"/>
              </a:xfrm>
              <a:custGeom>
                <a:avLst/>
                <a:gdLst>
                  <a:gd name="T0" fmla="*/ 254 w 254"/>
                  <a:gd name="T1" fmla="*/ 109 h 112"/>
                  <a:gd name="T2" fmla="*/ 254 w 254"/>
                  <a:gd name="T3" fmla="*/ 0 h 112"/>
                  <a:gd name="T4" fmla="*/ 179 w 254"/>
                  <a:gd name="T5" fmla="*/ 42 h 112"/>
                  <a:gd name="T6" fmla="*/ 86 w 254"/>
                  <a:gd name="T7" fmla="*/ 82 h 112"/>
                  <a:gd name="T8" fmla="*/ 0 w 254"/>
                  <a:gd name="T9" fmla="*/ 112 h 112"/>
                  <a:gd name="T10" fmla="*/ 254 w 254"/>
                  <a:gd name="T11" fmla="*/ 109 h 112"/>
                </a:gdLst>
                <a:ahLst/>
                <a:cxnLst>
                  <a:cxn ang="0">
                    <a:pos x="T0" y="T1"/>
                  </a:cxn>
                  <a:cxn ang="0">
                    <a:pos x="T2" y="T3"/>
                  </a:cxn>
                  <a:cxn ang="0">
                    <a:pos x="T4" y="T5"/>
                  </a:cxn>
                  <a:cxn ang="0">
                    <a:pos x="T6" y="T7"/>
                  </a:cxn>
                  <a:cxn ang="0">
                    <a:pos x="T8" y="T9"/>
                  </a:cxn>
                  <a:cxn ang="0">
                    <a:pos x="T10" y="T11"/>
                  </a:cxn>
                </a:cxnLst>
                <a:rect l="0" t="0" r="r" b="b"/>
                <a:pathLst>
                  <a:path w="254" h="112">
                    <a:moveTo>
                      <a:pt x="254" y="109"/>
                    </a:moveTo>
                    <a:lnTo>
                      <a:pt x="254" y="0"/>
                    </a:lnTo>
                    <a:lnTo>
                      <a:pt x="179" y="42"/>
                    </a:lnTo>
                    <a:lnTo>
                      <a:pt x="86" y="82"/>
                    </a:lnTo>
                    <a:lnTo>
                      <a:pt x="0" y="112"/>
                    </a:lnTo>
                    <a:lnTo>
                      <a:pt x="254" y="109"/>
                    </a:lnTo>
                    <a:close/>
                  </a:path>
                </a:pathLst>
              </a:custGeom>
              <a:solidFill>
                <a:schemeClr val="accent3">
                  <a:lumMod val="25000"/>
                </a:schemeClr>
              </a:solidFill>
              <a:ln>
                <a:noFill/>
              </a:ln>
              <a:effectLst/>
            </p:spPr>
            <p:txBody>
              <a:bodyPr wrap="none" anchor="ctr"/>
              <a:lstStyle/>
              <a:p>
                <a:pPr eaLnBrk="1" fontAlgn="auto" hangingPunct="1">
                  <a:lnSpc>
                    <a:spcPct val="90000"/>
                  </a:lnSpc>
                  <a:spcBef>
                    <a:spcPts val="0"/>
                  </a:spcBef>
                  <a:spcAft>
                    <a:spcPts val="0"/>
                  </a:spcAft>
                  <a:defRPr/>
                </a:pPr>
                <a:endParaRPr lang="en-US" dirty="0">
                  <a:latin typeface="+mn-lt"/>
                  <a:ea typeface="+mn-ea"/>
                </a:endParaRPr>
              </a:p>
            </p:txBody>
          </p:sp>
          <p:sp>
            <p:nvSpPr>
              <p:cNvPr id="166" name="Freeform 60"/>
              <p:cNvSpPr>
                <a:spLocks/>
              </p:cNvSpPr>
              <p:nvPr/>
            </p:nvSpPr>
            <p:spPr bwMode="auto">
              <a:xfrm>
                <a:off x="2403" y="2547"/>
                <a:ext cx="254" cy="112"/>
              </a:xfrm>
              <a:custGeom>
                <a:avLst/>
                <a:gdLst>
                  <a:gd name="T0" fmla="*/ 0 w 254"/>
                  <a:gd name="T1" fmla="*/ 109 h 112"/>
                  <a:gd name="T2" fmla="*/ 0 w 254"/>
                  <a:gd name="T3" fmla="*/ 0 h 112"/>
                  <a:gd name="T4" fmla="*/ 75 w 254"/>
                  <a:gd name="T5" fmla="*/ 42 h 112"/>
                  <a:gd name="T6" fmla="*/ 147 w 254"/>
                  <a:gd name="T7" fmla="*/ 66 h 112"/>
                  <a:gd name="T8" fmla="*/ 254 w 254"/>
                  <a:gd name="T9" fmla="*/ 112 h 112"/>
                  <a:gd name="T10" fmla="*/ 0 w 254"/>
                  <a:gd name="T11" fmla="*/ 109 h 112"/>
                </a:gdLst>
                <a:ahLst/>
                <a:cxnLst>
                  <a:cxn ang="0">
                    <a:pos x="T0" y="T1"/>
                  </a:cxn>
                  <a:cxn ang="0">
                    <a:pos x="T2" y="T3"/>
                  </a:cxn>
                  <a:cxn ang="0">
                    <a:pos x="T4" y="T5"/>
                  </a:cxn>
                  <a:cxn ang="0">
                    <a:pos x="T6" y="T7"/>
                  </a:cxn>
                  <a:cxn ang="0">
                    <a:pos x="T8" y="T9"/>
                  </a:cxn>
                  <a:cxn ang="0">
                    <a:pos x="T10" y="T11"/>
                  </a:cxn>
                </a:cxnLst>
                <a:rect l="0" t="0" r="r" b="b"/>
                <a:pathLst>
                  <a:path w="254" h="112">
                    <a:moveTo>
                      <a:pt x="0" y="109"/>
                    </a:moveTo>
                    <a:lnTo>
                      <a:pt x="0" y="0"/>
                    </a:lnTo>
                    <a:lnTo>
                      <a:pt x="75" y="42"/>
                    </a:lnTo>
                    <a:lnTo>
                      <a:pt x="147" y="66"/>
                    </a:lnTo>
                    <a:lnTo>
                      <a:pt x="254" y="112"/>
                    </a:lnTo>
                    <a:lnTo>
                      <a:pt x="0" y="109"/>
                    </a:lnTo>
                    <a:close/>
                  </a:path>
                </a:pathLst>
              </a:custGeom>
              <a:solidFill>
                <a:schemeClr val="accent3">
                  <a:lumMod val="25000"/>
                </a:schemeClr>
              </a:solidFill>
              <a:ln>
                <a:noFill/>
              </a:ln>
              <a:effectLst/>
            </p:spPr>
            <p:txBody>
              <a:bodyPr wrap="none" anchor="ctr"/>
              <a:lstStyle/>
              <a:p>
                <a:pPr eaLnBrk="1" fontAlgn="auto" hangingPunct="1">
                  <a:lnSpc>
                    <a:spcPct val="90000"/>
                  </a:lnSpc>
                  <a:spcBef>
                    <a:spcPts val="0"/>
                  </a:spcBef>
                  <a:spcAft>
                    <a:spcPts val="0"/>
                  </a:spcAft>
                  <a:defRPr/>
                </a:pPr>
                <a:endParaRPr lang="en-US" dirty="0">
                  <a:latin typeface="+mn-lt"/>
                  <a:ea typeface="+mn-ea"/>
                </a:endParaRPr>
              </a:p>
            </p:txBody>
          </p:sp>
        </p:grpSp>
        <p:sp>
          <p:nvSpPr>
            <p:cNvPr id="158" name="Line 61"/>
            <p:cNvSpPr>
              <a:spLocks noChangeShapeType="1"/>
            </p:cNvSpPr>
            <p:nvPr/>
          </p:nvSpPr>
          <p:spPr bwMode="auto">
            <a:xfrm>
              <a:off x="1117" y="2660"/>
              <a:ext cx="1683"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nvGrpSpPr>
            <p:cNvPr id="159" name="Group 62"/>
            <p:cNvGrpSpPr>
              <a:grpSpLocks/>
            </p:cNvGrpSpPr>
            <p:nvPr/>
          </p:nvGrpSpPr>
          <p:grpSpPr bwMode="auto">
            <a:xfrm>
              <a:off x="1104" y="2471"/>
              <a:ext cx="1534" cy="308"/>
              <a:chOff x="1104" y="2471"/>
              <a:chExt cx="1534" cy="308"/>
            </a:xfrm>
          </p:grpSpPr>
          <p:sp>
            <p:nvSpPr>
              <p:cNvPr id="161" name="Freeform 63"/>
              <p:cNvSpPr>
                <a:spLocks/>
              </p:cNvSpPr>
              <p:nvPr/>
            </p:nvSpPr>
            <p:spPr bwMode="auto">
              <a:xfrm>
                <a:off x="1104" y="2471"/>
                <a:ext cx="1534" cy="307"/>
              </a:xfrm>
              <a:custGeom>
                <a:avLst/>
                <a:gdLst>
                  <a:gd name="T0" fmla="*/ 0 w 1861"/>
                  <a:gd name="T1" fmla="*/ 306 h 867"/>
                  <a:gd name="T2" fmla="*/ 77 w 1861"/>
                  <a:gd name="T3" fmla="*/ 301 h 867"/>
                  <a:gd name="T4" fmla="*/ 187 w 1861"/>
                  <a:gd name="T5" fmla="*/ 275 h 867"/>
                  <a:gd name="T6" fmla="*/ 277 w 1861"/>
                  <a:gd name="T7" fmla="*/ 232 h 867"/>
                  <a:gd name="T8" fmla="*/ 400 w 1861"/>
                  <a:gd name="T9" fmla="*/ 164 h 867"/>
                  <a:gd name="T10" fmla="*/ 514 w 1861"/>
                  <a:gd name="T11" fmla="*/ 92 h 867"/>
                  <a:gd name="T12" fmla="*/ 622 w 1861"/>
                  <a:gd name="T13" fmla="*/ 35 h 867"/>
                  <a:gd name="T14" fmla="*/ 695 w 1861"/>
                  <a:gd name="T15" fmla="*/ 11 h 867"/>
                  <a:gd name="T16" fmla="*/ 767 w 1861"/>
                  <a:gd name="T17" fmla="*/ 0 h 867"/>
                  <a:gd name="T18" fmla="*/ 857 w 1861"/>
                  <a:gd name="T19" fmla="*/ 11 h 867"/>
                  <a:gd name="T20" fmla="*/ 917 w 1861"/>
                  <a:gd name="T21" fmla="*/ 31 h 867"/>
                  <a:gd name="T22" fmla="*/ 1033 w 1861"/>
                  <a:gd name="T23" fmla="*/ 91 h 867"/>
                  <a:gd name="T24" fmla="*/ 1147 w 1861"/>
                  <a:gd name="T25" fmla="*/ 161 h 867"/>
                  <a:gd name="T26" fmla="*/ 1269 w 1861"/>
                  <a:gd name="T27" fmla="*/ 233 h 867"/>
                  <a:gd name="T28" fmla="*/ 1343 w 1861"/>
                  <a:gd name="T29" fmla="*/ 267 h 867"/>
                  <a:gd name="T30" fmla="*/ 1440 w 1861"/>
                  <a:gd name="T31" fmla="*/ 299 h 867"/>
                  <a:gd name="T32" fmla="*/ 1534 w 1861"/>
                  <a:gd name="T33" fmla="*/ 307 h 8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861" h="867">
                    <a:moveTo>
                      <a:pt x="0" y="864"/>
                    </a:moveTo>
                    <a:cubicBezTo>
                      <a:pt x="27" y="865"/>
                      <a:pt x="55" y="866"/>
                      <a:pt x="93" y="851"/>
                    </a:cubicBezTo>
                    <a:cubicBezTo>
                      <a:pt x="131" y="836"/>
                      <a:pt x="187" y="809"/>
                      <a:pt x="227" y="776"/>
                    </a:cubicBezTo>
                    <a:cubicBezTo>
                      <a:pt x="267" y="743"/>
                      <a:pt x="293" y="706"/>
                      <a:pt x="336" y="654"/>
                    </a:cubicBezTo>
                    <a:cubicBezTo>
                      <a:pt x="379" y="602"/>
                      <a:pt x="437" y="530"/>
                      <a:pt x="485" y="464"/>
                    </a:cubicBezTo>
                    <a:cubicBezTo>
                      <a:pt x="533" y="398"/>
                      <a:pt x="579" y="320"/>
                      <a:pt x="624" y="259"/>
                    </a:cubicBezTo>
                    <a:cubicBezTo>
                      <a:pt x="669" y="198"/>
                      <a:pt x="719" y="137"/>
                      <a:pt x="755" y="99"/>
                    </a:cubicBezTo>
                    <a:cubicBezTo>
                      <a:pt x="791" y="61"/>
                      <a:pt x="814" y="49"/>
                      <a:pt x="843" y="32"/>
                    </a:cubicBezTo>
                    <a:cubicBezTo>
                      <a:pt x="872" y="15"/>
                      <a:pt x="898" y="0"/>
                      <a:pt x="931" y="0"/>
                    </a:cubicBezTo>
                    <a:cubicBezTo>
                      <a:pt x="964" y="0"/>
                      <a:pt x="1010" y="17"/>
                      <a:pt x="1040" y="32"/>
                    </a:cubicBezTo>
                    <a:cubicBezTo>
                      <a:pt x="1070" y="47"/>
                      <a:pt x="1076" y="51"/>
                      <a:pt x="1112" y="88"/>
                    </a:cubicBezTo>
                    <a:cubicBezTo>
                      <a:pt x="1148" y="125"/>
                      <a:pt x="1206" y="195"/>
                      <a:pt x="1253" y="256"/>
                    </a:cubicBezTo>
                    <a:cubicBezTo>
                      <a:pt x="1300" y="317"/>
                      <a:pt x="1344" y="389"/>
                      <a:pt x="1392" y="456"/>
                    </a:cubicBezTo>
                    <a:cubicBezTo>
                      <a:pt x="1440" y="523"/>
                      <a:pt x="1500" y="609"/>
                      <a:pt x="1539" y="659"/>
                    </a:cubicBezTo>
                    <a:cubicBezTo>
                      <a:pt x="1578" y="709"/>
                      <a:pt x="1594" y="724"/>
                      <a:pt x="1629" y="755"/>
                    </a:cubicBezTo>
                    <a:cubicBezTo>
                      <a:pt x="1664" y="786"/>
                      <a:pt x="1708" y="824"/>
                      <a:pt x="1747" y="843"/>
                    </a:cubicBezTo>
                    <a:cubicBezTo>
                      <a:pt x="1786" y="862"/>
                      <a:pt x="1837" y="862"/>
                      <a:pt x="1861" y="867"/>
                    </a:cubicBezTo>
                  </a:path>
                </a:pathLst>
              </a:custGeom>
              <a:solidFill>
                <a:srgbClr val="EEA94C"/>
              </a:solidFill>
              <a:ln w="38100" cmpd="sng">
                <a:solidFill>
                  <a:srgbClr val="175097"/>
                </a:solidFill>
                <a:round/>
                <a:headEnd/>
                <a:tailEnd/>
              </a:ln>
            </p:spPr>
            <p:txBody>
              <a:bodyPr wrap="none" anchor="ctr"/>
              <a:lstStyle/>
              <a:p>
                <a:endParaRPr lang="en-US" dirty="0"/>
              </a:p>
            </p:txBody>
          </p:sp>
          <p:sp>
            <p:nvSpPr>
              <p:cNvPr id="162" name="Freeform 64"/>
              <p:cNvSpPr>
                <a:spLocks/>
              </p:cNvSpPr>
              <p:nvPr/>
            </p:nvSpPr>
            <p:spPr bwMode="auto">
              <a:xfrm>
                <a:off x="2301" y="2667"/>
                <a:ext cx="254" cy="112"/>
              </a:xfrm>
              <a:custGeom>
                <a:avLst/>
                <a:gdLst>
                  <a:gd name="T0" fmla="*/ 0 w 254"/>
                  <a:gd name="T1" fmla="*/ 109 h 112"/>
                  <a:gd name="T2" fmla="*/ 0 w 254"/>
                  <a:gd name="T3" fmla="*/ 0 h 112"/>
                  <a:gd name="T4" fmla="*/ 75 w 254"/>
                  <a:gd name="T5" fmla="*/ 42 h 112"/>
                  <a:gd name="T6" fmla="*/ 147 w 254"/>
                  <a:gd name="T7" fmla="*/ 66 h 112"/>
                  <a:gd name="T8" fmla="*/ 254 w 254"/>
                  <a:gd name="T9" fmla="*/ 112 h 112"/>
                  <a:gd name="T10" fmla="*/ 0 w 254"/>
                  <a:gd name="T11" fmla="*/ 109 h 112"/>
                </a:gdLst>
                <a:ahLst/>
                <a:cxnLst>
                  <a:cxn ang="0">
                    <a:pos x="T0" y="T1"/>
                  </a:cxn>
                  <a:cxn ang="0">
                    <a:pos x="T2" y="T3"/>
                  </a:cxn>
                  <a:cxn ang="0">
                    <a:pos x="T4" y="T5"/>
                  </a:cxn>
                  <a:cxn ang="0">
                    <a:pos x="T6" y="T7"/>
                  </a:cxn>
                  <a:cxn ang="0">
                    <a:pos x="T8" y="T9"/>
                  </a:cxn>
                  <a:cxn ang="0">
                    <a:pos x="T10" y="T11"/>
                  </a:cxn>
                </a:cxnLst>
                <a:rect l="0" t="0" r="r" b="b"/>
                <a:pathLst>
                  <a:path w="254" h="112">
                    <a:moveTo>
                      <a:pt x="0" y="109"/>
                    </a:moveTo>
                    <a:lnTo>
                      <a:pt x="0" y="0"/>
                    </a:lnTo>
                    <a:lnTo>
                      <a:pt x="75" y="42"/>
                    </a:lnTo>
                    <a:lnTo>
                      <a:pt x="147" y="66"/>
                    </a:lnTo>
                    <a:lnTo>
                      <a:pt x="254" y="112"/>
                    </a:lnTo>
                    <a:lnTo>
                      <a:pt x="0" y="109"/>
                    </a:lnTo>
                    <a:close/>
                  </a:path>
                </a:pathLst>
              </a:custGeom>
              <a:solidFill>
                <a:schemeClr val="accent3">
                  <a:lumMod val="25000"/>
                </a:schemeClr>
              </a:solidFill>
              <a:ln>
                <a:noFill/>
              </a:ln>
              <a:effectLst/>
            </p:spPr>
            <p:txBody>
              <a:bodyPr wrap="none" anchor="ctr"/>
              <a:lstStyle/>
              <a:p>
                <a:pPr eaLnBrk="1" fontAlgn="auto" hangingPunct="1">
                  <a:lnSpc>
                    <a:spcPct val="90000"/>
                  </a:lnSpc>
                  <a:spcBef>
                    <a:spcPts val="0"/>
                  </a:spcBef>
                  <a:spcAft>
                    <a:spcPts val="0"/>
                  </a:spcAft>
                  <a:defRPr/>
                </a:pPr>
                <a:endParaRPr lang="en-US" dirty="0">
                  <a:latin typeface="+mn-lt"/>
                  <a:ea typeface="+mn-ea"/>
                </a:endParaRPr>
              </a:p>
            </p:txBody>
          </p:sp>
          <p:sp>
            <p:nvSpPr>
              <p:cNvPr id="163" name="Freeform 65"/>
              <p:cNvSpPr>
                <a:spLocks/>
              </p:cNvSpPr>
              <p:nvPr/>
            </p:nvSpPr>
            <p:spPr bwMode="auto">
              <a:xfrm>
                <a:off x="1215" y="2665"/>
                <a:ext cx="254" cy="112"/>
              </a:xfrm>
              <a:custGeom>
                <a:avLst/>
                <a:gdLst>
                  <a:gd name="T0" fmla="*/ 254 w 254"/>
                  <a:gd name="T1" fmla="*/ 109 h 112"/>
                  <a:gd name="T2" fmla="*/ 254 w 254"/>
                  <a:gd name="T3" fmla="*/ 0 h 112"/>
                  <a:gd name="T4" fmla="*/ 179 w 254"/>
                  <a:gd name="T5" fmla="*/ 42 h 112"/>
                  <a:gd name="T6" fmla="*/ 86 w 254"/>
                  <a:gd name="T7" fmla="*/ 82 h 112"/>
                  <a:gd name="T8" fmla="*/ 0 w 254"/>
                  <a:gd name="T9" fmla="*/ 112 h 112"/>
                  <a:gd name="T10" fmla="*/ 254 w 254"/>
                  <a:gd name="T11" fmla="*/ 109 h 112"/>
                </a:gdLst>
                <a:ahLst/>
                <a:cxnLst>
                  <a:cxn ang="0">
                    <a:pos x="T0" y="T1"/>
                  </a:cxn>
                  <a:cxn ang="0">
                    <a:pos x="T2" y="T3"/>
                  </a:cxn>
                  <a:cxn ang="0">
                    <a:pos x="T4" y="T5"/>
                  </a:cxn>
                  <a:cxn ang="0">
                    <a:pos x="T6" y="T7"/>
                  </a:cxn>
                  <a:cxn ang="0">
                    <a:pos x="T8" y="T9"/>
                  </a:cxn>
                  <a:cxn ang="0">
                    <a:pos x="T10" y="T11"/>
                  </a:cxn>
                </a:cxnLst>
                <a:rect l="0" t="0" r="r" b="b"/>
                <a:pathLst>
                  <a:path w="254" h="112">
                    <a:moveTo>
                      <a:pt x="254" y="109"/>
                    </a:moveTo>
                    <a:lnTo>
                      <a:pt x="254" y="0"/>
                    </a:lnTo>
                    <a:lnTo>
                      <a:pt x="179" y="42"/>
                    </a:lnTo>
                    <a:lnTo>
                      <a:pt x="86" y="82"/>
                    </a:lnTo>
                    <a:lnTo>
                      <a:pt x="0" y="112"/>
                    </a:lnTo>
                    <a:lnTo>
                      <a:pt x="254" y="109"/>
                    </a:lnTo>
                    <a:close/>
                  </a:path>
                </a:pathLst>
              </a:custGeom>
              <a:solidFill>
                <a:schemeClr val="accent3">
                  <a:lumMod val="25000"/>
                </a:schemeClr>
              </a:solidFill>
              <a:ln>
                <a:noFill/>
              </a:ln>
              <a:effectLst/>
            </p:spPr>
            <p:txBody>
              <a:bodyPr wrap="none" anchor="ctr"/>
              <a:lstStyle/>
              <a:p>
                <a:pPr eaLnBrk="1" fontAlgn="auto" hangingPunct="1">
                  <a:lnSpc>
                    <a:spcPct val="90000"/>
                  </a:lnSpc>
                  <a:spcBef>
                    <a:spcPts val="0"/>
                  </a:spcBef>
                  <a:spcAft>
                    <a:spcPts val="0"/>
                  </a:spcAft>
                  <a:defRPr/>
                </a:pPr>
                <a:endParaRPr lang="en-US" dirty="0">
                  <a:latin typeface="+mn-lt"/>
                  <a:ea typeface="+mn-ea"/>
                </a:endParaRPr>
              </a:p>
            </p:txBody>
          </p:sp>
        </p:grpSp>
        <p:sp>
          <p:nvSpPr>
            <p:cNvPr id="160" name="Line 66"/>
            <p:cNvSpPr>
              <a:spLocks noChangeShapeType="1"/>
            </p:cNvSpPr>
            <p:nvPr/>
          </p:nvSpPr>
          <p:spPr bwMode="auto">
            <a:xfrm>
              <a:off x="1014" y="2779"/>
              <a:ext cx="168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spTree>
    <p:extLst>
      <p:ext uri="{BB962C8B-B14F-4D97-AF65-F5344CB8AC3E}">
        <p14:creationId xmlns:p14="http://schemas.microsoft.com/office/powerpoint/2010/main" val="300745103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strips(upRight)">
                                      <p:cBhvr>
                                        <p:cTn id="7" dur="1000"/>
                                        <p:tgtEl>
                                          <p:spTgt spid="10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0"/>
                                        </p:tgtEl>
                                        <p:attrNameLst>
                                          <p:attrName>style.visibility</p:attrName>
                                        </p:attrNameLst>
                                      </p:cBhvr>
                                      <p:to>
                                        <p:strVal val="visible"/>
                                      </p:to>
                                    </p:set>
                                    <p:animEffect transition="in" filter="wipe(left)">
                                      <p:cBhvr>
                                        <p:cTn id="12" dur="1000"/>
                                        <p:tgtEl>
                                          <p:spTgt spid="13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36"/>
                                        </p:tgtEl>
                                        <p:attrNameLst>
                                          <p:attrName>style.visibility</p:attrName>
                                        </p:attrNameLst>
                                      </p:cBhvr>
                                      <p:to>
                                        <p:strVal val="visible"/>
                                      </p:to>
                                    </p:set>
                                    <p:animEffect transition="in" filter="barn(inVertical)">
                                      <p:cBhvr>
                                        <p:cTn id="17" dur="1000"/>
                                        <p:tgtEl>
                                          <p:spTgt spid="13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07"/>
                                        </p:tgtEl>
                                        <p:attrNameLst>
                                          <p:attrName>style.visibility</p:attrName>
                                        </p:attrNameLst>
                                      </p:cBhvr>
                                      <p:to>
                                        <p:strVal val="visible"/>
                                      </p:to>
                                    </p:set>
                                    <p:animEffect transition="in" filter="wipe(down)">
                                      <p:cBhvr>
                                        <p:cTn id="22" dur="1000"/>
                                        <p:tgtEl>
                                          <p:spTgt spid="10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7"/>
                                        </p:tgtEl>
                                        <p:attrNameLst>
                                          <p:attrName>style.visibility</p:attrName>
                                        </p:attrNameLst>
                                      </p:cBhvr>
                                      <p:to>
                                        <p:strVal val="visible"/>
                                      </p:to>
                                    </p:set>
                                    <p:animEffect transition="in" filter="wipe(left)">
                                      <p:cBhvr>
                                        <p:cTn id="27" dur="1000"/>
                                        <p:tgtEl>
                                          <p:spTgt spid="12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43"/>
                                        </p:tgtEl>
                                        <p:attrNameLst>
                                          <p:attrName>style.visibility</p:attrName>
                                        </p:attrNameLst>
                                      </p:cBhvr>
                                      <p:to>
                                        <p:strVal val="visible"/>
                                      </p:to>
                                    </p:set>
                                    <p:animEffect transition="in" filter="wipe(left)">
                                      <p:cBhvr>
                                        <p:cTn id="32" dur="1000"/>
                                        <p:tgtEl>
                                          <p:spTgt spid="14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52"/>
                                        </p:tgtEl>
                                        <p:attrNameLst>
                                          <p:attrName>style.visibility</p:attrName>
                                        </p:attrNameLst>
                                      </p:cBhvr>
                                      <p:to>
                                        <p:strVal val="visible"/>
                                      </p:to>
                                    </p:set>
                                    <p:animEffect transition="in" filter="wipe(down)">
                                      <p:cBhvr>
                                        <p:cTn id="37" dur="1000"/>
                                        <p:tgtEl>
                                          <p:spTgt spid="15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46"/>
                                        </p:tgtEl>
                                        <p:attrNameLst>
                                          <p:attrName>style.visibility</p:attrName>
                                        </p:attrNameLst>
                                      </p:cBhvr>
                                      <p:to>
                                        <p:strVal val="visible"/>
                                      </p:to>
                                    </p:set>
                                    <p:animEffect transition="in" filter="wipe(left)">
                                      <p:cBhvr>
                                        <p:cTn id="42" dur="1000"/>
                                        <p:tgtEl>
                                          <p:spTgt spid="14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117"/>
                                        </p:tgtEl>
                                        <p:attrNameLst>
                                          <p:attrName>style.visibility</p:attrName>
                                        </p:attrNameLst>
                                      </p:cBhvr>
                                      <p:to>
                                        <p:strVal val="visible"/>
                                      </p:to>
                                    </p:set>
                                    <p:animEffect transition="in" filter="wipe(down)">
                                      <p:cBhvr>
                                        <p:cTn id="47" dur="1000"/>
                                        <p:tgtEl>
                                          <p:spTgt spid="11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149"/>
                                        </p:tgtEl>
                                        <p:attrNameLst>
                                          <p:attrName>style.visibility</p:attrName>
                                        </p:attrNameLst>
                                      </p:cBhvr>
                                      <p:to>
                                        <p:strVal val="visible"/>
                                      </p:to>
                                    </p:set>
                                    <p:animEffect transition="in" filter="wipe(left)">
                                      <p:cBhvr>
                                        <p:cTn id="52" dur="10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Arial" charset="0"/>
                <a:cs typeface="Arial" charset="0"/>
              </a:rPr>
              <a:t>Process Capability</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28</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0" name="Content Placeholder 9">
            <a:extLst>
              <a:ext uri="{FF2B5EF4-FFF2-40B4-BE49-F238E27FC236}">
                <a16:creationId xmlns:a16="http://schemas.microsoft.com/office/drawing/2014/main" id="{B0257B3B-5950-4222-896B-524D23883D94}"/>
              </a:ext>
            </a:extLst>
          </p:cNvPr>
          <p:cNvSpPr>
            <a:spLocks noGrp="1"/>
          </p:cNvSpPr>
          <p:nvPr>
            <p:ph idx="1"/>
          </p:nvPr>
        </p:nvSpPr>
        <p:spPr>
          <a:xfrm>
            <a:off x="457200" y="777875"/>
            <a:ext cx="8229600" cy="5789661"/>
          </a:xfrm>
        </p:spPr>
        <p:txBody>
          <a:bodyPr>
            <a:normAutofit lnSpcReduction="10000"/>
          </a:bodyPr>
          <a:lstStyle/>
          <a:p>
            <a:r>
              <a:rPr lang="en-US" b="1" dirty="0">
                <a:solidFill>
                  <a:srgbClr val="255898"/>
                </a:solidFill>
              </a:rPr>
              <a:t>Process capability </a:t>
            </a:r>
            <a:r>
              <a:rPr lang="en-US" dirty="0"/>
              <a:t>is ability of a process producing conformance to the specification.</a:t>
            </a:r>
          </a:p>
          <a:p>
            <a:endParaRPr lang="en-US" sz="2200" dirty="0"/>
          </a:p>
          <a:p>
            <a:r>
              <a:rPr lang="en-US" dirty="0"/>
              <a:t>It is a measure of the relationship between the natural variation of the process and the design specifications</a:t>
            </a:r>
          </a:p>
          <a:p>
            <a:endParaRPr lang="en-US" sz="2400" dirty="0"/>
          </a:p>
          <a:p>
            <a:pPr lvl="1"/>
            <a:r>
              <a:rPr lang="en-US" sz="2400" dirty="0"/>
              <a:t>Where is the process centered?</a:t>
            </a:r>
          </a:p>
          <a:p>
            <a:pPr lvl="1"/>
            <a:r>
              <a:rPr lang="en-US" sz="2400" dirty="0"/>
              <a:t>How much variability exists in the process?</a:t>
            </a:r>
          </a:p>
          <a:p>
            <a:pPr lvl="1"/>
            <a:r>
              <a:rPr lang="en-US" sz="2400" dirty="0"/>
              <a:t>Is the performance relative to specifications acceptable?</a:t>
            </a:r>
          </a:p>
          <a:p>
            <a:pPr lvl="1"/>
            <a:r>
              <a:rPr lang="en-US" sz="2400" dirty="0"/>
              <a:t>What proportion of output will be expected to meet specifications?</a:t>
            </a:r>
          </a:p>
          <a:p>
            <a:pPr lvl="1"/>
            <a:r>
              <a:rPr lang="en-US" sz="2400" dirty="0"/>
              <a:t>What factors contribute to variability?</a:t>
            </a:r>
          </a:p>
          <a:p>
            <a:endParaRPr lang="en-US" dirty="0"/>
          </a:p>
          <a:p>
            <a:endParaRPr lang="en-US" dirty="0"/>
          </a:p>
          <a:p>
            <a:endParaRPr lang="en-US" dirty="0"/>
          </a:p>
          <a:p>
            <a:pPr marL="355600" indent="-355600">
              <a:lnSpc>
                <a:spcPct val="90000"/>
              </a:lnSpc>
              <a:spcAft>
                <a:spcPct val="40000"/>
              </a:spcAft>
              <a:buClr>
                <a:srgbClr val="BF0922"/>
              </a:buClr>
              <a:buSzPct val="60000"/>
              <a:buFont typeface="Lucida Grande" charset="0"/>
              <a:buChar char="►"/>
            </a:pPr>
            <a:endParaRPr lang="en-US" dirty="0"/>
          </a:p>
        </p:txBody>
      </p:sp>
      <p:sp>
        <p:nvSpPr>
          <p:cNvPr id="4" name="Rectangle 3">
            <a:extLst>
              <a:ext uri="{FF2B5EF4-FFF2-40B4-BE49-F238E27FC236}">
                <a16:creationId xmlns:a16="http://schemas.microsoft.com/office/drawing/2014/main" id="{2DD94857-FB38-43E0-A75A-4803E2DCD377}"/>
              </a:ext>
            </a:extLst>
          </p:cNvPr>
          <p:cNvSpPr/>
          <p:nvPr/>
        </p:nvSpPr>
        <p:spPr>
          <a:xfrm>
            <a:off x="765175" y="3886200"/>
            <a:ext cx="7693025" cy="2354262"/>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146478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xEl>
                                              <p:pRg st="4" end="4"/>
                                            </p:txEl>
                                          </p:spTgt>
                                        </p:tgtEl>
                                        <p:attrNameLst>
                                          <p:attrName>style.visibility</p:attrName>
                                        </p:attrNameLst>
                                      </p:cBhvr>
                                      <p:to>
                                        <p:strVal val="visible"/>
                                      </p:to>
                                    </p:set>
                                    <p:animEffect transition="in" filter="barn(inVertical)">
                                      <p:cBhvr>
                                        <p:cTn id="7" dur="500"/>
                                        <p:tgtEl>
                                          <p:spTgt spid="10">
                                            <p:txEl>
                                              <p:pRg st="4" end="4"/>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0">
                                            <p:txEl>
                                              <p:pRg st="5" end="5"/>
                                            </p:txEl>
                                          </p:spTgt>
                                        </p:tgtEl>
                                        <p:attrNameLst>
                                          <p:attrName>style.visibility</p:attrName>
                                        </p:attrNameLst>
                                      </p:cBhvr>
                                      <p:to>
                                        <p:strVal val="visible"/>
                                      </p:to>
                                    </p:set>
                                    <p:animEffect transition="in" filter="barn(inVertical)">
                                      <p:cBhvr>
                                        <p:cTn id="10" dur="500"/>
                                        <p:tgtEl>
                                          <p:spTgt spid="10">
                                            <p:txEl>
                                              <p:pRg st="5" end="5"/>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10">
                                            <p:txEl>
                                              <p:pRg st="6" end="6"/>
                                            </p:txEl>
                                          </p:spTgt>
                                        </p:tgtEl>
                                        <p:attrNameLst>
                                          <p:attrName>style.visibility</p:attrName>
                                        </p:attrNameLst>
                                      </p:cBhvr>
                                      <p:to>
                                        <p:strVal val="visible"/>
                                      </p:to>
                                    </p:set>
                                    <p:animEffect transition="in" filter="barn(inVertical)">
                                      <p:cBhvr>
                                        <p:cTn id="13" dur="500"/>
                                        <p:tgtEl>
                                          <p:spTgt spid="10">
                                            <p:txEl>
                                              <p:pRg st="6" end="6"/>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10">
                                            <p:txEl>
                                              <p:pRg st="7" end="7"/>
                                            </p:txEl>
                                          </p:spTgt>
                                        </p:tgtEl>
                                        <p:attrNameLst>
                                          <p:attrName>style.visibility</p:attrName>
                                        </p:attrNameLst>
                                      </p:cBhvr>
                                      <p:to>
                                        <p:strVal val="visible"/>
                                      </p:to>
                                    </p:set>
                                    <p:animEffect transition="in" filter="barn(inVertical)">
                                      <p:cBhvr>
                                        <p:cTn id="16" dur="500"/>
                                        <p:tgtEl>
                                          <p:spTgt spid="10">
                                            <p:txEl>
                                              <p:pRg st="7" end="7"/>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10">
                                            <p:txEl>
                                              <p:pRg st="8" end="8"/>
                                            </p:txEl>
                                          </p:spTgt>
                                        </p:tgtEl>
                                        <p:attrNameLst>
                                          <p:attrName>style.visibility</p:attrName>
                                        </p:attrNameLst>
                                      </p:cBhvr>
                                      <p:to>
                                        <p:strVal val="visible"/>
                                      </p:to>
                                    </p:set>
                                    <p:animEffect transition="in" filter="barn(inVertical)">
                                      <p:cBhvr>
                                        <p:cTn id="19" dur="500"/>
                                        <p:tgtEl>
                                          <p:spTgt spid="10">
                                            <p:txEl>
                                              <p:pRg st="8" end="8"/>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inVertical)">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Arial" charset="0"/>
                <a:cs typeface="Arial" charset="0"/>
              </a:rPr>
              <a:t>Process Capability</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29</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0" name="Content Placeholder 9">
            <a:extLst>
              <a:ext uri="{FF2B5EF4-FFF2-40B4-BE49-F238E27FC236}">
                <a16:creationId xmlns:a16="http://schemas.microsoft.com/office/drawing/2014/main" id="{B0257B3B-5950-4222-896B-524D23883D94}"/>
              </a:ext>
            </a:extLst>
          </p:cNvPr>
          <p:cNvSpPr>
            <a:spLocks noGrp="1"/>
          </p:cNvSpPr>
          <p:nvPr>
            <p:ph idx="1"/>
          </p:nvPr>
        </p:nvSpPr>
        <p:spPr>
          <a:xfrm>
            <a:off x="457200" y="777875"/>
            <a:ext cx="8229600" cy="5789661"/>
          </a:xfrm>
        </p:spPr>
        <p:txBody>
          <a:bodyPr>
            <a:normAutofit/>
          </a:bodyPr>
          <a:lstStyle/>
          <a:p>
            <a:endParaRPr lang="en-US" dirty="0"/>
          </a:p>
          <a:p>
            <a:endParaRPr lang="en-US" dirty="0"/>
          </a:p>
          <a:p>
            <a:endParaRPr lang="en-US" dirty="0"/>
          </a:p>
          <a:p>
            <a:pPr marL="355600" indent="-355600">
              <a:lnSpc>
                <a:spcPct val="90000"/>
              </a:lnSpc>
              <a:spcAft>
                <a:spcPct val="40000"/>
              </a:spcAft>
              <a:buClr>
                <a:srgbClr val="BF0922"/>
              </a:buClr>
              <a:buSzPct val="60000"/>
              <a:buFont typeface="Lucida Grande" charset="0"/>
              <a:buChar char="►"/>
            </a:pPr>
            <a:endParaRPr lang="en-US" dirty="0"/>
          </a:p>
        </p:txBody>
      </p:sp>
      <p:pic>
        <p:nvPicPr>
          <p:cNvPr id="12" name="Picture 11">
            <a:extLst>
              <a:ext uri="{FF2B5EF4-FFF2-40B4-BE49-F238E27FC236}">
                <a16:creationId xmlns:a16="http://schemas.microsoft.com/office/drawing/2014/main" id="{27563264-7364-49AC-946C-BE4D81290987}"/>
              </a:ext>
            </a:extLst>
          </p:cNvPr>
          <p:cNvPicPr>
            <a:picLocks noChangeAspect="1"/>
          </p:cNvPicPr>
          <p:nvPr/>
        </p:nvPicPr>
        <p:blipFill>
          <a:blip r:embed="rId3"/>
          <a:stretch>
            <a:fillRect/>
          </a:stretch>
        </p:blipFill>
        <p:spPr>
          <a:xfrm>
            <a:off x="40256" y="809158"/>
            <a:ext cx="8722744" cy="5071285"/>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93F54E3A-1263-48DD-8057-58D27A287823}"/>
                  </a:ext>
                </a:extLst>
              </p:cNvPr>
              <p:cNvSpPr txBox="1"/>
              <p:nvPr/>
            </p:nvSpPr>
            <p:spPr>
              <a:xfrm>
                <a:off x="7239000" y="5848290"/>
                <a:ext cx="1657505"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2000" i="1" smtClean="0">
                              <a:latin typeface="Cambria Math" panose="02040503050406030204" pitchFamily="18" charset="0"/>
                            </a:rPr>
                          </m:ctrlPr>
                        </m:accPr>
                        <m:e>
                          <m:r>
                            <a:rPr lang="en-US" sz="2000" b="0" i="1" smtClean="0">
                              <a:latin typeface="Cambria Math" panose="02040503050406030204" pitchFamily="18" charset="0"/>
                            </a:rPr>
                            <m:t>𝑋</m:t>
                          </m:r>
                        </m:e>
                      </m:acc>
                      <m:r>
                        <a:rPr lang="en-US" sz="2000" b="0" i="1" smtClean="0">
                          <a:latin typeface="Cambria Math" panose="02040503050406030204" pitchFamily="18" charset="0"/>
                        </a:rPr>
                        <m:t>=10.7171</m:t>
                      </m:r>
                    </m:oMath>
                  </m:oMathPara>
                </a14:m>
                <a:endParaRPr lang="en-US" sz="2000" dirty="0"/>
              </a:p>
            </p:txBody>
          </p:sp>
        </mc:Choice>
        <mc:Fallback xmlns="">
          <p:sp>
            <p:nvSpPr>
              <p:cNvPr id="13" name="TextBox 12">
                <a:extLst>
                  <a:ext uri="{FF2B5EF4-FFF2-40B4-BE49-F238E27FC236}">
                    <a16:creationId xmlns:a16="http://schemas.microsoft.com/office/drawing/2014/main" id="{93F54E3A-1263-48DD-8057-58D27A287823}"/>
                  </a:ext>
                </a:extLst>
              </p:cNvPr>
              <p:cNvSpPr txBox="1">
                <a:spLocks noRot="1" noChangeAspect="1" noMove="1" noResize="1" noEditPoints="1" noAdjustHandles="1" noChangeArrowheads="1" noChangeShapeType="1" noTextEdit="1"/>
              </p:cNvSpPr>
              <p:nvPr/>
            </p:nvSpPr>
            <p:spPr>
              <a:xfrm>
                <a:off x="7239000" y="5848290"/>
                <a:ext cx="1657505" cy="40011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A419E8AE-4FC6-4E4F-976B-851FA80DBADE}"/>
                  </a:ext>
                </a:extLst>
              </p:cNvPr>
              <p:cNvSpPr txBox="1"/>
              <p:nvPr/>
            </p:nvSpPr>
            <p:spPr>
              <a:xfrm>
                <a:off x="7239000" y="6153090"/>
                <a:ext cx="1467325"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𝑠</m:t>
                      </m:r>
                      <m:r>
                        <a:rPr lang="en-US" sz="2000" b="0" i="1" smtClean="0">
                          <a:latin typeface="Cambria Math" panose="02040503050406030204" pitchFamily="18" charset="0"/>
                        </a:rPr>
                        <m:t>=0.0868</m:t>
                      </m:r>
                    </m:oMath>
                  </m:oMathPara>
                </a14:m>
                <a:endParaRPr lang="en-US" sz="2000" dirty="0"/>
              </a:p>
            </p:txBody>
          </p:sp>
        </mc:Choice>
        <mc:Fallback xmlns="">
          <p:sp>
            <p:nvSpPr>
              <p:cNvPr id="17" name="TextBox 16">
                <a:extLst>
                  <a:ext uri="{FF2B5EF4-FFF2-40B4-BE49-F238E27FC236}">
                    <a16:creationId xmlns:a16="http://schemas.microsoft.com/office/drawing/2014/main" id="{A419E8AE-4FC6-4E4F-976B-851FA80DBADE}"/>
                  </a:ext>
                </a:extLst>
              </p:cNvPr>
              <p:cNvSpPr txBox="1">
                <a:spLocks noRot="1" noChangeAspect="1" noMove="1" noResize="1" noEditPoints="1" noAdjustHandles="1" noChangeArrowheads="1" noChangeShapeType="1" noTextEdit="1"/>
              </p:cNvSpPr>
              <p:nvPr/>
            </p:nvSpPr>
            <p:spPr>
              <a:xfrm>
                <a:off x="7239000" y="6153090"/>
                <a:ext cx="1467325" cy="400110"/>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5602115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0-#ppt_w/2"/>
                                          </p:val>
                                        </p:tav>
                                        <p:tav tm="100000">
                                          <p:val>
                                            <p:strVal val="#ppt_x"/>
                                          </p:val>
                                        </p:tav>
                                      </p:tavLst>
                                    </p:anim>
                                    <p:anim calcmode="lin" valueType="num">
                                      <p:cBhvr additive="base">
                                        <p:cTn id="22"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Arial" charset="0"/>
                <a:cs typeface="Arial" charset="0"/>
              </a:rPr>
              <a:t>Process Capability</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30</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0" name="Content Placeholder 9">
            <a:extLst>
              <a:ext uri="{FF2B5EF4-FFF2-40B4-BE49-F238E27FC236}">
                <a16:creationId xmlns:a16="http://schemas.microsoft.com/office/drawing/2014/main" id="{B0257B3B-5950-4222-896B-524D23883D94}"/>
              </a:ext>
            </a:extLst>
          </p:cNvPr>
          <p:cNvSpPr>
            <a:spLocks noGrp="1"/>
          </p:cNvSpPr>
          <p:nvPr>
            <p:ph idx="1"/>
          </p:nvPr>
        </p:nvSpPr>
        <p:spPr>
          <a:xfrm>
            <a:off x="457200" y="777875"/>
            <a:ext cx="8229600" cy="5789661"/>
          </a:xfrm>
        </p:spPr>
        <p:txBody>
          <a:bodyPr>
            <a:normAutofit/>
          </a:bodyPr>
          <a:lstStyle/>
          <a:p>
            <a:endParaRPr lang="en-US" dirty="0"/>
          </a:p>
          <a:p>
            <a:endParaRPr lang="en-US" dirty="0"/>
          </a:p>
          <a:p>
            <a:endParaRPr lang="en-US" dirty="0"/>
          </a:p>
          <a:p>
            <a:pPr marL="355600" indent="-355600">
              <a:lnSpc>
                <a:spcPct val="90000"/>
              </a:lnSpc>
              <a:spcAft>
                <a:spcPct val="40000"/>
              </a:spcAft>
              <a:buClr>
                <a:srgbClr val="BF0922"/>
              </a:buClr>
              <a:buSzPct val="60000"/>
              <a:buFont typeface="Lucida Grande" charset="0"/>
              <a:buChar char="►"/>
            </a:pPr>
            <a:endParaRPr lang="en-US" dirty="0"/>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93F54E3A-1263-48DD-8057-58D27A287823}"/>
                  </a:ext>
                </a:extLst>
              </p:cNvPr>
              <p:cNvSpPr txBox="1"/>
              <p:nvPr/>
            </p:nvSpPr>
            <p:spPr>
              <a:xfrm>
                <a:off x="6753147" y="1179610"/>
                <a:ext cx="1657505"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2000" i="1" smtClean="0">
                              <a:latin typeface="Cambria Math" panose="02040503050406030204" pitchFamily="18" charset="0"/>
                            </a:rPr>
                          </m:ctrlPr>
                        </m:accPr>
                        <m:e>
                          <m:r>
                            <a:rPr lang="en-US" sz="2000" b="0" i="1" smtClean="0">
                              <a:latin typeface="Cambria Math" panose="02040503050406030204" pitchFamily="18" charset="0"/>
                            </a:rPr>
                            <m:t>𝑋</m:t>
                          </m:r>
                        </m:e>
                      </m:acc>
                      <m:r>
                        <a:rPr lang="en-US" sz="2000" b="0" i="1" smtClean="0">
                          <a:latin typeface="Cambria Math" panose="02040503050406030204" pitchFamily="18" charset="0"/>
                        </a:rPr>
                        <m:t>=10.7171</m:t>
                      </m:r>
                    </m:oMath>
                  </m:oMathPara>
                </a14:m>
                <a:endParaRPr lang="en-US" sz="2000" dirty="0"/>
              </a:p>
            </p:txBody>
          </p:sp>
        </mc:Choice>
        <mc:Fallback xmlns="">
          <p:sp>
            <p:nvSpPr>
              <p:cNvPr id="13" name="TextBox 12">
                <a:extLst>
                  <a:ext uri="{FF2B5EF4-FFF2-40B4-BE49-F238E27FC236}">
                    <a16:creationId xmlns:a16="http://schemas.microsoft.com/office/drawing/2014/main" id="{93F54E3A-1263-48DD-8057-58D27A287823}"/>
                  </a:ext>
                </a:extLst>
              </p:cNvPr>
              <p:cNvSpPr txBox="1">
                <a:spLocks noRot="1" noChangeAspect="1" noMove="1" noResize="1" noEditPoints="1" noAdjustHandles="1" noChangeArrowheads="1" noChangeShapeType="1" noTextEdit="1"/>
              </p:cNvSpPr>
              <p:nvPr/>
            </p:nvSpPr>
            <p:spPr>
              <a:xfrm>
                <a:off x="6753147" y="1179610"/>
                <a:ext cx="1657505" cy="40011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A419E8AE-4FC6-4E4F-976B-851FA80DBADE}"/>
                  </a:ext>
                </a:extLst>
              </p:cNvPr>
              <p:cNvSpPr txBox="1"/>
              <p:nvPr/>
            </p:nvSpPr>
            <p:spPr>
              <a:xfrm>
                <a:off x="6765477" y="1684466"/>
                <a:ext cx="1467325"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𝑠</m:t>
                      </m:r>
                      <m:r>
                        <a:rPr lang="en-US" sz="2000" b="0" i="1" smtClean="0">
                          <a:latin typeface="Cambria Math" panose="02040503050406030204" pitchFamily="18" charset="0"/>
                        </a:rPr>
                        <m:t>=0.0868</m:t>
                      </m:r>
                    </m:oMath>
                  </m:oMathPara>
                </a14:m>
                <a:endParaRPr lang="en-US" sz="2000" dirty="0"/>
              </a:p>
            </p:txBody>
          </p:sp>
        </mc:Choice>
        <mc:Fallback xmlns="">
          <p:sp>
            <p:nvSpPr>
              <p:cNvPr id="17" name="TextBox 16">
                <a:extLst>
                  <a:ext uri="{FF2B5EF4-FFF2-40B4-BE49-F238E27FC236}">
                    <a16:creationId xmlns:a16="http://schemas.microsoft.com/office/drawing/2014/main" id="{A419E8AE-4FC6-4E4F-976B-851FA80DBADE}"/>
                  </a:ext>
                </a:extLst>
              </p:cNvPr>
              <p:cNvSpPr txBox="1">
                <a:spLocks noRot="1" noChangeAspect="1" noMove="1" noResize="1" noEditPoints="1" noAdjustHandles="1" noChangeArrowheads="1" noChangeShapeType="1" noTextEdit="1"/>
              </p:cNvSpPr>
              <p:nvPr/>
            </p:nvSpPr>
            <p:spPr>
              <a:xfrm>
                <a:off x="6765477" y="1684466"/>
                <a:ext cx="1467325" cy="400110"/>
              </a:xfrm>
              <a:prstGeom prst="rect">
                <a:avLst/>
              </a:prstGeom>
              <a:blipFill>
                <a:blip r:embed="rId4"/>
                <a:stretch>
                  <a:fillRect/>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104174EB-557C-45D0-84BF-DB789F0FCC7D}"/>
              </a:ext>
            </a:extLst>
          </p:cNvPr>
          <p:cNvPicPr>
            <a:picLocks noChangeAspect="1"/>
          </p:cNvPicPr>
          <p:nvPr/>
        </p:nvPicPr>
        <p:blipFill>
          <a:blip r:embed="rId5"/>
          <a:stretch>
            <a:fillRect/>
          </a:stretch>
        </p:blipFill>
        <p:spPr>
          <a:xfrm>
            <a:off x="382172" y="922338"/>
            <a:ext cx="5937375" cy="3312596"/>
          </a:xfrm>
          <a:prstGeom prst="rect">
            <a:avLst/>
          </a:prstGeom>
        </p:spPr>
      </p:pic>
      <p:sp>
        <p:nvSpPr>
          <p:cNvPr id="12" name="TextBox 11">
            <a:extLst>
              <a:ext uri="{FF2B5EF4-FFF2-40B4-BE49-F238E27FC236}">
                <a16:creationId xmlns:a16="http://schemas.microsoft.com/office/drawing/2014/main" id="{FEDE686F-9D06-4BCD-9956-443A2B6D5032}"/>
              </a:ext>
            </a:extLst>
          </p:cNvPr>
          <p:cNvSpPr txBox="1"/>
          <p:nvPr/>
        </p:nvSpPr>
        <p:spPr>
          <a:xfrm>
            <a:off x="1562100" y="4386989"/>
            <a:ext cx="3775905" cy="400110"/>
          </a:xfrm>
          <a:prstGeom prst="rect">
            <a:avLst/>
          </a:prstGeom>
          <a:noFill/>
        </p:spPr>
        <p:txBody>
          <a:bodyPr wrap="none" rtlCol="0">
            <a:spAutoFit/>
          </a:bodyPr>
          <a:lstStyle/>
          <a:p>
            <a:r>
              <a:rPr lang="en-US" sz="2000" dirty="0"/>
              <a:t>Approximately normal distribution</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0333C6BC-E759-409E-A292-28EB32DA42BB}"/>
                  </a:ext>
                </a:extLst>
              </p:cNvPr>
              <p:cNvSpPr txBox="1"/>
              <p:nvPr/>
            </p:nvSpPr>
            <p:spPr>
              <a:xfrm>
                <a:off x="612775" y="5091900"/>
                <a:ext cx="1599284"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𝐿𝐿</m:t>
                      </m:r>
                      <m:r>
                        <a:rPr lang="en-US" sz="2000" b="0" i="1" smtClean="0">
                          <a:latin typeface="Cambria Math" panose="02040503050406030204" pitchFamily="18" charset="0"/>
                        </a:rPr>
                        <m:t>=</m:t>
                      </m:r>
                      <m:acc>
                        <m:accPr>
                          <m:chr m:val="̅"/>
                          <m:ctrlPr>
                            <a:rPr lang="en-US" sz="2000" i="1">
                              <a:latin typeface="Cambria Math" panose="02040503050406030204" pitchFamily="18" charset="0"/>
                            </a:rPr>
                          </m:ctrlPr>
                        </m:accPr>
                        <m:e>
                          <m:r>
                            <a:rPr lang="en-US" sz="2000" i="1">
                              <a:latin typeface="Cambria Math" panose="02040503050406030204" pitchFamily="18" charset="0"/>
                            </a:rPr>
                            <m:t>𝑋</m:t>
                          </m:r>
                        </m:e>
                      </m:acc>
                      <m:r>
                        <a:rPr lang="en-US" sz="2000" b="0" i="1" smtClean="0">
                          <a:latin typeface="Cambria Math" panose="02040503050406030204" pitchFamily="18" charset="0"/>
                        </a:rPr>
                        <m:t>−3</m:t>
                      </m:r>
                      <m:r>
                        <a:rPr lang="en-US" sz="2000" b="0" i="1" smtClean="0">
                          <a:latin typeface="Cambria Math" panose="02040503050406030204" pitchFamily="18" charset="0"/>
                        </a:rPr>
                        <m:t>𝑠</m:t>
                      </m:r>
                    </m:oMath>
                  </m:oMathPara>
                </a14:m>
                <a:endParaRPr lang="en-US" sz="2000" dirty="0"/>
              </a:p>
            </p:txBody>
          </p:sp>
        </mc:Choice>
        <mc:Fallback xmlns="">
          <p:sp>
            <p:nvSpPr>
              <p:cNvPr id="18" name="TextBox 17">
                <a:extLst>
                  <a:ext uri="{FF2B5EF4-FFF2-40B4-BE49-F238E27FC236}">
                    <a16:creationId xmlns:a16="http://schemas.microsoft.com/office/drawing/2014/main" id="{0333C6BC-E759-409E-A292-28EB32DA42BB}"/>
                  </a:ext>
                </a:extLst>
              </p:cNvPr>
              <p:cNvSpPr txBox="1">
                <a:spLocks noRot="1" noChangeAspect="1" noMove="1" noResize="1" noEditPoints="1" noAdjustHandles="1" noChangeArrowheads="1" noChangeShapeType="1" noTextEdit="1"/>
              </p:cNvSpPr>
              <p:nvPr/>
            </p:nvSpPr>
            <p:spPr>
              <a:xfrm>
                <a:off x="612775" y="5091900"/>
                <a:ext cx="1599284" cy="40011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FB8BF230-2B0A-4920-BDE3-9C9101613BFE}"/>
                  </a:ext>
                </a:extLst>
              </p:cNvPr>
              <p:cNvSpPr/>
              <p:nvPr/>
            </p:nvSpPr>
            <p:spPr>
              <a:xfrm>
                <a:off x="2147310" y="5117068"/>
                <a:ext cx="265329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=10.7171−3</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0.0868</m:t>
                      </m:r>
                    </m:oMath>
                  </m:oMathPara>
                </a14:m>
                <a:endParaRPr lang="en-US" dirty="0"/>
              </a:p>
            </p:txBody>
          </p:sp>
        </mc:Choice>
        <mc:Fallback xmlns="">
          <p:sp>
            <p:nvSpPr>
              <p:cNvPr id="14" name="Rectangle 13">
                <a:extLst>
                  <a:ext uri="{FF2B5EF4-FFF2-40B4-BE49-F238E27FC236}">
                    <a16:creationId xmlns:a16="http://schemas.microsoft.com/office/drawing/2014/main" id="{FB8BF230-2B0A-4920-BDE3-9C9101613BFE}"/>
                  </a:ext>
                </a:extLst>
              </p:cNvPr>
              <p:cNvSpPr>
                <a:spLocks noRot="1" noChangeAspect="1" noMove="1" noResize="1" noEditPoints="1" noAdjustHandles="1" noChangeArrowheads="1" noChangeShapeType="1" noTextEdit="1"/>
              </p:cNvSpPr>
              <p:nvPr/>
            </p:nvSpPr>
            <p:spPr>
              <a:xfrm>
                <a:off x="2147310" y="5117068"/>
                <a:ext cx="2653290"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AF7DF69F-7155-44B2-A9DF-71AD5C57D7ED}"/>
                  </a:ext>
                </a:extLst>
              </p:cNvPr>
              <p:cNvSpPr txBox="1"/>
              <p:nvPr/>
            </p:nvSpPr>
            <p:spPr>
              <a:xfrm>
                <a:off x="609600" y="5543490"/>
                <a:ext cx="1639359"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𝑈𝐿</m:t>
                      </m:r>
                      <m:r>
                        <a:rPr lang="en-US" sz="2000" b="0" i="1" smtClean="0">
                          <a:latin typeface="Cambria Math" panose="02040503050406030204" pitchFamily="18" charset="0"/>
                        </a:rPr>
                        <m:t>=</m:t>
                      </m:r>
                      <m:acc>
                        <m:accPr>
                          <m:chr m:val="̅"/>
                          <m:ctrlPr>
                            <a:rPr lang="en-US" sz="2000" i="1">
                              <a:latin typeface="Cambria Math" panose="02040503050406030204" pitchFamily="18" charset="0"/>
                            </a:rPr>
                          </m:ctrlPr>
                        </m:accPr>
                        <m:e>
                          <m:r>
                            <a:rPr lang="en-US" sz="2000" i="1">
                              <a:latin typeface="Cambria Math" panose="02040503050406030204" pitchFamily="18" charset="0"/>
                            </a:rPr>
                            <m:t>𝑋</m:t>
                          </m:r>
                        </m:e>
                      </m:acc>
                      <m:r>
                        <a:rPr lang="en-US" sz="2000" b="0" i="1" smtClean="0">
                          <a:latin typeface="Cambria Math" panose="02040503050406030204" pitchFamily="18" charset="0"/>
                        </a:rPr>
                        <m:t>+3</m:t>
                      </m:r>
                      <m:r>
                        <a:rPr lang="en-US" sz="2000" b="0" i="1" smtClean="0">
                          <a:latin typeface="Cambria Math" panose="02040503050406030204" pitchFamily="18" charset="0"/>
                        </a:rPr>
                        <m:t>𝑠</m:t>
                      </m:r>
                    </m:oMath>
                  </m:oMathPara>
                </a14:m>
                <a:endParaRPr lang="en-US" sz="2000" dirty="0"/>
              </a:p>
            </p:txBody>
          </p:sp>
        </mc:Choice>
        <mc:Fallback xmlns="">
          <p:sp>
            <p:nvSpPr>
              <p:cNvPr id="21" name="TextBox 20">
                <a:extLst>
                  <a:ext uri="{FF2B5EF4-FFF2-40B4-BE49-F238E27FC236}">
                    <a16:creationId xmlns:a16="http://schemas.microsoft.com/office/drawing/2014/main" id="{AF7DF69F-7155-44B2-A9DF-71AD5C57D7ED}"/>
                  </a:ext>
                </a:extLst>
              </p:cNvPr>
              <p:cNvSpPr txBox="1">
                <a:spLocks noRot="1" noChangeAspect="1" noMove="1" noResize="1" noEditPoints="1" noAdjustHandles="1" noChangeArrowheads="1" noChangeShapeType="1" noTextEdit="1"/>
              </p:cNvSpPr>
              <p:nvPr/>
            </p:nvSpPr>
            <p:spPr>
              <a:xfrm>
                <a:off x="609600" y="5543490"/>
                <a:ext cx="1639359" cy="400110"/>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FA48AA4D-61F0-4268-ACCE-005DC5A66F44}"/>
                  </a:ext>
                </a:extLst>
              </p:cNvPr>
              <p:cNvSpPr/>
              <p:nvPr/>
            </p:nvSpPr>
            <p:spPr>
              <a:xfrm>
                <a:off x="2144135" y="5568658"/>
                <a:ext cx="265329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=10.7171</m:t>
                      </m:r>
                      <m:r>
                        <a:rPr lang="en-US" b="0" i="1" smtClean="0">
                          <a:latin typeface="Cambria Math" panose="02040503050406030204" pitchFamily="18" charset="0"/>
                        </a:rPr>
                        <m:t>+</m:t>
                      </m:r>
                      <m:r>
                        <a:rPr lang="en-US" i="1">
                          <a:latin typeface="Cambria Math" panose="02040503050406030204" pitchFamily="18" charset="0"/>
                        </a:rPr>
                        <m:t>3</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0.0868</m:t>
                      </m:r>
                    </m:oMath>
                  </m:oMathPara>
                </a14:m>
                <a:endParaRPr lang="en-US" dirty="0"/>
              </a:p>
            </p:txBody>
          </p:sp>
        </mc:Choice>
        <mc:Fallback xmlns="">
          <p:sp>
            <p:nvSpPr>
              <p:cNvPr id="22" name="Rectangle 21">
                <a:extLst>
                  <a:ext uri="{FF2B5EF4-FFF2-40B4-BE49-F238E27FC236}">
                    <a16:creationId xmlns:a16="http://schemas.microsoft.com/office/drawing/2014/main" id="{FA48AA4D-61F0-4268-ACCE-005DC5A66F44}"/>
                  </a:ext>
                </a:extLst>
              </p:cNvPr>
              <p:cNvSpPr>
                <a:spLocks noRot="1" noChangeAspect="1" noMove="1" noResize="1" noEditPoints="1" noAdjustHandles="1" noChangeArrowheads="1" noChangeShapeType="1" noTextEdit="1"/>
              </p:cNvSpPr>
              <p:nvPr/>
            </p:nvSpPr>
            <p:spPr>
              <a:xfrm>
                <a:off x="2144135" y="5568658"/>
                <a:ext cx="2653290"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DF9EC259-3FDF-4C44-B2D6-FCE7F19D4280}"/>
                  </a:ext>
                </a:extLst>
              </p:cNvPr>
              <p:cNvSpPr/>
              <p:nvPr/>
            </p:nvSpPr>
            <p:spPr>
              <a:xfrm>
                <a:off x="4727459" y="5576937"/>
                <a:ext cx="129234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=10.9766</m:t>
                      </m:r>
                    </m:oMath>
                  </m:oMathPara>
                </a14:m>
                <a:endParaRPr lang="en-US" dirty="0"/>
              </a:p>
            </p:txBody>
          </p:sp>
        </mc:Choice>
        <mc:Fallback xmlns="">
          <p:sp>
            <p:nvSpPr>
              <p:cNvPr id="15" name="Rectangle 14">
                <a:extLst>
                  <a:ext uri="{FF2B5EF4-FFF2-40B4-BE49-F238E27FC236}">
                    <a16:creationId xmlns:a16="http://schemas.microsoft.com/office/drawing/2014/main" id="{DF9EC259-3FDF-4C44-B2D6-FCE7F19D4280}"/>
                  </a:ext>
                </a:extLst>
              </p:cNvPr>
              <p:cNvSpPr>
                <a:spLocks noRot="1" noChangeAspect="1" noMove="1" noResize="1" noEditPoints="1" noAdjustHandles="1" noChangeArrowheads="1" noChangeShapeType="1" noTextEdit="1"/>
              </p:cNvSpPr>
              <p:nvPr/>
            </p:nvSpPr>
            <p:spPr>
              <a:xfrm>
                <a:off x="4727459" y="5576937"/>
                <a:ext cx="1292340"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A1586D55-87B8-44C0-AA0F-BF4D69F1D970}"/>
                  </a:ext>
                </a:extLst>
              </p:cNvPr>
              <p:cNvSpPr/>
              <p:nvPr/>
            </p:nvSpPr>
            <p:spPr>
              <a:xfrm>
                <a:off x="4727459" y="5109222"/>
                <a:ext cx="129234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=10.</m:t>
                      </m:r>
                      <m:r>
                        <a:rPr lang="en-US" b="0" i="1" smtClean="0">
                          <a:latin typeface="Cambria Math" panose="02040503050406030204" pitchFamily="18" charset="0"/>
                        </a:rPr>
                        <m:t>4566</m:t>
                      </m:r>
                    </m:oMath>
                  </m:oMathPara>
                </a14:m>
                <a:endParaRPr lang="en-US" dirty="0"/>
              </a:p>
            </p:txBody>
          </p:sp>
        </mc:Choice>
        <mc:Fallback xmlns="">
          <p:sp>
            <p:nvSpPr>
              <p:cNvPr id="23" name="Rectangle 22">
                <a:extLst>
                  <a:ext uri="{FF2B5EF4-FFF2-40B4-BE49-F238E27FC236}">
                    <a16:creationId xmlns:a16="http://schemas.microsoft.com/office/drawing/2014/main" id="{A1586D55-87B8-44C0-AA0F-BF4D69F1D970}"/>
                  </a:ext>
                </a:extLst>
              </p:cNvPr>
              <p:cNvSpPr>
                <a:spLocks noRot="1" noChangeAspect="1" noMove="1" noResize="1" noEditPoints="1" noAdjustHandles="1" noChangeArrowheads="1" noChangeShapeType="1" noTextEdit="1"/>
              </p:cNvSpPr>
              <p:nvPr/>
            </p:nvSpPr>
            <p:spPr>
              <a:xfrm>
                <a:off x="4727459" y="5109222"/>
                <a:ext cx="1292341" cy="369332"/>
              </a:xfrm>
              <a:prstGeom prst="rect">
                <a:avLst/>
              </a:prstGeom>
              <a:blipFill>
                <a:blip r:embed="rId11"/>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2122924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500" fill="hold"/>
                                        <p:tgtEl>
                                          <p:spTgt spid="17"/>
                                        </p:tgtEl>
                                        <p:attrNameLst>
                                          <p:attrName>ppt_x</p:attrName>
                                        </p:attrNameLst>
                                      </p:cBhvr>
                                      <p:tavLst>
                                        <p:tav tm="0">
                                          <p:val>
                                            <p:strVal val="0-#ppt_w/2"/>
                                          </p:val>
                                        </p:tav>
                                        <p:tav tm="100000">
                                          <p:val>
                                            <p:strVal val="#ppt_x"/>
                                          </p:val>
                                        </p:tav>
                                      </p:tavLst>
                                    </p:anim>
                                    <p:anim calcmode="lin" valueType="num">
                                      <p:cBhvr additive="base">
                                        <p:cTn id="15"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arn(inVertical)">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left)">
                                      <p:cBhvr>
                                        <p:cTn id="44" dur="500"/>
                                        <p:tgtEl>
                                          <p:spTgt spid="2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left)">
                                      <p:cBhvr>
                                        <p:cTn id="49" dur="500"/>
                                        <p:tgtEl>
                                          <p:spTgt spid="15"/>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left)">
                                      <p:cBhvr>
                                        <p:cTn id="5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12" grpId="0"/>
      <p:bldP spid="18" grpId="0"/>
      <p:bldP spid="14" grpId="0"/>
      <p:bldP spid="21" grpId="0"/>
      <p:bldP spid="22" grpId="0"/>
      <p:bldP spid="15" grpId="0"/>
      <p:bldP spid="2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Arial" charset="0"/>
                <a:cs typeface="Arial" charset="0"/>
              </a:rPr>
              <a:t>Process Capability</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31</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0" name="Content Placeholder 9">
            <a:extLst>
              <a:ext uri="{FF2B5EF4-FFF2-40B4-BE49-F238E27FC236}">
                <a16:creationId xmlns:a16="http://schemas.microsoft.com/office/drawing/2014/main" id="{B0257B3B-5950-4222-896B-524D23883D94}"/>
              </a:ext>
            </a:extLst>
          </p:cNvPr>
          <p:cNvSpPr>
            <a:spLocks noGrp="1"/>
          </p:cNvSpPr>
          <p:nvPr>
            <p:ph idx="1"/>
          </p:nvPr>
        </p:nvSpPr>
        <p:spPr>
          <a:xfrm>
            <a:off x="457200" y="777875"/>
            <a:ext cx="8229600" cy="5789661"/>
          </a:xfrm>
        </p:spPr>
        <p:txBody>
          <a:bodyPr>
            <a:normAutofit/>
          </a:bodyPr>
          <a:lstStyle/>
          <a:p>
            <a:endParaRPr lang="en-US" dirty="0"/>
          </a:p>
          <a:p>
            <a:endParaRPr lang="en-US" dirty="0"/>
          </a:p>
          <a:p>
            <a:pPr marL="0" indent="0">
              <a:buNone/>
            </a:pPr>
            <a:r>
              <a:rPr lang="en-US" dirty="0"/>
              <a:t>If design specifications are between 10.55 and 10.90, the process will produce some non-conforming units.</a:t>
            </a:r>
          </a:p>
          <a:p>
            <a:pPr marL="355600" indent="-355600">
              <a:lnSpc>
                <a:spcPct val="90000"/>
              </a:lnSpc>
              <a:spcAft>
                <a:spcPct val="40000"/>
              </a:spcAft>
              <a:buClr>
                <a:srgbClr val="BF0922"/>
              </a:buClr>
              <a:buSzPct val="60000"/>
              <a:buFont typeface="Lucida Grande" charset="0"/>
              <a:buChar char="►"/>
            </a:pPr>
            <a:endParaRPr lang="en-US" dirty="0"/>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0333C6BC-E759-409E-A292-28EB32DA42BB}"/>
                  </a:ext>
                </a:extLst>
              </p:cNvPr>
              <p:cNvSpPr txBox="1"/>
              <p:nvPr/>
            </p:nvSpPr>
            <p:spPr>
              <a:xfrm>
                <a:off x="853928" y="1025242"/>
                <a:ext cx="1599284"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𝐿𝐿</m:t>
                      </m:r>
                      <m:r>
                        <a:rPr lang="en-US" sz="2000" b="0" i="1" smtClean="0">
                          <a:latin typeface="Cambria Math" panose="02040503050406030204" pitchFamily="18" charset="0"/>
                        </a:rPr>
                        <m:t>=</m:t>
                      </m:r>
                      <m:acc>
                        <m:accPr>
                          <m:chr m:val="̅"/>
                          <m:ctrlPr>
                            <a:rPr lang="en-US" sz="2000" i="1">
                              <a:latin typeface="Cambria Math" panose="02040503050406030204" pitchFamily="18" charset="0"/>
                            </a:rPr>
                          </m:ctrlPr>
                        </m:accPr>
                        <m:e>
                          <m:r>
                            <a:rPr lang="en-US" sz="2000" i="1">
                              <a:latin typeface="Cambria Math" panose="02040503050406030204" pitchFamily="18" charset="0"/>
                            </a:rPr>
                            <m:t>𝑋</m:t>
                          </m:r>
                        </m:e>
                      </m:acc>
                      <m:r>
                        <a:rPr lang="en-US" sz="2000" b="0" i="1" smtClean="0">
                          <a:latin typeface="Cambria Math" panose="02040503050406030204" pitchFamily="18" charset="0"/>
                        </a:rPr>
                        <m:t>−3</m:t>
                      </m:r>
                      <m:r>
                        <a:rPr lang="en-US" sz="2000" b="0" i="1" smtClean="0">
                          <a:latin typeface="Cambria Math" panose="02040503050406030204" pitchFamily="18" charset="0"/>
                        </a:rPr>
                        <m:t>𝑠</m:t>
                      </m:r>
                    </m:oMath>
                  </m:oMathPara>
                </a14:m>
                <a:endParaRPr lang="en-US" sz="2000" dirty="0"/>
              </a:p>
            </p:txBody>
          </p:sp>
        </mc:Choice>
        <mc:Fallback xmlns="">
          <p:sp>
            <p:nvSpPr>
              <p:cNvPr id="18" name="TextBox 17">
                <a:extLst>
                  <a:ext uri="{FF2B5EF4-FFF2-40B4-BE49-F238E27FC236}">
                    <a16:creationId xmlns:a16="http://schemas.microsoft.com/office/drawing/2014/main" id="{0333C6BC-E759-409E-A292-28EB32DA42BB}"/>
                  </a:ext>
                </a:extLst>
              </p:cNvPr>
              <p:cNvSpPr txBox="1">
                <a:spLocks noRot="1" noChangeAspect="1" noMove="1" noResize="1" noEditPoints="1" noAdjustHandles="1" noChangeArrowheads="1" noChangeShapeType="1" noTextEdit="1"/>
              </p:cNvSpPr>
              <p:nvPr/>
            </p:nvSpPr>
            <p:spPr>
              <a:xfrm>
                <a:off x="853928" y="1025242"/>
                <a:ext cx="1599284" cy="40011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FB8BF230-2B0A-4920-BDE3-9C9101613BFE}"/>
                  </a:ext>
                </a:extLst>
              </p:cNvPr>
              <p:cNvSpPr/>
              <p:nvPr/>
            </p:nvSpPr>
            <p:spPr>
              <a:xfrm>
                <a:off x="2388463" y="1050410"/>
                <a:ext cx="265329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=10.7171−3</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0.0868</m:t>
                      </m:r>
                    </m:oMath>
                  </m:oMathPara>
                </a14:m>
                <a:endParaRPr lang="en-US" dirty="0"/>
              </a:p>
            </p:txBody>
          </p:sp>
        </mc:Choice>
        <mc:Fallback xmlns="">
          <p:sp>
            <p:nvSpPr>
              <p:cNvPr id="14" name="Rectangle 13">
                <a:extLst>
                  <a:ext uri="{FF2B5EF4-FFF2-40B4-BE49-F238E27FC236}">
                    <a16:creationId xmlns:a16="http://schemas.microsoft.com/office/drawing/2014/main" id="{FB8BF230-2B0A-4920-BDE3-9C9101613BFE}"/>
                  </a:ext>
                </a:extLst>
              </p:cNvPr>
              <p:cNvSpPr>
                <a:spLocks noRot="1" noChangeAspect="1" noMove="1" noResize="1" noEditPoints="1" noAdjustHandles="1" noChangeArrowheads="1" noChangeShapeType="1" noTextEdit="1"/>
              </p:cNvSpPr>
              <p:nvPr/>
            </p:nvSpPr>
            <p:spPr>
              <a:xfrm>
                <a:off x="2388463" y="1050410"/>
                <a:ext cx="2653290"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AF7DF69F-7155-44B2-A9DF-71AD5C57D7ED}"/>
                  </a:ext>
                </a:extLst>
              </p:cNvPr>
              <p:cNvSpPr txBox="1"/>
              <p:nvPr/>
            </p:nvSpPr>
            <p:spPr>
              <a:xfrm>
                <a:off x="850753" y="1476832"/>
                <a:ext cx="1639359"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𝑈𝐿</m:t>
                      </m:r>
                      <m:r>
                        <a:rPr lang="en-US" sz="2000" b="0" i="1" smtClean="0">
                          <a:latin typeface="Cambria Math" panose="02040503050406030204" pitchFamily="18" charset="0"/>
                        </a:rPr>
                        <m:t>=</m:t>
                      </m:r>
                      <m:acc>
                        <m:accPr>
                          <m:chr m:val="̅"/>
                          <m:ctrlPr>
                            <a:rPr lang="en-US" sz="2000" i="1">
                              <a:latin typeface="Cambria Math" panose="02040503050406030204" pitchFamily="18" charset="0"/>
                            </a:rPr>
                          </m:ctrlPr>
                        </m:accPr>
                        <m:e>
                          <m:r>
                            <a:rPr lang="en-US" sz="2000" i="1">
                              <a:latin typeface="Cambria Math" panose="02040503050406030204" pitchFamily="18" charset="0"/>
                            </a:rPr>
                            <m:t>𝑋</m:t>
                          </m:r>
                        </m:e>
                      </m:acc>
                      <m:r>
                        <a:rPr lang="en-US" sz="2000" b="0" i="1" smtClean="0">
                          <a:latin typeface="Cambria Math" panose="02040503050406030204" pitchFamily="18" charset="0"/>
                        </a:rPr>
                        <m:t>+3</m:t>
                      </m:r>
                      <m:r>
                        <a:rPr lang="en-US" sz="2000" b="0" i="1" smtClean="0">
                          <a:latin typeface="Cambria Math" panose="02040503050406030204" pitchFamily="18" charset="0"/>
                        </a:rPr>
                        <m:t>𝑠</m:t>
                      </m:r>
                    </m:oMath>
                  </m:oMathPara>
                </a14:m>
                <a:endParaRPr lang="en-US" sz="2000" dirty="0"/>
              </a:p>
            </p:txBody>
          </p:sp>
        </mc:Choice>
        <mc:Fallback xmlns="">
          <p:sp>
            <p:nvSpPr>
              <p:cNvPr id="21" name="TextBox 20">
                <a:extLst>
                  <a:ext uri="{FF2B5EF4-FFF2-40B4-BE49-F238E27FC236}">
                    <a16:creationId xmlns:a16="http://schemas.microsoft.com/office/drawing/2014/main" id="{AF7DF69F-7155-44B2-A9DF-71AD5C57D7ED}"/>
                  </a:ext>
                </a:extLst>
              </p:cNvPr>
              <p:cNvSpPr txBox="1">
                <a:spLocks noRot="1" noChangeAspect="1" noMove="1" noResize="1" noEditPoints="1" noAdjustHandles="1" noChangeArrowheads="1" noChangeShapeType="1" noTextEdit="1"/>
              </p:cNvSpPr>
              <p:nvPr/>
            </p:nvSpPr>
            <p:spPr>
              <a:xfrm>
                <a:off x="850753" y="1476832"/>
                <a:ext cx="1639359" cy="40011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FA48AA4D-61F0-4268-ACCE-005DC5A66F44}"/>
                  </a:ext>
                </a:extLst>
              </p:cNvPr>
              <p:cNvSpPr/>
              <p:nvPr/>
            </p:nvSpPr>
            <p:spPr>
              <a:xfrm>
                <a:off x="2385288" y="1502000"/>
                <a:ext cx="265329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=10.7171</m:t>
                      </m:r>
                      <m:r>
                        <a:rPr lang="en-US" b="0" i="1" smtClean="0">
                          <a:latin typeface="Cambria Math" panose="02040503050406030204" pitchFamily="18" charset="0"/>
                        </a:rPr>
                        <m:t>+</m:t>
                      </m:r>
                      <m:r>
                        <a:rPr lang="en-US" i="1">
                          <a:latin typeface="Cambria Math" panose="02040503050406030204" pitchFamily="18" charset="0"/>
                        </a:rPr>
                        <m:t>3</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0.0868</m:t>
                      </m:r>
                    </m:oMath>
                  </m:oMathPara>
                </a14:m>
                <a:endParaRPr lang="en-US" dirty="0"/>
              </a:p>
            </p:txBody>
          </p:sp>
        </mc:Choice>
        <mc:Fallback xmlns="">
          <p:sp>
            <p:nvSpPr>
              <p:cNvPr id="22" name="Rectangle 21">
                <a:extLst>
                  <a:ext uri="{FF2B5EF4-FFF2-40B4-BE49-F238E27FC236}">
                    <a16:creationId xmlns:a16="http://schemas.microsoft.com/office/drawing/2014/main" id="{FA48AA4D-61F0-4268-ACCE-005DC5A66F44}"/>
                  </a:ext>
                </a:extLst>
              </p:cNvPr>
              <p:cNvSpPr>
                <a:spLocks noRot="1" noChangeAspect="1" noMove="1" noResize="1" noEditPoints="1" noAdjustHandles="1" noChangeArrowheads="1" noChangeShapeType="1" noTextEdit="1"/>
              </p:cNvSpPr>
              <p:nvPr/>
            </p:nvSpPr>
            <p:spPr>
              <a:xfrm>
                <a:off x="2385288" y="1502000"/>
                <a:ext cx="2653290"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DF9EC259-3FDF-4C44-B2D6-FCE7F19D4280}"/>
                  </a:ext>
                </a:extLst>
              </p:cNvPr>
              <p:cNvSpPr/>
              <p:nvPr/>
            </p:nvSpPr>
            <p:spPr>
              <a:xfrm>
                <a:off x="4968612" y="1510279"/>
                <a:ext cx="129234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=10.9766</m:t>
                      </m:r>
                    </m:oMath>
                  </m:oMathPara>
                </a14:m>
                <a:endParaRPr lang="en-US" dirty="0"/>
              </a:p>
            </p:txBody>
          </p:sp>
        </mc:Choice>
        <mc:Fallback xmlns="">
          <p:sp>
            <p:nvSpPr>
              <p:cNvPr id="15" name="Rectangle 14">
                <a:extLst>
                  <a:ext uri="{FF2B5EF4-FFF2-40B4-BE49-F238E27FC236}">
                    <a16:creationId xmlns:a16="http://schemas.microsoft.com/office/drawing/2014/main" id="{DF9EC259-3FDF-4C44-B2D6-FCE7F19D4280}"/>
                  </a:ext>
                </a:extLst>
              </p:cNvPr>
              <p:cNvSpPr>
                <a:spLocks noRot="1" noChangeAspect="1" noMove="1" noResize="1" noEditPoints="1" noAdjustHandles="1" noChangeArrowheads="1" noChangeShapeType="1" noTextEdit="1"/>
              </p:cNvSpPr>
              <p:nvPr/>
            </p:nvSpPr>
            <p:spPr>
              <a:xfrm>
                <a:off x="4968612" y="1510279"/>
                <a:ext cx="1292340"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A1586D55-87B8-44C0-AA0F-BF4D69F1D970}"/>
                  </a:ext>
                </a:extLst>
              </p:cNvPr>
              <p:cNvSpPr/>
              <p:nvPr/>
            </p:nvSpPr>
            <p:spPr>
              <a:xfrm>
                <a:off x="4968612" y="1042564"/>
                <a:ext cx="129234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=10.</m:t>
                      </m:r>
                      <m:r>
                        <a:rPr lang="en-US" b="0" i="1" smtClean="0">
                          <a:latin typeface="Cambria Math" panose="02040503050406030204" pitchFamily="18" charset="0"/>
                        </a:rPr>
                        <m:t>4566</m:t>
                      </m:r>
                    </m:oMath>
                  </m:oMathPara>
                </a14:m>
                <a:endParaRPr lang="en-US" dirty="0"/>
              </a:p>
            </p:txBody>
          </p:sp>
        </mc:Choice>
        <mc:Fallback xmlns="">
          <p:sp>
            <p:nvSpPr>
              <p:cNvPr id="23" name="Rectangle 22">
                <a:extLst>
                  <a:ext uri="{FF2B5EF4-FFF2-40B4-BE49-F238E27FC236}">
                    <a16:creationId xmlns:a16="http://schemas.microsoft.com/office/drawing/2014/main" id="{A1586D55-87B8-44C0-AA0F-BF4D69F1D970}"/>
                  </a:ext>
                </a:extLst>
              </p:cNvPr>
              <p:cNvSpPr>
                <a:spLocks noRot="1" noChangeAspect="1" noMove="1" noResize="1" noEditPoints="1" noAdjustHandles="1" noChangeArrowheads="1" noChangeShapeType="1" noTextEdit="1"/>
              </p:cNvSpPr>
              <p:nvPr/>
            </p:nvSpPr>
            <p:spPr>
              <a:xfrm>
                <a:off x="4968612" y="1042564"/>
                <a:ext cx="1292341" cy="369332"/>
              </a:xfrm>
              <a:prstGeom prst="rect">
                <a:avLst/>
              </a:prstGeom>
              <a:blipFill>
                <a:blip r:embed="rId8"/>
                <a:stretch>
                  <a:fillRect/>
                </a:stretch>
              </a:blipFill>
            </p:spPr>
            <p:txBody>
              <a:bodyPr/>
              <a:lstStyle/>
              <a:p>
                <a:r>
                  <a:rPr lang="en-US">
                    <a:noFill/>
                  </a:rPr>
                  <a:t> </a:t>
                </a:r>
              </a:p>
            </p:txBody>
          </p:sp>
        </mc:Fallback>
      </mc:AlternateContent>
      <p:pic>
        <p:nvPicPr>
          <p:cNvPr id="24" name="Picture 23">
            <a:extLst>
              <a:ext uri="{FF2B5EF4-FFF2-40B4-BE49-F238E27FC236}">
                <a16:creationId xmlns:a16="http://schemas.microsoft.com/office/drawing/2014/main" id="{E9797460-7576-471D-A6E6-C7F893844BD5}"/>
              </a:ext>
            </a:extLst>
          </p:cNvPr>
          <p:cNvPicPr>
            <a:picLocks noChangeAspect="1"/>
          </p:cNvPicPr>
          <p:nvPr/>
        </p:nvPicPr>
        <p:blipFill>
          <a:blip r:embed="rId9"/>
          <a:stretch>
            <a:fillRect/>
          </a:stretch>
        </p:blipFill>
        <p:spPr>
          <a:xfrm>
            <a:off x="3124200" y="3491073"/>
            <a:ext cx="5797128" cy="3046127"/>
          </a:xfrm>
          <a:prstGeom prst="rect">
            <a:avLst/>
          </a:prstGeom>
        </p:spPr>
      </p:pic>
      <p:sp>
        <p:nvSpPr>
          <p:cNvPr id="4" name="TextBox 3">
            <a:extLst>
              <a:ext uri="{FF2B5EF4-FFF2-40B4-BE49-F238E27FC236}">
                <a16:creationId xmlns:a16="http://schemas.microsoft.com/office/drawing/2014/main" id="{2C21354F-7FD9-4094-9A05-0E4DFD6CEC41}"/>
              </a:ext>
            </a:extLst>
          </p:cNvPr>
          <p:cNvSpPr txBox="1"/>
          <p:nvPr/>
        </p:nvSpPr>
        <p:spPr>
          <a:xfrm>
            <a:off x="155575" y="3663429"/>
            <a:ext cx="4809202" cy="1015663"/>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n-US" sz="2000" dirty="0"/>
              <a:t>Area below the lower specification (10.55) </a:t>
            </a:r>
          </a:p>
          <a:p>
            <a:r>
              <a:rPr lang="en-US" sz="2000" dirty="0"/>
              <a:t>= NORM.DIST(10.55, 10.7171, 0.0868, TRUE)</a:t>
            </a:r>
          </a:p>
          <a:p>
            <a:r>
              <a:rPr lang="en-US" sz="2000" dirty="0"/>
              <a:t>=0.0271</a:t>
            </a:r>
          </a:p>
        </p:txBody>
      </p:sp>
      <p:sp>
        <p:nvSpPr>
          <p:cNvPr id="25" name="Freeform: Shape 24">
            <a:extLst>
              <a:ext uri="{FF2B5EF4-FFF2-40B4-BE49-F238E27FC236}">
                <a16:creationId xmlns:a16="http://schemas.microsoft.com/office/drawing/2014/main" id="{08515F2D-AC41-4B4E-9B0D-2D14E7CEF3AB}"/>
              </a:ext>
            </a:extLst>
          </p:cNvPr>
          <p:cNvSpPr/>
          <p:nvPr/>
        </p:nvSpPr>
        <p:spPr>
          <a:xfrm>
            <a:off x="2819400" y="4305296"/>
            <a:ext cx="3189514" cy="2181444"/>
          </a:xfrm>
          <a:custGeom>
            <a:avLst/>
            <a:gdLst>
              <a:gd name="connsiteX0" fmla="*/ 3048000 w 3048000"/>
              <a:gd name="connsiteY0" fmla="*/ 1930400 h 2103425"/>
              <a:gd name="connsiteX1" fmla="*/ 2307772 w 3048000"/>
              <a:gd name="connsiteY1" fmla="*/ 2090057 h 2103425"/>
              <a:gd name="connsiteX2" fmla="*/ 943429 w 3048000"/>
              <a:gd name="connsiteY2" fmla="*/ 1857829 h 2103425"/>
              <a:gd name="connsiteX3" fmla="*/ 0 w 3048000"/>
              <a:gd name="connsiteY3" fmla="*/ 0 h 2103425"/>
              <a:gd name="connsiteX4" fmla="*/ 0 w 3048000"/>
              <a:gd name="connsiteY4" fmla="*/ 0 h 2103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0" h="2103425">
                <a:moveTo>
                  <a:pt x="3048000" y="1930400"/>
                </a:moveTo>
                <a:cubicBezTo>
                  <a:pt x="2853267" y="2016276"/>
                  <a:pt x="2658534" y="2102152"/>
                  <a:pt x="2307772" y="2090057"/>
                </a:cubicBezTo>
                <a:cubicBezTo>
                  <a:pt x="1957010" y="2077962"/>
                  <a:pt x="1328058" y="2206172"/>
                  <a:pt x="943429" y="1857829"/>
                </a:cubicBezTo>
                <a:cubicBezTo>
                  <a:pt x="558800" y="1509486"/>
                  <a:pt x="0" y="0"/>
                  <a:pt x="0" y="0"/>
                </a:cubicBezTo>
                <a:lnTo>
                  <a:pt x="0" y="0"/>
                </a:lnTo>
              </a:path>
            </a:pathLst>
          </a:custGeom>
          <a:ln>
            <a:headEnd type="none" w="med" len="med"/>
            <a:tailEnd type="arrow" w="med" len="med"/>
          </a:ln>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26" name="Freeform: Shape 25">
            <a:extLst>
              <a:ext uri="{FF2B5EF4-FFF2-40B4-BE49-F238E27FC236}">
                <a16:creationId xmlns:a16="http://schemas.microsoft.com/office/drawing/2014/main" id="{B772DD3D-ECEA-45AE-B6FC-BFDBEC39A07C}"/>
              </a:ext>
            </a:extLst>
          </p:cNvPr>
          <p:cNvSpPr/>
          <p:nvPr/>
        </p:nvSpPr>
        <p:spPr>
          <a:xfrm>
            <a:off x="3788229" y="3039483"/>
            <a:ext cx="3628571" cy="1916607"/>
          </a:xfrm>
          <a:custGeom>
            <a:avLst/>
            <a:gdLst>
              <a:gd name="connsiteX0" fmla="*/ 3628571 w 3628571"/>
              <a:gd name="connsiteY0" fmla="*/ 1253709 h 1724885"/>
              <a:gd name="connsiteX1" fmla="*/ 2220685 w 3628571"/>
              <a:gd name="connsiteY1" fmla="*/ 5481 h 1724885"/>
              <a:gd name="connsiteX2" fmla="*/ 638628 w 3628571"/>
              <a:gd name="connsiteY2" fmla="*/ 1689138 h 1724885"/>
              <a:gd name="connsiteX3" fmla="*/ 0 w 3628571"/>
              <a:gd name="connsiteY3" fmla="*/ 1195652 h 1724885"/>
              <a:gd name="connsiteX4" fmla="*/ 0 w 3628571"/>
              <a:gd name="connsiteY4" fmla="*/ 1195652 h 1724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8571" h="1724885">
                <a:moveTo>
                  <a:pt x="3628571" y="1253709"/>
                </a:moveTo>
                <a:cubicBezTo>
                  <a:pt x="3173790" y="593309"/>
                  <a:pt x="2719009" y="-67091"/>
                  <a:pt x="2220685" y="5481"/>
                </a:cubicBezTo>
                <a:cubicBezTo>
                  <a:pt x="1722361" y="78052"/>
                  <a:pt x="1008742" y="1490776"/>
                  <a:pt x="638628" y="1689138"/>
                </a:cubicBezTo>
                <a:cubicBezTo>
                  <a:pt x="268514" y="1887500"/>
                  <a:pt x="0" y="1195652"/>
                  <a:pt x="0" y="1195652"/>
                </a:cubicBezTo>
                <a:lnTo>
                  <a:pt x="0" y="1195652"/>
                </a:lnTo>
              </a:path>
            </a:pathLst>
          </a:custGeom>
          <a:ln>
            <a:headEnd type="none" w="med" len="med"/>
            <a:tailEnd type="arrow" w="med" len="med"/>
          </a:ln>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29" name="Freeform: Shape 28">
            <a:extLst>
              <a:ext uri="{FF2B5EF4-FFF2-40B4-BE49-F238E27FC236}">
                <a16:creationId xmlns:a16="http://schemas.microsoft.com/office/drawing/2014/main" id="{FBB6F862-E58E-453F-8E58-A1DF0BA80E26}"/>
              </a:ext>
            </a:extLst>
          </p:cNvPr>
          <p:cNvSpPr/>
          <p:nvPr/>
        </p:nvSpPr>
        <p:spPr>
          <a:xfrm>
            <a:off x="2039258" y="4342728"/>
            <a:ext cx="2925519" cy="2181444"/>
          </a:xfrm>
          <a:custGeom>
            <a:avLst/>
            <a:gdLst>
              <a:gd name="connsiteX0" fmla="*/ 3048000 w 3048000"/>
              <a:gd name="connsiteY0" fmla="*/ 1930400 h 2103425"/>
              <a:gd name="connsiteX1" fmla="*/ 2307772 w 3048000"/>
              <a:gd name="connsiteY1" fmla="*/ 2090057 h 2103425"/>
              <a:gd name="connsiteX2" fmla="*/ 943429 w 3048000"/>
              <a:gd name="connsiteY2" fmla="*/ 1857829 h 2103425"/>
              <a:gd name="connsiteX3" fmla="*/ 0 w 3048000"/>
              <a:gd name="connsiteY3" fmla="*/ 0 h 2103425"/>
              <a:gd name="connsiteX4" fmla="*/ 0 w 3048000"/>
              <a:gd name="connsiteY4" fmla="*/ 0 h 2103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0" h="2103425">
                <a:moveTo>
                  <a:pt x="3048000" y="1930400"/>
                </a:moveTo>
                <a:cubicBezTo>
                  <a:pt x="2853267" y="2016276"/>
                  <a:pt x="2658534" y="2102152"/>
                  <a:pt x="2307772" y="2090057"/>
                </a:cubicBezTo>
                <a:cubicBezTo>
                  <a:pt x="1957010" y="2077962"/>
                  <a:pt x="1328058" y="2206172"/>
                  <a:pt x="943429" y="1857829"/>
                </a:cubicBezTo>
                <a:cubicBezTo>
                  <a:pt x="558800" y="1509486"/>
                  <a:pt x="0" y="0"/>
                  <a:pt x="0" y="0"/>
                </a:cubicBezTo>
                <a:lnTo>
                  <a:pt x="0" y="0"/>
                </a:lnTo>
              </a:path>
            </a:pathLst>
          </a:custGeom>
          <a:ln>
            <a:headEnd type="none" w="med" len="med"/>
            <a:tailEnd type="arrow" w="med" len="med"/>
          </a:ln>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93128335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barn(inVertical)">
                                      <p:cBhvr>
                                        <p:cTn id="7" dur="500"/>
                                        <p:tgtEl>
                                          <p:spTgt spid="10">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arn(inVertical)">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9"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strips(upLeft)">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9"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strips(upLeft)">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right)">
                                      <p:cBhvr>
                                        <p:cTn id="2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Arial" charset="0"/>
                <a:cs typeface="Arial" charset="0"/>
              </a:rPr>
              <a:t>Process Capability</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32</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0" name="Content Placeholder 9">
            <a:extLst>
              <a:ext uri="{FF2B5EF4-FFF2-40B4-BE49-F238E27FC236}">
                <a16:creationId xmlns:a16="http://schemas.microsoft.com/office/drawing/2014/main" id="{B0257B3B-5950-4222-896B-524D23883D94}"/>
              </a:ext>
            </a:extLst>
          </p:cNvPr>
          <p:cNvSpPr>
            <a:spLocks noGrp="1"/>
          </p:cNvSpPr>
          <p:nvPr>
            <p:ph idx="1"/>
          </p:nvPr>
        </p:nvSpPr>
        <p:spPr>
          <a:xfrm>
            <a:off x="457200" y="777875"/>
            <a:ext cx="8229600" cy="5789661"/>
          </a:xfrm>
        </p:spPr>
        <p:txBody>
          <a:bodyPr>
            <a:normAutofit/>
          </a:bodyPr>
          <a:lstStyle/>
          <a:p>
            <a:endParaRPr lang="en-US" dirty="0"/>
          </a:p>
          <a:p>
            <a:endParaRPr lang="en-US" dirty="0"/>
          </a:p>
          <a:p>
            <a:pPr marL="0" indent="0">
              <a:buNone/>
            </a:pPr>
            <a:r>
              <a:rPr lang="en-US" dirty="0"/>
              <a:t>If design specifications are between 10.55 and 10.90, the process will produce some non-conforming units.</a:t>
            </a:r>
          </a:p>
          <a:p>
            <a:pPr marL="355600" indent="-355600">
              <a:lnSpc>
                <a:spcPct val="90000"/>
              </a:lnSpc>
              <a:spcAft>
                <a:spcPct val="40000"/>
              </a:spcAft>
              <a:buClr>
                <a:srgbClr val="BF0922"/>
              </a:buClr>
              <a:buSzPct val="60000"/>
              <a:buFont typeface="Lucida Grande" charset="0"/>
              <a:buChar char="►"/>
            </a:pPr>
            <a:endParaRPr lang="en-US" dirty="0"/>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0333C6BC-E759-409E-A292-28EB32DA42BB}"/>
                  </a:ext>
                </a:extLst>
              </p:cNvPr>
              <p:cNvSpPr txBox="1"/>
              <p:nvPr/>
            </p:nvSpPr>
            <p:spPr>
              <a:xfrm>
                <a:off x="853928" y="1025242"/>
                <a:ext cx="1599284"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𝐿𝐿</m:t>
                      </m:r>
                      <m:r>
                        <a:rPr lang="en-US" sz="2000" b="0" i="1" smtClean="0">
                          <a:latin typeface="Cambria Math" panose="02040503050406030204" pitchFamily="18" charset="0"/>
                        </a:rPr>
                        <m:t>=</m:t>
                      </m:r>
                      <m:acc>
                        <m:accPr>
                          <m:chr m:val="̅"/>
                          <m:ctrlPr>
                            <a:rPr lang="en-US" sz="2000" i="1">
                              <a:latin typeface="Cambria Math" panose="02040503050406030204" pitchFamily="18" charset="0"/>
                            </a:rPr>
                          </m:ctrlPr>
                        </m:accPr>
                        <m:e>
                          <m:r>
                            <a:rPr lang="en-US" sz="2000" i="1">
                              <a:latin typeface="Cambria Math" panose="02040503050406030204" pitchFamily="18" charset="0"/>
                            </a:rPr>
                            <m:t>𝑋</m:t>
                          </m:r>
                        </m:e>
                      </m:acc>
                      <m:r>
                        <a:rPr lang="en-US" sz="2000" b="0" i="1" smtClean="0">
                          <a:latin typeface="Cambria Math" panose="02040503050406030204" pitchFamily="18" charset="0"/>
                        </a:rPr>
                        <m:t>−3</m:t>
                      </m:r>
                      <m:r>
                        <a:rPr lang="en-US" sz="2000" b="0" i="1" smtClean="0">
                          <a:latin typeface="Cambria Math" panose="02040503050406030204" pitchFamily="18" charset="0"/>
                        </a:rPr>
                        <m:t>𝑠</m:t>
                      </m:r>
                    </m:oMath>
                  </m:oMathPara>
                </a14:m>
                <a:endParaRPr lang="en-US" sz="2000" dirty="0"/>
              </a:p>
            </p:txBody>
          </p:sp>
        </mc:Choice>
        <mc:Fallback xmlns="">
          <p:sp>
            <p:nvSpPr>
              <p:cNvPr id="18" name="TextBox 17">
                <a:extLst>
                  <a:ext uri="{FF2B5EF4-FFF2-40B4-BE49-F238E27FC236}">
                    <a16:creationId xmlns:a16="http://schemas.microsoft.com/office/drawing/2014/main" id="{0333C6BC-E759-409E-A292-28EB32DA42BB}"/>
                  </a:ext>
                </a:extLst>
              </p:cNvPr>
              <p:cNvSpPr txBox="1">
                <a:spLocks noRot="1" noChangeAspect="1" noMove="1" noResize="1" noEditPoints="1" noAdjustHandles="1" noChangeArrowheads="1" noChangeShapeType="1" noTextEdit="1"/>
              </p:cNvSpPr>
              <p:nvPr/>
            </p:nvSpPr>
            <p:spPr>
              <a:xfrm>
                <a:off x="853928" y="1025242"/>
                <a:ext cx="1599284" cy="40011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FB8BF230-2B0A-4920-BDE3-9C9101613BFE}"/>
                  </a:ext>
                </a:extLst>
              </p:cNvPr>
              <p:cNvSpPr/>
              <p:nvPr/>
            </p:nvSpPr>
            <p:spPr>
              <a:xfrm>
                <a:off x="2388463" y="1050410"/>
                <a:ext cx="265329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=10.7171−3</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0.0868</m:t>
                      </m:r>
                    </m:oMath>
                  </m:oMathPara>
                </a14:m>
                <a:endParaRPr lang="en-US" dirty="0"/>
              </a:p>
            </p:txBody>
          </p:sp>
        </mc:Choice>
        <mc:Fallback xmlns="">
          <p:sp>
            <p:nvSpPr>
              <p:cNvPr id="14" name="Rectangle 13">
                <a:extLst>
                  <a:ext uri="{FF2B5EF4-FFF2-40B4-BE49-F238E27FC236}">
                    <a16:creationId xmlns:a16="http://schemas.microsoft.com/office/drawing/2014/main" id="{FB8BF230-2B0A-4920-BDE3-9C9101613BFE}"/>
                  </a:ext>
                </a:extLst>
              </p:cNvPr>
              <p:cNvSpPr>
                <a:spLocks noRot="1" noChangeAspect="1" noMove="1" noResize="1" noEditPoints="1" noAdjustHandles="1" noChangeArrowheads="1" noChangeShapeType="1" noTextEdit="1"/>
              </p:cNvSpPr>
              <p:nvPr/>
            </p:nvSpPr>
            <p:spPr>
              <a:xfrm>
                <a:off x="2388463" y="1050410"/>
                <a:ext cx="2653290"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AF7DF69F-7155-44B2-A9DF-71AD5C57D7ED}"/>
                  </a:ext>
                </a:extLst>
              </p:cNvPr>
              <p:cNvSpPr txBox="1"/>
              <p:nvPr/>
            </p:nvSpPr>
            <p:spPr>
              <a:xfrm>
                <a:off x="850753" y="1476832"/>
                <a:ext cx="1639359"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𝑈𝐿</m:t>
                      </m:r>
                      <m:r>
                        <a:rPr lang="en-US" sz="2000" b="0" i="1" smtClean="0">
                          <a:latin typeface="Cambria Math" panose="02040503050406030204" pitchFamily="18" charset="0"/>
                        </a:rPr>
                        <m:t>=</m:t>
                      </m:r>
                      <m:acc>
                        <m:accPr>
                          <m:chr m:val="̅"/>
                          <m:ctrlPr>
                            <a:rPr lang="en-US" sz="2000" i="1">
                              <a:latin typeface="Cambria Math" panose="02040503050406030204" pitchFamily="18" charset="0"/>
                            </a:rPr>
                          </m:ctrlPr>
                        </m:accPr>
                        <m:e>
                          <m:r>
                            <a:rPr lang="en-US" sz="2000" i="1">
                              <a:latin typeface="Cambria Math" panose="02040503050406030204" pitchFamily="18" charset="0"/>
                            </a:rPr>
                            <m:t>𝑋</m:t>
                          </m:r>
                        </m:e>
                      </m:acc>
                      <m:r>
                        <a:rPr lang="en-US" sz="2000" b="0" i="1" smtClean="0">
                          <a:latin typeface="Cambria Math" panose="02040503050406030204" pitchFamily="18" charset="0"/>
                        </a:rPr>
                        <m:t>+3</m:t>
                      </m:r>
                      <m:r>
                        <a:rPr lang="en-US" sz="2000" b="0" i="1" smtClean="0">
                          <a:latin typeface="Cambria Math" panose="02040503050406030204" pitchFamily="18" charset="0"/>
                        </a:rPr>
                        <m:t>𝑠</m:t>
                      </m:r>
                    </m:oMath>
                  </m:oMathPara>
                </a14:m>
                <a:endParaRPr lang="en-US" sz="2000" dirty="0"/>
              </a:p>
            </p:txBody>
          </p:sp>
        </mc:Choice>
        <mc:Fallback xmlns="">
          <p:sp>
            <p:nvSpPr>
              <p:cNvPr id="21" name="TextBox 20">
                <a:extLst>
                  <a:ext uri="{FF2B5EF4-FFF2-40B4-BE49-F238E27FC236}">
                    <a16:creationId xmlns:a16="http://schemas.microsoft.com/office/drawing/2014/main" id="{AF7DF69F-7155-44B2-A9DF-71AD5C57D7ED}"/>
                  </a:ext>
                </a:extLst>
              </p:cNvPr>
              <p:cNvSpPr txBox="1">
                <a:spLocks noRot="1" noChangeAspect="1" noMove="1" noResize="1" noEditPoints="1" noAdjustHandles="1" noChangeArrowheads="1" noChangeShapeType="1" noTextEdit="1"/>
              </p:cNvSpPr>
              <p:nvPr/>
            </p:nvSpPr>
            <p:spPr>
              <a:xfrm>
                <a:off x="850753" y="1476832"/>
                <a:ext cx="1639359" cy="40011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FA48AA4D-61F0-4268-ACCE-005DC5A66F44}"/>
                  </a:ext>
                </a:extLst>
              </p:cNvPr>
              <p:cNvSpPr/>
              <p:nvPr/>
            </p:nvSpPr>
            <p:spPr>
              <a:xfrm>
                <a:off x="2385288" y="1502000"/>
                <a:ext cx="265329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=10.7171</m:t>
                      </m:r>
                      <m:r>
                        <a:rPr lang="en-US" b="0" i="1" smtClean="0">
                          <a:latin typeface="Cambria Math" panose="02040503050406030204" pitchFamily="18" charset="0"/>
                        </a:rPr>
                        <m:t>+</m:t>
                      </m:r>
                      <m:r>
                        <a:rPr lang="en-US" i="1">
                          <a:latin typeface="Cambria Math" panose="02040503050406030204" pitchFamily="18" charset="0"/>
                        </a:rPr>
                        <m:t>3</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0.0868</m:t>
                      </m:r>
                    </m:oMath>
                  </m:oMathPara>
                </a14:m>
                <a:endParaRPr lang="en-US" dirty="0"/>
              </a:p>
            </p:txBody>
          </p:sp>
        </mc:Choice>
        <mc:Fallback xmlns="">
          <p:sp>
            <p:nvSpPr>
              <p:cNvPr id="22" name="Rectangle 21">
                <a:extLst>
                  <a:ext uri="{FF2B5EF4-FFF2-40B4-BE49-F238E27FC236}">
                    <a16:creationId xmlns:a16="http://schemas.microsoft.com/office/drawing/2014/main" id="{FA48AA4D-61F0-4268-ACCE-005DC5A66F44}"/>
                  </a:ext>
                </a:extLst>
              </p:cNvPr>
              <p:cNvSpPr>
                <a:spLocks noRot="1" noChangeAspect="1" noMove="1" noResize="1" noEditPoints="1" noAdjustHandles="1" noChangeArrowheads="1" noChangeShapeType="1" noTextEdit="1"/>
              </p:cNvSpPr>
              <p:nvPr/>
            </p:nvSpPr>
            <p:spPr>
              <a:xfrm>
                <a:off x="2385288" y="1502000"/>
                <a:ext cx="2653290"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DF9EC259-3FDF-4C44-B2D6-FCE7F19D4280}"/>
                  </a:ext>
                </a:extLst>
              </p:cNvPr>
              <p:cNvSpPr/>
              <p:nvPr/>
            </p:nvSpPr>
            <p:spPr>
              <a:xfrm>
                <a:off x="4968612" y="1510279"/>
                <a:ext cx="129234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=10.9766</m:t>
                      </m:r>
                    </m:oMath>
                  </m:oMathPara>
                </a14:m>
                <a:endParaRPr lang="en-US" dirty="0"/>
              </a:p>
            </p:txBody>
          </p:sp>
        </mc:Choice>
        <mc:Fallback xmlns="">
          <p:sp>
            <p:nvSpPr>
              <p:cNvPr id="15" name="Rectangle 14">
                <a:extLst>
                  <a:ext uri="{FF2B5EF4-FFF2-40B4-BE49-F238E27FC236}">
                    <a16:creationId xmlns:a16="http://schemas.microsoft.com/office/drawing/2014/main" id="{DF9EC259-3FDF-4C44-B2D6-FCE7F19D4280}"/>
                  </a:ext>
                </a:extLst>
              </p:cNvPr>
              <p:cNvSpPr>
                <a:spLocks noRot="1" noChangeAspect="1" noMove="1" noResize="1" noEditPoints="1" noAdjustHandles="1" noChangeArrowheads="1" noChangeShapeType="1" noTextEdit="1"/>
              </p:cNvSpPr>
              <p:nvPr/>
            </p:nvSpPr>
            <p:spPr>
              <a:xfrm>
                <a:off x="4968612" y="1510279"/>
                <a:ext cx="1292340"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A1586D55-87B8-44C0-AA0F-BF4D69F1D970}"/>
                  </a:ext>
                </a:extLst>
              </p:cNvPr>
              <p:cNvSpPr/>
              <p:nvPr/>
            </p:nvSpPr>
            <p:spPr>
              <a:xfrm>
                <a:off x="4968612" y="1042564"/>
                <a:ext cx="129234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=10.</m:t>
                      </m:r>
                      <m:r>
                        <a:rPr lang="en-US" b="0" i="1" smtClean="0">
                          <a:latin typeface="Cambria Math" panose="02040503050406030204" pitchFamily="18" charset="0"/>
                        </a:rPr>
                        <m:t>4566</m:t>
                      </m:r>
                    </m:oMath>
                  </m:oMathPara>
                </a14:m>
                <a:endParaRPr lang="en-US" dirty="0"/>
              </a:p>
            </p:txBody>
          </p:sp>
        </mc:Choice>
        <mc:Fallback xmlns="">
          <p:sp>
            <p:nvSpPr>
              <p:cNvPr id="23" name="Rectangle 22">
                <a:extLst>
                  <a:ext uri="{FF2B5EF4-FFF2-40B4-BE49-F238E27FC236}">
                    <a16:creationId xmlns:a16="http://schemas.microsoft.com/office/drawing/2014/main" id="{A1586D55-87B8-44C0-AA0F-BF4D69F1D970}"/>
                  </a:ext>
                </a:extLst>
              </p:cNvPr>
              <p:cNvSpPr>
                <a:spLocks noRot="1" noChangeAspect="1" noMove="1" noResize="1" noEditPoints="1" noAdjustHandles="1" noChangeArrowheads="1" noChangeShapeType="1" noTextEdit="1"/>
              </p:cNvSpPr>
              <p:nvPr/>
            </p:nvSpPr>
            <p:spPr>
              <a:xfrm>
                <a:off x="4968612" y="1042564"/>
                <a:ext cx="1292341" cy="369332"/>
              </a:xfrm>
              <a:prstGeom prst="rect">
                <a:avLst/>
              </a:prstGeom>
              <a:blipFill>
                <a:blip r:embed="rId8"/>
                <a:stretch>
                  <a:fillRect/>
                </a:stretch>
              </a:blipFill>
            </p:spPr>
            <p:txBody>
              <a:bodyPr/>
              <a:lstStyle/>
              <a:p>
                <a:r>
                  <a:rPr lang="en-US">
                    <a:noFill/>
                  </a:rPr>
                  <a:t> </a:t>
                </a:r>
              </a:p>
            </p:txBody>
          </p:sp>
        </mc:Fallback>
      </mc:AlternateContent>
      <p:pic>
        <p:nvPicPr>
          <p:cNvPr id="24" name="Picture 23">
            <a:extLst>
              <a:ext uri="{FF2B5EF4-FFF2-40B4-BE49-F238E27FC236}">
                <a16:creationId xmlns:a16="http://schemas.microsoft.com/office/drawing/2014/main" id="{E9797460-7576-471D-A6E6-C7F893844BD5}"/>
              </a:ext>
            </a:extLst>
          </p:cNvPr>
          <p:cNvPicPr>
            <a:picLocks noChangeAspect="1"/>
          </p:cNvPicPr>
          <p:nvPr/>
        </p:nvPicPr>
        <p:blipFill>
          <a:blip r:embed="rId9"/>
          <a:stretch>
            <a:fillRect/>
          </a:stretch>
        </p:blipFill>
        <p:spPr>
          <a:xfrm>
            <a:off x="3124200" y="3491073"/>
            <a:ext cx="5797128" cy="3046127"/>
          </a:xfrm>
          <a:prstGeom prst="rect">
            <a:avLst/>
          </a:prstGeom>
        </p:spPr>
      </p:pic>
      <p:sp>
        <p:nvSpPr>
          <p:cNvPr id="4" name="TextBox 3">
            <a:extLst>
              <a:ext uri="{FF2B5EF4-FFF2-40B4-BE49-F238E27FC236}">
                <a16:creationId xmlns:a16="http://schemas.microsoft.com/office/drawing/2014/main" id="{2C21354F-7FD9-4094-9A05-0E4DFD6CEC41}"/>
              </a:ext>
            </a:extLst>
          </p:cNvPr>
          <p:cNvSpPr txBox="1"/>
          <p:nvPr/>
        </p:nvSpPr>
        <p:spPr>
          <a:xfrm>
            <a:off x="155575" y="3663429"/>
            <a:ext cx="5017592" cy="1015663"/>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n-US" sz="2000" dirty="0"/>
              <a:t>Area above the upper specification (10.90) </a:t>
            </a:r>
          </a:p>
          <a:p>
            <a:r>
              <a:rPr lang="en-US" sz="2000" dirty="0"/>
              <a:t>=1- NORM.DIST(10.90, 10.7171, 0.0868, TRUE)</a:t>
            </a:r>
          </a:p>
          <a:p>
            <a:r>
              <a:rPr lang="en-US" sz="2000" dirty="0"/>
              <a:t>=0.0176</a:t>
            </a:r>
          </a:p>
        </p:txBody>
      </p:sp>
      <p:sp>
        <p:nvSpPr>
          <p:cNvPr id="29" name="Freeform: Shape 28">
            <a:extLst>
              <a:ext uri="{FF2B5EF4-FFF2-40B4-BE49-F238E27FC236}">
                <a16:creationId xmlns:a16="http://schemas.microsoft.com/office/drawing/2014/main" id="{FBB6F862-E58E-453F-8E58-A1DF0BA80E26}"/>
              </a:ext>
            </a:extLst>
          </p:cNvPr>
          <p:cNvSpPr/>
          <p:nvPr/>
        </p:nvSpPr>
        <p:spPr>
          <a:xfrm>
            <a:off x="2039258" y="4342728"/>
            <a:ext cx="4809202" cy="2159440"/>
          </a:xfrm>
          <a:custGeom>
            <a:avLst/>
            <a:gdLst>
              <a:gd name="connsiteX0" fmla="*/ 3048000 w 3048000"/>
              <a:gd name="connsiteY0" fmla="*/ 1930400 h 2103425"/>
              <a:gd name="connsiteX1" fmla="*/ 2307772 w 3048000"/>
              <a:gd name="connsiteY1" fmla="*/ 2090057 h 2103425"/>
              <a:gd name="connsiteX2" fmla="*/ 943429 w 3048000"/>
              <a:gd name="connsiteY2" fmla="*/ 1857829 h 2103425"/>
              <a:gd name="connsiteX3" fmla="*/ 0 w 3048000"/>
              <a:gd name="connsiteY3" fmla="*/ 0 h 2103425"/>
              <a:gd name="connsiteX4" fmla="*/ 0 w 3048000"/>
              <a:gd name="connsiteY4" fmla="*/ 0 h 2103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0" h="2103425">
                <a:moveTo>
                  <a:pt x="3048000" y="1930400"/>
                </a:moveTo>
                <a:cubicBezTo>
                  <a:pt x="2853267" y="2016276"/>
                  <a:pt x="2658534" y="2102152"/>
                  <a:pt x="2307772" y="2090057"/>
                </a:cubicBezTo>
                <a:cubicBezTo>
                  <a:pt x="1957010" y="2077962"/>
                  <a:pt x="1328058" y="2206172"/>
                  <a:pt x="943429" y="1857829"/>
                </a:cubicBezTo>
                <a:cubicBezTo>
                  <a:pt x="558800" y="1509486"/>
                  <a:pt x="0" y="0"/>
                  <a:pt x="0" y="0"/>
                </a:cubicBezTo>
                <a:lnTo>
                  <a:pt x="0" y="0"/>
                </a:lnTo>
              </a:path>
            </a:pathLst>
          </a:custGeom>
          <a:ln>
            <a:headEnd type="none" w="med" len="med"/>
            <a:tailEnd type="arrow" w="med" len="med"/>
          </a:ln>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52940723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9"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strips(upLeft)">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Arial" charset="0"/>
                <a:cs typeface="Arial" charset="0"/>
              </a:rPr>
              <a:t>Process Capability</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33</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0" name="Content Placeholder 9">
            <a:extLst>
              <a:ext uri="{FF2B5EF4-FFF2-40B4-BE49-F238E27FC236}">
                <a16:creationId xmlns:a16="http://schemas.microsoft.com/office/drawing/2014/main" id="{B0257B3B-5950-4222-896B-524D23883D94}"/>
              </a:ext>
            </a:extLst>
          </p:cNvPr>
          <p:cNvSpPr>
            <a:spLocks noGrp="1"/>
          </p:cNvSpPr>
          <p:nvPr>
            <p:ph idx="1"/>
          </p:nvPr>
        </p:nvSpPr>
        <p:spPr>
          <a:xfrm>
            <a:off x="457200" y="777875"/>
            <a:ext cx="8229600" cy="5789661"/>
          </a:xfrm>
        </p:spPr>
        <p:txBody>
          <a:bodyPr>
            <a:normAutofit/>
          </a:bodyPr>
          <a:lstStyle/>
          <a:p>
            <a:pPr marL="0" indent="0">
              <a:buNone/>
            </a:pPr>
            <a:r>
              <a:rPr lang="en-US" dirty="0"/>
              <a:t>Probability that output or a part will not meet specification </a:t>
            </a:r>
          </a:p>
          <a:p>
            <a:pPr marL="0" indent="0">
              <a:buNone/>
            </a:pPr>
            <a:endParaRPr lang="en-US" sz="1400" dirty="0"/>
          </a:p>
          <a:p>
            <a:pPr marL="0" indent="0">
              <a:buNone/>
            </a:pPr>
            <a:r>
              <a:rPr lang="en-US" dirty="0"/>
              <a:t>= 0.0271 + 0.0176 = 0.0447</a:t>
            </a:r>
          </a:p>
          <a:p>
            <a:pPr marL="0" indent="0">
              <a:buNone/>
            </a:pPr>
            <a:r>
              <a:rPr lang="en-US" dirty="0"/>
              <a:t>OR</a:t>
            </a:r>
          </a:p>
          <a:p>
            <a:pPr marL="0" indent="0">
              <a:buNone/>
            </a:pPr>
            <a:r>
              <a:rPr lang="en-US" dirty="0"/>
              <a:t>4.47%</a:t>
            </a:r>
          </a:p>
          <a:p>
            <a:endParaRPr lang="en-US" dirty="0"/>
          </a:p>
          <a:p>
            <a:pPr marL="355600" indent="-355600">
              <a:lnSpc>
                <a:spcPct val="90000"/>
              </a:lnSpc>
              <a:spcAft>
                <a:spcPct val="40000"/>
              </a:spcAft>
              <a:buClr>
                <a:srgbClr val="BF0922"/>
              </a:buClr>
              <a:buSzPct val="60000"/>
              <a:buFont typeface="Lucida Grande" charset="0"/>
              <a:buChar char="►"/>
            </a:pPr>
            <a:endParaRPr lang="en-US" dirty="0"/>
          </a:p>
        </p:txBody>
      </p:sp>
      <p:pic>
        <p:nvPicPr>
          <p:cNvPr id="24" name="Picture 23">
            <a:extLst>
              <a:ext uri="{FF2B5EF4-FFF2-40B4-BE49-F238E27FC236}">
                <a16:creationId xmlns:a16="http://schemas.microsoft.com/office/drawing/2014/main" id="{E9797460-7576-471D-A6E6-C7F893844BD5}"/>
              </a:ext>
            </a:extLst>
          </p:cNvPr>
          <p:cNvPicPr>
            <a:picLocks noChangeAspect="1"/>
          </p:cNvPicPr>
          <p:nvPr/>
        </p:nvPicPr>
        <p:blipFill>
          <a:blip r:embed="rId3"/>
          <a:stretch>
            <a:fillRect/>
          </a:stretch>
        </p:blipFill>
        <p:spPr>
          <a:xfrm>
            <a:off x="3124200" y="3491073"/>
            <a:ext cx="5797128" cy="3046127"/>
          </a:xfrm>
          <a:prstGeom prst="rect">
            <a:avLst/>
          </a:prstGeom>
        </p:spPr>
      </p:pic>
    </p:spTree>
    <p:extLst>
      <p:ext uri="{BB962C8B-B14F-4D97-AF65-F5344CB8AC3E}">
        <p14:creationId xmlns:p14="http://schemas.microsoft.com/office/powerpoint/2010/main" val="133559081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barn(inVertical)">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Effect transition="in" filter="barn(inVertical)">
                                      <p:cBhvr>
                                        <p:cTn id="17" dur="500"/>
                                        <p:tgtEl>
                                          <p:spTgt spid="1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0">
                                            <p:txEl>
                                              <p:pRg st="4" end="4"/>
                                            </p:txEl>
                                          </p:spTgt>
                                        </p:tgtEl>
                                        <p:attrNameLst>
                                          <p:attrName>style.visibility</p:attrName>
                                        </p:attrNameLst>
                                      </p:cBhvr>
                                      <p:to>
                                        <p:strVal val="visible"/>
                                      </p:to>
                                    </p:set>
                                    <p:animEffect transition="in" filter="barn(inVertical)">
                                      <p:cBhvr>
                                        <p:cTn id="22"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Arial" charset="0"/>
                <a:cs typeface="Arial" charset="0"/>
              </a:rPr>
              <a:t>Process Capability</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34</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0" name="Content Placeholder 9">
            <a:extLst>
              <a:ext uri="{FF2B5EF4-FFF2-40B4-BE49-F238E27FC236}">
                <a16:creationId xmlns:a16="http://schemas.microsoft.com/office/drawing/2014/main" id="{B0257B3B-5950-4222-896B-524D23883D94}"/>
              </a:ext>
            </a:extLst>
          </p:cNvPr>
          <p:cNvSpPr>
            <a:spLocks noGrp="1"/>
          </p:cNvSpPr>
          <p:nvPr>
            <p:ph idx="1"/>
          </p:nvPr>
        </p:nvSpPr>
        <p:spPr>
          <a:xfrm>
            <a:off x="457200" y="777875"/>
            <a:ext cx="8229600" cy="5789661"/>
          </a:xfrm>
        </p:spPr>
        <p:txBody>
          <a:bodyPr>
            <a:normAutofit/>
          </a:bodyPr>
          <a:lstStyle/>
          <a:p>
            <a:endParaRPr lang="en-US" dirty="0"/>
          </a:p>
          <a:p>
            <a:pPr marL="355600" indent="-355600">
              <a:lnSpc>
                <a:spcPct val="90000"/>
              </a:lnSpc>
              <a:spcAft>
                <a:spcPct val="40000"/>
              </a:spcAft>
              <a:buClr>
                <a:srgbClr val="BF0922"/>
              </a:buClr>
              <a:buSzPct val="60000"/>
              <a:buFont typeface="Lucida Grande" charset="0"/>
              <a:buChar char="►"/>
            </a:pPr>
            <a:endParaRPr lang="en-US" dirty="0"/>
          </a:p>
        </p:txBody>
      </p:sp>
      <p:pic>
        <p:nvPicPr>
          <p:cNvPr id="14" name="Picture 13">
            <a:extLst>
              <a:ext uri="{FF2B5EF4-FFF2-40B4-BE49-F238E27FC236}">
                <a16:creationId xmlns:a16="http://schemas.microsoft.com/office/drawing/2014/main" id="{61352D4A-1B97-43AF-9687-B3D8B86315C2}"/>
              </a:ext>
            </a:extLst>
          </p:cNvPr>
          <p:cNvPicPr>
            <a:picLocks noChangeAspect="1"/>
          </p:cNvPicPr>
          <p:nvPr/>
        </p:nvPicPr>
        <p:blipFill>
          <a:blip r:embed="rId3"/>
          <a:stretch>
            <a:fillRect/>
          </a:stretch>
        </p:blipFill>
        <p:spPr>
          <a:xfrm>
            <a:off x="765174" y="669242"/>
            <a:ext cx="7235825" cy="5901978"/>
          </a:xfrm>
          <a:prstGeom prst="rect">
            <a:avLst/>
          </a:prstGeom>
        </p:spPr>
      </p:pic>
      <p:sp>
        <p:nvSpPr>
          <p:cNvPr id="4" name="TextBox 3">
            <a:extLst>
              <a:ext uri="{FF2B5EF4-FFF2-40B4-BE49-F238E27FC236}">
                <a16:creationId xmlns:a16="http://schemas.microsoft.com/office/drawing/2014/main" id="{4F600875-E37D-4B5A-AA4A-39F012DD8001}"/>
              </a:ext>
            </a:extLst>
          </p:cNvPr>
          <p:cNvSpPr txBox="1"/>
          <p:nvPr/>
        </p:nvSpPr>
        <p:spPr>
          <a:xfrm>
            <a:off x="478303" y="3805922"/>
            <a:ext cx="1314462" cy="369332"/>
          </a:xfrm>
          <a:prstGeom prst="rect">
            <a:avLst/>
          </a:prstGeom>
          <a:noFill/>
        </p:spPr>
        <p:txBody>
          <a:bodyPr wrap="none" rtlCol="0">
            <a:spAutoFit/>
          </a:bodyPr>
          <a:lstStyle/>
          <a:p>
            <a:r>
              <a:rPr lang="en-US" dirty="0"/>
              <a:t>Not capable</a:t>
            </a:r>
          </a:p>
        </p:txBody>
      </p:sp>
    </p:spTree>
    <p:extLst>
      <p:ext uri="{BB962C8B-B14F-4D97-AF65-F5344CB8AC3E}">
        <p14:creationId xmlns:p14="http://schemas.microsoft.com/office/powerpoint/2010/main" val="409263848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Arial" charset="0"/>
                <a:cs typeface="Arial" charset="0"/>
              </a:rPr>
              <a:t>Process Capability</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35</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0" name="Content Placeholder 9">
            <a:extLst>
              <a:ext uri="{FF2B5EF4-FFF2-40B4-BE49-F238E27FC236}">
                <a16:creationId xmlns:a16="http://schemas.microsoft.com/office/drawing/2014/main" id="{B0257B3B-5950-4222-896B-524D23883D94}"/>
              </a:ext>
            </a:extLst>
          </p:cNvPr>
          <p:cNvSpPr>
            <a:spLocks noGrp="1"/>
          </p:cNvSpPr>
          <p:nvPr>
            <p:ph idx="1"/>
          </p:nvPr>
        </p:nvSpPr>
        <p:spPr>
          <a:xfrm>
            <a:off x="457200" y="777875"/>
            <a:ext cx="8229600" cy="5789661"/>
          </a:xfrm>
        </p:spPr>
        <p:txBody>
          <a:bodyPr>
            <a:normAutofit fontScale="92500"/>
          </a:bodyPr>
          <a:lstStyle/>
          <a:p>
            <a:r>
              <a:rPr lang="en-US" b="1" dirty="0">
                <a:solidFill>
                  <a:srgbClr val="255898"/>
                </a:solidFill>
              </a:rPr>
              <a:t>Process capability </a:t>
            </a:r>
            <a:r>
              <a:rPr lang="en-US" dirty="0"/>
              <a:t>is a measure of the relationship between the natural variation of the process and the design specifications</a:t>
            </a:r>
          </a:p>
          <a:p>
            <a:endParaRPr lang="en-US" dirty="0"/>
          </a:p>
          <a:p>
            <a:endParaRPr lang="en-US" dirty="0"/>
          </a:p>
          <a:p>
            <a:pPr marL="355600" indent="-355600">
              <a:lnSpc>
                <a:spcPct val="90000"/>
              </a:lnSpc>
              <a:spcAft>
                <a:spcPct val="40000"/>
              </a:spcAft>
              <a:buClr>
                <a:srgbClr val="BF0922"/>
              </a:buClr>
              <a:buSzPct val="60000"/>
              <a:buFont typeface="Lucida Grande" charset="0"/>
              <a:buChar char="►"/>
            </a:pPr>
            <a:endParaRPr lang="en-US" dirty="0"/>
          </a:p>
          <a:p>
            <a:pPr marL="355600" indent="-355600">
              <a:lnSpc>
                <a:spcPct val="90000"/>
              </a:lnSpc>
              <a:spcAft>
                <a:spcPct val="40000"/>
              </a:spcAft>
              <a:buClr>
                <a:srgbClr val="BF0922"/>
              </a:buClr>
              <a:buSzPct val="60000"/>
              <a:buFont typeface="Lucida Grande" charset="0"/>
              <a:buChar char="►"/>
            </a:pPr>
            <a:r>
              <a:rPr lang="en-US" dirty="0"/>
              <a:t>A capable process must have a C</a:t>
            </a:r>
            <a:r>
              <a:rPr lang="en-US" baseline="-25000" dirty="0"/>
              <a:t>p</a:t>
            </a:r>
            <a:r>
              <a:rPr lang="en-US" dirty="0"/>
              <a:t> of at least 1.0</a:t>
            </a:r>
          </a:p>
          <a:p>
            <a:pPr marL="355600" indent="-355600">
              <a:lnSpc>
                <a:spcPct val="90000"/>
              </a:lnSpc>
              <a:spcAft>
                <a:spcPct val="40000"/>
              </a:spcAft>
              <a:buClr>
                <a:srgbClr val="BF0922"/>
              </a:buClr>
              <a:buSzPct val="60000"/>
              <a:buFont typeface="Lucida Grande" charset="0"/>
              <a:buChar char="►"/>
            </a:pPr>
            <a:r>
              <a:rPr lang="en-US" dirty="0"/>
              <a:t>Often a target value of C</a:t>
            </a:r>
            <a:r>
              <a:rPr lang="en-US" baseline="-25000" dirty="0"/>
              <a:t>p</a:t>
            </a:r>
            <a:r>
              <a:rPr lang="en-US" dirty="0"/>
              <a:t> = 1.33 is used to allow for off-center processes</a:t>
            </a:r>
          </a:p>
          <a:p>
            <a:pPr marL="355600" indent="-355600">
              <a:lnSpc>
                <a:spcPct val="90000"/>
              </a:lnSpc>
              <a:spcAft>
                <a:spcPct val="40000"/>
              </a:spcAft>
              <a:buClr>
                <a:srgbClr val="BF0922"/>
              </a:buClr>
              <a:buSzPct val="60000"/>
              <a:buFont typeface="Lucida Grande" charset="0"/>
              <a:buChar char="►"/>
            </a:pPr>
            <a:r>
              <a:rPr lang="en-US" dirty="0"/>
              <a:t>Six Sigma quality requires a C</a:t>
            </a:r>
            <a:r>
              <a:rPr lang="en-US" baseline="-25000" dirty="0"/>
              <a:t>p</a:t>
            </a:r>
            <a:r>
              <a:rPr lang="en-US" dirty="0"/>
              <a:t> = 2.0</a:t>
            </a:r>
          </a:p>
        </p:txBody>
      </p:sp>
      <p:grpSp>
        <p:nvGrpSpPr>
          <p:cNvPr id="18" name="Group 3">
            <a:extLst>
              <a:ext uri="{FF2B5EF4-FFF2-40B4-BE49-F238E27FC236}">
                <a16:creationId xmlns:a16="http://schemas.microsoft.com/office/drawing/2014/main" id="{839C9A47-610C-44EB-8F74-E5F62459BBB6}"/>
              </a:ext>
            </a:extLst>
          </p:cNvPr>
          <p:cNvGrpSpPr>
            <a:grpSpLocks/>
          </p:cNvGrpSpPr>
          <p:nvPr/>
        </p:nvGrpSpPr>
        <p:grpSpPr bwMode="auto">
          <a:xfrm>
            <a:off x="612775" y="2584450"/>
            <a:ext cx="7985125" cy="1073150"/>
            <a:chOff x="710" y="1424"/>
            <a:chExt cx="5030" cy="676"/>
          </a:xfrm>
        </p:grpSpPr>
        <p:sp>
          <p:nvSpPr>
            <p:cNvPr id="19" name="Rectangle 4">
              <a:extLst>
                <a:ext uri="{FF2B5EF4-FFF2-40B4-BE49-F238E27FC236}">
                  <a16:creationId xmlns:a16="http://schemas.microsoft.com/office/drawing/2014/main" id="{065CFEBD-3866-409D-95AC-B2E3274ACB4A}"/>
                </a:ext>
              </a:extLst>
            </p:cNvPr>
            <p:cNvSpPr>
              <a:spLocks noChangeArrowheads="1"/>
            </p:cNvSpPr>
            <p:nvPr/>
          </p:nvSpPr>
          <p:spPr bwMode="auto">
            <a:xfrm>
              <a:off x="710" y="1609"/>
              <a:ext cx="558"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2800" dirty="0"/>
                <a:t>C</a:t>
              </a:r>
              <a:r>
                <a:rPr lang="en-US" sz="2800" baseline="-25000" dirty="0"/>
                <a:t>p</a:t>
              </a:r>
              <a:r>
                <a:rPr lang="en-US" sz="2800" dirty="0"/>
                <a:t> = </a:t>
              </a:r>
            </a:p>
          </p:txBody>
        </p:sp>
        <p:grpSp>
          <p:nvGrpSpPr>
            <p:cNvPr id="21" name="Group 5">
              <a:extLst>
                <a:ext uri="{FF2B5EF4-FFF2-40B4-BE49-F238E27FC236}">
                  <a16:creationId xmlns:a16="http://schemas.microsoft.com/office/drawing/2014/main" id="{E3CE8B73-B1A7-4454-9D98-814691E81E80}"/>
                </a:ext>
              </a:extLst>
            </p:cNvPr>
            <p:cNvGrpSpPr>
              <a:grpSpLocks/>
            </p:cNvGrpSpPr>
            <p:nvPr/>
          </p:nvGrpSpPr>
          <p:grpSpPr bwMode="auto">
            <a:xfrm>
              <a:off x="1308" y="1424"/>
              <a:ext cx="4432" cy="676"/>
              <a:chOff x="1332" y="1440"/>
              <a:chExt cx="4432" cy="676"/>
            </a:xfrm>
          </p:grpSpPr>
          <p:sp>
            <p:nvSpPr>
              <p:cNvPr id="22" name="Rectangle 6">
                <a:extLst>
                  <a:ext uri="{FF2B5EF4-FFF2-40B4-BE49-F238E27FC236}">
                    <a16:creationId xmlns:a16="http://schemas.microsoft.com/office/drawing/2014/main" id="{01353E14-AF2B-4519-8505-48C6DEEBA8AF}"/>
                  </a:ext>
                </a:extLst>
              </p:cNvPr>
              <p:cNvSpPr>
                <a:spLocks noChangeArrowheads="1"/>
              </p:cNvSpPr>
              <p:nvPr/>
            </p:nvSpPr>
            <p:spPr bwMode="auto">
              <a:xfrm>
                <a:off x="1404" y="1440"/>
                <a:ext cx="4291" cy="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lnSpc>
                    <a:spcPct val="115000"/>
                  </a:lnSpc>
                </a:pPr>
                <a:r>
                  <a:rPr lang="en-US" sz="2800" dirty="0"/>
                  <a:t>Upper Specification – Lower Specification</a:t>
                </a:r>
              </a:p>
              <a:p>
                <a:pPr algn="ctr" eaLnBrk="1" hangingPunct="1">
                  <a:lnSpc>
                    <a:spcPct val="115000"/>
                  </a:lnSpc>
                </a:pPr>
                <a:r>
                  <a:rPr lang="en-US" sz="2800" dirty="0"/>
                  <a:t>6</a:t>
                </a:r>
                <a:r>
                  <a:rPr lang="en-US" sz="2800" i="1" dirty="0">
                    <a:latin typeface="Symbol" charset="0"/>
                  </a:rPr>
                  <a:t>s</a:t>
                </a:r>
                <a:endParaRPr lang="en-US" sz="2800" i="1" dirty="0"/>
              </a:p>
            </p:txBody>
          </p:sp>
          <p:sp>
            <p:nvSpPr>
              <p:cNvPr id="23" name="Line 7">
                <a:extLst>
                  <a:ext uri="{FF2B5EF4-FFF2-40B4-BE49-F238E27FC236}">
                    <a16:creationId xmlns:a16="http://schemas.microsoft.com/office/drawing/2014/main" id="{F88A0EDC-E46B-4168-B773-513F2150AF49}"/>
                  </a:ext>
                </a:extLst>
              </p:cNvPr>
              <p:cNvSpPr>
                <a:spLocks noChangeShapeType="1"/>
              </p:cNvSpPr>
              <p:nvPr/>
            </p:nvSpPr>
            <p:spPr bwMode="auto">
              <a:xfrm>
                <a:off x="1332" y="1800"/>
                <a:ext cx="443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grpSp>
    </p:spTree>
    <p:extLst>
      <p:ext uri="{BB962C8B-B14F-4D97-AF65-F5344CB8AC3E}">
        <p14:creationId xmlns:p14="http://schemas.microsoft.com/office/powerpoint/2010/main" val="299317093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Arial" charset="0"/>
                <a:cs typeface="Arial" charset="0"/>
              </a:rPr>
              <a:t>Process Capability</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36</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0" name="Content Placeholder 9">
            <a:extLst>
              <a:ext uri="{FF2B5EF4-FFF2-40B4-BE49-F238E27FC236}">
                <a16:creationId xmlns:a16="http://schemas.microsoft.com/office/drawing/2014/main" id="{B0257B3B-5950-4222-896B-524D23883D94}"/>
              </a:ext>
            </a:extLst>
          </p:cNvPr>
          <p:cNvSpPr>
            <a:spLocks noGrp="1"/>
          </p:cNvSpPr>
          <p:nvPr>
            <p:ph idx="1"/>
          </p:nvPr>
        </p:nvSpPr>
        <p:spPr>
          <a:xfrm>
            <a:off x="457200" y="777875"/>
            <a:ext cx="8229600" cy="5789661"/>
          </a:xfrm>
        </p:spPr>
        <p:txBody>
          <a:bodyPr>
            <a:normAutofit/>
          </a:bodyPr>
          <a:lstStyle/>
          <a:p>
            <a:pPr marL="0" indent="0">
              <a:lnSpc>
                <a:spcPct val="90000"/>
              </a:lnSpc>
              <a:spcAft>
                <a:spcPct val="40000"/>
              </a:spcAft>
              <a:buClr>
                <a:srgbClr val="BF0922"/>
              </a:buClr>
              <a:buSzPct val="60000"/>
              <a:buNone/>
            </a:pPr>
            <a:r>
              <a:rPr lang="en-US" sz="3600" b="1" dirty="0"/>
              <a:t>Axles production:</a:t>
            </a:r>
          </a:p>
          <a:p>
            <a:pPr marL="355600" indent="-355600">
              <a:lnSpc>
                <a:spcPct val="90000"/>
              </a:lnSpc>
              <a:spcAft>
                <a:spcPct val="40000"/>
              </a:spcAft>
              <a:buClr>
                <a:srgbClr val="BF0922"/>
              </a:buClr>
              <a:buSzPct val="60000"/>
              <a:buFont typeface="Lucida Grande" charset="0"/>
              <a:buChar char="►"/>
            </a:pPr>
            <a:endParaRPr lang="en-US" dirty="0"/>
          </a:p>
        </p:txBody>
      </p:sp>
      <p:grpSp>
        <p:nvGrpSpPr>
          <p:cNvPr id="24" name="Group 3">
            <a:extLst>
              <a:ext uri="{FF2B5EF4-FFF2-40B4-BE49-F238E27FC236}">
                <a16:creationId xmlns:a16="http://schemas.microsoft.com/office/drawing/2014/main" id="{610120D8-5390-4985-8F09-9FA1ACCDFAFC}"/>
              </a:ext>
            </a:extLst>
          </p:cNvPr>
          <p:cNvGrpSpPr>
            <a:grpSpLocks/>
          </p:cNvGrpSpPr>
          <p:nvPr/>
        </p:nvGrpSpPr>
        <p:grpSpPr bwMode="auto">
          <a:xfrm>
            <a:off x="1098550" y="3581400"/>
            <a:ext cx="6899275" cy="931862"/>
            <a:chOff x="692" y="2549"/>
            <a:chExt cx="4346" cy="587"/>
          </a:xfrm>
        </p:grpSpPr>
        <p:sp>
          <p:nvSpPr>
            <p:cNvPr id="25" name="Rectangle 4">
              <a:extLst>
                <a:ext uri="{FF2B5EF4-FFF2-40B4-BE49-F238E27FC236}">
                  <a16:creationId xmlns:a16="http://schemas.microsoft.com/office/drawing/2014/main" id="{EF8A82F9-F61C-4808-B9F0-69ED5788BCE1}"/>
                </a:ext>
              </a:extLst>
            </p:cNvPr>
            <p:cNvSpPr>
              <a:spLocks noChangeArrowheads="1"/>
            </p:cNvSpPr>
            <p:nvPr/>
          </p:nvSpPr>
          <p:spPr bwMode="auto">
            <a:xfrm>
              <a:off x="692" y="2705"/>
              <a:ext cx="49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2400" dirty="0"/>
                <a:t>C</a:t>
              </a:r>
              <a:r>
                <a:rPr lang="en-US" sz="2400" baseline="-25000" dirty="0"/>
                <a:t>p</a:t>
              </a:r>
              <a:r>
                <a:rPr lang="en-US" sz="2400" dirty="0"/>
                <a:t> = </a:t>
              </a:r>
            </a:p>
          </p:txBody>
        </p:sp>
        <p:grpSp>
          <p:nvGrpSpPr>
            <p:cNvPr id="26" name="Group 5">
              <a:extLst>
                <a:ext uri="{FF2B5EF4-FFF2-40B4-BE49-F238E27FC236}">
                  <a16:creationId xmlns:a16="http://schemas.microsoft.com/office/drawing/2014/main" id="{9D80D4DA-B580-4B1D-A9D0-22F3E8BE2341}"/>
                </a:ext>
              </a:extLst>
            </p:cNvPr>
            <p:cNvGrpSpPr>
              <a:grpSpLocks/>
            </p:cNvGrpSpPr>
            <p:nvPr/>
          </p:nvGrpSpPr>
          <p:grpSpPr bwMode="auto">
            <a:xfrm>
              <a:off x="1238" y="2549"/>
              <a:ext cx="3800" cy="587"/>
              <a:chOff x="1238" y="2549"/>
              <a:chExt cx="3800" cy="587"/>
            </a:xfrm>
          </p:grpSpPr>
          <p:sp>
            <p:nvSpPr>
              <p:cNvPr id="27" name="Rectangle 6">
                <a:extLst>
                  <a:ext uri="{FF2B5EF4-FFF2-40B4-BE49-F238E27FC236}">
                    <a16:creationId xmlns:a16="http://schemas.microsoft.com/office/drawing/2014/main" id="{7B466A77-53E4-4C6E-9072-83631C66917A}"/>
                  </a:ext>
                </a:extLst>
              </p:cNvPr>
              <p:cNvSpPr>
                <a:spLocks noChangeArrowheads="1"/>
              </p:cNvSpPr>
              <p:nvPr/>
            </p:nvSpPr>
            <p:spPr bwMode="auto">
              <a:xfrm>
                <a:off x="1312" y="2549"/>
                <a:ext cx="3651" cy="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lnSpc>
                    <a:spcPct val="115000"/>
                  </a:lnSpc>
                </a:pPr>
                <a:r>
                  <a:rPr lang="en-US" sz="2400" dirty="0"/>
                  <a:t>Upper Specification - Lower Specification</a:t>
                </a:r>
              </a:p>
              <a:p>
                <a:pPr algn="ctr" eaLnBrk="1" hangingPunct="1">
                  <a:lnSpc>
                    <a:spcPct val="115000"/>
                  </a:lnSpc>
                </a:pPr>
                <a:r>
                  <a:rPr lang="en-US" sz="2400" dirty="0"/>
                  <a:t>6</a:t>
                </a:r>
                <a:r>
                  <a:rPr lang="en-US" sz="2400" i="1" dirty="0">
                    <a:latin typeface="Symbol" charset="0"/>
                  </a:rPr>
                  <a:t>s</a:t>
                </a:r>
                <a:endParaRPr lang="en-US" sz="2400" i="1" dirty="0"/>
              </a:p>
            </p:txBody>
          </p:sp>
          <p:sp>
            <p:nvSpPr>
              <p:cNvPr id="28" name="Line 7">
                <a:extLst>
                  <a:ext uri="{FF2B5EF4-FFF2-40B4-BE49-F238E27FC236}">
                    <a16:creationId xmlns:a16="http://schemas.microsoft.com/office/drawing/2014/main" id="{7510F557-EF8C-44B9-9E04-EABEAA29023A}"/>
                  </a:ext>
                </a:extLst>
              </p:cNvPr>
              <p:cNvSpPr>
                <a:spLocks noChangeShapeType="1"/>
              </p:cNvSpPr>
              <p:nvPr/>
            </p:nvSpPr>
            <p:spPr bwMode="auto">
              <a:xfrm>
                <a:off x="1238" y="2872"/>
                <a:ext cx="3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grpSp>
      <p:grpSp>
        <p:nvGrpSpPr>
          <p:cNvPr id="30" name="Group 9">
            <a:extLst>
              <a:ext uri="{FF2B5EF4-FFF2-40B4-BE49-F238E27FC236}">
                <a16:creationId xmlns:a16="http://schemas.microsoft.com/office/drawing/2014/main" id="{BD681FA9-6A62-4E3A-BA41-27AD77A7EC50}"/>
              </a:ext>
            </a:extLst>
          </p:cNvPr>
          <p:cNvGrpSpPr>
            <a:grpSpLocks/>
          </p:cNvGrpSpPr>
          <p:nvPr/>
        </p:nvGrpSpPr>
        <p:grpSpPr bwMode="auto">
          <a:xfrm>
            <a:off x="1258888" y="1600201"/>
            <a:ext cx="6921499" cy="1570038"/>
            <a:chOff x="793" y="1104"/>
            <a:chExt cx="4360" cy="989"/>
          </a:xfrm>
        </p:grpSpPr>
        <p:sp>
          <p:nvSpPr>
            <p:cNvPr id="31" name="Rectangle 10">
              <a:extLst>
                <a:ext uri="{FF2B5EF4-FFF2-40B4-BE49-F238E27FC236}">
                  <a16:creationId xmlns:a16="http://schemas.microsoft.com/office/drawing/2014/main" id="{FAA8DEA4-F03E-4514-87EC-B7CF5378C6C5}"/>
                </a:ext>
              </a:extLst>
            </p:cNvPr>
            <p:cNvSpPr>
              <a:spLocks noChangeArrowheads="1"/>
            </p:cNvSpPr>
            <p:nvPr/>
          </p:nvSpPr>
          <p:spPr bwMode="auto">
            <a:xfrm>
              <a:off x="793" y="1104"/>
              <a:ext cx="4360" cy="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3200" dirty="0"/>
                <a:t>Process mean </a:t>
              </a:r>
              <a:r>
                <a:rPr lang="en-US" sz="3200" i="1" dirty="0"/>
                <a:t>x</a:t>
              </a:r>
              <a:r>
                <a:rPr lang="en-US" sz="3200" dirty="0"/>
                <a:t> = 25 cm</a:t>
              </a:r>
            </a:p>
            <a:p>
              <a:pPr eaLnBrk="1" hangingPunct="1"/>
              <a:r>
                <a:rPr lang="en-US" sz="3200" dirty="0"/>
                <a:t>Process standard deviation </a:t>
              </a:r>
              <a:r>
                <a:rPr lang="en-US" sz="3200" i="1" dirty="0">
                  <a:latin typeface="Symbol" charset="0"/>
                </a:rPr>
                <a:t>s</a:t>
              </a:r>
              <a:r>
                <a:rPr lang="en-US" sz="3200" dirty="0"/>
                <a:t> = 0.005 cm</a:t>
              </a:r>
            </a:p>
            <a:p>
              <a:pPr eaLnBrk="1" hangingPunct="1"/>
              <a:r>
                <a:rPr lang="en-US" sz="3200" dirty="0"/>
                <a:t>Design specification = 25 ± 0.02 cm</a:t>
              </a:r>
            </a:p>
          </p:txBody>
        </p:sp>
        <p:sp>
          <p:nvSpPr>
            <p:cNvPr id="32" name="Line 11">
              <a:extLst>
                <a:ext uri="{FF2B5EF4-FFF2-40B4-BE49-F238E27FC236}">
                  <a16:creationId xmlns:a16="http://schemas.microsoft.com/office/drawing/2014/main" id="{8F8F4BD1-F3D5-4738-B70F-8B25B1CB93D5}"/>
                </a:ext>
              </a:extLst>
            </p:cNvPr>
            <p:cNvSpPr>
              <a:spLocks noChangeShapeType="1"/>
            </p:cNvSpPr>
            <p:nvPr/>
          </p:nvSpPr>
          <p:spPr bwMode="auto">
            <a:xfrm>
              <a:off x="2369" y="1200"/>
              <a:ext cx="8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grpSp>
        <p:nvGrpSpPr>
          <p:cNvPr id="35" name="Group 14">
            <a:extLst>
              <a:ext uri="{FF2B5EF4-FFF2-40B4-BE49-F238E27FC236}">
                <a16:creationId xmlns:a16="http://schemas.microsoft.com/office/drawing/2014/main" id="{AA7B6BF2-291B-469A-B8B1-E307701DCAF3}"/>
              </a:ext>
            </a:extLst>
          </p:cNvPr>
          <p:cNvGrpSpPr>
            <a:grpSpLocks/>
          </p:cNvGrpSpPr>
          <p:nvPr/>
        </p:nvGrpSpPr>
        <p:grpSpPr bwMode="auto">
          <a:xfrm>
            <a:off x="1554164" y="4859341"/>
            <a:ext cx="1874838" cy="917575"/>
            <a:chOff x="1378" y="3101"/>
            <a:chExt cx="1181" cy="578"/>
          </a:xfrm>
        </p:grpSpPr>
        <p:sp>
          <p:nvSpPr>
            <p:cNvPr id="36" name="Rectangle 15">
              <a:extLst>
                <a:ext uri="{FF2B5EF4-FFF2-40B4-BE49-F238E27FC236}">
                  <a16:creationId xmlns:a16="http://schemas.microsoft.com/office/drawing/2014/main" id="{B0E38BAB-4913-44AC-861C-7BAE9D732628}"/>
                </a:ext>
              </a:extLst>
            </p:cNvPr>
            <p:cNvSpPr>
              <a:spLocks noChangeArrowheads="1"/>
            </p:cNvSpPr>
            <p:nvPr/>
          </p:nvSpPr>
          <p:spPr bwMode="auto">
            <a:xfrm>
              <a:off x="1378" y="3101"/>
              <a:ext cx="1181" cy="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lnSpc>
                  <a:spcPct val="115000"/>
                </a:lnSpc>
              </a:pPr>
              <a:r>
                <a:rPr lang="en-US" sz="2400" dirty="0"/>
                <a:t>25.02 – 24.98</a:t>
              </a:r>
            </a:p>
            <a:p>
              <a:pPr algn="ctr" eaLnBrk="1" hangingPunct="1">
                <a:lnSpc>
                  <a:spcPct val="115000"/>
                </a:lnSpc>
              </a:pPr>
              <a:r>
                <a:rPr lang="en-US" sz="2400" dirty="0"/>
                <a:t>6(0.005)</a:t>
              </a:r>
            </a:p>
          </p:txBody>
        </p:sp>
        <p:sp>
          <p:nvSpPr>
            <p:cNvPr id="37" name="Line 16">
              <a:extLst>
                <a:ext uri="{FF2B5EF4-FFF2-40B4-BE49-F238E27FC236}">
                  <a16:creationId xmlns:a16="http://schemas.microsoft.com/office/drawing/2014/main" id="{0B1F7E6E-E36E-4492-99E4-F992655AAA62}"/>
                </a:ext>
              </a:extLst>
            </p:cNvPr>
            <p:cNvSpPr>
              <a:spLocks noChangeShapeType="1"/>
            </p:cNvSpPr>
            <p:nvPr/>
          </p:nvSpPr>
          <p:spPr bwMode="auto">
            <a:xfrm>
              <a:off x="1506" y="3408"/>
              <a:ext cx="90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sp>
        <p:nvSpPr>
          <p:cNvPr id="38" name="Rectangle 13">
            <a:extLst>
              <a:ext uri="{FF2B5EF4-FFF2-40B4-BE49-F238E27FC236}">
                <a16:creationId xmlns:a16="http://schemas.microsoft.com/office/drawing/2014/main" id="{B798F0A9-06B1-4C7E-BB06-8388D21C082F}"/>
              </a:ext>
            </a:extLst>
          </p:cNvPr>
          <p:cNvSpPr>
            <a:spLocks noChangeArrowheads="1"/>
          </p:cNvSpPr>
          <p:nvPr/>
        </p:nvSpPr>
        <p:spPr bwMode="auto">
          <a:xfrm>
            <a:off x="3398839" y="5087146"/>
            <a:ext cx="11072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sz="2400" dirty="0"/>
              <a:t>= 1.33</a:t>
            </a:r>
          </a:p>
        </p:txBody>
      </p:sp>
      <p:sp>
        <p:nvSpPr>
          <p:cNvPr id="4" name="TextBox 3">
            <a:extLst>
              <a:ext uri="{FF2B5EF4-FFF2-40B4-BE49-F238E27FC236}">
                <a16:creationId xmlns:a16="http://schemas.microsoft.com/office/drawing/2014/main" id="{C641D96F-C307-4968-8C78-297E846E4A5E}"/>
              </a:ext>
            </a:extLst>
          </p:cNvPr>
          <p:cNvSpPr txBox="1"/>
          <p:nvPr/>
        </p:nvSpPr>
        <p:spPr>
          <a:xfrm>
            <a:off x="1269141" y="5133461"/>
            <a:ext cx="300082" cy="369332"/>
          </a:xfrm>
          <a:prstGeom prst="rect">
            <a:avLst/>
          </a:prstGeom>
          <a:noFill/>
        </p:spPr>
        <p:txBody>
          <a:bodyPr wrap="none" rtlCol="0">
            <a:spAutoFit/>
          </a:bodyPr>
          <a:lstStyle/>
          <a:p>
            <a:r>
              <a:rPr lang="en-US" dirty="0"/>
              <a:t>=</a:t>
            </a:r>
          </a:p>
        </p:txBody>
      </p:sp>
      <p:sp>
        <p:nvSpPr>
          <p:cNvPr id="39" name="Rectangle 17">
            <a:extLst>
              <a:ext uri="{FF2B5EF4-FFF2-40B4-BE49-F238E27FC236}">
                <a16:creationId xmlns:a16="http://schemas.microsoft.com/office/drawing/2014/main" id="{A08788C4-B0B7-48D2-BCDA-F478A92446EA}"/>
              </a:ext>
            </a:extLst>
          </p:cNvPr>
          <p:cNvSpPr>
            <a:spLocks noChangeArrowheads="1"/>
          </p:cNvSpPr>
          <p:nvPr/>
        </p:nvSpPr>
        <p:spPr bwMode="auto">
          <a:xfrm>
            <a:off x="5457825" y="4835525"/>
            <a:ext cx="2286000" cy="1128713"/>
          </a:xfrm>
          <a:prstGeom prst="rect">
            <a:avLst/>
          </a:prstGeom>
          <a:solidFill>
            <a:schemeClr val="accent4"/>
          </a:solidFill>
          <a:ln w="9525">
            <a:solidFill>
              <a:schemeClr val="tx1"/>
            </a:solidFill>
            <a:miter lim="800000"/>
            <a:headEnd/>
            <a:tailEnd/>
          </a:ln>
          <a:effectLst/>
        </p:spPr>
        <p:txBody>
          <a:bodyPr lIns="234000" tIns="226800" rIns="234000" bIns="226800">
            <a:spAutoFit/>
          </a:bodyPr>
          <a:lstStyle/>
          <a:p>
            <a:pPr algn="ctr" eaLnBrk="1" fontAlgn="auto" hangingPunct="1">
              <a:lnSpc>
                <a:spcPct val="90000"/>
              </a:lnSpc>
              <a:spcBef>
                <a:spcPts val="0"/>
              </a:spcBef>
              <a:spcAft>
                <a:spcPts val="0"/>
              </a:spcAft>
              <a:defRPr/>
            </a:pPr>
            <a:r>
              <a:rPr lang="en-US" sz="2400" i="1" dirty="0">
                <a:solidFill>
                  <a:schemeClr val="bg1"/>
                </a:solidFill>
                <a:latin typeface="Arial"/>
                <a:ea typeface="+mn-ea"/>
                <a:cs typeface="Arial"/>
              </a:rPr>
              <a:t>Process is capable</a:t>
            </a:r>
          </a:p>
        </p:txBody>
      </p:sp>
    </p:spTree>
    <p:extLst>
      <p:ext uri="{BB962C8B-B14F-4D97-AF65-F5344CB8AC3E}">
        <p14:creationId xmlns:p14="http://schemas.microsoft.com/office/powerpoint/2010/main" val="387651803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30"/>
                                        </p:tgtEl>
                                        <p:attrNameLst>
                                          <p:attrName>style.visibility</p:attrName>
                                        </p:attrNameLst>
                                      </p:cBhvr>
                                      <p:to>
                                        <p:strVal val="visible"/>
                                      </p:to>
                                    </p:set>
                                    <p:animEffect transition="in" filter="strips(downRight)">
                                      <p:cBhvr>
                                        <p:cTn id="7" dur="10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fade">
                                      <p:cBhvr>
                                        <p:cTn id="26" dur="1000"/>
                                        <p:tgtEl>
                                          <p:spTgt spid="35"/>
                                        </p:tgtEl>
                                      </p:cBhvr>
                                    </p:animEffect>
                                    <p:anim calcmode="lin" valueType="num">
                                      <p:cBhvr>
                                        <p:cTn id="27" dur="1000" fill="hold"/>
                                        <p:tgtEl>
                                          <p:spTgt spid="35"/>
                                        </p:tgtEl>
                                        <p:attrNameLst>
                                          <p:attrName>ppt_x</p:attrName>
                                        </p:attrNameLst>
                                      </p:cBhvr>
                                      <p:tavLst>
                                        <p:tav tm="0">
                                          <p:val>
                                            <p:strVal val="#ppt_x"/>
                                          </p:val>
                                        </p:tav>
                                        <p:tav tm="100000">
                                          <p:val>
                                            <p:strVal val="#ppt_x"/>
                                          </p:val>
                                        </p:tav>
                                      </p:tavLst>
                                    </p:anim>
                                    <p:anim calcmode="lin" valueType="num">
                                      <p:cBhvr>
                                        <p:cTn id="28"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1000"/>
                                        <p:tgtEl>
                                          <p:spTgt spid="38"/>
                                        </p:tgtEl>
                                      </p:cBhvr>
                                    </p:animEffect>
                                    <p:anim calcmode="lin" valueType="num">
                                      <p:cBhvr>
                                        <p:cTn id="34" dur="1000" fill="hold"/>
                                        <p:tgtEl>
                                          <p:spTgt spid="38"/>
                                        </p:tgtEl>
                                        <p:attrNameLst>
                                          <p:attrName>ppt_x</p:attrName>
                                        </p:attrNameLst>
                                      </p:cBhvr>
                                      <p:tavLst>
                                        <p:tav tm="0">
                                          <p:val>
                                            <p:strVal val="#ppt_x"/>
                                          </p:val>
                                        </p:tav>
                                        <p:tav tm="100000">
                                          <p:val>
                                            <p:strVal val="#ppt_x"/>
                                          </p:val>
                                        </p:tav>
                                      </p:tavLst>
                                    </p:anim>
                                    <p:anim calcmode="lin" valueType="num">
                                      <p:cBhvr>
                                        <p:cTn id="35"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1000"/>
                                        <p:tgtEl>
                                          <p:spTgt spid="39"/>
                                        </p:tgtEl>
                                      </p:cBhvr>
                                    </p:animEffect>
                                    <p:anim calcmode="lin" valueType="num">
                                      <p:cBhvr>
                                        <p:cTn id="41" dur="1000" fill="hold"/>
                                        <p:tgtEl>
                                          <p:spTgt spid="39"/>
                                        </p:tgtEl>
                                        <p:attrNameLst>
                                          <p:attrName>ppt_x</p:attrName>
                                        </p:attrNameLst>
                                      </p:cBhvr>
                                      <p:tavLst>
                                        <p:tav tm="0">
                                          <p:val>
                                            <p:strVal val="#ppt_x"/>
                                          </p:val>
                                        </p:tav>
                                        <p:tav tm="100000">
                                          <p:val>
                                            <p:strVal val="#ppt_x"/>
                                          </p:val>
                                        </p:tav>
                                      </p:tavLst>
                                    </p:anim>
                                    <p:anim calcmode="lin" valueType="num">
                                      <p:cBhvr>
                                        <p:cTn id="42"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 grpId="0"/>
      <p:bldP spid="3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Arial" charset="0"/>
                <a:cs typeface="Arial" charset="0"/>
              </a:rPr>
              <a:t>Process Capability Index</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37</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0" name="Content Placeholder 9">
            <a:extLst>
              <a:ext uri="{FF2B5EF4-FFF2-40B4-BE49-F238E27FC236}">
                <a16:creationId xmlns:a16="http://schemas.microsoft.com/office/drawing/2014/main" id="{B0257B3B-5950-4222-896B-524D23883D94}"/>
              </a:ext>
            </a:extLst>
          </p:cNvPr>
          <p:cNvSpPr>
            <a:spLocks noGrp="1"/>
          </p:cNvSpPr>
          <p:nvPr>
            <p:ph idx="1"/>
          </p:nvPr>
        </p:nvSpPr>
        <p:spPr>
          <a:xfrm>
            <a:off x="457200" y="777875"/>
            <a:ext cx="8229600" cy="5789661"/>
          </a:xfrm>
        </p:spPr>
        <p:txBody>
          <a:bodyPr>
            <a:normAutofit/>
          </a:bodyPr>
          <a:lstStyle/>
          <a:p>
            <a:pPr marL="0" indent="0">
              <a:lnSpc>
                <a:spcPct val="90000"/>
              </a:lnSpc>
              <a:spcAft>
                <a:spcPct val="40000"/>
              </a:spcAft>
              <a:buClr>
                <a:srgbClr val="BF0922"/>
              </a:buClr>
              <a:buSzPct val="60000"/>
              <a:buNone/>
            </a:pPr>
            <a:r>
              <a:rPr lang="en-US" sz="3600" b="1" dirty="0"/>
              <a:t>Axles production:</a:t>
            </a:r>
          </a:p>
          <a:p>
            <a:pPr marL="355600" indent="-355600">
              <a:lnSpc>
                <a:spcPct val="90000"/>
              </a:lnSpc>
              <a:spcAft>
                <a:spcPct val="40000"/>
              </a:spcAft>
              <a:buClr>
                <a:srgbClr val="BF0922"/>
              </a:buClr>
              <a:buSzPct val="60000"/>
              <a:buFont typeface="Lucida Grande" charset="0"/>
              <a:buChar char="►"/>
            </a:pPr>
            <a:r>
              <a:rPr lang="en-US" dirty="0"/>
              <a:t>A capable process is not necessarily in the center of the specification, but it falls within the specification limit at both extremes</a:t>
            </a:r>
          </a:p>
          <a:p>
            <a:pPr marL="355600" indent="-355600">
              <a:lnSpc>
                <a:spcPct val="90000"/>
              </a:lnSpc>
              <a:spcAft>
                <a:spcPct val="40000"/>
              </a:spcAft>
              <a:buClr>
                <a:srgbClr val="BF0922"/>
              </a:buClr>
              <a:buSzPct val="60000"/>
              <a:buFont typeface="Lucida Grande" charset="0"/>
              <a:buChar char="►"/>
            </a:pPr>
            <a:endParaRPr lang="en-US" dirty="0"/>
          </a:p>
        </p:txBody>
      </p:sp>
      <p:sp>
        <p:nvSpPr>
          <p:cNvPr id="29" name="Rectangle 3">
            <a:extLst>
              <a:ext uri="{FF2B5EF4-FFF2-40B4-BE49-F238E27FC236}">
                <a16:creationId xmlns:a16="http://schemas.microsoft.com/office/drawing/2014/main" id="{BF8F1493-E86D-4F48-A75E-BFC1E144682C}"/>
              </a:ext>
            </a:extLst>
          </p:cNvPr>
          <p:cNvSpPr>
            <a:spLocks noChangeArrowheads="1"/>
          </p:cNvSpPr>
          <p:nvPr/>
        </p:nvSpPr>
        <p:spPr bwMode="auto">
          <a:xfrm>
            <a:off x="554037" y="5226966"/>
            <a:ext cx="8132763"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55600" indent="-355600" eaLnBrk="1" hangingPunct="1">
              <a:lnSpc>
                <a:spcPct val="90000"/>
              </a:lnSpc>
              <a:spcAft>
                <a:spcPct val="40000"/>
              </a:spcAft>
              <a:buClr>
                <a:srgbClr val="BF0922"/>
              </a:buClr>
              <a:buSzPct val="60000"/>
              <a:buFont typeface="Lucida Grande" charset="0"/>
              <a:buChar char="►"/>
            </a:pPr>
            <a:r>
              <a:rPr lang="en-US" sz="3200" dirty="0"/>
              <a:t>A capable process must have a C</a:t>
            </a:r>
            <a:r>
              <a:rPr lang="en-US" sz="3200" baseline="-25000" dirty="0"/>
              <a:t>pk</a:t>
            </a:r>
            <a:r>
              <a:rPr lang="en-US" sz="3200" dirty="0"/>
              <a:t> of at least 1.0</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52D1ED5-E19C-4246-B0A8-429400AAB9CA}"/>
                  </a:ext>
                </a:extLst>
              </p:cNvPr>
              <p:cNvSpPr txBox="1"/>
              <p:nvPr/>
            </p:nvSpPr>
            <p:spPr>
              <a:xfrm>
                <a:off x="1528372" y="3642725"/>
                <a:ext cx="5639108" cy="8209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𝐶</m:t>
                          </m:r>
                        </m:e>
                        <m:sub>
                          <m:r>
                            <a:rPr lang="en-US" sz="2800" b="0" i="1" smtClean="0">
                              <a:latin typeface="Cambria Math" panose="02040503050406030204" pitchFamily="18" charset="0"/>
                            </a:rPr>
                            <m:t>𝑝𝑘</m:t>
                          </m:r>
                        </m:sub>
                      </m:sSub>
                      <m:r>
                        <a:rPr lang="en-US" sz="2800" b="0" i="1" smtClean="0">
                          <a:latin typeface="Cambria Math" panose="02040503050406030204" pitchFamily="18" charset="0"/>
                        </a:rPr>
                        <m:t>=</m:t>
                      </m:r>
                      <m:r>
                        <a:rPr lang="en-US" sz="2800" b="0" i="1" smtClean="0">
                          <a:latin typeface="Cambria Math" panose="02040503050406030204" pitchFamily="18" charset="0"/>
                        </a:rPr>
                        <m:t>𝑚𝑖𝑛𝑖𝑚𝑢𝑚</m:t>
                      </m:r>
                      <m:d>
                        <m:dPr>
                          <m:begChr m:val="["/>
                          <m:endChr m:val="]"/>
                          <m:ctrlPr>
                            <a:rPr lang="en-US" sz="2800" b="0" i="1" smtClean="0">
                              <a:latin typeface="Cambria Math" panose="02040503050406030204" pitchFamily="18" charset="0"/>
                            </a:rPr>
                          </m:ctrlPr>
                        </m:dPr>
                        <m:e>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𝑈𝑆𝐿</m:t>
                              </m:r>
                              <m:r>
                                <a:rPr lang="en-US" sz="2800" b="0" i="1" smtClean="0">
                                  <a:latin typeface="Cambria Math" panose="02040503050406030204" pitchFamily="18" charset="0"/>
                                </a:rPr>
                                <m:t>−</m:t>
                              </m:r>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rPr>
                                    <m:t>𝑥</m:t>
                                  </m:r>
                                </m:e>
                              </m:acc>
                            </m:num>
                            <m:den>
                              <m:r>
                                <a:rPr lang="en-US" sz="2800" b="0" i="1" smtClean="0">
                                  <a:latin typeface="Cambria Math" panose="02040503050406030204" pitchFamily="18" charset="0"/>
                                </a:rPr>
                                <m:t>3</m:t>
                              </m:r>
                              <m:r>
                                <a:rPr lang="en-US" sz="2800" b="0" i="1" smtClean="0">
                                  <a:latin typeface="Cambria Math" panose="02040503050406030204" pitchFamily="18" charset="0"/>
                                  <a:ea typeface="Cambria Math" panose="02040503050406030204" pitchFamily="18" charset="0"/>
                                </a:rPr>
                                <m:t>𝜎</m:t>
                              </m:r>
                            </m:den>
                          </m:f>
                          <m:r>
                            <a:rPr lang="en-US" sz="2800" b="0" i="1" smtClean="0">
                              <a:latin typeface="Cambria Math" panose="02040503050406030204" pitchFamily="18" charset="0"/>
                            </a:rPr>
                            <m:t>, </m:t>
                          </m:r>
                          <m:f>
                            <m:fPr>
                              <m:ctrlPr>
                                <a:rPr lang="en-US" sz="2800" i="1">
                                  <a:latin typeface="Cambria Math" panose="02040503050406030204" pitchFamily="18" charset="0"/>
                                </a:rPr>
                              </m:ctrlPr>
                            </m:fPr>
                            <m:num>
                              <m:acc>
                                <m:accPr>
                                  <m:chr m:val="̅"/>
                                  <m:ctrlPr>
                                    <a:rPr lang="en-US" sz="2800" i="1">
                                      <a:latin typeface="Cambria Math" panose="02040503050406030204" pitchFamily="18" charset="0"/>
                                    </a:rPr>
                                  </m:ctrlPr>
                                </m:accPr>
                                <m:e>
                                  <m:r>
                                    <a:rPr lang="en-US" sz="2800" i="1">
                                      <a:latin typeface="Cambria Math" panose="02040503050406030204" pitchFamily="18" charset="0"/>
                                    </a:rPr>
                                    <m:t>𝑥</m:t>
                                  </m:r>
                                </m:e>
                              </m:acc>
                              <m:r>
                                <a:rPr lang="en-US" sz="2800" b="0" i="1" smtClean="0">
                                  <a:latin typeface="Cambria Math" panose="02040503050406030204" pitchFamily="18" charset="0"/>
                                </a:rPr>
                                <m:t>−</m:t>
                              </m:r>
                              <m:r>
                                <a:rPr lang="en-US" sz="2800" b="0" i="1" smtClean="0">
                                  <a:latin typeface="Cambria Math" panose="02040503050406030204" pitchFamily="18" charset="0"/>
                                </a:rPr>
                                <m:t>𝐿𝑆𝐿</m:t>
                              </m:r>
                            </m:num>
                            <m:den>
                              <m:r>
                                <a:rPr lang="en-US" sz="2800" i="1">
                                  <a:latin typeface="Cambria Math" panose="02040503050406030204" pitchFamily="18" charset="0"/>
                                </a:rPr>
                                <m:t>3</m:t>
                              </m:r>
                              <m:r>
                                <a:rPr lang="en-US" sz="2800" i="1">
                                  <a:latin typeface="Cambria Math" panose="02040503050406030204" pitchFamily="18" charset="0"/>
                                  <a:ea typeface="Cambria Math" panose="02040503050406030204" pitchFamily="18" charset="0"/>
                                </a:rPr>
                                <m:t>𝜎</m:t>
                              </m:r>
                            </m:den>
                          </m:f>
                        </m:e>
                      </m:d>
                    </m:oMath>
                  </m:oMathPara>
                </a14:m>
                <a:endParaRPr lang="en-US" sz="2800" dirty="0"/>
              </a:p>
            </p:txBody>
          </p:sp>
        </mc:Choice>
        <mc:Fallback xmlns="">
          <p:sp>
            <p:nvSpPr>
              <p:cNvPr id="6" name="TextBox 5">
                <a:extLst>
                  <a:ext uri="{FF2B5EF4-FFF2-40B4-BE49-F238E27FC236}">
                    <a16:creationId xmlns:a16="http://schemas.microsoft.com/office/drawing/2014/main" id="{952D1ED5-E19C-4246-B0A8-429400AAB9CA}"/>
                  </a:ext>
                </a:extLst>
              </p:cNvPr>
              <p:cNvSpPr txBox="1">
                <a:spLocks noRot="1" noChangeAspect="1" noMove="1" noResize="1" noEditPoints="1" noAdjustHandles="1" noChangeArrowheads="1" noChangeShapeType="1" noTextEdit="1"/>
              </p:cNvSpPr>
              <p:nvPr/>
            </p:nvSpPr>
            <p:spPr>
              <a:xfrm>
                <a:off x="1528372" y="3642725"/>
                <a:ext cx="5639108" cy="820994"/>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8226537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Arial" charset="0"/>
                <a:cs typeface="Arial" charset="0"/>
              </a:rPr>
              <a:t>Process Capability Index</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38</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0" name="Content Placeholder 9">
            <a:extLst>
              <a:ext uri="{FF2B5EF4-FFF2-40B4-BE49-F238E27FC236}">
                <a16:creationId xmlns:a16="http://schemas.microsoft.com/office/drawing/2014/main" id="{B0257B3B-5950-4222-896B-524D23883D94}"/>
              </a:ext>
            </a:extLst>
          </p:cNvPr>
          <p:cNvSpPr>
            <a:spLocks noGrp="1"/>
          </p:cNvSpPr>
          <p:nvPr>
            <p:ph idx="1"/>
          </p:nvPr>
        </p:nvSpPr>
        <p:spPr>
          <a:xfrm>
            <a:off x="457200" y="777875"/>
            <a:ext cx="8229600" cy="5789661"/>
          </a:xfrm>
        </p:spPr>
        <p:txBody>
          <a:bodyPr>
            <a:normAutofit/>
          </a:bodyPr>
          <a:lstStyle/>
          <a:p>
            <a:pPr marL="0" indent="0">
              <a:lnSpc>
                <a:spcPct val="90000"/>
              </a:lnSpc>
              <a:spcAft>
                <a:spcPct val="40000"/>
              </a:spcAft>
              <a:buClr>
                <a:srgbClr val="BF0922"/>
              </a:buClr>
              <a:buSzPct val="60000"/>
              <a:buNone/>
            </a:pPr>
            <a:r>
              <a:rPr lang="en-US" dirty="0"/>
              <a:t>.</a:t>
            </a:r>
          </a:p>
        </p:txBody>
      </p:sp>
      <p:grpSp>
        <p:nvGrpSpPr>
          <p:cNvPr id="30" name="Group 9">
            <a:extLst>
              <a:ext uri="{FF2B5EF4-FFF2-40B4-BE49-F238E27FC236}">
                <a16:creationId xmlns:a16="http://schemas.microsoft.com/office/drawing/2014/main" id="{BD681FA9-6A62-4E3A-BA41-27AD77A7EC50}"/>
              </a:ext>
            </a:extLst>
          </p:cNvPr>
          <p:cNvGrpSpPr>
            <a:grpSpLocks/>
          </p:cNvGrpSpPr>
          <p:nvPr/>
        </p:nvGrpSpPr>
        <p:grpSpPr bwMode="auto">
          <a:xfrm>
            <a:off x="744543" y="1212055"/>
            <a:ext cx="8247057" cy="2554288"/>
            <a:chOff x="793" y="1104"/>
            <a:chExt cx="5195" cy="1609"/>
          </a:xfrm>
        </p:grpSpPr>
        <p:sp>
          <p:nvSpPr>
            <p:cNvPr id="31" name="Rectangle 10">
              <a:extLst>
                <a:ext uri="{FF2B5EF4-FFF2-40B4-BE49-F238E27FC236}">
                  <a16:creationId xmlns:a16="http://schemas.microsoft.com/office/drawing/2014/main" id="{FAA8DEA4-F03E-4514-87EC-B7CF5378C6C5}"/>
                </a:ext>
              </a:extLst>
            </p:cNvPr>
            <p:cNvSpPr>
              <a:spLocks noChangeArrowheads="1"/>
            </p:cNvSpPr>
            <p:nvPr/>
          </p:nvSpPr>
          <p:spPr bwMode="auto">
            <a:xfrm>
              <a:off x="793" y="1104"/>
              <a:ext cx="5195" cy="1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3200" dirty="0"/>
                <a:t>Target value for the process mean = 140 degrees</a:t>
              </a:r>
            </a:p>
            <a:p>
              <a:pPr eaLnBrk="1" hangingPunct="1"/>
              <a:r>
                <a:rPr lang="en-US" sz="3200" dirty="0"/>
                <a:t>Process mean </a:t>
              </a:r>
              <a:r>
                <a:rPr lang="en-US" sz="3200" i="1" dirty="0"/>
                <a:t>x</a:t>
              </a:r>
              <a:r>
                <a:rPr lang="en-US" sz="3200" dirty="0"/>
                <a:t> = 139.8 degrees</a:t>
              </a:r>
            </a:p>
            <a:p>
              <a:pPr eaLnBrk="1" hangingPunct="1"/>
              <a:r>
                <a:rPr lang="en-US" sz="3200" dirty="0"/>
                <a:t>Process standard deviation </a:t>
              </a:r>
              <a:r>
                <a:rPr lang="en-US" sz="3200" i="1" dirty="0">
                  <a:latin typeface="Symbol" charset="0"/>
                </a:rPr>
                <a:t>s</a:t>
              </a:r>
              <a:r>
                <a:rPr lang="en-US" sz="3200" dirty="0"/>
                <a:t> = 2.14 degree</a:t>
              </a:r>
            </a:p>
            <a:p>
              <a:pPr eaLnBrk="1" hangingPunct="1"/>
              <a:r>
                <a:rPr lang="en-US" sz="3200" dirty="0"/>
                <a:t>Design specification: USL=148 degrees</a:t>
              </a:r>
            </a:p>
            <a:p>
              <a:pPr eaLnBrk="1" hangingPunct="1"/>
              <a:r>
                <a:rPr lang="en-US" sz="3200" dirty="0"/>
                <a:t>			        LSL=132 degrees</a:t>
              </a:r>
            </a:p>
          </p:txBody>
        </p:sp>
        <p:sp>
          <p:nvSpPr>
            <p:cNvPr id="32" name="Line 11">
              <a:extLst>
                <a:ext uri="{FF2B5EF4-FFF2-40B4-BE49-F238E27FC236}">
                  <a16:creationId xmlns:a16="http://schemas.microsoft.com/office/drawing/2014/main" id="{8F8F4BD1-F3D5-4738-B70F-8B25B1CB93D5}"/>
                </a:ext>
              </a:extLst>
            </p:cNvPr>
            <p:cNvSpPr>
              <a:spLocks noChangeShapeType="1"/>
            </p:cNvSpPr>
            <p:nvPr/>
          </p:nvSpPr>
          <p:spPr bwMode="auto">
            <a:xfrm>
              <a:off x="2369" y="1488"/>
              <a:ext cx="8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sp>
        <p:nvSpPr>
          <p:cNvPr id="38" name="Rectangle 13">
            <a:extLst>
              <a:ext uri="{FF2B5EF4-FFF2-40B4-BE49-F238E27FC236}">
                <a16:creationId xmlns:a16="http://schemas.microsoft.com/office/drawing/2014/main" id="{B798F0A9-06B1-4C7E-BB06-8388D21C082F}"/>
              </a:ext>
            </a:extLst>
          </p:cNvPr>
          <p:cNvSpPr>
            <a:spLocks noChangeArrowheads="1"/>
          </p:cNvSpPr>
          <p:nvPr/>
        </p:nvSpPr>
        <p:spPr bwMode="auto">
          <a:xfrm>
            <a:off x="2278858" y="5415112"/>
            <a:ext cx="14073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sz="3200" dirty="0"/>
              <a:t>= 1.21</a:t>
            </a:r>
          </a:p>
        </p:txBody>
      </p:sp>
      <p:sp>
        <p:nvSpPr>
          <p:cNvPr id="39" name="Rectangle 17">
            <a:extLst>
              <a:ext uri="{FF2B5EF4-FFF2-40B4-BE49-F238E27FC236}">
                <a16:creationId xmlns:a16="http://schemas.microsoft.com/office/drawing/2014/main" id="{A08788C4-B0B7-48D2-BCDA-F478A92446EA}"/>
              </a:ext>
            </a:extLst>
          </p:cNvPr>
          <p:cNvSpPr>
            <a:spLocks noChangeArrowheads="1"/>
          </p:cNvSpPr>
          <p:nvPr/>
        </p:nvSpPr>
        <p:spPr bwMode="auto">
          <a:xfrm>
            <a:off x="5457825" y="5195887"/>
            <a:ext cx="2286000" cy="1128713"/>
          </a:xfrm>
          <a:prstGeom prst="rect">
            <a:avLst/>
          </a:prstGeom>
          <a:solidFill>
            <a:schemeClr val="accent4"/>
          </a:solidFill>
          <a:ln w="9525">
            <a:solidFill>
              <a:schemeClr val="tx1"/>
            </a:solidFill>
            <a:miter lim="800000"/>
            <a:headEnd/>
            <a:tailEnd/>
          </a:ln>
          <a:effectLst/>
        </p:spPr>
        <p:txBody>
          <a:bodyPr lIns="234000" tIns="226800" rIns="234000" bIns="226800">
            <a:spAutoFit/>
          </a:bodyPr>
          <a:lstStyle/>
          <a:p>
            <a:pPr algn="ctr" eaLnBrk="1" fontAlgn="auto" hangingPunct="1">
              <a:lnSpc>
                <a:spcPct val="90000"/>
              </a:lnSpc>
              <a:spcBef>
                <a:spcPts val="0"/>
              </a:spcBef>
              <a:spcAft>
                <a:spcPts val="0"/>
              </a:spcAft>
              <a:defRPr/>
            </a:pPr>
            <a:r>
              <a:rPr lang="en-US" sz="2400" i="1" dirty="0">
                <a:solidFill>
                  <a:schemeClr val="bg1"/>
                </a:solidFill>
                <a:latin typeface="Arial"/>
                <a:ea typeface="+mn-ea"/>
                <a:cs typeface="Arial"/>
              </a:rPr>
              <a:t>Process is capable</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90089C4-640C-4EED-B895-35CAAD6BFFBB}"/>
                  </a:ext>
                </a:extLst>
              </p:cNvPr>
              <p:cNvSpPr txBox="1"/>
              <p:nvPr/>
            </p:nvSpPr>
            <p:spPr>
              <a:xfrm>
                <a:off x="1073792" y="4153521"/>
                <a:ext cx="7148815" cy="8209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𝐶</m:t>
                          </m:r>
                        </m:e>
                        <m:sub>
                          <m:r>
                            <a:rPr lang="en-US" sz="2800" b="0" i="1" smtClean="0">
                              <a:latin typeface="Cambria Math" panose="02040503050406030204" pitchFamily="18" charset="0"/>
                            </a:rPr>
                            <m:t>𝑝𝑘</m:t>
                          </m:r>
                        </m:sub>
                      </m:sSub>
                      <m:r>
                        <a:rPr lang="en-US" sz="2800" b="0" i="1" smtClean="0">
                          <a:latin typeface="Cambria Math" panose="02040503050406030204" pitchFamily="18" charset="0"/>
                        </a:rPr>
                        <m:t>=</m:t>
                      </m:r>
                      <m:r>
                        <a:rPr lang="en-US" sz="2800" b="0" i="1" smtClean="0">
                          <a:latin typeface="Cambria Math" panose="02040503050406030204" pitchFamily="18" charset="0"/>
                        </a:rPr>
                        <m:t>𝑚𝑖𝑛𝑖𝑚𝑢𝑚</m:t>
                      </m:r>
                      <m:d>
                        <m:dPr>
                          <m:begChr m:val="["/>
                          <m:endChr m:val="]"/>
                          <m:ctrlPr>
                            <a:rPr lang="en-US" sz="2800" b="0" i="1" smtClean="0">
                              <a:latin typeface="Cambria Math" panose="02040503050406030204" pitchFamily="18" charset="0"/>
                            </a:rPr>
                          </m:ctrlPr>
                        </m:dPr>
                        <m:e>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148−139.8</m:t>
                              </m:r>
                            </m:num>
                            <m:den>
                              <m:r>
                                <a:rPr lang="en-US" sz="2800" b="0" i="1" smtClean="0">
                                  <a:latin typeface="Cambria Math" panose="02040503050406030204" pitchFamily="18" charset="0"/>
                                </a:rPr>
                                <m:t>3</m:t>
                              </m:r>
                              <m:r>
                                <a:rPr lang="en-US" sz="2800" b="0" i="1" smtClean="0">
                                  <a:latin typeface="Cambria Math" panose="02040503050406030204" pitchFamily="18" charset="0"/>
                                  <a:ea typeface="Cambria Math" panose="02040503050406030204" pitchFamily="18" charset="0"/>
                                </a:rPr>
                                <m:t>×2.14</m:t>
                              </m:r>
                            </m:den>
                          </m:f>
                          <m:r>
                            <a:rPr lang="en-US" sz="2800" b="0" i="1" smtClean="0">
                              <a:latin typeface="Cambria Math" panose="02040503050406030204" pitchFamily="18" charset="0"/>
                            </a:rPr>
                            <m:t>, </m:t>
                          </m:r>
                          <m:f>
                            <m:fPr>
                              <m:ctrlPr>
                                <a:rPr lang="en-US" sz="2800" i="1">
                                  <a:latin typeface="Cambria Math" panose="02040503050406030204" pitchFamily="18" charset="0"/>
                                </a:rPr>
                              </m:ctrlPr>
                            </m:fPr>
                            <m:num>
                              <m:r>
                                <a:rPr lang="en-US" sz="2800" b="0" i="1" smtClean="0">
                                  <a:latin typeface="Cambria Math" panose="02040503050406030204" pitchFamily="18" charset="0"/>
                                </a:rPr>
                                <m:t>139.8−132</m:t>
                              </m:r>
                            </m:num>
                            <m:den>
                              <m:r>
                                <a:rPr lang="en-US" sz="2800" i="1">
                                  <a:latin typeface="Cambria Math" panose="02040503050406030204" pitchFamily="18" charset="0"/>
                                </a:rPr>
                                <m:t>3</m:t>
                              </m:r>
                              <m:r>
                                <a:rPr lang="en-US" sz="280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2.14</m:t>
                              </m:r>
                            </m:den>
                          </m:f>
                        </m:e>
                      </m:d>
                    </m:oMath>
                  </m:oMathPara>
                </a14:m>
                <a:endParaRPr lang="en-US" sz="2800" dirty="0"/>
              </a:p>
            </p:txBody>
          </p:sp>
        </mc:Choice>
        <mc:Fallback xmlns="">
          <p:sp>
            <p:nvSpPr>
              <p:cNvPr id="29" name="TextBox 28">
                <a:extLst>
                  <a:ext uri="{FF2B5EF4-FFF2-40B4-BE49-F238E27FC236}">
                    <a16:creationId xmlns:a16="http://schemas.microsoft.com/office/drawing/2014/main" id="{B90089C4-640C-4EED-B895-35CAAD6BFFBB}"/>
                  </a:ext>
                </a:extLst>
              </p:cNvPr>
              <p:cNvSpPr txBox="1">
                <a:spLocks noRot="1" noChangeAspect="1" noMove="1" noResize="1" noEditPoints="1" noAdjustHandles="1" noChangeArrowheads="1" noChangeShapeType="1" noTextEdit="1"/>
              </p:cNvSpPr>
              <p:nvPr/>
            </p:nvSpPr>
            <p:spPr>
              <a:xfrm>
                <a:off x="1073792" y="4153521"/>
                <a:ext cx="7148815" cy="820994"/>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981556276"/>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30"/>
                                        </p:tgtEl>
                                        <p:attrNameLst>
                                          <p:attrName>style.visibility</p:attrName>
                                        </p:attrNameLst>
                                      </p:cBhvr>
                                      <p:to>
                                        <p:strVal val="visible"/>
                                      </p:to>
                                    </p:set>
                                    <p:animEffect transition="in" filter="strips(downRight)">
                                      <p:cBhvr>
                                        <p:cTn id="7" dur="10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left)">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1000"/>
                                        <p:tgtEl>
                                          <p:spTgt spid="38"/>
                                        </p:tgtEl>
                                      </p:cBhvr>
                                    </p:animEffect>
                                    <p:anim calcmode="lin" valueType="num">
                                      <p:cBhvr>
                                        <p:cTn id="18" dur="1000" fill="hold"/>
                                        <p:tgtEl>
                                          <p:spTgt spid="38"/>
                                        </p:tgtEl>
                                        <p:attrNameLst>
                                          <p:attrName>ppt_x</p:attrName>
                                        </p:attrNameLst>
                                      </p:cBhvr>
                                      <p:tavLst>
                                        <p:tav tm="0">
                                          <p:val>
                                            <p:strVal val="#ppt_x"/>
                                          </p:val>
                                        </p:tav>
                                        <p:tav tm="100000">
                                          <p:val>
                                            <p:strVal val="#ppt_x"/>
                                          </p:val>
                                        </p:tav>
                                      </p:tavLst>
                                    </p:anim>
                                    <p:anim calcmode="lin" valueType="num">
                                      <p:cBhvr>
                                        <p:cTn id="19"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1000"/>
                                        <p:tgtEl>
                                          <p:spTgt spid="39"/>
                                        </p:tgtEl>
                                      </p:cBhvr>
                                    </p:animEffect>
                                    <p:anim calcmode="lin" valueType="num">
                                      <p:cBhvr>
                                        <p:cTn id="25" dur="1000" fill="hold"/>
                                        <p:tgtEl>
                                          <p:spTgt spid="39"/>
                                        </p:tgtEl>
                                        <p:attrNameLst>
                                          <p:attrName>ppt_x</p:attrName>
                                        </p:attrNameLst>
                                      </p:cBhvr>
                                      <p:tavLst>
                                        <p:tav tm="0">
                                          <p:val>
                                            <p:strVal val="#ppt_x"/>
                                          </p:val>
                                        </p:tav>
                                        <p:tav tm="100000">
                                          <p:val>
                                            <p:strVal val="#ppt_x"/>
                                          </p:val>
                                        </p:tav>
                                      </p:tavLst>
                                    </p:anim>
                                    <p:anim calcmode="lin" valueType="num">
                                      <p:cBhvr>
                                        <p:cTn id="26"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animBg="1"/>
      <p:bldP spid="2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Arial" charset="0"/>
                <a:cs typeface="Arial" charset="0"/>
              </a:rPr>
              <a:t>Pattern in Control Chart</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39</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0" name="Content Placeholder 9">
            <a:extLst>
              <a:ext uri="{FF2B5EF4-FFF2-40B4-BE49-F238E27FC236}">
                <a16:creationId xmlns:a16="http://schemas.microsoft.com/office/drawing/2014/main" id="{B0257B3B-5950-4222-896B-524D23883D94}"/>
              </a:ext>
            </a:extLst>
          </p:cNvPr>
          <p:cNvSpPr>
            <a:spLocks noGrp="1"/>
          </p:cNvSpPr>
          <p:nvPr>
            <p:ph idx="1"/>
          </p:nvPr>
        </p:nvSpPr>
        <p:spPr>
          <a:xfrm>
            <a:off x="457200" y="777875"/>
            <a:ext cx="8229600" cy="5789661"/>
          </a:xfrm>
        </p:spPr>
        <p:txBody>
          <a:bodyPr>
            <a:normAutofit/>
          </a:bodyPr>
          <a:lstStyle/>
          <a:p>
            <a:pPr marL="0" indent="0">
              <a:lnSpc>
                <a:spcPct val="90000"/>
              </a:lnSpc>
              <a:spcAft>
                <a:spcPct val="40000"/>
              </a:spcAft>
              <a:buClr>
                <a:srgbClr val="BF0922"/>
              </a:buClr>
              <a:buSzPct val="60000"/>
              <a:buNone/>
            </a:pPr>
            <a:r>
              <a:rPr lang="en-US" b="1" u="sng" dirty="0">
                <a:effectLst>
                  <a:outerShdw blurRad="38100" dist="38100" dir="2700000" algn="tl">
                    <a:srgbClr val="000000">
                      <a:alpha val="43137"/>
                    </a:srgbClr>
                  </a:outerShdw>
                </a:effectLst>
              </a:rPr>
              <a:t>Controlled Process</a:t>
            </a:r>
          </a:p>
          <a:p>
            <a:pPr marL="520700" indent="-520700" defTabSz="1000125">
              <a:lnSpc>
                <a:spcPct val="90000"/>
              </a:lnSpc>
              <a:spcBef>
                <a:spcPts val="0"/>
              </a:spcBef>
              <a:spcAft>
                <a:spcPts val="1200"/>
              </a:spcAft>
              <a:buClr>
                <a:srgbClr val="BF0922"/>
              </a:buClr>
              <a:buSzPct val="85000"/>
              <a:buBlip>
                <a:blip r:embed="rId3"/>
              </a:buBlip>
              <a:defRPr/>
            </a:pPr>
            <a:r>
              <a:rPr lang="en-US" sz="2800" dirty="0"/>
              <a:t>No points are outside control limits.</a:t>
            </a:r>
          </a:p>
          <a:p>
            <a:pPr marL="520700" indent="-520700" defTabSz="1000125">
              <a:lnSpc>
                <a:spcPct val="90000"/>
              </a:lnSpc>
              <a:spcBef>
                <a:spcPts val="0"/>
              </a:spcBef>
              <a:spcAft>
                <a:spcPts val="1200"/>
              </a:spcAft>
              <a:buClr>
                <a:srgbClr val="BF0922"/>
              </a:buClr>
              <a:buSzPct val="85000"/>
              <a:buBlip>
                <a:blip r:embed="rId3"/>
              </a:buBlip>
              <a:defRPr/>
            </a:pPr>
            <a:r>
              <a:rPr lang="en-US" sz="2800" dirty="0"/>
              <a:t>The number of points above and below the center line is about the same. </a:t>
            </a:r>
          </a:p>
          <a:p>
            <a:pPr marL="520700" indent="-520700" defTabSz="1000125">
              <a:lnSpc>
                <a:spcPct val="90000"/>
              </a:lnSpc>
              <a:spcBef>
                <a:spcPts val="0"/>
              </a:spcBef>
              <a:spcAft>
                <a:spcPts val="1200"/>
              </a:spcAft>
              <a:buClr>
                <a:srgbClr val="BF0922"/>
              </a:buClr>
              <a:buSzPct val="85000"/>
              <a:buBlip>
                <a:blip r:embed="rId3"/>
              </a:buBlip>
              <a:defRPr/>
            </a:pPr>
            <a:r>
              <a:rPr lang="en-US" sz="2800" dirty="0"/>
              <a:t>The points seem to fall randomly above and below the center line.</a:t>
            </a:r>
          </a:p>
          <a:p>
            <a:pPr marL="520700" indent="-520700" defTabSz="1000125">
              <a:lnSpc>
                <a:spcPct val="90000"/>
              </a:lnSpc>
              <a:spcBef>
                <a:spcPts val="0"/>
              </a:spcBef>
              <a:spcAft>
                <a:spcPts val="1200"/>
              </a:spcAft>
              <a:buClr>
                <a:srgbClr val="BF0922"/>
              </a:buClr>
              <a:buSzPct val="85000"/>
              <a:buBlip>
                <a:blip r:embed="rId3"/>
              </a:buBlip>
              <a:defRPr/>
            </a:pPr>
            <a:r>
              <a:rPr lang="en-US" sz="2800" dirty="0"/>
              <a:t>Most points, but not all, are near the center line, and only a few are close to the control limits.</a:t>
            </a:r>
          </a:p>
          <a:p>
            <a:pPr marL="520700" indent="-520700" defTabSz="1000125">
              <a:lnSpc>
                <a:spcPct val="90000"/>
              </a:lnSpc>
              <a:spcBef>
                <a:spcPts val="0"/>
              </a:spcBef>
              <a:spcAft>
                <a:spcPts val="1200"/>
              </a:spcAft>
              <a:buClr>
                <a:srgbClr val="BF0922"/>
              </a:buClr>
              <a:buSzPct val="85000"/>
              <a:buBlip>
                <a:blip r:embed="rId3"/>
              </a:buBlip>
              <a:defRPr/>
            </a:pPr>
            <a:endParaRPr lang="en-US" dirty="0"/>
          </a:p>
          <a:p>
            <a:pPr marL="520700" indent="-520700" defTabSz="1000125">
              <a:lnSpc>
                <a:spcPct val="90000"/>
              </a:lnSpc>
              <a:spcBef>
                <a:spcPts val="0"/>
              </a:spcBef>
              <a:spcAft>
                <a:spcPts val="1200"/>
              </a:spcAft>
              <a:buClr>
                <a:srgbClr val="BF0922"/>
              </a:buClr>
              <a:buSzPct val="85000"/>
              <a:buBlip>
                <a:blip r:embed="rId3"/>
              </a:buBlip>
              <a:defRPr/>
            </a:pPr>
            <a:endParaRPr lang="en-US" dirty="0"/>
          </a:p>
          <a:p>
            <a:endParaRPr lang="en-US" dirty="0"/>
          </a:p>
          <a:p>
            <a:pPr marL="0" indent="0">
              <a:lnSpc>
                <a:spcPct val="90000"/>
              </a:lnSpc>
              <a:spcAft>
                <a:spcPct val="40000"/>
              </a:spcAft>
              <a:buClr>
                <a:srgbClr val="BF0922"/>
              </a:buClr>
              <a:buSzPct val="60000"/>
              <a:buNone/>
            </a:pPr>
            <a:endParaRPr lang="en-US" dirty="0"/>
          </a:p>
        </p:txBody>
      </p:sp>
      <p:pic>
        <p:nvPicPr>
          <p:cNvPr id="19" name="Picture 4">
            <a:extLst>
              <a:ext uri="{FF2B5EF4-FFF2-40B4-BE49-F238E27FC236}">
                <a16:creationId xmlns:a16="http://schemas.microsoft.com/office/drawing/2014/main" id="{73DE29BA-4136-45F0-B406-5E0E853FE88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60475" y="4572000"/>
            <a:ext cx="6721468" cy="20410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9C42F22F-3172-4EFA-83D0-63ABD0DCFBA4}"/>
              </a:ext>
            </a:extLst>
          </p:cNvPr>
          <p:cNvSpPr/>
          <p:nvPr/>
        </p:nvSpPr>
        <p:spPr>
          <a:xfrm>
            <a:off x="2209800" y="5444196"/>
            <a:ext cx="4724400" cy="42320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871611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 calcmode="lin" valueType="num">
                                      <p:cBhvr additive="base">
                                        <p:cTn id="7"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anim calcmode="lin" valueType="num">
                                      <p:cBhvr additive="base">
                                        <p:cTn id="13"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anim calcmode="lin" valueType="num">
                                      <p:cBhvr additive="base">
                                        <p:cTn id="19"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xEl>
                                              <p:pRg st="4" end="4"/>
                                            </p:txEl>
                                          </p:spTgt>
                                        </p:tgtEl>
                                        <p:attrNameLst>
                                          <p:attrName>style.visibility</p:attrName>
                                        </p:attrNameLst>
                                      </p:cBhvr>
                                      <p:to>
                                        <p:strVal val="visible"/>
                                      </p:to>
                                    </p:set>
                                    <p:anim calcmode="lin" valueType="num">
                                      <p:cBhvr additive="base">
                                        <p:cTn id="25"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barn(inVertical)">
                                      <p:cBhvr>
                                        <p:cTn id="3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Arial" charset="0"/>
                <a:cs typeface="Arial" charset="0"/>
              </a:rPr>
              <a:t>Pattern in Control Chart</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40</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0" name="Content Placeholder 9">
            <a:extLst>
              <a:ext uri="{FF2B5EF4-FFF2-40B4-BE49-F238E27FC236}">
                <a16:creationId xmlns:a16="http://schemas.microsoft.com/office/drawing/2014/main" id="{B0257B3B-5950-4222-896B-524D23883D94}"/>
              </a:ext>
            </a:extLst>
          </p:cNvPr>
          <p:cNvSpPr>
            <a:spLocks noGrp="1"/>
          </p:cNvSpPr>
          <p:nvPr>
            <p:ph idx="1"/>
          </p:nvPr>
        </p:nvSpPr>
        <p:spPr>
          <a:xfrm>
            <a:off x="457200" y="777875"/>
            <a:ext cx="8229600" cy="5789661"/>
          </a:xfrm>
        </p:spPr>
        <p:txBody>
          <a:bodyPr>
            <a:normAutofit/>
          </a:bodyPr>
          <a:lstStyle/>
          <a:p>
            <a:pPr marL="0" indent="0">
              <a:lnSpc>
                <a:spcPct val="90000"/>
              </a:lnSpc>
              <a:spcAft>
                <a:spcPct val="40000"/>
              </a:spcAft>
              <a:buClr>
                <a:srgbClr val="BF0922"/>
              </a:buClr>
              <a:buSzPct val="60000"/>
              <a:buNone/>
            </a:pPr>
            <a:r>
              <a:rPr lang="en-US" b="1" u="sng" dirty="0">
                <a:effectLst>
                  <a:outerShdw blurRad="38100" dist="38100" dir="2700000" algn="tl">
                    <a:srgbClr val="000000">
                      <a:alpha val="43137"/>
                    </a:srgbClr>
                  </a:outerShdw>
                </a:effectLst>
              </a:rPr>
              <a:t>Out-of-Control Pattern</a:t>
            </a:r>
          </a:p>
          <a:p>
            <a:pPr marL="520700" indent="-520700" defTabSz="1000125">
              <a:lnSpc>
                <a:spcPct val="90000"/>
              </a:lnSpc>
              <a:spcBef>
                <a:spcPts val="0"/>
              </a:spcBef>
              <a:spcAft>
                <a:spcPts val="1200"/>
              </a:spcAft>
              <a:buClr>
                <a:srgbClr val="BF0922"/>
              </a:buClr>
              <a:buSzPct val="85000"/>
              <a:buBlip>
                <a:blip r:embed="rId3"/>
              </a:buBlip>
              <a:defRPr/>
            </a:pPr>
            <a:r>
              <a:rPr lang="en-US" sz="2800" dirty="0"/>
              <a:t>Sudden shift in process average</a:t>
            </a:r>
          </a:p>
          <a:p>
            <a:pPr marL="520700" indent="-520700" defTabSz="1000125">
              <a:lnSpc>
                <a:spcPct val="90000"/>
              </a:lnSpc>
              <a:spcBef>
                <a:spcPts val="0"/>
              </a:spcBef>
              <a:spcAft>
                <a:spcPts val="1200"/>
              </a:spcAft>
              <a:buClr>
                <a:srgbClr val="BF0922"/>
              </a:buClr>
              <a:buSzPct val="85000"/>
              <a:buBlip>
                <a:blip r:embed="rId3"/>
              </a:buBlip>
              <a:defRPr/>
            </a:pPr>
            <a:r>
              <a:rPr lang="en-US" sz="2800" dirty="0"/>
              <a:t>Cycles</a:t>
            </a:r>
          </a:p>
          <a:p>
            <a:pPr marL="520700" indent="-520700" defTabSz="1000125">
              <a:lnSpc>
                <a:spcPct val="90000"/>
              </a:lnSpc>
              <a:spcBef>
                <a:spcPts val="0"/>
              </a:spcBef>
              <a:spcAft>
                <a:spcPts val="1200"/>
              </a:spcAft>
              <a:buClr>
                <a:srgbClr val="BF0922"/>
              </a:buClr>
              <a:buSzPct val="85000"/>
              <a:buBlip>
                <a:blip r:embed="rId3"/>
              </a:buBlip>
              <a:defRPr/>
            </a:pPr>
            <a:r>
              <a:rPr lang="en-US" sz="2800" dirty="0"/>
              <a:t>Trends</a:t>
            </a:r>
          </a:p>
          <a:p>
            <a:pPr marL="520700" indent="-520700" defTabSz="1000125">
              <a:lnSpc>
                <a:spcPct val="90000"/>
              </a:lnSpc>
              <a:spcBef>
                <a:spcPts val="0"/>
              </a:spcBef>
              <a:spcAft>
                <a:spcPts val="1200"/>
              </a:spcAft>
              <a:buClr>
                <a:srgbClr val="BF0922"/>
              </a:buClr>
              <a:buSzPct val="85000"/>
              <a:buBlip>
                <a:blip r:embed="rId3"/>
              </a:buBlip>
              <a:defRPr/>
            </a:pPr>
            <a:r>
              <a:rPr lang="en-US" sz="2800" dirty="0"/>
              <a:t>Hugging the center line</a:t>
            </a:r>
          </a:p>
          <a:p>
            <a:pPr marL="520700" indent="-520700" defTabSz="1000125">
              <a:lnSpc>
                <a:spcPct val="90000"/>
              </a:lnSpc>
              <a:spcBef>
                <a:spcPts val="0"/>
              </a:spcBef>
              <a:spcAft>
                <a:spcPts val="1200"/>
              </a:spcAft>
              <a:buClr>
                <a:srgbClr val="BF0922"/>
              </a:buClr>
              <a:buSzPct val="85000"/>
              <a:buBlip>
                <a:blip r:embed="rId3"/>
              </a:buBlip>
              <a:defRPr/>
            </a:pPr>
            <a:r>
              <a:rPr lang="en-US" sz="2800" dirty="0"/>
              <a:t>Hugging the control limits</a:t>
            </a:r>
          </a:p>
          <a:p>
            <a:pPr marL="520700" indent="-520700" defTabSz="1000125">
              <a:lnSpc>
                <a:spcPct val="90000"/>
              </a:lnSpc>
              <a:spcBef>
                <a:spcPts val="0"/>
              </a:spcBef>
              <a:spcAft>
                <a:spcPts val="1200"/>
              </a:spcAft>
              <a:buClr>
                <a:srgbClr val="BF0922"/>
              </a:buClr>
              <a:buSzPct val="85000"/>
              <a:buBlip>
                <a:blip r:embed="rId3"/>
              </a:buBlip>
              <a:defRPr/>
            </a:pPr>
            <a:endParaRPr lang="en-US" sz="2800" dirty="0"/>
          </a:p>
          <a:p>
            <a:pPr marL="520700" indent="-520700" defTabSz="1000125">
              <a:lnSpc>
                <a:spcPct val="90000"/>
              </a:lnSpc>
              <a:spcBef>
                <a:spcPts val="0"/>
              </a:spcBef>
              <a:spcAft>
                <a:spcPts val="1200"/>
              </a:spcAft>
              <a:buClr>
                <a:srgbClr val="BF0922"/>
              </a:buClr>
              <a:buSzPct val="85000"/>
              <a:buBlip>
                <a:blip r:embed="rId3"/>
              </a:buBlip>
              <a:defRPr/>
            </a:pPr>
            <a:endParaRPr lang="en-US" dirty="0"/>
          </a:p>
          <a:p>
            <a:pPr marL="520700" indent="-520700" defTabSz="1000125">
              <a:lnSpc>
                <a:spcPct val="90000"/>
              </a:lnSpc>
              <a:spcBef>
                <a:spcPts val="0"/>
              </a:spcBef>
              <a:spcAft>
                <a:spcPts val="1200"/>
              </a:spcAft>
              <a:buClr>
                <a:srgbClr val="BF0922"/>
              </a:buClr>
              <a:buSzPct val="85000"/>
              <a:buBlip>
                <a:blip r:embed="rId3"/>
              </a:buBlip>
              <a:defRPr/>
            </a:pPr>
            <a:endParaRPr lang="en-US" dirty="0"/>
          </a:p>
          <a:p>
            <a:endParaRPr lang="en-US" dirty="0"/>
          </a:p>
          <a:p>
            <a:pPr marL="0" indent="0">
              <a:lnSpc>
                <a:spcPct val="90000"/>
              </a:lnSpc>
              <a:spcAft>
                <a:spcPct val="40000"/>
              </a:spcAft>
              <a:buClr>
                <a:srgbClr val="BF0922"/>
              </a:buClr>
              <a:buSzPct val="60000"/>
              <a:buNone/>
            </a:pPr>
            <a:endParaRPr lang="en-US" dirty="0"/>
          </a:p>
        </p:txBody>
      </p:sp>
    </p:spTree>
    <p:extLst>
      <p:ext uri="{BB962C8B-B14F-4D97-AF65-F5344CB8AC3E}">
        <p14:creationId xmlns:p14="http://schemas.microsoft.com/office/powerpoint/2010/main" val="421633735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 calcmode="lin" valueType="num">
                                      <p:cBhvr additive="base">
                                        <p:cTn id="7"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anim calcmode="lin" valueType="num">
                                      <p:cBhvr additive="base">
                                        <p:cTn id="13"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anim calcmode="lin" valueType="num">
                                      <p:cBhvr additive="base">
                                        <p:cTn id="19"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xEl>
                                              <p:pRg st="4" end="4"/>
                                            </p:txEl>
                                          </p:spTgt>
                                        </p:tgtEl>
                                        <p:attrNameLst>
                                          <p:attrName>style.visibility</p:attrName>
                                        </p:attrNameLst>
                                      </p:cBhvr>
                                      <p:to>
                                        <p:strVal val="visible"/>
                                      </p:to>
                                    </p:set>
                                    <p:anim calcmode="lin" valueType="num">
                                      <p:cBhvr additive="base">
                                        <p:cTn id="25"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
                                            <p:txEl>
                                              <p:pRg st="5" end="5"/>
                                            </p:txEl>
                                          </p:spTgt>
                                        </p:tgtEl>
                                        <p:attrNameLst>
                                          <p:attrName>style.visibility</p:attrName>
                                        </p:attrNameLst>
                                      </p:cBhvr>
                                      <p:to>
                                        <p:strVal val="visible"/>
                                      </p:to>
                                    </p:set>
                                    <p:anim calcmode="lin" valueType="num">
                                      <p:cBhvr additive="base">
                                        <p:cTn id="31" dur="500" fill="hold"/>
                                        <p:tgtEl>
                                          <p:spTgt spid="10">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Arial" charset="0"/>
                <a:cs typeface="Arial" charset="0"/>
              </a:rPr>
              <a:t>Pattern in Control Chart</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41</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0" name="Content Placeholder 9">
            <a:extLst>
              <a:ext uri="{FF2B5EF4-FFF2-40B4-BE49-F238E27FC236}">
                <a16:creationId xmlns:a16="http://schemas.microsoft.com/office/drawing/2014/main" id="{B0257B3B-5950-4222-896B-524D23883D94}"/>
              </a:ext>
            </a:extLst>
          </p:cNvPr>
          <p:cNvSpPr>
            <a:spLocks noGrp="1"/>
          </p:cNvSpPr>
          <p:nvPr>
            <p:ph idx="1"/>
          </p:nvPr>
        </p:nvSpPr>
        <p:spPr>
          <a:xfrm>
            <a:off x="457200" y="777875"/>
            <a:ext cx="8229600" cy="5789661"/>
          </a:xfrm>
        </p:spPr>
        <p:txBody>
          <a:bodyPr>
            <a:normAutofit/>
          </a:bodyPr>
          <a:lstStyle/>
          <a:p>
            <a:pPr marL="0" indent="0">
              <a:lnSpc>
                <a:spcPct val="90000"/>
              </a:lnSpc>
              <a:spcAft>
                <a:spcPct val="40000"/>
              </a:spcAft>
              <a:buClr>
                <a:srgbClr val="BF0922"/>
              </a:buClr>
              <a:buSzPct val="60000"/>
              <a:buNone/>
            </a:pPr>
            <a:r>
              <a:rPr lang="en-US" b="1" u="sng" dirty="0">
                <a:effectLst>
                  <a:outerShdw blurRad="38100" dist="38100" dir="2700000" algn="tl">
                    <a:srgbClr val="000000">
                      <a:alpha val="43137"/>
                    </a:srgbClr>
                  </a:outerShdw>
                </a:effectLst>
              </a:rPr>
              <a:t>Out-of-Control Pattern</a:t>
            </a:r>
          </a:p>
          <a:p>
            <a:pPr marL="520700" indent="-520700" defTabSz="1000125">
              <a:lnSpc>
                <a:spcPct val="90000"/>
              </a:lnSpc>
              <a:spcBef>
                <a:spcPts val="0"/>
              </a:spcBef>
              <a:spcAft>
                <a:spcPts val="1200"/>
              </a:spcAft>
              <a:buClr>
                <a:srgbClr val="BF0922"/>
              </a:buClr>
              <a:buSzPct val="85000"/>
              <a:buBlip>
                <a:blip r:embed="rId3"/>
              </a:buBlip>
              <a:defRPr/>
            </a:pPr>
            <a:r>
              <a:rPr lang="en-US" sz="2800" dirty="0"/>
              <a:t>Sudden shift in process average</a:t>
            </a:r>
          </a:p>
          <a:p>
            <a:pPr marL="520700" indent="-520700" defTabSz="1000125">
              <a:lnSpc>
                <a:spcPct val="90000"/>
              </a:lnSpc>
              <a:spcBef>
                <a:spcPts val="0"/>
              </a:spcBef>
              <a:spcAft>
                <a:spcPts val="1200"/>
              </a:spcAft>
              <a:buClr>
                <a:srgbClr val="BF0922"/>
              </a:buClr>
              <a:buSzPct val="85000"/>
              <a:buBlip>
                <a:blip r:embed="rId3"/>
              </a:buBlip>
              <a:defRPr/>
            </a:pPr>
            <a:endParaRPr lang="en-US" sz="2800" dirty="0"/>
          </a:p>
          <a:p>
            <a:pPr marL="520700" indent="-520700" defTabSz="1000125">
              <a:lnSpc>
                <a:spcPct val="90000"/>
              </a:lnSpc>
              <a:spcBef>
                <a:spcPts val="0"/>
              </a:spcBef>
              <a:spcAft>
                <a:spcPts val="1200"/>
              </a:spcAft>
              <a:buClr>
                <a:srgbClr val="BF0922"/>
              </a:buClr>
              <a:buSzPct val="85000"/>
              <a:buBlip>
                <a:blip r:embed="rId3"/>
              </a:buBlip>
              <a:defRPr/>
            </a:pPr>
            <a:endParaRPr lang="en-US" dirty="0"/>
          </a:p>
          <a:p>
            <a:pPr marL="520700" indent="-520700" defTabSz="1000125">
              <a:lnSpc>
                <a:spcPct val="90000"/>
              </a:lnSpc>
              <a:spcBef>
                <a:spcPts val="0"/>
              </a:spcBef>
              <a:spcAft>
                <a:spcPts val="1200"/>
              </a:spcAft>
              <a:buClr>
                <a:srgbClr val="BF0922"/>
              </a:buClr>
              <a:buSzPct val="85000"/>
              <a:buBlip>
                <a:blip r:embed="rId3"/>
              </a:buBlip>
              <a:defRPr/>
            </a:pPr>
            <a:endParaRPr lang="en-US" dirty="0"/>
          </a:p>
          <a:p>
            <a:endParaRPr lang="en-US" dirty="0"/>
          </a:p>
          <a:p>
            <a:pPr marL="0" indent="0">
              <a:lnSpc>
                <a:spcPct val="90000"/>
              </a:lnSpc>
              <a:spcAft>
                <a:spcPct val="40000"/>
              </a:spcAft>
              <a:buClr>
                <a:srgbClr val="BF0922"/>
              </a:buClr>
              <a:buSzPct val="60000"/>
              <a:buNone/>
            </a:pPr>
            <a:endParaRPr lang="en-US" dirty="0"/>
          </a:p>
        </p:txBody>
      </p:sp>
      <p:pic>
        <p:nvPicPr>
          <p:cNvPr id="13" name="Picture 12">
            <a:extLst>
              <a:ext uri="{FF2B5EF4-FFF2-40B4-BE49-F238E27FC236}">
                <a16:creationId xmlns:a16="http://schemas.microsoft.com/office/drawing/2014/main" id="{D6619FAB-9C33-4085-BAC4-23FFA2D71702}"/>
              </a:ext>
            </a:extLst>
          </p:cNvPr>
          <p:cNvPicPr>
            <a:picLocks noChangeAspect="1"/>
          </p:cNvPicPr>
          <p:nvPr/>
        </p:nvPicPr>
        <p:blipFill>
          <a:blip r:embed="rId4"/>
          <a:stretch>
            <a:fillRect/>
          </a:stretch>
        </p:blipFill>
        <p:spPr>
          <a:xfrm>
            <a:off x="1143000" y="2023099"/>
            <a:ext cx="7010400" cy="4453901"/>
          </a:xfrm>
          <a:prstGeom prst="rect">
            <a:avLst/>
          </a:prstGeom>
        </p:spPr>
      </p:pic>
      <p:sp>
        <p:nvSpPr>
          <p:cNvPr id="4" name="Rectangle 3">
            <a:extLst>
              <a:ext uri="{FF2B5EF4-FFF2-40B4-BE49-F238E27FC236}">
                <a16:creationId xmlns:a16="http://schemas.microsoft.com/office/drawing/2014/main" id="{2E5BB067-335E-406D-B0C6-B4D2FB1C1CF4}"/>
              </a:ext>
            </a:extLst>
          </p:cNvPr>
          <p:cNvSpPr/>
          <p:nvPr/>
        </p:nvSpPr>
        <p:spPr>
          <a:xfrm>
            <a:off x="1143000" y="2438400"/>
            <a:ext cx="4572000" cy="3276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9E9197F-CA6D-45F4-889C-E44DE2F01D13}"/>
              </a:ext>
            </a:extLst>
          </p:cNvPr>
          <p:cNvSpPr/>
          <p:nvPr/>
        </p:nvSpPr>
        <p:spPr>
          <a:xfrm>
            <a:off x="5638800" y="2250301"/>
            <a:ext cx="2147455" cy="21692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BACD1FC7-8133-4ACA-9E98-60E440C144BF}"/>
              </a:ext>
            </a:extLst>
          </p:cNvPr>
          <p:cNvCxnSpPr/>
          <p:nvPr/>
        </p:nvCxnSpPr>
        <p:spPr>
          <a:xfrm>
            <a:off x="5410200" y="3314374"/>
            <a:ext cx="2743200" cy="10025"/>
          </a:xfrm>
          <a:prstGeom prst="line">
            <a:avLst/>
          </a:prstGeom>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76254100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circle(in)">
                                      <p:cBhvr>
                                        <p:cTn id="19" dur="20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Arial" charset="0"/>
                <a:cs typeface="Arial" charset="0"/>
              </a:rPr>
              <a:t>Pattern in Control Chart</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42</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0" name="Content Placeholder 9">
            <a:extLst>
              <a:ext uri="{FF2B5EF4-FFF2-40B4-BE49-F238E27FC236}">
                <a16:creationId xmlns:a16="http://schemas.microsoft.com/office/drawing/2014/main" id="{B0257B3B-5950-4222-896B-524D23883D94}"/>
              </a:ext>
            </a:extLst>
          </p:cNvPr>
          <p:cNvSpPr>
            <a:spLocks noGrp="1"/>
          </p:cNvSpPr>
          <p:nvPr>
            <p:ph idx="1"/>
          </p:nvPr>
        </p:nvSpPr>
        <p:spPr>
          <a:xfrm>
            <a:off x="457200" y="777875"/>
            <a:ext cx="8229600" cy="5789661"/>
          </a:xfrm>
        </p:spPr>
        <p:txBody>
          <a:bodyPr>
            <a:normAutofit/>
          </a:bodyPr>
          <a:lstStyle/>
          <a:p>
            <a:pPr marL="0" indent="0">
              <a:lnSpc>
                <a:spcPct val="90000"/>
              </a:lnSpc>
              <a:spcAft>
                <a:spcPct val="40000"/>
              </a:spcAft>
              <a:buClr>
                <a:srgbClr val="BF0922"/>
              </a:buClr>
              <a:buSzPct val="60000"/>
              <a:buNone/>
            </a:pPr>
            <a:r>
              <a:rPr lang="en-US" b="1" u="sng" dirty="0">
                <a:effectLst>
                  <a:outerShdw blurRad="38100" dist="38100" dir="2700000" algn="tl">
                    <a:srgbClr val="000000">
                      <a:alpha val="43137"/>
                    </a:srgbClr>
                  </a:outerShdw>
                </a:effectLst>
              </a:rPr>
              <a:t>Out-of-Control Pattern</a:t>
            </a:r>
          </a:p>
          <a:p>
            <a:pPr marL="520700" indent="-520700" defTabSz="1000125">
              <a:lnSpc>
                <a:spcPct val="90000"/>
              </a:lnSpc>
              <a:spcBef>
                <a:spcPts val="0"/>
              </a:spcBef>
              <a:spcAft>
                <a:spcPts val="1200"/>
              </a:spcAft>
              <a:buClr>
                <a:srgbClr val="BF0922"/>
              </a:buClr>
              <a:buSzPct val="85000"/>
              <a:buBlip>
                <a:blip r:embed="rId3"/>
              </a:buBlip>
              <a:defRPr/>
            </a:pPr>
            <a:r>
              <a:rPr lang="en-US" sz="2800" dirty="0"/>
              <a:t>Sudden shift in process average</a:t>
            </a:r>
          </a:p>
          <a:p>
            <a:pPr marL="520700" indent="-520700" defTabSz="1000125">
              <a:lnSpc>
                <a:spcPct val="90000"/>
              </a:lnSpc>
              <a:spcBef>
                <a:spcPts val="0"/>
              </a:spcBef>
              <a:spcAft>
                <a:spcPts val="1200"/>
              </a:spcAft>
              <a:buClr>
                <a:srgbClr val="BF0922"/>
              </a:buClr>
              <a:buSzPct val="85000"/>
              <a:buBlip>
                <a:blip r:embed="rId3"/>
              </a:buBlip>
              <a:defRPr/>
            </a:pPr>
            <a:endParaRPr lang="en-US" sz="2800" dirty="0"/>
          </a:p>
          <a:p>
            <a:pPr marL="520700" indent="-520700" defTabSz="1000125">
              <a:lnSpc>
                <a:spcPct val="90000"/>
              </a:lnSpc>
              <a:spcBef>
                <a:spcPts val="0"/>
              </a:spcBef>
              <a:spcAft>
                <a:spcPts val="1200"/>
              </a:spcAft>
              <a:buClr>
                <a:srgbClr val="BF0922"/>
              </a:buClr>
              <a:buSzPct val="85000"/>
              <a:buBlip>
                <a:blip r:embed="rId3"/>
              </a:buBlip>
              <a:defRPr/>
            </a:pPr>
            <a:endParaRPr lang="en-US" dirty="0"/>
          </a:p>
          <a:p>
            <a:pPr marL="520700" indent="-520700" defTabSz="1000125">
              <a:lnSpc>
                <a:spcPct val="90000"/>
              </a:lnSpc>
              <a:spcBef>
                <a:spcPts val="0"/>
              </a:spcBef>
              <a:spcAft>
                <a:spcPts val="1200"/>
              </a:spcAft>
              <a:buClr>
                <a:srgbClr val="BF0922"/>
              </a:buClr>
              <a:buSzPct val="85000"/>
              <a:buBlip>
                <a:blip r:embed="rId3"/>
              </a:buBlip>
              <a:defRPr/>
            </a:pPr>
            <a:endParaRPr lang="en-US" dirty="0"/>
          </a:p>
          <a:p>
            <a:endParaRPr lang="en-US" dirty="0"/>
          </a:p>
          <a:p>
            <a:pPr marL="0" indent="0">
              <a:lnSpc>
                <a:spcPct val="90000"/>
              </a:lnSpc>
              <a:spcAft>
                <a:spcPct val="40000"/>
              </a:spcAft>
              <a:buClr>
                <a:srgbClr val="BF0922"/>
              </a:buClr>
              <a:buSzPct val="60000"/>
              <a:buNone/>
            </a:pPr>
            <a:endParaRPr lang="en-US" dirty="0"/>
          </a:p>
        </p:txBody>
      </p:sp>
      <p:pic>
        <p:nvPicPr>
          <p:cNvPr id="17" name="Picture 16">
            <a:extLst>
              <a:ext uri="{FF2B5EF4-FFF2-40B4-BE49-F238E27FC236}">
                <a16:creationId xmlns:a16="http://schemas.microsoft.com/office/drawing/2014/main" id="{CF19E508-0089-4E20-A9B7-20DAEAFC4B0F}"/>
              </a:ext>
            </a:extLst>
          </p:cNvPr>
          <p:cNvPicPr>
            <a:picLocks noChangeAspect="1"/>
          </p:cNvPicPr>
          <p:nvPr/>
        </p:nvPicPr>
        <p:blipFill>
          <a:blip r:embed="rId4"/>
          <a:stretch>
            <a:fillRect/>
          </a:stretch>
        </p:blipFill>
        <p:spPr>
          <a:xfrm>
            <a:off x="0" y="2028421"/>
            <a:ext cx="9144000" cy="4179216"/>
          </a:xfrm>
          <a:prstGeom prst="rect">
            <a:avLst/>
          </a:prstGeom>
        </p:spPr>
      </p:pic>
    </p:spTree>
    <p:extLst>
      <p:ext uri="{BB962C8B-B14F-4D97-AF65-F5344CB8AC3E}">
        <p14:creationId xmlns:p14="http://schemas.microsoft.com/office/powerpoint/2010/main" val="201378215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Arial" charset="0"/>
                <a:cs typeface="Arial" charset="0"/>
              </a:rPr>
              <a:t>Pattern in Control Chart</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43</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0" name="Content Placeholder 9">
            <a:extLst>
              <a:ext uri="{FF2B5EF4-FFF2-40B4-BE49-F238E27FC236}">
                <a16:creationId xmlns:a16="http://schemas.microsoft.com/office/drawing/2014/main" id="{B0257B3B-5950-4222-896B-524D23883D94}"/>
              </a:ext>
            </a:extLst>
          </p:cNvPr>
          <p:cNvSpPr>
            <a:spLocks noGrp="1"/>
          </p:cNvSpPr>
          <p:nvPr>
            <p:ph idx="1"/>
          </p:nvPr>
        </p:nvSpPr>
        <p:spPr>
          <a:xfrm>
            <a:off x="457200" y="777875"/>
            <a:ext cx="8229600" cy="5789661"/>
          </a:xfrm>
        </p:spPr>
        <p:txBody>
          <a:bodyPr>
            <a:normAutofit/>
          </a:bodyPr>
          <a:lstStyle/>
          <a:p>
            <a:pPr marL="0" indent="0">
              <a:lnSpc>
                <a:spcPct val="90000"/>
              </a:lnSpc>
              <a:spcAft>
                <a:spcPct val="40000"/>
              </a:spcAft>
              <a:buClr>
                <a:srgbClr val="BF0922"/>
              </a:buClr>
              <a:buSzPct val="60000"/>
              <a:buNone/>
            </a:pPr>
            <a:r>
              <a:rPr lang="en-US" b="1" u="sng" dirty="0">
                <a:effectLst>
                  <a:outerShdw blurRad="38100" dist="38100" dir="2700000" algn="tl">
                    <a:srgbClr val="000000">
                      <a:alpha val="43137"/>
                    </a:srgbClr>
                  </a:outerShdw>
                </a:effectLst>
              </a:rPr>
              <a:t>Out-of-Control Pattern</a:t>
            </a:r>
          </a:p>
          <a:p>
            <a:pPr marL="520700" indent="-520700" defTabSz="1000125">
              <a:lnSpc>
                <a:spcPct val="90000"/>
              </a:lnSpc>
              <a:spcBef>
                <a:spcPts val="0"/>
              </a:spcBef>
              <a:spcAft>
                <a:spcPts val="1200"/>
              </a:spcAft>
              <a:buClr>
                <a:srgbClr val="BF0922"/>
              </a:buClr>
              <a:buSzPct val="85000"/>
              <a:buBlip>
                <a:blip r:embed="rId3"/>
              </a:buBlip>
              <a:defRPr/>
            </a:pPr>
            <a:r>
              <a:rPr lang="en-US" sz="2800" dirty="0"/>
              <a:t>Cycles</a:t>
            </a:r>
          </a:p>
          <a:p>
            <a:pPr marL="520700" indent="-520700" defTabSz="1000125">
              <a:lnSpc>
                <a:spcPct val="90000"/>
              </a:lnSpc>
              <a:spcBef>
                <a:spcPts val="0"/>
              </a:spcBef>
              <a:spcAft>
                <a:spcPts val="1200"/>
              </a:spcAft>
              <a:buClr>
                <a:srgbClr val="BF0922"/>
              </a:buClr>
              <a:buSzPct val="85000"/>
              <a:buBlip>
                <a:blip r:embed="rId3"/>
              </a:buBlip>
              <a:defRPr/>
            </a:pPr>
            <a:endParaRPr lang="en-US" sz="2800" dirty="0"/>
          </a:p>
          <a:p>
            <a:pPr marL="520700" indent="-520700" defTabSz="1000125">
              <a:lnSpc>
                <a:spcPct val="90000"/>
              </a:lnSpc>
              <a:spcBef>
                <a:spcPts val="0"/>
              </a:spcBef>
              <a:spcAft>
                <a:spcPts val="1200"/>
              </a:spcAft>
              <a:buClr>
                <a:srgbClr val="BF0922"/>
              </a:buClr>
              <a:buSzPct val="85000"/>
              <a:buBlip>
                <a:blip r:embed="rId3"/>
              </a:buBlip>
              <a:defRPr/>
            </a:pPr>
            <a:endParaRPr lang="en-US" dirty="0"/>
          </a:p>
          <a:p>
            <a:pPr marL="520700" indent="-520700" defTabSz="1000125">
              <a:lnSpc>
                <a:spcPct val="90000"/>
              </a:lnSpc>
              <a:spcBef>
                <a:spcPts val="0"/>
              </a:spcBef>
              <a:spcAft>
                <a:spcPts val="1200"/>
              </a:spcAft>
              <a:buClr>
                <a:srgbClr val="BF0922"/>
              </a:buClr>
              <a:buSzPct val="85000"/>
              <a:buBlip>
                <a:blip r:embed="rId3"/>
              </a:buBlip>
              <a:defRPr/>
            </a:pPr>
            <a:endParaRPr lang="en-US" dirty="0"/>
          </a:p>
          <a:p>
            <a:endParaRPr lang="en-US" dirty="0"/>
          </a:p>
          <a:p>
            <a:pPr marL="0" indent="0">
              <a:lnSpc>
                <a:spcPct val="90000"/>
              </a:lnSpc>
              <a:spcAft>
                <a:spcPct val="40000"/>
              </a:spcAft>
              <a:buClr>
                <a:srgbClr val="BF0922"/>
              </a:buClr>
              <a:buSzPct val="60000"/>
              <a:buNone/>
            </a:pPr>
            <a:endParaRPr lang="en-US" dirty="0"/>
          </a:p>
        </p:txBody>
      </p:sp>
      <p:pic>
        <p:nvPicPr>
          <p:cNvPr id="13" name="Picture 12">
            <a:extLst>
              <a:ext uri="{FF2B5EF4-FFF2-40B4-BE49-F238E27FC236}">
                <a16:creationId xmlns:a16="http://schemas.microsoft.com/office/drawing/2014/main" id="{7EC26E7E-0C82-47BF-948F-A61265E33C87}"/>
              </a:ext>
            </a:extLst>
          </p:cNvPr>
          <p:cNvPicPr>
            <a:picLocks noChangeAspect="1"/>
          </p:cNvPicPr>
          <p:nvPr/>
        </p:nvPicPr>
        <p:blipFill>
          <a:blip r:embed="rId4"/>
          <a:stretch>
            <a:fillRect/>
          </a:stretch>
        </p:blipFill>
        <p:spPr>
          <a:xfrm>
            <a:off x="210457" y="1814595"/>
            <a:ext cx="6972300" cy="4576214"/>
          </a:xfrm>
          <a:prstGeom prst="rect">
            <a:avLst/>
          </a:prstGeom>
        </p:spPr>
      </p:pic>
      <p:sp>
        <p:nvSpPr>
          <p:cNvPr id="4" name="TextBox 3">
            <a:extLst>
              <a:ext uri="{FF2B5EF4-FFF2-40B4-BE49-F238E27FC236}">
                <a16:creationId xmlns:a16="http://schemas.microsoft.com/office/drawing/2014/main" id="{A7346532-2C7F-4205-8E73-539AE59B61A3}"/>
              </a:ext>
            </a:extLst>
          </p:cNvPr>
          <p:cNvSpPr txBox="1"/>
          <p:nvPr/>
        </p:nvSpPr>
        <p:spPr>
          <a:xfrm>
            <a:off x="6705600" y="2166134"/>
            <a:ext cx="2481449" cy="2939266"/>
          </a:xfrm>
          <a:prstGeom prst="rect">
            <a:avLst/>
          </a:prstGeom>
          <a:noFill/>
        </p:spPr>
        <p:txBody>
          <a:bodyPr wrap="none" rtlCol="0">
            <a:spAutoFit/>
          </a:bodyPr>
          <a:lstStyle/>
          <a:p>
            <a:r>
              <a:rPr lang="en-US" sz="2400" b="1" u="sng" dirty="0"/>
              <a:t>Possible causes</a:t>
            </a:r>
          </a:p>
          <a:p>
            <a:pPr marL="174625" indent="-174625">
              <a:buFont typeface="Arial" panose="020B0604020202020204" pitchFamily="34" charset="0"/>
              <a:buChar char="•"/>
            </a:pPr>
            <a:r>
              <a:rPr lang="en-US" sz="2300" dirty="0"/>
              <a:t>Operator rotation</a:t>
            </a:r>
          </a:p>
          <a:p>
            <a:pPr marL="174625" indent="-174625">
              <a:buFont typeface="Arial" panose="020B0604020202020204" pitchFamily="34" charset="0"/>
              <a:buChar char="•"/>
            </a:pPr>
            <a:r>
              <a:rPr lang="en-US" sz="2300" dirty="0"/>
              <a:t>Fatigue at the </a:t>
            </a:r>
          </a:p>
          <a:p>
            <a:r>
              <a:rPr lang="en-US" sz="2300" dirty="0"/>
              <a:t>end of the shift</a:t>
            </a:r>
          </a:p>
          <a:p>
            <a:pPr marL="174625" indent="-174625">
              <a:buFont typeface="Arial" panose="020B0604020202020204" pitchFamily="34" charset="0"/>
              <a:buChar char="•"/>
            </a:pPr>
            <a:r>
              <a:rPr lang="en-US" sz="2300" dirty="0"/>
              <a:t>Different gauges</a:t>
            </a:r>
          </a:p>
          <a:p>
            <a:r>
              <a:rPr lang="en-US" sz="2300" dirty="0"/>
              <a:t> used by different </a:t>
            </a:r>
          </a:p>
          <a:p>
            <a:r>
              <a:rPr lang="en-US" sz="2300" dirty="0"/>
              <a:t>inspectors</a:t>
            </a:r>
          </a:p>
          <a:p>
            <a:pPr marL="174625" indent="-174625">
              <a:buFont typeface="Arial" panose="020B0604020202020204" pitchFamily="34" charset="0"/>
              <a:buChar char="•"/>
            </a:pPr>
            <a:r>
              <a:rPr lang="en-US" sz="2300" dirty="0"/>
              <a:t>Seasonal effects</a:t>
            </a:r>
          </a:p>
        </p:txBody>
      </p:sp>
    </p:spTree>
    <p:extLst>
      <p:ext uri="{BB962C8B-B14F-4D97-AF65-F5344CB8AC3E}">
        <p14:creationId xmlns:p14="http://schemas.microsoft.com/office/powerpoint/2010/main" val="335894369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 calcmode="lin" valueType="num">
                                      <p:cBhvr additive="base">
                                        <p:cTn id="7"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Arial" charset="0"/>
                <a:cs typeface="Arial" charset="0"/>
              </a:rPr>
              <a:t>Pattern in Control Chart</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44</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0" name="Content Placeholder 9">
            <a:extLst>
              <a:ext uri="{FF2B5EF4-FFF2-40B4-BE49-F238E27FC236}">
                <a16:creationId xmlns:a16="http://schemas.microsoft.com/office/drawing/2014/main" id="{B0257B3B-5950-4222-896B-524D23883D94}"/>
              </a:ext>
            </a:extLst>
          </p:cNvPr>
          <p:cNvSpPr>
            <a:spLocks noGrp="1"/>
          </p:cNvSpPr>
          <p:nvPr>
            <p:ph idx="1"/>
          </p:nvPr>
        </p:nvSpPr>
        <p:spPr>
          <a:xfrm>
            <a:off x="457200" y="777875"/>
            <a:ext cx="8229600" cy="5789661"/>
          </a:xfrm>
        </p:spPr>
        <p:txBody>
          <a:bodyPr>
            <a:normAutofit/>
          </a:bodyPr>
          <a:lstStyle/>
          <a:p>
            <a:pPr marL="0" indent="0">
              <a:lnSpc>
                <a:spcPct val="90000"/>
              </a:lnSpc>
              <a:spcAft>
                <a:spcPct val="40000"/>
              </a:spcAft>
              <a:buClr>
                <a:srgbClr val="BF0922"/>
              </a:buClr>
              <a:buSzPct val="60000"/>
              <a:buNone/>
            </a:pPr>
            <a:r>
              <a:rPr lang="en-US" b="1" u="sng" dirty="0">
                <a:effectLst>
                  <a:outerShdw blurRad="38100" dist="38100" dir="2700000" algn="tl">
                    <a:srgbClr val="000000">
                      <a:alpha val="43137"/>
                    </a:srgbClr>
                  </a:outerShdw>
                </a:effectLst>
              </a:rPr>
              <a:t>Out-of-Control Pattern</a:t>
            </a:r>
          </a:p>
          <a:p>
            <a:pPr marL="520700" indent="-520700" defTabSz="1000125">
              <a:lnSpc>
                <a:spcPct val="90000"/>
              </a:lnSpc>
              <a:spcBef>
                <a:spcPts val="0"/>
              </a:spcBef>
              <a:spcAft>
                <a:spcPts val="1200"/>
              </a:spcAft>
              <a:buClr>
                <a:srgbClr val="BF0922"/>
              </a:buClr>
              <a:buSzPct val="85000"/>
              <a:buBlip>
                <a:blip r:embed="rId3"/>
              </a:buBlip>
              <a:defRPr/>
            </a:pPr>
            <a:r>
              <a:rPr lang="en-US" sz="2800" dirty="0"/>
              <a:t>Trends</a:t>
            </a:r>
          </a:p>
          <a:p>
            <a:pPr marL="520700" indent="-520700" defTabSz="1000125">
              <a:lnSpc>
                <a:spcPct val="90000"/>
              </a:lnSpc>
              <a:spcBef>
                <a:spcPts val="0"/>
              </a:spcBef>
              <a:spcAft>
                <a:spcPts val="1200"/>
              </a:spcAft>
              <a:buClr>
                <a:srgbClr val="BF0922"/>
              </a:buClr>
              <a:buSzPct val="85000"/>
              <a:buBlip>
                <a:blip r:embed="rId3"/>
              </a:buBlip>
              <a:defRPr/>
            </a:pPr>
            <a:endParaRPr lang="en-US" sz="2800" dirty="0"/>
          </a:p>
          <a:p>
            <a:pPr marL="520700" indent="-520700" defTabSz="1000125">
              <a:lnSpc>
                <a:spcPct val="90000"/>
              </a:lnSpc>
              <a:spcBef>
                <a:spcPts val="0"/>
              </a:spcBef>
              <a:spcAft>
                <a:spcPts val="1200"/>
              </a:spcAft>
              <a:buClr>
                <a:srgbClr val="BF0922"/>
              </a:buClr>
              <a:buSzPct val="85000"/>
              <a:buBlip>
                <a:blip r:embed="rId3"/>
              </a:buBlip>
              <a:defRPr/>
            </a:pPr>
            <a:endParaRPr lang="en-US" dirty="0"/>
          </a:p>
          <a:p>
            <a:pPr marL="520700" indent="-520700" defTabSz="1000125">
              <a:lnSpc>
                <a:spcPct val="90000"/>
              </a:lnSpc>
              <a:spcBef>
                <a:spcPts val="0"/>
              </a:spcBef>
              <a:spcAft>
                <a:spcPts val="1200"/>
              </a:spcAft>
              <a:buClr>
                <a:srgbClr val="BF0922"/>
              </a:buClr>
              <a:buSzPct val="85000"/>
              <a:buBlip>
                <a:blip r:embed="rId3"/>
              </a:buBlip>
              <a:defRPr/>
            </a:pPr>
            <a:endParaRPr lang="en-US" dirty="0"/>
          </a:p>
          <a:p>
            <a:endParaRPr lang="en-US" dirty="0"/>
          </a:p>
          <a:p>
            <a:pPr marL="0" indent="0">
              <a:lnSpc>
                <a:spcPct val="90000"/>
              </a:lnSpc>
              <a:spcAft>
                <a:spcPct val="40000"/>
              </a:spcAft>
              <a:buClr>
                <a:srgbClr val="BF0922"/>
              </a:buClr>
              <a:buSzPct val="60000"/>
              <a:buNone/>
            </a:pPr>
            <a:endParaRPr lang="en-US" dirty="0"/>
          </a:p>
        </p:txBody>
      </p:sp>
      <p:pic>
        <p:nvPicPr>
          <p:cNvPr id="15" name="Picture 14">
            <a:extLst>
              <a:ext uri="{FF2B5EF4-FFF2-40B4-BE49-F238E27FC236}">
                <a16:creationId xmlns:a16="http://schemas.microsoft.com/office/drawing/2014/main" id="{72DB1CB7-E8F4-4391-944E-674CD27606C0}"/>
              </a:ext>
            </a:extLst>
          </p:cNvPr>
          <p:cNvPicPr>
            <a:picLocks noChangeAspect="1"/>
          </p:cNvPicPr>
          <p:nvPr/>
        </p:nvPicPr>
        <p:blipFill>
          <a:blip r:embed="rId4"/>
          <a:stretch>
            <a:fillRect/>
          </a:stretch>
        </p:blipFill>
        <p:spPr>
          <a:xfrm>
            <a:off x="83951" y="2057137"/>
            <a:ext cx="6833782" cy="4313451"/>
          </a:xfrm>
          <a:prstGeom prst="rect">
            <a:avLst/>
          </a:prstGeom>
        </p:spPr>
      </p:pic>
      <p:sp>
        <p:nvSpPr>
          <p:cNvPr id="4" name="TextBox 3">
            <a:extLst>
              <a:ext uri="{FF2B5EF4-FFF2-40B4-BE49-F238E27FC236}">
                <a16:creationId xmlns:a16="http://schemas.microsoft.com/office/drawing/2014/main" id="{A7346532-2C7F-4205-8E73-539AE59B61A3}"/>
              </a:ext>
            </a:extLst>
          </p:cNvPr>
          <p:cNvSpPr txBox="1"/>
          <p:nvPr/>
        </p:nvSpPr>
        <p:spPr>
          <a:xfrm>
            <a:off x="6705600" y="2166134"/>
            <a:ext cx="2472023" cy="2939266"/>
          </a:xfrm>
          <a:prstGeom prst="rect">
            <a:avLst/>
          </a:prstGeom>
          <a:noFill/>
        </p:spPr>
        <p:txBody>
          <a:bodyPr wrap="none" rtlCol="0">
            <a:spAutoFit/>
          </a:bodyPr>
          <a:lstStyle/>
          <a:p>
            <a:r>
              <a:rPr lang="en-US" sz="2400" b="1" u="sng" dirty="0"/>
              <a:t>Possible causes</a:t>
            </a:r>
          </a:p>
          <a:p>
            <a:pPr marL="174625" indent="-174625">
              <a:buFont typeface="Arial" panose="020B0604020202020204" pitchFamily="34" charset="0"/>
              <a:buChar char="•"/>
            </a:pPr>
            <a:r>
              <a:rPr lang="en-US" sz="2300" dirty="0"/>
              <a:t>Improving skills</a:t>
            </a:r>
          </a:p>
          <a:p>
            <a:pPr marL="174625" indent="-174625">
              <a:buFont typeface="Arial" panose="020B0604020202020204" pitchFamily="34" charset="0"/>
              <a:buChar char="•"/>
            </a:pPr>
            <a:r>
              <a:rPr lang="en-US" sz="2300" dirty="0"/>
              <a:t>Improving fatigue</a:t>
            </a:r>
          </a:p>
          <a:p>
            <a:pPr marL="174625" indent="-174625">
              <a:buFont typeface="Arial" panose="020B0604020202020204" pitchFamily="34" charset="0"/>
              <a:buChar char="•"/>
            </a:pPr>
            <a:r>
              <a:rPr lang="en-US" sz="2300" dirty="0"/>
              <a:t>Removing dirt</a:t>
            </a:r>
          </a:p>
          <a:p>
            <a:pPr marL="174625" indent="-174625">
              <a:buFont typeface="Arial" panose="020B0604020202020204" pitchFamily="34" charset="0"/>
              <a:buChar char="•"/>
            </a:pPr>
            <a:r>
              <a:rPr lang="en-US" sz="2300" dirty="0"/>
              <a:t>Changes in temp.</a:t>
            </a:r>
          </a:p>
          <a:p>
            <a:pPr marL="174625" indent="-174625">
              <a:buFont typeface="Arial" panose="020B0604020202020204" pitchFamily="34" charset="0"/>
              <a:buChar char="•"/>
            </a:pPr>
            <a:r>
              <a:rPr lang="en-US" sz="2300" dirty="0"/>
              <a:t>Changes in </a:t>
            </a:r>
          </a:p>
          <a:p>
            <a:r>
              <a:rPr lang="en-US" sz="2300" dirty="0"/>
              <a:t>	humidity</a:t>
            </a:r>
          </a:p>
          <a:p>
            <a:pPr marL="174625" indent="-174625">
              <a:buFont typeface="Arial" panose="020B0604020202020204" pitchFamily="34" charset="0"/>
              <a:buChar char="•"/>
            </a:pPr>
            <a:r>
              <a:rPr lang="en-US" sz="2300" dirty="0"/>
              <a:t>Tool wear</a:t>
            </a:r>
          </a:p>
        </p:txBody>
      </p:sp>
    </p:spTree>
    <p:extLst>
      <p:ext uri="{BB962C8B-B14F-4D97-AF65-F5344CB8AC3E}">
        <p14:creationId xmlns:p14="http://schemas.microsoft.com/office/powerpoint/2010/main" val="173785316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Arial" charset="0"/>
                <a:cs typeface="Arial" charset="0"/>
              </a:rPr>
              <a:t>Pattern in Control Chart</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45</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0" name="Content Placeholder 9">
            <a:extLst>
              <a:ext uri="{FF2B5EF4-FFF2-40B4-BE49-F238E27FC236}">
                <a16:creationId xmlns:a16="http://schemas.microsoft.com/office/drawing/2014/main" id="{B0257B3B-5950-4222-896B-524D23883D94}"/>
              </a:ext>
            </a:extLst>
          </p:cNvPr>
          <p:cNvSpPr>
            <a:spLocks noGrp="1"/>
          </p:cNvSpPr>
          <p:nvPr>
            <p:ph idx="1"/>
          </p:nvPr>
        </p:nvSpPr>
        <p:spPr>
          <a:xfrm>
            <a:off x="457200" y="777875"/>
            <a:ext cx="8229600" cy="5789661"/>
          </a:xfrm>
        </p:spPr>
        <p:txBody>
          <a:bodyPr>
            <a:normAutofit/>
          </a:bodyPr>
          <a:lstStyle/>
          <a:p>
            <a:pPr marL="0" indent="0">
              <a:lnSpc>
                <a:spcPct val="90000"/>
              </a:lnSpc>
              <a:spcAft>
                <a:spcPct val="40000"/>
              </a:spcAft>
              <a:buClr>
                <a:srgbClr val="BF0922"/>
              </a:buClr>
              <a:buSzPct val="60000"/>
              <a:buNone/>
            </a:pPr>
            <a:r>
              <a:rPr lang="en-US" b="1" u="sng" dirty="0">
                <a:effectLst>
                  <a:outerShdw blurRad="38100" dist="38100" dir="2700000" algn="tl">
                    <a:srgbClr val="000000">
                      <a:alpha val="43137"/>
                    </a:srgbClr>
                  </a:outerShdw>
                </a:effectLst>
              </a:rPr>
              <a:t>Out-of-Control Pattern</a:t>
            </a:r>
          </a:p>
          <a:p>
            <a:pPr marL="520700" indent="-520700" defTabSz="1000125">
              <a:lnSpc>
                <a:spcPct val="90000"/>
              </a:lnSpc>
              <a:spcBef>
                <a:spcPts val="0"/>
              </a:spcBef>
              <a:spcAft>
                <a:spcPts val="1200"/>
              </a:spcAft>
              <a:buClr>
                <a:srgbClr val="BF0922"/>
              </a:buClr>
              <a:buSzPct val="85000"/>
              <a:buBlip>
                <a:blip r:embed="rId3"/>
              </a:buBlip>
              <a:defRPr/>
            </a:pPr>
            <a:r>
              <a:rPr lang="en-US" sz="2800" dirty="0"/>
              <a:t>Trends</a:t>
            </a:r>
          </a:p>
          <a:p>
            <a:pPr marL="520700" indent="-520700" defTabSz="1000125">
              <a:lnSpc>
                <a:spcPct val="90000"/>
              </a:lnSpc>
              <a:spcBef>
                <a:spcPts val="0"/>
              </a:spcBef>
              <a:spcAft>
                <a:spcPts val="1200"/>
              </a:spcAft>
              <a:buClr>
                <a:srgbClr val="BF0922"/>
              </a:buClr>
              <a:buSzPct val="85000"/>
              <a:buBlip>
                <a:blip r:embed="rId3"/>
              </a:buBlip>
              <a:defRPr/>
            </a:pPr>
            <a:endParaRPr lang="en-US" sz="2800" dirty="0"/>
          </a:p>
          <a:p>
            <a:pPr marL="520700" indent="-520700" defTabSz="1000125">
              <a:lnSpc>
                <a:spcPct val="90000"/>
              </a:lnSpc>
              <a:spcBef>
                <a:spcPts val="0"/>
              </a:spcBef>
              <a:spcAft>
                <a:spcPts val="1200"/>
              </a:spcAft>
              <a:buClr>
                <a:srgbClr val="BF0922"/>
              </a:buClr>
              <a:buSzPct val="85000"/>
              <a:buBlip>
                <a:blip r:embed="rId3"/>
              </a:buBlip>
              <a:defRPr/>
            </a:pPr>
            <a:endParaRPr lang="en-US" dirty="0"/>
          </a:p>
          <a:p>
            <a:pPr marL="520700" indent="-520700" defTabSz="1000125">
              <a:lnSpc>
                <a:spcPct val="90000"/>
              </a:lnSpc>
              <a:spcBef>
                <a:spcPts val="0"/>
              </a:spcBef>
              <a:spcAft>
                <a:spcPts val="1200"/>
              </a:spcAft>
              <a:buClr>
                <a:srgbClr val="BF0922"/>
              </a:buClr>
              <a:buSzPct val="85000"/>
              <a:buBlip>
                <a:blip r:embed="rId3"/>
              </a:buBlip>
              <a:defRPr/>
            </a:pPr>
            <a:endParaRPr lang="en-US" dirty="0"/>
          </a:p>
          <a:p>
            <a:endParaRPr lang="en-US" dirty="0"/>
          </a:p>
          <a:p>
            <a:pPr marL="0" indent="0">
              <a:lnSpc>
                <a:spcPct val="90000"/>
              </a:lnSpc>
              <a:spcAft>
                <a:spcPct val="40000"/>
              </a:spcAft>
              <a:buClr>
                <a:srgbClr val="BF0922"/>
              </a:buClr>
              <a:buSzPct val="60000"/>
              <a:buNone/>
            </a:pPr>
            <a:endParaRPr lang="en-US" dirty="0"/>
          </a:p>
        </p:txBody>
      </p:sp>
      <p:sp>
        <p:nvSpPr>
          <p:cNvPr id="4" name="TextBox 3">
            <a:extLst>
              <a:ext uri="{FF2B5EF4-FFF2-40B4-BE49-F238E27FC236}">
                <a16:creationId xmlns:a16="http://schemas.microsoft.com/office/drawing/2014/main" id="{A7346532-2C7F-4205-8E73-539AE59B61A3}"/>
              </a:ext>
            </a:extLst>
          </p:cNvPr>
          <p:cNvSpPr txBox="1"/>
          <p:nvPr/>
        </p:nvSpPr>
        <p:spPr>
          <a:xfrm>
            <a:off x="6705600" y="2166134"/>
            <a:ext cx="2472023" cy="2939266"/>
          </a:xfrm>
          <a:prstGeom prst="rect">
            <a:avLst/>
          </a:prstGeom>
          <a:noFill/>
        </p:spPr>
        <p:txBody>
          <a:bodyPr wrap="none" rtlCol="0">
            <a:spAutoFit/>
          </a:bodyPr>
          <a:lstStyle/>
          <a:p>
            <a:r>
              <a:rPr lang="en-US" sz="2400" b="1" u="sng" dirty="0"/>
              <a:t>Possible causes</a:t>
            </a:r>
          </a:p>
          <a:p>
            <a:pPr marL="174625" indent="-174625">
              <a:buFont typeface="Arial" panose="020B0604020202020204" pitchFamily="34" charset="0"/>
              <a:buChar char="•"/>
            </a:pPr>
            <a:r>
              <a:rPr lang="en-US" sz="2300" dirty="0"/>
              <a:t>Improving skills</a:t>
            </a:r>
          </a:p>
          <a:p>
            <a:pPr marL="174625" indent="-174625">
              <a:buFont typeface="Arial" panose="020B0604020202020204" pitchFamily="34" charset="0"/>
              <a:buChar char="•"/>
            </a:pPr>
            <a:r>
              <a:rPr lang="en-US" sz="2300" dirty="0"/>
              <a:t>Improving fatigue</a:t>
            </a:r>
          </a:p>
          <a:p>
            <a:pPr marL="174625" indent="-174625">
              <a:buFont typeface="Arial" panose="020B0604020202020204" pitchFamily="34" charset="0"/>
              <a:buChar char="•"/>
            </a:pPr>
            <a:r>
              <a:rPr lang="en-US" sz="2300" dirty="0"/>
              <a:t>Removing dirt</a:t>
            </a:r>
          </a:p>
          <a:p>
            <a:pPr marL="174625" indent="-174625">
              <a:buFont typeface="Arial" panose="020B0604020202020204" pitchFamily="34" charset="0"/>
              <a:buChar char="•"/>
            </a:pPr>
            <a:r>
              <a:rPr lang="en-US" sz="2300" dirty="0"/>
              <a:t>Changes in temp.</a:t>
            </a:r>
          </a:p>
          <a:p>
            <a:pPr marL="174625" indent="-174625">
              <a:buFont typeface="Arial" panose="020B0604020202020204" pitchFamily="34" charset="0"/>
              <a:buChar char="•"/>
            </a:pPr>
            <a:r>
              <a:rPr lang="en-US" sz="2300" dirty="0"/>
              <a:t>Changes in </a:t>
            </a:r>
          </a:p>
          <a:p>
            <a:r>
              <a:rPr lang="en-US" sz="2300" dirty="0"/>
              <a:t>	humidity</a:t>
            </a:r>
          </a:p>
          <a:p>
            <a:pPr marL="174625" indent="-174625">
              <a:buFont typeface="Arial" panose="020B0604020202020204" pitchFamily="34" charset="0"/>
              <a:buChar char="•"/>
            </a:pPr>
            <a:r>
              <a:rPr lang="en-US" sz="2300" dirty="0"/>
              <a:t>Tool wear</a:t>
            </a:r>
          </a:p>
        </p:txBody>
      </p:sp>
      <p:pic>
        <p:nvPicPr>
          <p:cNvPr id="16" name="Picture 15">
            <a:extLst>
              <a:ext uri="{FF2B5EF4-FFF2-40B4-BE49-F238E27FC236}">
                <a16:creationId xmlns:a16="http://schemas.microsoft.com/office/drawing/2014/main" id="{3607029C-F4F1-4881-B445-AFC7C719B6CE}"/>
              </a:ext>
            </a:extLst>
          </p:cNvPr>
          <p:cNvPicPr>
            <a:picLocks noChangeAspect="1"/>
          </p:cNvPicPr>
          <p:nvPr/>
        </p:nvPicPr>
        <p:blipFill>
          <a:blip r:embed="rId4"/>
          <a:stretch>
            <a:fillRect/>
          </a:stretch>
        </p:blipFill>
        <p:spPr>
          <a:xfrm>
            <a:off x="276323" y="1859054"/>
            <a:ext cx="3206106" cy="2090939"/>
          </a:xfrm>
          <a:prstGeom prst="rect">
            <a:avLst/>
          </a:prstGeom>
        </p:spPr>
      </p:pic>
      <p:sp>
        <p:nvSpPr>
          <p:cNvPr id="17" name="TextBox 16">
            <a:extLst>
              <a:ext uri="{FF2B5EF4-FFF2-40B4-BE49-F238E27FC236}">
                <a16:creationId xmlns:a16="http://schemas.microsoft.com/office/drawing/2014/main" id="{2C014704-50A3-40BE-91C6-822CDE79D4E8}"/>
              </a:ext>
            </a:extLst>
          </p:cNvPr>
          <p:cNvSpPr txBox="1"/>
          <p:nvPr/>
        </p:nvSpPr>
        <p:spPr>
          <a:xfrm>
            <a:off x="998101" y="5920307"/>
            <a:ext cx="1534907" cy="461665"/>
          </a:xfrm>
          <a:prstGeom prst="rect">
            <a:avLst/>
          </a:prstGeom>
          <a:noFill/>
        </p:spPr>
        <p:txBody>
          <a:bodyPr wrap="none" rtlCol="0">
            <a:spAutoFit/>
          </a:bodyPr>
          <a:lstStyle/>
          <a:p>
            <a:r>
              <a:rPr lang="en-US" sz="2400" dirty="0"/>
              <a:t>Investigate</a:t>
            </a:r>
          </a:p>
        </p:txBody>
      </p:sp>
      <p:pic>
        <p:nvPicPr>
          <p:cNvPr id="18" name="Picture 17">
            <a:extLst>
              <a:ext uri="{FF2B5EF4-FFF2-40B4-BE49-F238E27FC236}">
                <a16:creationId xmlns:a16="http://schemas.microsoft.com/office/drawing/2014/main" id="{352D9E6C-4135-470B-8CE1-CEB784CF8996}"/>
              </a:ext>
            </a:extLst>
          </p:cNvPr>
          <p:cNvPicPr>
            <a:picLocks noChangeAspect="1"/>
          </p:cNvPicPr>
          <p:nvPr/>
        </p:nvPicPr>
        <p:blipFill rotWithShape="1">
          <a:blip r:embed="rId5"/>
          <a:srcRect b="1940"/>
          <a:stretch/>
        </p:blipFill>
        <p:spPr>
          <a:xfrm>
            <a:off x="3352800" y="4002905"/>
            <a:ext cx="3338513" cy="2199809"/>
          </a:xfrm>
          <a:prstGeom prst="rect">
            <a:avLst/>
          </a:prstGeom>
        </p:spPr>
      </p:pic>
    </p:spTree>
    <p:extLst>
      <p:ext uri="{BB962C8B-B14F-4D97-AF65-F5344CB8AC3E}">
        <p14:creationId xmlns:p14="http://schemas.microsoft.com/office/powerpoint/2010/main" val="135901267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Arial" charset="0"/>
                <a:cs typeface="Arial" charset="0"/>
              </a:rPr>
              <a:t>Pattern in Control Chart</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46</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0" name="Content Placeholder 9">
            <a:extLst>
              <a:ext uri="{FF2B5EF4-FFF2-40B4-BE49-F238E27FC236}">
                <a16:creationId xmlns:a16="http://schemas.microsoft.com/office/drawing/2014/main" id="{B0257B3B-5950-4222-896B-524D23883D94}"/>
              </a:ext>
            </a:extLst>
          </p:cNvPr>
          <p:cNvSpPr>
            <a:spLocks noGrp="1"/>
          </p:cNvSpPr>
          <p:nvPr>
            <p:ph idx="1"/>
          </p:nvPr>
        </p:nvSpPr>
        <p:spPr>
          <a:xfrm>
            <a:off x="457200" y="777875"/>
            <a:ext cx="8229600" cy="5789661"/>
          </a:xfrm>
        </p:spPr>
        <p:txBody>
          <a:bodyPr>
            <a:normAutofit/>
          </a:bodyPr>
          <a:lstStyle/>
          <a:p>
            <a:pPr marL="0" indent="0">
              <a:lnSpc>
                <a:spcPct val="90000"/>
              </a:lnSpc>
              <a:spcAft>
                <a:spcPct val="40000"/>
              </a:spcAft>
              <a:buClr>
                <a:srgbClr val="BF0922"/>
              </a:buClr>
              <a:buSzPct val="60000"/>
              <a:buNone/>
            </a:pPr>
            <a:r>
              <a:rPr lang="en-US" b="1" u="sng" dirty="0">
                <a:effectLst>
                  <a:outerShdw blurRad="38100" dist="38100" dir="2700000" algn="tl">
                    <a:srgbClr val="000000">
                      <a:alpha val="43137"/>
                    </a:srgbClr>
                  </a:outerShdw>
                </a:effectLst>
              </a:rPr>
              <a:t>Out-of-Control Pattern</a:t>
            </a:r>
          </a:p>
          <a:p>
            <a:pPr marL="520700" indent="-520700" defTabSz="1000125">
              <a:lnSpc>
                <a:spcPct val="90000"/>
              </a:lnSpc>
              <a:spcBef>
                <a:spcPts val="0"/>
              </a:spcBef>
              <a:spcAft>
                <a:spcPts val="1200"/>
              </a:spcAft>
              <a:buClr>
                <a:srgbClr val="BF0922"/>
              </a:buClr>
              <a:buSzPct val="85000"/>
              <a:buBlip>
                <a:blip r:embed="rId3"/>
              </a:buBlip>
              <a:defRPr/>
            </a:pPr>
            <a:r>
              <a:rPr lang="en-US" sz="2800" dirty="0"/>
              <a:t>Hugging the center line</a:t>
            </a:r>
          </a:p>
          <a:p>
            <a:pPr marL="520700" indent="-520700" defTabSz="1000125">
              <a:lnSpc>
                <a:spcPct val="90000"/>
              </a:lnSpc>
              <a:spcBef>
                <a:spcPts val="0"/>
              </a:spcBef>
              <a:spcAft>
                <a:spcPts val="1200"/>
              </a:spcAft>
              <a:buClr>
                <a:srgbClr val="BF0922"/>
              </a:buClr>
              <a:buSzPct val="85000"/>
              <a:buBlip>
                <a:blip r:embed="rId3"/>
              </a:buBlip>
              <a:defRPr/>
            </a:pPr>
            <a:endParaRPr lang="en-US" sz="2800" dirty="0"/>
          </a:p>
          <a:p>
            <a:pPr marL="520700" indent="-520700" defTabSz="1000125">
              <a:lnSpc>
                <a:spcPct val="90000"/>
              </a:lnSpc>
              <a:spcBef>
                <a:spcPts val="0"/>
              </a:spcBef>
              <a:spcAft>
                <a:spcPts val="1200"/>
              </a:spcAft>
              <a:buClr>
                <a:srgbClr val="BF0922"/>
              </a:buClr>
              <a:buSzPct val="85000"/>
              <a:buBlip>
                <a:blip r:embed="rId3"/>
              </a:buBlip>
              <a:defRPr/>
            </a:pPr>
            <a:endParaRPr lang="en-US" sz="2800" dirty="0"/>
          </a:p>
          <a:p>
            <a:pPr marL="520700" indent="-520700" defTabSz="1000125">
              <a:lnSpc>
                <a:spcPct val="90000"/>
              </a:lnSpc>
              <a:spcBef>
                <a:spcPts val="0"/>
              </a:spcBef>
              <a:spcAft>
                <a:spcPts val="1200"/>
              </a:spcAft>
              <a:buClr>
                <a:srgbClr val="BF0922"/>
              </a:buClr>
              <a:buSzPct val="85000"/>
              <a:buBlip>
                <a:blip r:embed="rId3"/>
              </a:buBlip>
              <a:defRPr/>
            </a:pPr>
            <a:endParaRPr lang="en-US" dirty="0"/>
          </a:p>
          <a:p>
            <a:pPr marL="520700" indent="-520700" defTabSz="1000125">
              <a:lnSpc>
                <a:spcPct val="90000"/>
              </a:lnSpc>
              <a:spcBef>
                <a:spcPts val="0"/>
              </a:spcBef>
              <a:spcAft>
                <a:spcPts val="1200"/>
              </a:spcAft>
              <a:buClr>
                <a:srgbClr val="BF0922"/>
              </a:buClr>
              <a:buSzPct val="85000"/>
              <a:buBlip>
                <a:blip r:embed="rId3"/>
              </a:buBlip>
              <a:defRPr/>
            </a:pPr>
            <a:endParaRPr lang="en-US" dirty="0"/>
          </a:p>
          <a:p>
            <a:endParaRPr lang="en-US" dirty="0"/>
          </a:p>
          <a:p>
            <a:pPr marL="0" indent="0">
              <a:lnSpc>
                <a:spcPct val="90000"/>
              </a:lnSpc>
              <a:spcAft>
                <a:spcPct val="40000"/>
              </a:spcAft>
              <a:buClr>
                <a:srgbClr val="BF0922"/>
              </a:buClr>
              <a:buSzPct val="60000"/>
              <a:buNone/>
            </a:pPr>
            <a:endParaRPr lang="en-US" dirty="0"/>
          </a:p>
        </p:txBody>
      </p:sp>
      <p:pic>
        <p:nvPicPr>
          <p:cNvPr id="16" name="Picture 15">
            <a:extLst>
              <a:ext uri="{FF2B5EF4-FFF2-40B4-BE49-F238E27FC236}">
                <a16:creationId xmlns:a16="http://schemas.microsoft.com/office/drawing/2014/main" id="{E0984BB1-3F09-4472-AEBD-2EB4B5713C16}"/>
              </a:ext>
            </a:extLst>
          </p:cNvPr>
          <p:cNvPicPr>
            <a:picLocks noChangeAspect="1"/>
          </p:cNvPicPr>
          <p:nvPr/>
        </p:nvPicPr>
        <p:blipFill>
          <a:blip r:embed="rId4"/>
          <a:stretch>
            <a:fillRect/>
          </a:stretch>
        </p:blipFill>
        <p:spPr>
          <a:xfrm>
            <a:off x="33519" y="1952796"/>
            <a:ext cx="6924802" cy="4524204"/>
          </a:xfrm>
          <a:prstGeom prst="rect">
            <a:avLst/>
          </a:prstGeom>
        </p:spPr>
      </p:pic>
      <p:sp>
        <p:nvSpPr>
          <p:cNvPr id="4" name="TextBox 3">
            <a:extLst>
              <a:ext uri="{FF2B5EF4-FFF2-40B4-BE49-F238E27FC236}">
                <a16:creationId xmlns:a16="http://schemas.microsoft.com/office/drawing/2014/main" id="{A7346532-2C7F-4205-8E73-539AE59B61A3}"/>
              </a:ext>
            </a:extLst>
          </p:cNvPr>
          <p:cNvSpPr txBox="1"/>
          <p:nvPr/>
        </p:nvSpPr>
        <p:spPr>
          <a:xfrm>
            <a:off x="6705600" y="2166134"/>
            <a:ext cx="2502480" cy="1877437"/>
          </a:xfrm>
          <a:prstGeom prst="rect">
            <a:avLst/>
          </a:prstGeom>
          <a:noFill/>
        </p:spPr>
        <p:txBody>
          <a:bodyPr wrap="none" rtlCol="0">
            <a:spAutoFit/>
          </a:bodyPr>
          <a:lstStyle/>
          <a:p>
            <a:r>
              <a:rPr lang="en-US" sz="2400" b="1" u="sng" dirty="0"/>
              <a:t>Possible causes</a:t>
            </a:r>
          </a:p>
          <a:p>
            <a:pPr marL="174625" indent="-174625">
              <a:buFont typeface="Arial" panose="020B0604020202020204" pitchFamily="34" charset="0"/>
              <a:buChar char="•"/>
            </a:pPr>
            <a:r>
              <a:rPr lang="en-US" sz="2300" dirty="0"/>
              <a:t>Miscalculation of</a:t>
            </a:r>
          </a:p>
          <a:p>
            <a:r>
              <a:rPr lang="en-US" sz="2300" dirty="0"/>
              <a:t>   control limit</a:t>
            </a:r>
          </a:p>
          <a:p>
            <a:pPr marL="174625" indent="-174625">
              <a:buFont typeface="Arial" panose="020B0604020202020204" pitchFamily="34" charset="0"/>
              <a:buChar char="•"/>
            </a:pPr>
            <a:r>
              <a:rPr lang="en-US" sz="2300" dirty="0"/>
              <a:t>Wrong placement</a:t>
            </a:r>
          </a:p>
          <a:p>
            <a:r>
              <a:rPr lang="en-US" sz="2300" dirty="0"/>
              <a:t>   of decimal point</a:t>
            </a:r>
          </a:p>
        </p:txBody>
      </p:sp>
    </p:spTree>
    <p:extLst>
      <p:ext uri="{BB962C8B-B14F-4D97-AF65-F5344CB8AC3E}">
        <p14:creationId xmlns:p14="http://schemas.microsoft.com/office/powerpoint/2010/main" val="125529686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Arial" charset="0"/>
                <a:cs typeface="Arial" charset="0"/>
              </a:rPr>
              <a:t>Pattern in Control Chart</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47</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0" name="Content Placeholder 9">
            <a:extLst>
              <a:ext uri="{FF2B5EF4-FFF2-40B4-BE49-F238E27FC236}">
                <a16:creationId xmlns:a16="http://schemas.microsoft.com/office/drawing/2014/main" id="{B0257B3B-5950-4222-896B-524D23883D94}"/>
              </a:ext>
            </a:extLst>
          </p:cNvPr>
          <p:cNvSpPr>
            <a:spLocks noGrp="1"/>
          </p:cNvSpPr>
          <p:nvPr>
            <p:ph idx="1"/>
          </p:nvPr>
        </p:nvSpPr>
        <p:spPr>
          <a:xfrm>
            <a:off x="457200" y="777875"/>
            <a:ext cx="8229600" cy="5789661"/>
          </a:xfrm>
        </p:spPr>
        <p:txBody>
          <a:bodyPr>
            <a:normAutofit/>
          </a:bodyPr>
          <a:lstStyle/>
          <a:p>
            <a:pPr marL="0" indent="0">
              <a:lnSpc>
                <a:spcPct val="90000"/>
              </a:lnSpc>
              <a:spcAft>
                <a:spcPct val="40000"/>
              </a:spcAft>
              <a:buClr>
                <a:srgbClr val="BF0922"/>
              </a:buClr>
              <a:buSzPct val="60000"/>
              <a:buNone/>
            </a:pPr>
            <a:r>
              <a:rPr lang="en-US" b="1" u="sng" dirty="0">
                <a:effectLst>
                  <a:outerShdw blurRad="38100" dist="38100" dir="2700000" algn="tl">
                    <a:srgbClr val="000000">
                      <a:alpha val="43137"/>
                    </a:srgbClr>
                  </a:outerShdw>
                </a:effectLst>
              </a:rPr>
              <a:t>Out-of-Control Pattern</a:t>
            </a:r>
          </a:p>
          <a:p>
            <a:pPr marL="520700" indent="-520700" defTabSz="1000125">
              <a:lnSpc>
                <a:spcPct val="90000"/>
              </a:lnSpc>
              <a:spcBef>
                <a:spcPts val="0"/>
              </a:spcBef>
              <a:spcAft>
                <a:spcPts val="1200"/>
              </a:spcAft>
              <a:buClr>
                <a:srgbClr val="BF0922"/>
              </a:buClr>
              <a:buSzPct val="85000"/>
              <a:buBlip>
                <a:blip r:embed="rId3"/>
              </a:buBlip>
              <a:defRPr/>
            </a:pPr>
            <a:r>
              <a:rPr lang="en-US" sz="2800" dirty="0"/>
              <a:t>Hugging the control limits</a:t>
            </a:r>
          </a:p>
        </p:txBody>
      </p:sp>
      <p:sp>
        <p:nvSpPr>
          <p:cNvPr id="4" name="TextBox 3">
            <a:extLst>
              <a:ext uri="{FF2B5EF4-FFF2-40B4-BE49-F238E27FC236}">
                <a16:creationId xmlns:a16="http://schemas.microsoft.com/office/drawing/2014/main" id="{A7346532-2C7F-4205-8E73-539AE59B61A3}"/>
              </a:ext>
            </a:extLst>
          </p:cNvPr>
          <p:cNvSpPr txBox="1"/>
          <p:nvPr/>
        </p:nvSpPr>
        <p:spPr>
          <a:xfrm>
            <a:off x="6705600" y="2166134"/>
            <a:ext cx="2502480" cy="1877437"/>
          </a:xfrm>
          <a:prstGeom prst="rect">
            <a:avLst/>
          </a:prstGeom>
          <a:noFill/>
        </p:spPr>
        <p:txBody>
          <a:bodyPr wrap="none" rtlCol="0">
            <a:spAutoFit/>
          </a:bodyPr>
          <a:lstStyle/>
          <a:p>
            <a:r>
              <a:rPr lang="en-US" sz="2400" b="1" u="sng" dirty="0"/>
              <a:t>Possible causes</a:t>
            </a:r>
          </a:p>
          <a:p>
            <a:pPr marL="174625" indent="-174625">
              <a:buFont typeface="Arial" panose="020B0604020202020204" pitchFamily="34" charset="0"/>
              <a:buChar char="•"/>
            </a:pPr>
            <a:r>
              <a:rPr lang="en-US" sz="2300" dirty="0"/>
              <a:t>Miscalculation of</a:t>
            </a:r>
          </a:p>
          <a:p>
            <a:r>
              <a:rPr lang="en-US" sz="2300" dirty="0"/>
              <a:t>   control limit</a:t>
            </a:r>
          </a:p>
          <a:p>
            <a:pPr marL="174625" indent="-174625">
              <a:buFont typeface="Arial" panose="020B0604020202020204" pitchFamily="34" charset="0"/>
              <a:buChar char="•"/>
            </a:pPr>
            <a:r>
              <a:rPr lang="en-US" sz="2300" dirty="0"/>
              <a:t>Wrong placement</a:t>
            </a:r>
          </a:p>
          <a:p>
            <a:r>
              <a:rPr lang="en-US" sz="2300" dirty="0"/>
              <a:t>   of decimal point</a:t>
            </a:r>
          </a:p>
        </p:txBody>
      </p:sp>
      <p:pic>
        <p:nvPicPr>
          <p:cNvPr id="15" name="Picture 14">
            <a:extLst>
              <a:ext uri="{FF2B5EF4-FFF2-40B4-BE49-F238E27FC236}">
                <a16:creationId xmlns:a16="http://schemas.microsoft.com/office/drawing/2014/main" id="{9AE0FC57-DF20-4408-A5EA-682CD23762F6}"/>
              </a:ext>
            </a:extLst>
          </p:cNvPr>
          <p:cNvPicPr>
            <a:picLocks noChangeAspect="1"/>
          </p:cNvPicPr>
          <p:nvPr/>
        </p:nvPicPr>
        <p:blipFill>
          <a:blip r:embed="rId4"/>
          <a:stretch>
            <a:fillRect/>
          </a:stretch>
        </p:blipFill>
        <p:spPr>
          <a:xfrm>
            <a:off x="381000" y="2136415"/>
            <a:ext cx="6248089" cy="4104047"/>
          </a:xfrm>
          <a:prstGeom prst="rect">
            <a:avLst/>
          </a:prstGeom>
        </p:spPr>
      </p:pic>
    </p:spTree>
    <p:extLst>
      <p:ext uri="{BB962C8B-B14F-4D97-AF65-F5344CB8AC3E}">
        <p14:creationId xmlns:p14="http://schemas.microsoft.com/office/powerpoint/2010/main" val="340412140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barn(inVertical)">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Statistical Process Control Chart</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48</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4" name="Content Placeholder 3"/>
          <p:cNvSpPr>
            <a:spLocks noGrp="1"/>
          </p:cNvSpPr>
          <p:nvPr>
            <p:ph idx="1"/>
          </p:nvPr>
        </p:nvSpPr>
        <p:spPr>
          <a:xfrm>
            <a:off x="381000" y="717674"/>
            <a:ext cx="8305800" cy="5759326"/>
          </a:xfrm>
        </p:spPr>
        <p:txBody>
          <a:bodyPr>
            <a:noAutofit/>
          </a:bodyPr>
          <a:lstStyle/>
          <a:p>
            <a:pPr>
              <a:buClr>
                <a:srgbClr val="BF0922"/>
              </a:buClr>
              <a:buSzPct val="60000"/>
              <a:buFont typeface="Lucida Grande" charset="0"/>
              <a:buChar char="►"/>
            </a:pPr>
            <a:r>
              <a:rPr lang="en-US" altLang="en-US" sz="2800" dirty="0">
                <a:latin typeface="Book Antiqua" pitchFamily="18" charset="0"/>
              </a:rPr>
              <a:t>Uses statistics and control charts to tell </a:t>
            </a:r>
            <a:r>
              <a:rPr lang="en-US" altLang="en-US" sz="2800" b="1" u="sng" dirty="0">
                <a:latin typeface="Book Antiqua" pitchFamily="18" charset="0"/>
              </a:rPr>
              <a:t>when to take corrective action</a:t>
            </a:r>
          </a:p>
        </p:txBody>
      </p:sp>
      <p:grpSp>
        <p:nvGrpSpPr>
          <p:cNvPr id="175" name="Group 3"/>
          <p:cNvGrpSpPr>
            <a:grpSpLocks/>
          </p:cNvGrpSpPr>
          <p:nvPr/>
        </p:nvGrpSpPr>
        <p:grpSpPr bwMode="auto">
          <a:xfrm>
            <a:off x="1528763" y="2667000"/>
            <a:ext cx="3979862" cy="2143125"/>
            <a:chOff x="787" y="1625"/>
            <a:chExt cx="2507" cy="1350"/>
          </a:xfrm>
        </p:grpSpPr>
        <p:sp>
          <p:nvSpPr>
            <p:cNvPr id="176" name="Freeform 4"/>
            <p:cNvSpPr>
              <a:spLocks/>
            </p:cNvSpPr>
            <p:nvPr/>
          </p:nvSpPr>
          <p:spPr bwMode="auto">
            <a:xfrm>
              <a:off x="859" y="1680"/>
              <a:ext cx="2381" cy="1260"/>
            </a:xfrm>
            <a:custGeom>
              <a:avLst/>
              <a:gdLst>
                <a:gd name="T0" fmla="*/ 0 w 2381"/>
                <a:gd name="T1" fmla="*/ 577 h 1260"/>
                <a:gd name="T2" fmla="*/ 297 w 2381"/>
                <a:gd name="T3" fmla="*/ 680 h 1260"/>
                <a:gd name="T4" fmla="*/ 608 w 2381"/>
                <a:gd name="T5" fmla="*/ 354 h 1260"/>
                <a:gd name="T6" fmla="*/ 889 w 2381"/>
                <a:gd name="T7" fmla="*/ 1020 h 1260"/>
                <a:gd name="T8" fmla="*/ 1189 w 2381"/>
                <a:gd name="T9" fmla="*/ 1236 h 1260"/>
                <a:gd name="T10" fmla="*/ 1485 w 2381"/>
                <a:gd name="T11" fmla="*/ 956 h 1260"/>
                <a:gd name="T12" fmla="*/ 1801 w 2381"/>
                <a:gd name="T13" fmla="*/ 620 h 1260"/>
                <a:gd name="T14" fmla="*/ 2081 w 2381"/>
                <a:gd name="T15" fmla="*/ 1260 h 1260"/>
                <a:gd name="T16" fmla="*/ 2381 w 2381"/>
                <a:gd name="T17" fmla="*/ 0 h 12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81"/>
                <a:gd name="T28" fmla="*/ 0 h 1260"/>
                <a:gd name="T29" fmla="*/ 2381 w 2381"/>
                <a:gd name="T30" fmla="*/ 1260 h 12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81" h="1260">
                  <a:moveTo>
                    <a:pt x="0" y="577"/>
                  </a:moveTo>
                  <a:lnTo>
                    <a:pt x="297" y="680"/>
                  </a:lnTo>
                  <a:lnTo>
                    <a:pt x="608" y="354"/>
                  </a:lnTo>
                  <a:lnTo>
                    <a:pt x="889" y="1020"/>
                  </a:lnTo>
                  <a:lnTo>
                    <a:pt x="1189" y="1236"/>
                  </a:lnTo>
                  <a:lnTo>
                    <a:pt x="1485" y="956"/>
                  </a:lnTo>
                  <a:lnTo>
                    <a:pt x="1801" y="620"/>
                  </a:lnTo>
                  <a:lnTo>
                    <a:pt x="2081" y="1260"/>
                  </a:lnTo>
                  <a:lnTo>
                    <a:pt x="2381" y="0"/>
                  </a:lnTo>
                </a:path>
              </a:pathLst>
            </a:custGeom>
            <a:noFill/>
            <a:ln w="57150" cmpd="sng">
              <a:solidFill>
                <a:srgbClr val="24BDB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
          <p:nvSpPr>
            <p:cNvPr id="177" name="Oval 5"/>
            <p:cNvSpPr>
              <a:spLocks noChangeAspect="1" noChangeArrowheads="1"/>
            </p:cNvSpPr>
            <p:nvPr/>
          </p:nvSpPr>
          <p:spPr bwMode="auto">
            <a:xfrm>
              <a:off x="787" y="2201"/>
              <a:ext cx="100" cy="96"/>
            </a:xfrm>
            <a:prstGeom prst="ellipse">
              <a:avLst/>
            </a:prstGeom>
            <a:solidFill>
              <a:srgbClr val="24BDB2"/>
            </a:solidFill>
            <a:ln w="9525">
              <a:solidFill>
                <a:srgbClr val="24BDB2"/>
              </a:solidFill>
              <a:round/>
              <a:headEnd/>
              <a:tailEnd/>
            </a:ln>
          </p:spPr>
          <p:txBody>
            <a:bodyPr wrap="none" anchor="ctr"/>
            <a:lstStyle>
              <a:lvl1pPr>
                <a:lnSpc>
                  <a:spcPct val="90000"/>
                </a:lnSpc>
                <a:spcAft>
                  <a:spcPts val="1200"/>
                </a:spcAft>
                <a:buClr>
                  <a:schemeClr val="accent1"/>
                </a:buClr>
                <a:buFont typeface="Arial Unicode MS" pitchFamily="34" charset="-128"/>
                <a:buChar char="▶"/>
                <a:defRPr sz="3200">
                  <a:solidFill>
                    <a:schemeClr val="tx1"/>
                  </a:solidFill>
                  <a:latin typeface="Arial" pitchFamily="34" charset="0"/>
                  <a:ea typeface="MS PGothic" pitchFamily="34" charset="-128"/>
                  <a:cs typeface="Arial" pitchFamily="34" charset="0"/>
                </a:defRPr>
              </a:lvl1pPr>
              <a:lvl2pPr marL="742950" indent="-285750">
                <a:lnSpc>
                  <a:spcPct val="90000"/>
                </a:lnSpc>
                <a:spcAft>
                  <a:spcPts val="1200"/>
                </a:spcAft>
                <a:buClr>
                  <a:schemeClr val="accent1"/>
                </a:buClr>
                <a:buFont typeface="Arial Unicode MS" pitchFamily="34" charset="-128"/>
                <a:buChar char="▶"/>
                <a:defRPr sz="2800">
                  <a:solidFill>
                    <a:schemeClr val="tx1"/>
                  </a:solidFill>
                  <a:latin typeface="Arial" pitchFamily="34" charset="0"/>
                  <a:ea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buChar char="▶"/>
                <a:defRPr sz="2400">
                  <a:solidFill>
                    <a:schemeClr val="tx1"/>
                  </a:solidFill>
                  <a:latin typeface="Arial" pitchFamily="34" charset="0"/>
                  <a:ea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5pPr>
              <a:lvl6pPr marL="25146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6pPr>
              <a:lvl7pPr marL="29718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7pPr>
              <a:lvl8pPr marL="34290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8pPr>
              <a:lvl9pPr marL="38862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9pPr>
            </a:lstStyle>
            <a:p>
              <a:pPr eaLnBrk="1" hangingPunct="1">
                <a:lnSpc>
                  <a:spcPct val="100000"/>
                </a:lnSpc>
                <a:spcAft>
                  <a:spcPct val="0"/>
                </a:spcAft>
                <a:buClrTx/>
                <a:buFontTx/>
                <a:buNone/>
              </a:pPr>
              <a:endParaRPr lang="en-US" altLang="en-US" sz="1800">
                <a:latin typeface="Book Antiqua" pitchFamily="18" charset="0"/>
              </a:endParaRPr>
            </a:p>
          </p:txBody>
        </p:sp>
        <p:sp>
          <p:nvSpPr>
            <p:cNvPr id="178" name="Oval 6"/>
            <p:cNvSpPr>
              <a:spLocks noChangeAspect="1" noChangeArrowheads="1"/>
            </p:cNvSpPr>
            <p:nvPr/>
          </p:nvSpPr>
          <p:spPr bwMode="auto">
            <a:xfrm>
              <a:off x="1099" y="2296"/>
              <a:ext cx="100" cy="95"/>
            </a:xfrm>
            <a:prstGeom prst="ellipse">
              <a:avLst/>
            </a:prstGeom>
            <a:solidFill>
              <a:srgbClr val="24BDB2"/>
            </a:solidFill>
            <a:ln w="9525">
              <a:solidFill>
                <a:srgbClr val="24BDB2"/>
              </a:solidFill>
              <a:round/>
              <a:headEnd/>
              <a:tailEnd/>
            </a:ln>
          </p:spPr>
          <p:txBody>
            <a:bodyPr wrap="none" anchor="ctr"/>
            <a:lstStyle>
              <a:lvl1pPr>
                <a:lnSpc>
                  <a:spcPct val="90000"/>
                </a:lnSpc>
                <a:spcAft>
                  <a:spcPts val="1200"/>
                </a:spcAft>
                <a:buClr>
                  <a:schemeClr val="accent1"/>
                </a:buClr>
                <a:buFont typeface="Arial Unicode MS" pitchFamily="34" charset="-128"/>
                <a:buChar char="▶"/>
                <a:defRPr sz="3200">
                  <a:solidFill>
                    <a:schemeClr val="tx1"/>
                  </a:solidFill>
                  <a:latin typeface="Arial" pitchFamily="34" charset="0"/>
                  <a:ea typeface="MS PGothic" pitchFamily="34" charset="-128"/>
                  <a:cs typeface="Arial" pitchFamily="34" charset="0"/>
                </a:defRPr>
              </a:lvl1pPr>
              <a:lvl2pPr marL="742950" indent="-285750">
                <a:lnSpc>
                  <a:spcPct val="90000"/>
                </a:lnSpc>
                <a:spcAft>
                  <a:spcPts val="1200"/>
                </a:spcAft>
                <a:buClr>
                  <a:schemeClr val="accent1"/>
                </a:buClr>
                <a:buFont typeface="Arial Unicode MS" pitchFamily="34" charset="-128"/>
                <a:buChar char="▶"/>
                <a:defRPr sz="2800">
                  <a:solidFill>
                    <a:schemeClr val="tx1"/>
                  </a:solidFill>
                  <a:latin typeface="Arial" pitchFamily="34" charset="0"/>
                  <a:ea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buChar char="▶"/>
                <a:defRPr sz="2400">
                  <a:solidFill>
                    <a:schemeClr val="tx1"/>
                  </a:solidFill>
                  <a:latin typeface="Arial" pitchFamily="34" charset="0"/>
                  <a:ea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5pPr>
              <a:lvl6pPr marL="25146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6pPr>
              <a:lvl7pPr marL="29718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7pPr>
              <a:lvl8pPr marL="34290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8pPr>
              <a:lvl9pPr marL="38862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9pPr>
            </a:lstStyle>
            <a:p>
              <a:pPr eaLnBrk="1" hangingPunct="1">
                <a:lnSpc>
                  <a:spcPct val="100000"/>
                </a:lnSpc>
                <a:spcAft>
                  <a:spcPct val="0"/>
                </a:spcAft>
                <a:buClrTx/>
                <a:buFontTx/>
                <a:buNone/>
              </a:pPr>
              <a:endParaRPr lang="en-US" altLang="en-US" sz="1800">
                <a:latin typeface="Book Antiqua" pitchFamily="18" charset="0"/>
              </a:endParaRPr>
            </a:p>
          </p:txBody>
        </p:sp>
        <p:sp>
          <p:nvSpPr>
            <p:cNvPr id="179" name="Oval 7"/>
            <p:cNvSpPr>
              <a:spLocks noChangeAspect="1" noChangeArrowheads="1"/>
            </p:cNvSpPr>
            <p:nvPr/>
          </p:nvSpPr>
          <p:spPr bwMode="auto">
            <a:xfrm>
              <a:off x="1412" y="1976"/>
              <a:ext cx="100" cy="96"/>
            </a:xfrm>
            <a:prstGeom prst="ellipse">
              <a:avLst/>
            </a:prstGeom>
            <a:solidFill>
              <a:srgbClr val="24BDB2"/>
            </a:solidFill>
            <a:ln w="9525">
              <a:solidFill>
                <a:srgbClr val="24BDB2"/>
              </a:solidFill>
              <a:round/>
              <a:headEnd/>
              <a:tailEnd/>
            </a:ln>
          </p:spPr>
          <p:txBody>
            <a:bodyPr wrap="none" anchor="ctr"/>
            <a:lstStyle>
              <a:lvl1pPr>
                <a:lnSpc>
                  <a:spcPct val="90000"/>
                </a:lnSpc>
                <a:spcAft>
                  <a:spcPts val="1200"/>
                </a:spcAft>
                <a:buClr>
                  <a:schemeClr val="accent1"/>
                </a:buClr>
                <a:buFont typeface="Arial Unicode MS" pitchFamily="34" charset="-128"/>
                <a:buChar char="▶"/>
                <a:defRPr sz="3200">
                  <a:solidFill>
                    <a:schemeClr val="tx1"/>
                  </a:solidFill>
                  <a:latin typeface="Arial" pitchFamily="34" charset="0"/>
                  <a:ea typeface="MS PGothic" pitchFamily="34" charset="-128"/>
                  <a:cs typeface="Arial" pitchFamily="34" charset="0"/>
                </a:defRPr>
              </a:lvl1pPr>
              <a:lvl2pPr marL="742950" indent="-285750">
                <a:lnSpc>
                  <a:spcPct val="90000"/>
                </a:lnSpc>
                <a:spcAft>
                  <a:spcPts val="1200"/>
                </a:spcAft>
                <a:buClr>
                  <a:schemeClr val="accent1"/>
                </a:buClr>
                <a:buFont typeface="Arial Unicode MS" pitchFamily="34" charset="-128"/>
                <a:buChar char="▶"/>
                <a:defRPr sz="2800">
                  <a:solidFill>
                    <a:schemeClr val="tx1"/>
                  </a:solidFill>
                  <a:latin typeface="Arial" pitchFamily="34" charset="0"/>
                  <a:ea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buChar char="▶"/>
                <a:defRPr sz="2400">
                  <a:solidFill>
                    <a:schemeClr val="tx1"/>
                  </a:solidFill>
                  <a:latin typeface="Arial" pitchFamily="34" charset="0"/>
                  <a:ea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5pPr>
              <a:lvl6pPr marL="25146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6pPr>
              <a:lvl7pPr marL="29718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7pPr>
              <a:lvl8pPr marL="34290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8pPr>
              <a:lvl9pPr marL="38862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9pPr>
            </a:lstStyle>
            <a:p>
              <a:pPr eaLnBrk="1" hangingPunct="1">
                <a:lnSpc>
                  <a:spcPct val="100000"/>
                </a:lnSpc>
                <a:spcAft>
                  <a:spcPct val="0"/>
                </a:spcAft>
                <a:buClrTx/>
                <a:buFontTx/>
                <a:buNone/>
              </a:pPr>
              <a:endParaRPr lang="en-US" altLang="en-US" sz="1800">
                <a:latin typeface="Book Antiqua" pitchFamily="18" charset="0"/>
              </a:endParaRPr>
            </a:p>
          </p:txBody>
        </p:sp>
        <p:sp>
          <p:nvSpPr>
            <p:cNvPr id="180" name="Oval 8"/>
            <p:cNvSpPr>
              <a:spLocks noChangeAspect="1" noChangeArrowheads="1"/>
            </p:cNvSpPr>
            <p:nvPr/>
          </p:nvSpPr>
          <p:spPr bwMode="auto">
            <a:xfrm>
              <a:off x="1703" y="2651"/>
              <a:ext cx="100" cy="96"/>
            </a:xfrm>
            <a:prstGeom prst="ellipse">
              <a:avLst/>
            </a:prstGeom>
            <a:solidFill>
              <a:srgbClr val="24BDB2"/>
            </a:solidFill>
            <a:ln w="9525">
              <a:solidFill>
                <a:srgbClr val="24BDB2"/>
              </a:solidFill>
              <a:round/>
              <a:headEnd/>
              <a:tailEnd/>
            </a:ln>
          </p:spPr>
          <p:txBody>
            <a:bodyPr wrap="none" anchor="ctr"/>
            <a:lstStyle>
              <a:lvl1pPr>
                <a:lnSpc>
                  <a:spcPct val="90000"/>
                </a:lnSpc>
                <a:spcAft>
                  <a:spcPts val="1200"/>
                </a:spcAft>
                <a:buClr>
                  <a:schemeClr val="accent1"/>
                </a:buClr>
                <a:buFont typeface="Arial Unicode MS" pitchFamily="34" charset="-128"/>
                <a:buChar char="▶"/>
                <a:defRPr sz="3200">
                  <a:solidFill>
                    <a:schemeClr val="tx1"/>
                  </a:solidFill>
                  <a:latin typeface="Arial" pitchFamily="34" charset="0"/>
                  <a:ea typeface="MS PGothic" pitchFamily="34" charset="-128"/>
                  <a:cs typeface="Arial" pitchFamily="34" charset="0"/>
                </a:defRPr>
              </a:lvl1pPr>
              <a:lvl2pPr marL="742950" indent="-285750">
                <a:lnSpc>
                  <a:spcPct val="90000"/>
                </a:lnSpc>
                <a:spcAft>
                  <a:spcPts val="1200"/>
                </a:spcAft>
                <a:buClr>
                  <a:schemeClr val="accent1"/>
                </a:buClr>
                <a:buFont typeface="Arial Unicode MS" pitchFamily="34" charset="-128"/>
                <a:buChar char="▶"/>
                <a:defRPr sz="2800">
                  <a:solidFill>
                    <a:schemeClr val="tx1"/>
                  </a:solidFill>
                  <a:latin typeface="Arial" pitchFamily="34" charset="0"/>
                  <a:ea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buChar char="▶"/>
                <a:defRPr sz="2400">
                  <a:solidFill>
                    <a:schemeClr val="tx1"/>
                  </a:solidFill>
                  <a:latin typeface="Arial" pitchFamily="34" charset="0"/>
                  <a:ea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5pPr>
              <a:lvl6pPr marL="25146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6pPr>
              <a:lvl7pPr marL="29718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7pPr>
              <a:lvl8pPr marL="34290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8pPr>
              <a:lvl9pPr marL="38862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9pPr>
            </a:lstStyle>
            <a:p>
              <a:pPr eaLnBrk="1" hangingPunct="1">
                <a:lnSpc>
                  <a:spcPct val="100000"/>
                </a:lnSpc>
                <a:spcAft>
                  <a:spcPct val="0"/>
                </a:spcAft>
                <a:buClrTx/>
                <a:buFontTx/>
                <a:buNone/>
              </a:pPr>
              <a:endParaRPr lang="en-US" altLang="en-US" sz="1800">
                <a:latin typeface="Book Antiqua" pitchFamily="18" charset="0"/>
              </a:endParaRPr>
            </a:p>
          </p:txBody>
        </p:sp>
        <p:sp>
          <p:nvSpPr>
            <p:cNvPr id="181" name="Oval 9"/>
            <p:cNvSpPr>
              <a:spLocks noChangeAspect="1" noChangeArrowheads="1"/>
            </p:cNvSpPr>
            <p:nvPr/>
          </p:nvSpPr>
          <p:spPr bwMode="auto">
            <a:xfrm>
              <a:off x="2299" y="2574"/>
              <a:ext cx="100" cy="96"/>
            </a:xfrm>
            <a:prstGeom prst="ellipse">
              <a:avLst/>
            </a:prstGeom>
            <a:solidFill>
              <a:srgbClr val="24BDB2"/>
            </a:solidFill>
            <a:ln w="9525">
              <a:solidFill>
                <a:srgbClr val="24BDB2"/>
              </a:solidFill>
              <a:round/>
              <a:headEnd/>
              <a:tailEnd/>
            </a:ln>
          </p:spPr>
          <p:txBody>
            <a:bodyPr wrap="none" anchor="ctr"/>
            <a:lstStyle>
              <a:lvl1pPr>
                <a:lnSpc>
                  <a:spcPct val="90000"/>
                </a:lnSpc>
                <a:spcAft>
                  <a:spcPts val="1200"/>
                </a:spcAft>
                <a:buClr>
                  <a:schemeClr val="accent1"/>
                </a:buClr>
                <a:buFont typeface="Arial Unicode MS" pitchFamily="34" charset="-128"/>
                <a:buChar char="▶"/>
                <a:defRPr sz="3200">
                  <a:solidFill>
                    <a:schemeClr val="tx1"/>
                  </a:solidFill>
                  <a:latin typeface="Arial" pitchFamily="34" charset="0"/>
                  <a:ea typeface="MS PGothic" pitchFamily="34" charset="-128"/>
                  <a:cs typeface="Arial" pitchFamily="34" charset="0"/>
                </a:defRPr>
              </a:lvl1pPr>
              <a:lvl2pPr marL="742950" indent="-285750">
                <a:lnSpc>
                  <a:spcPct val="90000"/>
                </a:lnSpc>
                <a:spcAft>
                  <a:spcPts val="1200"/>
                </a:spcAft>
                <a:buClr>
                  <a:schemeClr val="accent1"/>
                </a:buClr>
                <a:buFont typeface="Arial Unicode MS" pitchFamily="34" charset="-128"/>
                <a:buChar char="▶"/>
                <a:defRPr sz="2800">
                  <a:solidFill>
                    <a:schemeClr val="tx1"/>
                  </a:solidFill>
                  <a:latin typeface="Arial" pitchFamily="34" charset="0"/>
                  <a:ea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buChar char="▶"/>
                <a:defRPr sz="2400">
                  <a:solidFill>
                    <a:schemeClr val="tx1"/>
                  </a:solidFill>
                  <a:latin typeface="Arial" pitchFamily="34" charset="0"/>
                  <a:ea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5pPr>
              <a:lvl6pPr marL="25146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6pPr>
              <a:lvl7pPr marL="29718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7pPr>
              <a:lvl8pPr marL="34290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8pPr>
              <a:lvl9pPr marL="38862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9pPr>
            </a:lstStyle>
            <a:p>
              <a:pPr eaLnBrk="1" hangingPunct="1">
                <a:lnSpc>
                  <a:spcPct val="100000"/>
                </a:lnSpc>
                <a:spcAft>
                  <a:spcPct val="0"/>
                </a:spcAft>
                <a:buClrTx/>
                <a:buFontTx/>
                <a:buNone/>
              </a:pPr>
              <a:endParaRPr lang="en-US" altLang="en-US" sz="1800">
                <a:latin typeface="Book Antiqua" pitchFamily="18" charset="0"/>
              </a:endParaRPr>
            </a:p>
          </p:txBody>
        </p:sp>
        <p:sp>
          <p:nvSpPr>
            <p:cNvPr id="182" name="Oval 10"/>
            <p:cNvSpPr>
              <a:spLocks noChangeAspect="1" noChangeArrowheads="1"/>
            </p:cNvSpPr>
            <p:nvPr/>
          </p:nvSpPr>
          <p:spPr bwMode="auto">
            <a:xfrm>
              <a:off x="2610" y="2242"/>
              <a:ext cx="100" cy="96"/>
            </a:xfrm>
            <a:prstGeom prst="ellipse">
              <a:avLst/>
            </a:prstGeom>
            <a:solidFill>
              <a:srgbClr val="24BDB2"/>
            </a:solidFill>
            <a:ln w="9525">
              <a:solidFill>
                <a:srgbClr val="24BDB2"/>
              </a:solidFill>
              <a:round/>
              <a:headEnd/>
              <a:tailEnd/>
            </a:ln>
          </p:spPr>
          <p:txBody>
            <a:bodyPr wrap="none" anchor="ctr"/>
            <a:lstStyle>
              <a:lvl1pPr>
                <a:lnSpc>
                  <a:spcPct val="90000"/>
                </a:lnSpc>
                <a:spcAft>
                  <a:spcPts val="1200"/>
                </a:spcAft>
                <a:buClr>
                  <a:schemeClr val="accent1"/>
                </a:buClr>
                <a:buFont typeface="Arial Unicode MS" pitchFamily="34" charset="-128"/>
                <a:buChar char="▶"/>
                <a:defRPr sz="3200">
                  <a:solidFill>
                    <a:schemeClr val="tx1"/>
                  </a:solidFill>
                  <a:latin typeface="Arial" pitchFamily="34" charset="0"/>
                  <a:ea typeface="MS PGothic" pitchFamily="34" charset="-128"/>
                  <a:cs typeface="Arial" pitchFamily="34" charset="0"/>
                </a:defRPr>
              </a:lvl1pPr>
              <a:lvl2pPr marL="742950" indent="-285750">
                <a:lnSpc>
                  <a:spcPct val="90000"/>
                </a:lnSpc>
                <a:spcAft>
                  <a:spcPts val="1200"/>
                </a:spcAft>
                <a:buClr>
                  <a:schemeClr val="accent1"/>
                </a:buClr>
                <a:buFont typeface="Arial Unicode MS" pitchFamily="34" charset="-128"/>
                <a:buChar char="▶"/>
                <a:defRPr sz="2800">
                  <a:solidFill>
                    <a:schemeClr val="tx1"/>
                  </a:solidFill>
                  <a:latin typeface="Arial" pitchFamily="34" charset="0"/>
                  <a:ea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buChar char="▶"/>
                <a:defRPr sz="2400">
                  <a:solidFill>
                    <a:schemeClr val="tx1"/>
                  </a:solidFill>
                  <a:latin typeface="Arial" pitchFamily="34" charset="0"/>
                  <a:ea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5pPr>
              <a:lvl6pPr marL="25146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6pPr>
              <a:lvl7pPr marL="29718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7pPr>
              <a:lvl8pPr marL="34290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8pPr>
              <a:lvl9pPr marL="38862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9pPr>
            </a:lstStyle>
            <a:p>
              <a:pPr eaLnBrk="1" hangingPunct="1">
                <a:lnSpc>
                  <a:spcPct val="100000"/>
                </a:lnSpc>
                <a:spcAft>
                  <a:spcPct val="0"/>
                </a:spcAft>
                <a:buClrTx/>
                <a:buFontTx/>
                <a:buNone/>
              </a:pPr>
              <a:endParaRPr lang="en-US" altLang="en-US" sz="1800">
                <a:latin typeface="Book Antiqua" pitchFamily="18" charset="0"/>
              </a:endParaRPr>
            </a:p>
          </p:txBody>
        </p:sp>
        <p:sp>
          <p:nvSpPr>
            <p:cNvPr id="183" name="Oval 11"/>
            <p:cNvSpPr>
              <a:spLocks noChangeAspect="1" noChangeArrowheads="1"/>
            </p:cNvSpPr>
            <p:nvPr/>
          </p:nvSpPr>
          <p:spPr bwMode="auto">
            <a:xfrm>
              <a:off x="2880" y="2879"/>
              <a:ext cx="100" cy="96"/>
            </a:xfrm>
            <a:prstGeom prst="ellipse">
              <a:avLst/>
            </a:prstGeom>
            <a:solidFill>
              <a:srgbClr val="24BDB2"/>
            </a:solidFill>
            <a:ln w="9525">
              <a:solidFill>
                <a:srgbClr val="24BDB2"/>
              </a:solidFill>
              <a:round/>
              <a:headEnd/>
              <a:tailEnd/>
            </a:ln>
          </p:spPr>
          <p:txBody>
            <a:bodyPr wrap="none" anchor="ctr"/>
            <a:lstStyle>
              <a:lvl1pPr>
                <a:lnSpc>
                  <a:spcPct val="90000"/>
                </a:lnSpc>
                <a:spcAft>
                  <a:spcPts val="1200"/>
                </a:spcAft>
                <a:buClr>
                  <a:schemeClr val="accent1"/>
                </a:buClr>
                <a:buFont typeface="Arial Unicode MS" pitchFamily="34" charset="-128"/>
                <a:buChar char="▶"/>
                <a:defRPr sz="3200">
                  <a:solidFill>
                    <a:schemeClr val="tx1"/>
                  </a:solidFill>
                  <a:latin typeface="Arial" pitchFamily="34" charset="0"/>
                  <a:ea typeface="MS PGothic" pitchFamily="34" charset="-128"/>
                  <a:cs typeface="Arial" pitchFamily="34" charset="0"/>
                </a:defRPr>
              </a:lvl1pPr>
              <a:lvl2pPr marL="742950" indent="-285750">
                <a:lnSpc>
                  <a:spcPct val="90000"/>
                </a:lnSpc>
                <a:spcAft>
                  <a:spcPts val="1200"/>
                </a:spcAft>
                <a:buClr>
                  <a:schemeClr val="accent1"/>
                </a:buClr>
                <a:buFont typeface="Arial Unicode MS" pitchFamily="34" charset="-128"/>
                <a:buChar char="▶"/>
                <a:defRPr sz="2800">
                  <a:solidFill>
                    <a:schemeClr val="tx1"/>
                  </a:solidFill>
                  <a:latin typeface="Arial" pitchFamily="34" charset="0"/>
                  <a:ea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buChar char="▶"/>
                <a:defRPr sz="2400">
                  <a:solidFill>
                    <a:schemeClr val="tx1"/>
                  </a:solidFill>
                  <a:latin typeface="Arial" pitchFamily="34" charset="0"/>
                  <a:ea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5pPr>
              <a:lvl6pPr marL="25146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6pPr>
              <a:lvl7pPr marL="29718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7pPr>
              <a:lvl8pPr marL="34290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8pPr>
              <a:lvl9pPr marL="38862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9pPr>
            </a:lstStyle>
            <a:p>
              <a:pPr eaLnBrk="1" hangingPunct="1">
                <a:lnSpc>
                  <a:spcPct val="100000"/>
                </a:lnSpc>
                <a:spcAft>
                  <a:spcPct val="0"/>
                </a:spcAft>
                <a:buClrTx/>
                <a:buFontTx/>
                <a:buNone/>
              </a:pPr>
              <a:endParaRPr lang="en-US" altLang="en-US" sz="1800">
                <a:latin typeface="Book Antiqua" pitchFamily="18" charset="0"/>
              </a:endParaRPr>
            </a:p>
          </p:txBody>
        </p:sp>
        <p:sp>
          <p:nvSpPr>
            <p:cNvPr id="184" name="Oval 12"/>
            <p:cNvSpPr>
              <a:spLocks noChangeAspect="1" noChangeArrowheads="1"/>
            </p:cNvSpPr>
            <p:nvPr/>
          </p:nvSpPr>
          <p:spPr bwMode="auto">
            <a:xfrm>
              <a:off x="3194" y="1625"/>
              <a:ext cx="100" cy="96"/>
            </a:xfrm>
            <a:prstGeom prst="ellipse">
              <a:avLst/>
            </a:prstGeom>
            <a:solidFill>
              <a:srgbClr val="24BDB2"/>
            </a:solidFill>
            <a:ln w="9525">
              <a:solidFill>
                <a:srgbClr val="24BDB2"/>
              </a:solidFill>
              <a:round/>
              <a:headEnd/>
              <a:tailEnd/>
            </a:ln>
          </p:spPr>
          <p:txBody>
            <a:bodyPr wrap="none" anchor="ctr"/>
            <a:lstStyle>
              <a:lvl1pPr>
                <a:lnSpc>
                  <a:spcPct val="90000"/>
                </a:lnSpc>
                <a:spcAft>
                  <a:spcPts val="1200"/>
                </a:spcAft>
                <a:buClr>
                  <a:schemeClr val="accent1"/>
                </a:buClr>
                <a:buFont typeface="Arial Unicode MS" pitchFamily="34" charset="-128"/>
                <a:buChar char="▶"/>
                <a:defRPr sz="3200">
                  <a:solidFill>
                    <a:schemeClr val="tx1"/>
                  </a:solidFill>
                  <a:latin typeface="Arial" pitchFamily="34" charset="0"/>
                  <a:ea typeface="MS PGothic" pitchFamily="34" charset="-128"/>
                  <a:cs typeface="Arial" pitchFamily="34" charset="0"/>
                </a:defRPr>
              </a:lvl1pPr>
              <a:lvl2pPr marL="742950" indent="-285750">
                <a:lnSpc>
                  <a:spcPct val="90000"/>
                </a:lnSpc>
                <a:spcAft>
                  <a:spcPts val="1200"/>
                </a:spcAft>
                <a:buClr>
                  <a:schemeClr val="accent1"/>
                </a:buClr>
                <a:buFont typeface="Arial Unicode MS" pitchFamily="34" charset="-128"/>
                <a:buChar char="▶"/>
                <a:defRPr sz="2800">
                  <a:solidFill>
                    <a:schemeClr val="tx1"/>
                  </a:solidFill>
                  <a:latin typeface="Arial" pitchFamily="34" charset="0"/>
                  <a:ea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buChar char="▶"/>
                <a:defRPr sz="2400">
                  <a:solidFill>
                    <a:schemeClr val="tx1"/>
                  </a:solidFill>
                  <a:latin typeface="Arial" pitchFamily="34" charset="0"/>
                  <a:ea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5pPr>
              <a:lvl6pPr marL="25146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6pPr>
              <a:lvl7pPr marL="29718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7pPr>
              <a:lvl8pPr marL="34290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8pPr>
              <a:lvl9pPr marL="38862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9pPr>
            </a:lstStyle>
            <a:p>
              <a:pPr eaLnBrk="1" hangingPunct="1">
                <a:lnSpc>
                  <a:spcPct val="100000"/>
                </a:lnSpc>
                <a:spcAft>
                  <a:spcPct val="0"/>
                </a:spcAft>
                <a:buClrTx/>
                <a:buFontTx/>
                <a:buNone/>
              </a:pPr>
              <a:endParaRPr lang="en-US" altLang="en-US" sz="1800">
                <a:latin typeface="Book Antiqua" pitchFamily="18" charset="0"/>
              </a:endParaRPr>
            </a:p>
          </p:txBody>
        </p:sp>
        <p:sp>
          <p:nvSpPr>
            <p:cNvPr id="185" name="Oval 13"/>
            <p:cNvSpPr>
              <a:spLocks noChangeAspect="1" noChangeArrowheads="1"/>
            </p:cNvSpPr>
            <p:nvPr/>
          </p:nvSpPr>
          <p:spPr bwMode="auto">
            <a:xfrm>
              <a:off x="2002" y="2846"/>
              <a:ext cx="100" cy="96"/>
            </a:xfrm>
            <a:prstGeom prst="ellipse">
              <a:avLst/>
            </a:prstGeom>
            <a:solidFill>
              <a:srgbClr val="24BDB2"/>
            </a:solidFill>
            <a:ln w="9525">
              <a:solidFill>
                <a:srgbClr val="24BDB2"/>
              </a:solidFill>
              <a:round/>
              <a:headEnd/>
              <a:tailEnd/>
            </a:ln>
          </p:spPr>
          <p:txBody>
            <a:bodyPr wrap="none" anchor="ctr"/>
            <a:lstStyle>
              <a:lvl1pPr>
                <a:lnSpc>
                  <a:spcPct val="90000"/>
                </a:lnSpc>
                <a:spcAft>
                  <a:spcPts val="1200"/>
                </a:spcAft>
                <a:buClr>
                  <a:schemeClr val="accent1"/>
                </a:buClr>
                <a:buFont typeface="Arial Unicode MS" pitchFamily="34" charset="-128"/>
                <a:buChar char="▶"/>
                <a:defRPr sz="3200">
                  <a:solidFill>
                    <a:schemeClr val="tx1"/>
                  </a:solidFill>
                  <a:latin typeface="Arial" pitchFamily="34" charset="0"/>
                  <a:ea typeface="MS PGothic" pitchFamily="34" charset="-128"/>
                  <a:cs typeface="Arial" pitchFamily="34" charset="0"/>
                </a:defRPr>
              </a:lvl1pPr>
              <a:lvl2pPr marL="742950" indent="-285750">
                <a:lnSpc>
                  <a:spcPct val="90000"/>
                </a:lnSpc>
                <a:spcAft>
                  <a:spcPts val="1200"/>
                </a:spcAft>
                <a:buClr>
                  <a:schemeClr val="accent1"/>
                </a:buClr>
                <a:buFont typeface="Arial Unicode MS" pitchFamily="34" charset="-128"/>
                <a:buChar char="▶"/>
                <a:defRPr sz="2800">
                  <a:solidFill>
                    <a:schemeClr val="tx1"/>
                  </a:solidFill>
                  <a:latin typeface="Arial" pitchFamily="34" charset="0"/>
                  <a:ea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buChar char="▶"/>
                <a:defRPr sz="2400">
                  <a:solidFill>
                    <a:schemeClr val="tx1"/>
                  </a:solidFill>
                  <a:latin typeface="Arial" pitchFamily="34" charset="0"/>
                  <a:ea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5pPr>
              <a:lvl6pPr marL="25146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6pPr>
              <a:lvl7pPr marL="29718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7pPr>
              <a:lvl8pPr marL="34290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8pPr>
              <a:lvl9pPr marL="38862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9pPr>
            </a:lstStyle>
            <a:p>
              <a:pPr eaLnBrk="1" hangingPunct="1">
                <a:lnSpc>
                  <a:spcPct val="100000"/>
                </a:lnSpc>
                <a:spcAft>
                  <a:spcPct val="0"/>
                </a:spcAft>
                <a:buClrTx/>
                <a:buFontTx/>
                <a:buNone/>
              </a:pPr>
              <a:endParaRPr lang="en-US" altLang="en-US" sz="1800">
                <a:latin typeface="Book Antiqua" pitchFamily="18" charset="0"/>
              </a:endParaRPr>
            </a:p>
          </p:txBody>
        </p:sp>
      </p:grpSp>
      <p:grpSp>
        <p:nvGrpSpPr>
          <p:cNvPr id="186" name="Group 14"/>
          <p:cNvGrpSpPr>
            <a:grpSpLocks/>
          </p:cNvGrpSpPr>
          <p:nvPr/>
        </p:nvGrpSpPr>
        <p:grpSpPr bwMode="auto">
          <a:xfrm>
            <a:off x="728663" y="2197100"/>
            <a:ext cx="7661275" cy="3822700"/>
            <a:chOff x="283" y="1329"/>
            <a:chExt cx="4826" cy="2408"/>
          </a:xfrm>
        </p:grpSpPr>
        <p:sp>
          <p:nvSpPr>
            <p:cNvPr id="187" name="Rectangle 15"/>
            <p:cNvSpPr>
              <a:spLocks noChangeArrowheads="1"/>
            </p:cNvSpPr>
            <p:nvPr/>
          </p:nvSpPr>
          <p:spPr bwMode="auto">
            <a:xfrm>
              <a:off x="3523" y="1710"/>
              <a:ext cx="150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Aft>
                  <a:spcPts val="1200"/>
                </a:spcAft>
                <a:buClr>
                  <a:schemeClr val="accent1"/>
                </a:buClr>
                <a:buFont typeface="Arial Unicode MS" pitchFamily="34" charset="-128"/>
                <a:buChar char="▶"/>
                <a:defRPr sz="3200">
                  <a:solidFill>
                    <a:schemeClr val="tx1"/>
                  </a:solidFill>
                  <a:latin typeface="Arial" pitchFamily="34" charset="0"/>
                  <a:ea typeface="MS PGothic" pitchFamily="34" charset="-128"/>
                  <a:cs typeface="Arial" pitchFamily="34" charset="0"/>
                </a:defRPr>
              </a:lvl1pPr>
              <a:lvl2pPr marL="742950" indent="-285750">
                <a:lnSpc>
                  <a:spcPct val="90000"/>
                </a:lnSpc>
                <a:spcAft>
                  <a:spcPts val="1200"/>
                </a:spcAft>
                <a:buClr>
                  <a:schemeClr val="accent1"/>
                </a:buClr>
                <a:buFont typeface="Arial Unicode MS" pitchFamily="34" charset="-128"/>
                <a:buChar char="▶"/>
                <a:defRPr sz="2800">
                  <a:solidFill>
                    <a:schemeClr val="tx1"/>
                  </a:solidFill>
                  <a:latin typeface="Arial" pitchFamily="34" charset="0"/>
                  <a:ea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buChar char="▶"/>
                <a:defRPr sz="2400">
                  <a:solidFill>
                    <a:schemeClr val="tx1"/>
                  </a:solidFill>
                  <a:latin typeface="Arial" pitchFamily="34" charset="0"/>
                  <a:ea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5pPr>
              <a:lvl6pPr marL="25146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6pPr>
              <a:lvl7pPr marL="29718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7pPr>
              <a:lvl8pPr marL="34290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8pPr>
              <a:lvl9pPr marL="38862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9pPr>
            </a:lstStyle>
            <a:p>
              <a:pPr eaLnBrk="1" hangingPunct="1">
                <a:lnSpc>
                  <a:spcPct val="100000"/>
                </a:lnSpc>
                <a:spcAft>
                  <a:spcPct val="0"/>
                </a:spcAft>
                <a:buClrTx/>
                <a:buFontTx/>
                <a:buNone/>
              </a:pPr>
              <a:r>
                <a:rPr lang="en-US" altLang="en-US" sz="2000" dirty="0">
                  <a:latin typeface="Book Antiqua" pitchFamily="18" charset="0"/>
                </a:rPr>
                <a:t>Upper control limit</a:t>
              </a:r>
            </a:p>
          </p:txBody>
        </p:sp>
        <p:sp>
          <p:nvSpPr>
            <p:cNvPr id="188" name="Rectangle 16"/>
            <p:cNvSpPr>
              <a:spLocks noChangeArrowheads="1"/>
            </p:cNvSpPr>
            <p:nvPr/>
          </p:nvSpPr>
          <p:spPr bwMode="auto">
            <a:xfrm>
              <a:off x="3523" y="2373"/>
              <a:ext cx="1586"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Aft>
                  <a:spcPts val="1200"/>
                </a:spcAft>
                <a:buClr>
                  <a:schemeClr val="accent1"/>
                </a:buClr>
                <a:buFont typeface="Arial Unicode MS" pitchFamily="34" charset="-128"/>
                <a:buChar char="▶"/>
                <a:defRPr sz="3200">
                  <a:solidFill>
                    <a:schemeClr val="tx1"/>
                  </a:solidFill>
                  <a:latin typeface="Arial" pitchFamily="34" charset="0"/>
                  <a:ea typeface="MS PGothic" pitchFamily="34" charset="-128"/>
                  <a:cs typeface="Arial" pitchFamily="34" charset="0"/>
                </a:defRPr>
              </a:lvl1pPr>
              <a:lvl2pPr marL="742950" indent="-285750">
                <a:lnSpc>
                  <a:spcPct val="90000"/>
                </a:lnSpc>
                <a:spcAft>
                  <a:spcPts val="1200"/>
                </a:spcAft>
                <a:buClr>
                  <a:schemeClr val="accent1"/>
                </a:buClr>
                <a:buFont typeface="Arial Unicode MS" pitchFamily="34" charset="-128"/>
                <a:buChar char="▶"/>
                <a:defRPr sz="2800">
                  <a:solidFill>
                    <a:schemeClr val="tx1"/>
                  </a:solidFill>
                  <a:latin typeface="Arial" pitchFamily="34" charset="0"/>
                  <a:ea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buChar char="▶"/>
                <a:defRPr sz="2400">
                  <a:solidFill>
                    <a:schemeClr val="tx1"/>
                  </a:solidFill>
                  <a:latin typeface="Arial" pitchFamily="34" charset="0"/>
                  <a:ea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5pPr>
              <a:lvl6pPr marL="25146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6pPr>
              <a:lvl7pPr marL="29718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7pPr>
              <a:lvl8pPr marL="34290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8pPr>
              <a:lvl9pPr marL="38862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9pPr>
            </a:lstStyle>
            <a:p>
              <a:pPr eaLnBrk="1" hangingPunct="1">
                <a:lnSpc>
                  <a:spcPct val="100000"/>
                </a:lnSpc>
                <a:spcAft>
                  <a:spcPct val="0"/>
                </a:spcAft>
                <a:buClrTx/>
                <a:buFontTx/>
                <a:buNone/>
              </a:pPr>
              <a:r>
                <a:rPr lang="en-US" altLang="en-US" sz="2000" dirty="0">
                  <a:latin typeface="Book Antiqua" pitchFamily="18" charset="0"/>
                </a:rPr>
                <a:t>Coach’s target value</a:t>
              </a:r>
            </a:p>
          </p:txBody>
        </p:sp>
        <p:sp>
          <p:nvSpPr>
            <p:cNvPr id="189" name="Rectangle 17"/>
            <p:cNvSpPr>
              <a:spLocks noChangeArrowheads="1"/>
            </p:cNvSpPr>
            <p:nvPr/>
          </p:nvSpPr>
          <p:spPr bwMode="auto">
            <a:xfrm>
              <a:off x="3523" y="3030"/>
              <a:ext cx="1502"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Aft>
                  <a:spcPts val="1200"/>
                </a:spcAft>
                <a:buClr>
                  <a:schemeClr val="accent1"/>
                </a:buClr>
                <a:buFont typeface="Arial Unicode MS" pitchFamily="34" charset="-128"/>
                <a:buChar char="▶"/>
                <a:defRPr sz="3200">
                  <a:solidFill>
                    <a:schemeClr val="tx1"/>
                  </a:solidFill>
                  <a:latin typeface="Arial" pitchFamily="34" charset="0"/>
                  <a:ea typeface="MS PGothic" pitchFamily="34" charset="-128"/>
                  <a:cs typeface="Arial" pitchFamily="34" charset="0"/>
                </a:defRPr>
              </a:lvl1pPr>
              <a:lvl2pPr marL="742950" indent="-285750">
                <a:lnSpc>
                  <a:spcPct val="90000"/>
                </a:lnSpc>
                <a:spcAft>
                  <a:spcPts val="1200"/>
                </a:spcAft>
                <a:buClr>
                  <a:schemeClr val="accent1"/>
                </a:buClr>
                <a:buFont typeface="Arial Unicode MS" pitchFamily="34" charset="-128"/>
                <a:buChar char="▶"/>
                <a:defRPr sz="2800">
                  <a:solidFill>
                    <a:schemeClr val="tx1"/>
                  </a:solidFill>
                  <a:latin typeface="Arial" pitchFamily="34" charset="0"/>
                  <a:ea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buChar char="▶"/>
                <a:defRPr sz="2400">
                  <a:solidFill>
                    <a:schemeClr val="tx1"/>
                  </a:solidFill>
                  <a:latin typeface="Arial" pitchFamily="34" charset="0"/>
                  <a:ea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5pPr>
              <a:lvl6pPr marL="25146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6pPr>
              <a:lvl7pPr marL="29718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7pPr>
              <a:lvl8pPr marL="34290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8pPr>
              <a:lvl9pPr marL="38862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9pPr>
            </a:lstStyle>
            <a:p>
              <a:pPr eaLnBrk="1" hangingPunct="1">
                <a:lnSpc>
                  <a:spcPct val="100000"/>
                </a:lnSpc>
                <a:spcAft>
                  <a:spcPct val="0"/>
                </a:spcAft>
                <a:buClrTx/>
                <a:buFontTx/>
                <a:buNone/>
              </a:pPr>
              <a:r>
                <a:rPr lang="en-US" altLang="en-US" sz="2000">
                  <a:latin typeface="Book Antiqua" pitchFamily="18" charset="0"/>
                </a:rPr>
                <a:t>Lower control limit</a:t>
              </a:r>
            </a:p>
          </p:txBody>
        </p:sp>
        <p:sp>
          <p:nvSpPr>
            <p:cNvPr id="190" name="Rectangle 18"/>
            <p:cNvSpPr>
              <a:spLocks noChangeArrowheads="1"/>
            </p:cNvSpPr>
            <p:nvPr/>
          </p:nvSpPr>
          <p:spPr bwMode="auto">
            <a:xfrm>
              <a:off x="1452" y="3485"/>
              <a:ext cx="115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Aft>
                  <a:spcPts val="1200"/>
                </a:spcAft>
                <a:buClr>
                  <a:schemeClr val="accent1"/>
                </a:buClr>
                <a:buFont typeface="Arial Unicode MS" pitchFamily="34" charset="-128"/>
                <a:buChar char="▶"/>
                <a:defRPr sz="3200">
                  <a:solidFill>
                    <a:schemeClr val="tx1"/>
                  </a:solidFill>
                  <a:latin typeface="Arial" pitchFamily="34" charset="0"/>
                  <a:ea typeface="MS PGothic" pitchFamily="34" charset="-128"/>
                  <a:cs typeface="Arial" pitchFamily="34" charset="0"/>
                </a:defRPr>
              </a:lvl1pPr>
              <a:lvl2pPr marL="742950" indent="-285750">
                <a:lnSpc>
                  <a:spcPct val="90000"/>
                </a:lnSpc>
                <a:spcAft>
                  <a:spcPts val="1200"/>
                </a:spcAft>
                <a:buClr>
                  <a:schemeClr val="accent1"/>
                </a:buClr>
                <a:buFont typeface="Arial Unicode MS" pitchFamily="34" charset="-128"/>
                <a:buChar char="▶"/>
                <a:defRPr sz="2800">
                  <a:solidFill>
                    <a:schemeClr val="tx1"/>
                  </a:solidFill>
                  <a:latin typeface="Arial" pitchFamily="34" charset="0"/>
                  <a:ea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buChar char="▶"/>
                <a:defRPr sz="2400">
                  <a:solidFill>
                    <a:schemeClr val="tx1"/>
                  </a:solidFill>
                  <a:latin typeface="Arial" pitchFamily="34" charset="0"/>
                  <a:ea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5pPr>
              <a:lvl6pPr marL="25146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6pPr>
              <a:lvl7pPr marL="29718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7pPr>
              <a:lvl8pPr marL="34290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8pPr>
              <a:lvl9pPr marL="38862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9pPr>
            </a:lstStyle>
            <a:p>
              <a:pPr eaLnBrk="1" hangingPunct="1">
                <a:lnSpc>
                  <a:spcPct val="100000"/>
                </a:lnSpc>
                <a:spcAft>
                  <a:spcPct val="0"/>
                </a:spcAft>
                <a:buClrTx/>
                <a:buFontTx/>
                <a:buNone/>
              </a:pPr>
              <a:r>
                <a:rPr lang="en-US" altLang="en-US" sz="2000">
                  <a:latin typeface="Book Antiqua" pitchFamily="18" charset="0"/>
                </a:rPr>
                <a:t>Game number</a:t>
              </a:r>
            </a:p>
          </p:txBody>
        </p:sp>
        <p:sp>
          <p:nvSpPr>
            <p:cNvPr id="191" name="Line 19"/>
            <p:cNvSpPr>
              <a:spLocks noChangeShapeType="1"/>
            </p:cNvSpPr>
            <p:nvPr/>
          </p:nvSpPr>
          <p:spPr bwMode="auto">
            <a:xfrm flipV="1">
              <a:off x="690" y="1352"/>
              <a:ext cx="0" cy="217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192" name="Line 20"/>
            <p:cNvSpPr>
              <a:spLocks noChangeShapeType="1"/>
            </p:cNvSpPr>
            <p:nvPr/>
          </p:nvSpPr>
          <p:spPr bwMode="auto">
            <a:xfrm>
              <a:off x="690" y="2496"/>
              <a:ext cx="278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193" name="Line 21"/>
            <p:cNvSpPr>
              <a:spLocks noChangeShapeType="1"/>
            </p:cNvSpPr>
            <p:nvPr/>
          </p:nvSpPr>
          <p:spPr bwMode="auto">
            <a:xfrm>
              <a:off x="690" y="1839"/>
              <a:ext cx="2757" cy="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94" name="Line 22"/>
            <p:cNvSpPr>
              <a:spLocks noChangeShapeType="1"/>
            </p:cNvSpPr>
            <p:nvPr/>
          </p:nvSpPr>
          <p:spPr bwMode="auto">
            <a:xfrm>
              <a:off x="690" y="3154"/>
              <a:ext cx="2757" cy="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95" name="Rectangle 23"/>
            <p:cNvSpPr>
              <a:spLocks noChangeArrowheads="1"/>
            </p:cNvSpPr>
            <p:nvPr/>
          </p:nvSpPr>
          <p:spPr bwMode="auto">
            <a:xfrm>
              <a:off x="670" y="2935"/>
              <a:ext cx="2868"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Aft>
                  <a:spcPts val="1200"/>
                </a:spcAft>
                <a:buClr>
                  <a:schemeClr val="accent1"/>
                </a:buClr>
                <a:buFont typeface="Arial Unicode MS" pitchFamily="34" charset="-128"/>
                <a:buChar char="▶"/>
                <a:tabLst>
                  <a:tab pos="190500" algn="ctr"/>
                  <a:tab pos="673100" algn="ctr"/>
                  <a:tab pos="1143000" algn="ctr"/>
                  <a:tab pos="1625600" algn="ctr"/>
                  <a:tab pos="2095500" algn="ctr"/>
                  <a:tab pos="2578100" algn="ctr"/>
                  <a:tab pos="3048000" algn="ctr"/>
                  <a:tab pos="3530600" algn="ctr"/>
                  <a:tab pos="4000500" algn="ctr"/>
                </a:tabLst>
                <a:defRPr sz="3200">
                  <a:solidFill>
                    <a:schemeClr val="tx1"/>
                  </a:solidFill>
                  <a:latin typeface="Arial" pitchFamily="34" charset="0"/>
                  <a:ea typeface="MS PGothic" pitchFamily="34" charset="-128"/>
                  <a:cs typeface="Arial" pitchFamily="34" charset="0"/>
                </a:defRPr>
              </a:lvl1pPr>
              <a:lvl2pPr marL="742950" indent="-285750">
                <a:lnSpc>
                  <a:spcPct val="90000"/>
                </a:lnSpc>
                <a:spcAft>
                  <a:spcPts val="1200"/>
                </a:spcAft>
                <a:buClr>
                  <a:schemeClr val="accent1"/>
                </a:buClr>
                <a:buFont typeface="Arial Unicode MS" pitchFamily="34" charset="-128"/>
                <a:buChar char="▶"/>
                <a:tabLst>
                  <a:tab pos="190500" algn="ctr"/>
                  <a:tab pos="673100" algn="ctr"/>
                  <a:tab pos="1143000" algn="ctr"/>
                  <a:tab pos="1625600" algn="ctr"/>
                  <a:tab pos="2095500" algn="ctr"/>
                  <a:tab pos="2578100" algn="ctr"/>
                  <a:tab pos="3048000" algn="ctr"/>
                  <a:tab pos="3530600" algn="ctr"/>
                  <a:tab pos="4000500" algn="ctr"/>
                </a:tabLst>
                <a:defRPr sz="2800">
                  <a:solidFill>
                    <a:schemeClr val="tx1"/>
                  </a:solidFill>
                  <a:latin typeface="Arial" pitchFamily="34" charset="0"/>
                  <a:ea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buChar char="▶"/>
                <a:tabLst>
                  <a:tab pos="190500" algn="ctr"/>
                  <a:tab pos="673100" algn="ctr"/>
                  <a:tab pos="1143000" algn="ctr"/>
                  <a:tab pos="1625600" algn="ctr"/>
                  <a:tab pos="2095500" algn="ctr"/>
                  <a:tab pos="2578100" algn="ctr"/>
                  <a:tab pos="3048000" algn="ctr"/>
                  <a:tab pos="3530600" algn="ctr"/>
                  <a:tab pos="4000500" algn="ctr"/>
                </a:tabLst>
                <a:defRPr sz="2400">
                  <a:solidFill>
                    <a:schemeClr val="tx1"/>
                  </a:solidFill>
                  <a:latin typeface="Arial" pitchFamily="34" charset="0"/>
                  <a:ea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buChar char="▶"/>
                <a:tabLst>
                  <a:tab pos="190500" algn="ctr"/>
                  <a:tab pos="673100" algn="ctr"/>
                  <a:tab pos="1143000" algn="ctr"/>
                  <a:tab pos="1625600" algn="ctr"/>
                  <a:tab pos="2095500" algn="ctr"/>
                  <a:tab pos="2578100" algn="ctr"/>
                  <a:tab pos="3048000" algn="ctr"/>
                  <a:tab pos="3530600" algn="ctr"/>
                  <a:tab pos="4000500" algn="ctr"/>
                </a:tabLst>
                <a:defRPr sz="2000">
                  <a:solidFill>
                    <a:schemeClr val="tx1"/>
                  </a:solidFill>
                  <a:latin typeface="Arial" pitchFamily="34" charset="0"/>
                  <a:ea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buChar char="▶"/>
                <a:tabLst>
                  <a:tab pos="190500" algn="ctr"/>
                  <a:tab pos="673100" algn="ctr"/>
                  <a:tab pos="1143000" algn="ctr"/>
                  <a:tab pos="1625600" algn="ctr"/>
                  <a:tab pos="2095500" algn="ctr"/>
                  <a:tab pos="2578100" algn="ctr"/>
                  <a:tab pos="3048000" algn="ctr"/>
                  <a:tab pos="3530600" algn="ctr"/>
                  <a:tab pos="4000500" algn="ctr"/>
                </a:tabLst>
                <a:defRPr sz="2000">
                  <a:solidFill>
                    <a:schemeClr val="tx1"/>
                  </a:solidFill>
                  <a:latin typeface="Arial" pitchFamily="34" charset="0"/>
                  <a:ea typeface="Arial" pitchFamily="34" charset="0"/>
                  <a:cs typeface="Arial" pitchFamily="34" charset="0"/>
                </a:defRPr>
              </a:lvl5pPr>
              <a:lvl6pPr marL="2514600" indent="-228600" defTabSz="457200" eaLnBrk="0" fontAlgn="base" hangingPunct="0">
                <a:lnSpc>
                  <a:spcPct val="90000"/>
                </a:lnSpc>
                <a:spcBef>
                  <a:spcPct val="0"/>
                </a:spcBef>
                <a:spcAft>
                  <a:spcPts val="1200"/>
                </a:spcAft>
                <a:buClr>
                  <a:schemeClr val="accent1"/>
                </a:buClr>
                <a:buFont typeface="Arial Unicode MS" pitchFamily="34" charset="-128"/>
                <a:buChar char="▶"/>
                <a:tabLst>
                  <a:tab pos="190500" algn="ctr"/>
                  <a:tab pos="673100" algn="ctr"/>
                  <a:tab pos="1143000" algn="ctr"/>
                  <a:tab pos="1625600" algn="ctr"/>
                  <a:tab pos="2095500" algn="ctr"/>
                  <a:tab pos="2578100" algn="ctr"/>
                  <a:tab pos="3048000" algn="ctr"/>
                  <a:tab pos="3530600" algn="ctr"/>
                  <a:tab pos="4000500" algn="ctr"/>
                </a:tabLst>
                <a:defRPr sz="2000">
                  <a:solidFill>
                    <a:schemeClr val="tx1"/>
                  </a:solidFill>
                  <a:latin typeface="Arial" pitchFamily="34" charset="0"/>
                  <a:ea typeface="Arial" pitchFamily="34" charset="0"/>
                  <a:cs typeface="Arial" pitchFamily="34" charset="0"/>
                </a:defRPr>
              </a:lvl6pPr>
              <a:lvl7pPr marL="2971800" indent="-228600" defTabSz="457200" eaLnBrk="0" fontAlgn="base" hangingPunct="0">
                <a:lnSpc>
                  <a:spcPct val="90000"/>
                </a:lnSpc>
                <a:spcBef>
                  <a:spcPct val="0"/>
                </a:spcBef>
                <a:spcAft>
                  <a:spcPts val="1200"/>
                </a:spcAft>
                <a:buClr>
                  <a:schemeClr val="accent1"/>
                </a:buClr>
                <a:buFont typeface="Arial Unicode MS" pitchFamily="34" charset="-128"/>
                <a:buChar char="▶"/>
                <a:tabLst>
                  <a:tab pos="190500" algn="ctr"/>
                  <a:tab pos="673100" algn="ctr"/>
                  <a:tab pos="1143000" algn="ctr"/>
                  <a:tab pos="1625600" algn="ctr"/>
                  <a:tab pos="2095500" algn="ctr"/>
                  <a:tab pos="2578100" algn="ctr"/>
                  <a:tab pos="3048000" algn="ctr"/>
                  <a:tab pos="3530600" algn="ctr"/>
                  <a:tab pos="4000500" algn="ctr"/>
                </a:tabLst>
                <a:defRPr sz="2000">
                  <a:solidFill>
                    <a:schemeClr val="tx1"/>
                  </a:solidFill>
                  <a:latin typeface="Arial" pitchFamily="34" charset="0"/>
                  <a:ea typeface="Arial" pitchFamily="34" charset="0"/>
                  <a:cs typeface="Arial" pitchFamily="34" charset="0"/>
                </a:defRPr>
              </a:lvl7pPr>
              <a:lvl8pPr marL="3429000" indent="-228600" defTabSz="457200" eaLnBrk="0" fontAlgn="base" hangingPunct="0">
                <a:lnSpc>
                  <a:spcPct val="90000"/>
                </a:lnSpc>
                <a:spcBef>
                  <a:spcPct val="0"/>
                </a:spcBef>
                <a:spcAft>
                  <a:spcPts val="1200"/>
                </a:spcAft>
                <a:buClr>
                  <a:schemeClr val="accent1"/>
                </a:buClr>
                <a:buFont typeface="Arial Unicode MS" pitchFamily="34" charset="-128"/>
                <a:buChar char="▶"/>
                <a:tabLst>
                  <a:tab pos="190500" algn="ctr"/>
                  <a:tab pos="673100" algn="ctr"/>
                  <a:tab pos="1143000" algn="ctr"/>
                  <a:tab pos="1625600" algn="ctr"/>
                  <a:tab pos="2095500" algn="ctr"/>
                  <a:tab pos="2578100" algn="ctr"/>
                  <a:tab pos="3048000" algn="ctr"/>
                  <a:tab pos="3530600" algn="ctr"/>
                  <a:tab pos="4000500" algn="ctr"/>
                </a:tabLst>
                <a:defRPr sz="2000">
                  <a:solidFill>
                    <a:schemeClr val="tx1"/>
                  </a:solidFill>
                  <a:latin typeface="Arial" pitchFamily="34" charset="0"/>
                  <a:ea typeface="Arial" pitchFamily="34" charset="0"/>
                  <a:cs typeface="Arial" pitchFamily="34" charset="0"/>
                </a:defRPr>
              </a:lvl8pPr>
              <a:lvl9pPr marL="3886200" indent="-228600" defTabSz="457200" eaLnBrk="0" fontAlgn="base" hangingPunct="0">
                <a:lnSpc>
                  <a:spcPct val="90000"/>
                </a:lnSpc>
                <a:spcBef>
                  <a:spcPct val="0"/>
                </a:spcBef>
                <a:spcAft>
                  <a:spcPts val="1200"/>
                </a:spcAft>
                <a:buClr>
                  <a:schemeClr val="accent1"/>
                </a:buClr>
                <a:buFont typeface="Arial Unicode MS" pitchFamily="34" charset="-128"/>
                <a:buChar char="▶"/>
                <a:tabLst>
                  <a:tab pos="190500" algn="ctr"/>
                  <a:tab pos="673100" algn="ctr"/>
                  <a:tab pos="1143000" algn="ctr"/>
                  <a:tab pos="1625600" algn="ctr"/>
                  <a:tab pos="2095500" algn="ctr"/>
                  <a:tab pos="2578100" algn="ctr"/>
                  <a:tab pos="3048000" algn="ctr"/>
                  <a:tab pos="3530600" algn="ctr"/>
                  <a:tab pos="4000500" algn="ctr"/>
                </a:tabLst>
                <a:defRPr sz="2000">
                  <a:solidFill>
                    <a:schemeClr val="tx1"/>
                  </a:solidFill>
                  <a:latin typeface="Arial" pitchFamily="34" charset="0"/>
                  <a:ea typeface="Arial" pitchFamily="34" charset="0"/>
                  <a:cs typeface="Arial" pitchFamily="34" charset="0"/>
                </a:defRPr>
              </a:lvl9pPr>
            </a:lstStyle>
            <a:p>
              <a:pPr eaLnBrk="1" hangingPunct="1">
                <a:lnSpc>
                  <a:spcPct val="125000"/>
                </a:lnSpc>
                <a:spcAft>
                  <a:spcPct val="0"/>
                </a:spcAft>
                <a:buClrTx/>
                <a:buFontTx/>
                <a:buNone/>
              </a:pPr>
              <a:r>
                <a:rPr lang="en-US" altLang="en-US" sz="1800" dirty="0">
                  <a:latin typeface="Book Antiqua" pitchFamily="18" charset="0"/>
                </a:rPr>
                <a:t>	|	|	|	|	|	|	|	|	|</a:t>
              </a:r>
            </a:p>
            <a:p>
              <a:pPr eaLnBrk="1" hangingPunct="1">
                <a:lnSpc>
                  <a:spcPct val="125000"/>
                </a:lnSpc>
                <a:spcAft>
                  <a:spcPct val="0"/>
                </a:spcAft>
                <a:buClrTx/>
                <a:buFontTx/>
                <a:buNone/>
              </a:pPr>
              <a:r>
                <a:rPr lang="en-US" altLang="en-US" sz="1800" dirty="0">
                  <a:latin typeface="Book Antiqua" pitchFamily="18" charset="0"/>
                </a:rPr>
                <a:t>	1	2	3	4	5	6	7	8	9</a:t>
              </a:r>
            </a:p>
          </p:txBody>
        </p:sp>
        <p:sp>
          <p:nvSpPr>
            <p:cNvPr id="196" name="Rectangle 24"/>
            <p:cNvSpPr>
              <a:spLocks noChangeArrowheads="1"/>
            </p:cNvSpPr>
            <p:nvPr/>
          </p:nvSpPr>
          <p:spPr bwMode="auto">
            <a:xfrm>
              <a:off x="283" y="1329"/>
              <a:ext cx="384" cy="2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Aft>
                  <a:spcPts val="1200"/>
                </a:spcAft>
                <a:buClr>
                  <a:schemeClr val="accent1"/>
                </a:buClr>
                <a:buFont typeface="Arial Unicode MS" pitchFamily="34" charset="-128"/>
                <a:buChar char="▶"/>
                <a:defRPr sz="3200">
                  <a:solidFill>
                    <a:schemeClr val="tx1"/>
                  </a:solidFill>
                  <a:latin typeface="Arial" pitchFamily="34" charset="0"/>
                  <a:ea typeface="MS PGothic" pitchFamily="34" charset="-128"/>
                  <a:cs typeface="Arial" pitchFamily="34" charset="0"/>
                </a:defRPr>
              </a:lvl1pPr>
              <a:lvl2pPr marL="742950" indent="-285750">
                <a:lnSpc>
                  <a:spcPct val="90000"/>
                </a:lnSpc>
                <a:spcAft>
                  <a:spcPts val="1200"/>
                </a:spcAft>
                <a:buClr>
                  <a:schemeClr val="accent1"/>
                </a:buClr>
                <a:buFont typeface="Arial Unicode MS" pitchFamily="34" charset="-128"/>
                <a:buChar char="▶"/>
                <a:defRPr sz="2800">
                  <a:solidFill>
                    <a:schemeClr val="tx1"/>
                  </a:solidFill>
                  <a:latin typeface="Arial" pitchFamily="34" charset="0"/>
                  <a:ea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buChar char="▶"/>
                <a:defRPr sz="2400">
                  <a:solidFill>
                    <a:schemeClr val="tx1"/>
                  </a:solidFill>
                  <a:latin typeface="Arial" pitchFamily="34" charset="0"/>
                  <a:ea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5pPr>
              <a:lvl6pPr marL="25146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6pPr>
              <a:lvl7pPr marL="29718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7pPr>
              <a:lvl8pPr marL="34290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8pPr>
              <a:lvl9pPr marL="38862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9pPr>
            </a:lstStyle>
            <a:p>
              <a:pPr algn="r" eaLnBrk="1" hangingPunct="1">
                <a:lnSpc>
                  <a:spcPct val="380000"/>
                </a:lnSpc>
                <a:spcAft>
                  <a:spcPct val="0"/>
                </a:spcAft>
                <a:buClrTx/>
                <a:buFontTx/>
                <a:buNone/>
              </a:pPr>
              <a:r>
                <a:rPr lang="en-US" altLang="en-US" sz="1800">
                  <a:latin typeface="Book Antiqua" pitchFamily="18" charset="0"/>
                </a:rPr>
                <a:t>40%</a:t>
              </a:r>
            </a:p>
            <a:p>
              <a:pPr algn="r" eaLnBrk="1" hangingPunct="1">
                <a:lnSpc>
                  <a:spcPct val="380000"/>
                </a:lnSpc>
                <a:spcAft>
                  <a:spcPct val="0"/>
                </a:spcAft>
                <a:buClrTx/>
                <a:buFontTx/>
                <a:buNone/>
              </a:pPr>
              <a:r>
                <a:rPr lang="en-US" altLang="en-US" sz="1800">
                  <a:latin typeface="Book Antiqua" pitchFamily="18" charset="0"/>
                </a:rPr>
                <a:t>20%</a:t>
              </a:r>
            </a:p>
            <a:p>
              <a:pPr algn="r" eaLnBrk="1" hangingPunct="1">
                <a:lnSpc>
                  <a:spcPct val="380000"/>
                </a:lnSpc>
                <a:spcAft>
                  <a:spcPct val="0"/>
                </a:spcAft>
                <a:buClrTx/>
                <a:buFontTx/>
                <a:buNone/>
              </a:pPr>
              <a:r>
                <a:rPr lang="en-US" altLang="en-US" sz="1800">
                  <a:latin typeface="Book Antiqua" pitchFamily="18" charset="0"/>
                </a:rPr>
                <a:t>0%</a:t>
              </a:r>
            </a:p>
          </p:txBody>
        </p:sp>
      </p:grpSp>
      <p:grpSp>
        <p:nvGrpSpPr>
          <p:cNvPr id="197" name="Group 25"/>
          <p:cNvGrpSpPr>
            <a:grpSpLocks/>
          </p:cNvGrpSpPr>
          <p:nvPr/>
        </p:nvGrpSpPr>
        <p:grpSpPr bwMode="auto">
          <a:xfrm>
            <a:off x="3756025" y="1978025"/>
            <a:ext cx="4618038" cy="1347787"/>
            <a:chOff x="2190" y="1191"/>
            <a:chExt cx="2909" cy="849"/>
          </a:xfrm>
        </p:grpSpPr>
        <p:sp>
          <p:nvSpPr>
            <p:cNvPr id="198" name="Rectangle 26"/>
            <p:cNvSpPr>
              <a:spLocks noChangeArrowheads="1"/>
            </p:cNvSpPr>
            <p:nvPr/>
          </p:nvSpPr>
          <p:spPr bwMode="auto">
            <a:xfrm>
              <a:off x="2190" y="1191"/>
              <a:ext cx="2909"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Aft>
                  <a:spcPts val="1200"/>
                </a:spcAft>
                <a:buClr>
                  <a:schemeClr val="accent1"/>
                </a:buClr>
                <a:buFont typeface="Arial Unicode MS" pitchFamily="34" charset="-128"/>
                <a:buChar char="▶"/>
                <a:defRPr sz="3200">
                  <a:solidFill>
                    <a:schemeClr val="tx1"/>
                  </a:solidFill>
                  <a:latin typeface="Arial" pitchFamily="34" charset="0"/>
                  <a:ea typeface="MS PGothic" pitchFamily="34" charset="-128"/>
                  <a:cs typeface="Arial" pitchFamily="34" charset="0"/>
                </a:defRPr>
              </a:lvl1pPr>
              <a:lvl2pPr marL="742950" indent="-285750">
                <a:lnSpc>
                  <a:spcPct val="90000"/>
                </a:lnSpc>
                <a:spcAft>
                  <a:spcPts val="1200"/>
                </a:spcAft>
                <a:buClr>
                  <a:schemeClr val="accent1"/>
                </a:buClr>
                <a:buFont typeface="Arial Unicode MS" pitchFamily="34" charset="-128"/>
                <a:buChar char="▶"/>
                <a:defRPr sz="2800">
                  <a:solidFill>
                    <a:schemeClr val="tx1"/>
                  </a:solidFill>
                  <a:latin typeface="Arial" pitchFamily="34" charset="0"/>
                  <a:ea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buChar char="▶"/>
                <a:defRPr sz="2400">
                  <a:solidFill>
                    <a:schemeClr val="tx1"/>
                  </a:solidFill>
                  <a:latin typeface="Arial" pitchFamily="34" charset="0"/>
                  <a:ea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5pPr>
              <a:lvl6pPr marL="25146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6pPr>
              <a:lvl7pPr marL="29718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7pPr>
              <a:lvl8pPr marL="34290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8pPr>
              <a:lvl9pPr marL="3886200" indent="-228600" defTabSz="457200" eaLnBrk="0" fontAlgn="base" hangingPunct="0">
                <a:lnSpc>
                  <a:spcPct val="90000"/>
                </a:lnSpc>
                <a:spcBef>
                  <a:spcPct val="0"/>
                </a:spcBef>
                <a:spcAft>
                  <a:spcPts val="1200"/>
                </a:spcAft>
                <a:buClr>
                  <a:schemeClr val="accent1"/>
                </a:buClr>
                <a:buFont typeface="Arial Unicode MS" pitchFamily="34" charset="-128"/>
                <a:buChar char="▶"/>
                <a:defRPr sz="2000">
                  <a:solidFill>
                    <a:schemeClr val="tx1"/>
                  </a:solidFill>
                  <a:latin typeface="Arial" pitchFamily="34" charset="0"/>
                  <a:ea typeface="Arial" pitchFamily="34" charset="0"/>
                  <a:cs typeface="Arial" pitchFamily="34" charset="0"/>
                </a:defRPr>
              </a:lvl9pPr>
            </a:lstStyle>
            <a:p>
              <a:pPr eaLnBrk="1" hangingPunct="1">
                <a:lnSpc>
                  <a:spcPct val="100000"/>
                </a:lnSpc>
                <a:spcAft>
                  <a:spcPct val="0"/>
                </a:spcAft>
                <a:buClrTx/>
                <a:buFontTx/>
                <a:buNone/>
              </a:pPr>
              <a:r>
                <a:rPr lang="en-US" altLang="en-US" sz="2000">
                  <a:latin typeface="Book Antiqua" pitchFamily="18" charset="0"/>
                </a:rPr>
                <a:t>Plot the percent of free throws missed</a:t>
              </a:r>
            </a:p>
          </p:txBody>
        </p:sp>
        <p:sp>
          <p:nvSpPr>
            <p:cNvPr id="199" name="Line 27"/>
            <p:cNvSpPr>
              <a:spLocks noChangeShapeType="1"/>
            </p:cNvSpPr>
            <p:nvPr/>
          </p:nvSpPr>
          <p:spPr bwMode="auto">
            <a:xfrm flipH="1">
              <a:off x="3200" y="1448"/>
              <a:ext cx="656" cy="5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spTree>
    <p:extLst>
      <p:ext uri="{BB962C8B-B14F-4D97-AF65-F5344CB8AC3E}">
        <p14:creationId xmlns:p14="http://schemas.microsoft.com/office/powerpoint/2010/main" val="281752718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186"/>
                                        </p:tgtEl>
                                        <p:attrNameLst>
                                          <p:attrName>style.visibility</p:attrName>
                                        </p:attrNameLst>
                                      </p:cBhvr>
                                      <p:to>
                                        <p:strVal val="visible"/>
                                      </p:to>
                                    </p:set>
                                    <p:animEffect transition="in" filter="wipe(left)">
                                      <p:cBhvr>
                                        <p:cTn id="7" dur="1000"/>
                                        <p:tgtEl>
                                          <p:spTgt spid="18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75"/>
                                        </p:tgtEl>
                                        <p:attrNameLst>
                                          <p:attrName>style.visibility</p:attrName>
                                        </p:attrNameLst>
                                      </p:cBhvr>
                                      <p:to>
                                        <p:strVal val="visible"/>
                                      </p:to>
                                    </p:set>
                                    <p:animEffect transition="in" filter="wipe(left)">
                                      <p:cBhvr>
                                        <p:cTn id="12" dur="1000"/>
                                        <p:tgtEl>
                                          <p:spTgt spid="175"/>
                                        </p:tgtEl>
                                      </p:cBhvr>
                                    </p:animEffect>
                                  </p:childTnLst>
                                </p:cTn>
                              </p:par>
                            </p:childTnLst>
                          </p:cTn>
                        </p:par>
                        <p:par>
                          <p:cTn id="13" fill="hold">
                            <p:stCondLst>
                              <p:cond delay="1000"/>
                            </p:stCondLst>
                            <p:childTnLst>
                              <p:par>
                                <p:cTn id="14" presetID="22" presetClass="entr" presetSubtype="1" fill="hold" nodeType="afterEffect">
                                  <p:stCondLst>
                                    <p:cond delay="1000"/>
                                  </p:stCondLst>
                                  <p:childTnLst>
                                    <p:set>
                                      <p:cBhvr>
                                        <p:cTn id="15" dur="1" fill="hold">
                                          <p:stCondLst>
                                            <p:cond delay="0"/>
                                          </p:stCondLst>
                                        </p:cTn>
                                        <p:tgtEl>
                                          <p:spTgt spid="197"/>
                                        </p:tgtEl>
                                        <p:attrNameLst>
                                          <p:attrName>style.visibility</p:attrName>
                                        </p:attrNameLst>
                                      </p:cBhvr>
                                      <p:to>
                                        <p:strVal val="visible"/>
                                      </p:to>
                                    </p:set>
                                    <p:animEffect transition="in" filter="wipe(up)">
                                      <p:cBhvr>
                                        <p:cTn id="16" dur="1000"/>
                                        <p:tgtEl>
                                          <p:spTgt spid="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Statistical Process Control Chart</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49</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4" name="Content Placeholder 3"/>
          <p:cNvSpPr>
            <a:spLocks noGrp="1"/>
          </p:cNvSpPr>
          <p:nvPr>
            <p:ph idx="1"/>
          </p:nvPr>
        </p:nvSpPr>
        <p:spPr>
          <a:xfrm>
            <a:off x="381000" y="717674"/>
            <a:ext cx="8305800" cy="5759326"/>
          </a:xfrm>
        </p:spPr>
        <p:txBody>
          <a:bodyPr>
            <a:noAutofit/>
          </a:bodyPr>
          <a:lstStyle/>
          <a:p>
            <a:pPr marL="0" indent="0">
              <a:buClr>
                <a:srgbClr val="BF0922"/>
              </a:buClr>
              <a:buSzPct val="60000"/>
              <a:buNone/>
            </a:pPr>
            <a:r>
              <a:rPr lang="en-US" sz="3600" b="1" u="sng" dirty="0">
                <a:effectLst>
                  <a:outerShdw blurRad="38100" dist="38100" dir="2700000" algn="tl">
                    <a:srgbClr val="000000">
                      <a:alpha val="43137"/>
                    </a:srgbClr>
                  </a:outerShdw>
                </a:effectLst>
              </a:rPr>
              <a:t>Sampling</a:t>
            </a:r>
            <a:endParaRPr lang="en-US" b="1" u="sng" dirty="0">
              <a:effectLst>
                <a:outerShdw blurRad="38100" dist="38100" dir="2700000" algn="tl">
                  <a:srgbClr val="000000">
                    <a:alpha val="43137"/>
                  </a:srgbClr>
                </a:outerShdw>
              </a:effectLst>
            </a:endParaRPr>
          </a:p>
          <a:p>
            <a:pPr>
              <a:buClr>
                <a:srgbClr val="BF0922"/>
              </a:buClr>
              <a:buSzPct val="60000"/>
              <a:buFont typeface="Lucida Grande" charset="0"/>
              <a:buChar char="►"/>
            </a:pPr>
            <a:r>
              <a:rPr lang="en-US" dirty="0"/>
              <a:t>The purpose of sampling is to find when the process has changed in some nonrandom way, so that the reason for the change can be quickly determined.</a:t>
            </a:r>
            <a:br>
              <a:rPr lang="en-US" dirty="0"/>
            </a:br>
            <a:endParaRPr lang="en-US" altLang="en-US" sz="2800" b="1" u="sng" dirty="0">
              <a:latin typeface="Book Antiqua" pitchFamily="18" charset="0"/>
            </a:endParaRPr>
          </a:p>
        </p:txBody>
      </p:sp>
      <p:pic>
        <p:nvPicPr>
          <p:cNvPr id="6" name="Picture 5">
            <a:extLst>
              <a:ext uri="{FF2B5EF4-FFF2-40B4-BE49-F238E27FC236}">
                <a16:creationId xmlns:a16="http://schemas.microsoft.com/office/drawing/2014/main" id="{FF2C6C58-9F82-40EE-99C7-773B76CB52C0}"/>
              </a:ext>
            </a:extLst>
          </p:cNvPr>
          <p:cNvPicPr>
            <a:picLocks noChangeAspect="1"/>
          </p:cNvPicPr>
          <p:nvPr/>
        </p:nvPicPr>
        <p:blipFill>
          <a:blip r:embed="rId3"/>
          <a:stretch>
            <a:fillRect/>
          </a:stretch>
        </p:blipFill>
        <p:spPr>
          <a:xfrm>
            <a:off x="446314" y="3886200"/>
            <a:ext cx="4287526" cy="2199809"/>
          </a:xfrm>
          <a:prstGeom prst="rect">
            <a:avLst/>
          </a:prstGeom>
        </p:spPr>
      </p:pic>
      <p:sp>
        <p:nvSpPr>
          <p:cNvPr id="12" name="TextBox 11">
            <a:extLst>
              <a:ext uri="{FF2B5EF4-FFF2-40B4-BE49-F238E27FC236}">
                <a16:creationId xmlns:a16="http://schemas.microsoft.com/office/drawing/2014/main" id="{F3C3A604-E0C0-420A-8D54-159A26F618E8}"/>
              </a:ext>
            </a:extLst>
          </p:cNvPr>
          <p:cNvSpPr txBox="1"/>
          <p:nvPr/>
        </p:nvSpPr>
        <p:spPr>
          <a:xfrm>
            <a:off x="1747426" y="6019800"/>
            <a:ext cx="1569340" cy="461665"/>
          </a:xfrm>
          <a:prstGeom prst="rect">
            <a:avLst/>
          </a:prstGeom>
          <a:noFill/>
        </p:spPr>
        <p:txBody>
          <a:bodyPr wrap="none" rtlCol="0">
            <a:spAutoFit/>
          </a:bodyPr>
          <a:lstStyle/>
          <a:p>
            <a:r>
              <a:rPr lang="en-US" sz="2400" dirty="0"/>
              <a:t>Acceptable</a:t>
            </a:r>
          </a:p>
        </p:txBody>
      </p:sp>
    </p:spTree>
    <p:extLst>
      <p:ext uri="{BB962C8B-B14F-4D97-AF65-F5344CB8AC3E}">
        <p14:creationId xmlns:p14="http://schemas.microsoft.com/office/powerpoint/2010/main" val="2486185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Statistical Process Control Chart</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50</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a:t>
            </a:r>
          </a:p>
        </p:txBody>
      </p:sp>
      <p:sp>
        <p:nvSpPr>
          <p:cNvPr id="4" name="Content Placeholder 3"/>
          <p:cNvSpPr>
            <a:spLocks noGrp="1"/>
          </p:cNvSpPr>
          <p:nvPr>
            <p:ph idx="1"/>
          </p:nvPr>
        </p:nvSpPr>
        <p:spPr>
          <a:xfrm>
            <a:off x="381000" y="717674"/>
            <a:ext cx="8305800" cy="5759326"/>
          </a:xfrm>
        </p:spPr>
        <p:txBody>
          <a:bodyPr>
            <a:noAutofit/>
          </a:bodyPr>
          <a:lstStyle/>
          <a:p>
            <a:pPr marL="0" indent="0">
              <a:buClr>
                <a:srgbClr val="BF0922"/>
              </a:buClr>
              <a:buSzPct val="60000"/>
              <a:buNone/>
            </a:pPr>
            <a:r>
              <a:rPr lang="en-US" sz="3600" b="1" u="sng" dirty="0">
                <a:effectLst>
                  <a:outerShdw blurRad="38100" dist="38100" dir="2700000" algn="tl">
                    <a:srgbClr val="000000">
                      <a:alpha val="43137"/>
                    </a:srgbClr>
                  </a:outerShdw>
                </a:effectLst>
              </a:rPr>
              <a:t>Sampling</a:t>
            </a:r>
            <a:endParaRPr lang="en-US" b="1" u="sng" dirty="0">
              <a:effectLst>
                <a:outerShdw blurRad="38100" dist="38100" dir="2700000" algn="tl">
                  <a:srgbClr val="000000">
                    <a:alpha val="43137"/>
                  </a:srgbClr>
                </a:outerShdw>
              </a:effectLst>
            </a:endParaRPr>
          </a:p>
          <a:p>
            <a:pPr>
              <a:buClr>
                <a:srgbClr val="BF0922"/>
              </a:buClr>
              <a:buSzPct val="60000"/>
              <a:buFont typeface="Lucida Grande" charset="0"/>
              <a:buChar char="►"/>
            </a:pPr>
            <a:br>
              <a:rPr lang="en-US" dirty="0"/>
            </a:br>
            <a:endParaRPr lang="en-US" altLang="en-US" sz="2800" b="1" u="sng" dirty="0">
              <a:latin typeface="Book Antiqua" pitchFamily="18" charset="0"/>
            </a:endParaRPr>
          </a:p>
        </p:txBody>
      </p:sp>
      <p:pic>
        <p:nvPicPr>
          <p:cNvPr id="12" name="Picture 11">
            <a:extLst>
              <a:ext uri="{FF2B5EF4-FFF2-40B4-BE49-F238E27FC236}">
                <a16:creationId xmlns:a16="http://schemas.microsoft.com/office/drawing/2014/main" id="{B4B4003E-2957-4517-A703-44DE13C7FDB6}"/>
              </a:ext>
            </a:extLst>
          </p:cNvPr>
          <p:cNvPicPr>
            <a:picLocks noChangeAspect="1"/>
          </p:cNvPicPr>
          <p:nvPr/>
        </p:nvPicPr>
        <p:blipFill rotWithShape="1">
          <a:blip r:embed="rId3"/>
          <a:srcRect b="2080"/>
          <a:stretch/>
        </p:blipFill>
        <p:spPr>
          <a:xfrm>
            <a:off x="408214" y="1447800"/>
            <a:ext cx="4720828" cy="1939977"/>
          </a:xfrm>
          <a:prstGeom prst="rect">
            <a:avLst/>
          </a:prstGeom>
          <a:solidFill>
            <a:srgbClr val="FFFFFF"/>
          </a:solidFill>
          <a:ln>
            <a:solidFill>
              <a:srgbClr val="FEECCD"/>
            </a:solidFill>
          </a:ln>
        </p:spPr>
      </p:pic>
      <p:pic>
        <p:nvPicPr>
          <p:cNvPr id="14" name="Picture 13">
            <a:extLst>
              <a:ext uri="{FF2B5EF4-FFF2-40B4-BE49-F238E27FC236}">
                <a16:creationId xmlns:a16="http://schemas.microsoft.com/office/drawing/2014/main" id="{403D0AD1-7A63-45A6-847F-35C03F82038B}"/>
              </a:ext>
            </a:extLst>
          </p:cNvPr>
          <p:cNvPicPr>
            <a:picLocks noChangeAspect="1"/>
          </p:cNvPicPr>
          <p:nvPr/>
        </p:nvPicPr>
        <p:blipFill>
          <a:blip r:embed="rId4"/>
          <a:stretch>
            <a:fillRect/>
          </a:stretch>
        </p:blipFill>
        <p:spPr>
          <a:xfrm>
            <a:off x="2768628" y="3542188"/>
            <a:ext cx="3505200" cy="2902155"/>
          </a:xfrm>
          <a:prstGeom prst="rect">
            <a:avLst/>
          </a:prstGeom>
        </p:spPr>
      </p:pic>
      <p:sp>
        <p:nvSpPr>
          <p:cNvPr id="17" name="TextBox 16">
            <a:extLst>
              <a:ext uri="{FF2B5EF4-FFF2-40B4-BE49-F238E27FC236}">
                <a16:creationId xmlns:a16="http://schemas.microsoft.com/office/drawing/2014/main" id="{0E24821E-F8DF-4809-9A8C-E8097A5BD05F}"/>
              </a:ext>
            </a:extLst>
          </p:cNvPr>
          <p:cNvSpPr txBox="1"/>
          <p:nvPr/>
        </p:nvSpPr>
        <p:spPr>
          <a:xfrm>
            <a:off x="1143000" y="3429000"/>
            <a:ext cx="1534907" cy="461665"/>
          </a:xfrm>
          <a:prstGeom prst="rect">
            <a:avLst/>
          </a:prstGeom>
          <a:noFill/>
        </p:spPr>
        <p:txBody>
          <a:bodyPr wrap="none" rtlCol="0">
            <a:spAutoFit/>
          </a:bodyPr>
          <a:lstStyle/>
          <a:p>
            <a:r>
              <a:rPr lang="en-US" sz="2400" dirty="0"/>
              <a:t>Investigate</a:t>
            </a:r>
          </a:p>
        </p:txBody>
      </p:sp>
    </p:spTree>
    <p:extLst>
      <p:ext uri="{BB962C8B-B14F-4D97-AF65-F5344CB8AC3E}">
        <p14:creationId xmlns:p14="http://schemas.microsoft.com/office/powerpoint/2010/main" val="313024490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Control Charts for Variables</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51</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646331"/>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 (SPC)</a:t>
            </a:r>
          </a:p>
        </p:txBody>
      </p:sp>
      <p:sp>
        <p:nvSpPr>
          <p:cNvPr id="4" name="Content Placeholder 3"/>
          <p:cNvSpPr>
            <a:spLocks noGrp="1"/>
          </p:cNvSpPr>
          <p:nvPr>
            <p:ph idx="1"/>
          </p:nvPr>
        </p:nvSpPr>
        <p:spPr>
          <a:xfrm>
            <a:off x="381000" y="717674"/>
            <a:ext cx="8305800" cy="5759326"/>
          </a:xfrm>
        </p:spPr>
        <p:txBody>
          <a:bodyPr>
            <a:noAutofit/>
          </a:bodyPr>
          <a:lstStyle/>
          <a:p>
            <a:pPr marL="0" indent="0">
              <a:buClr>
                <a:srgbClr val="BF0922"/>
              </a:buClr>
              <a:buSzPct val="60000"/>
              <a:buNone/>
            </a:pPr>
            <a:r>
              <a:rPr lang="en-US" altLang="en-US" sz="1400" dirty="0">
                <a:latin typeface="Book Antiqua" pitchFamily="18" charset="0"/>
              </a:rPr>
              <a:t>.</a:t>
            </a:r>
          </a:p>
        </p:txBody>
      </p:sp>
      <p:grpSp>
        <p:nvGrpSpPr>
          <p:cNvPr id="38" name="Group 37"/>
          <p:cNvGrpSpPr>
            <a:grpSpLocks/>
          </p:cNvGrpSpPr>
          <p:nvPr/>
        </p:nvGrpSpPr>
        <p:grpSpPr bwMode="auto">
          <a:xfrm>
            <a:off x="728212" y="2819400"/>
            <a:ext cx="7577588" cy="1371600"/>
            <a:chOff x="3886201" y="4381498"/>
            <a:chExt cx="6121400" cy="2031324"/>
          </a:xfrm>
        </p:grpSpPr>
        <p:sp>
          <p:nvSpPr>
            <p:cNvPr id="39" name="TextBox 1"/>
            <p:cNvSpPr txBox="1">
              <a:spLocks noChangeArrowheads="1"/>
            </p:cNvSpPr>
            <p:nvPr/>
          </p:nvSpPr>
          <p:spPr bwMode="auto">
            <a:xfrm>
              <a:off x="3886201" y="4381498"/>
              <a:ext cx="6121400" cy="2031324"/>
            </a:xfrm>
            <a:prstGeom prst="rect">
              <a:avLst/>
            </a:prstGeom>
            <a:ln/>
          </p:spPr>
          <p:style>
            <a:lnRef idx="2">
              <a:schemeClr val="accent6"/>
            </a:lnRef>
            <a:fillRef idx="1">
              <a:schemeClr val="lt1"/>
            </a:fillRef>
            <a:effectRef idx="0">
              <a:schemeClr val="accent6"/>
            </a:effectRef>
            <a:fontRef idx="minor">
              <a:schemeClr val="dk1"/>
            </a:fontRef>
          </p:style>
          <p:txBody>
            <a:bodyPr>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eaLnBrk="1" hangingPunct="1">
                <a:spcAft>
                  <a:spcPts val="1200"/>
                </a:spcAft>
              </a:pPr>
              <a:r>
                <a:rPr lang="en-US" sz="3200" b="1" i="1" dirty="0">
                  <a:solidFill>
                    <a:srgbClr val="255898"/>
                  </a:solidFill>
                  <a:latin typeface="Times New Roman" charset="0"/>
                  <a:cs typeface="Times New Roman" charset="0"/>
                </a:rPr>
                <a:t>x</a:t>
              </a:r>
              <a:r>
                <a:rPr lang="en-US" sz="2800" b="1" dirty="0">
                  <a:solidFill>
                    <a:srgbClr val="255898"/>
                  </a:solidFill>
                </a:rPr>
                <a:t>-chart </a:t>
              </a:r>
              <a:r>
                <a:rPr lang="en-US" sz="2800" dirty="0"/>
                <a:t>tracks changes in the central tendency</a:t>
              </a:r>
            </a:p>
            <a:p>
              <a:pPr eaLnBrk="1" hangingPunct="1">
                <a:spcAft>
                  <a:spcPts val="1200"/>
                </a:spcAft>
              </a:pPr>
              <a:r>
                <a:rPr lang="en-US" sz="2800" b="1" i="1" dirty="0">
                  <a:solidFill>
                    <a:srgbClr val="255898"/>
                  </a:solidFill>
                </a:rPr>
                <a:t>R</a:t>
              </a:r>
              <a:r>
                <a:rPr lang="en-US" sz="2800" b="1" dirty="0">
                  <a:solidFill>
                    <a:srgbClr val="255898"/>
                  </a:solidFill>
                </a:rPr>
                <a:t>-chart </a:t>
              </a:r>
              <a:r>
                <a:rPr lang="en-US" sz="2800" dirty="0"/>
                <a:t>indicates a gain or loss of dispersion</a:t>
              </a:r>
            </a:p>
          </p:txBody>
        </p:sp>
        <p:cxnSp>
          <p:nvCxnSpPr>
            <p:cNvPr id="40" name="Straight Connector 39"/>
            <p:cNvCxnSpPr/>
            <p:nvPr/>
          </p:nvCxnSpPr>
          <p:spPr>
            <a:xfrm>
              <a:off x="3987801" y="4589394"/>
              <a:ext cx="207963" cy="0"/>
            </a:xfrm>
            <a:prstGeom prst="line">
              <a:avLst/>
            </a:prstGeom>
            <a:ln/>
          </p:spPr>
          <p:style>
            <a:lnRef idx="2">
              <a:schemeClr val="accent6"/>
            </a:lnRef>
            <a:fillRef idx="1">
              <a:schemeClr val="lt1"/>
            </a:fillRef>
            <a:effectRef idx="0">
              <a:schemeClr val="accent6"/>
            </a:effectRef>
            <a:fontRef idx="minor">
              <a:schemeClr val="dk1"/>
            </a:fontRef>
          </p:style>
        </p:cxnSp>
      </p:grpSp>
    </p:spTree>
    <p:extLst>
      <p:ext uri="{BB962C8B-B14F-4D97-AF65-F5344CB8AC3E}">
        <p14:creationId xmlns:p14="http://schemas.microsoft.com/office/powerpoint/2010/main" val="185032159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inVertical)">
                                      <p:cBhvr>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Control Charts for Variables</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52</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646331"/>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 (SPC)</a:t>
            </a:r>
          </a:p>
        </p:txBody>
      </p:sp>
      <p:sp>
        <p:nvSpPr>
          <p:cNvPr id="4" name="Content Placeholder 3"/>
          <p:cNvSpPr>
            <a:spLocks noGrp="1"/>
          </p:cNvSpPr>
          <p:nvPr>
            <p:ph idx="1"/>
          </p:nvPr>
        </p:nvSpPr>
        <p:spPr>
          <a:xfrm>
            <a:off x="381000" y="717674"/>
            <a:ext cx="8305800" cy="5759326"/>
          </a:xfrm>
        </p:spPr>
        <p:txBody>
          <a:bodyPr>
            <a:noAutofit/>
          </a:bodyPr>
          <a:lstStyle/>
          <a:p>
            <a:pPr marL="0" indent="0">
              <a:buClr>
                <a:srgbClr val="BF0922"/>
              </a:buClr>
              <a:buSzPct val="60000"/>
              <a:buNone/>
            </a:pPr>
            <a:r>
              <a:rPr lang="en-US" altLang="en-US" u="sng" dirty="0">
                <a:latin typeface="Book Antiqua" pitchFamily="18" charset="0"/>
              </a:rPr>
              <a:t>Population and sample</a:t>
            </a:r>
          </a:p>
        </p:txBody>
      </p:sp>
      <p:pic>
        <p:nvPicPr>
          <p:cNvPr id="2050" name="Picture 2" descr="Image result for population and sample">
            <a:extLst>
              <a:ext uri="{FF2B5EF4-FFF2-40B4-BE49-F238E27FC236}">
                <a16:creationId xmlns:a16="http://schemas.microsoft.com/office/drawing/2014/main" id="{D1E9E7FE-59D6-479B-A8C0-E432A74B3D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275512"/>
            <a:ext cx="5486400" cy="27432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7E6EE266-8682-45A7-816F-4237CA7F027C}"/>
                  </a:ext>
                </a:extLst>
              </p:cNvPr>
              <p:cNvSpPr txBox="1"/>
              <p:nvPr/>
            </p:nvSpPr>
            <p:spPr>
              <a:xfrm>
                <a:off x="5811604" y="4431268"/>
                <a:ext cx="1208792" cy="369332"/>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𝑀𝑒𝑎𝑛</m:t>
                      </m:r>
                      <m:r>
                        <a:rPr lang="en-US" sz="2400" b="0" i="1" smtClean="0">
                          <a:latin typeface="Cambria Math" panose="02040503050406030204" pitchFamily="18" charset="0"/>
                        </a:rPr>
                        <m:t>: </m:t>
                      </m:r>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𝑥</m:t>
                          </m:r>
                        </m:e>
                      </m:acc>
                    </m:oMath>
                  </m:oMathPara>
                </a14:m>
                <a:endParaRPr lang="en-US" sz="2400" dirty="0"/>
              </a:p>
            </p:txBody>
          </p:sp>
        </mc:Choice>
        <mc:Fallback>
          <p:sp>
            <p:nvSpPr>
              <p:cNvPr id="14" name="TextBox 13">
                <a:extLst>
                  <a:ext uri="{FF2B5EF4-FFF2-40B4-BE49-F238E27FC236}">
                    <a16:creationId xmlns:a16="http://schemas.microsoft.com/office/drawing/2014/main" id="{7E6EE266-8682-45A7-816F-4237CA7F027C}"/>
                  </a:ext>
                </a:extLst>
              </p:cNvPr>
              <p:cNvSpPr txBox="1">
                <a:spLocks noRot="1" noChangeAspect="1" noMove="1" noResize="1" noEditPoints="1" noAdjustHandles="1" noChangeArrowheads="1" noChangeShapeType="1" noTextEdit="1"/>
              </p:cNvSpPr>
              <p:nvPr/>
            </p:nvSpPr>
            <p:spPr>
              <a:xfrm>
                <a:off x="5811604" y="4431268"/>
                <a:ext cx="1208792" cy="369332"/>
              </a:xfrm>
              <a:prstGeom prst="rect">
                <a:avLst/>
              </a:prstGeom>
              <a:blipFill>
                <a:blip r:embed="rId4"/>
                <a:stretch>
                  <a:fillRect l="-5025" r="-34673" b="-491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3" name="TextBox 22">
                <a:extLst>
                  <a:ext uri="{FF2B5EF4-FFF2-40B4-BE49-F238E27FC236}">
                    <a16:creationId xmlns:a16="http://schemas.microsoft.com/office/drawing/2014/main" id="{B9F47405-AD37-4828-B8EF-E5C796E8F115}"/>
                  </a:ext>
                </a:extLst>
              </p:cNvPr>
              <p:cNvSpPr txBox="1"/>
              <p:nvPr/>
            </p:nvSpPr>
            <p:spPr>
              <a:xfrm>
                <a:off x="5783530" y="4785647"/>
                <a:ext cx="3294107" cy="369332"/>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𝑆𝑡𝑎𝑛𝑑𝑎𝑟𝑑</m:t>
                      </m:r>
                      <m:r>
                        <a:rPr lang="en-US" sz="2400" b="0" i="1" smtClean="0">
                          <a:latin typeface="Cambria Math" panose="02040503050406030204" pitchFamily="18" charset="0"/>
                        </a:rPr>
                        <m:t> </m:t>
                      </m:r>
                      <m:r>
                        <a:rPr lang="en-US" sz="2400" b="0" i="1" smtClean="0">
                          <a:latin typeface="Cambria Math" panose="02040503050406030204" pitchFamily="18" charset="0"/>
                        </a:rPr>
                        <m:t>𝑑𝑒𝑣𝑖𝑎𝑡𝑖𝑜𝑛</m:t>
                      </m:r>
                      <m:r>
                        <a:rPr lang="en-US" sz="2400" b="0" i="1" smtClean="0">
                          <a:latin typeface="Cambria Math" panose="02040503050406030204" pitchFamily="18" charset="0"/>
                        </a:rPr>
                        <m:t>: </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𝜎</m:t>
                          </m:r>
                        </m:e>
                        <m:sub>
                          <m:r>
                            <a:rPr lang="en-US" sz="2400" b="0" i="1" smtClean="0">
                              <a:latin typeface="Cambria Math" panose="02040503050406030204" pitchFamily="18" charset="0"/>
                            </a:rPr>
                            <m:t>𝑥</m:t>
                          </m:r>
                        </m:sub>
                      </m:sSub>
                    </m:oMath>
                  </m:oMathPara>
                </a14:m>
                <a:endParaRPr lang="en-US" sz="2400" dirty="0"/>
              </a:p>
            </p:txBody>
          </p:sp>
        </mc:Choice>
        <mc:Fallback>
          <p:sp>
            <p:nvSpPr>
              <p:cNvPr id="23" name="TextBox 22">
                <a:extLst>
                  <a:ext uri="{FF2B5EF4-FFF2-40B4-BE49-F238E27FC236}">
                    <a16:creationId xmlns:a16="http://schemas.microsoft.com/office/drawing/2014/main" id="{B9F47405-AD37-4828-B8EF-E5C796E8F115}"/>
                  </a:ext>
                </a:extLst>
              </p:cNvPr>
              <p:cNvSpPr txBox="1">
                <a:spLocks noRot="1" noChangeAspect="1" noMove="1" noResize="1" noEditPoints="1" noAdjustHandles="1" noChangeArrowheads="1" noChangeShapeType="1" noTextEdit="1"/>
              </p:cNvSpPr>
              <p:nvPr/>
            </p:nvSpPr>
            <p:spPr>
              <a:xfrm>
                <a:off x="5783530" y="4785647"/>
                <a:ext cx="3294107" cy="369332"/>
              </a:xfrm>
              <a:prstGeom prst="rect">
                <a:avLst/>
              </a:prstGeom>
              <a:blipFill>
                <a:blip r:embed="rId5"/>
                <a:stretch>
                  <a:fillRect l="-1852" b="-983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 name="TextBox 24">
                <a:extLst>
                  <a:ext uri="{FF2B5EF4-FFF2-40B4-BE49-F238E27FC236}">
                    <a16:creationId xmlns:a16="http://schemas.microsoft.com/office/drawing/2014/main" id="{2152BC9A-6E94-471C-9BCC-37D5A7822B03}"/>
                  </a:ext>
                </a:extLst>
              </p:cNvPr>
              <p:cNvSpPr txBox="1"/>
              <p:nvPr/>
            </p:nvSpPr>
            <p:spPr>
              <a:xfrm>
                <a:off x="5819274" y="2705289"/>
                <a:ext cx="1145250" cy="369332"/>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𝑀𝑒𝑎𝑛</m:t>
                      </m:r>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𝜇</m:t>
                      </m:r>
                    </m:oMath>
                  </m:oMathPara>
                </a14:m>
                <a:endParaRPr lang="en-US" sz="2400" dirty="0"/>
              </a:p>
            </p:txBody>
          </p:sp>
        </mc:Choice>
        <mc:Fallback>
          <p:sp>
            <p:nvSpPr>
              <p:cNvPr id="25" name="TextBox 24">
                <a:extLst>
                  <a:ext uri="{FF2B5EF4-FFF2-40B4-BE49-F238E27FC236}">
                    <a16:creationId xmlns:a16="http://schemas.microsoft.com/office/drawing/2014/main" id="{2152BC9A-6E94-471C-9BCC-37D5A7822B03}"/>
                  </a:ext>
                </a:extLst>
              </p:cNvPr>
              <p:cNvSpPr txBox="1">
                <a:spLocks noRot="1" noChangeAspect="1" noMove="1" noResize="1" noEditPoints="1" noAdjustHandles="1" noChangeArrowheads="1" noChangeShapeType="1" noTextEdit="1"/>
              </p:cNvSpPr>
              <p:nvPr/>
            </p:nvSpPr>
            <p:spPr>
              <a:xfrm>
                <a:off x="5819274" y="2705289"/>
                <a:ext cx="1145250" cy="369332"/>
              </a:xfrm>
              <a:prstGeom prst="rect">
                <a:avLst/>
              </a:prstGeom>
              <a:blipFill>
                <a:blip r:embed="rId6"/>
                <a:stretch>
                  <a:fillRect l="-6417" r="-5348" b="-2333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6" name="TextBox 25">
                <a:extLst>
                  <a:ext uri="{FF2B5EF4-FFF2-40B4-BE49-F238E27FC236}">
                    <a16:creationId xmlns:a16="http://schemas.microsoft.com/office/drawing/2014/main" id="{ECB5AF81-CFDF-4FA8-A65B-47E7E36A23E8}"/>
                  </a:ext>
                </a:extLst>
              </p:cNvPr>
              <p:cNvSpPr txBox="1"/>
              <p:nvPr/>
            </p:nvSpPr>
            <p:spPr>
              <a:xfrm>
                <a:off x="5791200" y="3059668"/>
                <a:ext cx="3103478" cy="369332"/>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𝑆𝑡𝑎𝑛𝑑𝑎𝑟𝑑</m:t>
                      </m:r>
                      <m:r>
                        <a:rPr lang="en-US" sz="2400" b="0" i="1" smtClean="0">
                          <a:latin typeface="Cambria Math" panose="02040503050406030204" pitchFamily="18" charset="0"/>
                        </a:rPr>
                        <m:t> </m:t>
                      </m:r>
                      <m:r>
                        <a:rPr lang="en-US" sz="2400" b="0" i="1" smtClean="0">
                          <a:latin typeface="Cambria Math" panose="02040503050406030204" pitchFamily="18" charset="0"/>
                        </a:rPr>
                        <m:t>𝑑𝑒𝑣𝑖𝑎𝑡𝑖𝑜𝑛</m:t>
                      </m:r>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𝜎</m:t>
                      </m:r>
                    </m:oMath>
                  </m:oMathPara>
                </a14:m>
                <a:endParaRPr lang="en-US" sz="2400" dirty="0"/>
              </a:p>
            </p:txBody>
          </p:sp>
        </mc:Choice>
        <mc:Fallback>
          <p:sp>
            <p:nvSpPr>
              <p:cNvPr id="26" name="TextBox 25">
                <a:extLst>
                  <a:ext uri="{FF2B5EF4-FFF2-40B4-BE49-F238E27FC236}">
                    <a16:creationId xmlns:a16="http://schemas.microsoft.com/office/drawing/2014/main" id="{ECB5AF81-CFDF-4FA8-A65B-47E7E36A23E8}"/>
                  </a:ext>
                </a:extLst>
              </p:cNvPr>
              <p:cNvSpPr txBox="1">
                <a:spLocks noRot="1" noChangeAspect="1" noMove="1" noResize="1" noEditPoints="1" noAdjustHandles="1" noChangeArrowheads="1" noChangeShapeType="1" noTextEdit="1"/>
              </p:cNvSpPr>
              <p:nvPr/>
            </p:nvSpPr>
            <p:spPr>
              <a:xfrm>
                <a:off x="5791200" y="3059668"/>
                <a:ext cx="3103478" cy="369332"/>
              </a:xfrm>
              <a:prstGeom prst="rect">
                <a:avLst/>
              </a:prstGeom>
              <a:blipFill>
                <a:blip r:embed="rId7"/>
                <a:stretch>
                  <a:fillRect l="-1965" r="-589" b="-8197"/>
                </a:stretch>
              </a:blipFill>
            </p:spPr>
            <p:txBody>
              <a:bodyPr/>
              <a:lstStyle/>
              <a:p>
                <a:r>
                  <a:rPr lang="en-US">
                    <a:noFill/>
                  </a:rPr>
                  <a:t> </a:t>
                </a:r>
              </a:p>
            </p:txBody>
          </p:sp>
        </mc:Fallback>
      </mc:AlternateContent>
    </p:spTree>
    <p:extLst>
      <p:ext uri="{BB962C8B-B14F-4D97-AF65-F5344CB8AC3E}">
        <p14:creationId xmlns:p14="http://schemas.microsoft.com/office/powerpoint/2010/main" val="293686812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arn(inVertical)">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1000"/>
                                        <p:tgtEl>
                                          <p:spTgt spid="26"/>
                                        </p:tgtEl>
                                      </p:cBhvr>
                                    </p:animEffect>
                                    <p:anim calcmode="lin" valueType="num">
                                      <p:cBhvr>
                                        <p:cTn id="20" dur="1000" fill="hold"/>
                                        <p:tgtEl>
                                          <p:spTgt spid="26"/>
                                        </p:tgtEl>
                                        <p:attrNameLst>
                                          <p:attrName>ppt_x</p:attrName>
                                        </p:attrNameLst>
                                      </p:cBhvr>
                                      <p:tavLst>
                                        <p:tav tm="0">
                                          <p:val>
                                            <p:strVal val="#ppt_x"/>
                                          </p:val>
                                        </p:tav>
                                        <p:tav tm="100000">
                                          <p:val>
                                            <p:strVal val="#ppt_x"/>
                                          </p:val>
                                        </p:tav>
                                      </p:tavLst>
                                    </p:anim>
                                    <p:anim calcmode="lin" valueType="num">
                                      <p:cBhvr>
                                        <p:cTn id="21"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1000"/>
                                        <p:tgtEl>
                                          <p:spTgt spid="23"/>
                                        </p:tgtEl>
                                      </p:cBhvr>
                                    </p:animEffect>
                                    <p:anim calcmode="lin" valueType="num">
                                      <p:cBhvr>
                                        <p:cTn id="34" dur="1000" fill="hold"/>
                                        <p:tgtEl>
                                          <p:spTgt spid="23"/>
                                        </p:tgtEl>
                                        <p:attrNameLst>
                                          <p:attrName>ppt_x</p:attrName>
                                        </p:attrNameLst>
                                      </p:cBhvr>
                                      <p:tavLst>
                                        <p:tav tm="0">
                                          <p:val>
                                            <p:strVal val="#ppt_x"/>
                                          </p:val>
                                        </p:tav>
                                        <p:tav tm="100000">
                                          <p:val>
                                            <p:strVal val="#ppt_x"/>
                                          </p:val>
                                        </p:tav>
                                      </p:tavLst>
                                    </p:anim>
                                    <p:anim calcmode="lin" valueType="num">
                                      <p:cBhvr>
                                        <p:cTn id="3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3" grpId="0"/>
      <p:bldP spid="25" grpId="0"/>
      <p:bldP spid="2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Control Charts for Variables</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53</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646331"/>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 (SPC)</a:t>
            </a:r>
          </a:p>
        </p:txBody>
      </p:sp>
      <p:sp>
        <p:nvSpPr>
          <p:cNvPr id="4" name="Content Placeholder 3"/>
          <p:cNvSpPr>
            <a:spLocks noGrp="1"/>
          </p:cNvSpPr>
          <p:nvPr>
            <p:ph idx="1"/>
          </p:nvPr>
        </p:nvSpPr>
        <p:spPr>
          <a:xfrm>
            <a:off x="381000" y="717674"/>
            <a:ext cx="8305800" cy="5759326"/>
          </a:xfrm>
        </p:spPr>
        <p:txBody>
          <a:bodyPr>
            <a:noAutofit/>
          </a:bodyPr>
          <a:lstStyle/>
          <a:p>
            <a:pPr marL="0" indent="0">
              <a:buClr>
                <a:srgbClr val="BF0922"/>
              </a:buClr>
              <a:buSzPct val="60000"/>
              <a:buNone/>
            </a:pPr>
            <a:r>
              <a:rPr lang="en-US" altLang="en-US" u="sng" dirty="0">
                <a:latin typeface="Book Antiqua" pitchFamily="18" charset="0"/>
              </a:rPr>
              <a:t>Population and sample</a:t>
            </a:r>
          </a:p>
        </p:txBody>
      </p:sp>
      <p:pic>
        <p:nvPicPr>
          <p:cNvPr id="13" name="Picture 12">
            <a:extLst>
              <a:ext uri="{FF2B5EF4-FFF2-40B4-BE49-F238E27FC236}">
                <a16:creationId xmlns:a16="http://schemas.microsoft.com/office/drawing/2014/main" id="{4A4F7FA3-E962-48D2-AC61-2132C2F1327D}"/>
              </a:ext>
            </a:extLst>
          </p:cNvPr>
          <p:cNvPicPr>
            <a:picLocks noChangeAspect="1"/>
          </p:cNvPicPr>
          <p:nvPr/>
        </p:nvPicPr>
        <p:blipFill>
          <a:blip r:embed="rId3"/>
          <a:stretch>
            <a:fillRect/>
          </a:stretch>
        </p:blipFill>
        <p:spPr>
          <a:xfrm>
            <a:off x="1676400" y="1259404"/>
            <a:ext cx="5791200" cy="3550126"/>
          </a:xfrm>
          <a:prstGeom prst="rect">
            <a:avLst/>
          </a:prstGeom>
        </p:spPr>
      </p:pic>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2E35D9A6-C4B1-49DB-84CE-F1A452BAD5A0}"/>
                  </a:ext>
                </a:extLst>
              </p:cNvPr>
              <p:cNvSpPr txBox="1"/>
              <p:nvPr/>
            </p:nvSpPr>
            <p:spPr>
              <a:xfrm>
                <a:off x="5801767" y="5067489"/>
                <a:ext cx="1208792" cy="369332"/>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𝑀𝑒𝑎𝑛</m:t>
                      </m:r>
                      <m:r>
                        <a:rPr lang="en-US" sz="2400" b="0" i="1" smtClean="0">
                          <a:latin typeface="Cambria Math" panose="02040503050406030204" pitchFamily="18" charset="0"/>
                        </a:rPr>
                        <m:t>: </m:t>
                      </m:r>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𝑥</m:t>
                          </m:r>
                        </m:e>
                      </m:acc>
                    </m:oMath>
                  </m:oMathPara>
                </a14:m>
                <a:endParaRPr lang="en-US" sz="2400" dirty="0"/>
              </a:p>
            </p:txBody>
          </p:sp>
        </mc:Choice>
        <mc:Fallback>
          <p:sp>
            <p:nvSpPr>
              <p:cNvPr id="15" name="TextBox 14">
                <a:extLst>
                  <a:ext uri="{FF2B5EF4-FFF2-40B4-BE49-F238E27FC236}">
                    <a16:creationId xmlns:a16="http://schemas.microsoft.com/office/drawing/2014/main" id="{2E35D9A6-C4B1-49DB-84CE-F1A452BAD5A0}"/>
                  </a:ext>
                </a:extLst>
              </p:cNvPr>
              <p:cNvSpPr txBox="1">
                <a:spLocks noRot="1" noChangeAspect="1" noMove="1" noResize="1" noEditPoints="1" noAdjustHandles="1" noChangeArrowheads="1" noChangeShapeType="1" noTextEdit="1"/>
              </p:cNvSpPr>
              <p:nvPr/>
            </p:nvSpPr>
            <p:spPr>
              <a:xfrm>
                <a:off x="5801767" y="5067489"/>
                <a:ext cx="1208792" cy="369332"/>
              </a:xfrm>
              <a:prstGeom prst="rect">
                <a:avLst/>
              </a:prstGeom>
              <a:blipFill>
                <a:blip r:embed="rId4"/>
                <a:stretch>
                  <a:fillRect l="-5556" r="-34848" b="-655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1382D0FC-ECF2-458E-B9BF-9CFC046C8288}"/>
                  </a:ext>
                </a:extLst>
              </p:cNvPr>
              <p:cNvSpPr txBox="1"/>
              <p:nvPr/>
            </p:nvSpPr>
            <p:spPr>
              <a:xfrm>
                <a:off x="5773693" y="5421868"/>
                <a:ext cx="3294107" cy="369332"/>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𝑆𝑡𝑎𝑛𝑑𝑎𝑟𝑑</m:t>
                      </m:r>
                      <m:r>
                        <a:rPr lang="en-US" sz="2400" b="0" i="1" smtClean="0">
                          <a:latin typeface="Cambria Math" panose="02040503050406030204" pitchFamily="18" charset="0"/>
                        </a:rPr>
                        <m:t> </m:t>
                      </m:r>
                      <m:r>
                        <a:rPr lang="en-US" sz="2400" b="0" i="1" smtClean="0">
                          <a:latin typeface="Cambria Math" panose="02040503050406030204" pitchFamily="18" charset="0"/>
                        </a:rPr>
                        <m:t>𝑑𝑒𝑣𝑖𝑎𝑡𝑖𝑜𝑛</m:t>
                      </m:r>
                      <m:r>
                        <a:rPr lang="en-US" sz="2400" b="0" i="1" smtClean="0">
                          <a:latin typeface="Cambria Math" panose="02040503050406030204" pitchFamily="18" charset="0"/>
                        </a:rPr>
                        <m:t>: </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𝜎</m:t>
                          </m:r>
                        </m:e>
                        <m:sub>
                          <m:r>
                            <a:rPr lang="en-US" sz="2400" b="0" i="1" smtClean="0">
                              <a:latin typeface="Cambria Math" panose="02040503050406030204" pitchFamily="18" charset="0"/>
                            </a:rPr>
                            <m:t>𝑥</m:t>
                          </m:r>
                        </m:sub>
                      </m:sSub>
                    </m:oMath>
                  </m:oMathPara>
                </a14:m>
                <a:endParaRPr lang="en-US" sz="2400" dirty="0"/>
              </a:p>
            </p:txBody>
          </p:sp>
        </mc:Choice>
        <mc:Fallback>
          <p:sp>
            <p:nvSpPr>
              <p:cNvPr id="16" name="TextBox 15">
                <a:extLst>
                  <a:ext uri="{FF2B5EF4-FFF2-40B4-BE49-F238E27FC236}">
                    <a16:creationId xmlns:a16="http://schemas.microsoft.com/office/drawing/2014/main" id="{1382D0FC-ECF2-458E-B9BF-9CFC046C8288}"/>
                  </a:ext>
                </a:extLst>
              </p:cNvPr>
              <p:cNvSpPr txBox="1">
                <a:spLocks noRot="1" noChangeAspect="1" noMove="1" noResize="1" noEditPoints="1" noAdjustHandles="1" noChangeArrowheads="1" noChangeShapeType="1" noTextEdit="1"/>
              </p:cNvSpPr>
              <p:nvPr/>
            </p:nvSpPr>
            <p:spPr>
              <a:xfrm>
                <a:off x="5773693" y="5421868"/>
                <a:ext cx="3294107" cy="369332"/>
              </a:xfrm>
              <a:prstGeom prst="rect">
                <a:avLst/>
              </a:prstGeom>
              <a:blipFill>
                <a:blip r:embed="rId5"/>
                <a:stretch>
                  <a:fillRect l="-1848" b="-983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7" name="TextBox 16">
                <a:extLst>
                  <a:ext uri="{FF2B5EF4-FFF2-40B4-BE49-F238E27FC236}">
                    <a16:creationId xmlns:a16="http://schemas.microsoft.com/office/drawing/2014/main" id="{F7A7A343-27D1-4AD7-94BF-600379CF5F65}"/>
                  </a:ext>
                </a:extLst>
              </p:cNvPr>
              <p:cNvSpPr txBox="1"/>
              <p:nvPr/>
            </p:nvSpPr>
            <p:spPr>
              <a:xfrm>
                <a:off x="1933074" y="4991289"/>
                <a:ext cx="1145250" cy="369332"/>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𝑀𝑒𝑎𝑛</m:t>
                      </m:r>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𝜇</m:t>
                      </m:r>
                    </m:oMath>
                  </m:oMathPara>
                </a14:m>
                <a:endParaRPr lang="en-US" sz="2400" dirty="0"/>
              </a:p>
            </p:txBody>
          </p:sp>
        </mc:Choice>
        <mc:Fallback>
          <p:sp>
            <p:nvSpPr>
              <p:cNvPr id="17" name="TextBox 16">
                <a:extLst>
                  <a:ext uri="{FF2B5EF4-FFF2-40B4-BE49-F238E27FC236}">
                    <a16:creationId xmlns:a16="http://schemas.microsoft.com/office/drawing/2014/main" id="{F7A7A343-27D1-4AD7-94BF-600379CF5F65}"/>
                  </a:ext>
                </a:extLst>
              </p:cNvPr>
              <p:cNvSpPr txBox="1">
                <a:spLocks noRot="1" noChangeAspect="1" noMove="1" noResize="1" noEditPoints="1" noAdjustHandles="1" noChangeArrowheads="1" noChangeShapeType="1" noTextEdit="1"/>
              </p:cNvSpPr>
              <p:nvPr/>
            </p:nvSpPr>
            <p:spPr>
              <a:xfrm>
                <a:off x="1933074" y="4991289"/>
                <a:ext cx="1145250" cy="369332"/>
              </a:xfrm>
              <a:prstGeom prst="rect">
                <a:avLst/>
              </a:prstGeom>
              <a:blipFill>
                <a:blip r:embed="rId6"/>
                <a:stretch>
                  <a:fillRect l="-5851" r="-5319" b="-2333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71385321-9E4F-4023-813D-E16CA7748C99}"/>
                  </a:ext>
                </a:extLst>
              </p:cNvPr>
              <p:cNvSpPr txBox="1"/>
              <p:nvPr/>
            </p:nvSpPr>
            <p:spPr>
              <a:xfrm>
                <a:off x="1905000" y="5345668"/>
                <a:ext cx="3103478" cy="369332"/>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𝑆𝑡𝑎𝑛𝑑𝑎𝑟𝑑</m:t>
                      </m:r>
                      <m:r>
                        <a:rPr lang="en-US" sz="2400" b="0" i="1" smtClean="0">
                          <a:latin typeface="Cambria Math" panose="02040503050406030204" pitchFamily="18" charset="0"/>
                        </a:rPr>
                        <m:t> </m:t>
                      </m:r>
                      <m:r>
                        <a:rPr lang="en-US" sz="2400" b="0" i="1" smtClean="0">
                          <a:latin typeface="Cambria Math" panose="02040503050406030204" pitchFamily="18" charset="0"/>
                        </a:rPr>
                        <m:t>𝑑𝑒𝑣𝑖𝑎𝑡𝑖𝑜𝑛</m:t>
                      </m:r>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𝜎</m:t>
                      </m:r>
                    </m:oMath>
                  </m:oMathPara>
                </a14:m>
                <a:endParaRPr lang="en-US" sz="2400" dirty="0"/>
              </a:p>
            </p:txBody>
          </p:sp>
        </mc:Choice>
        <mc:Fallback>
          <p:sp>
            <p:nvSpPr>
              <p:cNvPr id="18" name="TextBox 17">
                <a:extLst>
                  <a:ext uri="{FF2B5EF4-FFF2-40B4-BE49-F238E27FC236}">
                    <a16:creationId xmlns:a16="http://schemas.microsoft.com/office/drawing/2014/main" id="{71385321-9E4F-4023-813D-E16CA7748C99}"/>
                  </a:ext>
                </a:extLst>
              </p:cNvPr>
              <p:cNvSpPr txBox="1">
                <a:spLocks noRot="1" noChangeAspect="1" noMove="1" noResize="1" noEditPoints="1" noAdjustHandles="1" noChangeArrowheads="1" noChangeShapeType="1" noTextEdit="1"/>
              </p:cNvSpPr>
              <p:nvPr/>
            </p:nvSpPr>
            <p:spPr>
              <a:xfrm>
                <a:off x="1905000" y="5345668"/>
                <a:ext cx="3103478" cy="369332"/>
              </a:xfrm>
              <a:prstGeom prst="rect">
                <a:avLst/>
              </a:prstGeom>
              <a:blipFill>
                <a:blip r:embed="rId7"/>
                <a:stretch>
                  <a:fillRect l="-1965" r="-589" b="-8197"/>
                </a:stretch>
              </a:blipFill>
            </p:spPr>
            <p:txBody>
              <a:bodyPr/>
              <a:lstStyle/>
              <a:p>
                <a:r>
                  <a:rPr lang="en-US">
                    <a:noFill/>
                  </a:rPr>
                  <a:t> </a:t>
                </a:r>
              </a:p>
            </p:txBody>
          </p:sp>
        </mc:Fallback>
      </mc:AlternateContent>
    </p:spTree>
    <p:extLst>
      <p:ext uri="{BB962C8B-B14F-4D97-AF65-F5344CB8AC3E}">
        <p14:creationId xmlns:p14="http://schemas.microsoft.com/office/powerpoint/2010/main" val="2817682651"/>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Control Charts for Variables</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54</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646331"/>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 (SPC)</a:t>
            </a:r>
          </a:p>
        </p:txBody>
      </p:sp>
      <p:sp>
        <p:nvSpPr>
          <p:cNvPr id="4" name="Content Placeholder 3"/>
          <p:cNvSpPr>
            <a:spLocks noGrp="1"/>
          </p:cNvSpPr>
          <p:nvPr>
            <p:ph idx="1"/>
          </p:nvPr>
        </p:nvSpPr>
        <p:spPr>
          <a:xfrm>
            <a:off x="381000" y="717674"/>
            <a:ext cx="8305800" cy="5759326"/>
          </a:xfrm>
        </p:spPr>
        <p:txBody>
          <a:bodyPr>
            <a:noAutofit/>
          </a:bodyPr>
          <a:lstStyle/>
          <a:p>
            <a:pPr marL="0" indent="0">
              <a:buClr>
                <a:srgbClr val="BF0922"/>
              </a:buClr>
              <a:buSzPct val="60000"/>
              <a:buNone/>
            </a:pPr>
            <a:r>
              <a:rPr lang="en-US" altLang="en-US" u="sng" dirty="0">
                <a:latin typeface="Book Antiqua" pitchFamily="18" charset="0"/>
              </a:rPr>
              <a:t>Central Limit Theorem</a:t>
            </a:r>
          </a:p>
        </p:txBody>
      </p:sp>
      <p:sp>
        <p:nvSpPr>
          <p:cNvPr id="19" name="Rectangle 5"/>
          <p:cNvSpPr>
            <a:spLocks noChangeArrowheads="1"/>
          </p:cNvSpPr>
          <p:nvPr/>
        </p:nvSpPr>
        <p:spPr bwMode="auto">
          <a:xfrm>
            <a:off x="958125" y="1600200"/>
            <a:ext cx="7652475"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90000"/>
              </a:lnSpc>
              <a:buClr>
                <a:schemeClr val="tx1"/>
              </a:buClr>
            </a:pPr>
            <a:r>
              <a:rPr lang="en-US" sz="2800" dirty="0"/>
              <a:t>If </a:t>
            </a:r>
            <a:r>
              <a:rPr lang="en-US" sz="2800" i="1" dirty="0">
                <a:latin typeface="Symbol" charset="0"/>
                <a:cs typeface="Symbol" charset="0"/>
              </a:rPr>
              <a:t>m </a:t>
            </a:r>
            <a:r>
              <a:rPr lang="en-US" sz="2800" i="1" dirty="0">
                <a:cs typeface="Symbol" charset="0"/>
              </a:rPr>
              <a:t>is </a:t>
            </a:r>
            <a:r>
              <a:rPr lang="en-US" sz="2800" dirty="0"/>
              <a:t>the population mean and </a:t>
            </a:r>
            <a:r>
              <a:rPr lang="en-US" sz="2800" i="1" dirty="0">
                <a:latin typeface="Symbol" charset="0"/>
              </a:rPr>
              <a:t>s</a:t>
            </a:r>
            <a:r>
              <a:rPr lang="en-US" sz="2800" i="1" dirty="0"/>
              <a:t> is </a:t>
            </a:r>
            <a:r>
              <a:rPr lang="en-US" sz="2800" dirty="0"/>
              <a:t>population standard deviation. Then,</a:t>
            </a:r>
            <a:endParaRPr lang="en-US" sz="2800" i="1" dirty="0">
              <a:latin typeface="Symbol" charset="0"/>
              <a:cs typeface="Symbol" charset="0"/>
            </a:endParaRPr>
          </a:p>
        </p:txBody>
      </p:sp>
      <p:grpSp>
        <p:nvGrpSpPr>
          <p:cNvPr id="10" name="Group 9"/>
          <p:cNvGrpSpPr/>
          <p:nvPr/>
        </p:nvGrpSpPr>
        <p:grpSpPr>
          <a:xfrm>
            <a:off x="1101737" y="2910757"/>
            <a:ext cx="5967387" cy="597437"/>
            <a:chOff x="1995513" y="3105117"/>
            <a:chExt cx="5967387" cy="597437"/>
          </a:xfrm>
        </p:grpSpPr>
        <p:graphicFrame>
          <p:nvGraphicFramePr>
            <p:cNvPr id="21" name="Object 2"/>
            <p:cNvGraphicFramePr>
              <a:graphicFrameLocks noChangeAspect="1"/>
            </p:cNvGraphicFramePr>
            <p:nvPr/>
          </p:nvGraphicFramePr>
          <p:xfrm>
            <a:off x="7442200" y="3390786"/>
            <a:ext cx="520700" cy="292017"/>
          </p:xfrm>
          <a:graphic>
            <a:graphicData uri="http://schemas.openxmlformats.org/presentationml/2006/ole">
              <mc:AlternateContent xmlns:mc="http://schemas.openxmlformats.org/markup-compatibility/2006">
                <mc:Choice xmlns:v="urn:schemas-microsoft-com:vml" Requires="v">
                  <p:oleObj spid="_x0000_s11329" name="Equation" r:id="rId4" imgW="511920" imgH="283320" progId="Equation.3">
                    <p:embed/>
                  </p:oleObj>
                </mc:Choice>
                <mc:Fallback>
                  <p:oleObj name="Equation" r:id="rId4" imgW="511920" imgH="283320" progId="Equation.3">
                    <p:embed/>
                    <p:pic>
                      <p:nvPicPr>
                        <p:cNvPr id="21"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42200" y="3390786"/>
                          <a:ext cx="520700" cy="292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8" name="Picture 7" descr="x dbar t 28.pd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048500" y="3105117"/>
              <a:ext cx="482600" cy="596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995513" y="3240889"/>
              <a:ext cx="5243487" cy="461665"/>
            </a:xfrm>
            <a:prstGeom prst="rect">
              <a:avLst/>
            </a:prstGeom>
          </p:spPr>
          <p:txBody>
            <a:bodyPr wrap="none">
              <a:spAutoFit/>
            </a:bodyPr>
            <a:lstStyle/>
            <a:p>
              <a:r>
                <a:rPr lang="en-US" sz="2400" dirty="0"/>
                <a:t>The mean of the sampling distribution = </a:t>
              </a:r>
              <a:endParaRPr lang="en-GB" sz="2400" dirty="0"/>
            </a:p>
          </p:txBody>
        </p:sp>
      </p:grpSp>
      <p:sp>
        <p:nvSpPr>
          <p:cNvPr id="12" name="Rectangle 11"/>
          <p:cNvSpPr/>
          <p:nvPr/>
        </p:nvSpPr>
        <p:spPr>
          <a:xfrm>
            <a:off x="612776" y="4191000"/>
            <a:ext cx="6854824" cy="461665"/>
          </a:xfrm>
          <a:prstGeom prst="rect">
            <a:avLst/>
          </a:prstGeom>
        </p:spPr>
        <p:txBody>
          <a:bodyPr wrap="square">
            <a:spAutoFit/>
          </a:bodyPr>
          <a:lstStyle/>
          <a:p>
            <a:r>
              <a:rPr lang="en-US" sz="2400" dirty="0"/>
              <a:t>The standard deviation of the sampling distribution  =</a:t>
            </a:r>
            <a:endParaRPr lang="en-GB" sz="2400" dirty="0"/>
          </a:p>
        </p:txBody>
      </p:sp>
      <p:graphicFrame>
        <p:nvGraphicFramePr>
          <p:cNvPr id="24" name="Object 3"/>
          <p:cNvGraphicFramePr>
            <a:graphicFrameLocks noChangeAspect="1"/>
          </p:cNvGraphicFramePr>
          <p:nvPr/>
        </p:nvGraphicFramePr>
        <p:xfrm>
          <a:off x="7391400" y="3939398"/>
          <a:ext cx="1270000" cy="964868"/>
        </p:xfrm>
        <a:graphic>
          <a:graphicData uri="http://schemas.openxmlformats.org/presentationml/2006/ole">
            <mc:AlternateContent xmlns:mc="http://schemas.openxmlformats.org/markup-compatibility/2006">
              <mc:Choice xmlns:v="urn:schemas-microsoft-com:vml" Requires="v">
                <p:oleObj spid="_x0000_s11330" name="Equation" r:id="rId7" imgW="1261440" imgH="950760" progId="Equation.3">
                  <p:embed/>
                </p:oleObj>
              </mc:Choice>
              <mc:Fallback>
                <p:oleObj name="Equation" r:id="rId7" imgW="1261440" imgH="950760" progId="Equation.3">
                  <p:embed/>
                  <p:pic>
                    <p:nvPicPr>
                      <p:cNvPr id="24"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91400" y="3939398"/>
                        <a:ext cx="1270000" cy="964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70018030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Control Charts for Variables</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55</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646331"/>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 (SPC)</a:t>
            </a:r>
          </a:p>
        </p:txBody>
      </p:sp>
      <p:sp>
        <p:nvSpPr>
          <p:cNvPr id="4" name="Content Placeholder 3"/>
          <p:cNvSpPr>
            <a:spLocks noGrp="1"/>
          </p:cNvSpPr>
          <p:nvPr>
            <p:ph idx="1"/>
          </p:nvPr>
        </p:nvSpPr>
        <p:spPr>
          <a:xfrm>
            <a:off x="381000" y="717674"/>
            <a:ext cx="8305800" cy="5759326"/>
          </a:xfrm>
        </p:spPr>
        <p:txBody>
          <a:bodyPr>
            <a:noAutofit/>
          </a:bodyPr>
          <a:lstStyle/>
          <a:p>
            <a:pPr marL="0" indent="0">
              <a:buClr>
                <a:srgbClr val="BF0922"/>
              </a:buClr>
              <a:buSzPct val="60000"/>
              <a:buNone/>
            </a:pPr>
            <a:r>
              <a:rPr lang="en-US" altLang="en-US" u="sng" dirty="0">
                <a:latin typeface="Book Antiqua" pitchFamily="18" charset="0"/>
              </a:rPr>
              <a:t>.</a:t>
            </a:r>
          </a:p>
        </p:txBody>
      </p:sp>
      <p:grpSp>
        <p:nvGrpSpPr>
          <p:cNvPr id="22" name="Group 3"/>
          <p:cNvGrpSpPr>
            <a:grpSpLocks/>
          </p:cNvGrpSpPr>
          <p:nvPr/>
        </p:nvGrpSpPr>
        <p:grpSpPr bwMode="auto">
          <a:xfrm>
            <a:off x="381000" y="717674"/>
            <a:ext cx="5242402" cy="584200"/>
            <a:chOff x="382" y="988"/>
            <a:chExt cx="2022" cy="368"/>
          </a:xfrm>
        </p:grpSpPr>
        <p:sp>
          <p:nvSpPr>
            <p:cNvPr id="23" name="Rectangle 4"/>
            <p:cNvSpPr>
              <a:spLocks noChangeArrowheads="1"/>
            </p:cNvSpPr>
            <p:nvPr/>
          </p:nvSpPr>
          <p:spPr bwMode="auto">
            <a:xfrm>
              <a:off x="382" y="988"/>
              <a:ext cx="2022"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b="1" u="sng" dirty="0">
                  <a:solidFill>
                    <a:schemeClr val="accent1"/>
                  </a:solidFill>
                </a:rPr>
                <a:t>For </a:t>
              </a:r>
              <a:r>
                <a:rPr lang="en-US" sz="3200" b="1" i="1" u="sng" dirty="0">
                  <a:solidFill>
                    <a:schemeClr val="accent1"/>
                  </a:solidFill>
                  <a:cs typeface="Times New Roman" charset="0"/>
                </a:rPr>
                <a:t>x</a:t>
              </a:r>
              <a:r>
                <a:rPr lang="en-US" sz="3200" b="1" u="sng" dirty="0">
                  <a:solidFill>
                    <a:schemeClr val="accent1"/>
                  </a:solidFill>
                </a:rPr>
                <a:t>-Charts when </a:t>
              </a:r>
              <a:r>
                <a:rPr lang="en-US" sz="3200" b="1" i="1" u="sng" dirty="0">
                  <a:solidFill>
                    <a:schemeClr val="accent1"/>
                  </a:solidFill>
                  <a:latin typeface="Symbol" charset="0"/>
                  <a:cs typeface="Symbol" charset="0"/>
                </a:rPr>
                <a:t>s </a:t>
              </a:r>
              <a:r>
                <a:rPr lang="en-US" sz="3200" b="1" i="1" u="sng" dirty="0">
                  <a:solidFill>
                    <a:schemeClr val="accent1"/>
                  </a:solidFill>
                  <a:cs typeface="Symbol" charset="0"/>
                </a:rPr>
                <a:t>is </a:t>
              </a:r>
              <a:r>
                <a:rPr lang="en-US" sz="3200" b="1" u="sng" dirty="0">
                  <a:solidFill>
                    <a:schemeClr val="accent1"/>
                  </a:solidFill>
                </a:rPr>
                <a:t>known</a:t>
              </a:r>
              <a:endParaRPr lang="en-US" sz="3200" b="1" i="1" u="sng" dirty="0">
                <a:solidFill>
                  <a:schemeClr val="accent1"/>
                </a:solidFill>
                <a:latin typeface="Symbol" charset="0"/>
                <a:cs typeface="Symbol" charset="0"/>
              </a:endParaRPr>
            </a:p>
          </p:txBody>
        </p:sp>
        <p:sp>
          <p:nvSpPr>
            <p:cNvPr id="25" name="Line 5"/>
            <p:cNvSpPr>
              <a:spLocks noChangeShapeType="1"/>
            </p:cNvSpPr>
            <p:nvPr/>
          </p:nvSpPr>
          <p:spPr bwMode="auto">
            <a:xfrm>
              <a:off x="660" y="1112"/>
              <a:ext cx="120" cy="0"/>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graphicFrame>
        <p:nvGraphicFramePr>
          <p:cNvPr id="26" name="Object 1"/>
          <p:cNvGraphicFramePr>
            <a:graphicFrameLocks noChangeAspect="1"/>
          </p:cNvGraphicFramePr>
          <p:nvPr/>
        </p:nvGraphicFramePr>
        <p:xfrm>
          <a:off x="1958975" y="2667000"/>
          <a:ext cx="5246688" cy="546100"/>
        </p:xfrm>
        <a:graphic>
          <a:graphicData uri="http://schemas.openxmlformats.org/presentationml/2006/ole">
            <mc:AlternateContent xmlns:mc="http://schemas.openxmlformats.org/markup-compatibility/2006">
              <mc:Choice xmlns:v="urn:schemas-microsoft-com:vml" Requires="v">
                <p:oleObj spid="_x0000_s10369" name="Equation" r:id="rId4" imgW="5232400" imgH="533400" progId="Equation.3">
                  <p:embed/>
                </p:oleObj>
              </mc:Choice>
              <mc:Fallback>
                <p:oleObj name="Equation" r:id="rId4" imgW="5232400" imgH="533400" progId="Equation.3">
                  <p:embed/>
                  <p:pic>
                    <p:nvPicPr>
                      <p:cNvPr id="26" name="Object 1"/>
                      <p:cNvPicPr>
                        <a:picLocks noChangeAspect="1" noChangeArrowheads="1"/>
                      </p:cNvPicPr>
                      <p:nvPr/>
                    </p:nvPicPr>
                    <p:blipFill>
                      <a:blip r:embed="rId5"/>
                      <a:srcRect/>
                      <a:stretch>
                        <a:fillRect/>
                      </a:stretch>
                    </p:blipFill>
                    <p:spPr bwMode="auto">
                      <a:xfrm>
                        <a:off x="1958975" y="2667000"/>
                        <a:ext cx="5246688"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4"/>
          <p:cNvGraphicFramePr>
            <a:graphicFrameLocks noChangeAspect="1"/>
          </p:cNvGraphicFramePr>
          <p:nvPr/>
        </p:nvGraphicFramePr>
        <p:xfrm>
          <a:off x="2032000" y="3282950"/>
          <a:ext cx="5181600" cy="546100"/>
        </p:xfrm>
        <a:graphic>
          <a:graphicData uri="http://schemas.openxmlformats.org/presentationml/2006/ole">
            <mc:AlternateContent xmlns:mc="http://schemas.openxmlformats.org/markup-compatibility/2006">
              <mc:Choice xmlns:v="urn:schemas-microsoft-com:vml" Requires="v">
                <p:oleObj spid="_x0000_s10370" name="Equation" r:id="rId6" imgW="5168900" imgH="533400" progId="Equation.3">
                  <p:embed/>
                </p:oleObj>
              </mc:Choice>
              <mc:Fallback>
                <p:oleObj name="Equation" r:id="rId6" imgW="5168900" imgH="533400" progId="Equation.3">
                  <p:embed/>
                  <p:pic>
                    <p:nvPicPr>
                      <p:cNvPr id="27" name="Object 24"/>
                      <p:cNvPicPr>
                        <a:picLocks noChangeAspect="1" noChangeArrowheads="1"/>
                      </p:cNvPicPr>
                      <p:nvPr/>
                    </p:nvPicPr>
                    <p:blipFill>
                      <a:blip r:embed="rId7"/>
                      <a:srcRect/>
                      <a:stretch>
                        <a:fillRect/>
                      </a:stretch>
                    </p:blipFill>
                    <p:spPr bwMode="auto">
                      <a:xfrm>
                        <a:off x="2032000" y="3282950"/>
                        <a:ext cx="51816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8" name="Group 27"/>
          <p:cNvGrpSpPr/>
          <p:nvPr/>
        </p:nvGrpSpPr>
        <p:grpSpPr>
          <a:xfrm>
            <a:off x="555625" y="4127500"/>
            <a:ext cx="8035925" cy="1968500"/>
            <a:chOff x="555625" y="3771900"/>
            <a:chExt cx="8035925" cy="1968500"/>
          </a:xfrm>
        </p:grpSpPr>
        <p:grpSp>
          <p:nvGrpSpPr>
            <p:cNvPr id="29" name="Group 28"/>
            <p:cNvGrpSpPr>
              <a:grpSpLocks/>
            </p:cNvGrpSpPr>
            <p:nvPr/>
          </p:nvGrpSpPr>
          <p:grpSpPr bwMode="auto">
            <a:xfrm>
              <a:off x="555625" y="3771900"/>
              <a:ext cx="8035925" cy="1968500"/>
              <a:chOff x="555625" y="3771900"/>
              <a:chExt cx="8035925" cy="1968499"/>
            </a:xfrm>
          </p:grpSpPr>
          <p:grpSp>
            <p:nvGrpSpPr>
              <p:cNvPr id="31" name="Group 4"/>
              <p:cNvGrpSpPr>
                <a:grpSpLocks/>
              </p:cNvGrpSpPr>
              <p:nvPr/>
            </p:nvGrpSpPr>
            <p:grpSpPr bwMode="auto">
              <a:xfrm>
                <a:off x="555625" y="3870324"/>
                <a:ext cx="8035925" cy="1870075"/>
                <a:chOff x="555625" y="3692524"/>
                <a:chExt cx="8035925" cy="1870075"/>
              </a:xfrm>
            </p:grpSpPr>
            <p:sp>
              <p:nvSpPr>
                <p:cNvPr id="33" name="Rectangle 19"/>
                <p:cNvSpPr>
                  <a:spLocks noChangeArrowheads="1"/>
                </p:cNvSpPr>
                <p:nvPr/>
              </p:nvSpPr>
              <p:spPr bwMode="auto">
                <a:xfrm>
                  <a:off x="555625" y="3692524"/>
                  <a:ext cx="8035925" cy="187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006600" indent="-2006600" eaLnBrk="1" hangingPunct="1">
                    <a:lnSpc>
                      <a:spcPct val="90000"/>
                    </a:lnSpc>
                    <a:spcBef>
                      <a:spcPct val="25000"/>
                    </a:spcBef>
                    <a:tabLst>
                      <a:tab pos="1524000" algn="r"/>
                      <a:tab pos="1816100" algn="r"/>
                    </a:tabLst>
                  </a:pPr>
                  <a:r>
                    <a:rPr lang="en-US" dirty="0"/>
                    <a:t>Where	</a:t>
                  </a:r>
                  <a:r>
                    <a:rPr lang="en-US" i="1" dirty="0">
                      <a:latin typeface="Times New Roman" charset="0"/>
                      <a:cs typeface="Times New Roman" charset="0"/>
                    </a:rPr>
                    <a:t>	</a:t>
                  </a:r>
                  <a:r>
                    <a:rPr lang="en-US" dirty="0"/>
                    <a:t>=	mean of the sample means or a target value set for the process</a:t>
                  </a:r>
                </a:p>
                <a:p>
                  <a:pPr marL="2006600" indent="-2006600" eaLnBrk="1" hangingPunct="1">
                    <a:lnSpc>
                      <a:spcPct val="90000"/>
                    </a:lnSpc>
                    <a:spcBef>
                      <a:spcPct val="25000"/>
                    </a:spcBef>
                    <a:tabLst>
                      <a:tab pos="1524000" algn="r"/>
                      <a:tab pos="1816100" algn="r"/>
                    </a:tabLst>
                  </a:pPr>
                  <a:r>
                    <a:rPr lang="en-US" dirty="0"/>
                    <a:t>	</a:t>
                  </a:r>
                  <a:r>
                    <a:rPr lang="en-US" i="1" dirty="0">
                      <a:latin typeface="Times New Roman" charset="0"/>
                      <a:cs typeface="Times New Roman" charset="0"/>
                    </a:rPr>
                    <a:t>z</a:t>
                  </a:r>
                  <a:r>
                    <a:rPr lang="en-US" dirty="0"/>
                    <a:t>	=	number of normal standard deviations</a:t>
                  </a:r>
                </a:p>
                <a:p>
                  <a:pPr marL="2006600" indent="-2006600" eaLnBrk="1" hangingPunct="1">
                    <a:lnSpc>
                      <a:spcPct val="90000"/>
                    </a:lnSpc>
                    <a:spcBef>
                      <a:spcPct val="25000"/>
                    </a:spcBef>
                    <a:tabLst>
                      <a:tab pos="1524000" algn="r"/>
                      <a:tab pos="1816100" algn="r"/>
                    </a:tabLst>
                  </a:pPr>
                  <a:r>
                    <a:rPr lang="en-US" dirty="0"/>
                    <a:t>		=	standard deviation of the sample means </a:t>
                  </a:r>
                  <a:endParaRPr lang="en-US" i="1" dirty="0"/>
                </a:p>
                <a:p>
                  <a:pPr marL="2006600" indent="-2006600" eaLnBrk="1" hangingPunct="1">
                    <a:lnSpc>
                      <a:spcPct val="90000"/>
                    </a:lnSpc>
                    <a:spcBef>
                      <a:spcPct val="25000"/>
                    </a:spcBef>
                    <a:tabLst>
                      <a:tab pos="1524000" algn="r"/>
                      <a:tab pos="1816100" algn="r"/>
                    </a:tabLst>
                  </a:pPr>
                  <a:r>
                    <a:rPr lang="en-US" dirty="0"/>
                    <a:t>	</a:t>
                  </a:r>
                  <a:r>
                    <a:rPr lang="en-US" i="1" dirty="0">
                      <a:latin typeface="Symbol" charset="0"/>
                      <a:cs typeface="Symbol" charset="0"/>
                    </a:rPr>
                    <a:t>s</a:t>
                  </a:r>
                  <a:r>
                    <a:rPr lang="en-US" dirty="0"/>
                    <a:t>	=	population (process) standard deviation</a:t>
                  </a:r>
                </a:p>
                <a:p>
                  <a:pPr marL="2006600" indent="-2006600" eaLnBrk="1" hangingPunct="1">
                    <a:lnSpc>
                      <a:spcPct val="90000"/>
                    </a:lnSpc>
                    <a:spcBef>
                      <a:spcPct val="25000"/>
                    </a:spcBef>
                    <a:tabLst>
                      <a:tab pos="1524000" algn="r"/>
                      <a:tab pos="1816100" algn="r"/>
                    </a:tabLst>
                  </a:pPr>
                  <a:r>
                    <a:rPr lang="en-US" dirty="0"/>
                    <a:t>	</a:t>
                  </a:r>
                  <a:r>
                    <a:rPr lang="en-US" i="1" dirty="0">
                      <a:latin typeface="Times New Roman" charset="0"/>
                      <a:cs typeface="Times New Roman" charset="0"/>
                    </a:rPr>
                    <a:t>n</a:t>
                  </a:r>
                  <a:r>
                    <a:rPr lang="en-US" dirty="0"/>
                    <a:t>	=	sample size</a:t>
                  </a:r>
                </a:p>
              </p:txBody>
            </p:sp>
            <p:graphicFrame>
              <p:nvGraphicFramePr>
                <p:cNvPr id="34" name="Object 3"/>
                <p:cNvGraphicFramePr>
                  <a:graphicFrameLocks noChangeAspect="1"/>
                </p:cNvGraphicFramePr>
                <p:nvPr/>
              </p:nvGraphicFramePr>
              <p:xfrm>
                <a:off x="6761164" y="4495800"/>
                <a:ext cx="850900" cy="355600"/>
              </p:xfrm>
              <a:graphic>
                <a:graphicData uri="http://schemas.openxmlformats.org/presentationml/2006/ole">
                  <mc:AlternateContent xmlns:mc="http://schemas.openxmlformats.org/markup-compatibility/2006">
                    <mc:Choice xmlns:v="urn:schemas-microsoft-com:vml" Requires="v">
                      <p:oleObj spid="_x0000_s10371" name="Equation" r:id="rId8" imgW="840960" imgH="347400" progId="Equation.3">
                        <p:embed/>
                      </p:oleObj>
                    </mc:Choice>
                    <mc:Fallback>
                      <p:oleObj name="Equation" r:id="rId8" imgW="840960" imgH="347400" progId="Equation.3">
                        <p:embed/>
                        <p:pic>
                          <p:nvPicPr>
                            <p:cNvPr id="34"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61164" y="4495800"/>
                              <a:ext cx="8509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pic>
            <p:nvPicPr>
              <p:cNvPr id="32" name="Picture 6" descr="x dbar t 18.pd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044700" y="3771900"/>
                <a:ext cx="381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0" name="Object 29"/>
            <p:cNvGraphicFramePr>
              <a:graphicFrameLocks noChangeAspect="1"/>
            </p:cNvGraphicFramePr>
            <p:nvPr/>
          </p:nvGraphicFramePr>
          <p:xfrm>
            <a:off x="2000250" y="4699000"/>
            <a:ext cx="279400" cy="368300"/>
          </p:xfrm>
          <a:graphic>
            <a:graphicData uri="http://schemas.openxmlformats.org/presentationml/2006/ole">
              <mc:AlternateContent xmlns:mc="http://schemas.openxmlformats.org/markup-compatibility/2006">
                <mc:Choice xmlns:v="urn:schemas-microsoft-com:vml" Requires="v">
                  <p:oleObj spid="_x0000_s10372" name="Equation" r:id="rId11" imgW="279400" imgH="368300" progId="Equation.3">
                    <p:embed/>
                  </p:oleObj>
                </mc:Choice>
                <mc:Fallback>
                  <p:oleObj name="Equation" r:id="rId11" imgW="279400" imgH="368300" progId="Equation.3">
                    <p:embed/>
                    <p:pic>
                      <p:nvPicPr>
                        <p:cNvPr id="30" name="Object 29"/>
                        <p:cNvPicPr/>
                        <p:nvPr/>
                      </p:nvPicPr>
                      <p:blipFill>
                        <a:blip r:embed="rId12"/>
                        <a:stretch>
                          <a:fillRect/>
                        </a:stretch>
                      </p:blipFill>
                      <p:spPr>
                        <a:xfrm>
                          <a:off x="2000250" y="4699000"/>
                          <a:ext cx="279400" cy="368300"/>
                        </a:xfrm>
                        <a:prstGeom prst="rect">
                          <a:avLst/>
                        </a:prstGeom>
                      </p:spPr>
                    </p:pic>
                  </p:oleObj>
                </mc:Fallback>
              </mc:AlternateContent>
            </a:graphicData>
          </a:graphic>
        </p:graphicFrame>
      </p:grpSp>
    </p:spTree>
    <p:extLst>
      <p:ext uri="{BB962C8B-B14F-4D97-AF65-F5344CB8AC3E}">
        <p14:creationId xmlns:p14="http://schemas.microsoft.com/office/powerpoint/2010/main" val="228132479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28"/>
                                        </p:tgtEl>
                                        <p:attrNameLst>
                                          <p:attrName>style.visibility</p:attrName>
                                        </p:attrNameLst>
                                      </p:cBhvr>
                                      <p:to>
                                        <p:strVal val="visible"/>
                                      </p:to>
                                    </p:set>
                                    <p:animEffect transition="in" filter="strips(downRight)">
                                      <p:cBhvr>
                                        <p:cTn id="7"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Control Charts for Variables</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56</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r>
              <a:rPr lang="en-US" sz="2600" dirty="0"/>
              <a:t>Population std. dev., </a:t>
            </a:r>
            <a:r>
              <a:rPr lang="el-GR" sz="2600" dirty="0"/>
              <a:t>σ</a:t>
            </a:r>
            <a:r>
              <a:rPr lang="en-GB" sz="2600" dirty="0"/>
              <a:t> = 1</a:t>
            </a: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646331"/>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 (SPC)</a:t>
            </a:r>
          </a:p>
        </p:txBody>
      </p:sp>
      <p:sp>
        <p:nvSpPr>
          <p:cNvPr id="4" name="Content Placeholder 3"/>
          <p:cNvSpPr>
            <a:spLocks noGrp="1"/>
          </p:cNvSpPr>
          <p:nvPr>
            <p:ph idx="1"/>
          </p:nvPr>
        </p:nvSpPr>
        <p:spPr>
          <a:xfrm>
            <a:off x="381000" y="717674"/>
            <a:ext cx="8305800" cy="5759326"/>
          </a:xfrm>
        </p:spPr>
        <p:txBody>
          <a:bodyPr>
            <a:noAutofit/>
          </a:bodyPr>
          <a:lstStyle/>
          <a:p>
            <a:pPr marL="0" indent="0">
              <a:buClr>
                <a:srgbClr val="BF0922"/>
              </a:buClr>
              <a:buSzPct val="60000"/>
              <a:buNone/>
            </a:pPr>
            <a:r>
              <a:rPr lang="en-US" altLang="en-US" u="sng" dirty="0">
                <a:latin typeface="Book Antiqua" pitchFamily="18" charset="0"/>
              </a:rPr>
              <a:t>Example</a:t>
            </a:r>
          </a:p>
        </p:txBody>
      </p:sp>
      <p:pic>
        <p:nvPicPr>
          <p:cNvPr id="922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0622" y="2165611"/>
            <a:ext cx="603093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65175" y="2438145"/>
            <a:ext cx="1141659" cy="400110"/>
          </a:xfrm>
          <a:prstGeom prst="rect">
            <a:avLst/>
          </a:prstGeom>
          <a:noFill/>
        </p:spPr>
        <p:txBody>
          <a:bodyPr wrap="none" rtlCol="0">
            <a:spAutoFit/>
          </a:bodyPr>
          <a:lstStyle/>
          <a:p>
            <a:r>
              <a:rPr lang="en-GB" sz="2000" dirty="0"/>
              <a:t>Sample 1</a:t>
            </a:r>
          </a:p>
        </p:txBody>
      </p:sp>
      <p:sp>
        <p:nvSpPr>
          <p:cNvPr id="10" name="TextBox 9"/>
          <p:cNvSpPr txBox="1"/>
          <p:nvPr/>
        </p:nvSpPr>
        <p:spPr>
          <a:xfrm>
            <a:off x="2286000" y="1822437"/>
            <a:ext cx="5638800" cy="369332"/>
          </a:xfrm>
          <a:prstGeom prst="rect">
            <a:avLst/>
          </a:prstGeom>
          <a:noFill/>
        </p:spPr>
        <p:txBody>
          <a:bodyPr wrap="square" rtlCol="0">
            <a:spAutoFit/>
          </a:bodyPr>
          <a:lstStyle/>
          <a:p>
            <a:r>
              <a:rPr lang="en-GB" dirty="0"/>
              <a:t>1          2           3           4          5           6          7          8           9</a:t>
            </a:r>
          </a:p>
        </p:txBody>
      </p:sp>
      <p:sp>
        <p:nvSpPr>
          <p:cNvPr id="21" name="TextBox 20">
            <a:extLst>
              <a:ext uri="{FF2B5EF4-FFF2-40B4-BE49-F238E27FC236}">
                <a16:creationId xmlns:a16="http://schemas.microsoft.com/office/drawing/2014/main" id="{D242BBE6-BAA1-43E8-BD9B-52B8DE98422A}"/>
              </a:ext>
            </a:extLst>
          </p:cNvPr>
          <p:cNvSpPr txBox="1"/>
          <p:nvPr/>
        </p:nvSpPr>
        <p:spPr>
          <a:xfrm>
            <a:off x="3256665" y="4011762"/>
            <a:ext cx="2783070"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GB" sz="2800" dirty="0"/>
              <a:t>A sample of size 9</a:t>
            </a:r>
          </a:p>
        </p:txBody>
      </p:sp>
      <p:sp>
        <p:nvSpPr>
          <p:cNvPr id="22" name="TextBox 21">
            <a:extLst>
              <a:ext uri="{FF2B5EF4-FFF2-40B4-BE49-F238E27FC236}">
                <a16:creationId xmlns:a16="http://schemas.microsoft.com/office/drawing/2014/main" id="{54FFCE9E-F842-4E84-AEB4-EDF914D18E65}"/>
              </a:ext>
            </a:extLst>
          </p:cNvPr>
          <p:cNvSpPr txBox="1"/>
          <p:nvPr/>
        </p:nvSpPr>
        <p:spPr>
          <a:xfrm>
            <a:off x="1143000" y="4839783"/>
            <a:ext cx="7394332"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GB" sz="2800" dirty="0"/>
              <a:t>Usually 25 to 30 samples of size 3 to 10 are used.</a:t>
            </a:r>
          </a:p>
        </p:txBody>
      </p:sp>
    </p:spTree>
    <p:extLst>
      <p:ext uri="{BB962C8B-B14F-4D97-AF65-F5344CB8AC3E}">
        <p14:creationId xmlns:p14="http://schemas.microsoft.com/office/powerpoint/2010/main" val="127941468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222"/>
                                        </p:tgtEl>
                                        <p:attrNameLst>
                                          <p:attrName>style.visibility</p:attrName>
                                        </p:attrNameLst>
                                      </p:cBhvr>
                                      <p:to>
                                        <p:strVal val="visible"/>
                                      </p:to>
                                    </p:set>
                                    <p:animEffect transition="in" filter="barn(inVertical)">
                                      <p:cBhvr>
                                        <p:cTn id="7" dur="500"/>
                                        <p:tgtEl>
                                          <p:spTgt spid="922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arn(inVertical)">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arn(inVertical)">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21" grpId="0" animBg="1"/>
      <p:bldP spid="2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Control Charts for Variables</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57</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r>
              <a:rPr lang="en-US" sz="2600" dirty="0"/>
              <a:t>Population std. dev., </a:t>
            </a:r>
            <a:r>
              <a:rPr lang="el-GR" sz="2600" dirty="0"/>
              <a:t>σ</a:t>
            </a:r>
            <a:r>
              <a:rPr lang="en-GB" sz="2600" dirty="0"/>
              <a:t> = 1</a:t>
            </a: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646331"/>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 (SPC)</a:t>
            </a:r>
          </a:p>
        </p:txBody>
      </p:sp>
      <p:sp>
        <p:nvSpPr>
          <p:cNvPr id="4" name="Content Placeholder 3"/>
          <p:cNvSpPr>
            <a:spLocks noGrp="1"/>
          </p:cNvSpPr>
          <p:nvPr>
            <p:ph idx="1"/>
          </p:nvPr>
        </p:nvSpPr>
        <p:spPr>
          <a:xfrm>
            <a:off x="381000" y="717674"/>
            <a:ext cx="8305800" cy="5759326"/>
          </a:xfrm>
        </p:spPr>
        <p:txBody>
          <a:bodyPr>
            <a:noAutofit/>
          </a:bodyPr>
          <a:lstStyle/>
          <a:p>
            <a:pPr marL="0" indent="0">
              <a:buClr>
                <a:srgbClr val="BF0922"/>
              </a:buClr>
              <a:buSzPct val="60000"/>
              <a:buNone/>
            </a:pPr>
            <a:r>
              <a:rPr lang="en-US" altLang="en-US" u="sng" dirty="0">
                <a:latin typeface="Book Antiqua" pitchFamily="18" charset="0"/>
              </a:rPr>
              <a:t>Example</a:t>
            </a:r>
          </a:p>
        </p:txBody>
      </p:sp>
      <p:pic>
        <p:nvPicPr>
          <p:cNvPr id="922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0622" y="2165611"/>
            <a:ext cx="603093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65175" y="2438145"/>
            <a:ext cx="1141659" cy="400110"/>
          </a:xfrm>
          <a:prstGeom prst="rect">
            <a:avLst/>
          </a:prstGeom>
          <a:noFill/>
        </p:spPr>
        <p:txBody>
          <a:bodyPr wrap="none" rtlCol="0">
            <a:spAutoFit/>
          </a:bodyPr>
          <a:lstStyle/>
          <a:p>
            <a:r>
              <a:rPr lang="en-GB" sz="2000" dirty="0"/>
              <a:t>Sample 1</a:t>
            </a:r>
          </a:p>
        </p:txBody>
      </p:sp>
      <p:sp>
        <p:nvSpPr>
          <p:cNvPr id="10" name="TextBox 9"/>
          <p:cNvSpPr txBox="1"/>
          <p:nvPr/>
        </p:nvSpPr>
        <p:spPr>
          <a:xfrm>
            <a:off x="2286000" y="1822437"/>
            <a:ext cx="5638800" cy="369332"/>
          </a:xfrm>
          <a:prstGeom prst="rect">
            <a:avLst/>
          </a:prstGeom>
          <a:noFill/>
        </p:spPr>
        <p:txBody>
          <a:bodyPr wrap="square" rtlCol="0">
            <a:spAutoFit/>
          </a:bodyPr>
          <a:lstStyle/>
          <a:p>
            <a:r>
              <a:rPr lang="en-GB" dirty="0"/>
              <a:t>1          2           3           4          5           6          7          8           9</a:t>
            </a:r>
          </a:p>
        </p:txBody>
      </p:sp>
      <p:grpSp>
        <p:nvGrpSpPr>
          <p:cNvPr id="35" name="Group 34"/>
          <p:cNvGrpSpPr>
            <a:grpSpLocks/>
          </p:cNvGrpSpPr>
          <p:nvPr/>
        </p:nvGrpSpPr>
        <p:grpSpPr bwMode="auto">
          <a:xfrm>
            <a:off x="765175" y="3343870"/>
            <a:ext cx="7941474" cy="923330"/>
            <a:chOff x="558801" y="5206712"/>
            <a:chExt cx="7373148" cy="924240"/>
          </a:xfrm>
        </p:grpSpPr>
        <p:sp>
          <p:nvSpPr>
            <p:cNvPr id="36" name="TextBox 1"/>
            <p:cNvSpPr txBox="1">
              <a:spLocks noChangeArrowheads="1"/>
            </p:cNvSpPr>
            <p:nvPr/>
          </p:nvSpPr>
          <p:spPr bwMode="auto">
            <a:xfrm>
              <a:off x="558801" y="5206712"/>
              <a:ext cx="1943099" cy="924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eaLnBrk="1" hangingPunct="1"/>
              <a:r>
                <a:rPr lang="en-US" dirty="0"/>
                <a:t>Average weight in the first sample</a:t>
              </a:r>
            </a:p>
          </p:txBody>
        </p:sp>
        <p:graphicFrame>
          <p:nvGraphicFramePr>
            <p:cNvPr id="37" name="Object 5"/>
            <p:cNvGraphicFramePr>
              <a:graphicFrameLocks noChangeAspect="1"/>
            </p:cNvGraphicFramePr>
            <p:nvPr/>
          </p:nvGraphicFramePr>
          <p:xfrm>
            <a:off x="2349500" y="5238750"/>
            <a:ext cx="5582449" cy="620272"/>
          </p:xfrm>
          <a:graphic>
            <a:graphicData uri="http://schemas.openxmlformats.org/presentationml/2006/ole">
              <mc:AlternateContent xmlns:mc="http://schemas.openxmlformats.org/markup-compatibility/2006">
                <mc:Choice xmlns:v="urn:schemas-microsoft-com:vml" Requires="v">
                  <p:oleObj spid="_x0000_s9249" name="Equation" r:id="rId5" imgW="4671720" imgH="511920" progId="Equation.3">
                    <p:embed/>
                  </p:oleObj>
                </mc:Choice>
                <mc:Fallback>
                  <p:oleObj name="Equation" r:id="rId5" imgW="4671720" imgH="511920" progId="Equation.3">
                    <p:embed/>
                    <p:pic>
                      <p:nvPicPr>
                        <p:cNvPr id="37"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49500" y="5238750"/>
                          <a:ext cx="5582449" cy="620272"/>
                        </a:xfrm>
                        <a:prstGeom prst="rect">
                          <a:avLst/>
                        </a:prstGeom>
                        <a:noFill/>
                        <a:ln>
                          <a:noFill/>
                        </a:ln>
                      </p:spPr>
                    </p:pic>
                  </p:oleObj>
                </mc:Fallback>
              </mc:AlternateContent>
            </a:graphicData>
          </a:graphic>
        </p:graphicFrame>
      </p:grpSp>
      <p:graphicFrame>
        <p:nvGraphicFramePr>
          <p:cNvPr id="38" name="Table 37"/>
          <p:cNvGraphicFramePr>
            <a:graphicFrameLocks noGrp="1"/>
          </p:cNvGraphicFramePr>
          <p:nvPr/>
        </p:nvGraphicFramePr>
        <p:xfrm>
          <a:off x="952500" y="4191000"/>
          <a:ext cx="7124700" cy="2306637"/>
        </p:xfrm>
        <a:graphic>
          <a:graphicData uri="http://schemas.openxmlformats.org/drawingml/2006/table">
            <a:tbl>
              <a:tblPr firstRow="1" bandRow="1">
                <a:tableStyleId>{2D5ABB26-0587-4C30-8999-92F81FD0307C}</a:tableStyleId>
              </a:tblPr>
              <a:tblGrid>
                <a:gridCol w="990600">
                  <a:extLst>
                    <a:ext uri="{9D8B030D-6E8A-4147-A177-3AD203B41FA5}">
                      <a16:colId xmlns:a16="http://schemas.microsoft.com/office/drawing/2014/main" val="20000"/>
                    </a:ext>
                  </a:extLst>
                </a:gridCol>
                <a:gridCol w="1308100">
                  <a:extLst>
                    <a:ext uri="{9D8B030D-6E8A-4147-A177-3AD203B41FA5}">
                      <a16:colId xmlns:a16="http://schemas.microsoft.com/office/drawing/2014/main" val="20001"/>
                    </a:ext>
                  </a:extLst>
                </a:gridCol>
                <a:gridCol w="1079500">
                  <a:extLst>
                    <a:ext uri="{9D8B030D-6E8A-4147-A177-3AD203B41FA5}">
                      <a16:colId xmlns:a16="http://schemas.microsoft.com/office/drawing/2014/main" val="20002"/>
                    </a:ext>
                  </a:extLst>
                </a:gridCol>
                <a:gridCol w="1320800">
                  <a:extLst>
                    <a:ext uri="{9D8B030D-6E8A-4147-A177-3AD203B41FA5}">
                      <a16:colId xmlns:a16="http://schemas.microsoft.com/office/drawing/2014/main" val="20003"/>
                    </a:ext>
                  </a:extLst>
                </a:gridCol>
                <a:gridCol w="1041400">
                  <a:extLst>
                    <a:ext uri="{9D8B030D-6E8A-4147-A177-3AD203B41FA5}">
                      <a16:colId xmlns:a16="http://schemas.microsoft.com/office/drawing/2014/main" val="20004"/>
                    </a:ext>
                  </a:extLst>
                </a:gridCol>
                <a:gridCol w="1384300">
                  <a:extLst>
                    <a:ext uri="{9D8B030D-6E8A-4147-A177-3AD203B41FA5}">
                      <a16:colId xmlns:a16="http://schemas.microsoft.com/office/drawing/2014/main" val="20005"/>
                    </a:ext>
                  </a:extLst>
                </a:gridCol>
              </a:tblGrid>
              <a:tr h="370891">
                <a:tc gridSpan="2">
                  <a:txBody>
                    <a:bodyPr/>
                    <a:lstStyle/>
                    <a:p>
                      <a:pPr algn="ctr"/>
                      <a:r>
                        <a:rPr lang="en-US" sz="1400" b="1" dirty="0">
                          <a:solidFill>
                            <a:schemeClr val="bg1"/>
                          </a:solidFill>
                          <a:latin typeface="Arial"/>
                          <a:cs typeface="Arial"/>
                        </a:rPr>
                        <a:t>WEIGHT OF SAMPLE</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400" b="1" dirty="0">
                        <a:solidFill>
                          <a:schemeClr val="bg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grid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Arial"/>
                          <a:cs typeface="Arial"/>
                        </a:rPr>
                        <a:t>WEIGHT OF SAMPLE</a:t>
                      </a:r>
                    </a:p>
                  </a:txBody>
                  <a:tcPr marT="45726" marB="45726">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400" b="1" dirty="0">
                        <a:solidFill>
                          <a:schemeClr val="bg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grid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Arial"/>
                          <a:cs typeface="Arial"/>
                        </a:rPr>
                        <a:t>WEIGHT OF SAMPLE</a:t>
                      </a:r>
                    </a:p>
                  </a:txBody>
                  <a:tcPr marT="45726" marB="45726">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400" b="1" dirty="0">
                        <a:solidFill>
                          <a:schemeClr val="bg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518231">
                <a:tc>
                  <a:txBody>
                    <a:bodyPr/>
                    <a:lstStyle/>
                    <a:p>
                      <a:pPr algn="ctr"/>
                      <a:r>
                        <a:rPr lang="en-US" sz="1400" b="1" dirty="0">
                          <a:solidFill>
                            <a:schemeClr val="bg1"/>
                          </a:solidFill>
                          <a:latin typeface="Arial"/>
                          <a:cs typeface="Arial"/>
                        </a:rPr>
                        <a:t>HOUR</a:t>
                      </a:r>
                    </a:p>
                  </a:txBody>
                  <a:tcPr marT="45726" marB="45726"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algn="ctr"/>
                      <a:r>
                        <a:rPr lang="en-US" sz="1400" b="1" dirty="0">
                          <a:solidFill>
                            <a:schemeClr val="bg1"/>
                          </a:solidFill>
                          <a:latin typeface="Arial"/>
                          <a:cs typeface="Arial"/>
                        </a:rPr>
                        <a:t>(AVG.</a:t>
                      </a:r>
                      <a:r>
                        <a:rPr lang="en-US" sz="1400" b="1" baseline="0" dirty="0">
                          <a:solidFill>
                            <a:schemeClr val="bg1"/>
                          </a:solidFill>
                          <a:latin typeface="Arial"/>
                          <a:cs typeface="Arial"/>
                        </a:rPr>
                        <a:t> OF 9 BOXES)</a:t>
                      </a:r>
                      <a:endParaRPr lang="en-US" sz="1400" b="1" dirty="0">
                        <a:solidFill>
                          <a:schemeClr val="bg1"/>
                        </a:solidFill>
                        <a:latin typeface="Arial"/>
                        <a:cs typeface="Arial"/>
                      </a:endParaRPr>
                    </a:p>
                  </a:txBody>
                  <a:tcPr marT="45726" marB="45726" anchor="b">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algn="ctr"/>
                      <a:r>
                        <a:rPr lang="en-US" sz="1400" b="1" dirty="0">
                          <a:solidFill>
                            <a:schemeClr val="bg1"/>
                          </a:solidFill>
                          <a:latin typeface="Arial"/>
                          <a:cs typeface="Arial"/>
                        </a:rPr>
                        <a:t>HOUR</a:t>
                      </a:r>
                    </a:p>
                  </a:txBody>
                  <a:tcPr marT="45726" marB="45726" anchor="b">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algn="ctr"/>
                      <a:r>
                        <a:rPr lang="en-US" sz="1400" b="1" dirty="0">
                          <a:solidFill>
                            <a:schemeClr val="bg1"/>
                          </a:solidFill>
                          <a:latin typeface="Arial"/>
                          <a:cs typeface="Arial"/>
                        </a:rPr>
                        <a:t>(AVG.</a:t>
                      </a:r>
                      <a:r>
                        <a:rPr lang="en-US" sz="1400" b="1" baseline="0" dirty="0">
                          <a:solidFill>
                            <a:schemeClr val="bg1"/>
                          </a:solidFill>
                          <a:latin typeface="Arial"/>
                          <a:cs typeface="Arial"/>
                        </a:rPr>
                        <a:t> OF 9 BOXES)</a:t>
                      </a:r>
                      <a:endParaRPr lang="en-US" sz="1400" b="1" dirty="0">
                        <a:solidFill>
                          <a:schemeClr val="bg1"/>
                        </a:solidFill>
                        <a:latin typeface="Arial"/>
                        <a:cs typeface="Arial"/>
                      </a:endParaRPr>
                    </a:p>
                  </a:txBody>
                  <a:tcPr marT="45726" marB="45726" anchor="b">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algn="ctr"/>
                      <a:r>
                        <a:rPr lang="en-US" sz="1400" b="1" dirty="0">
                          <a:solidFill>
                            <a:schemeClr val="bg1"/>
                          </a:solidFill>
                          <a:latin typeface="Arial"/>
                          <a:cs typeface="Arial"/>
                        </a:rPr>
                        <a:t>HOUR</a:t>
                      </a:r>
                    </a:p>
                  </a:txBody>
                  <a:tcPr marT="45726" marB="45726" anchor="b">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algn="ctr"/>
                      <a:r>
                        <a:rPr lang="en-US" sz="1400" b="1" dirty="0">
                          <a:solidFill>
                            <a:schemeClr val="bg1"/>
                          </a:solidFill>
                          <a:latin typeface="Arial"/>
                          <a:cs typeface="Arial"/>
                        </a:rPr>
                        <a:t>(AVG.</a:t>
                      </a:r>
                      <a:r>
                        <a:rPr lang="en-US" sz="1400" b="1" baseline="0" dirty="0">
                          <a:solidFill>
                            <a:schemeClr val="bg1"/>
                          </a:solidFill>
                          <a:latin typeface="Arial"/>
                          <a:cs typeface="Arial"/>
                        </a:rPr>
                        <a:t> OF 9 BOXES)</a:t>
                      </a:r>
                      <a:endParaRPr lang="en-US" sz="1400" b="1" dirty="0">
                        <a:solidFill>
                          <a:schemeClr val="bg1"/>
                        </a:solidFill>
                        <a:latin typeface="Arial"/>
                        <a:cs typeface="Arial"/>
                      </a:endParaRPr>
                    </a:p>
                  </a:txBody>
                  <a:tcPr marT="45726" marB="45726"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extLst>
                  <a:ext uri="{0D108BD9-81ED-4DB2-BD59-A6C34878D82A}">
                    <a16:rowId xmlns:a16="http://schemas.microsoft.com/office/drawing/2014/main" val="10001"/>
                  </a:ext>
                </a:extLst>
              </a:tr>
              <a:tr h="370891">
                <a:tc>
                  <a:txBody>
                    <a:bodyPr/>
                    <a:lstStyle/>
                    <a:p>
                      <a:pPr algn="ctr"/>
                      <a:r>
                        <a:rPr lang="en-US" sz="1400" dirty="0">
                          <a:latin typeface="Arial"/>
                          <a:cs typeface="Arial"/>
                        </a:rPr>
                        <a:t>1</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16.1</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5</a:t>
                      </a:r>
                    </a:p>
                  </a:txBody>
                  <a:tcPr marT="45726" marB="45726">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16.5</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9</a:t>
                      </a:r>
                    </a:p>
                  </a:txBody>
                  <a:tcPr marT="45726" marB="45726">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16.3</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val="10002"/>
                  </a:ext>
                </a:extLst>
              </a:tr>
              <a:tr h="370891">
                <a:tc>
                  <a:txBody>
                    <a:bodyPr/>
                    <a:lstStyle/>
                    <a:p>
                      <a:pPr algn="ctr"/>
                      <a:r>
                        <a:rPr lang="en-US" sz="1400" dirty="0">
                          <a:latin typeface="Arial"/>
                          <a:cs typeface="Arial"/>
                        </a:rPr>
                        <a:t>2</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16.8</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6</a:t>
                      </a:r>
                    </a:p>
                  </a:txBody>
                  <a:tcPr marT="45726" marB="45726">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16.4</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10</a:t>
                      </a:r>
                    </a:p>
                  </a:txBody>
                  <a:tcPr marT="45726" marB="45726">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14.8</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val="10003"/>
                  </a:ext>
                </a:extLst>
              </a:tr>
              <a:tr h="370891">
                <a:tc>
                  <a:txBody>
                    <a:bodyPr/>
                    <a:lstStyle/>
                    <a:p>
                      <a:pPr algn="ctr"/>
                      <a:r>
                        <a:rPr lang="en-US" sz="1400" dirty="0">
                          <a:latin typeface="Arial"/>
                          <a:cs typeface="Arial"/>
                        </a:rPr>
                        <a:t>3</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15.5</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7</a:t>
                      </a:r>
                    </a:p>
                  </a:txBody>
                  <a:tcPr marT="45726" marB="45726">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15.2</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11</a:t>
                      </a:r>
                    </a:p>
                  </a:txBody>
                  <a:tcPr marT="45726" marB="45726">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14.2</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val="10004"/>
                  </a:ext>
                </a:extLst>
              </a:tr>
              <a:tr h="304842">
                <a:tc>
                  <a:txBody>
                    <a:bodyPr/>
                    <a:lstStyle/>
                    <a:p>
                      <a:pPr algn="ctr"/>
                      <a:r>
                        <a:rPr lang="en-US" sz="1400" dirty="0">
                          <a:latin typeface="Arial"/>
                          <a:cs typeface="Arial"/>
                        </a:rPr>
                        <a:t>4</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400" dirty="0">
                          <a:latin typeface="Arial"/>
                          <a:cs typeface="Arial"/>
                        </a:rPr>
                        <a:t>16.5</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400" dirty="0">
                          <a:latin typeface="Arial"/>
                          <a:cs typeface="Arial"/>
                        </a:rPr>
                        <a:t>8</a:t>
                      </a:r>
                    </a:p>
                  </a:txBody>
                  <a:tcPr marT="45726" marB="45726">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400" dirty="0">
                          <a:latin typeface="Arial"/>
                          <a:cs typeface="Arial"/>
                        </a:rPr>
                        <a:t>16.4</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400" dirty="0">
                          <a:latin typeface="Arial"/>
                          <a:cs typeface="Arial"/>
                        </a:rPr>
                        <a:t>12</a:t>
                      </a:r>
                    </a:p>
                  </a:txBody>
                  <a:tcPr marT="45726" marB="45726">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400" dirty="0">
                          <a:latin typeface="Arial"/>
                          <a:cs typeface="Arial"/>
                        </a:rPr>
                        <a:t>17.3</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39" name="Freeform 38"/>
          <p:cNvSpPr/>
          <p:nvPr/>
        </p:nvSpPr>
        <p:spPr>
          <a:xfrm>
            <a:off x="2743201" y="3805534"/>
            <a:ext cx="4724400" cy="1452265"/>
          </a:xfrm>
          <a:custGeom>
            <a:avLst/>
            <a:gdLst>
              <a:gd name="connsiteX0" fmla="*/ 3454400 w 3454400"/>
              <a:gd name="connsiteY0" fmla="*/ 0 h 1371600"/>
              <a:gd name="connsiteX1" fmla="*/ 2946400 w 3454400"/>
              <a:gd name="connsiteY1" fmla="*/ 177800 h 1371600"/>
              <a:gd name="connsiteX2" fmla="*/ 1638300 w 3454400"/>
              <a:gd name="connsiteY2" fmla="*/ 254000 h 1371600"/>
              <a:gd name="connsiteX3" fmla="*/ 685800 w 3454400"/>
              <a:gd name="connsiteY3" fmla="*/ 304800 h 1371600"/>
              <a:gd name="connsiteX4" fmla="*/ 0 w 3454400"/>
              <a:gd name="connsiteY4" fmla="*/ 1371600 h 1371600"/>
              <a:gd name="connsiteX0" fmla="*/ 3454400 w 3454400"/>
              <a:gd name="connsiteY0" fmla="*/ 0 h 1371600"/>
              <a:gd name="connsiteX1" fmla="*/ 2946400 w 3454400"/>
              <a:gd name="connsiteY1" fmla="*/ 177800 h 1371600"/>
              <a:gd name="connsiteX2" fmla="*/ 1638300 w 3454400"/>
              <a:gd name="connsiteY2" fmla="*/ 254000 h 1371600"/>
              <a:gd name="connsiteX3" fmla="*/ 596900 w 3454400"/>
              <a:gd name="connsiteY3" fmla="*/ 533400 h 1371600"/>
              <a:gd name="connsiteX4" fmla="*/ 0 w 3454400"/>
              <a:gd name="connsiteY4" fmla="*/ 1371600 h 1371600"/>
              <a:gd name="connsiteX0" fmla="*/ 3454400 w 3454400"/>
              <a:gd name="connsiteY0" fmla="*/ 0 h 1371600"/>
              <a:gd name="connsiteX1" fmla="*/ 2946400 w 3454400"/>
              <a:gd name="connsiteY1" fmla="*/ 177800 h 1371600"/>
              <a:gd name="connsiteX2" fmla="*/ 1524000 w 3454400"/>
              <a:gd name="connsiteY2" fmla="*/ 215900 h 1371600"/>
              <a:gd name="connsiteX3" fmla="*/ 596900 w 3454400"/>
              <a:gd name="connsiteY3" fmla="*/ 533400 h 1371600"/>
              <a:gd name="connsiteX4" fmla="*/ 0 w 3454400"/>
              <a:gd name="connsiteY4" fmla="*/ 137160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4400" h="1371600">
                <a:moveTo>
                  <a:pt x="3454400" y="0"/>
                </a:moveTo>
                <a:cubicBezTo>
                  <a:pt x="3351741" y="67733"/>
                  <a:pt x="3268133" y="141817"/>
                  <a:pt x="2946400" y="177800"/>
                </a:cubicBezTo>
                <a:cubicBezTo>
                  <a:pt x="2624667" y="213783"/>
                  <a:pt x="1915583" y="156633"/>
                  <a:pt x="1524000" y="215900"/>
                </a:cubicBezTo>
                <a:cubicBezTo>
                  <a:pt x="1132417" y="275167"/>
                  <a:pt x="850900" y="340783"/>
                  <a:pt x="596900" y="533400"/>
                </a:cubicBezTo>
                <a:cubicBezTo>
                  <a:pt x="342900" y="726017"/>
                  <a:pt x="0" y="1371600"/>
                  <a:pt x="0" y="1371600"/>
                </a:cubicBezTo>
              </a:path>
            </a:pathLst>
          </a:custGeom>
          <a:ln w="57150">
            <a:solidFill>
              <a:schemeClr val="tx1"/>
            </a:solidFill>
            <a:tailEnd type="triangl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353414891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222"/>
                                        </p:tgtEl>
                                        <p:attrNameLst>
                                          <p:attrName>style.visibility</p:attrName>
                                        </p:attrNameLst>
                                      </p:cBhvr>
                                      <p:to>
                                        <p:strVal val="visible"/>
                                      </p:to>
                                    </p:set>
                                    <p:animEffect transition="in" filter="barn(inVertical)">
                                      <p:cBhvr>
                                        <p:cTn id="7" dur="500"/>
                                        <p:tgtEl>
                                          <p:spTgt spid="922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strips(downRight)">
                                      <p:cBhvr>
                                        <p:cTn id="22" dur="1000"/>
                                        <p:tgtEl>
                                          <p:spTgt spid="35"/>
                                        </p:tgtEl>
                                      </p:cBhvr>
                                    </p:animEffect>
                                  </p:childTnLst>
                                </p:cTn>
                              </p:par>
                            </p:childTnLst>
                          </p:cTn>
                        </p:par>
                      </p:childTnLst>
                    </p:cTn>
                  </p:par>
                  <p:par>
                    <p:cTn id="23" fill="hold">
                      <p:stCondLst>
                        <p:cond delay="indefinite"/>
                      </p:stCondLst>
                      <p:childTnLst>
                        <p:par>
                          <p:cTn id="24" fill="hold">
                            <p:stCondLst>
                              <p:cond delay="0"/>
                            </p:stCondLst>
                            <p:childTnLst>
                              <p:par>
                                <p:cTn id="25" presetID="23" presetClass="entr" presetSubtype="272"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1000" fill="hold"/>
                                        <p:tgtEl>
                                          <p:spTgt spid="38"/>
                                        </p:tgtEl>
                                        <p:attrNameLst>
                                          <p:attrName>ppt_w</p:attrName>
                                        </p:attrNameLst>
                                      </p:cBhvr>
                                      <p:tavLst>
                                        <p:tav tm="0">
                                          <p:val>
                                            <p:strVal val="2/3*#ppt_w"/>
                                          </p:val>
                                        </p:tav>
                                        <p:tav tm="100000">
                                          <p:val>
                                            <p:strVal val="#ppt_w"/>
                                          </p:val>
                                        </p:tav>
                                      </p:tavLst>
                                    </p:anim>
                                    <p:anim calcmode="lin" valueType="num">
                                      <p:cBhvr>
                                        <p:cTn id="28" dur="1000" fill="hold"/>
                                        <p:tgtEl>
                                          <p:spTgt spid="38"/>
                                        </p:tgtEl>
                                        <p:attrNameLst>
                                          <p:attrName>ppt_h</p:attrName>
                                        </p:attrNameLst>
                                      </p:cBhvr>
                                      <p:tavLst>
                                        <p:tav tm="0">
                                          <p:val>
                                            <p:strVal val="2/3*#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8" presetClass="entr" presetSubtype="12"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strips(downLeft)">
                                      <p:cBhvr>
                                        <p:cTn id="33" dur="1000"/>
                                        <p:tgtEl>
                                          <p:spTgt spid="39"/>
                                        </p:tgtEl>
                                      </p:cBhvr>
                                    </p:animEffect>
                                  </p:childTnLst>
                                </p:cTn>
                              </p:par>
                            </p:childTnLst>
                          </p:cTn>
                        </p:par>
                        <p:par>
                          <p:cTn id="34" fill="hold">
                            <p:stCondLst>
                              <p:cond delay="1000"/>
                            </p:stCondLst>
                            <p:childTnLst>
                              <p:par>
                                <p:cTn id="35" presetID="22" presetClass="exit" presetSubtype="2" fill="hold" grpId="1" nodeType="afterEffect">
                                  <p:stCondLst>
                                    <p:cond delay="2000"/>
                                  </p:stCondLst>
                                  <p:childTnLst>
                                    <p:animEffect transition="out" filter="wipe(right)">
                                      <p:cBhvr>
                                        <p:cTn id="36" dur="1000"/>
                                        <p:tgtEl>
                                          <p:spTgt spid="39"/>
                                        </p:tgtEl>
                                      </p:cBhvr>
                                    </p:animEffect>
                                    <p:set>
                                      <p:cBhvr>
                                        <p:cTn id="37" dur="1" fill="hold">
                                          <p:stCondLst>
                                            <p:cond delay="999"/>
                                          </p:stCondLst>
                                        </p:cTn>
                                        <p:tgtEl>
                                          <p:spTgt spid="3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39" grpId="0" animBg="1"/>
      <p:bldP spid="39" grpId="1"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Control Charts for Variables</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58</a:t>
            </a:fld>
            <a:r>
              <a:rPr lang="en-US" altLang="zh-TW" dirty="0">
                <a:solidFill>
                  <a:schemeClr val="bg1">
                    <a:lumMod val="95000"/>
                  </a:schemeClr>
                </a:solidFill>
              </a:rPr>
              <a:t>/92</a:t>
            </a:r>
          </a:p>
        </p:txBody>
      </p:sp>
      <mc:AlternateContent xmlns:mc="http://schemas.openxmlformats.org/markup-compatibility/2006" xmlns:a14="http://schemas.microsoft.com/office/drawing/2010/main">
        <mc:Choice Requires="a14">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r>
                  <a:rPr lang="en-US" sz="2600" dirty="0"/>
                  <a:t>Population std. dev., </a:t>
                </a:r>
                <a:r>
                  <a:rPr lang="el-GR" sz="2600" dirty="0"/>
                  <a:t>σ</a:t>
                </a:r>
                <a:r>
                  <a:rPr lang="en-GB" sz="2600" dirty="0"/>
                  <a:t> = 1</a:t>
                </a:r>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r>
                  <a:rPr lang="en-GB" sz="2600" dirty="0"/>
                  <a:t>Average mean, </a:t>
                </a:r>
                <a14:m>
                  <m:oMath xmlns:m="http://schemas.openxmlformats.org/officeDocument/2006/math">
                    <m:acc>
                      <m:accPr>
                        <m:chr m:val="̿"/>
                        <m:ctrlPr>
                          <a:rPr lang="en-GB" sz="2600" i="1" smtClean="0">
                            <a:latin typeface="Cambria Math" panose="02040503050406030204" pitchFamily="18" charset="0"/>
                          </a:rPr>
                        </m:ctrlPr>
                      </m:accPr>
                      <m:e>
                        <m:r>
                          <a:rPr lang="en-GB" sz="2600" b="0" i="1" smtClean="0">
                            <a:latin typeface="Cambria Math"/>
                          </a:rPr>
                          <m:t>𝑥</m:t>
                        </m:r>
                      </m:e>
                    </m:acc>
                  </m:oMath>
                </a14:m>
                <a:r>
                  <a:rPr lang="en-GB" sz="2600" dirty="0"/>
                  <a:t>= 16 </a:t>
                </a:r>
                <a:endParaRPr lang="en-US" sz="2600" dirty="0"/>
              </a:p>
              <a:p>
                <a:pPr marL="0" indent="0">
                  <a:buNone/>
                </a:pPr>
                <a:endParaRPr lang="en-US" sz="2600" dirty="0"/>
              </a:p>
              <a:p>
                <a:pPr marL="0" indent="0">
                  <a:buNone/>
                </a:pPr>
                <a:endParaRPr lang="en-US" sz="2600" dirty="0"/>
              </a:p>
              <a:p>
                <a:pPr marL="0" indent="0">
                  <a:buNone/>
                </a:pPr>
                <a:endParaRPr lang="en-US" sz="2600" dirty="0"/>
              </a:p>
            </p:txBody>
          </p:sp>
        </mc:Choice>
        <mc:Fallback xmlns="">
          <p:sp>
            <p:nvSpPr>
              <p:cNvPr id="8" name="Rectangle 3"/>
              <p:cNvSpPr txBox="1">
                <a:spLocks noRot="1" noChangeAspect="1" noMove="1" noResize="1" noEditPoints="1" noAdjustHandles="1" noChangeArrowheads="1" noChangeShapeType="1" noTextEdit="1"/>
              </p:cNvSpPr>
              <p:nvPr/>
            </p:nvSpPr>
            <p:spPr>
              <a:xfrm>
                <a:off x="381000" y="617538"/>
                <a:ext cx="8534400" cy="5859462"/>
              </a:xfrm>
              <a:prstGeom prst="rect">
                <a:avLst/>
              </a:prstGeom>
              <a:blipFill rotWithShape="1">
                <a:blip r:embed="rId4"/>
                <a:stretch>
                  <a:fillRect l="-1286"/>
                </a:stretch>
              </a:blipFill>
            </p:spPr>
            <p:txBody>
              <a:bodyPr/>
              <a:lstStyle/>
              <a:p>
                <a:r>
                  <a:rPr lang="en-GB">
                    <a:noFill/>
                  </a:rPr>
                  <a:t> </a:t>
                </a:r>
              </a:p>
            </p:txBody>
          </p:sp>
        </mc:Fallback>
      </mc:AlternateContent>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646331"/>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 (SPC)</a:t>
            </a:r>
          </a:p>
        </p:txBody>
      </p:sp>
      <p:sp>
        <p:nvSpPr>
          <p:cNvPr id="4" name="Content Placeholder 3"/>
          <p:cNvSpPr>
            <a:spLocks noGrp="1"/>
          </p:cNvSpPr>
          <p:nvPr>
            <p:ph idx="1"/>
          </p:nvPr>
        </p:nvSpPr>
        <p:spPr>
          <a:xfrm>
            <a:off x="381000" y="717674"/>
            <a:ext cx="8305800" cy="5759326"/>
          </a:xfrm>
        </p:spPr>
        <p:txBody>
          <a:bodyPr>
            <a:noAutofit/>
          </a:bodyPr>
          <a:lstStyle/>
          <a:p>
            <a:pPr marL="0" indent="0">
              <a:buClr>
                <a:srgbClr val="BF0922"/>
              </a:buClr>
              <a:buSzPct val="60000"/>
              <a:buNone/>
            </a:pPr>
            <a:r>
              <a:rPr lang="en-US" altLang="en-US" u="sng" dirty="0">
                <a:latin typeface="Book Antiqua" pitchFamily="18" charset="0"/>
              </a:rPr>
              <a:t>Example</a:t>
            </a:r>
          </a:p>
        </p:txBody>
      </p:sp>
      <p:graphicFrame>
        <p:nvGraphicFramePr>
          <p:cNvPr id="38" name="Table 37"/>
          <p:cNvGraphicFramePr>
            <a:graphicFrameLocks noGrp="1"/>
          </p:cNvGraphicFramePr>
          <p:nvPr/>
        </p:nvGraphicFramePr>
        <p:xfrm>
          <a:off x="1219200" y="1676400"/>
          <a:ext cx="7124700" cy="2306637"/>
        </p:xfrm>
        <a:graphic>
          <a:graphicData uri="http://schemas.openxmlformats.org/drawingml/2006/table">
            <a:tbl>
              <a:tblPr firstRow="1" bandRow="1">
                <a:tableStyleId>{2D5ABB26-0587-4C30-8999-92F81FD0307C}</a:tableStyleId>
              </a:tblPr>
              <a:tblGrid>
                <a:gridCol w="990600">
                  <a:extLst>
                    <a:ext uri="{9D8B030D-6E8A-4147-A177-3AD203B41FA5}">
                      <a16:colId xmlns:a16="http://schemas.microsoft.com/office/drawing/2014/main" val="20000"/>
                    </a:ext>
                  </a:extLst>
                </a:gridCol>
                <a:gridCol w="1308100">
                  <a:extLst>
                    <a:ext uri="{9D8B030D-6E8A-4147-A177-3AD203B41FA5}">
                      <a16:colId xmlns:a16="http://schemas.microsoft.com/office/drawing/2014/main" val="20001"/>
                    </a:ext>
                  </a:extLst>
                </a:gridCol>
                <a:gridCol w="1079500">
                  <a:extLst>
                    <a:ext uri="{9D8B030D-6E8A-4147-A177-3AD203B41FA5}">
                      <a16:colId xmlns:a16="http://schemas.microsoft.com/office/drawing/2014/main" val="20002"/>
                    </a:ext>
                  </a:extLst>
                </a:gridCol>
                <a:gridCol w="1320800">
                  <a:extLst>
                    <a:ext uri="{9D8B030D-6E8A-4147-A177-3AD203B41FA5}">
                      <a16:colId xmlns:a16="http://schemas.microsoft.com/office/drawing/2014/main" val="20003"/>
                    </a:ext>
                  </a:extLst>
                </a:gridCol>
                <a:gridCol w="1041400">
                  <a:extLst>
                    <a:ext uri="{9D8B030D-6E8A-4147-A177-3AD203B41FA5}">
                      <a16:colId xmlns:a16="http://schemas.microsoft.com/office/drawing/2014/main" val="20004"/>
                    </a:ext>
                  </a:extLst>
                </a:gridCol>
                <a:gridCol w="1384300">
                  <a:extLst>
                    <a:ext uri="{9D8B030D-6E8A-4147-A177-3AD203B41FA5}">
                      <a16:colId xmlns:a16="http://schemas.microsoft.com/office/drawing/2014/main" val="20005"/>
                    </a:ext>
                  </a:extLst>
                </a:gridCol>
              </a:tblGrid>
              <a:tr h="370891">
                <a:tc gridSpan="2">
                  <a:txBody>
                    <a:bodyPr/>
                    <a:lstStyle/>
                    <a:p>
                      <a:pPr algn="ctr"/>
                      <a:r>
                        <a:rPr lang="en-US" sz="1400" b="1" dirty="0">
                          <a:solidFill>
                            <a:schemeClr val="bg1"/>
                          </a:solidFill>
                          <a:latin typeface="Arial"/>
                          <a:cs typeface="Arial"/>
                        </a:rPr>
                        <a:t>WEIGHT OF SAMPLE</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400" b="1" dirty="0">
                        <a:solidFill>
                          <a:schemeClr val="bg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grid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Arial"/>
                          <a:cs typeface="Arial"/>
                        </a:rPr>
                        <a:t>WEIGHT OF SAMPLE</a:t>
                      </a:r>
                    </a:p>
                  </a:txBody>
                  <a:tcPr marT="45726" marB="45726">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400" b="1" dirty="0">
                        <a:solidFill>
                          <a:schemeClr val="bg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grid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Arial"/>
                          <a:cs typeface="Arial"/>
                        </a:rPr>
                        <a:t>WEIGHT OF SAMPLE</a:t>
                      </a:r>
                    </a:p>
                  </a:txBody>
                  <a:tcPr marT="45726" marB="45726">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400" b="1" dirty="0">
                        <a:solidFill>
                          <a:schemeClr val="bg1"/>
                        </a:solidFil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518231">
                <a:tc>
                  <a:txBody>
                    <a:bodyPr/>
                    <a:lstStyle/>
                    <a:p>
                      <a:pPr algn="ctr"/>
                      <a:r>
                        <a:rPr lang="en-US" sz="1400" b="1" dirty="0">
                          <a:solidFill>
                            <a:schemeClr val="bg1"/>
                          </a:solidFill>
                          <a:latin typeface="Arial"/>
                          <a:cs typeface="Arial"/>
                        </a:rPr>
                        <a:t>HOUR</a:t>
                      </a:r>
                    </a:p>
                  </a:txBody>
                  <a:tcPr marT="45726" marB="45726"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algn="ctr"/>
                      <a:r>
                        <a:rPr lang="en-US" sz="1400" b="1" dirty="0">
                          <a:solidFill>
                            <a:schemeClr val="bg1"/>
                          </a:solidFill>
                          <a:latin typeface="Arial"/>
                          <a:cs typeface="Arial"/>
                        </a:rPr>
                        <a:t>(AVG.</a:t>
                      </a:r>
                      <a:r>
                        <a:rPr lang="en-US" sz="1400" b="1" baseline="0" dirty="0">
                          <a:solidFill>
                            <a:schemeClr val="bg1"/>
                          </a:solidFill>
                          <a:latin typeface="Arial"/>
                          <a:cs typeface="Arial"/>
                        </a:rPr>
                        <a:t> OF 9 BOXES)</a:t>
                      </a:r>
                      <a:endParaRPr lang="en-US" sz="1400" b="1" dirty="0">
                        <a:solidFill>
                          <a:schemeClr val="bg1"/>
                        </a:solidFill>
                        <a:latin typeface="Arial"/>
                        <a:cs typeface="Arial"/>
                      </a:endParaRPr>
                    </a:p>
                  </a:txBody>
                  <a:tcPr marT="45726" marB="45726" anchor="b">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algn="ctr"/>
                      <a:r>
                        <a:rPr lang="en-US" sz="1400" b="1" dirty="0">
                          <a:solidFill>
                            <a:schemeClr val="bg1"/>
                          </a:solidFill>
                          <a:latin typeface="Arial"/>
                          <a:cs typeface="Arial"/>
                        </a:rPr>
                        <a:t>HOUR</a:t>
                      </a:r>
                    </a:p>
                  </a:txBody>
                  <a:tcPr marT="45726" marB="45726" anchor="b">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algn="ctr"/>
                      <a:r>
                        <a:rPr lang="en-US" sz="1400" b="1" dirty="0">
                          <a:solidFill>
                            <a:schemeClr val="bg1"/>
                          </a:solidFill>
                          <a:latin typeface="Arial"/>
                          <a:cs typeface="Arial"/>
                        </a:rPr>
                        <a:t>(AVG.</a:t>
                      </a:r>
                      <a:r>
                        <a:rPr lang="en-US" sz="1400" b="1" baseline="0" dirty="0">
                          <a:solidFill>
                            <a:schemeClr val="bg1"/>
                          </a:solidFill>
                          <a:latin typeface="Arial"/>
                          <a:cs typeface="Arial"/>
                        </a:rPr>
                        <a:t> OF 9 BOXES)</a:t>
                      </a:r>
                      <a:endParaRPr lang="en-US" sz="1400" b="1" dirty="0">
                        <a:solidFill>
                          <a:schemeClr val="bg1"/>
                        </a:solidFill>
                        <a:latin typeface="Arial"/>
                        <a:cs typeface="Arial"/>
                      </a:endParaRPr>
                    </a:p>
                  </a:txBody>
                  <a:tcPr marT="45726" marB="45726" anchor="b">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algn="ctr"/>
                      <a:r>
                        <a:rPr lang="en-US" sz="1400" b="1" dirty="0">
                          <a:solidFill>
                            <a:schemeClr val="bg1"/>
                          </a:solidFill>
                          <a:latin typeface="Arial"/>
                          <a:cs typeface="Arial"/>
                        </a:rPr>
                        <a:t>HOUR</a:t>
                      </a:r>
                    </a:p>
                  </a:txBody>
                  <a:tcPr marT="45726" marB="45726" anchor="b">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algn="ctr"/>
                      <a:r>
                        <a:rPr lang="en-US" sz="1400" b="1" dirty="0">
                          <a:solidFill>
                            <a:schemeClr val="bg1"/>
                          </a:solidFill>
                          <a:latin typeface="Arial"/>
                          <a:cs typeface="Arial"/>
                        </a:rPr>
                        <a:t>(AVG.</a:t>
                      </a:r>
                      <a:r>
                        <a:rPr lang="en-US" sz="1400" b="1" baseline="0" dirty="0">
                          <a:solidFill>
                            <a:schemeClr val="bg1"/>
                          </a:solidFill>
                          <a:latin typeface="Arial"/>
                          <a:cs typeface="Arial"/>
                        </a:rPr>
                        <a:t> OF 9 BOXES)</a:t>
                      </a:r>
                      <a:endParaRPr lang="en-US" sz="1400" b="1" dirty="0">
                        <a:solidFill>
                          <a:schemeClr val="bg1"/>
                        </a:solidFill>
                        <a:latin typeface="Arial"/>
                        <a:cs typeface="Arial"/>
                      </a:endParaRPr>
                    </a:p>
                  </a:txBody>
                  <a:tcPr marT="45726" marB="45726"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extLst>
                  <a:ext uri="{0D108BD9-81ED-4DB2-BD59-A6C34878D82A}">
                    <a16:rowId xmlns:a16="http://schemas.microsoft.com/office/drawing/2014/main" val="10001"/>
                  </a:ext>
                </a:extLst>
              </a:tr>
              <a:tr h="370891">
                <a:tc>
                  <a:txBody>
                    <a:bodyPr/>
                    <a:lstStyle/>
                    <a:p>
                      <a:pPr algn="ctr"/>
                      <a:r>
                        <a:rPr lang="en-US" sz="1400" dirty="0">
                          <a:latin typeface="Arial"/>
                          <a:cs typeface="Arial"/>
                        </a:rPr>
                        <a:t>1</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16.1</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5</a:t>
                      </a:r>
                    </a:p>
                  </a:txBody>
                  <a:tcPr marT="45726" marB="45726">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16.5</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9</a:t>
                      </a:r>
                    </a:p>
                  </a:txBody>
                  <a:tcPr marT="45726" marB="45726">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16.3</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val="10002"/>
                  </a:ext>
                </a:extLst>
              </a:tr>
              <a:tr h="370891">
                <a:tc>
                  <a:txBody>
                    <a:bodyPr/>
                    <a:lstStyle/>
                    <a:p>
                      <a:pPr algn="ctr"/>
                      <a:r>
                        <a:rPr lang="en-US" sz="1400" dirty="0">
                          <a:latin typeface="Arial"/>
                          <a:cs typeface="Arial"/>
                        </a:rPr>
                        <a:t>2</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16.8</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6</a:t>
                      </a:r>
                    </a:p>
                  </a:txBody>
                  <a:tcPr marT="45726" marB="45726">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16.4</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10</a:t>
                      </a:r>
                    </a:p>
                  </a:txBody>
                  <a:tcPr marT="45726" marB="45726">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14.8</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val="10003"/>
                  </a:ext>
                </a:extLst>
              </a:tr>
              <a:tr h="370891">
                <a:tc>
                  <a:txBody>
                    <a:bodyPr/>
                    <a:lstStyle/>
                    <a:p>
                      <a:pPr algn="ctr"/>
                      <a:r>
                        <a:rPr lang="en-US" sz="1400" dirty="0">
                          <a:latin typeface="Arial"/>
                          <a:cs typeface="Arial"/>
                        </a:rPr>
                        <a:t>3</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15.5</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7</a:t>
                      </a:r>
                    </a:p>
                  </a:txBody>
                  <a:tcPr marT="45726" marB="45726">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15.2</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11</a:t>
                      </a:r>
                    </a:p>
                  </a:txBody>
                  <a:tcPr marT="45726" marB="45726">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a:latin typeface="Arial"/>
                          <a:cs typeface="Arial"/>
                        </a:rPr>
                        <a:t>14.2</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val="10004"/>
                  </a:ext>
                </a:extLst>
              </a:tr>
              <a:tr h="304842">
                <a:tc>
                  <a:txBody>
                    <a:bodyPr/>
                    <a:lstStyle/>
                    <a:p>
                      <a:pPr algn="ctr"/>
                      <a:r>
                        <a:rPr lang="en-US" sz="1400" dirty="0">
                          <a:latin typeface="Arial"/>
                          <a:cs typeface="Arial"/>
                        </a:rPr>
                        <a:t>4</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400" dirty="0">
                          <a:latin typeface="Arial"/>
                          <a:cs typeface="Arial"/>
                        </a:rPr>
                        <a:t>16.5</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400" dirty="0">
                          <a:latin typeface="Arial"/>
                          <a:cs typeface="Arial"/>
                        </a:rPr>
                        <a:t>8</a:t>
                      </a:r>
                    </a:p>
                  </a:txBody>
                  <a:tcPr marT="45726" marB="45726">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400" dirty="0">
                          <a:latin typeface="Arial"/>
                          <a:cs typeface="Arial"/>
                        </a:rPr>
                        <a:t>16.4</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400" dirty="0">
                          <a:latin typeface="Arial"/>
                          <a:cs typeface="Arial"/>
                        </a:rPr>
                        <a:t>12</a:t>
                      </a:r>
                    </a:p>
                  </a:txBody>
                  <a:tcPr marT="45726" marB="45726">
                    <a:lnL w="12700" cap="flat" cmpd="sng" algn="ctr">
                      <a:solidFill>
                        <a:scrgbClr r="0" g="0" b="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400" dirty="0">
                          <a:latin typeface="Arial"/>
                          <a:cs typeface="Arial"/>
                        </a:rPr>
                        <a:t>17.3</a:t>
                      </a:r>
                    </a:p>
                  </a:txBody>
                  <a:tcPr marT="45726" marB="4572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pSp>
        <p:nvGrpSpPr>
          <p:cNvPr id="21" name="Group 20"/>
          <p:cNvGrpSpPr/>
          <p:nvPr/>
        </p:nvGrpSpPr>
        <p:grpSpPr>
          <a:xfrm>
            <a:off x="5791200" y="4191000"/>
            <a:ext cx="1820668" cy="2141200"/>
            <a:chOff x="6210300" y="1452563"/>
            <a:chExt cx="1820668" cy="2141200"/>
          </a:xfrm>
        </p:grpSpPr>
        <p:graphicFrame>
          <p:nvGraphicFramePr>
            <p:cNvPr id="22" name="Object 11"/>
            <p:cNvGraphicFramePr>
              <a:graphicFrameLocks noChangeAspect="1"/>
            </p:cNvGraphicFramePr>
            <p:nvPr/>
          </p:nvGraphicFramePr>
          <p:xfrm>
            <a:off x="6275388" y="1452563"/>
            <a:ext cx="1470025" cy="1423987"/>
          </p:xfrm>
          <a:graphic>
            <a:graphicData uri="http://schemas.openxmlformats.org/presentationml/2006/ole">
              <mc:AlternateContent xmlns:mc="http://schemas.openxmlformats.org/markup-compatibility/2006">
                <mc:Choice xmlns:v="urn:schemas-microsoft-com:vml" Requires="v">
                  <p:oleObj spid="_x0000_s8225" name="Equation" r:id="rId5" imgW="1460500" imgH="1409700" progId="Equation.3">
                    <p:embed/>
                  </p:oleObj>
                </mc:Choice>
                <mc:Fallback>
                  <p:oleObj name="Equation" r:id="rId5" imgW="1460500" imgH="1409700" progId="Equation.3">
                    <p:embed/>
                    <p:pic>
                      <p:nvPicPr>
                        <p:cNvPr id="22" name="Object 11"/>
                        <p:cNvPicPr>
                          <a:picLocks noChangeAspect="1" noChangeArrowheads="1"/>
                        </p:cNvPicPr>
                        <p:nvPr/>
                      </p:nvPicPr>
                      <p:blipFill>
                        <a:blip r:embed="rId6"/>
                        <a:srcRect/>
                        <a:stretch>
                          <a:fillRect/>
                        </a:stretch>
                      </p:blipFill>
                      <p:spPr bwMode="auto">
                        <a:xfrm>
                          <a:off x="6275388" y="1452563"/>
                          <a:ext cx="1470025" cy="14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 name="TextBox 22"/>
            <p:cNvSpPr txBox="1"/>
            <p:nvPr/>
          </p:nvSpPr>
          <p:spPr>
            <a:xfrm>
              <a:off x="6210300" y="2947432"/>
              <a:ext cx="1820668" cy="646331"/>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en-US" dirty="0"/>
                <a:t>Number </a:t>
              </a:r>
            </a:p>
            <a:p>
              <a:r>
                <a:rPr lang="en-US" dirty="0"/>
                <a:t>of samples = 12</a:t>
              </a:r>
            </a:p>
          </p:txBody>
        </p:sp>
      </p:grpSp>
    </p:spTree>
    <p:extLst>
      <p:ext uri="{BB962C8B-B14F-4D97-AF65-F5344CB8AC3E}">
        <p14:creationId xmlns:p14="http://schemas.microsoft.com/office/powerpoint/2010/main" val="285303790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1000" fill="hold"/>
                                        <p:tgtEl>
                                          <p:spTgt spid="38"/>
                                        </p:tgtEl>
                                        <p:attrNameLst>
                                          <p:attrName>ppt_w</p:attrName>
                                        </p:attrNameLst>
                                      </p:cBhvr>
                                      <p:tavLst>
                                        <p:tav tm="0">
                                          <p:val>
                                            <p:strVal val="2/3*#ppt_w"/>
                                          </p:val>
                                        </p:tav>
                                        <p:tav tm="100000">
                                          <p:val>
                                            <p:strVal val="#ppt_w"/>
                                          </p:val>
                                        </p:tav>
                                      </p:tavLst>
                                    </p:anim>
                                    <p:anim calcmode="lin" valueType="num">
                                      <p:cBhvr>
                                        <p:cTn id="8" dur="1000" fill="hold"/>
                                        <p:tgtEl>
                                          <p:spTgt spid="38"/>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8">
                                            <p:txEl>
                                              <p:pRg st="8" end="8"/>
                                            </p:txEl>
                                          </p:spTgt>
                                        </p:tgtEl>
                                        <p:attrNameLst>
                                          <p:attrName>style.visibility</p:attrName>
                                        </p:attrNameLst>
                                      </p:cBhvr>
                                      <p:to>
                                        <p:strVal val="visible"/>
                                      </p:to>
                                    </p:set>
                                    <p:animEffect transition="in" filter="barn(inVertical)">
                                      <p:cBhvr>
                                        <p:cTn id="13" dur="500"/>
                                        <p:tgtEl>
                                          <p:spTgt spid="8">
                                            <p:txEl>
                                              <p:pRg st="8" end="8"/>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6" fill="hold"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strips(downRight)">
                                      <p:cBhvr>
                                        <p:cTn id="18"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Control Charts for Variables</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59</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r>
              <a:rPr lang="en-US" sz="2600" dirty="0"/>
              <a:t>Population std. dev., </a:t>
            </a:r>
            <a:r>
              <a:rPr lang="el-GR" sz="2600" dirty="0"/>
              <a:t>σ</a:t>
            </a:r>
            <a:r>
              <a:rPr lang="en-GB" sz="2600" dirty="0"/>
              <a:t> = 1</a:t>
            </a:r>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646331"/>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 (SPC)</a:t>
            </a:r>
          </a:p>
        </p:txBody>
      </p:sp>
      <p:sp>
        <p:nvSpPr>
          <p:cNvPr id="4" name="Content Placeholder 3"/>
          <p:cNvSpPr>
            <a:spLocks noGrp="1"/>
          </p:cNvSpPr>
          <p:nvPr>
            <p:ph idx="1"/>
          </p:nvPr>
        </p:nvSpPr>
        <p:spPr>
          <a:xfrm>
            <a:off x="381000" y="717674"/>
            <a:ext cx="8305800" cy="5759326"/>
          </a:xfrm>
        </p:spPr>
        <p:txBody>
          <a:bodyPr>
            <a:noAutofit/>
          </a:bodyPr>
          <a:lstStyle/>
          <a:p>
            <a:pPr marL="0" indent="0">
              <a:buClr>
                <a:srgbClr val="BF0922"/>
              </a:buClr>
              <a:buSzPct val="60000"/>
              <a:buNone/>
            </a:pPr>
            <a:r>
              <a:rPr lang="en-US" altLang="en-US" u="sng" dirty="0">
                <a:latin typeface="Book Antiqua" pitchFamily="18" charset="0"/>
              </a:rPr>
              <a:t>Example</a:t>
            </a:r>
          </a:p>
        </p:txBody>
      </p:sp>
      <p:sp>
        <p:nvSpPr>
          <p:cNvPr id="18" name="Freeform 17"/>
          <p:cNvSpPr/>
          <p:nvPr/>
        </p:nvSpPr>
        <p:spPr bwMode="auto">
          <a:xfrm>
            <a:off x="3784600" y="2098344"/>
            <a:ext cx="2490788" cy="2235200"/>
          </a:xfrm>
          <a:custGeom>
            <a:avLst/>
            <a:gdLst>
              <a:gd name="connsiteX0" fmla="*/ 2451100 w 2451100"/>
              <a:gd name="connsiteY0" fmla="*/ 0 h 1790700"/>
              <a:gd name="connsiteX1" fmla="*/ 673100 w 2451100"/>
              <a:gd name="connsiteY1" fmla="*/ 533400 h 1790700"/>
              <a:gd name="connsiteX2" fmla="*/ 0 w 2451100"/>
              <a:gd name="connsiteY2" fmla="*/ 1790700 h 1790700"/>
            </a:gdLst>
            <a:ahLst/>
            <a:cxnLst>
              <a:cxn ang="0">
                <a:pos x="connsiteX0" y="connsiteY0"/>
              </a:cxn>
              <a:cxn ang="0">
                <a:pos x="connsiteX1" y="connsiteY1"/>
              </a:cxn>
              <a:cxn ang="0">
                <a:pos x="connsiteX2" y="connsiteY2"/>
              </a:cxn>
            </a:cxnLst>
            <a:rect l="l" t="t" r="r" b="b"/>
            <a:pathLst>
              <a:path w="2451100" h="1790700">
                <a:moveTo>
                  <a:pt x="2451100" y="0"/>
                </a:moveTo>
                <a:cubicBezTo>
                  <a:pt x="1766358" y="117475"/>
                  <a:pt x="1081617" y="234950"/>
                  <a:pt x="673100" y="533400"/>
                </a:cubicBezTo>
                <a:cubicBezTo>
                  <a:pt x="264583" y="831850"/>
                  <a:pt x="0" y="1790700"/>
                  <a:pt x="0" y="1790700"/>
                </a:cubicBezTo>
              </a:path>
            </a:pathLst>
          </a:custGeom>
          <a:ln w="57150">
            <a:tailEnd type="triangle" w="med" len="sm"/>
          </a:ln>
          <a:effectLst/>
        </p:spPr>
        <p:style>
          <a:lnRef idx="2">
            <a:schemeClr val="accent1"/>
          </a:lnRef>
          <a:fillRef idx="0">
            <a:schemeClr val="accent1"/>
          </a:fillRef>
          <a:effectRef idx="1">
            <a:schemeClr val="accent1"/>
          </a:effectRef>
          <a:fontRef idx="minor">
            <a:schemeClr val="tx1"/>
          </a:fontRef>
        </p:style>
        <p:txBody>
          <a:bodyPr anchor="ctr"/>
          <a:lstStyle/>
          <a:p>
            <a:pPr algn="ctr" eaLnBrk="1" fontAlgn="auto" hangingPunct="1">
              <a:spcBef>
                <a:spcPts val="0"/>
              </a:spcBef>
              <a:spcAft>
                <a:spcPts val="0"/>
              </a:spcAft>
              <a:defRPr/>
            </a:pPr>
            <a:endParaRPr lang="en-US" dirty="0"/>
          </a:p>
        </p:txBody>
      </p:sp>
      <p:sp>
        <p:nvSpPr>
          <p:cNvPr id="19" name="Freeform 18"/>
          <p:cNvSpPr/>
          <p:nvPr/>
        </p:nvSpPr>
        <p:spPr bwMode="auto">
          <a:xfrm>
            <a:off x="4102100" y="2838451"/>
            <a:ext cx="2171700" cy="1536700"/>
          </a:xfrm>
          <a:custGeom>
            <a:avLst/>
            <a:gdLst>
              <a:gd name="connsiteX0" fmla="*/ 2159000 w 2159000"/>
              <a:gd name="connsiteY0" fmla="*/ 12254 h 1002854"/>
              <a:gd name="connsiteX1" fmla="*/ 698500 w 2159000"/>
              <a:gd name="connsiteY1" fmla="*/ 139254 h 1002854"/>
              <a:gd name="connsiteX2" fmla="*/ 0 w 2159000"/>
              <a:gd name="connsiteY2" fmla="*/ 1002854 h 1002854"/>
            </a:gdLst>
            <a:ahLst/>
            <a:cxnLst>
              <a:cxn ang="0">
                <a:pos x="connsiteX0" y="connsiteY0"/>
              </a:cxn>
              <a:cxn ang="0">
                <a:pos x="connsiteX1" y="connsiteY1"/>
              </a:cxn>
              <a:cxn ang="0">
                <a:pos x="connsiteX2" y="connsiteY2"/>
              </a:cxn>
            </a:cxnLst>
            <a:rect l="l" t="t" r="r" b="b"/>
            <a:pathLst>
              <a:path w="2159000" h="1002854">
                <a:moveTo>
                  <a:pt x="2159000" y="12254"/>
                </a:moveTo>
                <a:cubicBezTo>
                  <a:pt x="1608666" y="-6796"/>
                  <a:pt x="1058333" y="-25846"/>
                  <a:pt x="698500" y="139254"/>
                </a:cubicBezTo>
                <a:cubicBezTo>
                  <a:pt x="338667" y="304354"/>
                  <a:pt x="0" y="1002854"/>
                  <a:pt x="0" y="1002854"/>
                </a:cubicBezTo>
              </a:path>
            </a:pathLst>
          </a:custGeom>
          <a:ln w="57150">
            <a:tailEnd type="triangle" w="med" len="sm"/>
          </a:ln>
          <a:effectLst/>
        </p:spPr>
        <p:style>
          <a:lnRef idx="2">
            <a:schemeClr val="accent1"/>
          </a:lnRef>
          <a:fillRef idx="0">
            <a:schemeClr val="accent1"/>
          </a:fillRef>
          <a:effectRef idx="1">
            <a:schemeClr val="accent1"/>
          </a:effectRef>
          <a:fontRef idx="minor">
            <a:schemeClr val="tx1"/>
          </a:fontRef>
        </p:style>
        <p:txBody>
          <a:bodyPr anchor="ctr"/>
          <a:lstStyle/>
          <a:p>
            <a:pPr algn="ctr" eaLnBrk="1" fontAlgn="auto" hangingPunct="1">
              <a:spcBef>
                <a:spcPts val="0"/>
              </a:spcBef>
              <a:spcAft>
                <a:spcPts val="0"/>
              </a:spcAft>
              <a:defRPr/>
            </a:pPr>
            <a:endParaRPr lang="en-US" dirty="0"/>
          </a:p>
        </p:txBody>
      </p:sp>
      <p:sp>
        <p:nvSpPr>
          <p:cNvPr id="24" name="Freeform 23"/>
          <p:cNvSpPr/>
          <p:nvPr/>
        </p:nvSpPr>
        <p:spPr bwMode="auto">
          <a:xfrm>
            <a:off x="4635500" y="2482850"/>
            <a:ext cx="2517775" cy="2235200"/>
          </a:xfrm>
          <a:custGeom>
            <a:avLst/>
            <a:gdLst>
              <a:gd name="connsiteX0" fmla="*/ 2235200 w 2370010"/>
              <a:gd name="connsiteY0" fmla="*/ 0 h 1701800"/>
              <a:gd name="connsiteX1" fmla="*/ 2336800 w 2370010"/>
              <a:gd name="connsiteY1" fmla="*/ 457200 h 1701800"/>
              <a:gd name="connsiteX2" fmla="*/ 1727200 w 2370010"/>
              <a:gd name="connsiteY2" fmla="*/ 889000 h 1701800"/>
              <a:gd name="connsiteX3" fmla="*/ 0 w 2370010"/>
              <a:gd name="connsiteY3" fmla="*/ 1701800 h 1701800"/>
              <a:gd name="connsiteX0" fmla="*/ 2235200 w 2518696"/>
              <a:gd name="connsiteY0" fmla="*/ 0 h 1701800"/>
              <a:gd name="connsiteX1" fmla="*/ 2501900 w 2518696"/>
              <a:gd name="connsiteY1" fmla="*/ 562105 h 1701800"/>
              <a:gd name="connsiteX2" fmla="*/ 1727200 w 2518696"/>
              <a:gd name="connsiteY2" fmla="*/ 889000 h 1701800"/>
              <a:gd name="connsiteX3" fmla="*/ 0 w 2518696"/>
              <a:gd name="connsiteY3" fmla="*/ 1701800 h 1701800"/>
              <a:gd name="connsiteX0" fmla="*/ 2235200 w 2517410"/>
              <a:gd name="connsiteY0" fmla="*/ 0 h 1701800"/>
              <a:gd name="connsiteX1" fmla="*/ 2501900 w 2517410"/>
              <a:gd name="connsiteY1" fmla="*/ 562105 h 1701800"/>
              <a:gd name="connsiteX2" fmla="*/ 1752600 w 2517410"/>
              <a:gd name="connsiteY2" fmla="*/ 1250341 h 1701800"/>
              <a:gd name="connsiteX3" fmla="*/ 0 w 2517410"/>
              <a:gd name="connsiteY3" fmla="*/ 1701800 h 1701800"/>
            </a:gdLst>
            <a:ahLst/>
            <a:cxnLst>
              <a:cxn ang="0">
                <a:pos x="connsiteX0" y="connsiteY0"/>
              </a:cxn>
              <a:cxn ang="0">
                <a:pos x="connsiteX1" y="connsiteY1"/>
              </a:cxn>
              <a:cxn ang="0">
                <a:pos x="connsiteX2" y="connsiteY2"/>
              </a:cxn>
              <a:cxn ang="0">
                <a:pos x="connsiteX3" y="connsiteY3"/>
              </a:cxn>
            </a:cxnLst>
            <a:rect l="l" t="t" r="r" b="b"/>
            <a:pathLst>
              <a:path w="2517410" h="1701800">
                <a:moveTo>
                  <a:pt x="2235200" y="0"/>
                </a:moveTo>
                <a:cubicBezTo>
                  <a:pt x="2328333" y="154516"/>
                  <a:pt x="2582333" y="353715"/>
                  <a:pt x="2501900" y="562105"/>
                </a:cubicBezTo>
                <a:cubicBezTo>
                  <a:pt x="2421467" y="770495"/>
                  <a:pt x="2169583" y="1060392"/>
                  <a:pt x="1752600" y="1250341"/>
                </a:cubicBezTo>
                <a:cubicBezTo>
                  <a:pt x="1335617" y="1440290"/>
                  <a:pt x="0" y="1701800"/>
                  <a:pt x="0" y="1701800"/>
                </a:cubicBezTo>
              </a:path>
            </a:pathLst>
          </a:custGeom>
          <a:ln w="57150">
            <a:tailEnd type="triangle" w="med" len="sm"/>
          </a:ln>
          <a:effectLst/>
        </p:spPr>
        <p:style>
          <a:lnRef idx="2">
            <a:schemeClr val="accent1"/>
          </a:lnRef>
          <a:fillRef idx="0">
            <a:schemeClr val="accent1"/>
          </a:fillRef>
          <a:effectRef idx="1">
            <a:schemeClr val="accent1"/>
          </a:effectRef>
          <a:fontRef idx="minor">
            <a:schemeClr val="tx1"/>
          </a:fontRef>
        </p:style>
        <p:txBody>
          <a:bodyPr anchor="ctr"/>
          <a:lstStyle/>
          <a:p>
            <a:pPr algn="ctr" eaLnBrk="1" fontAlgn="auto" hangingPunct="1">
              <a:spcBef>
                <a:spcPts val="0"/>
              </a:spcBef>
              <a:spcAft>
                <a:spcPts val="0"/>
              </a:spcAft>
              <a:defRPr/>
            </a:pPr>
            <a:endParaRPr lang="en-US" dirty="0"/>
          </a:p>
        </p:txBody>
      </p:sp>
      <p:cxnSp>
        <p:nvCxnSpPr>
          <p:cNvPr id="25" name="Straight Arrow Connector 24"/>
          <p:cNvCxnSpPr/>
          <p:nvPr/>
        </p:nvCxnSpPr>
        <p:spPr bwMode="auto">
          <a:xfrm flipH="1">
            <a:off x="4635500" y="3327400"/>
            <a:ext cx="1639888" cy="1073150"/>
          </a:xfrm>
          <a:prstGeom prst="straightConnector1">
            <a:avLst/>
          </a:prstGeom>
          <a:ln w="57150">
            <a:tailEnd type="triangle" w="med" len="sm"/>
          </a:ln>
          <a:effectLst/>
        </p:spPr>
        <p:style>
          <a:lnRef idx="2">
            <a:schemeClr val="accent1"/>
          </a:lnRef>
          <a:fillRef idx="0">
            <a:schemeClr val="accent1"/>
          </a:fillRef>
          <a:effectRef idx="1">
            <a:schemeClr val="accent1"/>
          </a:effectRef>
          <a:fontRef idx="minor">
            <a:schemeClr val="tx1"/>
          </a:fontRef>
        </p:style>
      </p:cxnSp>
      <p:grpSp>
        <p:nvGrpSpPr>
          <p:cNvPr id="30" name="Group 29"/>
          <p:cNvGrpSpPr>
            <a:grpSpLocks/>
          </p:cNvGrpSpPr>
          <p:nvPr/>
        </p:nvGrpSpPr>
        <p:grpSpPr bwMode="auto">
          <a:xfrm>
            <a:off x="1695450" y="5245100"/>
            <a:ext cx="5753100" cy="774700"/>
            <a:chOff x="1695450" y="4794250"/>
            <a:chExt cx="5753100" cy="774700"/>
          </a:xfrm>
        </p:grpSpPr>
        <p:graphicFrame>
          <p:nvGraphicFramePr>
            <p:cNvPr id="31" name="Object 16"/>
            <p:cNvGraphicFramePr>
              <a:graphicFrameLocks noChangeAspect="1"/>
            </p:cNvGraphicFramePr>
            <p:nvPr/>
          </p:nvGraphicFramePr>
          <p:xfrm>
            <a:off x="1695450" y="4794250"/>
            <a:ext cx="5753100" cy="774700"/>
          </p:xfrm>
          <a:graphic>
            <a:graphicData uri="http://schemas.openxmlformats.org/presentationml/2006/ole">
              <mc:AlternateContent xmlns:mc="http://schemas.openxmlformats.org/markup-compatibility/2006">
                <mc:Choice xmlns:v="urn:schemas-microsoft-com:vml" Requires="v">
                  <p:oleObj spid="_x0000_s7265" name="Equation" r:id="rId4" imgW="5741640" imgH="758520" progId="Equation.3">
                    <p:embed/>
                  </p:oleObj>
                </mc:Choice>
                <mc:Fallback>
                  <p:oleObj name="Equation" r:id="rId4" imgW="5741640" imgH="758520" progId="Equation.3">
                    <p:embed/>
                    <p:pic>
                      <p:nvPicPr>
                        <p:cNvPr id="31"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5450" y="4794250"/>
                          <a:ext cx="57531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2" name="Picture 4" descr="x dbar t 20.pd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533650" y="4864100"/>
              <a:ext cx="3937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 name="Group 32"/>
          <p:cNvGrpSpPr>
            <a:grpSpLocks/>
          </p:cNvGrpSpPr>
          <p:nvPr/>
        </p:nvGrpSpPr>
        <p:grpSpPr bwMode="auto">
          <a:xfrm>
            <a:off x="1682750" y="4165600"/>
            <a:ext cx="5778500" cy="774700"/>
            <a:chOff x="1682750" y="3714750"/>
            <a:chExt cx="5778500" cy="774700"/>
          </a:xfrm>
        </p:grpSpPr>
        <p:graphicFrame>
          <p:nvGraphicFramePr>
            <p:cNvPr id="34" name="Object 12"/>
            <p:cNvGraphicFramePr>
              <a:graphicFrameLocks noChangeAspect="1"/>
            </p:cNvGraphicFramePr>
            <p:nvPr/>
          </p:nvGraphicFramePr>
          <p:xfrm>
            <a:off x="1682750" y="3714750"/>
            <a:ext cx="5778500" cy="774700"/>
          </p:xfrm>
          <a:graphic>
            <a:graphicData uri="http://schemas.openxmlformats.org/presentationml/2006/ole">
              <mc:AlternateContent xmlns:mc="http://schemas.openxmlformats.org/markup-compatibility/2006">
                <mc:Choice xmlns:v="urn:schemas-microsoft-com:vml" Requires="v">
                  <p:oleObj spid="_x0000_s7266" name="Equation" r:id="rId7" imgW="5769000" imgH="758520" progId="Equation.3">
                    <p:embed/>
                  </p:oleObj>
                </mc:Choice>
                <mc:Fallback>
                  <p:oleObj name="Equation" r:id="rId7" imgW="5769000" imgH="758520" progId="Equation.3">
                    <p:embed/>
                    <p:pic>
                      <p:nvPicPr>
                        <p:cNvPr id="34"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82750" y="3714750"/>
                          <a:ext cx="57785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5" name="Picture 23" descr="x dbar t 20.pd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546350" y="3784600"/>
              <a:ext cx="3937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6" name="Group 35"/>
          <p:cNvGrpSpPr/>
          <p:nvPr/>
        </p:nvGrpSpPr>
        <p:grpSpPr>
          <a:xfrm>
            <a:off x="6210300" y="1903413"/>
            <a:ext cx="1820668" cy="2141200"/>
            <a:chOff x="6210300" y="1452563"/>
            <a:chExt cx="1820668" cy="2141200"/>
          </a:xfrm>
        </p:grpSpPr>
        <p:graphicFrame>
          <p:nvGraphicFramePr>
            <p:cNvPr id="37" name="Object 11"/>
            <p:cNvGraphicFramePr>
              <a:graphicFrameLocks noChangeAspect="1"/>
            </p:cNvGraphicFramePr>
            <p:nvPr/>
          </p:nvGraphicFramePr>
          <p:xfrm>
            <a:off x="6275388" y="1452563"/>
            <a:ext cx="1470025" cy="1423987"/>
          </p:xfrm>
          <a:graphic>
            <a:graphicData uri="http://schemas.openxmlformats.org/presentationml/2006/ole">
              <mc:AlternateContent xmlns:mc="http://schemas.openxmlformats.org/markup-compatibility/2006">
                <mc:Choice xmlns:v="urn:schemas-microsoft-com:vml" Requires="v">
                  <p:oleObj spid="_x0000_s7267" name="Equation" r:id="rId10" imgW="1460500" imgH="1409700" progId="Equation.3">
                    <p:embed/>
                  </p:oleObj>
                </mc:Choice>
                <mc:Fallback>
                  <p:oleObj name="Equation" r:id="rId10" imgW="1460500" imgH="1409700" progId="Equation.3">
                    <p:embed/>
                    <p:pic>
                      <p:nvPicPr>
                        <p:cNvPr id="37" name="Object 11"/>
                        <p:cNvPicPr>
                          <a:picLocks noChangeAspect="1" noChangeArrowheads="1"/>
                        </p:cNvPicPr>
                        <p:nvPr/>
                      </p:nvPicPr>
                      <p:blipFill>
                        <a:blip r:embed="rId11"/>
                        <a:srcRect/>
                        <a:stretch>
                          <a:fillRect/>
                        </a:stretch>
                      </p:blipFill>
                      <p:spPr bwMode="auto">
                        <a:xfrm>
                          <a:off x="6275388" y="1452563"/>
                          <a:ext cx="1470025" cy="14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9" name="TextBox 38"/>
            <p:cNvSpPr txBox="1"/>
            <p:nvPr/>
          </p:nvSpPr>
          <p:spPr>
            <a:xfrm>
              <a:off x="6210300" y="2947432"/>
              <a:ext cx="1820668" cy="646331"/>
            </a:xfrm>
            <a:prstGeom prst="rect">
              <a:avLst/>
            </a:prstGeom>
            <a:noFill/>
          </p:spPr>
          <p:txBody>
            <a:bodyPr wrap="none" rtlCol="0">
              <a:spAutoFit/>
            </a:bodyPr>
            <a:lstStyle/>
            <a:p>
              <a:r>
                <a:rPr lang="en-US" dirty="0"/>
                <a:t>Number </a:t>
              </a:r>
            </a:p>
            <a:p>
              <a:r>
                <a:rPr lang="en-US" dirty="0"/>
                <a:t>of samples = 12</a:t>
              </a:r>
            </a:p>
          </p:txBody>
        </p:sp>
      </p:grpSp>
    </p:spTree>
    <p:extLst>
      <p:ext uri="{BB962C8B-B14F-4D97-AF65-F5344CB8AC3E}">
        <p14:creationId xmlns:p14="http://schemas.microsoft.com/office/powerpoint/2010/main" val="281240488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strips(downRight)">
                                      <p:cBhvr>
                                        <p:cTn id="7" dur="10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right)">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up)">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right)">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right)">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strips(downRight)">
                                      <p:cBhvr>
                                        <p:cTn id="32"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Control Charts for Variables</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60</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r>
              <a:rPr lang="en-US" sz="2600" dirty="0"/>
              <a:t>Population std. dev., </a:t>
            </a:r>
            <a:r>
              <a:rPr lang="el-GR" sz="2600" dirty="0"/>
              <a:t>σ</a:t>
            </a:r>
            <a:r>
              <a:rPr lang="en-GB" sz="2600" dirty="0"/>
              <a:t> = 1</a:t>
            </a:r>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646331"/>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 (SPC)</a:t>
            </a:r>
          </a:p>
        </p:txBody>
      </p:sp>
      <p:sp>
        <p:nvSpPr>
          <p:cNvPr id="4" name="Content Placeholder 3"/>
          <p:cNvSpPr>
            <a:spLocks noGrp="1"/>
          </p:cNvSpPr>
          <p:nvPr>
            <p:ph idx="1"/>
          </p:nvPr>
        </p:nvSpPr>
        <p:spPr>
          <a:xfrm>
            <a:off x="381000" y="717674"/>
            <a:ext cx="8305800" cy="5759326"/>
          </a:xfrm>
        </p:spPr>
        <p:txBody>
          <a:bodyPr>
            <a:noAutofit/>
          </a:bodyPr>
          <a:lstStyle/>
          <a:p>
            <a:pPr marL="0" indent="0">
              <a:buClr>
                <a:srgbClr val="BF0922"/>
              </a:buClr>
              <a:buSzPct val="60000"/>
              <a:buNone/>
            </a:pPr>
            <a:r>
              <a:rPr lang="en-US" altLang="en-US" u="sng" dirty="0">
                <a:latin typeface="Book Antiqua" pitchFamily="18" charset="0"/>
              </a:rPr>
              <a:t>Example</a:t>
            </a:r>
          </a:p>
        </p:txBody>
      </p:sp>
      <p:grpSp>
        <p:nvGrpSpPr>
          <p:cNvPr id="27" name="Group 2"/>
          <p:cNvGrpSpPr>
            <a:grpSpLocks/>
          </p:cNvGrpSpPr>
          <p:nvPr/>
        </p:nvGrpSpPr>
        <p:grpSpPr bwMode="auto">
          <a:xfrm>
            <a:off x="873125" y="2855913"/>
            <a:ext cx="5019675" cy="1662112"/>
            <a:chOff x="430" y="1871"/>
            <a:chExt cx="3162" cy="1047"/>
          </a:xfrm>
        </p:grpSpPr>
        <p:sp>
          <p:nvSpPr>
            <p:cNvPr id="28" name="Rectangle 3"/>
            <p:cNvSpPr>
              <a:spLocks noChangeArrowheads="1"/>
            </p:cNvSpPr>
            <p:nvPr/>
          </p:nvSpPr>
          <p:spPr bwMode="auto">
            <a:xfrm>
              <a:off x="1248" y="1976"/>
              <a:ext cx="2336" cy="824"/>
            </a:xfrm>
            <a:prstGeom prst="rect">
              <a:avLst/>
            </a:prstGeom>
            <a:solidFill>
              <a:schemeClr val="accent3"/>
            </a:solidFill>
            <a:ln>
              <a:noFill/>
            </a:ln>
            <a:effectLst/>
          </p:spPr>
          <p:txBody>
            <a:bodyPr wrap="none" anchor="ctr"/>
            <a:lstStyle/>
            <a:p>
              <a:pPr eaLnBrk="1" hangingPunct="1"/>
              <a:endParaRPr lang="en-US" dirty="0"/>
            </a:p>
          </p:txBody>
        </p:sp>
        <p:grpSp>
          <p:nvGrpSpPr>
            <p:cNvPr id="29" name="Group 4"/>
            <p:cNvGrpSpPr>
              <a:grpSpLocks/>
            </p:cNvGrpSpPr>
            <p:nvPr/>
          </p:nvGrpSpPr>
          <p:grpSpPr bwMode="auto">
            <a:xfrm>
              <a:off x="430" y="1871"/>
              <a:ext cx="3162" cy="1047"/>
              <a:chOff x="430" y="1871"/>
              <a:chExt cx="3162" cy="1047"/>
            </a:xfrm>
          </p:grpSpPr>
          <p:grpSp>
            <p:nvGrpSpPr>
              <p:cNvPr id="38" name="Group 5"/>
              <p:cNvGrpSpPr>
                <a:grpSpLocks/>
              </p:cNvGrpSpPr>
              <p:nvPr/>
            </p:nvGrpSpPr>
            <p:grpSpPr bwMode="auto">
              <a:xfrm>
                <a:off x="1248" y="1984"/>
                <a:ext cx="2344" cy="816"/>
                <a:chOff x="1248" y="1984"/>
                <a:chExt cx="2440" cy="816"/>
              </a:xfrm>
            </p:grpSpPr>
            <p:sp>
              <p:nvSpPr>
                <p:cNvPr id="43" name="Freeform 6"/>
                <p:cNvSpPr>
                  <a:spLocks/>
                </p:cNvSpPr>
                <p:nvPr/>
              </p:nvSpPr>
              <p:spPr bwMode="auto">
                <a:xfrm>
                  <a:off x="1248" y="1984"/>
                  <a:ext cx="2440" cy="816"/>
                </a:xfrm>
                <a:custGeom>
                  <a:avLst/>
                  <a:gdLst>
                    <a:gd name="T0" fmla="*/ 2440 w 2440"/>
                    <a:gd name="T1" fmla="*/ 0 h 816"/>
                    <a:gd name="T2" fmla="*/ 0 w 2440"/>
                    <a:gd name="T3" fmla="*/ 0 h 816"/>
                    <a:gd name="T4" fmla="*/ 0 w 2440"/>
                    <a:gd name="T5" fmla="*/ 816 h 816"/>
                    <a:gd name="T6" fmla="*/ 2432 w 2440"/>
                    <a:gd name="T7" fmla="*/ 816 h 8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40" h="816">
                      <a:moveTo>
                        <a:pt x="2440" y="0"/>
                      </a:moveTo>
                      <a:lnTo>
                        <a:pt x="0" y="0"/>
                      </a:lnTo>
                      <a:cubicBezTo>
                        <a:pt x="0" y="272"/>
                        <a:pt x="0" y="544"/>
                        <a:pt x="0" y="816"/>
                      </a:cubicBezTo>
                      <a:lnTo>
                        <a:pt x="2432" y="816"/>
                      </a:ln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44" name="Line 7"/>
                <p:cNvSpPr>
                  <a:spLocks noChangeShapeType="1"/>
                </p:cNvSpPr>
                <p:nvPr/>
              </p:nvSpPr>
              <p:spPr bwMode="auto">
                <a:xfrm>
                  <a:off x="1248" y="2376"/>
                  <a:ext cx="244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sp>
            <p:nvSpPr>
              <p:cNvPr id="40" name="Rectangle 8"/>
              <p:cNvSpPr>
                <a:spLocks noChangeArrowheads="1"/>
              </p:cNvSpPr>
              <p:nvPr/>
            </p:nvSpPr>
            <p:spPr bwMode="auto">
              <a:xfrm>
                <a:off x="430" y="1871"/>
                <a:ext cx="73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dirty="0"/>
                  <a:t>17 = UCL</a:t>
                </a:r>
              </a:p>
            </p:txBody>
          </p:sp>
          <p:sp>
            <p:nvSpPr>
              <p:cNvPr id="41" name="Rectangle 9"/>
              <p:cNvSpPr>
                <a:spLocks noChangeArrowheads="1"/>
              </p:cNvSpPr>
              <p:nvPr/>
            </p:nvSpPr>
            <p:spPr bwMode="auto">
              <a:xfrm>
                <a:off x="430" y="2687"/>
                <a:ext cx="72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dirty="0"/>
                  <a:t>15 = LCL</a:t>
                </a:r>
              </a:p>
            </p:txBody>
          </p:sp>
          <p:sp>
            <p:nvSpPr>
              <p:cNvPr id="42" name="Rectangle 10"/>
              <p:cNvSpPr>
                <a:spLocks noChangeArrowheads="1"/>
              </p:cNvSpPr>
              <p:nvPr/>
            </p:nvSpPr>
            <p:spPr bwMode="auto">
              <a:xfrm>
                <a:off x="430" y="2271"/>
                <a:ext cx="8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dirty="0"/>
                  <a:t>16 = Mean</a:t>
                </a:r>
              </a:p>
            </p:txBody>
          </p:sp>
        </p:grpSp>
      </p:grpSp>
      <p:grpSp>
        <p:nvGrpSpPr>
          <p:cNvPr id="45" name="Group 26"/>
          <p:cNvGrpSpPr>
            <a:grpSpLocks/>
          </p:cNvGrpSpPr>
          <p:nvPr/>
        </p:nvGrpSpPr>
        <p:grpSpPr bwMode="auto">
          <a:xfrm>
            <a:off x="2084388" y="2768600"/>
            <a:ext cx="3744912" cy="3071813"/>
            <a:chOff x="1193" y="1816"/>
            <a:chExt cx="2359" cy="1935"/>
          </a:xfrm>
        </p:grpSpPr>
        <p:grpSp>
          <p:nvGrpSpPr>
            <p:cNvPr id="46" name="Group 27"/>
            <p:cNvGrpSpPr>
              <a:grpSpLocks/>
            </p:cNvGrpSpPr>
            <p:nvPr/>
          </p:nvGrpSpPr>
          <p:grpSpPr bwMode="auto">
            <a:xfrm>
              <a:off x="1240" y="1816"/>
              <a:ext cx="2312" cy="1418"/>
              <a:chOff x="1240" y="1816"/>
              <a:chExt cx="2312" cy="1418"/>
            </a:xfrm>
          </p:grpSpPr>
          <p:sp>
            <p:nvSpPr>
              <p:cNvPr id="49" name="Line 28"/>
              <p:cNvSpPr>
                <a:spLocks noChangeShapeType="1"/>
              </p:cNvSpPr>
              <p:nvPr/>
            </p:nvSpPr>
            <p:spPr bwMode="auto">
              <a:xfrm>
                <a:off x="1368" y="1816"/>
                <a:ext cx="0" cy="141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50" name="Line 29"/>
              <p:cNvSpPr>
                <a:spLocks noChangeShapeType="1"/>
              </p:cNvSpPr>
              <p:nvPr/>
            </p:nvSpPr>
            <p:spPr bwMode="auto">
              <a:xfrm>
                <a:off x="1548" y="1816"/>
                <a:ext cx="0" cy="141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51" name="Line 30"/>
              <p:cNvSpPr>
                <a:spLocks noChangeShapeType="1"/>
              </p:cNvSpPr>
              <p:nvPr/>
            </p:nvSpPr>
            <p:spPr bwMode="auto">
              <a:xfrm>
                <a:off x="1729" y="1816"/>
                <a:ext cx="0" cy="141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52" name="Line 31"/>
              <p:cNvSpPr>
                <a:spLocks noChangeShapeType="1"/>
              </p:cNvSpPr>
              <p:nvPr/>
            </p:nvSpPr>
            <p:spPr bwMode="auto">
              <a:xfrm>
                <a:off x="1909" y="1816"/>
                <a:ext cx="0" cy="141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53" name="Line 32"/>
              <p:cNvSpPr>
                <a:spLocks noChangeShapeType="1"/>
              </p:cNvSpPr>
              <p:nvPr/>
            </p:nvSpPr>
            <p:spPr bwMode="auto">
              <a:xfrm>
                <a:off x="2090" y="1816"/>
                <a:ext cx="0" cy="141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54" name="Line 33"/>
              <p:cNvSpPr>
                <a:spLocks noChangeShapeType="1"/>
              </p:cNvSpPr>
              <p:nvPr/>
            </p:nvSpPr>
            <p:spPr bwMode="auto">
              <a:xfrm>
                <a:off x="2270" y="1816"/>
                <a:ext cx="0" cy="141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55" name="Line 34"/>
              <p:cNvSpPr>
                <a:spLocks noChangeShapeType="1"/>
              </p:cNvSpPr>
              <p:nvPr/>
            </p:nvSpPr>
            <p:spPr bwMode="auto">
              <a:xfrm>
                <a:off x="2451" y="1816"/>
                <a:ext cx="0" cy="141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56" name="Line 35"/>
              <p:cNvSpPr>
                <a:spLocks noChangeShapeType="1"/>
              </p:cNvSpPr>
              <p:nvPr/>
            </p:nvSpPr>
            <p:spPr bwMode="auto">
              <a:xfrm>
                <a:off x="2631" y="1816"/>
                <a:ext cx="0" cy="141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57" name="Line 36"/>
              <p:cNvSpPr>
                <a:spLocks noChangeShapeType="1"/>
              </p:cNvSpPr>
              <p:nvPr/>
            </p:nvSpPr>
            <p:spPr bwMode="auto">
              <a:xfrm>
                <a:off x="2812" y="1816"/>
                <a:ext cx="0" cy="141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58" name="Line 37"/>
              <p:cNvSpPr>
                <a:spLocks noChangeShapeType="1"/>
              </p:cNvSpPr>
              <p:nvPr/>
            </p:nvSpPr>
            <p:spPr bwMode="auto">
              <a:xfrm>
                <a:off x="2992" y="1816"/>
                <a:ext cx="0" cy="141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59" name="Line 38"/>
              <p:cNvSpPr>
                <a:spLocks noChangeShapeType="1"/>
              </p:cNvSpPr>
              <p:nvPr/>
            </p:nvSpPr>
            <p:spPr bwMode="auto">
              <a:xfrm>
                <a:off x="3173" y="1816"/>
                <a:ext cx="0" cy="141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60" name="Line 39"/>
              <p:cNvSpPr>
                <a:spLocks noChangeShapeType="1"/>
              </p:cNvSpPr>
              <p:nvPr/>
            </p:nvSpPr>
            <p:spPr bwMode="auto">
              <a:xfrm>
                <a:off x="3354" y="1816"/>
                <a:ext cx="0" cy="141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61" name="Line 40"/>
              <p:cNvSpPr>
                <a:spLocks noChangeShapeType="1"/>
              </p:cNvSpPr>
              <p:nvPr/>
            </p:nvSpPr>
            <p:spPr bwMode="auto">
              <a:xfrm>
                <a:off x="1240" y="3232"/>
                <a:ext cx="231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96" name="Line 28"/>
              <p:cNvSpPr>
                <a:spLocks noChangeShapeType="1"/>
              </p:cNvSpPr>
              <p:nvPr/>
            </p:nvSpPr>
            <p:spPr bwMode="auto">
              <a:xfrm>
                <a:off x="1251" y="1818"/>
                <a:ext cx="0" cy="141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sp>
          <p:nvSpPr>
            <p:cNvPr id="47" name="Rectangle 41"/>
            <p:cNvSpPr>
              <a:spLocks noChangeArrowheads="1"/>
            </p:cNvSpPr>
            <p:nvPr/>
          </p:nvSpPr>
          <p:spPr bwMode="auto">
            <a:xfrm>
              <a:off x="1766" y="3540"/>
              <a:ext cx="1207"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85000"/>
                </a:lnSpc>
              </a:pPr>
              <a:r>
                <a:rPr lang="en-US" b="1" dirty="0"/>
                <a:t>Sample number</a:t>
              </a:r>
            </a:p>
          </p:txBody>
        </p:sp>
        <p:sp>
          <p:nvSpPr>
            <p:cNvPr id="48" name="Rectangle 42"/>
            <p:cNvSpPr>
              <a:spLocks noChangeArrowheads="1"/>
            </p:cNvSpPr>
            <p:nvPr/>
          </p:nvSpPr>
          <p:spPr bwMode="auto">
            <a:xfrm>
              <a:off x="1193" y="3142"/>
              <a:ext cx="229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tabLst>
                  <a:tab pos="190500" algn="ctr"/>
                  <a:tab pos="482600" algn="ctr"/>
                  <a:tab pos="762000" algn="ctr"/>
                  <a:tab pos="1054100" algn="ctr"/>
                  <a:tab pos="1333500" algn="ctr"/>
                  <a:tab pos="1625600" algn="ctr"/>
                  <a:tab pos="1905000" algn="ctr"/>
                  <a:tab pos="2197100" algn="ctr"/>
                  <a:tab pos="2476500" algn="ctr"/>
                  <a:tab pos="2768600" algn="ctr"/>
                  <a:tab pos="3048000" algn="ctr"/>
                  <a:tab pos="3340100" algn="ctr"/>
                </a:tabLst>
              </a:pPr>
              <a:r>
                <a:rPr lang="en-US" sz="1600" dirty="0"/>
                <a:t>	|	|	|	|	|	|	|	|	|	|	|	|</a:t>
              </a:r>
            </a:p>
            <a:p>
              <a:pPr eaLnBrk="1" hangingPunct="1">
                <a:tabLst>
                  <a:tab pos="190500" algn="ctr"/>
                  <a:tab pos="482600" algn="ctr"/>
                  <a:tab pos="762000" algn="ctr"/>
                  <a:tab pos="1054100" algn="ctr"/>
                  <a:tab pos="1333500" algn="ctr"/>
                  <a:tab pos="1625600" algn="ctr"/>
                  <a:tab pos="1905000" algn="ctr"/>
                  <a:tab pos="2197100" algn="ctr"/>
                  <a:tab pos="2476500" algn="ctr"/>
                  <a:tab pos="2768600" algn="ctr"/>
                  <a:tab pos="3048000" algn="ctr"/>
                  <a:tab pos="3340100" algn="ctr"/>
                </a:tabLst>
              </a:pPr>
              <a:r>
                <a:rPr lang="en-US" sz="1600" dirty="0"/>
                <a:t>	1	2	3	4	5	6	7	8	9	10	11	12</a:t>
              </a:r>
            </a:p>
          </p:txBody>
        </p:sp>
      </p:grpSp>
      <p:grpSp>
        <p:nvGrpSpPr>
          <p:cNvPr id="62" name="Group 12"/>
          <p:cNvGrpSpPr>
            <a:grpSpLocks/>
          </p:cNvGrpSpPr>
          <p:nvPr/>
        </p:nvGrpSpPr>
        <p:grpSpPr bwMode="auto">
          <a:xfrm>
            <a:off x="2287588" y="2809875"/>
            <a:ext cx="3286125" cy="2127250"/>
            <a:chOff x="1321" y="1842"/>
            <a:chExt cx="2070" cy="1340"/>
          </a:xfrm>
        </p:grpSpPr>
        <p:sp>
          <p:nvSpPr>
            <p:cNvPr id="64" name="Oval 13"/>
            <p:cNvSpPr>
              <a:spLocks noChangeAspect="1" noChangeArrowheads="1"/>
            </p:cNvSpPr>
            <p:nvPr/>
          </p:nvSpPr>
          <p:spPr bwMode="auto">
            <a:xfrm>
              <a:off x="1510" y="2008"/>
              <a:ext cx="78" cy="78"/>
            </a:xfrm>
            <a:prstGeom prst="ellipse">
              <a:avLst/>
            </a:prstGeom>
            <a:solidFill>
              <a:srgbClr val="175097"/>
            </a:solidFill>
            <a:ln w="9525">
              <a:solidFill>
                <a:srgbClr val="175097"/>
              </a:solidFill>
              <a:round/>
              <a:headEnd/>
              <a:tailEnd/>
            </a:ln>
          </p:spPr>
          <p:txBody>
            <a:bodyPr wrap="none" anchor="ctr"/>
            <a:lstStyle/>
            <a:p>
              <a:pPr eaLnBrk="1" hangingPunct="1"/>
              <a:endParaRPr lang="en-US" dirty="0"/>
            </a:p>
          </p:txBody>
        </p:sp>
        <p:sp>
          <p:nvSpPr>
            <p:cNvPr id="66" name="Oval 14"/>
            <p:cNvSpPr>
              <a:spLocks noChangeAspect="1" noChangeArrowheads="1"/>
            </p:cNvSpPr>
            <p:nvPr/>
          </p:nvSpPr>
          <p:spPr bwMode="auto">
            <a:xfrm>
              <a:off x="1321" y="2262"/>
              <a:ext cx="78" cy="78"/>
            </a:xfrm>
            <a:prstGeom prst="ellipse">
              <a:avLst/>
            </a:prstGeom>
            <a:solidFill>
              <a:srgbClr val="175097"/>
            </a:solidFill>
            <a:ln w="9525">
              <a:solidFill>
                <a:srgbClr val="175097"/>
              </a:solidFill>
              <a:round/>
              <a:headEnd/>
              <a:tailEnd/>
            </a:ln>
          </p:spPr>
          <p:txBody>
            <a:bodyPr wrap="none" anchor="ctr"/>
            <a:lstStyle/>
            <a:p>
              <a:pPr eaLnBrk="1" hangingPunct="1"/>
              <a:endParaRPr lang="en-US" dirty="0"/>
            </a:p>
          </p:txBody>
        </p:sp>
        <p:sp>
          <p:nvSpPr>
            <p:cNvPr id="67" name="Oval 15"/>
            <p:cNvSpPr>
              <a:spLocks noChangeAspect="1" noChangeArrowheads="1"/>
            </p:cNvSpPr>
            <p:nvPr/>
          </p:nvSpPr>
          <p:spPr bwMode="auto">
            <a:xfrm>
              <a:off x="1685" y="2525"/>
              <a:ext cx="78" cy="78"/>
            </a:xfrm>
            <a:prstGeom prst="ellipse">
              <a:avLst/>
            </a:prstGeom>
            <a:solidFill>
              <a:srgbClr val="175097"/>
            </a:solidFill>
            <a:ln w="9525">
              <a:solidFill>
                <a:srgbClr val="175097"/>
              </a:solidFill>
              <a:round/>
              <a:headEnd/>
              <a:tailEnd/>
            </a:ln>
          </p:spPr>
          <p:txBody>
            <a:bodyPr wrap="none" anchor="ctr"/>
            <a:lstStyle/>
            <a:p>
              <a:pPr eaLnBrk="1" hangingPunct="1"/>
              <a:endParaRPr lang="en-US" dirty="0"/>
            </a:p>
          </p:txBody>
        </p:sp>
        <p:sp>
          <p:nvSpPr>
            <p:cNvPr id="68" name="Oval 16"/>
            <p:cNvSpPr>
              <a:spLocks noChangeAspect="1" noChangeArrowheads="1"/>
            </p:cNvSpPr>
            <p:nvPr/>
          </p:nvSpPr>
          <p:spPr bwMode="auto">
            <a:xfrm>
              <a:off x="1866" y="2121"/>
              <a:ext cx="78" cy="78"/>
            </a:xfrm>
            <a:prstGeom prst="ellipse">
              <a:avLst/>
            </a:prstGeom>
            <a:solidFill>
              <a:srgbClr val="175097"/>
            </a:solidFill>
            <a:ln w="9525">
              <a:solidFill>
                <a:srgbClr val="175097"/>
              </a:solidFill>
              <a:round/>
              <a:headEnd/>
              <a:tailEnd/>
            </a:ln>
          </p:spPr>
          <p:txBody>
            <a:bodyPr wrap="none" anchor="ctr"/>
            <a:lstStyle/>
            <a:p>
              <a:pPr eaLnBrk="1" hangingPunct="1"/>
              <a:endParaRPr lang="en-US" dirty="0"/>
            </a:p>
          </p:txBody>
        </p:sp>
        <p:sp>
          <p:nvSpPr>
            <p:cNvPr id="69" name="Oval 17"/>
            <p:cNvSpPr>
              <a:spLocks noChangeAspect="1" noChangeArrowheads="1"/>
            </p:cNvSpPr>
            <p:nvPr/>
          </p:nvSpPr>
          <p:spPr bwMode="auto">
            <a:xfrm>
              <a:off x="2773" y="2256"/>
              <a:ext cx="78" cy="78"/>
            </a:xfrm>
            <a:prstGeom prst="ellipse">
              <a:avLst/>
            </a:prstGeom>
            <a:solidFill>
              <a:srgbClr val="175097"/>
            </a:solidFill>
            <a:ln w="9525">
              <a:solidFill>
                <a:srgbClr val="175097"/>
              </a:solidFill>
              <a:round/>
              <a:headEnd/>
              <a:tailEnd/>
            </a:ln>
          </p:spPr>
          <p:txBody>
            <a:bodyPr wrap="none" anchor="ctr"/>
            <a:lstStyle/>
            <a:p>
              <a:pPr eaLnBrk="1" hangingPunct="1"/>
              <a:endParaRPr lang="en-US" dirty="0"/>
            </a:p>
          </p:txBody>
        </p:sp>
        <p:sp>
          <p:nvSpPr>
            <p:cNvPr id="70" name="Oval 18"/>
            <p:cNvSpPr>
              <a:spLocks noChangeAspect="1" noChangeArrowheads="1"/>
            </p:cNvSpPr>
            <p:nvPr/>
          </p:nvSpPr>
          <p:spPr bwMode="auto">
            <a:xfrm>
              <a:off x="2049" y="2119"/>
              <a:ext cx="78" cy="78"/>
            </a:xfrm>
            <a:prstGeom prst="ellipse">
              <a:avLst/>
            </a:prstGeom>
            <a:solidFill>
              <a:srgbClr val="175097"/>
            </a:solidFill>
            <a:ln w="9525">
              <a:solidFill>
                <a:srgbClr val="175097"/>
              </a:solidFill>
              <a:round/>
              <a:headEnd/>
              <a:tailEnd/>
            </a:ln>
          </p:spPr>
          <p:txBody>
            <a:bodyPr wrap="none" anchor="ctr"/>
            <a:lstStyle/>
            <a:p>
              <a:pPr eaLnBrk="1" hangingPunct="1"/>
              <a:endParaRPr lang="en-US" dirty="0"/>
            </a:p>
          </p:txBody>
        </p:sp>
        <p:sp>
          <p:nvSpPr>
            <p:cNvPr id="71" name="Oval 19"/>
            <p:cNvSpPr>
              <a:spLocks noChangeAspect="1" noChangeArrowheads="1"/>
            </p:cNvSpPr>
            <p:nvPr/>
          </p:nvSpPr>
          <p:spPr bwMode="auto">
            <a:xfrm>
              <a:off x="2590" y="2224"/>
              <a:ext cx="78" cy="78"/>
            </a:xfrm>
            <a:prstGeom prst="ellipse">
              <a:avLst/>
            </a:prstGeom>
            <a:solidFill>
              <a:srgbClr val="175097"/>
            </a:solidFill>
            <a:ln w="9525">
              <a:solidFill>
                <a:srgbClr val="175097"/>
              </a:solidFill>
              <a:round/>
              <a:headEnd/>
              <a:tailEnd/>
            </a:ln>
          </p:spPr>
          <p:txBody>
            <a:bodyPr wrap="none" anchor="ctr"/>
            <a:lstStyle/>
            <a:p>
              <a:pPr eaLnBrk="1" hangingPunct="1"/>
              <a:endParaRPr lang="en-US" dirty="0"/>
            </a:p>
          </p:txBody>
        </p:sp>
        <p:sp>
          <p:nvSpPr>
            <p:cNvPr id="72" name="Oval 20"/>
            <p:cNvSpPr>
              <a:spLocks noChangeAspect="1" noChangeArrowheads="1"/>
            </p:cNvSpPr>
            <p:nvPr/>
          </p:nvSpPr>
          <p:spPr bwMode="auto">
            <a:xfrm>
              <a:off x="3313" y="1842"/>
              <a:ext cx="78" cy="78"/>
            </a:xfrm>
            <a:prstGeom prst="ellipse">
              <a:avLst/>
            </a:prstGeom>
            <a:solidFill>
              <a:srgbClr val="175097"/>
            </a:solidFill>
            <a:ln w="9525">
              <a:solidFill>
                <a:srgbClr val="175097"/>
              </a:solidFill>
              <a:round/>
              <a:headEnd/>
              <a:tailEnd/>
            </a:ln>
          </p:spPr>
          <p:txBody>
            <a:bodyPr wrap="none" anchor="ctr"/>
            <a:lstStyle/>
            <a:p>
              <a:pPr eaLnBrk="1" hangingPunct="1"/>
              <a:endParaRPr lang="en-US" dirty="0"/>
            </a:p>
          </p:txBody>
        </p:sp>
        <p:sp>
          <p:nvSpPr>
            <p:cNvPr id="73" name="Oval 21"/>
            <p:cNvSpPr>
              <a:spLocks noChangeAspect="1" noChangeArrowheads="1"/>
            </p:cNvSpPr>
            <p:nvPr/>
          </p:nvSpPr>
          <p:spPr bwMode="auto">
            <a:xfrm>
              <a:off x="2224" y="2224"/>
              <a:ext cx="78" cy="78"/>
            </a:xfrm>
            <a:prstGeom prst="ellipse">
              <a:avLst/>
            </a:prstGeom>
            <a:solidFill>
              <a:srgbClr val="175097"/>
            </a:solidFill>
            <a:ln w="9525">
              <a:solidFill>
                <a:srgbClr val="175097"/>
              </a:solidFill>
              <a:round/>
              <a:headEnd/>
              <a:tailEnd/>
            </a:ln>
          </p:spPr>
          <p:txBody>
            <a:bodyPr wrap="none" anchor="ctr"/>
            <a:lstStyle/>
            <a:p>
              <a:pPr eaLnBrk="1" hangingPunct="1"/>
              <a:endParaRPr lang="en-US" dirty="0"/>
            </a:p>
          </p:txBody>
        </p:sp>
        <p:sp>
          <p:nvSpPr>
            <p:cNvPr id="74" name="Oval 22"/>
            <p:cNvSpPr>
              <a:spLocks noChangeAspect="1" noChangeArrowheads="1"/>
            </p:cNvSpPr>
            <p:nvPr/>
          </p:nvSpPr>
          <p:spPr bwMode="auto">
            <a:xfrm>
              <a:off x="2408" y="2635"/>
              <a:ext cx="78" cy="78"/>
            </a:xfrm>
            <a:prstGeom prst="ellipse">
              <a:avLst/>
            </a:prstGeom>
            <a:solidFill>
              <a:srgbClr val="175097"/>
            </a:solidFill>
            <a:ln w="9525">
              <a:solidFill>
                <a:srgbClr val="175097"/>
              </a:solidFill>
              <a:round/>
              <a:headEnd/>
              <a:tailEnd/>
            </a:ln>
          </p:spPr>
          <p:txBody>
            <a:bodyPr wrap="none" anchor="ctr"/>
            <a:lstStyle/>
            <a:p>
              <a:pPr eaLnBrk="1" hangingPunct="1"/>
              <a:endParaRPr lang="en-US" dirty="0"/>
            </a:p>
          </p:txBody>
        </p:sp>
        <p:sp>
          <p:nvSpPr>
            <p:cNvPr id="75" name="Oval 23"/>
            <p:cNvSpPr>
              <a:spLocks noChangeAspect="1" noChangeArrowheads="1"/>
            </p:cNvSpPr>
            <p:nvPr/>
          </p:nvSpPr>
          <p:spPr bwMode="auto">
            <a:xfrm>
              <a:off x="2951" y="2842"/>
              <a:ext cx="78" cy="78"/>
            </a:xfrm>
            <a:prstGeom prst="ellipse">
              <a:avLst/>
            </a:prstGeom>
            <a:solidFill>
              <a:srgbClr val="175097"/>
            </a:solidFill>
            <a:ln w="9525">
              <a:solidFill>
                <a:srgbClr val="175097"/>
              </a:solidFill>
              <a:round/>
              <a:headEnd/>
              <a:tailEnd/>
            </a:ln>
          </p:spPr>
          <p:txBody>
            <a:bodyPr wrap="none" anchor="ctr"/>
            <a:lstStyle/>
            <a:p>
              <a:pPr eaLnBrk="1" hangingPunct="1"/>
              <a:endParaRPr lang="en-US" dirty="0"/>
            </a:p>
          </p:txBody>
        </p:sp>
        <p:sp>
          <p:nvSpPr>
            <p:cNvPr id="76" name="Oval 24"/>
            <p:cNvSpPr>
              <a:spLocks noChangeAspect="1" noChangeArrowheads="1"/>
            </p:cNvSpPr>
            <p:nvPr/>
          </p:nvSpPr>
          <p:spPr bwMode="auto">
            <a:xfrm>
              <a:off x="3132" y="3104"/>
              <a:ext cx="78" cy="78"/>
            </a:xfrm>
            <a:prstGeom prst="ellipse">
              <a:avLst/>
            </a:prstGeom>
            <a:solidFill>
              <a:srgbClr val="175097"/>
            </a:solidFill>
            <a:ln w="9525">
              <a:solidFill>
                <a:srgbClr val="175097"/>
              </a:solidFill>
              <a:round/>
              <a:headEnd/>
              <a:tailEnd/>
            </a:ln>
          </p:spPr>
          <p:txBody>
            <a:bodyPr wrap="none" anchor="ctr"/>
            <a:lstStyle/>
            <a:p>
              <a:pPr eaLnBrk="1" hangingPunct="1"/>
              <a:endParaRPr lang="en-US" dirty="0"/>
            </a:p>
          </p:txBody>
        </p:sp>
      </p:grpSp>
      <p:sp>
        <p:nvSpPr>
          <p:cNvPr id="77" name="Rectangle 25"/>
          <p:cNvSpPr>
            <a:spLocks noChangeArrowheads="1"/>
          </p:cNvSpPr>
          <p:nvPr/>
        </p:nvSpPr>
        <p:spPr bwMode="auto">
          <a:xfrm>
            <a:off x="2041525" y="1789113"/>
            <a:ext cx="1733550"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85000"/>
              </a:lnSpc>
            </a:pPr>
            <a:r>
              <a:rPr lang="en-US" b="1" dirty="0"/>
              <a:t>Control Chart for samples of 9 boxes</a:t>
            </a:r>
          </a:p>
        </p:txBody>
      </p:sp>
      <p:grpSp>
        <p:nvGrpSpPr>
          <p:cNvPr id="78" name="Group 43"/>
          <p:cNvGrpSpPr>
            <a:grpSpLocks/>
          </p:cNvGrpSpPr>
          <p:nvPr/>
        </p:nvGrpSpPr>
        <p:grpSpPr bwMode="auto">
          <a:xfrm>
            <a:off x="6146800" y="3048002"/>
            <a:ext cx="1600200" cy="1270000"/>
            <a:chOff x="3752" y="1992"/>
            <a:chExt cx="1008" cy="800"/>
          </a:xfrm>
        </p:grpSpPr>
        <p:sp>
          <p:nvSpPr>
            <p:cNvPr id="79" name="Line 44"/>
            <p:cNvSpPr>
              <a:spLocks noChangeShapeType="1"/>
            </p:cNvSpPr>
            <p:nvPr/>
          </p:nvSpPr>
          <p:spPr bwMode="auto">
            <a:xfrm>
              <a:off x="3752" y="1992"/>
              <a:ext cx="1008" cy="0"/>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80" name="Line 45"/>
            <p:cNvSpPr>
              <a:spLocks noChangeShapeType="1"/>
            </p:cNvSpPr>
            <p:nvPr/>
          </p:nvSpPr>
          <p:spPr bwMode="auto">
            <a:xfrm>
              <a:off x="3752" y="2792"/>
              <a:ext cx="1008" cy="0"/>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grpSp>
        <p:nvGrpSpPr>
          <p:cNvPr id="81" name="Group 49"/>
          <p:cNvGrpSpPr>
            <a:grpSpLocks/>
          </p:cNvGrpSpPr>
          <p:nvPr/>
        </p:nvGrpSpPr>
        <p:grpSpPr bwMode="auto">
          <a:xfrm>
            <a:off x="5740400" y="2101850"/>
            <a:ext cx="2327275" cy="3179763"/>
            <a:chOff x="3840" y="1396"/>
            <a:chExt cx="1466" cy="2003"/>
          </a:xfrm>
        </p:grpSpPr>
        <p:sp>
          <p:nvSpPr>
            <p:cNvPr id="82" name="Rectangle 50"/>
            <p:cNvSpPr>
              <a:spLocks noChangeArrowheads="1"/>
            </p:cNvSpPr>
            <p:nvPr/>
          </p:nvSpPr>
          <p:spPr bwMode="auto">
            <a:xfrm>
              <a:off x="3840" y="1396"/>
              <a:ext cx="1402" cy="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eaLnBrk="1" hangingPunct="1">
                <a:lnSpc>
                  <a:spcPct val="85000"/>
                </a:lnSpc>
              </a:pPr>
              <a:r>
                <a:rPr lang="en-US" dirty="0"/>
                <a:t>Variation </a:t>
              </a:r>
              <a:br>
                <a:rPr lang="en-US" dirty="0"/>
              </a:br>
              <a:r>
                <a:rPr lang="en-US" dirty="0"/>
                <a:t>due to assignable causes</a:t>
              </a:r>
            </a:p>
          </p:txBody>
        </p:sp>
        <p:sp>
          <p:nvSpPr>
            <p:cNvPr id="83" name="Rectangle 51"/>
            <p:cNvSpPr>
              <a:spLocks noChangeArrowheads="1"/>
            </p:cNvSpPr>
            <p:nvPr/>
          </p:nvSpPr>
          <p:spPr bwMode="auto">
            <a:xfrm>
              <a:off x="3952" y="2892"/>
              <a:ext cx="1354" cy="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eaLnBrk="1" hangingPunct="1">
                <a:lnSpc>
                  <a:spcPct val="85000"/>
                </a:lnSpc>
              </a:pPr>
              <a:r>
                <a:rPr lang="en-US" dirty="0"/>
                <a:t>Variation </a:t>
              </a:r>
              <a:br>
                <a:rPr lang="en-US" dirty="0"/>
              </a:br>
              <a:r>
                <a:rPr lang="en-US" dirty="0"/>
                <a:t>due to assignable causes</a:t>
              </a:r>
            </a:p>
          </p:txBody>
        </p:sp>
        <p:sp>
          <p:nvSpPr>
            <p:cNvPr id="84" name="Line 52"/>
            <p:cNvSpPr>
              <a:spLocks noChangeShapeType="1"/>
            </p:cNvSpPr>
            <p:nvPr/>
          </p:nvSpPr>
          <p:spPr bwMode="auto">
            <a:xfrm>
              <a:off x="4428" y="1728"/>
              <a:ext cx="0" cy="240"/>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85" name="Line 53"/>
            <p:cNvSpPr>
              <a:spLocks noChangeShapeType="1"/>
            </p:cNvSpPr>
            <p:nvPr/>
          </p:nvSpPr>
          <p:spPr bwMode="auto">
            <a:xfrm flipV="1">
              <a:off x="4428" y="2808"/>
              <a:ext cx="0" cy="240"/>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dirty="0"/>
            </a:p>
          </p:txBody>
        </p:sp>
      </p:grpSp>
      <p:grpSp>
        <p:nvGrpSpPr>
          <p:cNvPr id="86" name="Group 54"/>
          <p:cNvGrpSpPr>
            <a:grpSpLocks/>
          </p:cNvGrpSpPr>
          <p:nvPr/>
        </p:nvGrpSpPr>
        <p:grpSpPr bwMode="auto">
          <a:xfrm>
            <a:off x="6073775" y="3048000"/>
            <a:ext cx="1962150" cy="1257300"/>
            <a:chOff x="4050" y="1992"/>
            <a:chExt cx="1236" cy="792"/>
          </a:xfrm>
        </p:grpSpPr>
        <p:sp>
          <p:nvSpPr>
            <p:cNvPr id="87" name="Rectangle 55"/>
            <p:cNvSpPr>
              <a:spLocks noChangeArrowheads="1"/>
            </p:cNvSpPr>
            <p:nvPr/>
          </p:nvSpPr>
          <p:spPr bwMode="auto">
            <a:xfrm>
              <a:off x="4050" y="2200"/>
              <a:ext cx="1236" cy="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lnSpc>
                  <a:spcPct val="85000"/>
                </a:lnSpc>
              </a:pPr>
              <a:r>
                <a:rPr lang="en-US" dirty="0"/>
                <a:t>Variation due to natural causes</a:t>
              </a:r>
            </a:p>
          </p:txBody>
        </p:sp>
        <p:sp>
          <p:nvSpPr>
            <p:cNvPr id="88" name="Line 56"/>
            <p:cNvSpPr>
              <a:spLocks noChangeShapeType="1"/>
            </p:cNvSpPr>
            <p:nvPr/>
          </p:nvSpPr>
          <p:spPr bwMode="auto">
            <a:xfrm flipV="1">
              <a:off x="4436" y="2544"/>
              <a:ext cx="0" cy="240"/>
            </a:xfrm>
            <a:prstGeom prst="line">
              <a:avLst/>
            </a:prstGeom>
            <a:noFill/>
            <a:ln w="38100">
              <a:solidFill>
                <a:srgbClr val="175097"/>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89" name="Line 57"/>
            <p:cNvSpPr>
              <a:spLocks noChangeShapeType="1"/>
            </p:cNvSpPr>
            <p:nvPr/>
          </p:nvSpPr>
          <p:spPr bwMode="auto">
            <a:xfrm>
              <a:off x="4428" y="1992"/>
              <a:ext cx="0" cy="240"/>
            </a:xfrm>
            <a:prstGeom prst="line">
              <a:avLst/>
            </a:prstGeom>
            <a:noFill/>
            <a:ln w="38100">
              <a:solidFill>
                <a:srgbClr val="175097"/>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dirty="0"/>
            </a:p>
          </p:txBody>
        </p:sp>
      </p:grpSp>
      <p:grpSp>
        <p:nvGrpSpPr>
          <p:cNvPr id="90" name="Group 58"/>
          <p:cNvGrpSpPr>
            <a:grpSpLocks/>
          </p:cNvGrpSpPr>
          <p:nvPr/>
        </p:nvGrpSpPr>
        <p:grpSpPr bwMode="auto">
          <a:xfrm>
            <a:off x="5080000" y="4483100"/>
            <a:ext cx="1806575" cy="1298575"/>
            <a:chOff x="3080" y="2896"/>
            <a:chExt cx="1138" cy="818"/>
          </a:xfrm>
        </p:grpSpPr>
        <p:sp>
          <p:nvSpPr>
            <p:cNvPr id="91" name="Rectangle 59"/>
            <p:cNvSpPr>
              <a:spLocks noChangeArrowheads="1"/>
            </p:cNvSpPr>
            <p:nvPr/>
          </p:nvSpPr>
          <p:spPr bwMode="auto">
            <a:xfrm>
              <a:off x="3494" y="3355"/>
              <a:ext cx="724" cy="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lnSpc>
                  <a:spcPct val="85000"/>
                </a:lnSpc>
              </a:pPr>
              <a:r>
                <a:rPr lang="en-US" dirty="0"/>
                <a:t>Out of control</a:t>
              </a:r>
            </a:p>
          </p:txBody>
        </p:sp>
        <p:sp>
          <p:nvSpPr>
            <p:cNvPr id="92" name="Freeform 60"/>
            <p:cNvSpPr>
              <a:spLocks/>
            </p:cNvSpPr>
            <p:nvPr/>
          </p:nvSpPr>
          <p:spPr bwMode="auto">
            <a:xfrm>
              <a:off x="3080" y="2896"/>
              <a:ext cx="664" cy="440"/>
            </a:xfrm>
            <a:custGeom>
              <a:avLst/>
              <a:gdLst>
                <a:gd name="T0" fmla="*/ 0 w 664"/>
                <a:gd name="T1" fmla="*/ 0 h 440"/>
                <a:gd name="T2" fmla="*/ 664 w 664"/>
                <a:gd name="T3" fmla="*/ 440 h 440"/>
                <a:gd name="T4" fmla="*/ 184 w 664"/>
                <a:gd name="T5" fmla="*/ 280 h 440"/>
                <a:gd name="T6" fmla="*/ 0 60000 65536"/>
                <a:gd name="T7" fmla="*/ 0 60000 65536"/>
                <a:gd name="T8" fmla="*/ 0 60000 65536"/>
              </a:gdLst>
              <a:ahLst/>
              <a:cxnLst>
                <a:cxn ang="T6">
                  <a:pos x="T0" y="T1"/>
                </a:cxn>
                <a:cxn ang="T7">
                  <a:pos x="T2" y="T3"/>
                </a:cxn>
                <a:cxn ang="T8">
                  <a:pos x="T4" y="T5"/>
                </a:cxn>
              </a:cxnLst>
              <a:rect l="0" t="0" r="r" b="b"/>
              <a:pathLst>
                <a:path w="664" h="440">
                  <a:moveTo>
                    <a:pt x="0" y="0"/>
                  </a:moveTo>
                  <a:lnTo>
                    <a:pt x="664" y="440"/>
                  </a:lnTo>
                  <a:lnTo>
                    <a:pt x="184" y="280"/>
                  </a:lnTo>
                </a:path>
              </a:pathLst>
            </a:custGeom>
            <a:noFill/>
            <a:ln w="38100" cmpd="sng">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grpSp>
      <p:grpSp>
        <p:nvGrpSpPr>
          <p:cNvPr id="93" name="Group 61"/>
          <p:cNvGrpSpPr>
            <a:grpSpLocks/>
          </p:cNvGrpSpPr>
          <p:nvPr/>
        </p:nvGrpSpPr>
        <p:grpSpPr bwMode="auto">
          <a:xfrm>
            <a:off x="3959225" y="2076450"/>
            <a:ext cx="1519238" cy="620713"/>
            <a:chOff x="2374" y="1380"/>
            <a:chExt cx="957" cy="391"/>
          </a:xfrm>
        </p:grpSpPr>
        <p:sp>
          <p:nvSpPr>
            <p:cNvPr id="94" name="Rectangle 62"/>
            <p:cNvSpPr>
              <a:spLocks noChangeArrowheads="1"/>
            </p:cNvSpPr>
            <p:nvPr/>
          </p:nvSpPr>
          <p:spPr bwMode="auto">
            <a:xfrm>
              <a:off x="2374" y="1380"/>
              <a:ext cx="732" cy="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lnSpc>
                  <a:spcPct val="85000"/>
                </a:lnSpc>
              </a:pPr>
              <a:r>
                <a:rPr lang="en-US" dirty="0"/>
                <a:t>Out of control</a:t>
              </a:r>
            </a:p>
          </p:txBody>
        </p:sp>
        <p:sp>
          <p:nvSpPr>
            <p:cNvPr id="95" name="Freeform 63"/>
            <p:cNvSpPr>
              <a:spLocks/>
            </p:cNvSpPr>
            <p:nvPr/>
          </p:nvSpPr>
          <p:spPr bwMode="auto">
            <a:xfrm>
              <a:off x="3043" y="1557"/>
              <a:ext cx="288" cy="214"/>
            </a:xfrm>
            <a:custGeom>
              <a:avLst/>
              <a:gdLst>
                <a:gd name="T0" fmla="*/ 0 w 288"/>
                <a:gd name="T1" fmla="*/ 0 h 214"/>
                <a:gd name="T2" fmla="*/ 160 w 288"/>
                <a:gd name="T3" fmla="*/ 0 h 214"/>
                <a:gd name="T4" fmla="*/ 288 w 288"/>
                <a:gd name="T5" fmla="*/ 214 h 214"/>
                <a:gd name="T6" fmla="*/ 0 60000 65536"/>
                <a:gd name="T7" fmla="*/ 0 60000 65536"/>
                <a:gd name="T8" fmla="*/ 0 60000 65536"/>
              </a:gdLst>
              <a:ahLst/>
              <a:cxnLst>
                <a:cxn ang="T6">
                  <a:pos x="T0" y="T1"/>
                </a:cxn>
                <a:cxn ang="T7">
                  <a:pos x="T2" y="T3"/>
                </a:cxn>
                <a:cxn ang="T8">
                  <a:pos x="T4" y="T5"/>
                </a:cxn>
              </a:cxnLst>
              <a:rect l="0" t="0" r="r" b="b"/>
              <a:pathLst>
                <a:path w="288" h="214">
                  <a:moveTo>
                    <a:pt x="0" y="0"/>
                  </a:moveTo>
                  <a:lnTo>
                    <a:pt x="160" y="0"/>
                  </a:lnTo>
                  <a:lnTo>
                    <a:pt x="288" y="214"/>
                  </a:lnTo>
                </a:path>
              </a:pathLst>
            </a:custGeom>
            <a:noFill/>
            <a:ln w="381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grpSp>
    </p:spTree>
    <p:extLst>
      <p:ext uri="{BB962C8B-B14F-4D97-AF65-F5344CB8AC3E}">
        <p14:creationId xmlns:p14="http://schemas.microsoft.com/office/powerpoint/2010/main" val="199296678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ipe(left)">
                                      <p:cBhvr>
                                        <p:cTn id="7" dur="1000"/>
                                        <p:tgtEl>
                                          <p:spTgt spid="77"/>
                                        </p:tgtEl>
                                      </p:cBhvr>
                                    </p:animEffect>
                                  </p:childTnLst>
                                </p:cTn>
                              </p:par>
                            </p:childTnLst>
                          </p:cTn>
                        </p:par>
                        <p:par>
                          <p:cTn id="8" fill="hold">
                            <p:stCondLst>
                              <p:cond delay="1000"/>
                            </p:stCondLst>
                            <p:childTnLst>
                              <p:par>
                                <p:cTn id="9" presetID="22" presetClass="entr" presetSubtype="8" fill="hold" nodeType="afterEffect">
                                  <p:stCondLst>
                                    <p:cond delay="100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1000"/>
                                        <p:tgtEl>
                                          <p:spTgt spid="27"/>
                                        </p:tgtEl>
                                      </p:cBhvr>
                                    </p:animEffect>
                                  </p:childTnLst>
                                </p:cTn>
                              </p:par>
                            </p:childTnLst>
                          </p:cTn>
                        </p:par>
                        <p:par>
                          <p:cTn id="12" fill="hold">
                            <p:stCondLst>
                              <p:cond delay="3000"/>
                            </p:stCondLst>
                            <p:childTnLst>
                              <p:par>
                                <p:cTn id="13" presetID="22" presetClass="entr" presetSubtype="8" fill="hold" nodeType="afterEffect">
                                  <p:stCondLst>
                                    <p:cond delay="1000"/>
                                  </p:stCondLst>
                                  <p:childTnLst>
                                    <p:set>
                                      <p:cBhvr>
                                        <p:cTn id="14" dur="1" fill="hold">
                                          <p:stCondLst>
                                            <p:cond delay="0"/>
                                          </p:stCondLst>
                                        </p:cTn>
                                        <p:tgtEl>
                                          <p:spTgt spid="78"/>
                                        </p:tgtEl>
                                        <p:attrNameLst>
                                          <p:attrName>style.visibility</p:attrName>
                                        </p:attrNameLst>
                                      </p:cBhvr>
                                      <p:to>
                                        <p:strVal val="visible"/>
                                      </p:to>
                                    </p:set>
                                    <p:animEffect transition="in" filter="wipe(left)">
                                      <p:cBhvr>
                                        <p:cTn id="15" dur="1000"/>
                                        <p:tgtEl>
                                          <p:spTgt spid="78"/>
                                        </p:tgtEl>
                                      </p:cBhvr>
                                    </p:animEffect>
                                  </p:childTnLst>
                                </p:cTn>
                              </p:par>
                              <p:par>
                                <p:cTn id="16" presetID="16" presetClass="entr" presetSubtype="42" fill="hold" nodeType="withEffect">
                                  <p:stCondLst>
                                    <p:cond delay="1000"/>
                                  </p:stCondLst>
                                  <p:childTnLst>
                                    <p:set>
                                      <p:cBhvr>
                                        <p:cTn id="17" dur="1" fill="hold">
                                          <p:stCondLst>
                                            <p:cond delay="0"/>
                                          </p:stCondLst>
                                        </p:cTn>
                                        <p:tgtEl>
                                          <p:spTgt spid="86"/>
                                        </p:tgtEl>
                                        <p:attrNameLst>
                                          <p:attrName>style.visibility</p:attrName>
                                        </p:attrNameLst>
                                      </p:cBhvr>
                                      <p:to>
                                        <p:strVal val="visible"/>
                                      </p:to>
                                    </p:set>
                                    <p:animEffect transition="in" filter="barn(outHorizontal)">
                                      <p:cBhvr>
                                        <p:cTn id="18" dur="1000"/>
                                        <p:tgtEl>
                                          <p:spTgt spid="86"/>
                                        </p:tgtEl>
                                      </p:cBhvr>
                                    </p:animEffect>
                                  </p:childTnLst>
                                </p:cTn>
                              </p:par>
                            </p:childTnLst>
                          </p:cTn>
                        </p:par>
                        <p:par>
                          <p:cTn id="19" fill="hold">
                            <p:stCondLst>
                              <p:cond delay="5000"/>
                            </p:stCondLst>
                            <p:childTnLst>
                              <p:par>
                                <p:cTn id="20" presetID="16" presetClass="entr" presetSubtype="42" fill="hold" nodeType="afterEffect">
                                  <p:stCondLst>
                                    <p:cond delay="1000"/>
                                  </p:stCondLst>
                                  <p:childTnLst>
                                    <p:set>
                                      <p:cBhvr>
                                        <p:cTn id="21" dur="1" fill="hold">
                                          <p:stCondLst>
                                            <p:cond delay="0"/>
                                          </p:stCondLst>
                                        </p:cTn>
                                        <p:tgtEl>
                                          <p:spTgt spid="81"/>
                                        </p:tgtEl>
                                        <p:attrNameLst>
                                          <p:attrName>style.visibility</p:attrName>
                                        </p:attrNameLst>
                                      </p:cBhvr>
                                      <p:to>
                                        <p:strVal val="visible"/>
                                      </p:to>
                                    </p:set>
                                    <p:animEffect transition="in" filter="barn(outHorizontal)">
                                      <p:cBhvr>
                                        <p:cTn id="22" dur="1000"/>
                                        <p:tgtEl>
                                          <p:spTgt spid="8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left)">
                                      <p:cBhvr>
                                        <p:cTn id="27" dur="1000"/>
                                        <p:tgtEl>
                                          <p:spTgt spid="4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wipe(left)">
                                      <p:cBhvr>
                                        <p:cTn id="32" dur="1000"/>
                                        <p:tgtEl>
                                          <p:spTgt spid="62"/>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9" fill="hold" nodeType="clickEffect">
                                  <p:stCondLst>
                                    <p:cond delay="0"/>
                                  </p:stCondLst>
                                  <p:childTnLst>
                                    <p:set>
                                      <p:cBhvr>
                                        <p:cTn id="36" dur="1" fill="hold">
                                          <p:stCondLst>
                                            <p:cond delay="0"/>
                                          </p:stCondLst>
                                        </p:cTn>
                                        <p:tgtEl>
                                          <p:spTgt spid="90"/>
                                        </p:tgtEl>
                                        <p:attrNameLst>
                                          <p:attrName>style.visibility</p:attrName>
                                        </p:attrNameLst>
                                      </p:cBhvr>
                                      <p:to>
                                        <p:strVal val="visible"/>
                                      </p:to>
                                    </p:set>
                                    <p:animEffect transition="in" filter="strips(upLeft)">
                                      <p:cBhvr>
                                        <p:cTn id="37" dur="1000"/>
                                        <p:tgtEl>
                                          <p:spTgt spid="90"/>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nodeType="clickEffect">
                                  <p:stCondLst>
                                    <p:cond delay="0"/>
                                  </p:stCondLst>
                                  <p:childTnLst>
                                    <p:set>
                                      <p:cBhvr>
                                        <p:cTn id="41" dur="1" fill="hold">
                                          <p:stCondLst>
                                            <p:cond delay="0"/>
                                          </p:stCondLst>
                                        </p:cTn>
                                        <p:tgtEl>
                                          <p:spTgt spid="93"/>
                                        </p:tgtEl>
                                        <p:attrNameLst>
                                          <p:attrName>style.visibility</p:attrName>
                                        </p:attrNameLst>
                                      </p:cBhvr>
                                      <p:to>
                                        <p:strVal val="visible"/>
                                      </p:to>
                                    </p:set>
                                    <p:animEffect transition="in" filter="strips(downRight)">
                                      <p:cBhvr>
                                        <p:cTn id="42" dur="10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Control Charts for Variables</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61</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646331"/>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 (SPC)</a:t>
            </a:r>
          </a:p>
        </p:txBody>
      </p:sp>
      <p:sp>
        <p:nvSpPr>
          <p:cNvPr id="4" name="Content Placeholder 3"/>
          <p:cNvSpPr>
            <a:spLocks noGrp="1"/>
          </p:cNvSpPr>
          <p:nvPr>
            <p:ph idx="1"/>
          </p:nvPr>
        </p:nvSpPr>
        <p:spPr>
          <a:xfrm>
            <a:off x="381000" y="717674"/>
            <a:ext cx="8305800" cy="5759326"/>
          </a:xfrm>
        </p:spPr>
        <p:txBody>
          <a:bodyPr>
            <a:noAutofit/>
          </a:bodyPr>
          <a:lstStyle/>
          <a:p>
            <a:pPr marL="0" indent="0">
              <a:buClr>
                <a:srgbClr val="BF0922"/>
              </a:buClr>
              <a:buSzPct val="60000"/>
              <a:buNone/>
            </a:pPr>
            <a:endParaRPr lang="en-US" altLang="en-US" u="sng" dirty="0">
              <a:latin typeface="Book Antiqua" pitchFamily="18" charset="0"/>
            </a:endParaRPr>
          </a:p>
          <a:p>
            <a:pPr marL="0" indent="0">
              <a:buClr>
                <a:srgbClr val="BF0922"/>
              </a:buClr>
              <a:buSzPct val="60000"/>
              <a:buNone/>
            </a:pPr>
            <a:r>
              <a:rPr lang="en-US" altLang="en-US" u="sng" dirty="0">
                <a:latin typeface="Book Antiqua" pitchFamily="18" charset="0"/>
              </a:rPr>
              <a:t>Example</a:t>
            </a:r>
          </a:p>
        </p:txBody>
      </p:sp>
      <p:grpSp>
        <p:nvGrpSpPr>
          <p:cNvPr id="97" name="Group 3"/>
          <p:cNvGrpSpPr>
            <a:grpSpLocks/>
          </p:cNvGrpSpPr>
          <p:nvPr/>
        </p:nvGrpSpPr>
        <p:grpSpPr bwMode="auto">
          <a:xfrm>
            <a:off x="210343" y="695851"/>
            <a:ext cx="6505577" cy="584200"/>
            <a:chOff x="382" y="988"/>
            <a:chExt cx="4098" cy="368"/>
          </a:xfrm>
        </p:grpSpPr>
        <p:sp>
          <p:nvSpPr>
            <p:cNvPr id="98" name="Rectangle 4"/>
            <p:cNvSpPr>
              <a:spLocks noChangeArrowheads="1"/>
            </p:cNvSpPr>
            <p:nvPr/>
          </p:nvSpPr>
          <p:spPr bwMode="auto">
            <a:xfrm>
              <a:off x="382" y="988"/>
              <a:ext cx="4098"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3200" b="1" u="sng" dirty="0">
                  <a:solidFill>
                    <a:schemeClr val="accent1"/>
                  </a:solidFill>
                </a:rPr>
                <a:t>For </a:t>
              </a:r>
              <a:r>
                <a:rPr lang="en-US" sz="3200" b="1" i="1" u="sng" dirty="0">
                  <a:solidFill>
                    <a:schemeClr val="accent1"/>
                  </a:solidFill>
                  <a:latin typeface="Times New Roman" charset="0"/>
                  <a:cs typeface="Times New Roman" charset="0"/>
                </a:rPr>
                <a:t>x</a:t>
              </a:r>
              <a:r>
                <a:rPr lang="en-US" sz="3200" b="1" u="sng" dirty="0">
                  <a:solidFill>
                    <a:schemeClr val="accent1"/>
                  </a:solidFill>
                </a:rPr>
                <a:t>-Charts when we don</a:t>
              </a:r>
              <a:r>
                <a:rPr lang="en-AU" sz="3200" b="1" u="sng" dirty="0">
                  <a:solidFill>
                    <a:schemeClr val="accent1"/>
                  </a:solidFill>
                </a:rPr>
                <a:t>'</a:t>
              </a:r>
              <a:r>
                <a:rPr lang="en-US" sz="3200" b="1" u="sng" dirty="0">
                  <a:solidFill>
                    <a:schemeClr val="accent1"/>
                  </a:solidFill>
                </a:rPr>
                <a:t>t know </a:t>
              </a:r>
              <a:r>
                <a:rPr lang="en-US" sz="3200" b="1" i="1" u="sng" dirty="0">
                  <a:solidFill>
                    <a:schemeClr val="accent1"/>
                  </a:solidFill>
                  <a:latin typeface="Symbol" charset="0"/>
                </a:rPr>
                <a:t>s </a:t>
              </a:r>
              <a:endParaRPr lang="en-US" sz="3200" b="1" i="1" u="sng" dirty="0">
                <a:solidFill>
                  <a:schemeClr val="accent1"/>
                </a:solidFill>
              </a:endParaRPr>
            </a:p>
          </p:txBody>
        </p:sp>
        <p:sp>
          <p:nvSpPr>
            <p:cNvPr id="99" name="Line 5"/>
            <p:cNvSpPr>
              <a:spLocks noChangeShapeType="1"/>
            </p:cNvSpPr>
            <p:nvPr/>
          </p:nvSpPr>
          <p:spPr bwMode="auto">
            <a:xfrm>
              <a:off x="840" y="1097"/>
              <a:ext cx="120" cy="0"/>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grpSp>
        <p:nvGrpSpPr>
          <p:cNvPr id="100" name="Group 99"/>
          <p:cNvGrpSpPr>
            <a:grpSpLocks/>
          </p:cNvGrpSpPr>
          <p:nvPr/>
        </p:nvGrpSpPr>
        <p:grpSpPr bwMode="auto">
          <a:xfrm>
            <a:off x="1600200" y="2444750"/>
            <a:ext cx="2362200" cy="1193800"/>
            <a:chOff x="3175000" y="2444750"/>
            <a:chExt cx="2362200" cy="1193800"/>
          </a:xfrm>
        </p:grpSpPr>
        <p:graphicFrame>
          <p:nvGraphicFramePr>
            <p:cNvPr id="101" name="Object 2"/>
            <p:cNvGraphicFramePr>
              <a:graphicFrameLocks noChangeAspect="1"/>
            </p:cNvGraphicFramePr>
            <p:nvPr/>
          </p:nvGraphicFramePr>
          <p:xfrm>
            <a:off x="3175000" y="2559050"/>
            <a:ext cx="2362200" cy="1079500"/>
          </p:xfrm>
          <a:graphic>
            <a:graphicData uri="http://schemas.openxmlformats.org/presentationml/2006/ole">
              <mc:AlternateContent xmlns:mc="http://schemas.openxmlformats.org/markup-compatibility/2006">
                <mc:Choice xmlns:v="urn:schemas-microsoft-com:vml" Requires="v">
                  <p:oleObj spid="_x0000_s6209" name="Equation" r:id="rId4" imgW="2349360" imgH="1069560" progId="Equation.3">
                    <p:embed/>
                  </p:oleObj>
                </mc:Choice>
                <mc:Fallback>
                  <p:oleObj name="Equation" r:id="rId4" imgW="2349360" imgH="1069560" progId="Equation.3">
                    <p:embed/>
                    <p:pic>
                      <p:nvPicPr>
                        <p:cNvPr id="101"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000" y="2559050"/>
                          <a:ext cx="23622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2" name="Picture 1" descr="x dbar t 28.pd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330700" y="2444750"/>
              <a:ext cx="482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 name="Picture 11" descr="x dbar t 28.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343400" y="3016250"/>
              <a:ext cx="482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4" name="Group 103"/>
          <p:cNvGrpSpPr>
            <a:grpSpLocks/>
          </p:cNvGrpSpPr>
          <p:nvPr/>
        </p:nvGrpSpPr>
        <p:grpSpPr bwMode="auto">
          <a:xfrm>
            <a:off x="695325" y="3906914"/>
            <a:ext cx="5867489" cy="2341486"/>
            <a:chOff x="1266825" y="4013224"/>
            <a:chExt cx="5095875" cy="2341421"/>
          </a:xfrm>
        </p:grpSpPr>
        <p:grpSp>
          <p:nvGrpSpPr>
            <p:cNvPr id="105" name="Group 5"/>
            <p:cNvGrpSpPr>
              <a:grpSpLocks/>
            </p:cNvGrpSpPr>
            <p:nvPr/>
          </p:nvGrpSpPr>
          <p:grpSpPr bwMode="auto">
            <a:xfrm>
              <a:off x="1266825" y="4013224"/>
              <a:ext cx="5095875" cy="2341421"/>
              <a:chOff x="606425" y="3848099"/>
              <a:chExt cx="5095875" cy="2341421"/>
            </a:xfrm>
          </p:grpSpPr>
          <p:sp>
            <p:nvSpPr>
              <p:cNvPr id="107" name="Rectangle 19"/>
              <p:cNvSpPr>
                <a:spLocks noChangeArrowheads="1"/>
              </p:cNvSpPr>
              <p:nvPr/>
            </p:nvSpPr>
            <p:spPr bwMode="auto">
              <a:xfrm>
                <a:off x="606425" y="4327524"/>
                <a:ext cx="5095875" cy="1861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006600" indent="-2006600" eaLnBrk="1" hangingPunct="1">
                  <a:spcAft>
                    <a:spcPts val="1200"/>
                  </a:spcAft>
                  <a:tabLst>
                    <a:tab pos="1524000" algn="r"/>
                    <a:tab pos="1816100" algn="r"/>
                  </a:tabLst>
                </a:pPr>
                <a:r>
                  <a:rPr lang="en-US" dirty="0"/>
                  <a:t>Where            	                  average range of the samples</a:t>
                </a:r>
              </a:p>
              <a:p>
                <a:pPr marL="2006600" indent="-2006600" eaLnBrk="1" hangingPunct="1">
                  <a:spcAft>
                    <a:spcPts val="600"/>
                  </a:spcAft>
                  <a:tabLst>
                    <a:tab pos="1524000" algn="r"/>
                    <a:tab pos="1816100" algn="r"/>
                  </a:tabLst>
                </a:pPr>
                <a:r>
                  <a:rPr lang="en-US" dirty="0"/>
                  <a:t>              </a:t>
                </a:r>
                <a:r>
                  <a:rPr lang="en-US" i="1" dirty="0">
                    <a:latin typeface="Times New Roman" charset="0"/>
                    <a:cs typeface="Times New Roman" charset="0"/>
                  </a:rPr>
                  <a:t>A</a:t>
                </a:r>
                <a:r>
                  <a:rPr lang="en-US" baseline="-25000" dirty="0"/>
                  <a:t>2</a:t>
                </a:r>
                <a:r>
                  <a:rPr lang="en-US" dirty="0"/>
                  <a:t>, D</a:t>
                </a:r>
                <a:r>
                  <a:rPr lang="en-US" baseline="-25000" dirty="0"/>
                  <a:t>3</a:t>
                </a:r>
                <a:r>
                  <a:rPr lang="en-US" dirty="0"/>
                  <a:t>, and D</a:t>
                </a:r>
                <a:r>
                  <a:rPr lang="en-US" baseline="-25000" dirty="0"/>
                  <a:t>4</a:t>
                </a:r>
                <a:r>
                  <a:rPr lang="en-US" dirty="0"/>
                  <a:t> = control chart factor shown in Table</a:t>
                </a:r>
              </a:p>
              <a:p>
                <a:pPr marL="2006600" indent="-2006600" eaLnBrk="1" hangingPunct="1">
                  <a:spcAft>
                    <a:spcPts val="600"/>
                  </a:spcAft>
                  <a:tabLst>
                    <a:tab pos="1524000" algn="r"/>
                    <a:tab pos="1816100" algn="r"/>
                  </a:tabLst>
                </a:pPr>
                <a:r>
                  <a:rPr lang="en-US" dirty="0"/>
                  <a:t>                  =	 mean of the sample means</a:t>
                </a:r>
              </a:p>
              <a:p>
                <a:pPr marL="2006600" indent="-2006600" eaLnBrk="1" hangingPunct="1">
                  <a:spcAft>
                    <a:spcPts val="600"/>
                  </a:spcAft>
                  <a:tabLst>
                    <a:tab pos="1524000" algn="r"/>
                    <a:tab pos="1816100" algn="r"/>
                  </a:tabLst>
                </a:pPr>
                <a:r>
                  <a:rPr lang="en-US" dirty="0"/>
                  <a:t>             </a:t>
                </a:r>
                <a:r>
                  <a:rPr lang="en-US" i="1" dirty="0" err="1">
                    <a:latin typeface="Times New Roman"/>
                    <a:cs typeface="Times New Roman"/>
                  </a:rPr>
                  <a:t>R</a:t>
                </a:r>
                <a:r>
                  <a:rPr lang="en-US" i="1" baseline="-25000" dirty="0" err="1">
                    <a:latin typeface="Times New Roman"/>
                    <a:cs typeface="Times New Roman"/>
                  </a:rPr>
                  <a:t>i</a:t>
                </a:r>
                <a:r>
                  <a:rPr lang="en-US" i="1" baseline="-25000" dirty="0">
                    <a:latin typeface="Times New Roman"/>
                    <a:cs typeface="Times New Roman"/>
                  </a:rPr>
                  <a:t> </a:t>
                </a:r>
                <a:r>
                  <a:rPr lang="en-US" dirty="0"/>
                  <a:t>= 	range for sample </a:t>
                </a:r>
                <a:r>
                  <a:rPr lang="en-US" i="1" dirty="0" err="1">
                    <a:latin typeface="Times New Roman"/>
                    <a:cs typeface="Times New Roman"/>
                  </a:rPr>
                  <a:t>i</a:t>
                </a:r>
                <a:endParaRPr lang="en-US" i="1" dirty="0">
                  <a:latin typeface="Times New Roman"/>
                  <a:cs typeface="Times New Roman"/>
                </a:endParaRPr>
              </a:p>
              <a:p>
                <a:pPr marL="2006600" indent="-2006600" eaLnBrk="1" hangingPunct="1">
                  <a:spcAft>
                    <a:spcPts val="600"/>
                  </a:spcAft>
                  <a:tabLst>
                    <a:tab pos="1524000" algn="r"/>
                    <a:tab pos="1816100" algn="r"/>
                  </a:tabLst>
                </a:pPr>
                <a:r>
                  <a:rPr lang="en-US" i="1" dirty="0">
                    <a:latin typeface="Times New Roman"/>
                    <a:cs typeface="Times New Roman"/>
                  </a:rPr>
                  <a:t>             k </a:t>
                </a:r>
                <a:r>
                  <a:rPr lang="en-US" dirty="0"/>
                  <a:t>=	total number of samples</a:t>
                </a:r>
              </a:p>
            </p:txBody>
          </p:sp>
          <p:graphicFrame>
            <p:nvGraphicFramePr>
              <p:cNvPr id="108" name="Object 3"/>
              <p:cNvGraphicFramePr>
                <a:graphicFrameLocks noChangeAspect="1"/>
              </p:cNvGraphicFramePr>
              <p:nvPr/>
            </p:nvGraphicFramePr>
            <p:xfrm>
              <a:off x="1435100" y="3848099"/>
              <a:ext cx="1050925" cy="960412"/>
            </p:xfrm>
            <a:graphic>
              <a:graphicData uri="http://schemas.openxmlformats.org/presentationml/2006/ole">
                <mc:AlternateContent xmlns:mc="http://schemas.openxmlformats.org/markup-compatibility/2006">
                  <mc:Choice xmlns:v="urn:schemas-microsoft-com:vml" Requires="v">
                    <p:oleObj spid="_x0000_s6210" name="Equation" r:id="rId8" imgW="1041400" imgH="952500" progId="Equation.3">
                      <p:embed/>
                    </p:oleObj>
                  </mc:Choice>
                  <mc:Fallback>
                    <p:oleObj name="Equation" r:id="rId8" imgW="1041400" imgH="952500" progId="Equation.3">
                      <p:embed/>
                      <p:pic>
                        <p:nvPicPr>
                          <p:cNvPr id="108" name="Object 3"/>
                          <p:cNvPicPr>
                            <a:picLocks noChangeAspect="1" noChangeArrowheads="1"/>
                          </p:cNvPicPr>
                          <p:nvPr/>
                        </p:nvPicPr>
                        <p:blipFill>
                          <a:blip r:embed="rId9"/>
                          <a:srcRect/>
                          <a:stretch>
                            <a:fillRect/>
                          </a:stretch>
                        </p:blipFill>
                        <p:spPr bwMode="auto">
                          <a:xfrm>
                            <a:off x="1435100" y="3848099"/>
                            <a:ext cx="1050925" cy="9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pic>
          <p:nvPicPr>
            <p:cNvPr id="106" name="Picture 7" descr="x dbar t 18.pd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870240" y="5191104"/>
              <a:ext cx="381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TextBox 5">
            <a:extLst>
              <a:ext uri="{FF2B5EF4-FFF2-40B4-BE49-F238E27FC236}">
                <a16:creationId xmlns:a16="http://schemas.microsoft.com/office/drawing/2014/main" id="{FAA7895C-4B06-4BF9-8CED-0D5AA0CBA096}"/>
              </a:ext>
            </a:extLst>
          </p:cNvPr>
          <p:cNvSpPr txBox="1"/>
          <p:nvPr/>
        </p:nvSpPr>
        <p:spPr>
          <a:xfrm>
            <a:off x="828938" y="1969782"/>
            <a:ext cx="1390124" cy="584775"/>
          </a:xfrm>
          <a:prstGeom prst="rect">
            <a:avLst/>
          </a:prstGeom>
          <a:noFill/>
        </p:spPr>
        <p:txBody>
          <a:bodyPr wrap="none" rtlCol="0">
            <a:spAutoFit/>
          </a:bodyPr>
          <a:lstStyle/>
          <a:p>
            <a:r>
              <a:rPr lang="en-US" sz="3200" dirty="0"/>
              <a:t>X-chart</a:t>
            </a:r>
          </a:p>
        </p:txBody>
      </p:sp>
      <p:sp>
        <p:nvSpPr>
          <p:cNvPr id="26" name="TextBox 25">
            <a:extLst>
              <a:ext uri="{FF2B5EF4-FFF2-40B4-BE49-F238E27FC236}">
                <a16:creationId xmlns:a16="http://schemas.microsoft.com/office/drawing/2014/main" id="{1443D367-694C-4271-BD68-51FFDAEF9DE0}"/>
              </a:ext>
            </a:extLst>
          </p:cNvPr>
          <p:cNvSpPr txBox="1"/>
          <p:nvPr/>
        </p:nvSpPr>
        <p:spPr>
          <a:xfrm>
            <a:off x="5163076" y="1981200"/>
            <a:ext cx="1399742" cy="584775"/>
          </a:xfrm>
          <a:prstGeom prst="rect">
            <a:avLst/>
          </a:prstGeom>
          <a:noFill/>
        </p:spPr>
        <p:txBody>
          <a:bodyPr wrap="none" rtlCol="0">
            <a:spAutoFit/>
          </a:bodyPr>
          <a:lstStyle/>
          <a:p>
            <a:r>
              <a:rPr lang="en-US" sz="3200" dirty="0"/>
              <a:t>R-chart</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A7270C68-DD90-4CA3-844F-A7180CBC8889}"/>
                  </a:ext>
                </a:extLst>
              </p:cNvPr>
              <p:cNvSpPr txBox="1"/>
              <p:nvPr/>
            </p:nvSpPr>
            <p:spPr>
              <a:xfrm>
                <a:off x="5733386" y="2560954"/>
                <a:ext cx="2030108"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𝑈𝐶𝐿</m:t>
                          </m:r>
                        </m:e>
                        <m:sub>
                          <m:r>
                            <a:rPr lang="en-US" sz="2800" b="0" i="1" smtClean="0">
                              <a:latin typeface="Cambria Math" panose="02040503050406030204" pitchFamily="18" charset="0"/>
                            </a:rPr>
                            <m:t>𝑅</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𝐷</m:t>
                          </m:r>
                        </m:e>
                        <m:sub>
                          <m:r>
                            <a:rPr lang="en-US" sz="2800" b="0" i="1" smtClean="0">
                              <a:latin typeface="Cambria Math" panose="02040503050406030204" pitchFamily="18" charset="0"/>
                            </a:rPr>
                            <m:t>4</m:t>
                          </m:r>
                        </m:sub>
                      </m:sSub>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rPr>
                            <m:t>𝑅</m:t>
                          </m:r>
                        </m:e>
                      </m:acc>
                    </m:oMath>
                  </m:oMathPara>
                </a14:m>
                <a:endParaRPr lang="en-US" sz="2800" dirty="0"/>
              </a:p>
            </p:txBody>
          </p:sp>
        </mc:Choice>
        <mc:Fallback xmlns="">
          <p:sp>
            <p:nvSpPr>
              <p:cNvPr id="10" name="TextBox 9">
                <a:extLst>
                  <a:ext uri="{FF2B5EF4-FFF2-40B4-BE49-F238E27FC236}">
                    <a16:creationId xmlns:a16="http://schemas.microsoft.com/office/drawing/2014/main" id="{A7270C68-DD90-4CA3-844F-A7180CBC8889}"/>
                  </a:ext>
                </a:extLst>
              </p:cNvPr>
              <p:cNvSpPr txBox="1">
                <a:spLocks noRot="1" noChangeAspect="1" noMove="1" noResize="1" noEditPoints="1" noAdjustHandles="1" noChangeArrowheads="1" noChangeShapeType="1" noTextEdit="1"/>
              </p:cNvSpPr>
              <p:nvPr/>
            </p:nvSpPr>
            <p:spPr>
              <a:xfrm>
                <a:off x="5733386" y="2560954"/>
                <a:ext cx="2030108" cy="430887"/>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E70E3829-7E5A-4105-AA0A-18EA94C78926}"/>
                  </a:ext>
                </a:extLst>
              </p:cNvPr>
              <p:cNvSpPr txBox="1"/>
              <p:nvPr/>
            </p:nvSpPr>
            <p:spPr>
              <a:xfrm>
                <a:off x="5715000" y="3074313"/>
                <a:ext cx="1974002"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𝐿𝐶𝐿</m:t>
                          </m:r>
                        </m:e>
                        <m:sub>
                          <m:r>
                            <a:rPr lang="en-US" sz="2800" b="0" i="1" smtClean="0">
                              <a:latin typeface="Cambria Math" panose="02040503050406030204" pitchFamily="18" charset="0"/>
                            </a:rPr>
                            <m:t>𝑅</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𝐷</m:t>
                          </m:r>
                        </m:e>
                        <m:sub>
                          <m:r>
                            <a:rPr lang="en-US" sz="2800" b="0" i="1" smtClean="0">
                              <a:latin typeface="Cambria Math" panose="02040503050406030204" pitchFamily="18" charset="0"/>
                            </a:rPr>
                            <m:t>3</m:t>
                          </m:r>
                        </m:sub>
                      </m:sSub>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rPr>
                            <m:t>𝑅</m:t>
                          </m:r>
                        </m:e>
                      </m:acc>
                    </m:oMath>
                  </m:oMathPara>
                </a14:m>
                <a:endParaRPr lang="en-US" sz="2800" dirty="0"/>
              </a:p>
            </p:txBody>
          </p:sp>
        </mc:Choice>
        <mc:Fallback xmlns="">
          <p:sp>
            <p:nvSpPr>
              <p:cNvPr id="32" name="TextBox 31">
                <a:extLst>
                  <a:ext uri="{FF2B5EF4-FFF2-40B4-BE49-F238E27FC236}">
                    <a16:creationId xmlns:a16="http://schemas.microsoft.com/office/drawing/2014/main" id="{E70E3829-7E5A-4105-AA0A-18EA94C78926}"/>
                  </a:ext>
                </a:extLst>
              </p:cNvPr>
              <p:cNvSpPr txBox="1">
                <a:spLocks noRot="1" noChangeAspect="1" noMove="1" noResize="1" noEditPoints="1" noAdjustHandles="1" noChangeArrowheads="1" noChangeShapeType="1" noTextEdit="1"/>
              </p:cNvSpPr>
              <p:nvPr/>
            </p:nvSpPr>
            <p:spPr>
              <a:xfrm>
                <a:off x="5715000" y="3074313"/>
                <a:ext cx="1974002" cy="430887"/>
              </a:xfrm>
              <a:prstGeom prst="rect">
                <a:avLst/>
              </a:prstGeom>
              <a:blipFill>
                <a:blip r:embed="rId12"/>
                <a:stretch>
                  <a:fillRect/>
                </a:stretch>
              </a:blipFill>
            </p:spPr>
            <p:txBody>
              <a:bodyPr/>
              <a:lstStyle/>
              <a:p>
                <a:r>
                  <a:rPr lang="en-US">
                    <a:noFill/>
                  </a:rPr>
                  <a:t> </a:t>
                </a:r>
              </a:p>
            </p:txBody>
          </p:sp>
        </mc:Fallback>
      </mc:AlternateContent>
      <p:cxnSp>
        <p:nvCxnSpPr>
          <p:cNvPr id="13" name="Straight Connector 12">
            <a:extLst>
              <a:ext uri="{FF2B5EF4-FFF2-40B4-BE49-F238E27FC236}">
                <a16:creationId xmlns:a16="http://schemas.microsoft.com/office/drawing/2014/main" id="{D07E36A9-96DF-447C-93B2-53DDDBE858B3}"/>
              </a:ext>
            </a:extLst>
          </p:cNvPr>
          <p:cNvCxnSpPr/>
          <p:nvPr/>
        </p:nvCxnSpPr>
        <p:spPr>
          <a:xfrm>
            <a:off x="4648200" y="1828800"/>
            <a:ext cx="0" cy="22098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331732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strips(downRight)">
                                      <p:cBhvr>
                                        <p:cTn id="7" dur="1000"/>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anim calcmode="lin" valueType="num">
                                      <p:cBhvr>
                                        <p:cTn id="18" dur="1000" fill="hold"/>
                                        <p:tgtEl>
                                          <p:spTgt spid="32"/>
                                        </p:tgtEl>
                                        <p:attrNameLst>
                                          <p:attrName>ppt_x</p:attrName>
                                        </p:attrNameLst>
                                      </p:cBhvr>
                                      <p:tavLst>
                                        <p:tav tm="0">
                                          <p:val>
                                            <p:strVal val="#ppt_x"/>
                                          </p:val>
                                        </p:tav>
                                        <p:tav tm="100000">
                                          <p:val>
                                            <p:strVal val="#ppt_x"/>
                                          </p:val>
                                        </p:tav>
                                      </p:tavLst>
                                    </p:anim>
                                    <p:anim calcmode="lin" valueType="num">
                                      <p:cBhvr>
                                        <p:cTn id="1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8" presetClass="entr" presetSubtype="6" fill="hold" nodeType="clickEffect">
                                  <p:stCondLst>
                                    <p:cond delay="0"/>
                                  </p:stCondLst>
                                  <p:childTnLst>
                                    <p:set>
                                      <p:cBhvr>
                                        <p:cTn id="23" dur="1" fill="hold">
                                          <p:stCondLst>
                                            <p:cond delay="0"/>
                                          </p:stCondLst>
                                        </p:cTn>
                                        <p:tgtEl>
                                          <p:spTgt spid="104"/>
                                        </p:tgtEl>
                                        <p:attrNameLst>
                                          <p:attrName>style.visibility</p:attrName>
                                        </p:attrNameLst>
                                      </p:cBhvr>
                                      <p:to>
                                        <p:strVal val="visible"/>
                                      </p:to>
                                    </p:set>
                                    <p:animEffect transition="in" filter="strips(downRight)">
                                      <p:cBhvr>
                                        <p:cTn id="24" dur="10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Control Charts for Variables</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62</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646331"/>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 (SPC)</a:t>
            </a:r>
          </a:p>
        </p:txBody>
      </p:sp>
      <p:sp>
        <p:nvSpPr>
          <p:cNvPr id="4" name="Content Placeholder 3"/>
          <p:cNvSpPr>
            <a:spLocks noGrp="1"/>
          </p:cNvSpPr>
          <p:nvPr>
            <p:ph idx="1"/>
          </p:nvPr>
        </p:nvSpPr>
        <p:spPr>
          <a:xfrm>
            <a:off x="381000" y="717674"/>
            <a:ext cx="8305800" cy="5759326"/>
          </a:xfrm>
        </p:spPr>
        <p:txBody>
          <a:bodyPr>
            <a:noAutofit/>
          </a:bodyPr>
          <a:lstStyle/>
          <a:p>
            <a:pPr marL="0" indent="0">
              <a:buClr>
                <a:srgbClr val="BF0922"/>
              </a:buClr>
              <a:buSzPct val="60000"/>
              <a:buNone/>
            </a:pPr>
            <a:endParaRPr lang="en-US" altLang="en-US" u="sng" dirty="0">
              <a:latin typeface="Book Antiqua" pitchFamily="18" charset="0"/>
            </a:endParaRPr>
          </a:p>
          <a:p>
            <a:pPr marL="0" indent="0">
              <a:buClr>
                <a:srgbClr val="BF0922"/>
              </a:buClr>
              <a:buSzPct val="60000"/>
              <a:buNone/>
            </a:pPr>
            <a:r>
              <a:rPr lang="en-US" altLang="en-US" u="sng" dirty="0">
                <a:latin typeface="Book Antiqua" pitchFamily="18" charset="0"/>
              </a:rPr>
              <a:t>Example</a:t>
            </a:r>
          </a:p>
        </p:txBody>
      </p:sp>
      <p:graphicFrame>
        <p:nvGraphicFramePr>
          <p:cNvPr id="25" name="Table 24"/>
          <p:cNvGraphicFramePr>
            <a:graphicFrameLocks noGrp="1"/>
          </p:cNvGraphicFramePr>
          <p:nvPr/>
        </p:nvGraphicFramePr>
        <p:xfrm>
          <a:off x="984250" y="1981200"/>
          <a:ext cx="7327900" cy="4267200"/>
        </p:xfrm>
        <a:graphic>
          <a:graphicData uri="http://schemas.openxmlformats.org/drawingml/2006/table">
            <a:tbl>
              <a:tblPr/>
              <a:tblGrid>
                <a:gridCol w="1444625">
                  <a:extLst>
                    <a:ext uri="{9D8B030D-6E8A-4147-A177-3AD203B41FA5}">
                      <a16:colId xmlns:a16="http://schemas.microsoft.com/office/drawing/2014/main" val="20000"/>
                    </a:ext>
                  </a:extLst>
                </a:gridCol>
                <a:gridCol w="295275">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66900">
                  <a:extLst>
                    <a:ext uri="{9D8B030D-6E8A-4147-A177-3AD203B41FA5}">
                      <a16:colId xmlns:a16="http://schemas.microsoft.com/office/drawing/2014/main" val="20003"/>
                    </a:ext>
                  </a:extLst>
                </a:gridCol>
                <a:gridCol w="1892300">
                  <a:extLst>
                    <a:ext uri="{9D8B030D-6E8A-4147-A177-3AD203B41FA5}">
                      <a16:colId xmlns:a16="http://schemas.microsoft.com/office/drawing/2014/main" val="20004"/>
                    </a:ext>
                  </a:extLst>
                </a:gridCol>
              </a:tblGrid>
              <a:tr h="26193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dirty="0">
                        <a:ln>
                          <a:noFill/>
                        </a:ln>
                        <a:solidFill>
                          <a:schemeClr val="bg1"/>
                        </a:solidFill>
                        <a:effectLst/>
                        <a:latin typeface="Arial" charset="0"/>
                        <a:ea typeface="ＭＳ Ｐゴシック" charset="0"/>
                      </a:endParaRP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chemeClr val="tx1"/>
                    </a:solidFill>
                  </a:tcPr>
                </a:tc>
                <a:tc gridSpan="4">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Factors for Computing Control Chart Limits (3 sigma) </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61938">
                <a:tc gridSpan="2">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bg1"/>
                          </a:solidFill>
                          <a:effectLst/>
                          <a:latin typeface="Arial" charset="0"/>
                          <a:ea typeface="ＭＳ Ｐゴシック" charset="0"/>
                        </a:rPr>
                        <a:t>SAMPLE SIZE, </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1" u="none" strike="noStrike" cap="none" normalizeH="0" baseline="0" dirty="0">
                          <a:ln>
                            <a:noFill/>
                          </a:ln>
                          <a:solidFill>
                            <a:schemeClr val="bg1"/>
                          </a:solidFill>
                          <a:effectLst/>
                          <a:latin typeface="Arial" charset="0"/>
                          <a:ea typeface="ＭＳ Ｐゴシック" charset="0"/>
                        </a:rPr>
                        <a:t>n</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bg1"/>
                          </a:solidFill>
                          <a:effectLst/>
                          <a:latin typeface="Arial" charset="0"/>
                          <a:ea typeface="ＭＳ Ｐゴシック" charset="0"/>
                        </a:rPr>
                        <a:t>MEAN FACTOR, </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1" u="none" strike="noStrike" cap="none" normalizeH="0" baseline="0" dirty="0">
                          <a:ln>
                            <a:noFill/>
                          </a:ln>
                          <a:solidFill>
                            <a:schemeClr val="bg1"/>
                          </a:solidFill>
                          <a:effectLst/>
                          <a:latin typeface="Arial" charset="0"/>
                          <a:ea typeface="ＭＳ Ｐゴシック" charset="0"/>
                        </a:rPr>
                        <a:t>A</a:t>
                      </a:r>
                      <a:r>
                        <a:rPr kumimoji="0" lang="en-US" sz="1600" b="1" i="0" u="none" strike="noStrike" cap="none" normalizeH="0" baseline="-25000" dirty="0">
                          <a:ln>
                            <a:noFill/>
                          </a:ln>
                          <a:solidFill>
                            <a:schemeClr val="bg1"/>
                          </a:solidFill>
                          <a:effectLst/>
                          <a:latin typeface="Arial" charset="0"/>
                          <a:ea typeface="ＭＳ Ｐゴシック" charset="0"/>
                        </a:rPr>
                        <a:t>2</a:t>
                      </a:r>
                      <a:endParaRPr kumimoji="0" lang="en-US" sz="1600" b="1" i="0" u="none" strike="noStrike" cap="none" normalizeH="0" baseline="0" dirty="0">
                        <a:ln>
                          <a:noFill/>
                        </a:ln>
                        <a:solidFill>
                          <a:schemeClr val="bg1"/>
                        </a:solidFill>
                        <a:effectLst/>
                        <a:latin typeface="Arial" charset="0"/>
                        <a:ea typeface="ＭＳ Ｐゴシック" charset="0"/>
                      </a:endParaRP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bg1"/>
                          </a:solidFill>
                          <a:effectLst/>
                          <a:latin typeface="Arial" charset="0"/>
                          <a:ea typeface="ＭＳ Ｐゴシック" charset="0"/>
                        </a:rPr>
                        <a:t>UPPER RANGE, </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1" u="none" strike="noStrike" cap="none" normalizeH="0" baseline="0" dirty="0">
                          <a:ln>
                            <a:noFill/>
                          </a:ln>
                          <a:solidFill>
                            <a:schemeClr val="bg1"/>
                          </a:solidFill>
                          <a:effectLst/>
                          <a:latin typeface="Arial" charset="0"/>
                          <a:ea typeface="ＭＳ Ｐゴシック" charset="0"/>
                        </a:rPr>
                        <a:t>D</a:t>
                      </a:r>
                      <a:r>
                        <a:rPr kumimoji="0" lang="en-US" sz="1600" b="1" i="0" u="none" strike="noStrike" cap="none" normalizeH="0" baseline="-25000" dirty="0">
                          <a:ln>
                            <a:noFill/>
                          </a:ln>
                          <a:solidFill>
                            <a:schemeClr val="bg1"/>
                          </a:solidFill>
                          <a:effectLst/>
                          <a:latin typeface="Arial" charset="0"/>
                          <a:ea typeface="ＭＳ Ｐゴシック" charset="0"/>
                        </a:rPr>
                        <a:t>4</a:t>
                      </a:r>
                      <a:endParaRPr kumimoji="0" lang="en-US" sz="1600" b="1" i="0" u="none" strike="noStrike" cap="none" normalizeH="0" baseline="0" dirty="0">
                        <a:ln>
                          <a:noFill/>
                        </a:ln>
                        <a:solidFill>
                          <a:schemeClr val="bg1"/>
                        </a:solidFill>
                        <a:effectLst/>
                        <a:latin typeface="Arial" charset="0"/>
                        <a:ea typeface="ＭＳ Ｐゴシック" charset="0"/>
                      </a:endParaRP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bg1"/>
                          </a:solidFill>
                          <a:effectLst/>
                          <a:latin typeface="Arial" charset="0"/>
                          <a:ea typeface="ＭＳ Ｐゴシック" charset="0"/>
                        </a:rPr>
                        <a:t>LOWER RANGE, </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1" u="none" strike="noStrike" cap="none" normalizeH="0" baseline="0" dirty="0">
                          <a:ln>
                            <a:noFill/>
                          </a:ln>
                          <a:solidFill>
                            <a:schemeClr val="bg1"/>
                          </a:solidFill>
                          <a:effectLst/>
                          <a:latin typeface="Arial" charset="0"/>
                          <a:ea typeface="ＭＳ Ｐゴシック" charset="0"/>
                        </a:rPr>
                        <a:t>D</a:t>
                      </a:r>
                      <a:r>
                        <a:rPr kumimoji="0" lang="en-US" sz="1600" b="1" i="0" u="none" strike="noStrike" cap="none" normalizeH="0" baseline="-25000" dirty="0">
                          <a:ln>
                            <a:noFill/>
                          </a:ln>
                          <a:solidFill>
                            <a:schemeClr val="bg1"/>
                          </a:solidFill>
                          <a:effectLst/>
                          <a:latin typeface="Arial" charset="0"/>
                          <a:ea typeface="ＭＳ Ｐゴシック" charset="0"/>
                        </a:rPr>
                        <a:t>3</a:t>
                      </a:r>
                      <a:endParaRPr kumimoji="0" lang="en-US" sz="1600" b="1" i="0" u="none" strike="noStrike" cap="none" normalizeH="0" baseline="0" dirty="0">
                        <a:ln>
                          <a:noFill/>
                        </a:ln>
                        <a:solidFill>
                          <a:schemeClr val="bg1"/>
                        </a:solidFill>
                        <a:effectLst/>
                        <a:latin typeface="Arial" charset="0"/>
                        <a:ea typeface="ＭＳ Ｐゴシック" charset="0"/>
                      </a:endParaRP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261938">
                <a:tc gridSpan="2">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2</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1.880</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3.268</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0</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61938">
                <a:tc gridSpan="2">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3</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1.023</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2.574</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0</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61938">
                <a:tc gridSpan="2">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4</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.729</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2.282</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0</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1938">
                <a:tc gridSpan="2">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5</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.577</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2.115</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0</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61938">
                <a:tc gridSpan="2">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6</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.483</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2.004</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0</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61938">
                <a:tc gridSpan="2">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7</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.419</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1.924</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0.076</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61938">
                <a:tc gridSpan="2">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8</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.373</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1.864</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0.136</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61938">
                <a:tc gridSpan="2">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9</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.337</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1.816</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0.184</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61938">
                <a:tc gridSpan="2">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10</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.308</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1.777</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0.223</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61938">
                <a:tc gridSpan="2">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12</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.266</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1.716</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0.284</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grpSp>
        <p:nvGrpSpPr>
          <p:cNvPr id="21" name="Group 3">
            <a:extLst>
              <a:ext uri="{FF2B5EF4-FFF2-40B4-BE49-F238E27FC236}">
                <a16:creationId xmlns:a16="http://schemas.microsoft.com/office/drawing/2014/main" id="{8A71D0D9-09C2-48B1-A831-A98CBB6F6E0E}"/>
              </a:ext>
            </a:extLst>
          </p:cNvPr>
          <p:cNvGrpSpPr>
            <a:grpSpLocks/>
          </p:cNvGrpSpPr>
          <p:nvPr/>
        </p:nvGrpSpPr>
        <p:grpSpPr bwMode="auto">
          <a:xfrm>
            <a:off x="210343" y="695851"/>
            <a:ext cx="6505577" cy="584200"/>
            <a:chOff x="382" y="988"/>
            <a:chExt cx="4098" cy="368"/>
          </a:xfrm>
        </p:grpSpPr>
        <p:sp>
          <p:nvSpPr>
            <p:cNvPr id="22" name="Rectangle 4">
              <a:extLst>
                <a:ext uri="{FF2B5EF4-FFF2-40B4-BE49-F238E27FC236}">
                  <a16:creationId xmlns:a16="http://schemas.microsoft.com/office/drawing/2014/main" id="{0228EEC6-BF71-4D3A-A591-A54FEBC5C75B}"/>
                </a:ext>
              </a:extLst>
            </p:cNvPr>
            <p:cNvSpPr>
              <a:spLocks noChangeArrowheads="1"/>
            </p:cNvSpPr>
            <p:nvPr/>
          </p:nvSpPr>
          <p:spPr bwMode="auto">
            <a:xfrm>
              <a:off x="382" y="988"/>
              <a:ext cx="4098"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3200" b="1" u="sng" dirty="0">
                  <a:solidFill>
                    <a:schemeClr val="accent1"/>
                  </a:solidFill>
                </a:rPr>
                <a:t>For </a:t>
              </a:r>
              <a:r>
                <a:rPr lang="en-US" sz="3200" b="1" i="1" u="sng" dirty="0">
                  <a:solidFill>
                    <a:schemeClr val="accent1"/>
                  </a:solidFill>
                  <a:latin typeface="Times New Roman" charset="0"/>
                  <a:cs typeface="Times New Roman" charset="0"/>
                </a:rPr>
                <a:t>x</a:t>
              </a:r>
              <a:r>
                <a:rPr lang="en-US" sz="3200" b="1" u="sng" dirty="0">
                  <a:solidFill>
                    <a:schemeClr val="accent1"/>
                  </a:solidFill>
                </a:rPr>
                <a:t>-Charts when we don</a:t>
              </a:r>
              <a:r>
                <a:rPr lang="en-AU" sz="3200" b="1" u="sng" dirty="0">
                  <a:solidFill>
                    <a:schemeClr val="accent1"/>
                  </a:solidFill>
                </a:rPr>
                <a:t>'</a:t>
              </a:r>
              <a:r>
                <a:rPr lang="en-US" sz="3200" b="1" u="sng" dirty="0">
                  <a:solidFill>
                    <a:schemeClr val="accent1"/>
                  </a:solidFill>
                </a:rPr>
                <a:t>t know </a:t>
              </a:r>
              <a:r>
                <a:rPr lang="en-US" sz="3200" b="1" i="1" u="sng" dirty="0">
                  <a:solidFill>
                    <a:schemeClr val="accent1"/>
                  </a:solidFill>
                  <a:latin typeface="Symbol" charset="0"/>
                </a:rPr>
                <a:t>s </a:t>
              </a:r>
              <a:endParaRPr lang="en-US" sz="3200" b="1" i="1" u="sng" dirty="0">
                <a:solidFill>
                  <a:schemeClr val="accent1"/>
                </a:solidFill>
              </a:endParaRPr>
            </a:p>
          </p:txBody>
        </p:sp>
        <p:sp>
          <p:nvSpPr>
            <p:cNvPr id="23" name="Line 5">
              <a:extLst>
                <a:ext uri="{FF2B5EF4-FFF2-40B4-BE49-F238E27FC236}">
                  <a16:creationId xmlns:a16="http://schemas.microsoft.com/office/drawing/2014/main" id="{2B17B461-B110-4944-8D61-5B3BF82E3B39}"/>
                </a:ext>
              </a:extLst>
            </p:cNvPr>
            <p:cNvSpPr>
              <a:spLocks noChangeShapeType="1"/>
            </p:cNvSpPr>
            <p:nvPr/>
          </p:nvSpPr>
          <p:spPr bwMode="auto">
            <a:xfrm>
              <a:off x="840" y="1097"/>
              <a:ext cx="120" cy="0"/>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spTree>
    <p:extLst>
      <p:ext uri="{BB962C8B-B14F-4D97-AF65-F5344CB8AC3E}">
        <p14:creationId xmlns:p14="http://schemas.microsoft.com/office/powerpoint/2010/main" val="47389538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strVal val="2/3*#ppt_w"/>
                                          </p:val>
                                        </p:tav>
                                        <p:tav tm="100000">
                                          <p:val>
                                            <p:strVal val="#ppt_w"/>
                                          </p:val>
                                        </p:tav>
                                      </p:tavLst>
                                    </p:anim>
                                    <p:anim calcmode="lin" valueType="num">
                                      <p:cBhvr>
                                        <p:cTn id="8" dur="1000" fill="hold"/>
                                        <p:tgtEl>
                                          <p:spTgt spid="25"/>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Control Charts for Variables</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63</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646331"/>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 (SPC)</a:t>
            </a:r>
          </a:p>
        </p:txBody>
      </p:sp>
      <p:sp>
        <p:nvSpPr>
          <p:cNvPr id="4" name="Content Placeholder 3"/>
          <p:cNvSpPr>
            <a:spLocks noGrp="1"/>
          </p:cNvSpPr>
          <p:nvPr>
            <p:ph idx="1"/>
          </p:nvPr>
        </p:nvSpPr>
        <p:spPr>
          <a:xfrm>
            <a:off x="381000" y="717674"/>
            <a:ext cx="8305800" cy="5759326"/>
          </a:xfrm>
        </p:spPr>
        <p:txBody>
          <a:bodyPr>
            <a:noAutofit/>
          </a:bodyPr>
          <a:lstStyle/>
          <a:p>
            <a:pPr marL="0" indent="0">
              <a:buClr>
                <a:srgbClr val="BF0922"/>
              </a:buClr>
              <a:buSzPct val="60000"/>
              <a:buNone/>
            </a:pPr>
            <a:endParaRPr lang="en-US" altLang="en-US" u="sng" dirty="0">
              <a:latin typeface="Book Antiqua" pitchFamily="18" charset="0"/>
            </a:endParaRPr>
          </a:p>
          <a:p>
            <a:pPr marL="0" indent="0">
              <a:buClr>
                <a:srgbClr val="BF0922"/>
              </a:buClr>
              <a:buSzPct val="60000"/>
              <a:buNone/>
            </a:pPr>
            <a:r>
              <a:rPr lang="en-US" altLang="en-US" u="sng" dirty="0">
                <a:latin typeface="Book Antiqua" pitchFamily="18" charset="0"/>
              </a:rPr>
              <a:t>Example</a:t>
            </a:r>
          </a:p>
        </p:txBody>
      </p:sp>
      <p:sp>
        <p:nvSpPr>
          <p:cNvPr id="21" name="TextBox 20"/>
          <p:cNvSpPr txBox="1">
            <a:spLocks noChangeArrowheads="1"/>
          </p:cNvSpPr>
          <p:nvPr/>
        </p:nvSpPr>
        <p:spPr bwMode="auto">
          <a:xfrm>
            <a:off x="670236" y="2497236"/>
            <a:ext cx="413036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eaLnBrk="1" hangingPunct="1"/>
            <a:r>
              <a:rPr lang="en-US" sz="2800" dirty="0"/>
              <a:t>Oat flakes labeled as "net weight 12 ounces</a:t>
            </a:r>
            <a:r>
              <a:rPr lang="en-AU" sz="2800" dirty="0"/>
              <a:t>"</a:t>
            </a:r>
            <a:endParaRPr lang="en-US" sz="2800" dirty="0"/>
          </a:p>
        </p:txBody>
      </p:sp>
      <p:sp>
        <p:nvSpPr>
          <p:cNvPr id="22" name="Rectangle 18"/>
          <p:cNvSpPr>
            <a:spLocks noChangeArrowheads="1"/>
          </p:cNvSpPr>
          <p:nvPr/>
        </p:nvSpPr>
        <p:spPr bwMode="auto">
          <a:xfrm>
            <a:off x="4114800" y="4191000"/>
            <a:ext cx="433650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2800" dirty="0"/>
              <a:t>Process average = 12 ounces</a:t>
            </a:r>
          </a:p>
          <a:p>
            <a:pPr eaLnBrk="1" hangingPunct="1"/>
            <a:r>
              <a:rPr lang="en-US" sz="2800" dirty="0"/>
              <a:t>Sample size = 5</a:t>
            </a:r>
          </a:p>
        </p:txBody>
      </p:sp>
      <p:grpSp>
        <p:nvGrpSpPr>
          <p:cNvPr id="18" name="Group 3">
            <a:extLst>
              <a:ext uri="{FF2B5EF4-FFF2-40B4-BE49-F238E27FC236}">
                <a16:creationId xmlns:a16="http://schemas.microsoft.com/office/drawing/2014/main" id="{5124A49D-A9C5-45D0-8794-4145EB170D1C}"/>
              </a:ext>
            </a:extLst>
          </p:cNvPr>
          <p:cNvGrpSpPr>
            <a:grpSpLocks/>
          </p:cNvGrpSpPr>
          <p:nvPr/>
        </p:nvGrpSpPr>
        <p:grpSpPr bwMode="auto">
          <a:xfrm>
            <a:off x="210343" y="695851"/>
            <a:ext cx="6505577" cy="584200"/>
            <a:chOff x="382" y="988"/>
            <a:chExt cx="4098" cy="368"/>
          </a:xfrm>
        </p:grpSpPr>
        <p:sp>
          <p:nvSpPr>
            <p:cNvPr id="19" name="Rectangle 4">
              <a:extLst>
                <a:ext uri="{FF2B5EF4-FFF2-40B4-BE49-F238E27FC236}">
                  <a16:creationId xmlns:a16="http://schemas.microsoft.com/office/drawing/2014/main" id="{D74E5222-BD28-4288-8A48-AB18665C839C}"/>
                </a:ext>
              </a:extLst>
            </p:cNvPr>
            <p:cNvSpPr>
              <a:spLocks noChangeArrowheads="1"/>
            </p:cNvSpPr>
            <p:nvPr/>
          </p:nvSpPr>
          <p:spPr bwMode="auto">
            <a:xfrm>
              <a:off x="382" y="988"/>
              <a:ext cx="4098"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3200" b="1" u="sng" dirty="0">
                  <a:solidFill>
                    <a:schemeClr val="accent1"/>
                  </a:solidFill>
                </a:rPr>
                <a:t>For </a:t>
              </a:r>
              <a:r>
                <a:rPr lang="en-US" sz="3200" b="1" i="1" u="sng" dirty="0">
                  <a:solidFill>
                    <a:schemeClr val="accent1"/>
                  </a:solidFill>
                  <a:latin typeface="Times New Roman" charset="0"/>
                  <a:cs typeface="Times New Roman" charset="0"/>
                </a:rPr>
                <a:t>x</a:t>
              </a:r>
              <a:r>
                <a:rPr lang="en-US" sz="3200" b="1" u="sng" dirty="0">
                  <a:solidFill>
                    <a:schemeClr val="accent1"/>
                  </a:solidFill>
                </a:rPr>
                <a:t>-Charts when we don</a:t>
              </a:r>
              <a:r>
                <a:rPr lang="en-AU" sz="3200" b="1" u="sng" dirty="0">
                  <a:solidFill>
                    <a:schemeClr val="accent1"/>
                  </a:solidFill>
                </a:rPr>
                <a:t>'</a:t>
              </a:r>
              <a:r>
                <a:rPr lang="en-US" sz="3200" b="1" u="sng" dirty="0">
                  <a:solidFill>
                    <a:schemeClr val="accent1"/>
                  </a:solidFill>
                </a:rPr>
                <a:t>t know </a:t>
              </a:r>
              <a:r>
                <a:rPr lang="en-US" sz="3200" b="1" i="1" u="sng" dirty="0">
                  <a:solidFill>
                    <a:schemeClr val="accent1"/>
                  </a:solidFill>
                  <a:latin typeface="Symbol" charset="0"/>
                </a:rPr>
                <a:t>s </a:t>
              </a:r>
              <a:endParaRPr lang="en-US" sz="3200" b="1" i="1" u="sng" dirty="0">
                <a:solidFill>
                  <a:schemeClr val="accent1"/>
                </a:solidFill>
              </a:endParaRPr>
            </a:p>
          </p:txBody>
        </p:sp>
        <p:sp>
          <p:nvSpPr>
            <p:cNvPr id="23" name="Line 5">
              <a:extLst>
                <a:ext uri="{FF2B5EF4-FFF2-40B4-BE49-F238E27FC236}">
                  <a16:creationId xmlns:a16="http://schemas.microsoft.com/office/drawing/2014/main" id="{7B1CC2A9-545F-4C82-A4C3-69FA080181E8}"/>
                </a:ext>
              </a:extLst>
            </p:cNvPr>
            <p:cNvSpPr>
              <a:spLocks noChangeShapeType="1"/>
            </p:cNvSpPr>
            <p:nvPr/>
          </p:nvSpPr>
          <p:spPr bwMode="auto">
            <a:xfrm>
              <a:off x="840" y="1097"/>
              <a:ext cx="120" cy="0"/>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spTree>
    <p:extLst>
      <p:ext uri="{BB962C8B-B14F-4D97-AF65-F5344CB8AC3E}">
        <p14:creationId xmlns:p14="http://schemas.microsoft.com/office/powerpoint/2010/main" val="215162047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1"/>
                                        </p:tgtEl>
                                        <p:attrNameLst>
                                          <p:attrName>style.visibility</p:attrName>
                                        </p:attrNameLst>
                                      </p:cBhvr>
                                      <p:to>
                                        <p:strVal val="visible"/>
                                      </p:to>
                                    </p:set>
                                    <p:animEffect transition="in" filter="strips(downRight)">
                                      <p:cBhvr>
                                        <p:cTn id="7" dur="1000"/>
                                        <p:tgtEl>
                                          <p:spTgt spid="21"/>
                                        </p:tgtEl>
                                      </p:cBhvr>
                                    </p:animEffect>
                                  </p:childTnLst>
                                </p:cTn>
                              </p:par>
                            </p:childTnLst>
                          </p:cTn>
                        </p:par>
                        <p:par>
                          <p:cTn id="8" fill="hold">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22"/>
                                        </p:tgtEl>
                                        <p:attrNameLst>
                                          <p:attrName>style.visibility</p:attrName>
                                        </p:attrNameLst>
                                      </p:cBhvr>
                                      <p:to>
                                        <p:strVal val="visible"/>
                                      </p:to>
                                    </p:set>
                                    <p:animEffect transition="in" filter="strips(downRight)">
                                      <p:cBhvr>
                                        <p:cTn id="11"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Control Charts for Variables</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64</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646331"/>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 (SPC)</a:t>
            </a:r>
          </a:p>
        </p:txBody>
      </p:sp>
      <p:sp>
        <p:nvSpPr>
          <p:cNvPr id="4" name="Content Placeholder 3"/>
          <p:cNvSpPr>
            <a:spLocks noGrp="1"/>
          </p:cNvSpPr>
          <p:nvPr>
            <p:ph idx="1"/>
          </p:nvPr>
        </p:nvSpPr>
        <p:spPr>
          <a:xfrm>
            <a:off x="381000" y="717674"/>
            <a:ext cx="8305800" cy="5759326"/>
          </a:xfrm>
        </p:spPr>
        <p:txBody>
          <a:bodyPr>
            <a:noAutofit/>
          </a:bodyPr>
          <a:lstStyle/>
          <a:p>
            <a:pPr marL="0" indent="0">
              <a:buClr>
                <a:srgbClr val="BF0922"/>
              </a:buClr>
              <a:buSzPct val="60000"/>
              <a:buNone/>
            </a:pPr>
            <a:endParaRPr lang="en-US" altLang="en-US" sz="2400" u="sng" dirty="0">
              <a:latin typeface="Book Antiqua" pitchFamily="18" charset="0"/>
            </a:endParaRPr>
          </a:p>
          <a:p>
            <a:pPr marL="0" indent="0">
              <a:buClr>
                <a:srgbClr val="BF0922"/>
              </a:buClr>
              <a:buSzPct val="60000"/>
              <a:buNone/>
            </a:pPr>
            <a:r>
              <a:rPr lang="en-US" altLang="en-US" u="sng" dirty="0">
                <a:latin typeface="Book Antiqua" pitchFamily="18" charset="0"/>
              </a:rPr>
              <a:t>Example</a:t>
            </a:r>
          </a:p>
        </p:txBody>
      </p:sp>
      <p:graphicFrame>
        <p:nvGraphicFramePr>
          <p:cNvPr id="6" name="Table 5"/>
          <p:cNvGraphicFramePr>
            <a:graphicFrameLocks noGrp="1"/>
          </p:cNvGraphicFramePr>
          <p:nvPr/>
        </p:nvGraphicFramePr>
        <p:xfrm>
          <a:off x="990600" y="1752597"/>
          <a:ext cx="6159741" cy="4876808"/>
        </p:xfrm>
        <a:graphic>
          <a:graphicData uri="http://schemas.openxmlformats.org/drawingml/2006/table">
            <a:tbl>
              <a:tblPr firstRow="1" firstCol="1" bandRow="1">
                <a:tableStyleId>{5C22544A-7EE6-4342-B048-85BDC9FD1C3A}</a:tableStyleId>
              </a:tblPr>
              <a:tblGrid>
                <a:gridCol w="1155965">
                  <a:extLst>
                    <a:ext uri="{9D8B030D-6E8A-4147-A177-3AD203B41FA5}">
                      <a16:colId xmlns:a16="http://schemas.microsoft.com/office/drawing/2014/main" val="20000"/>
                    </a:ext>
                  </a:extLst>
                </a:gridCol>
                <a:gridCol w="2620001">
                  <a:extLst>
                    <a:ext uri="{9D8B030D-6E8A-4147-A177-3AD203B41FA5}">
                      <a16:colId xmlns:a16="http://schemas.microsoft.com/office/drawing/2014/main" val="20001"/>
                    </a:ext>
                  </a:extLst>
                </a:gridCol>
                <a:gridCol w="2383775">
                  <a:extLst>
                    <a:ext uri="{9D8B030D-6E8A-4147-A177-3AD203B41FA5}">
                      <a16:colId xmlns:a16="http://schemas.microsoft.com/office/drawing/2014/main" val="20002"/>
                    </a:ext>
                  </a:extLst>
                </a:gridCol>
              </a:tblGrid>
              <a:tr h="682563">
                <a:tc>
                  <a:txBody>
                    <a:bodyPr/>
                    <a:lstStyle/>
                    <a:p>
                      <a:pPr>
                        <a:lnSpc>
                          <a:spcPct val="150000"/>
                        </a:lnSpc>
                        <a:spcAft>
                          <a:spcPts val="0"/>
                        </a:spcAft>
                      </a:pPr>
                      <a:r>
                        <a:rPr lang="en-US" sz="1400" dirty="0">
                          <a:effectLst/>
                        </a:rPr>
                        <a:t>SAMPLE</a:t>
                      </a:r>
                      <a:endParaRPr lang="en-GB" sz="1200" dirty="0">
                        <a:effectLst/>
                        <a:latin typeface="Calibri"/>
                        <a:ea typeface="Calibri"/>
                        <a:cs typeface="Times New Roman"/>
                      </a:endParaRPr>
                    </a:p>
                  </a:txBody>
                  <a:tcPr marL="68580" marR="68580" marT="0" marB="0"/>
                </a:tc>
                <a:tc>
                  <a:txBody>
                    <a:bodyPr/>
                    <a:lstStyle/>
                    <a:p>
                      <a:pPr>
                        <a:lnSpc>
                          <a:spcPct val="150000"/>
                        </a:lnSpc>
                        <a:spcAft>
                          <a:spcPts val="0"/>
                        </a:spcAft>
                      </a:pPr>
                      <a:r>
                        <a:rPr lang="en-US" sz="1400" dirty="0">
                          <a:effectLst/>
                        </a:rPr>
                        <a:t>WEIGHT OF LIGHTEST PACKET </a:t>
                      </a:r>
                      <a:endParaRPr lang="en-GB" sz="1200" dirty="0">
                        <a:effectLst/>
                      </a:endParaRPr>
                    </a:p>
                    <a:p>
                      <a:pPr>
                        <a:lnSpc>
                          <a:spcPct val="150000"/>
                        </a:lnSpc>
                        <a:spcAft>
                          <a:spcPts val="0"/>
                        </a:spcAft>
                      </a:pPr>
                      <a:r>
                        <a:rPr lang="en-US" sz="1400" dirty="0">
                          <a:effectLst/>
                        </a:rPr>
                        <a:t>IN SAMPLE OF n = 5</a:t>
                      </a:r>
                      <a:endParaRPr lang="en-GB" sz="1200" dirty="0">
                        <a:effectLst/>
                        <a:latin typeface="Calibri"/>
                        <a:ea typeface="Calibri"/>
                        <a:cs typeface="Times New Roman"/>
                      </a:endParaRPr>
                    </a:p>
                  </a:txBody>
                  <a:tcPr marL="68580" marR="68580" marT="0" marB="0"/>
                </a:tc>
                <a:tc>
                  <a:txBody>
                    <a:bodyPr/>
                    <a:lstStyle/>
                    <a:p>
                      <a:pPr>
                        <a:lnSpc>
                          <a:spcPct val="150000"/>
                        </a:lnSpc>
                        <a:spcAft>
                          <a:spcPts val="0"/>
                        </a:spcAft>
                      </a:pPr>
                      <a:r>
                        <a:rPr lang="en-US" sz="1400" dirty="0">
                          <a:effectLst/>
                        </a:rPr>
                        <a:t>WEIGHT OF HEAVIEST PACKET </a:t>
                      </a:r>
                      <a:endParaRPr lang="en-GB" sz="1200" dirty="0">
                        <a:effectLst/>
                      </a:endParaRPr>
                    </a:p>
                    <a:p>
                      <a:pPr>
                        <a:lnSpc>
                          <a:spcPct val="150000"/>
                        </a:lnSpc>
                        <a:spcAft>
                          <a:spcPts val="0"/>
                        </a:spcAft>
                      </a:pPr>
                      <a:r>
                        <a:rPr lang="en-US" sz="1400" dirty="0">
                          <a:effectLst/>
                        </a:rPr>
                        <a:t>IN SAMPLE OF n = 5</a:t>
                      </a:r>
                      <a:endParaRPr lang="en-GB" sz="12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81295">
                <a:tc>
                  <a:txBody>
                    <a:bodyPr/>
                    <a:lstStyle/>
                    <a:p>
                      <a:pPr>
                        <a:lnSpc>
                          <a:spcPct val="150000"/>
                        </a:lnSpc>
                        <a:spcAft>
                          <a:spcPts val="0"/>
                        </a:spcAft>
                      </a:pPr>
                      <a:r>
                        <a:rPr lang="en-US" sz="1400">
                          <a:effectLst/>
                        </a:rPr>
                        <a:t>1</a:t>
                      </a:r>
                      <a:endParaRPr lang="en-GB" sz="1200">
                        <a:effectLst/>
                        <a:latin typeface="Calibri"/>
                        <a:ea typeface="Calibri"/>
                        <a:cs typeface="Times New Roman"/>
                      </a:endParaRPr>
                    </a:p>
                  </a:txBody>
                  <a:tcPr marL="68580" marR="68580" marT="0" marB="0"/>
                </a:tc>
                <a:tc>
                  <a:txBody>
                    <a:bodyPr/>
                    <a:lstStyle/>
                    <a:p>
                      <a:pPr>
                        <a:lnSpc>
                          <a:spcPct val="150000"/>
                        </a:lnSpc>
                        <a:spcAft>
                          <a:spcPts val="0"/>
                        </a:spcAft>
                      </a:pPr>
                      <a:r>
                        <a:rPr lang="en-US" sz="1800" dirty="0">
                          <a:effectLst/>
                        </a:rPr>
                        <a:t>11.50</a:t>
                      </a:r>
                      <a:endParaRPr lang="en-GB" sz="1600" dirty="0">
                        <a:effectLst/>
                        <a:latin typeface="Calibri"/>
                        <a:ea typeface="Calibri"/>
                        <a:cs typeface="Times New Roman"/>
                      </a:endParaRPr>
                    </a:p>
                  </a:txBody>
                  <a:tcPr marL="68580" marR="68580" marT="0" marB="0"/>
                </a:tc>
                <a:tc>
                  <a:txBody>
                    <a:bodyPr/>
                    <a:lstStyle/>
                    <a:p>
                      <a:pPr>
                        <a:lnSpc>
                          <a:spcPct val="150000"/>
                        </a:lnSpc>
                        <a:spcAft>
                          <a:spcPts val="0"/>
                        </a:spcAft>
                      </a:pPr>
                      <a:r>
                        <a:rPr lang="en-US" sz="1800" dirty="0">
                          <a:effectLst/>
                        </a:rPr>
                        <a:t>11.72</a:t>
                      </a:r>
                      <a:endParaRPr lang="en-GB" sz="160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381295">
                <a:tc>
                  <a:txBody>
                    <a:bodyPr/>
                    <a:lstStyle/>
                    <a:p>
                      <a:pPr>
                        <a:lnSpc>
                          <a:spcPct val="150000"/>
                        </a:lnSpc>
                        <a:spcAft>
                          <a:spcPts val="0"/>
                        </a:spcAft>
                      </a:pPr>
                      <a:r>
                        <a:rPr lang="en-US" sz="1400">
                          <a:effectLst/>
                        </a:rPr>
                        <a:t>2</a:t>
                      </a:r>
                      <a:endParaRPr lang="en-GB" sz="1200">
                        <a:effectLst/>
                        <a:latin typeface="Calibri"/>
                        <a:ea typeface="Calibri"/>
                        <a:cs typeface="Times New Roman"/>
                      </a:endParaRPr>
                    </a:p>
                  </a:txBody>
                  <a:tcPr marL="68580" marR="68580" marT="0" marB="0"/>
                </a:tc>
                <a:tc>
                  <a:txBody>
                    <a:bodyPr/>
                    <a:lstStyle/>
                    <a:p>
                      <a:pPr>
                        <a:lnSpc>
                          <a:spcPct val="150000"/>
                        </a:lnSpc>
                        <a:spcAft>
                          <a:spcPts val="0"/>
                        </a:spcAft>
                      </a:pPr>
                      <a:r>
                        <a:rPr lang="en-US" sz="1800">
                          <a:effectLst/>
                        </a:rPr>
                        <a:t>11.97</a:t>
                      </a:r>
                      <a:endParaRPr lang="en-GB" sz="1600">
                        <a:effectLst/>
                        <a:latin typeface="Calibri"/>
                        <a:ea typeface="Calibri"/>
                        <a:cs typeface="Times New Roman"/>
                      </a:endParaRPr>
                    </a:p>
                  </a:txBody>
                  <a:tcPr marL="68580" marR="68580" marT="0" marB="0"/>
                </a:tc>
                <a:tc>
                  <a:txBody>
                    <a:bodyPr/>
                    <a:lstStyle/>
                    <a:p>
                      <a:pPr>
                        <a:lnSpc>
                          <a:spcPct val="150000"/>
                        </a:lnSpc>
                        <a:spcAft>
                          <a:spcPts val="0"/>
                        </a:spcAft>
                      </a:pPr>
                      <a:r>
                        <a:rPr lang="en-US" sz="1800" dirty="0">
                          <a:effectLst/>
                        </a:rPr>
                        <a:t>12.00</a:t>
                      </a:r>
                      <a:endParaRPr lang="en-GB" sz="16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381295">
                <a:tc>
                  <a:txBody>
                    <a:bodyPr/>
                    <a:lstStyle/>
                    <a:p>
                      <a:pPr>
                        <a:lnSpc>
                          <a:spcPct val="150000"/>
                        </a:lnSpc>
                        <a:spcAft>
                          <a:spcPts val="0"/>
                        </a:spcAft>
                      </a:pPr>
                      <a:r>
                        <a:rPr lang="en-US" sz="1400">
                          <a:effectLst/>
                        </a:rPr>
                        <a:t>3</a:t>
                      </a:r>
                      <a:endParaRPr lang="en-GB" sz="1200">
                        <a:effectLst/>
                        <a:latin typeface="Calibri"/>
                        <a:ea typeface="Calibri"/>
                        <a:cs typeface="Times New Roman"/>
                      </a:endParaRPr>
                    </a:p>
                  </a:txBody>
                  <a:tcPr marL="68580" marR="68580" marT="0" marB="0"/>
                </a:tc>
                <a:tc>
                  <a:txBody>
                    <a:bodyPr/>
                    <a:lstStyle/>
                    <a:p>
                      <a:pPr>
                        <a:lnSpc>
                          <a:spcPct val="150000"/>
                        </a:lnSpc>
                        <a:spcAft>
                          <a:spcPts val="0"/>
                        </a:spcAft>
                      </a:pPr>
                      <a:r>
                        <a:rPr lang="en-US" sz="1800" dirty="0">
                          <a:effectLst/>
                        </a:rPr>
                        <a:t>11.55</a:t>
                      </a:r>
                      <a:endParaRPr lang="en-GB" sz="1600" dirty="0">
                        <a:effectLst/>
                        <a:latin typeface="Calibri"/>
                        <a:ea typeface="Calibri"/>
                        <a:cs typeface="Times New Roman"/>
                      </a:endParaRPr>
                    </a:p>
                  </a:txBody>
                  <a:tcPr marL="68580" marR="68580" marT="0" marB="0"/>
                </a:tc>
                <a:tc>
                  <a:txBody>
                    <a:bodyPr/>
                    <a:lstStyle/>
                    <a:p>
                      <a:pPr>
                        <a:lnSpc>
                          <a:spcPct val="150000"/>
                        </a:lnSpc>
                        <a:spcAft>
                          <a:spcPts val="0"/>
                        </a:spcAft>
                      </a:pPr>
                      <a:r>
                        <a:rPr lang="en-US" sz="1800" dirty="0">
                          <a:effectLst/>
                        </a:rPr>
                        <a:t>12.05</a:t>
                      </a:r>
                      <a:endParaRPr lang="en-GB" sz="160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381295">
                <a:tc>
                  <a:txBody>
                    <a:bodyPr/>
                    <a:lstStyle/>
                    <a:p>
                      <a:pPr>
                        <a:lnSpc>
                          <a:spcPct val="150000"/>
                        </a:lnSpc>
                        <a:spcAft>
                          <a:spcPts val="0"/>
                        </a:spcAft>
                      </a:pPr>
                      <a:r>
                        <a:rPr lang="en-US" sz="1400">
                          <a:effectLst/>
                        </a:rPr>
                        <a:t>4</a:t>
                      </a:r>
                      <a:endParaRPr lang="en-GB" sz="1200">
                        <a:effectLst/>
                        <a:latin typeface="Calibri"/>
                        <a:ea typeface="Calibri"/>
                        <a:cs typeface="Times New Roman"/>
                      </a:endParaRPr>
                    </a:p>
                  </a:txBody>
                  <a:tcPr marL="68580" marR="68580" marT="0" marB="0"/>
                </a:tc>
                <a:tc>
                  <a:txBody>
                    <a:bodyPr/>
                    <a:lstStyle/>
                    <a:p>
                      <a:pPr>
                        <a:lnSpc>
                          <a:spcPct val="150000"/>
                        </a:lnSpc>
                        <a:spcAft>
                          <a:spcPts val="0"/>
                        </a:spcAft>
                      </a:pPr>
                      <a:r>
                        <a:rPr lang="en-US" sz="1800" dirty="0">
                          <a:effectLst/>
                        </a:rPr>
                        <a:t>12.00</a:t>
                      </a:r>
                      <a:endParaRPr lang="en-GB" sz="1600" dirty="0">
                        <a:effectLst/>
                        <a:latin typeface="Calibri"/>
                        <a:ea typeface="Calibri"/>
                        <a:cs typeface="Times New Roman"/>
                      </a:endParaRPr>
                    </a:p>
                  </a:txBody>
                  <a:tcPr marL="68580" marR="68580" marT="0" marB="0"/>
                </a:tc>
                <a:tc>
                  <a:txBody>
                    <a:bodyPr/>
                    <a:lstStyle/>
                    <a:p>
                      <a:pPr>
                        <a:lnSpc>
                          <a:spcPct val="150000"/>
                        </a:lnSpc>
                        <a:spcAft>
                          <a:spcPts val="0"/>
                        </a:spcAft>
                      </a:pPr>
                      <a:r>
                        <a:rPr lang="en-US" sz="1800">
                          <a:effectLst/>
                        </a:rPr>
                        <a:t>12.20</a:t>
                      </a:r>
                      <a:endParaRPr lang="en-GB" sz="160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381295">
                <a:tc>
                  <a:txBody>
                    <a:bodyPr/>
                    <a:lstStyle/>
                    <a:p>
                      <a:pPr>
                        <a:lnSpc>
                          <a:spcPct val="150000"/>
                        </a:lnSpc>
                        <a:spcAft>
                          <a:spcPts val="0"/>
                        </a:spcAft>
                      </a:pPr>
                      <a:r>
                        <a:rPr lang="en-US" sz="1400">
                          <a:effectLst/>
                        </a:rPr>
                        <a:t>5</a:t>
                      </a:r>
                      <a:endParaRPr lang="en-GB" sz="1200">
                        <a:effectLst/>
                        <a:latin typeface="Calibri"/>
                        <a:ea typeface="Calibri"/>
                        <a:cs typeface="Times New Roman"/>
                      </a:endParaRPr>
                    </a:p>
                  </a:txBody>
                  <a:tcPr marL="68580" marR="68580" marT="0" marB="0"/>
                </a:tc>
                <a:tc>
                  <a:txBody>
                    <a:bodyPr/>
                    <a:lstStyle/>
                    <a:p>
                      <a:pPr>
                        <a:lnSpc>
                          <a:spcPct val="150000"/>
                        </a:lnSpc>
                        <a:spcAft>
                          <a:spcPts val="0"/>
                        </a:spcAft>
                      </a:pPr>
                      <a:r>
                        <a:rPr lang="en-US" sz="1800">
                          <a:effectLst/>
                        </a:rPr>
                        <a:t>11.95</a:t>
                      </a:r>
                      <a:endParaRPr lang="en-GB" sz="1600">
                        <a:effectLst/>
                        <a:latin typeface="Calibri"/>
                        <a:ea typeface="Calibri"/>
                        <a:cs typeface="Times New Roman"/>
                      </a:endParaRPr>
                    </a:p>
                  </a:txBody>
                  <a:tcPr marL="68580" marR="68580" marT="0" marB="0"/>
                </a:tc>
                <a:tc>
                  <a:txBody>
                    <a:bodyPr/>
                    <a:lstStyle/>
                    <a:p>
                      <a:pPr>
                        <a:lnSpc>
                          <a:spcPct val="150000"/>
                        </a:lnSpc>
                        <a:spcAft>
                          <a:spcPts val="0"/>
                        </a:spcAft>
                      </a:pPr>
                      <a:r>
                        <a:rPr lang="en-US" sz="1800">
                          <a:effectLst/>
                        </a:rPr>
                        <a:t>12.00</a:t>
                      </a:r>
                      <a:endParaRPr lang="en-GB" sz="160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381295">
                <a:tc>
                  <a:txBody>
                    <a:bodyPr/>
                    <a:lstStyle/>
                    <a:p>
                      <a:pPr>
                        <a:lnSpc>
                          <a:spcPct val="150000"/>
                        </a:lnSpc>
                        <a:spcAft>
                          <a:spcPts val="0"/>
                        </a:spcAft>
                      </a:pPr>
                      <a:r>
                        <a:rPr lang="en-US" sz="1400">
                          <a:effectLst/>
                        </a:rPr>
                        <a:t>6</a:t>
                      </a:r>
                      <a:endParaRPr lang="en-GB" sz="1200">
                        <a:effectLst/>
                        <a:latin typeface="Calibri"/>
                        <a:ea typeface="Calibri"/>
                        <a:cs typeface="Times New Roman"/>
                      </a:endParaRPr>
                    </a:p>
                  </a:txBody>
                  <a:tcPr marL="68580" marR="68580" marT="0" marB="0"/>
                </a:tc>
                <a:tc>
                  <a:txBody>
                    <a:bodyPr/>
                    <a:lstStyle/>
                    <a:p>
                      <a:pPr>
                        <a:lnSpc>
                          <a:spcPct val="150000"/>
                        </a:lnSpc>
                        <a:spcAft>
                          <a:spcPts val="0"/>
                        </a:spcAft>
                      </a:pPr>
                      <a:r>
                        <a:rPr lang="en-US" sz="1800" dirty="0">
                          <a:effectLst/>
                        </a:rPr>
                        <a:t>10.55</a:t>
                      </a:r>
                      <a:endParaRPr lang="en-GB" sz="1600" dirty="0">
                        <a:effectLst/>
                        <a:latin typeface="Calibri"/>
                        <a:ea typeface="Calibri"/>
                        <a:cs typeface="Times New Roman"/>
                      </a:endParaRPr>
                    </a:p>
                  </a:txBody>
                  <a:tcPr marL="68580" marR="68580" marT="0" marB="0"/>
                </a:tc>
                <a:tc>
                  <a:txBody>
                    <a:bodyPr/>
                    <a:lstStyle/>
                    <a:p>
                      <a:pPr>
                        <a:lnSpc>
                          <a:spcPct val="150000"/>
                        </a:lnSpc>
                        <a:spcAft>
                          <a:spcPts val="0"/>
                        </a:spcAft>
                      </a:pPr>
                      <a:r>
                        <a:rPr lang="en-US" sz="1800">
                          <a:effectLst/>
                        </a:rPr>
                        <a:t>10.75</a:t>
                      </a:r>
                      <a:endParaRPr lang="en-GB" sz="1600">
                        <a:effectLst/>
                        <a:latin typeface="Calibri"/>
                        <a:ea typeface="Calibri"/>
                        <a:cs typeface="Times New Roman"/>
                      </a:endParaRPr>
                    </a:p>
                  </a:txBody>
                  <a:tcPr marL="68580" marR="68580" marT="0" marB="0"/>
                </a:tc>
                <a:extLst>
                  <a:ext uri="{0D108BD9-81ED-4DB2-BD59-A6C34878D82A}">
                    <a16:rowId xmlns:a16="http://schemas.microsoft.com/office/drawing/2014/main" val="10006"/>
                  </a:ext>
                </a:extLst>
              </a:tr>
              <a:tr h="381295">
                <a:tc>
                  <a:txBody>
                    <a:bodyPr/>
                    <a:lstStyle/>
                    <a:p>
                      <a:pPr>
                        <a:lnSpc>
                          <a:spcPct val="150000"/>
                        </a:lnSpc>
                        <a:spcAft>
                          <a:spcPts val="0"/>
                        </a:spcAft>
                      </a:pPr>
                      <a:r>
                        <a:rPr lang="en-US" sz="1400">
                          <a:effectLst/>
                        </a:rPr>
                        <a:t>7</a:t>
                      </a:r>
                      <a:endParaRPr lang="en-GB" sz="1200">
                        <a:effectLst/>
                        <a:latin typeface="Calibri"/>
                        <a:ea typeface="Calibri"/>
                        <a:cs typeface="Times New Roman"/>
                      </a:endParaRPr>
                    </a:p>
                  </a:txBody>
                  <a:tcPr marL="68580" marR="68580" marT="0" marB="0"/>
                </a:tc>
                <a:tc>
                  <a:txBody>
                    <a:bodyPr/>
                    <a:lstStyle/>
                    <a:p>
                      <a:pPr>
                        <a:lnSpc>
                          <a:spcPct val="150000"/>
                        </a:lnSpc>
                        <a:spcAft>
                          <a:spcPts val="0"/>
                        </a:spcAft>
                      </a:pPr>
                      <a:r>
                        <a:rPr lang="en-US" sz="1800" dirty="0">
                          <a:effectLst/>
                        </a:rPr>
                        <a:t>12.50</a:t>
                      </a:r>
                      <a:endParaRPr lang="en-GB" sz="1600" dirty="0">
                        <a:effectLst/>
                        <a:latin typeface="Calibri"/>
                        <a:ea typeface="Calibri"/>
                        <a:cs typeface="Times New Roman"/>
                      </a:endParaRPr>
                    </a:p>
                  </a:txBody>
                  <a:tcPr marL="68580" marR="68580" marT="0" marB="0"/>
                </a:tc>
                <a:tc>
                  <a:txBody>
                    <a:bodyPr/>
                    <a:lstStyle/>
                    <a:p>
                      <a:pPr>
                        <a:lnSpc>
                          <a:spcPct val="150000"/>
                        </a:lnSpc>
                        <a:spcAft>
                          <a:spcPts val="0"/>
                        </a:spcAft>
                      </a:pPr>
                      <a:r>
                        <a:rPr lang="en-US" sz="1800">
                          <a:effectLst/>
                        </a:rPr>
                        <a:t>12.75</a:t>
                      </a:r>
                      <a:endParaRPr lang="en-GB" sz="1600">
                        <a:effectLst/>
                        <a:latin typeface="Calibri"/>
                        <a:ea typeface="Calibri"/>
                        <a:cs typeface="Times New Roman"/>
                      </a:endParaRPr>
                    </a:p>
                  </a:txBody>
                  <a:tcPr marL="68580" marR="68580" marT="0" marB="0"/>
                </a:tc>
                <a:extLst>
                  <a:ext uri="{0D108BD9-81ED-4DB2-BD59-A6C34878D82A}">
                    <a16:rowId xmlns:a16="http://schemas.microsoft.com/office/drawing/2014/main" val="10007"/>
                  </a:ext>
                </a:extLst>
              </a:tr>
              <a:tr h="381295">
                <a:tc>
                  <a:txBody>
                    <a:bodyPr/>
                    <a:lstStyle/>
                    <a:p>
                      <a:pPr>
                        <a:lnSpc>
                          <a:spcPct val="150000"/>
                        </a:lnSpc>
                        <a:spcAft>
                          <a:spcPts val="0"/>
                        </a:spcAft>
                      </a:pPr>
                      <a:r>
                        <a:rPr lang="en-US" sz="1400">
                          <a:effectLst/>
                        </a:rPr>
                        <a:t>8</a:t>
                      </a:r>
                      <a:endParaRPr lang="en-GB" sz="1200">
                        <a:effectLst/>
                        <a:latin typeface="Calibri"/>
                        <a:ea typeface="Calibri"/>
                        <a:cs typeface="Times New Roman"/>
                      </a:endParaRPr>
                    </a:p>
                  </a:txBody>
                  <a:tcPr marL="68580" marR="68580" marT="0" marB="0"/>
                </a:tc>
                <a:tc>
                  <a:txBody>
                    <a:bodyPr/>
                    <a:lstStyle/>
                    <a:p>
                      <a:pPr>
                        <a:lnSpc>
                          <a:spcPct val="150000"/>
                        </a:lnSpc>
                        <a:spcAft>
                          <a:spcPts val="0"/>
                        </a:spcAft>
                      </a:pPr>
                      <a:r>
                        <a:rPr lang="en-US" sz="1800">
                          <a:effectLst/>
                        </a:rPr>
                        <a:t>11.00</a:t>
                      </a:r>
                      <a:endParaRPr lang="en-GB" sz="1600">
                        <a:effectLst/>
                        <a:latin typeface="Calibri"/>
                        <a:ea typeface="Calibri"/>
                        <a:cs typeface="Times New Roman"/>
                      </a:endParaRPr>
                    </a:p>
                  </a:txBody>
                  <a:tcPr marL="68580" marR="68580" marT="0" marB="0"/>
                </a:tc>
                <a:tc>
                  <a:txBody>
                    <a:bodyPr/>
                    <a:lstStyle/>
                    <a:p>
                      <a:pPr>
                        <a:lnSpc>
                          <a:spcPct val="150000"/>
                        </a:lnSpc>
                        <a:spcAft>
                          <a:spcPts val="0"/>
                        </a:spcAft>
                      </a:pPr>
                      <a:r>
                        <a:rPr lang="en-US" sz="1800">
                          <a:effectLst/>
                        </a:rPr>
                        <a:t>11.25</a:t>
                      </a:r>
                      <a:endParaRPr lang="en-GB" sz="1600">
                        <a:effectLst/>
                        <a:latin typeface="Calibri"/>
                        <a:ea typeface="Calibri"/>
                        <a:cs typeface="Times New Roman"/>
                      </a:endParaRPr>
                    </a:p>
                  </a:txBody>
                  <a:tcPr marL="68580" marR="68580" marT="0" marB="0"/>
                </a:tc>
                <a:extLst>
                  <a:ext uri="{0D108BD9-81ED-4DB2-BD59-A6C34878D82A}">
                    <a16:rowId xmlns:a16="http://schemas.microsoft.com/office/drawing/2014/main" val="10008"/>
                  </a:ext>
                </a:extLst>
              </a:tr>
              <a:tr h="381295">
                <a:tc>
                  <a:txBody>
                    <a:bodyPr/>
                    <a:lstStyle/>
                    <a:p>
                      <a:pPr>
                        <a:lnSpc>
                          <a:spcPct val="150000"/>
                        </a:lnSpc>
                        <a:spcAft>
                          <a:spcPts val="0"/>
                        </a:spcAft>
                      </a:pPr>
                      <a:r>
                        <a:rPr lang="en-US" sz="1400">
                          <a:effectLst/>
                        </a:rPr>
                        <a:t>9</a:t>
                      </a:r>
                      <a:endParaRPr lang="en-GB" sz="1200">
                        <a:effectLst/>
                        <a:latin typeface="Calibri"/>
                        <a:ea typeface="Calibri"/>
                        <a:cs typeface="Times New Roman"/>
                      </a:endParaRPr>
                    </a:p>
                  </a:txBody>
                  <a:tcPr marL="68580" marR="68580" marT="0" marB="0"/>
                </a:tc>
                <a:tc>
                  <a:txBody>
                    <a:bodyPr/>
                    <a:lstStyle/>
                    <a:p>
                      <a:pPr>
                        <a:lnSpc>
                          <a:spcPct val="150000"/>
                        </a:lnSpc>
                        <a:spcAft>
                          <a:spcPts val="0"/>
                        </a:spcAft>
                      </a:pPr>
                      <a:r>
                        <a:rPr lang="en-US" sz="1800">
                          <a:effectLst/>
                        </a:rPr>
                        <a:t>10.60</a:t>
                      </a:r>
                      <a:endParaRPr lang="en-GB" sz="1600">
                        <a:effectLst/>
                        <a:latin typeface="Calibri"/>
                        <a:ea typeface="Calibri"/>
                        <a:cs typeface="Times New Roman"/>
                      </a:endParaRPr>
                    </a:p>
                  </a:txBody>
                  <a:tcPr marL="68580" marR="68580" marT="0" marB="0"/>
                </a:tc>
                <a:tc>
                  <a:txBody>
                    <a:bodyPr/>
                    <a:lstStyle/>
                    <a:p>
                      <a:pPr>
                        <a:lnSpc>
                          <a:spcPct val="150000"/>
                        </a:lnSpc>
                        <a:spcAft>
                          <a:spcPts val="0"/>
                        </a:spcAft>
                      </a:pPr>
                      <a:r>
                        <a:rPr lang="en-US" sz="1800">
                          <a:effectLst/>
                        </a:rPr>
                        <a:t>11.00</a:t>
                      </a:r>
                      <a:endParaRPr lang="en-GB" sz="1600">
                        <a:effectLst/>
                        <a:latin typeface="Calibri"/>
                        <a:ea typeface="Calibri"/>
                        <a:cs typeface="Times New Roman"/>
                      </a:endParaRPr>
                    </a:p>
                  </a:txBody>
                  <a:tcPr marL="68580" marR="68580" marT="0" marB="0"/>
                </a:tc>
                <a:extLst>
                  <a:ext uri="{0D108BD9-81ED-4DB2-BD59-A6C34878D82A}">
                    <a16:rowId xmlns:a16="http://schemas.microsoft.com/office/drawing/2014/main" val="10009"/>
                  </a:ext>
                </a:extLst>
              </a:tr>
              <a:tr h="381295">
                <a:tc>
                  <a:txBody>
                    <a:bodyPr/>
                    <a:lstStyle/>
                    <a:p>
                      <a:pPr>
                        <a:lnSpc>
                          <a:spcPct val="150000"/>
                        </a:lnSpc>
                        <a:spcAft>
                          <a:spcPts val="0"/>
                        </a:spcAft>
                      </a:pPr>
                      <a:r>
                        <a:rPr lang="en-US" sz="1400">
                          <a:effectLst/>
                        </a:rPr>
                        <a:t>10</a:t>
                      </a:r>
                      <a:endParaRPr lang="en-GB" sz="1200">
                        <a:effectLst/>
                        <a:latin typeface="Calibri"/>
                        <a:ea typeface="Calibri"/>
                        <a:cs typeface="Times New Roman"/>
                      </a:endParaRPr>
                    </a:p>
                  </a:txBody>
                  <a:tcPr marL="68580" marR="68580" marT="0" marB="0"/>
                </a:tc>
                <a:tc>
                  <a:txBody>
                    <a:bodyPr/>
                    <a:lstStyle/>
                    <a:p>
                      <a:pPr>
                        <a:lnSpc>
                          <a:spcPct val="150000"/>
                        </a:lnSpc>
                        <a:spcAft>
                          <a:spcPts val="0"/>
                        </a:spcAft>
                      </a:pPr>
                      <a:r>
                        <a:rPr lang="en-US" sz="1800">
                          <a:effectLst/>
                        </a:rPr>
                        <a:t>11.70</a:t>
                      </a:r>
                      <a:endParaRPr lang="en-GB" sz="1600">
                        <a:effectLst/>
                        <a:latin typeface="Calibri"/>
                        <a:ea typeface="Calibri"/>
                        <a:cs typeface="Times New Roman"/>
                      </a:endParaRPr>
                    </a:p>
                  </a:txBody>
                  <a:tcPr marL="68580" marR="68580" marT="0" marB="0"/>
                </a:tc>
                <a:tc>
                  <a:txBody>
                    <a:bodyPr/>
                    <a:lstStyle/>
                    <a:p>
                      <a:pPr>
                        <a:lnSpc>
                          <a:spcPct val="150000"/>
                        </a:lnSpc>
                        <a:spcAft>
                          <a:spcPts val="0"/>
                        </a:spcAft>
                      </a:pPr>
                      <a:r>
                        <a:rPr lang="en-US" sz="1800">
                          <a:effectLst/>
                        </a:rPr>
                        <a:t>12.10</a:t>
                      </a:r>
                      <a:endParaRPr lang="en-GB" sz="1600">
                        <a:effectLst/>
                        <a:latin typeface="Calibri"/>
                        <a:ea typeface="Calibri"/>
                        <a:cs typeface="Times New Roman"/>
                      </a:endParaRPr>
                    </a:p>
                  </a:txBody>
                  <a:tcPr marL="68580" marR="68580" marT="0" marB="0"/>
                </a:tc>
                <a:extLst>
                  <a:ext uri="{0D108BD9-81ED-4DB2-BD59-A6C34878D82A}">
                    <a16:rowId xmlns:a16="http://schemas.microsoft.com/office/drawing/2014/main" val="10010"/>
                  </a:ext>
                </a:extLst>
              </a:tr>
              <a:tr h="381295">
                <a:tc gridSpan="3">
                  <a:txBody>
                    <a:bodyPr/>
                    <a:lstStyle/>
                    <a:p>
                      <a:pPr>
                        <a:lnSpc>
                          <a:spcPct val="150000"/>
                        </a:lnSpc>
                        <a:spcAft>
                          <a:spcPts val="0"/>
                        </a:spcAft>
                      </a:pPr>
                      <a:r>
                        <a:rPr lang="en-US" sz="1800" dirty="0">
                          <a:effectLst/>
                        </a:rPr>
                        <a:t>Sum</a:t>
                      </a:r>
                      <a:endParaRPr lang="en-GB" sz="1600" dirty="0">
                        <a:effectLst/>
                        <a:latin typeface="Calibri"/>
                        <a:ea typeface="Calibri"/>
                        <a:cs typeface="Times New Roman"/>
                      </a:endParaRPr>
                    </a:p>
                  </a:txBody>
                  <a:tcPr marL="68580" marR="68580" marT="0" marB="0"/>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11"/>
                  </a:ext>
                </a:extLst>
              </a:tr>
            </a:tbl>
          </a:graphicData>
        </a:graphic>
      </p:graphicFrame>
      <p:graphicFrame>
        <p:nvGraphicFramePr>
          <p:cNvPr id="10" name="Table 9"/>
          <p:cNvGraphicFramePr>
            <a:graphicFrameLocks noGrp="1"/>
          </p:cNvGraphicFramePr>
          <p:nvPr/>
        </p:nvGraphicFramePr>
        <p:xfrm>
          <a:off x="7139901" y="1735159"/>
          <a:ext cx="1271347" cy="4894243"/>
        </p:xfrm>
        <a:graphic>
          <a:graphicData uri="http://schemas.openxmlformats.org/drawingml/2006/table">
            <a:tbl>
              <a:tblPr firstRow="1" firstCol="1" bandRow="1">
                <a:tableStyleId>{5C22544A-7EE6-4342-B048-85BDC9FD1C3A}</a:tableStyleId>
              </a:tblPr>
              <a:tblGrid>
                <a:gridCol w="1271347">
                  <a:extLst>
                    <a:ext uri="{9D8B030D-6E8A-4147-A177-3AD203B41FA5}">
                      <a16:colId xmlns:a16="http://schemas.microsoft.com/office/drawing/2014/main" val="20000"/>
                    </a:ext>
                  </a:extLst>
                </a:gridCol>
              </a:tblGrid>
              <a:tr h="688118">
                <a:tc>
                  <a:txBody>
                    <a:bodyPr/>
                    <a:lstStyle/>
                    <a:p>
                      <a:pPr>
                        <a:lnSpc>
                          <a:spcPct val="150000"/>
                        </a:lnSpc>
                        <a:spcAft>
                          <a:spcPts val="0"/>
                        </a:spcAft>
                      </a:pPr>
                      <a:r>
                        <a:rPr lang="en-US" sz="1400" dirty="0">
                          <a:effectLst/>
                        </a:rPr>
                        <a:t>RANGE </a:t>
                      </a:r>
                      <a:endParaRPr lang="en-GB" sz="1200" dirty="0">
                        <a:effectLst/>
                      </a:endParaRPr>
                    </a:p>
                    <a:p>
                      <a:pPr>
                        <a:lnSpc>
                          <a:spcPct val="150000"/>
                        </a:lnSpc>
                        <a:spcAft>
                          <a:spcPts val="0"/>
                        </a:spcAft>
                      </a:pPr>
                      <a:r>
                        <a:rPr lang="en-US" sz="1400" dirty="0">
                          <a:effectLst/>
                        </a:rPr>
                        <a:t> </a:t>
                      </a:r>
                      <a:endParaRPr lang="en-GB" sz="12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82375">
                <a:tc>
                  <a:txBody>
                    <a:bodyPr/>
                    <a:lstStyle/>
                    <a:p>
                      <a:pPr>
                        <a:lnSpc>
                          <a:spcPct val="150000"/>
                        </a:lnSpc>
                        <a:spcAft>
                          <a:spcPts val="0"/>
                        </a:spcAft>
                      </a:pPr>
                      <a:r>
                        <a:rPr lang="en-US" sz="1800" dirty="0">
                          <a:effectLst/>
                        </a:rPr>
                        <a:t>.22</a:t>
                      </a:r>
                      <a:endParaRPr lang="en-GB" sz="160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382375">
                <a:tc>
                  <a:txBody>
                    <a:bodyPr/>
                    <a:lstStyle/>
                    <a:p>
                      <a:pPr>
                        <a:lnSpc>
                          <a:spcPct val="150000"/>
                        </a:lnSpc>
                        <a:spcAft>
                          <a:spcPts val="0"/>
                        </a:spcAft>
                      </a:pPr>
                      <a:r>
                        <a:rPr lang="en-US" sz="1800" dirty="0">
                          <a:effectLst/>
                        </a:rPr>
                        <a:t>.03</a:t>
                      </a:r>
                      <a:endParaRPr lang="en-GB" sz="16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382375">
                <a:tc>
                  <a:txBody>
                    <a:bodyPr/>
                    <a:lstStyle/>
                    <a:p>
                      <a:pPr>
                        <a:lnSpc>
                          <a:spcPct val="150000"/>
                        </a:lnSpc>
                        <a:spcAft>
                          <a:spcPts val="0"/>
                        </a:spcAft>
                      </a:pPr>
                      <a:r>
                        <a:rPr lang="en-US" sz="1800" dirty="0">
                          <a:effectLst/>
                        </a:rPr>
                        <a:t>.50</a:t>
                      </a:r>
                      <a:endParaRPr lang="en-GB" sz="160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382375">
                <a:tc>
                  <a:txBody>
                    <a:bodyPr/>
                    <a:lstStyle/>
                    <a:p>
                      <a:pPr>
                        <a:lnSpc>
                          <a:spcPct val="150000"/>
                        </a:lnSpc>
                        <a:spcAft>
                          <a:spcPts val="0"/>
                        </a:spcAft>
                      </a:pPr>
                      <a:r>
                        <a:rPr lang="en-US" sz="1800" dirty="0">
                          <a:effectLst/>
                        </a:rPr>
                        <a:t>.20</a:t>
                      </a:r>
                      <a:endParaRPr lang="en-GB" sz="160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382375">
                <a:tc>
                  <a:txBody>
                    <a:bodyPr/>
                    <a:lstStyle/>
                    <a:p>
                      <a:pPr>
                        <a:lnSpc>
                          <a:spcPct val="150000"/>
                        </a:lnSpc>
                        <a:spcAft>
                          <a:spcPts val="0"/>
                        </a:spcAft>
                      </a:pPr>
                      <a:r>
                        <a:rPr lang="en-US" sz="1800" dirty="0">
                          <a:effectLst/>
                        </a:rPr>
                        <a:t>.05</a:t>
                      </a:r>
                      <a:endParaRPr lang="en-GB" sz="1600" dirty="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382375">
                <a:tc>
                  <a:txBody>
                    <a:bodyPr/>
                    <a:lstStyle/>
                    <a:p>
                      <a:pPr>
                        <a:lnSpc>
                          <a:spcPct val="150000"/>
                        </a:lnSpc>
                        <a:spcAft>
                          <a:spcPts val="0"/>
                        </a:spcAft>
                      </a:pPr>
                      <a:r>
                        <a:rPr lang="en-US" sz="1800" dirty="0">
                          <a:effectLst/>
                        </a:rPr>
                        <a:t>.20</a:t>
                      </a:r>
                      <a:endParaRPr lang="en-GB" sz="1600" dirty="0">
                        <a:effectLst/>
                        <a:latin typeface="Calibri"/>
                        <a:ea typeface="Calibri"/>
                        <a:cs typeface="Times New Roman"/>
                      </a:endParaRPr>
                    </a:p>
                  </a:txBody>
                  <a:tcPr marL="68580" marR="68580" marT="0" marB="0"/>
                </a:tc>
                <a:extLst>
                  <a:ext uri="{0D108BD9-81ED-4DB2-BD59-A6C34878D82A}">
                    <a16:rowId xmlns:a16="http://schemas.microsoft.com/office/drawing/2014/main" val="10006"/>
                  </a:ext>
                </a:extLst>
              </a:tr>
              <a:tr h="382375">
                <a:tc>
                  <a:txBody>
                    <a:bodyPr/>
                    <a:lstStyle/>
                    <a:p>
                      <a:pPr>
                        <a:lnSpc>
                          <a:spcPct val="150000"/>
                        </a:lnSpc>
                        <a:spcAft>
                          <a:spcPts val="0"/>
                        </a:spcAft>
                      </a:pPr>
                      <a:r>
                        <a:rPr lang="en-US" sz="1800" dirty="0">
                          <a:effectLst/>
                        </a:rPr>
                        <a:t>.25</a:t>
                      </a:r>
                      <a:endParaRPr lang="en-GB" sz="1600" dirty="0">
                        <a:effectLst/>
                        <a:latin typeface="Calibri"/>
                        <a:ea typeface="Calibri"/>
                        <a:cs typeface="Times New Roman"/>
                      </a:endParaRPr>
                    </a:p>
                  </a:txBody>
                  <a:tcPr marL="68580" marR="68580" marT="0" marB="0"/>
                </a:tc>
                <a:extLst>
                  <a:ext uri="{0D108BD9-81ED-4DB2-BD59-A6C34878D82A}">
                    <a16:rowId xmlns:a16="http://schemas.microsoft.com/office/drawing/2014/main" val="10007"/>
                  </a:ext>
                </a:extLst>
              </a:tr>
              <a:tr h="382375">
                <a:tc>
                  <a:txBody>
                    <a:bodyPr/>
                    <a:lstStyle/>
                    <a:p>
                      <a:pPr>
                        <a:lnSpc>
                          <a:spcPct val="150000"/>
                        </a:lnSpc>
                        <a:spcAft>
                          <a:spcPts val="0"/>
                        </a:spcAft>
                      </a:pPr>
                      <a:r>
                        <a:rPr lang="en-US" sz="1800" dirty="0">
                          <a:effectLst/>
                        </a:rPr>
                        <a:t>.25</a:t>
                      </a:r>
                      <a:endParaRPr lang="en-GB" sz="1600" dirty="0">
                        <a:effectLst/>
                        <a:latin typeface="Calibri"/>
                        <a:ea typeface="Calibri"/>
                        <a:cs typeface="Times New Roman"/>
                      </a:endParaRPr>
                    </a:p>
                  </a:txBody>
                  <a:tcPr marL="68580" marR="68580" marT="0" marB="0"/>
                </a:tc>
                <a:extLst>
                  <a:ext uri="{0D108BD9-81ED-4DB2-BD59-A6C34878D82A}">
                    <a16:rowId xmlns:a16="http://schemas.microsoft.com/office/drawing/2014/main" val="10008"/>
                  </a:ext>
                </a:extLst>
              </a:tr>
              <a:tr h="382375">
                <a:tc>
                  <a:txBody>
                    <a:bodyPr/>
                    <a:lstStyle/>
                    <a:p>
                      <a:pPr>
                        <a:lnSpc>
                          <a:spcPct val="150000"/>
                        </a:lnSpc>
                        <a:spcAft>
                          <a:spcPts val="0"/>
                        </a:spcAft>
                      </a:pPr>
                      <a:r>
                        <a:rPr lang="en-US" sz="1800" dirty="0">
                          <a:effectLst/>
                        </a:rPr>
                        <a:t>.40</a:t>
                      </a:r>
                      <a:endParaRPr lang="en-GB" sz="1600" dirty="0">
                        <a:effectLst/>
                        <a:latin typeface="Calibri"/>
                        <a:ea typeface="Calibri"/>
                        <a:cs typeface="Times New Roman"/>
                      </a:endParaRPr>
                    </a:p>
                  </a:txBody>
                  <a:tcPr marL="68580" marR="68580" marT="0" marB="0"/>
                </a:tc>
                <a:extLst>
                  <a:ext uri="{0D108BD9-81ED-4DB2-BD59-A6C34878D82A}">
                    <a16:rowId xmlns:a16="http://schemas.microsoft.com/office/drawing/2014/main" val="10009"/>
                  </a:ext>
                </a:extLst>
              </a:tr>
              <a:tr h="382375">
                <a:tc>
                  <a:txBody>
                    <a:bodyPr/>
                    <a:lstStyle/>
                    <a:p>
                      <a:pPr>
                        <a:lnSpc>
                          <a:spcPct val="150000"/>
                        </a:lnSpc>
                        <a:spcAft>
                          <a:spcPts val="0"/>
                        </a:spcAft>
                      </a:pPr>
                      <a:r>
                        <a:rPr lang="en-US" sz="1800" dirty="0">
                          <a:effectLst/>
                        </a:rPr>
                        <a:t>.40</a:t>
                      </a:r>
                      <a:endParaRPr lang="en-GB" sz="1600" dirty="0">
                        <a:effectLst/>
                        <a:latin typeface="Calibri"/>
                        <a:ea typeface="Calibri"/>
                        <a:cs typeface="Times New Roman"/>
                      </a:endParaRPr>
                    </a:p>
                  </a:txBody>
                  <a:tcPr marL="68580" marR="68580" marT="0" marB="0"/>
                </a:tc>
                <a:extLst>
                  <a:ext uri="{0D108BD9-81ED-4DB2-BD59-A6C34878D82A}">
                    <a16:rowId xmlns:a16="http://schemas.microsoft.com/office/drawing/2014/main" val="10010"/>
                  </a:ext>
                </a:extLst>
              </a:tr>
              <a:tr h="382375">
                <a:tc>
                  <a:txBody>
                    <a:bodyPr/>
                    <a:lstStyle/>
                    <a:p>
                      <a:pPr>
                        <a:lnSpc>
                          <a:spcPct val="150000"/>
                        </a:lnSpc>
                        <a:spcAft>
                          <a:spcPts val="0"/>
                        </a:spcAft>
                      </a:pPr>
                      <a:r>
                        <a:rPr lang="en-US" sz="1800" dirty="0">
                          <a:effectLst/>
                        </a:rPr>
                        <a:t>2.5</a:t>
                      </a:r>
                      <a:endParaRPr lang="en-GB" sz="1600" dirty="0">
                        <a:effectLst/>
                        <a:latin typeface="Calibri"/>
                        <a:ea typeface="Calibri"/>
                        <a:cs typeface="Times New Roman"/>
                      </a:endParaRPr>
                    </a:p>
                  </a:txBody>
                  <a:tcPr marL="68580" marR="68580" marT="0" marB="0"/>
                </a:tc>
                <a:extLst>
                  <a:ext uri="{0D108BD9-81ED-4DB2-BD59-A6C34878D82A}">
                    <a16:rowId xmlns:a16="http://schemas.microsoft.com/office/drawing/2014/main" val="10011"/>
                  </a:ext>
                </a:extLst>
              </a:tr>
            </a:tbl>
          </a:graphicData>
        </a:graphic>
      </p:graphicFrame>
      <p:grpSp>
        <p:nvGrpSpPr>
          <p:cNvPr id="18" name="Group 3">
            <a:extLst>
              <a:ext uri="{FF2B5EF4-FFF2-40B4-BE49-F238E27FC236}">
                <a16:creationId xmlns:a16="http://schemas.microsoft.com/office/drawing/2014/main" id="{DBC17A99-8295-4D79-BF17-9154ACBE25AB}"/>
              </a:ext>
            </a:extLst>
          </p:cNvPr>
          <p:cNvGrpSpPr>
            <a:grpSpLocks/>
          </p:cNvGrpSpPr>
          <p:nvPr/>
        </p:nvGrpSpPr>
        <p:grpSpPr bwMode="auto">
          <a:xfrm>
            <a:off x="210343" y="695851"/>
            <a:ext cx="6505577" cy="584200"/>
            <a:chOff x="382" y="988"/>
            <a:chExt cx="4098" cy="368"/>
          </a:xfrm>
        </p:grpSpPr>
        <p:sp>
          <p:nvSpPr>
            <p:cNvPr id="19" name="Rectangle 4">
              <a:extLst>
                <a:ext uri="{FF2B5EF4-FFF2-40B4-BE49-F238E27FC236}">
                  <a16:creationId xmlns:a16="http://schemas.microsoft.com/office/drawing/2014/main" id="{B5EADAC5-C3AF-4A90-BB46-C90112F67B2C}"/>
                </a:ext>
              </a:extLst>
            </p:cNvPr>
            <p:cNvSpPr>
              <a:spLocks noChangeArrowheads="1"/>
            </p:cNvSpPr>
            <p:nvPr/>
          </p:nvSpPr>
          <p:spPr bwMode="auto">
            <a:xfrm>
              <a:off x="382" y="988"/>
              <a:ext cx="4098"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3200" b="1" u="sng" dirty="0">
                  <a:solidFill>
                    <a:schemeClr val="accent1"/>
                  </a:solidFill>
                </a:rPr>
                <a:t>For </a:t>
              </a:r>
              <a:r>
                <a:rPr lang="en-US" sz="3200" b="1" i="1" u="sng" dirty="0">
                  <a:solidFill>
                    <a:schemeClr val="accent1"/>
                  </a:solidFill>
                  <a:latin typeface="Times New Roman" charset="0"/>
                  <a:cs typeface="Times New Roman" charset="0"/>
                </a:rPr>
                <a:t>x</a:t>
              </a:r>
              <a:r>
                <a:rPr lang="en-US" sz="3200" b="1" u="sng" dirty="0">
                  <a:solidFill>
                    <a:schemeClr val="accent1"/>
                  </a:solidFill>
                </a:rPr>
                <a:t>-Charts when we don</a:t>
              </a:r>
              <a:r>
                <a:rPr lang="en-AU" sz="3200" b="1" u="sng" dirty="0">
                  <a:solidFill>
                    <a:schemeClr val="accent1"/>
                  </a:solidFill>
                </a:rPr>
                <a:t>'</a:t>
              </a:r>
              <a:r>
                <a:rPr lang="en-US" sz="3200" b="1" u="sng" dirty="0">
                  <a:solidFill>
                    <a:schemeClr val="accent1"/>
                  </a:solidFill>
                </a:rPr>
                <a:t>t know </a:t>
              </a:r>
              <a:r>
                <a:rPr lang="en-US" sz="3200" b="1" i="1" u="sng" dirty="0">
                  <a:solidFill>
                    <a:schemeClr val="accent1"/>
                  </a:solidFill>
                  <a:latin typeface="Symbol" charset="0"/>
                </a:rPr>
                <a:t>s </a:t>
              </a:r>
              <a:endParaRPr lang="en-US" sz="3200" b="1" i="1" u="sng" dirty="0">
                <a:solidFill>
                  <a:schemeClr val="accent1"/>
                </a:solidFill>
              </a:endParaRPr>
            </a:p>
          </p:txBody>
        </p:sp>
        <p:sp>
          <p:nvSpPr>
            <p:cNvPr id="21" name="Line 5">
              <a:extLst>
                <a:ext uri="{FF2B5EF4-FFF2-40B4-BE49-F238E27FC236}">
                  <a16:creationId xmlns:a16="http://schemas.microsoft.com/office/drawing/2014/main" id="{2D598855-4DEE-441B-BEF7-CF87B24CF697}"/>
                </a:ext>
              </a:extLst>
            </p:cNvPr>
            <p:cNvSpPr>
              <a:spLocks noChangeShapeType="1"/>
            </p:cNvSpPr>
            <p:nvPr/>
          </p:nvSpPr>
          <p:spPr bwMode="auto">
            <a:xfrm>
              <a:off x="840" y="1097"/>
              <a:ext cx="120" cy="0"/>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spTree>
    <p:extLst>
      <p:ext uri="{BB962C8B-B14F-4D97-AF65-F5344CB8AC3E}">
        <p14:creationId xmlns:p14="http://schemas.microsoft.com/office/powerpoint/2010/main" val="102067455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Control Charts for Variables</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65</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646331"/>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 (SPC)</a:t>
            </a:r>
          </a:p>
        </p:txBody>
      </p:sp>
      <p:sp>
        <p:nvSpPr>
          <p:cNvPr id="4" name="Content Placeholder 3"/>
          <p:cNvSpPr>
            <a:spLocks noGrp="1"/>
          </p:cNvSpPr>
          <p:nvPr>
            <p:ph idx="1"/>
          </p:nvPr>
        </p:nvSpPr>
        <p:spPr>
          <a:xfrm>
            <a:off x="381000" y="717674"/>
            <a:ext cx="8305800" cy="5759326"/>
          </a:xfrm>
        </p:spPr>
        <p:txBody>
          <a:bodyPr>
            <a:noAutofit/>
          </a:bodyPr>
          <a:lstStyle/>
          <a:p>
            <a:pPr marL="0" indent="0">
              <a:buClr>
                <a:srgbClr val="BF0922"/>
              </a:buClr>
              <a:buSzPct val="60000"/>
              <a:buNone/>
            </a:pPr>
            <a:endParaRPr lang="en-US" altLang="en-US" sz="2800" u="sng" dirty="0">
              <a:latin typeface="Book Antiqua" pitchFamily="18" charset="0"/>
            </a:endParaRPr>
          </a:p>
          <a:p>
            <a:pPr marL="0" indent="0">
              <a:buClr>
                <a:srgbClr val="BF0922"/>
              </a:buClr>
              <a:buSzPct val="60000"/>
              <a:buNone/>
            </a:pPr>
            <a:r>
              <a:rPr lang="en-US" altLang="en-US" u="sng" dirty="0">
                <a:latin typeface="Book Antiqua" pitchFamily="18" charset="0"/>
              </a:rPr>
              <a:t>Example</a:t>
            </a:r>
          </a:p>
        </p:txBody>
      </p:sp>
      <p:grpSp>
        <p:nvGrpSpPr>
          <p:cNvPr id="27" name="Group 26"/>
          <p:cNvGrpSpPr>
            <a:grpSpLocks/>
          </p:cNvGrpSpPr>
          <p:nvPr/>
        </p:nvGrpSpPr>
        <p:grpSpPr bwMode="auto">
          <a:xfrm>
            <a:off x="1549400" y="2698750"/>
            <a:ext cx="3022600" cy="1858963"/>
            <a:chOff x="1549400" y="2647950"/>
            <a:chExt cx="3022600" cy="1858963"/>
          </a:xfrm>
        </p:grpSpPr>
        <p:graphicFrame>
          <p:nvGraphicFramePr>
            <p:cNvPr id="28" name="Object 1"/>
            <p:cNvGraphicFramePr>
              <a:graphicFrameLocks noChangeAspect="1"/>
            </p:cNvGraphicFramePr>
            <p:nvPr/>
          </p:nvGraphicFramePr>
          <p:xfrm>
            <a:off x="1549400" y="2767013"/>
            <a:ext cx="3022600" cy="1739900"/>
          </p:xfrm>
          <a:graphic>
            <a:graphicData uri="http://schemas.openxmlformats.org/presentationml/2006/ole">
              <mc:AlternateContent xmlns:mc="http://schemas.openxmlformats.org/markup-compatibility/2006">
                <mc:Choice xmlns:v="urn:schemas-microsoft-com:vml" Requires="v">
                  <p:oleObj spid="_x0000_s5185" name="Equation" r:id="rId4" imgW="3007800" imgH="1728000" progId="Equation.3">
                    <p:embed/>
                  </p:oleObj>
                </mc:Choice>
                <mc:Fallback>
                  <p:oleObj name="Equation" r:id="rId4" imgW="3007800" imgH="1728000" progId="Equation.3">
                    <p:embed/>
                    <p:pic>
                      <p:nvPicPr>
                        <p:cNvPr id="28"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9400" y="2767013"/>
                          <a:ext cx="30226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9" name="Picture 4" descr="x dbar t 26.pd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03500" y="2647950"/>
              <a:ext cx="4572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 name="Group 29"/>
          <p:cNvGrpSpPr>
            <a:grpSpLocks/>
          </p:cNvGrpSpPr>
          <p:nvPr/>
        </p:nvGrpSpPr>
        <p:grpSpPr bwMode="auto">
          <a:xfrm>
            <a:off x="1549400" y="4705350"/>
            <a:ext cx="2971800" cy="1420813"/>
            <a:chOff x="1549400" y="4705350"/>
            <a:chExt cx="2971800" cy="1420813"/>
          </a:xfrm>
        </p:grpSpPr>
        <p:graphicFrame>
          <p:nvGraphicFramePr>
            <p:cNvPr id="31" name="Object 32"/>
            <p:cNvGraphicFramePr>
              <a:graphicFrameLocks noChangeAspect="1"/>
            </p:cNvGraphicFramePr>
            <p:nvPr/>
          </p:nvGraphicFramePr>
          <p:xfrm>
            <a:off x="1549400" y="4830763"/>
            <a:ext cx="2971800" cy="1295400"/>
          </p:xfrm>
          <a:graphic>
            <a:graphicData uri="http://schemas.openxmlformats.org/presentationml/2006/ole">
              <mc:AlternateContent xmlns:mc="http://schemas.openxmlformats.org/markup-compatibility/2006">
                <mc:Choice xmlns:v="urn:schemas-microsoft-com:vml" Requires="v">
                  <p:oleObj spid="_x0000_s5186" name="Equation" r:id="rId7" imgW="2962080" imgH="1279800" progId="Equation.3">
                    <p:embed/>
                  </p:oleObj>
                </mc:Choice>
                <mc:Fallback>
                  <p:oleObj name="Equation" r:id="rId7" imgW="2962080" imgH="1279800" progId="Equation.3">
                    <p:embed/>
                    <p:pic>
                      <p:nvPicPr>
                        <p:cNvPr id="31" name="Object 3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9400" y="4830763"/>
                          <a:ext cx="29718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2" name="Picture 22" descr="x dbar t 26.pd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565400" y="4705350"/>
              <a:ext cx="4572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3" name="Table 32"/>
          <p:cNvGraphicFramePr>
            <a:graphicFrameLocks noGrp="1"/>
          </p:cNvGraphicFramePr>
          <p:nvPr/>
        </p:nvGraphicFramePr>
        <p:xfrm>
          <a:off x="6019800" y="1905000"/>
          <a:ext cx="2895600" cy="4175760"/>
        </p:xfrm>
        <a:graphic>
          <a:graphicData uri="http://schemas.openxmlformats.org/drawingml/2006/table">
            <a:tbl>
              <a:tblPr/>
              <a:tblGrid>
                <a:gridCol w="1066800">
                  <a:extLst>
                    <a:ext uri="{9D8B030D-6E8A-4147-A177-3AD203B41FA5}">
                      <a16:colId xmlns:a16="http://schemas.microsoft.com/office/drawing/2014/main" val="20000"/>
                    </a:ext>
                  </a:extLst>
                </a:gridCol>
                <a:gridCol w="834284">
                  <a:extLst>
                    <a:ext uri="{9D8B030D-6E8A-4147-A177-3AD203B41FA5}">
                      <a16:colId xmlns:a16="http://schemas.microsoft.com/office/drawing/2014/main" val="20001"/>
                    </a:ext>
                  </a:extLst>
                </a:gridCol>
                <a:gridCol w="994516">
                  <a:extLst>
                    <a:ext uri="{9D8B030D-6E8A-4147-A177-3AD203B41FA5}">
                      <a16:colId xmlns:a16="http://schemas.microsoft.com/office/drawing/2014/main" val="20002"/>
                    </a:ext>
                  </a:extLst>
                </a:gridCol>
              </a:tblGrid>
              <a:tr h="26193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bg1"/>
                          </a:solidFill>
                          <a:effectLst/>
                          <a:latin typeface="Arial" charset="0"/>
                          <a:ea typeface="ＭＳ Ｐゴシック" charset="0"/>
                        </a:rPr>
                        <a:t>SAMPLE SIZE, </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1" u="none" strike="noStrike" cap="none" normalizeH="0" baseline="0" dirty="0">
                          <a:ln>
                            <a:noFill/>
                          </a:ln>
                          <a:solidFill>
                            <a:schemeClr val="bg1"/>
                          </a:solidFill>
                          <a:effectLst/>
                          <a:latin typeface="Arial" charset="0"/>
                          <a:ea typeface="ＭＳ Ｐゴシック" charset="0"/>
                        </a:rPr>
                        <a:t>n</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1" u="none" strike="noStrike" cap="none" normalizeH="0" baseline="0" dirty="0">
                          <a:ln>
                            <a:noFill/>
                          </a:ln>
                          <a:solidFill>
                            <a:schemeClr val="bg1"/>
                          </a:solidFill>
                          <a:effectLst/>
                          <a:latin typeface="Arial" charset="0"/>
                          <a:ea typeface="ＭＳ Ｐゴシック" charset="0"/>
                        </a:rPr>
                        <a:t>A</a:t>
                      </a:r>
                      <a:r>
                        <a:rPr kumimoji="0" lang="en-US" sz="1600" b="1" i="0" u="none" strike="noStrike" cap="none" normalizeH="0" baseline="-25000" dirty="0">
                          <a:ln>
                            <a:noFill/>
                          </a:ln>
                          <a:solidFill>
                            <a:schemeClr val="bg1"/>
                          </a:solidFill>
                          <a:effectLst/>
                          <a:latin typeface="Arial" charset="0"/>
                          <a:ea typeface="ＭＳ Ｐゴシック" charset="0"/>
                        </a:rPr>
                        <a:t>2</a:t>
                      </a:r>
                      <a:endParaRPr kumimoji="0" lang="en-US" sz="1600" b="1" i="0" u="none" strike="noStrike" cap="none" normalizeH="0" baseline="0" dirty="0">
                        <a:ln>
                          <a:noFill/>
                        </a:ln>
                        <a:solidFill>
                          <a:schemeClr val="bg1"/>
                        </a:solidFill>
                        <a:effectLst/>
                        <a:latin typeface="Arial" charset="0"/>
                        <a:ea typeface="ＭＳ Ｐゴシック" charset="0"/>
                      </a:endParaRP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1" u="none" strike="noStrike" cap="none" normalizeH="0" baseline="0" dirty="0">
                          <a:ln>
                            <a:noFill/>
                          </a:ln>
                          <a:solidFill>
                            <a:schemeClr val="bg1"/>
                          </a:solidFill>
                          <a:effectLst/>
                          <a:latin typeface="Arial" charset="0"/>
                          <a:ea typeface="ＭＳ Ｐゴシック" charset="0"/>
                        </a:rPr>
                        <a:t>D</a:t>
                      </a:r>
                      <a:r>
                        <a:rPr kumimoji="0" lang="en-US" sz="1600" b="1" i="0" u="none" strike="noStrike" cap="none" normalizeH="0" baseline="-25000" dirty="0">
                          <a:ln>
                            <a:noFill/>
                          </a:ln>
                          <a:solidFill>
                            <a:schemeClr val="bg1"/>
                          </a:solidFill>
                          <a:effectLst/>
                          <a:latin typeface="Arial" charset="0"/>
                          <a:ea typeface="ＭＳ Ｐゴシック" charset="0"/>
                        </a:rPr>
                        <a:t>4</a:t>
                      </a:r>
                      <a:endParaRPr kumimoji="0" lang="en-US" sz="1600" b="1" i="0" u="none" strike="noStrike" cap="none" normalizeH="0" baseline="0" dirty="0">
                        <a:ln>
                          <a:noFill/>
                        </a:ln>
                        <a:solidFill>
                          <a:schemeClr val="bg1"/>
                        </a:solidFill>
                        <a:effectLst/>
                        <a:latin typeface="Arial" charset="0"/>
                        <a:ea typeface="ＭＳ Ｐゴシック" charset="0"/>
                      </a:endParaRP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6193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2</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1.880</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3.268</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193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3</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1.023</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2.574</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6193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4</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.729</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2.282</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6193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5</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.577</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2.115</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193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6</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.483</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2.004</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6193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7</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.419</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1.924</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6193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8</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.373</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1.864</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6193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9</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.337</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1.816</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6193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10</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.308</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1.777</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6193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12</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.266</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ＭＳ Ｐゴシック" charset="0"/>
                        </a:rPr>
                        <a:t>1.716</a:t>
                      </a:r>
                    </a:p>
                  </a:txBody>
                  <a:tcP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34" name="Freeform 33"/>
          <p:cNvSpPr/>
          <p:nvPr/>
        </p:nvSpPr>
        <p:spPr bwMode="auto">
          <a:xfrm flipV="1">
            <a:off x="3784600" y="3657600"/>
            <a:ext cx="3454400" cy="304800"/>
          </a:xfrm>
          <a:custGeom>
            <a:avLst/>
            <a:gdLst>
              <a:gd name="connsiteX0" fmla="*/ 2451100 w 2451100"/>
              <a:gd name="connsiteY0" fmla="*/ 0 h 1790700"/>
              <a:gd name="connsiteX1" fmla="*/ 673100 w 2451100"/>
              <a:gd name="connsiteY1" fmla="*/ 533400 h 1790700"/>
              <a:gd name="connsiteX2" fmla="*/ 0 w 2451100"/>
              <a:gd name="connsiteY2" fmla="*/ 1790700 h 1790700"/>
            </a:gdLst>
            <a:ahLst/>
            <a:cxnLst>
              <a:cxn ang="0">
                <a:pos x="connsiteX0" y="connsiteY0"/>
              </a:cxn>
              <a:cxn ang="0">
                <a:pos x="connsiteX1" y="connsiteY1"/>
              </a:cxn>
              <a:cxn ang="0">
                <a:pos x="connsiteX2" y="connsiteY2"/>
              </a:cxn>
            </a:cxnLst>
            <a:rect l="l" t="t" r="r" b="b"/>
            <a:pathLst>
              <a:path w="2451100" h="1790700">
                <a:moveTo>
                  <a:pt x="2451100" y="0"/>
                </a:moveTo>
                <a:cubicBezTo>
                  <a:pt x="1766358" y="117475"/>
                  <a:pt x="1081617" y="234950"/>
                  <a:pt x="673100" y="533400"/>
                </a:cubicBezTo>
                <a:cubicBezTo>
                  <a:pt x="264583" y="831850"/>
                  <a:pt x="0" y="1790700"/>
                  <a:pt x="0" y="1790700"/>
                </a:cubicBezTo>
              </a:path>
            </a:pathLst>
          </a:custGeom>
          <a:ln w="57150">
            <a:tailEnd type="triangle" w="med" len="sm"/>
          </a:ln>
          <a:effectLst/>
        </p:spPr>
        <p:style>
          <a:lnRef idx="2">
            <a:schemeClr val="accent1"/>
          </a:lnRef>
          <a:fillRef idx="0">
            <a:schemeClr val="accent1"/>
          </a:fillRef>
          <a:effectRef idx="1">
            <a:schemeClr val="accent1"/>
          </a:effectRef>
          <a:fontRef idx="minor">
            <a:schemeClr val="tx1"/>
          </a:fontRef>
        </p:style>
        <p:txBody>
          <a:bodyPr anchor="ctr"/>
          <a:lstStyle/>
          <a:p>
            <a:pPr algn="ctr" eaLnBrk="1" fontAlgn="auto" hangingPunct="1">
              <a:spcBef>
                <a:spcPts val="0"/>
              </a:spcBef>
              <a:spcAft>
                <a:spcPts val="0"/>
              </a:spcAft>
              <a:defRPr/>
            </a:pPr>
            <a:endParaRPr lang="en-US" dirty="0"/>
          </a:p>
        </p:txBody>
      </p:sp>
      <p:grpSp>
        <p:nvGrpSpPr>
          <p:cNvPr id="24" name="Group 3">
            <a:extLst>
              <a:ext uri="{FF2B5EF4-FFF2-40B4-BE49-F238E27FC236}">
                <a16:creationId xmlns:a16="http://schemas.microsoft.com/office/drawing/2014/main" id="{0E363819-7C5D-495F-9296-25296452A04C}"/>
              </a:ext>
            </a:extLst>
          </p:cNvPr>
          <p:cNvGrpSpPr>
            <a:grpSpLocks/>
          </p:cNvGrpSpPr>
          <p:nvPr/>
        </p:nvGrpSpPr>
        <p:grpSpPr bwMode="auto">
          <a:xfrm>
            <a:off x="210343" y="695851"/>
            <a:ext cx="6505577" cy="584200"/>
            <a:chOff x="382" y="988"/>
            <a:chExt cx="4098" cy="368"/>
          </a:xfrm>
        </p:grpSpPr>
        <p:sp>
          <p:nvSpPr>
            <p:cNvPr id="25" name="Rectangle 4">
              <a:extLst>
                <a:ext uri="{FF2B5EF4-FFF2-40B4-BE49-F238E27FC236}">
                  <a16:creationId xmlns:a16="http://schemas.microsoft.com/office/drawing/2014/main" id="{F5732643-3F7B-49AB-ACD1-5E1C49A837CE}"/>
                </a:ext>
              </a:extLst>
            </p:cNvPr>
            <p:cNvSpPr>
              <a:spLocks noChangeArrowheads="1"/>
            </p:cNvSpPr>
            <p:nvPr/>
          </p:nvSpPr>
          <p:spPr bwMode="auto">
            <a:xfrm>
              <a:off x="382" y="988"/>
              <a:ext cx="4098"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3200" b="1" u="sng" dirty="0">
                  <a:solidFill>
                    <a:schemeClr val="accent1"/>
                  </a:solidFill>
                </a:rPr>
                <a:t>For </a:t>
              </a:r>
              <a:r>
                <a:rPr lang="en-US" sz="3200" b="1" i="1" u="sng" dirty="0">
                  <a:solidFill>
                    <a:schemeClr val="accent1"/>
                  </a:solidFill>
                  <a:latin typeface="Times New Roman" charset="0"/>
                  <a:cs typeface="Times New Roman" charset="0"/>
                </a:rPr>
                <a:t>x</a:t>
              </a:r>
              <a:r>
                <a:rPr lang="en-US" sz="3200" b="1" u="sng" dirty="0">
                  <a:solidFill>
                    <a:schemeClr val="accent1"/>
                  </a:solidFill>
                </a:rPr>
                <a:t>-Charts when we don</a:t>
              </a:r>
              <a:r>
                <a:rPr lang="en-AU" sz="3200" b="1" u="sng" dirty="0">
                  <a:solidFill>
                    <a:schemeClr val="accent1"/>
                  </a:solidFill>
                </a:rPr>
                <a:t>'</a:t>
              </a:r>
              <a:r>
                <a:rPr lang="en-US" sz="3200" b="1" u="sng" dirty="0">
                  <a:solidFill>
                    <a:schemeClr val="accent1"/>
                  </a:solidFill>
                </a:rPr>
                <a:t>t know </a:t>
              </a:r>
              <a:r>
                <a:rPr lang="en-US" sz="3200" b="1" i="1" u="sng" dirty="0">
                  <a:solidFill>
                    <a:schemeClr val="accent1"/>
                  </a:solidFill>
                  <a:latin typeface="Symbol" charset="0"/>
                </a:rPr>
                <a:t>s </a:t>
              </a:r>
              <a:endParaRPr lang="en-US" sz="3200" b="1" i="1" u="sng" dirty="0">
                <a:solidFill>
                  <a:schemeClr val="accent1"/>
                </a:solidFill>
              </a:endParaRPr>
            </a:p>
          </p:txBody>
        </p:sp>
        <p:sp>
          <p:nvSpPr>
            <p:cNvPr id="26" name="Line 5">
              <a:extLst>
                <a:ext uri="{FF2B5EF4-FFF2-40B4-BE49-F238E27FC236}">
                  <a16:creationId xmlns:a16="http://schemas.microsoft.com/office/drawing/2014/main" id="{0A18F034-F77F-4702-8803-F0AC1734C694}"/>
                </a:ext>
              </a:extLst>
            </p:cNvPr>
            <p:cNvSpPr>
              <a:spLocks noChangeShapeType="1"/>
            </p:cNvSpPr>
            <p:nvPr/>
          </p:nvSpPr>
          <p:spPr bwMode="auto">
            <a:xfrm>
              <a:off x="840" y="1097"/>
              <a:ext cx="120" cy="0"/>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spTree>
    <p:extLst>
      <p:ext uri="{BB962C8B-B14F-4D97-AF65-F5344CB8AC3E}">
        <p14:creationId xmlns:p14="http://schemas.microsoft.com/office/powerpoint/2010/main" val="385264928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strips(downRight)">
                                      <p:cBhvr>
                                        <p:cTn id="7" dur="10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272"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p:cTn id="12" dur="1000" fill="hold"/>
                                        <p:tgtEl>
                                          <p:spTgt spid="33"/>
                                        </p:tgtEl>
                                        <p:attrNameLst>
                                          <p:attrName>ppt_w</p:attrName>
                                        </p:attrNameLst>
                                      </p:cBhvr>
                                      <p:tavLst>
                                        <p:tav tm="0">
                                          <p:val>
                                            <p:strVal val="2/3*#ppt_w"/>
                                          </p:val>
                                        </p:tav>
                                        <p:tav tm="100000">
                                          <p:val>
                                            <p:strVal val="#ppt_w"/>
                                          </p:val>
                                        </p:tav>
                                      </p:tavLst>
                                    </p:anim>
                                    <p:anim calcmode="lin" valueType="num">
                                      <p:cBhvr>
                                        <p:cTn id="13" dur="1000" fill="hold"/>
                                        <p:tgtEl>
                                          <p:spTgt spid="33"/>
                                        </p:tgtEl>
                                        <p:attrNameLst>
                                          <p:attrName>ppt_h</p:attrName>
                                        </p:attrNameLst>
                                      </p:cBhvr>
                                      <p:tavLst>
                                        <p:tav tm="0">
                                          <p:val>
                                            <p:strVal val="2/3*#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wipe(right)">
                                      <p:cBhvr>
                                        <p:cTn id="18" dur="500"/>
                                        <p:tgtEl>
                                          <p:spTgt spid="34"/>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6"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strips(downRight)">
                                      <p:cBhvr>
                                        <p:cTn id="23"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Control Charts for Variables</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66</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646331"/>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 (SPC)</a:t>
            </a:r>
          </a:p>
        </p:txBody>
      </p:sp>
      <p:sp>
        <p:nvSpPr>
          <p:cNvPr id="4" name="Content Placeholder 3"/>
          <p:cNvSpPr>
            <a:spLocks noGrp="1"/>
          </p:cNvSpPr>
          <p:nvPr>
            <p:ph idx="1"/>
          </p:nvPr>
        </p:nvSpPr>
        <p:spPr>
          <a:xfrm>
            <a:off x="381000" y="717674"/>
            <a:ext cx="8305800" cy="5759326"/>
          </a:xfrm>
        </p:spPr>
        <p:txBody>
          <a:bodyPr>
            <a:noAutofit/>
          </a:bodyPr>
          <a:lstStyle/>
          <a:p>
            <a:pPr marL="0" indent="0">
              <a:buClr>
                <a:srgbClr val="BF0922"/>
              </a:buClr>
              <a:buSzPct val="60000"/>
              <a:buNone/>
            </a:pPr>
            <a:endParaRPr lang="en-US" altLang="en-US" u="sng" dirty="0">
              <a:latin typeface="Book Antiqua" pitchFamily="18" charset="0"/>
            </a:endParaRPr>
          </a:p>
          <a:p>
            <a:pPr marL="0" indent="0">
              <a:buClr>
                <a:srgbClr val="BF0922"/>
              </a:buClr>
              <a:buSzPct val="60000"/>
              <a:buNone/>
            </a:pPr>
            <a:r>
              <a:rPr lang="en-US" altLang="en-US" u="sng" dirty="0">
                <a:latin typeface="Book Antiqua" pitchFamily="18" charset="0"/>
              </a:rPr>
              <a:t>Example</a:t>
            </a:r>
          </a:p>
        </p:txBody>
      </p:sp>
      <p:grpSp>
        <p:nvGrpSpPr>
          <p:cNvPr id="18" name="Group 17"/>
          <p:cNvGrpSpPr>
            <a:grpSpLocks/>
          </p:cNvGrpSpPr>
          <p:nvPr/>
        </p:nvGrpSpPr>
        <p:grpSpPr bwMode="auto">
          <a:xfrm>
            <a:off x="6032500" y="3022600"/>
            <a:ext cx="2133600" cy="3162300"/>
            <a:chOff x="6032500" y="3022600"/>
            <a:chExt cx="2133600" cy="3162300"/>
          </a:xfrm>
        </p:grpSpPr>
        <p:sp>
          <p:nvSpPr>
            <p:cNvPr id="19" name="Line 24"/>
            <p:cNvSpPr>
              <a:spLocks noChangeShapeType="1"/>
            </p:cNvSpPr>
            <p:nvPr/>
          </p:nvSpPr>
          <p:spPr bwMode="auto">
            <a:xfrm>
              <a:off x="6032500" y="3022600"/>
              <a:ext cx="0" cy="31623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1" name="Line 26"/>
            <p:cNvSpPr>
              <a:spLocks noChangeShapeType="1"/>
            </p:cNvSpPr>
            <p:nvPr/>
          </p:nvSpPr>
          <p:spPr bwMode="auto">
            <a:xfrm>
              <a:off x="6032500" y="3619500"/>
              <a:ext cx="2133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2" name="Line 27"/>
            <p:cNvSpPr>
              <a:spLocks noChangeShapeType="1"/>
            </p:cNvSpPr>
            <p:nvPr/>
          </p:nvSpPr>
          <p:spPr bwMode="auto">
            <a:xfrm>
              <a:off x="6032500" y="4502150"/>
              <a:ext cx="2133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3" name="Line 28"/>
            <p:cNvSpPr>
              <a:spLocks noChangeShapeType="1"/>
            </p:cNvSpPr>
            <p:nvPr/>
          </p:nvSpPr>
          <p:spPr bwMode="auto">
            <a:xfrm>
              <a:off x="6032500" y="5384800"/>
              <a:ext cx="2133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4" name="Rectangle 29"/>
            <p:cNvSpPr>
              <a:spLocks noChangeArrowheads="1"/>
            </p:cNvSpPr>
            <p:nvPr/>
          </p:nvSpPr>
          <p:spPr bwMode="auto">
            <a:xfrm>
              <a:off x="6164263" y="3270250"/>
              <a:ext cx="16129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dirty="0"/>
                <a:t>UCL = 12.144</a:t>
              </a:r>
            </a:p>
          </p:txBody>
        </p:sp>
        <p:sp>
          <p:nvSpPr>
            <p:cNvPr id="25" name="Rectangle 30"/>
            <p:cNvSpPr>
              <a:spLocks noChangeArrowheads="1"/>
            </p:cNvSpPr>
            <p:nvPr/>
          </p:nvSpPr>
          <p:spPr bwMode="auto">
            <a:xfrm>
              <a:off x="6164263" y="4146550"/>
              <a:ext cx="12827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dirty="0"/>
                <a:t>Mean = 12</a:t>
              </a:r>
            </a:p>
          </p:txBody>
        </p:sp>
        <p:sp>
          <p:nvSpPr>
            <p:cNvPr id="26" name="Rectangle 31"/>
            <p:cNvSpPr>
              <a:spLocks noChangeArrowheads="1"/>
            </p:cNvSpPr>
            <p:nvPr/>
          </p:nvSpPr>
          <p:spPr bwMode="auto">
            <a:xfrm>
              <a:off x="6164263" y="5035550"/>
              <a:ext cx="1551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dirty="0"/>
                <a:t>LCL = 11.856</a:t>
              </a:r>
            </a:p>
          </p:txBody>
        </p:sp>
      </p:grpSp>
      <p:grpSp>
        <p:nvGrpSpPr>
          <p:cNvPr id="27" name="Group 26"/>
          <p:cNvGrpSpPr>
            <a:grpSpLocks/>
          </p:cNvGrpSpPr>
          <p:nvPr/>
        </p:nvGrpSpPr>
        <p:grpSpPr bwMode="auto">
          <a:xfrm>
            <a:off x="1549400" y="2698750"/>
            <a:ext cx="3022600" cy="1858963"/>
            <a:chOff x="1549400" y="2647950"/>
            <a:chExt cx="3022600" cy="1858963"/>
          </a:xfrm>
        </p:grpSpPr>
        <p:graphicFrame>
          <p:nvGraphicFramePr>
            <p:cNvPr id="28" name="Object 1"/>
            <p:cNvGraphicFramePr>
              <a:graphicFrameLocks noChangeAspect="1"/>
            </p:cNvGraphicFramePr>
            <p:nvPr/>
          </p:nvGraphicFramePr>
          <p:xfrm>
            <a:off x="1549400" y="2767013"/>
            <a:ext cx="3022600" cy="1739900"/>
          </p:xfrm>
          <a:graphic>
            <a:graphicData uri="http://schemas.openxmlformats.org/presentationml/2006/ole">
              <mc:AlternateContent xmlns:mc="http://schemas.openxmlformats.org/markup-compatibility/2006">
                <mc:Choice xmlns:v="urn:schemas-microsoft-com:vml" Requires="v">
                  <p:oleObj spid="_x0000_s4161" name="Equation" r:id="rId4" imgW="3007800" imgH="1728000" progId="Equation.3">
                    <p:embed/>
                  </p:oleObj>
                </mc:Choice>
                <mc:Fallback>
                  <p:oleObj name="Equation" r:id="rId4" imgW="3007800" imgH="1728000" progId="Equation.3">
                    <p:embed/>
                    <p:pic>
                      <p:nvPicPr>
                        <p:cNvPr id="28"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9400" y="2767013"/>
                          <a:ext cx="30226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9" name="Picture 4" descr="x dbar t 26.pd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03500" y="2647950"/>
              <a:ext cx="4572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 name="Group 29"/>
          <p:cNvGrpSpPr>
            <a:grpSpLocks/>
          </p:cNvGrpSpPr>
          <p:nvPr/>
        </p:nvGrpSpPr>
        <p:grpSpPr bwMode="auto">
          <a:xfrm>
            <a:off x="1549400" y="4705350"/>
            <a:ext cx="2971800" cy="1420813"/>
            <a:chOff x="1549400" y="4705350"/>
            <a:chExt cx="2971800" cy="1420813"/>
          </a:xfrm>
        </p:grpSpPr>
        <p:graphicFrame>
          <p:nvGraphicFramePr>
            <p:cNvPr id="31" name="Object 32"/>
            <p:cNvGraphicFramePr>
              <a:graphicFrameLocks noChangeAspect="1"/>
            </p:cNvGraphicFramePr>
            <p:nvPr/>
          </p:nvGraphicFramePr>
          <p:xfrm>
            <a:off x="1549400" y="4830763"/>
            <a:ext cx="2971800" cy="1295400"/>
          </p:xfrm>
          <a:graphic>
            <a:graphicData uri="http://schemas.openxmlformats.org/presentationml/2006/ole">
              <mc:AlternateContent xmlns:mc="http://schemas.openxmlformats.org/markup-compatibility/2006">
                <mc:Choice xmlns:v="urn:schemas-microsoft-com:vml" Requires="v">
                  <p:oleObj spid="_x0000_s4162" name="Equation" r:id="rId7" imgW="2962080" imgH="1279800" progId="Equation.3">
                    <p:embed/>
                  </p:oleObj>
                </mc:Choice>
                <mc:Fallback>
                  <p:oleObj name="Equation" r:id="rId7" imgW="2962080" imgH="1279800" progId="Equation.3">
                    <p:embed/>
                    <p:pic>
                      <p:nvPicPr>
                        <p:cNvPr id="31" name="Object 3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9400" y="4830763"/>
                          <a:ext cx="29718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2" name="Picture 22" descr="x dbar t 26.pd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565400" y="4705350"/>
              <a:ext cx="4572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 name="Group 3">
            <a:extLst>
              <a:ext uri="{FF2B5EF4-FFF2-40B4-BE49-F238E27FC236}">
                <a16:creationId xmlns:a16="http://schemas.microsoft.com/office/drawing/2014/main" id="{19EF323A-6AA0-41D7-853D-89DC922B8349}"/>
              </a:ext>
            </a:extLst>
          </p:cNvPr>
          <p:cNvGrpSpPr>
            <a:grpSpLocks/>
          </p:cNvGrpSpPr>
          <p:nvPr/>
        </p:nvGrpSpPr>
        <p:grpSpPr bwMode="auto">
          <a:xfrm>
            <a:off x="210343" y="695851"/>
            <a:ext cx="6505577" cy="584200"/>
            <a:chOff x="382" y="988"/>
            <a:chExt cx="4098" cy="368"/>
          </a:xfrm>
        </p:grpSpPr>
        <p:sp>
          <p:nvSpPr>
            <p:cNvPr id="34" name="Rectangle 4">
              <a:extLst>
                <a:ext uri="{FF2B5EF4-FFF2-40B4-BE49-F238E27FC236}">
                  <a16:creationId xmlns:a16="http://schemas.microsoft.com/office/drawing/2014/main" id="{B31C9F9E-C3A5-4C1A-B7A5-C914EBD49BE2}"/>
                </a:ext>
              </a:extLst>
            </p:cNvPr>
            <p:cNvSpPr>
              <a:spLocks noChangeArrowheads="1"/>
            </p:cNvSpPr>
            <p:nvPr/>
          </p:nvSpPr>
          <p:spPr bwMode="auto">
            <a:xfrm>
              <a:off x="382" y="988"/>
              <a:ext cx="4098"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3200" b="1" u="sng" dirty="0">
                  <a:solidFill>
                    <a:schemeClr val="accent1"/>
                  </a:solidFill>
                </a:rPr>
                <a:t>For </a:t>
              </a:r>
              <a:r>
                <a:rPr lang="en-US" sz="3200" b="1" i="1" u="sng" dirty="0">
                  <a:solidFill>
                    <a:schemeClr val="accent1"/>
                  </a:solidFill>
                  <a:latin typeface="Times New Roman" charset="0"/>
                  <a:cs typeface="Times New Roman" charset="0"/>
                </a:rPr>
                <a:t>x</a:t>
              </a:r>
              <a:r>
                <a:rPr lang="en-US" sz="3200" b="1" u="sng" dirty="0">
                  <a:solidFill>
                    <a:schemeClr val="accent1"/>
                  </a:solidFill>
                </a:rPr>
                <a:t>-Charts when we don</a:t>
              </a:r>
              <a:r>
                <a:rPr lang="en-AU" sz="3200" b="1" u="sng" dirty="0">
                  <a:solidFill>
                    <a:schemeClr val="accent1"/>
                  </a:solidFill>
                </a:rPr>
                <a:t>'</a:t>
              </a:r>
              <a:r>
                <a:rPr lang="en-US" sz="3200" b="1" u="sng" dirty="0">
                  <a:solidFill>
                    <a:schemeClr val="accent1"/>
                  </a:solidFill>
                </a:rPr>
                <a:t>t know </a:t>
              </a:r>
              <a:r>
                <a:rPr lang="en-US" sz="3200" b="1" i="1" u="sng" dirty="0">
                  <a:solidFill>
                    <a:schemeClr val="accent1"/>
                  </a:solidFill>
                  <a:latin typeface="Symbol" charset="0"/>
                </a:rPr>
                <a:t>s </a:t>
              </a:r>
              <a:endParaRPr lang="en-US" sz="3200" b="1" i="1" u="sng" dirty="0">
                <a:solidFill>
                  <a:schemeClr val="accent1"/>
                </a:solidFill>
              </a:endParaRPr>
            </a:p>
          </p:txBody>
        </p:sp>
        <p:sp>
          <p:nvSpPr>
            <p:cNvPr id="35" name="Line 5">
              <a:extLst>
                <a:ext uri="{FF2B5EF4-FFF2-40B4-BE49-F238E27FC236}">
                  <a16:creationId xmlns:a16="http://schemas.microsoft.com/office/drawing/2014/main" id="{E5472014-03CA-405B-A71F-F7808070DC7A}"/>
                </a:ext>
              </a:extLst>
            </p:cNvPr>
            <p:cNvSpPr>
              <a:spLocks noChangeShapeType="1"/>
            </p:cNvSpPr>
            <p:nvPr/>
          </p:nvSpPr>
          <p:spPr bwMode="auto">
            <a:xfrm>
              <a:off x="840" y="1097"/>
              <a:ext cx="120" cy="0"/>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spTree>
    <p:extLst>
      <p:ext uri="{BB962C8B-B14F-4D97-AF65-F5344CB8AC3E}">
        <p14:creationId xmlns:p14="http://schemas.microsoft.com/office/powerpoint/2010/main" val="214903582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latin typeface="+mj-lt"/>
              </a:rPr>
              <a:t>Control Charts for Variables</a:t>
            </a: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67</a:t>
            </a:fld>
            <a:r>
              <a:rPr lang="en-US" altLang="zh-TW" dirty="0">
                <a:solidFill>
                  <a:schemeClr val="bg1">
                    <a:lumMod val="95000"/>
                  </a:schemeClr>
                </a:solidFill>
              </a:rPr>
              <a:t>/92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r>
              <a:rPr lang="en-US" sz="2800" b="1" i="1" dirty="0">
                <a:latin typeface="Arial" charset="0"/>
                <a:cs typeface="Arial" charset="0"/>
              </a:rPr>
              <a:t>R</a:t>
            </a:r>
            <a:r>
              <a:rPr lang="en-US" sz="2800" b="1" dirty="0">
                <a:latin typeface="Arial" charset="0"/>
                <a:cs typeface="Arial" charset="0"/>
              </a:rPr>
              <a:t> – Chart</a:t>
            </a:r>
            <a:endParaRPr lang="en-GB" sz="2600" b="1"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646331"/>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 (SPC)</a:t>
            </a:r>
          </a:p>
        </p:txBody>
      </p:sp>
      <p:sp>
        <p:nvSpPr>
          <p:cNvPr id="4" name="Content Placeholder 3"/>
          <p:cNvSpPr>
            <a:spLocks noGrp="1"/>
          </p:cNvSpPr>
          <p:nvPr>
            <p:ph idx="1"/>
          </p:nvPr>
        </p:nvSpPr>
        <p:spPr>
          <a:xfrm>
            <a:off x="381000" y="717674"/>
            <a:ext cx="8305800" cy="5759326"/>
          </a:xfrm>
        </p:spPr>
        <p:txBody>
          <a:bodyPr>
            <a:noAutofit/>
          </a:bodyPr>
          <a:lstStyle/>
          <a:p>
            <a:pPr marL="0" indent="0">
              <a:buClr>
                <a:srgbClr val="BF0922"/>
              </a:buClr>
              <a:buSzPct val="60000"/>
              <a:buNone/>
            </a:pPr>
            <a:endParaRPr lang="en-US" altLang="en-US" sz="2000" u="sng" dirty="0">
              <a:latin typeface="Book Antiqua" pitchFamily="18" charset="0"/>
            </a:endParaRPr>
          </a:p>
          <a:p>
            <a:pPr marL="0" indent="0">
              <a:buClr>
                <a:srgbClr val="BF0922"/>
              </a:buClr>
              <a:buSzPct val="60000"/>
              <a:buNone/>
            </a:pPr>
            <a:r>
              <a:rPr lang="en-US" altLang="en-US" u="sng" dirty="0">
                <a:latin typeface="Book Antiqua" pitchFamily="18" charset="0"/>
              </a:rPr>
              <a:t>Example</a:t>
            </a:r>
          </a:p>
        </p:txBody>
      </p:sp>
      <p:graphicFrame>
        <p:nvGraphicFramePr>
          <p:cNvPr id="33" name="Object 32"/>
          <p:cNvGraphicFramePr>
            <a:graphicFrameLocks noChangeAspect="1"/>
          </p:cNvGraphicFramePr>
          <p:nvPr/>
        </p:nvGraphicFramePr>
        <p:xfrm>
          <a:off x="685800" y="2243517"/>
          <a:ext cx="5080000" cy="1079500"/>
        </p:xfrm>
        <a:graphic>
          <a:graphicData uri="http://schemas.openxmlformats.org/presentationml/2006/ole">
            <mc:AlternateContent xmlns:mc="http://schemas.openxmlformats.org/markup-compatibility/2006">
              <mc:Choice xmlns:v="urn:schemas-microsoft-com:vml" Requires="v">
                <p:oleObj spid="_x0000_s3105" name="Equation" r:id="rId4" imgW="5064840" imgH="1069560" progId="Equation.3">
                  <p:embed/>
                </p:oleObj>
              </mc:Choice>
              <mc:Fallback>
                <p:oleObj name="Equation" r:id="rId4" imgW="5064840" imgH="1069560" progId="Equation.3">
                  <p:embed/>
                  <p:pic>
                    <p:nvPicPr>
                      <p:cNvPr id="33" name="Object 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2243517"/>
                        <a:ext cx="5080000" cy="1079500"/>
                      </a:xfrm>
                      <a:prstGeom prst="rect">
                        <a:avLst/>
                      </a:prstGeom>
                      <a:noFill/>
                      <a:ln>
                        <a:noFill/>
                      </a:ln>
                    </p:spPr>
                  </p:pic>
                </p:oleObj>
              </mc:Fallback>
            </mc:AlternateContent>
          </a:graphicData>
        </a:graphic>
      </p:graphicFrame>
      <p:sp>
        <p:nvSpPr>
          <p:cNvPr id="6" name="TextBox 5">
            <a:extLst>
              <a:ext uri="{FF2B5EF4-FFF2-40B4-BE49-F238E27FC236}">
                <a16:creationId xmlns:a16="http://schemas.microsoft.com/office/drawing/2014/main" id="{7C0554F1-7276-4159-81FA-801F8AA8B6C9}"/>
              </a:ext>
            </a:extLst>
          </p:cNvPr>
          <p:cNvSpPr txBox="1"/>
          <p:nvPr/>
        </p:nvSpPr>
        <p:spPr>
          <a:xfrm>
            <a:off x="5772785" y="2209800"/>
            <a:ext cx="2430474" cy="523220"/>
          </a:xfrm>
          <a:prstGeom prst="rect">
            <a:avLst/>
          </a:prstGeom>
          <a:noFill/>
        </p:spPr>
        <p:txBody>
          <a:bodyPr wrap="none" rtlCol="0">
            <a:spAutoFit/>
          </a:bodyPr>
          <a:lstStyle/>
          <a:p>
            <a:r>
              <a:rPr lang="en-US" sz="2800" dirty="0"/>
              <a:t>= 2.115*0.25 = </a:t>
            </a:r>
          </a:p>
        </p:txBody>
      </p:sp>
      <p:sp>
        <p:nvSpPr>
          <p:cNvPr id="18" name="TextBox 17">
            <a:extLst>
              <a:ext uri="{FF2B5EF4-FFF2-40B4-BE49-F238E27FC236}">
                <a16:creationId xmlns:a16="http://schemas.microsoft.com/office/drawing/2014/main" id="{C3993ADC-2D02-4C50-8B58-6EEA5E2163FC}"/>
              </a:ext>
            </a:extLst>
          </p:cNvPr>
          <p:cNvSpPr txBox="1"/>
          <p:nvPr/>
        </p:nvSpPr>
        <p:spPr>
          <a:xfrm>
            <a:off x="5867400" y="2783860"/>
            <a:ext cx="1904689" cy="523220"/>
          </a:xfrm>
          <a:prstGeom prst="rect">
            <a:avLst/>
          </a:prstGeom>
          <a:noFill/>
        </p:spPr>
        <p:txBody>
          <a:bodyPr wrap="none" rtlCol="0">
            <a:spAutoFit/>
          </a:bodyPr>
          <a:lstStyle/>
          <a:p>
            <a:r>
              <a:rPr lang="en-US" sz="2800" dirty="0"/>
              <a:t>= 0.00*0.25</a:t>
            </a:r>
          </a:p>
        </p:txBody>
      </p:sp>
      <p:sp>
        <p:nvSpPr>
          <p:cNvPr id="10" name="Rectangle 9">
            <a:extLst>
              <a:ext uri="{FF2B5EF4-FFF2-40B4-BE49-F238E27FC236}">
                <a16:creationId xmlns:a16="http://schemas.microsoft.com/office/drawing/2014/main" id="{0F3F230E-1043-4389-96B7-DF7CC7B775A5}"/>
              </a:ext>
            </a:extLst>
          </p:cNvPr>
          <p:cNvSpPr/>
          <p:nvPr/>
        </p:nvSpPr>
        <p:spPr>
          <a:xfrm>
            <a:off x="8045337" y="2221170"/>
            <a:ext cx="1263487" cy="461665"/>
          </a:xfrm>
          <a:prstGeom prst="rect">
            <a:avLst/>
          </a:prstGeom>
        </p:spPr>
        <p:txBody>
          <a:bodyPr wrap="none">
            <a:spAutoFit/>
          </a:bodyPr>
          <a:lstStyle/>
          <a:p>
            <a:r>
              <a:rPr lang="en-US" sz="2400" dirty="0">
                <a:solidFill>
                  <a:srgbClr val="000000"/>
                </a:solidFill>
                <a:latin typeface="Calibri" panose="020F0502020204030204" pitchFamily="34" charset="0"/>
              </a:rPr>
              <a:t>0.52875</a:t>
            </a:r>
            <a:r>
              <a:rPr lang="en-US" sz="2400" dirty="0"/>
              <a:t> </a:t>
            </a:r>
          </a:p>
        </p:txBody>
      </p:sp>
      <p:sp>
        <p:nvSpPr>
          <p:cNvPr id="21" name="Rectangle 20">
            <a:extLst>
              <a:ext uri="{FF2B5EF4-FFF2-40B4-BE49-F238E27FC236}">
                <a16:creationId xmlns:a16="http://schemas.microsoft.com/office/drawing/2014/main" id="{84BD536B-B856-44EF-BB87-A1934E878422}"/>
              </a:ext>
            </a:extLst>
          </p:cNvPr>
          <p:cNvSpPr/>
          <p:nvPr/>
        </p:nvSpPr>
        <p:spPr>
          <a:xfrm>
            <a:off x="7753985" y="2784455"/>
            <a:ext cx="494046" cy="461665"/>
          </a:xfrm>
          <a:prstGeom prst="rect">
            <a:avLst/>
          </a:prstGeom>
        </p:spPr>
        <p:txBody>
          <a:bodyPr wrap="none">
            <a:spAutoFit/>
          </a:bodyPr>
          <a:lstStyle/>
          <a:p>
            <a:r>
              <a:rPr lang="en-US" sz="2400" dirty="0">
                <a:solidFill>
                  <a:srgbClr val="000000"/>
                </a:solidFill>
                <a:latin typeface="Calibri" panose="020F0502020204030204" pitchFamily="34" charset="0"/>
              </a:rPr>
              <a:t>=0</a:t>
            </a:r>
            <a:endParaRPr lang="en-US" sz="2400" dirty="0"/>
          </a:p>
        </p:txBody>
      </p:sp>
      <p:grpSp>
        <p:nvGrpSpPr>
          <p:cNvPr id="22" name="Group 21">
            <a:extLst>
              <a:ext uri="{FF2B5EF4-FFF2-40B4-BE49-F238E27FC236}">
                <a16:creationId xmlns:a16="http://schemas.microsoft.com/office/drawing/2014/main" id="{E9A31B3B-1FD1-4D83-910D-63BA89EF0CCB}"/>
              </a:ext>
            </a:extLst>
          </p:cNvPr>
          <p:cNvGrpSpPr>
            <a:grpSpLocks/>
          </p:cNvGrpSpPr>
          <p:nvPr/>
        </p:nvGrpSpPr>
        <p:grpSpPr bwMode="auto">
          <a:xfrm>
            <a:off x="3639184" y="3295303"/>
            <a:ext cx="4209415" cy="3162300"/>
            <a:chOff x="6032500" y="3022600"/>
            <a:chExt cx="2133600" cy="3162300"/>
          </a:xfrm>
        </p:grpSpPr>
        <p:sp>
          <p:nvSpPr>
            <p:cNvPr id="23" name="Line 24">
              <a:extLst>
                <a:ext uri="{FF2B5EF4-FFF2-40B4-BE49-F238E27FC236}">
                  <a16:creationId xmlns:a16="http://schemas.microsoft.com/office/drawing/2014/main" id="{C061E13F-74C4-4B6C-90FD-EC875C0A6E11}"/>
                </a:ext>
              </a:extLst>
            </p:cNvPr>
            <p:cNvSpPr>
              <a:spLocks noChangeShapeType="1"/>
            </p:cNvSpPr>
            <p:nvPr/>
          </p:nvSpPr>
          <p:spPr bwMode="auto">
            <a:xfrm>
              <a:off x="6032500" y="3022600"/>
              <a:ext cx="0" cy="31623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4" name="Line 26">
              <a:extLst>
                <a:ext uri="{FF2B5EF4-FFF2-40B4-BE49-F238E27FC236}">
                  <a16:creationId xmlns:a16="http://schemas.microsoft.com/office/drawing/2014/main" id="{CFDE1F16-9EB1-4222-98C4-96B187C40B1D}"/>
                </a:ext>
              </a:extLst>
            </p:cNvPr>
            <p:cNvSpPr>
              <a:spLocks noChangeShapeType="1"/>
            </p:cNvSpPr>
            <p:nvPr/>
          </p:nvSpPr>
          <p:spPr bwMode="auto">
            <a:xfrm>
              <a:off x="6032500" y="3619500"/>
              <a:ext cx="2133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5" name="Line 27">
              <a:extLst>
                <a:ext uri="{FF2B5EF4-FFF2-40B4-BE49-F238E27FC236}">
                  <a16:creationId xmlns:a16="http://schemas.microsoft.com/office/drawing/2014/main" id="{CF10519D-991D-413E-82D4-C5EC86971AB2}"/>
                </a:ext>
              </a:extLst>
            </p:cNvPr>
            <p:cNvSpPr>
              <a:spLocks noChangeShapeType="1"/>
            </p:cNvSpPr>
            <p:nvPr/>
          </p:nvSpPr>
          <p:spPr bwMode="auto">
            <a:xfrm>
              <a:off x="6032500" y="4502150"/>
              <a:ext cx="2133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 name="Line 28">
              <a:extLst>
                <a:ext uri="{FF2B5EF4-FFF2-40B4-BE49-F238E27FC236}">
                  <a16:creationId xmlns:a16="http://schemas.microsoft.com/office/drawing/2014/main" id="{1CDC0647-E778-4B4D-9BC1-A1A2A31EB9D6}"/>
                </a:ext>
              </a:extLst>
            </p:cNvPr>
            <p:cNvSpPr>
              <a:spLocks noChangeShapeType="1"/>
            </p:cNvSpPr>
            <p:nvPr/>
          </p:nvSpPr>
          <p:spPr bwMode="auto">
            <a:xfrm>
              <a:off x="6032500" y="5384800"/>
              <a:ext cx="2133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 name="Rectangle 29">
              <a:extLst>
                <a:ext uri="{FF2B5EF4-FFF2-40B4-BE49-F238E27FC236}">
                  <a16:creationId xmlns:a16="http://schemas.microsoft.com/office/drawing/2014/main" id="{205B64C7-2B34-4102-9124-EC9BB15F361D}"/>
                </a:ext>
              </a:extLst>
            </p:cNvPr>
            <p:cNvSpPr>
              <a:spLocks noChangeArrowheads="1"/>
            </p:cNvSpPr>
            <p:nvPr/>
          </p:nvSpPr>
          <p:spPr bwMode="auto">
            <a:xfrm>
              <a:off x="6164263" y="3270250"/>
              <a:ext cx="14173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dirty="0"/>
                <a:t>UCL = 0.5287</a:t>
              </a:r>
            </a:p>
          </p:txBody>
        </p:sp>
        <p:sp>
          <p:nvSpPr>
            <p:cNvPr id="28" name="Rectangle 30">
              <a:extLst>
                <a:ext uri="{FF2B5EF4-FFF2-40B4-BE49-F238E27FC236}">
                  <a16:creationId xmlns:a16="http://schemas.microsoft.com/office/drawing/2014/main" id="{C2C50FB7-13B9-4635-BDD2-A90F79281B9B}"/>
                </a:ext>
              </a:extLst>
            </p:cNvPr>
            <p:cNvSpPr>
              <a:spLocks noChangeArrowheads="1"/>
            </p:cNvSpPr>
            <p:nvPr/>
          </p:nvSpPr>
          <p:spPr bwMode="auto">
            <a:xfrm>
              <a:off x="6164263" y="4146550"/>
              <a:ext cx="13596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dirty="0"/>
                <a:t>Mean = 0.25</a:t>
              </a:r>
            </a:p>
          </p:txBody>
        </p:sp>
        <p:sp>
          <p:nvSpPr>
            <p:cNvPr id="29" name="Rectangle 31">
              <a:extLst>
                <a:ext uri="{FF2B5EF4-FFF2-40B4-BE49-F238E27FC236}">
                  <a16:creationId xmlns:a16="http://schemas.microsoft.com/office/drawing/2014/main" id="{859E7DB3-EF37-4CE4-99A4-A74B5ACF84FE}"/>
                </a:ext>
              </a:extLst>
            </p:cNvPr>
            <p:cNvSpPr>
              <a:spLocks noChangeArrowheads="1"/>
            </p:cNvSpPr>
            <p:nvPr/>
          </p:nvSpPr>
          <p:spPr bwMode="auto">
            <a:xfrm>
              <a:off x="6175660" y="5047183"/>
              <a:ext cx="8393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dirty="0"/>
                <a:t>LCL = 0</a:t>
              </a:r>
            </a:p>
          </p:txBody>
        </p:sp>
      </p:grpSp>
      <p:grpSp>
        <p:nvGrpSpPr>
          <p:cNvPr id="30" name="Group 3">
            <a:extLst>
              <a:ext uri="{FF2B5EF4-FFF2-40B4-BE49-F238E27FC236}">
                <a16:creationId xmlns:a16="http://schemas.microsoft.com/office/drawing/2014/main" id="{7186DCAC-B3C7-4818-9846-C42B6D7E937C}"/>
              </a:ext>
            </a:extLst>
          </p:cNvPr>
          <p:cNvGrpSpPr>
            <a:grpSpLocks/>
          </p:cNvGrpSpPr>
          <p:nvPr/>
        </p:nvGrpSpPr>
        <p:grpSpPr bwMode="auto">
          <a:xfrm>
            <a:off x="210343" y="695851"/>
            <a:ext cx="6505577" cy="584200"/>
            <a:chOff x="382" y="988"/>
            <a:chExt cx="4098" cy="368"/>
          </a:xfrm>
        </p:grpSpPr>
        <p:sp>
          <p:nvSpPr>
            <p:cNvPr id="31" name="Rectangle 4">
              <a:extLst>
                <a:ext uri="{FF2B5EF4-FFF2-40B4-BE49-F238E27FC236}">
                  <a16:creationId xmlns:a16="http://schemas.microsoft.com/office/drawing/2014/main" id="{53C66A83-EC4F-4253-A9C8-44BEB90A661A}"/>
                </a:ext>
              </a:extLst>
            </p:cNvPr>
            <p:cNvSpPr>
              <a:spLocks noChangeArrowheads="1"/>
            </p:cNvSpPr>
            <p:nvPr/>
          </p:nvSpPr>
          <p:spPr bwMode="auto">
            <a:xfrm>
              <a:off x="382" y="988"/>
              <a:ext cx="4098"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3200" b="1" u="sng" dirty="0">
                  <a:solidFill>
                    <a:schemeClr val="accent1"/>
                  </a:solidFill>
                </a:rPr>
                <a:t>For </a:t>
              </a:r>
              <a:r>
                <a:rPr lang="en-US" sz="3200" b="1" i="1" u="sng" dirty="0">
                  <a:solidFill>
                    <a:schemeClr val="accent1"/>
                  </a:solidFill>
                  <a:latin typeface="Times New Roman" charset="0"/>
                  <a:cs typeface="Times New Roman" charset="0"/>
                </a:rPr>
                <a:t>x</a:t>
              </a:r>
              <a:r>
                <a:rPr lang="en-US" sz="3200" b="1" u="sng" dirty="0">
                  <a:solidFill>
                    <a:schemeClr val="accent1"/>
                  </a:solidFill>
                </a:rPr>
                <a:t>-Charts when we don</a:t>
              </a:r>
              <a:r>
                <a:rPr lang="en-AU" sz="3200" b="1" u="sng" dirty="0">
                  <a:solidFill>
                    <a:schemeClr val="accent1"/>
                  </a:solidFill>
                </a:rPr>
                <a:t>'</a:t>
              </a:r>
              <a:r>
                <a:rPr lang="en-US" sz="3200" b="1" u="sng" dirty="0">
                  <a:solidFill>
                    <a:schemeClr val="accent1"/>
                  </a:solidFill>
                </a:rPr>
                <a:t>t know </a:t>
              </a:r>
              <a:r>
                <a:rPr lang="en-US" sz="3200" b="1" i="1" u="sng" dirty="0">
                  <a:solidFill>
                    <a:schemeClr val="accent1"/>
                  </a:solidFill>
                  <a:latin typeface="Symbol" charset="0"/>
                </a:rPr>
                <a:t>s </a:t>
              </a:r>
              <a:endParaRPr lang="en-US" sz="3200" b="1" i="1" u="sng" dirty="0">
                <a:solidFill>
                  <a:schemeClr val="accent1"/>
                </a:solidFill>
              </a:endParaRPr>
            </a:p>
          </p:txBody>
        </p:sp>
        <p:sp>
          <p:nvSpPr>
            <p:cNvPr id="32" name="Line 5">
              <a:extLst>
                <a:ext uri="{FF2B5EF4-FFF2-40B4-BE49-F238E27FC236}">
                  <a16:creationId xmlns:a16="http://schemas.microsoft.com/office/drawing/2014/main" id="{A9B5CB36-C5BC-4F97-A044-B27118B00973}"/>
                </a:ext>
              </a:extLst>
            </p:cNvPr>
            <p:cNvSpPr>
              <a:spLocks noChangeShapeType="1"/>
            </p:cNvSpPr>
            <p:nvPr/>
          </p:nvSpPr>
          <p:spPr bwMode="auto">
            <a:xfrm>
              <a:off x="840" y="1097"/>
              <a:ext cx="120" cy="0"/>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spTree>
    <p:extLst>
      <p:ext uri="{BB962C8B-B14F-4D97-AF65-F5344CB8AC3E}">
        <p14:creationId xmlns:p14="http://schemas.microsoft.com/office/powerpoint/2010/main" val="34169003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strips(downRight)">
                                      <p:cBhvr>
                                        <p:cTn id="7" dur="10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barn(inVertical)">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barn(inVertical)">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p:bldP spid="10" grpId="0"/>
      <p:bldP spid="21"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fontScale="90000"/>
          </a:bodyPr>
          <a:lstStyle/>
          <a:p>
            <a:pPr lvl="1" algn="l" rtl="0">
              <a:spcBef>
                <a:spcPct val="0"/>
              </a:spcBef>
            </a:pPr>
            <a:endParaRPr lang="en-US" altLang="zh-TW" sz="40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68</a:t>
            </a:fld>
            <a:r>
              <a:rPr lang="en-US" altLang="zh-TW" dirty="0">
                <a:solidFill>
                  <a:schemeClr val="bg1">
                    <a:lumMod val="95000"/>
                  </a:schemeClr>
                </a:solidFill>
              </a:rPr>
              <a:t>/52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646331"/>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7 Quality Tools (SPC)</a:t>
            </a:r>
          </a:p>
        </p:txBody>
      </p:sp>
      <p:sp>
        <p:nvSpPr>
          <p:cNvPr id="31" name="Rectangle 4">
            <a:extLst>
              <a:ext uri="{FF2B5EF4-FFF2-40B4-BE49-F238E27FC236}">
                <a16:creationId xmlns:a16="http://schemas.microsoft.com/office/drawing/2014/main" id="{53C66A83-EC4F-4253-A9C8-44BEB90A661A}"/>
              </a:ext>
            </a:extLst>
          </p:cNvPr>
          <p:cNvSpPr>
            <a:spLocks noChangeArrowheads="1"/>
          </p:cNvSpPr>
          <p:nvPr/>
        </p:nvSpPr>
        <p:spPr bwMode="auto">
          <a:xfrm>
            <a:off x="1739441" y="3237537"/>
            <a:ext cx="58460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3200" b="1" u="sng" dirty="0">
                <a:solidFill>
                  <a:schemeClr val="accent1"/>
                </a:solidFill>
              </a:rPr>
              <a:t>Control Chart for Attributes Data</a:t>
            </a:r>
            <a:endParaRPr lang="en-US" sz="3200" b="1" i="1" u="sng" dirty="0">
              <a:solidFill>
                <a:schemeClr val="accent1"/>
              </a:solidFill>
            </a:endParaRP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p:txBody>
          <a:bodyPr/>
          <a:lstStyle/>
          <a:p>
            <a:pPr marL="0" indent="0">
              <a:buNone/>
            </a:pPr>
            <a:r>
              <a:rPr lang="en-US" dirty="0"/>
              <a:t>.</a:t>
            </a:r>
          </a:p>
        </p:txBody>
      </p:sp>
    </p:spTree>
    <p:extLst>
      <p:ext uri="{BB962C8B-B14F-4D97-AF65-F5344CB8AC3E}">
        <p14:creationId xmlns:p14="http://schemas.microsoft.com/office/powerpoint/2010/main" val="28220969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Control Chart for Attributes Data</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69</a:t>
            </a:fld>
            <a:r>
              <a:rPr lang="en-US" altLang="zh-TW" dirty="0">
                <a:solidFill>
                  <a:schemeClr val="bg1">
                    <a:lumMod val="95000"/>
                  </a:schemeClr>
                </a:solidFill>
              </a:rPr>
              <a:t>/52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911062"/>
            <a:ext cx="8229600" cy="5656475"/>
          </a:xfrm>
        </p:spPr>
        <p:txBody>
          <a:bodyPr>
            <a:normAutofit fontScale="92500" lnSpcReduction="10000"/>
          </a:bodyPr>
          <a:lstStyle/>
          <a:p>
            <a:pPr marL="520700" indent="-520700" defTabSz="1000125">
              <a:lnSpc>
                <a:spcPct val="90000"/>
              </a:lnSpc>
              <a:spcBef>
                <a:spcPts val="0"/>
              </a:spcBef>
              <a:spcAft>
                <a:spcPts val="1200"/>
              </a:spcAft>
              <a:buClr>
                <a:srgbClr val="BF0922"/>
              </a:buClr>
              <a:buSzPct val="85000"/>
              <a:buBlip>
                <a:blip r:embed="rId3"/>
              </a:buBlip>
              <a:defRPr/>
            </a:pPr>
            <a:r>
              <a:rPr lang="en-US" sz="2800" dirty="0"/>
              <a:t>A unit of work is nonconforming (defect or error) or not.</a:t>
            </a:r>
          </a:p>
          <a:p>
            <a:pPr marL="520700" indent="-520700" defTabSz="1000125">
              <a:lnSpc>
                <a:spcPct val="90000"/>
              </a:lnSpc>
              <a:spcBef>
                <a:spcPts val="0"/>
              </a:spcBef>
              <a:spcAft>
                <a:spcPts val="1200"/>
              </a:spcAft>
              <a:buClr>
                <a:srgbClr val="BF0922"/>
              </a:buClr>
              <a:buSzPct val="85000"/>
              <a:buBlip>
                <a:blip r:embed="rId3"/>
              </a:buBlip>
              <a:defRPr/>
            </a:pPr>
            <a:endParaRPr lang="en-US" sz="1800" dirty="0"/>
          </a:p>
          <a:p>
            <a:pPr marL="520700" indent="-520700" defTabSz="1000125">
              <a:lnSpc>
                <a:spcPct val="90000"/>
              </a:lnSpc>
              <a:spcBef>
                <a:spcPts val="0"/>
              </a:spcBef>
              <a:spcAft>
                <a:spcPts val="1200"/>
              </a:spcAft>
              <a:buClr>
                <a:srgbClr val="BF0922"/>
              </a:buClr>
              <a:buSzPct val="85000"/>
              <a:buBlip>
                <a:blip r:embed="rId3"/>
              </a:buBlip>
              <a:defRPr/>
            </a:pPr>
            <a:r>
              <a:rPr lang="en-US" sz="2800" dirty="0"/>
              <a:t>If a unit of work may have one or more nonconformances, entire unit becomes </a:t>
            </a:r>
            <a:r>
              <a:rPr lang="en-US" sz="2800" dirty="0" err="1"/>
              <a:t>nonconformaning</a:t>
            </a:r>
            <a:r>
              <a:rPr lang="en-US" sz="2800" dirty="0"/>
              <a:t>.</a:t>
            </a:r>
          </a:p>
          <a:p>
            <a:pPr marL="520700" indent="-520700" defTabSz="1000125">
              <a:lnSpc>
                <a:spcPct val="90000"/>
              </a:lnSpc>
              <a:spcBef>
                <a:spcPts val="0"/>
              </a:spcBef>
              <a:spcAft>
                <a:spcPts val="1200"/>
              </a:spcAft>
              <a:buClr>
                <a:srgbClr val="BF0922"/>
              </a:buClr>
              <a:buSzPct val="85000"/>
              <a:buBlip>
                <a:blip r:embed="rId3"/>
              </a:buBlip>
              <a:defRPr/>
            </a:pPr>
            <a:endParaRPr lang="en-US" sz="2000" dirty="0"/>
          </a:p>
          <a:p>
            <a:pPr marL="520700" indent="-520700" defTabSz="1000125">
              <a:lnSpc>
                <a:spcPct val="90000"/>
              </a:lnSpc>
              <a:spcBef>
                <a:spcPts val="0"/>
              </a:spcBef>
              <a:spcAft>
                <a:spcPts val="1200"/>
              </a:spcAft>
              <a:buClr>
                <a:srgbClr val="BF0922"/>
              </a:buClr>
              <a:buSzPct val="85000"/>
              <a:buBlip>
                <a:blip r:embed="rId3"/>
              </a:buBlip>
              <a:defRPr/>
            </a:pPr>
            <a:r>
              <a:rPr lang="en-US" sz="2800" dirty="0"/>
              <a:t>Attributes chart captures nonconforming as well as number of nonconforming. Sudden shift in process average.</a:t>
            </a:r>
          </a:p>
          <a:p>
            <a:pPr marL="0" indent="0" defTabSz="1000125">
              <a:lnSpc>
                <a:spcPct val="90000"/>
              </a:lnSpc>
              <a:spcBef>
                <a:spcPts val="0"/>
              </a:spcBef>
              <a:spcAft>
                <a:spcPts val="1200"/>
              </a:spcAft>
              <a:buClr>
                <a:srgbClr val="BF0922"/>
              </a:buClr>
              <a:buSzPct val="85000"/>
              <a:buNone/>
              <a:defRPr/>
            </a:pPr>
            <a:endParaRPr lang="en-US" sz="2400" dirty="0"/>
          </a:p>
          <a:p>
            <a:pPr marL="520700" indent="-520700" defTabSz="1000125">
              <a:lnSpc>
                <a:spcPct val="90000"/>
              </a:lnSpc>
              <a:spcBef>
                <a:spcPts val="0"/>
              </a:spcBef>
              <a:spcAft>
                <a:spcPts val="1200"/>
              </a:spcAft>
              <a:buClr>
                <a:srgbClr val="BF0922"/>
              </a:buClr>
              <a:buSzPct val="85000"/>
              <a:buBlip>
                <a:blip r:embed="rId3"/>
              </a:buBlip>
              <a:defRPr/>
            </a:pPr>
            <a:r>
              <a:rPr lang="en-US" sz="2800" dirty="0"/>
              <a:t>p-charts monitors proportion of nonconforming units</a:t>
            </a:r>
          </a:p>
          <a:p>
            <a:pPr marL="0" indent="0" defTabSz="1000125">
              <a:lnSpc>
                <a:spcPct val="90000"/>
              </a:lnSpc>
              <a:spcBef>
                <a:spcPts val="0"/>
              </a:spcBef>
              <a:spcAft>
                <a:spcPts val="1200"/>
              </a:spcAft>
              <a:buClr>
                <a:srgbClr val="BF0922"/>
              </a:buClr>
              <a:buSzPct val="85000"/>
              <a:buNone/>
              <a:defRPr/>
            </a:pPr>
            <a:endParaRPr lang="en-US" sz="2000" dirty="0"/>
          </a:p>
          <a:p>
            <a:pPr marL="520700" indent="-520700" defTabSz="1000125">
              <a:lnSpc>
                <a:spcPct val="90000"/>
              </a:lnSpc>
              <a:spcBef>
                <a:spcPts val="0"/>
              </a:spcBef>
              <a:spcAft>
                <a:spcPts val="1200"/>
              </a:spcAft>
              <a:buClr>
                <a:srgbClr val="BF0922"/>
              </a:buClr>
              <a:buSzPct val="85000"/>
              <a:buBlip>
                <a:blip r:embed="rId3"/>
              </a:buBlip>
              <a:defRPr/>
            </a:pPr>
            <a:r>
              <a:rPr lang="en-US" sz="2800" dirty="0"/>
              <a:t>c-charts and u-charts monitor the number of nonconformances per unit</a:t>
            </a:r>
          </a:p>
          <a:p>
            <a:pPr marL="0" indent="0">
              <a:buNone/>
            </a:pPr>
            <a:endParaRPr lang="en-US" sz="2800" dirty="0"/>
          </a:p>
        </p:txBody>
      </p:sp>
    </p:spTree>
    <p:extLst>
      <p:ext uri="{BB962C8B-B14F-4D97-AF65-F5344CB8AC3E}">
        <p14:creationId xmlns:p14="http://schemas.microsoft.com/office/powerpoint/2010/main" val="3069020731"/>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p-charts (Fraction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70</a:t>
            </a:fld>
            <a:r>
              <a:rPr lang="en-US" altLang="zh-TW" dirty="0">
                <a:solidFill>
                  <a:schemeClr val="bg1">
                    <a:lumMod val="95000"/>
                  </a:schemeClr>
                </a:solidFill>
              </a:rPr>
              <a:t>/52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911062"/>
            <a:ext cx="8229600" cy="5656475"/>
          </a:xfrm>
        </p:spPr>
        <p:txBody>
          <a:bodyPr>
            <a:normAutofit/>
          </a:bodyPr>
          <a:lstStyle/>
          <a:p>
            <a:pPr marL="520700" indent="-520700" defTabSz="1000125">
              <a:lnSpc>
                <a:spcPct val="90000"/>
              </a:lnSpc>
              <a:spcBef>
                <a:spcPts val="0"/>
              </a:spcBef>
              <a:spcAft>
                <a:spcPts val="1200"/>
              </a:spcAft>
              <a:buClr>
                <a:srgbClr val="BF0922"/>
              </a:buClr>
              <a:buSzPct val="85000"/>
              <a:buBlip>
                <a:blip r:embed="rId3"/>
              </a:buBlip>
              <a:defRPr/>
            </a:pPr>
            <a:r>
              <a:rPr lang="en-US" sz="2800" dirty="0"/>
              <a:t>Sample size needs to be large enough</a:t>
            </a:r>
          </a:p>
          <a:p>
            <a:pPr marL="0" indent="0">
              <a:buNone/>
            </a:pPr>
            <a:endParaRPr lang="en-US" sz="2800" dirty="0"/>
          </a:p>
        </p:txBody>
      </p:sp>
      <p:pic>
        <p:nvPicPr>
          <p:cNvPr id="4" name="Picture 3">
            <a:extLst>
              <a:ext uri="{FF2B5EF4-FFF2-40B4-BE49-F238E27FC236}">
                <a16:creationId xmlns:a16="http://schemas.microsoft.com/office/drawing/2014/main" id="{D87D2E6C-248A-4308-A118-F0ED2361F7D7}"/>
              </a:ext>
            </a:extLst>
          </p:cNvPr>
          <p:cNvPicPr>
            <a:picLocks noChangeAspect="1"/>
          </p:cNvPicPr>
          <p:nvPr/>
        </p:nvPicPr>
        <p:blipFill rotWithShape="1">
          <a:blip r:embed="rId4"/>
          <a:srcRect t="23320" r="84167" b="11462"/>
          <a:stretch/>
        </p:blipFill>
        <p:spPr>
          <a:xfrm>
            <a:off x="765174" y="1550779"/>
            <a:ext cx="2130425" cy="4933617"/>
          </a:xfrm>
          <a:prstGeom prst="rect">
            <a:avLst/>
          </a:prstGeom>
        </p:spPr>
      </p:pic>
      <p:pic>
        <p:nvPicPr>
          <p:cNvPr id="6" name="Picture 5">
            <a:extLst>
              <a:ext uri="{FF2B5EF4-FFF2-40B4-BE49-F238E27FC236}">
                <a16:creationId xmlns:a16="http://schemas.microsoft.com/office/drawing/2014/main" id="{4BE2AE87-89AF-4CE1-9408-D822F965F949}"/>
              </a:ext>
            </a:extLst>
          </p:cNvPr>
          <p:cNvPicPr>
            <a:picLocks noChangeAspect="1"/>
          </p:cNvPicPr>
          <p:nvPr/>
        </p:nvPicPr>
        <p:blipFill>
          <a:blip r:embed="rId5"/>
          <a:stretch>
            <a:fillRect/>
          </a:stretch>
        </p:blipFill>
        <p:spPr>
          <a:xfrm>
            <a:off x="2867889" y="1538068"/>
            <a:ext cx="1048067" cy="4799533"/>
          </a:xfrm>
          <a:prstGeom prst="rect">
            <a:avLst/>
          </a:prstGeom>
        </p:spPr>
      </p:pic>
      <p:pic>
        <p:nvPicPr>
          <p:cNvPr id="10" name="Picture 9">
            <a:extLst>
              <a:ext uri="{FF2B5EF4-FFF2-40B4-BE49-F238E27FC236}">
                <a16:creationId xmlns:a16="http://schemas.microsoft.com/office/drawing/2014/main" id="{59822745-3C7B-4A75-8A7A-F0439F495C44}"/>
              </a:ext>
            </a:extLst>
          </p:cNvPr>
          <p:cNvPicPr>
            <a:picLocks noChangeAspect="1"/>
          </p:cNvPicPr>
          <p:nvPr/>
        </p:nvPicPr>
        <p:blipFill>
          <a:blip r:embed="rId6"/>
          <a:stretch>
            <a:fillRect/>
          </a:stretch>
        </p:blipFill>
        <p:spPr>
          <a:xfrm>
            <a:off x="2800205" y="6336244"/>
            <a:ext cx="1162195" cy="258891"/>
          </a:xfrm>
          <a:prstGeom prst="rect">
            <a:avLst/>
          </a:prstGeom>
        </p:spPr>
      </p:pic>
      <p:sp>
        <p:nvSpPr>
          <p:cNvPr id="12" name="TextBox 11">
            <a:extLst>
              <a:ext uri="{FF2B5EF4-FFF2-40B4-BE49-F238E27FC236}">
                <a16:creationId xmlns:a16="http://schemas.microsoft.com/office/drawing/2014/main" id="{6803E41B-B26E-44AD-9808-A3915BD57B03}"/>
              </a:ext>
            </a:extLst>
          </p:cNvPr>
          <p:cNvSpPr txBox="1"/>
          <p:nvPr/>
        </p:nvSpPr>
        <p:spPr>
          <a:xfrm>
            <a:off x="5225871" y="5530334"/>
            <a:ext cx="939296" cy="369332"/>
          </a:xfrm>
          <a:prstGeom prst="rect">
            <a:avLst/>
          </a:prstGeom>
          <a:noFill/>
        </p:spPr>
        <p:txBody>
          <a:bodyPr wrap="none" rtlCol="0">
            <a:spAutoFit/>
          </a:bodyPr>
          <a:lstStyle/>
          <a:p>
            <a:r>
              <a:rPr lang="en-US" dirty="0"/>
              <a:t>Average</a:t>
            </a:r>
          </a:p>
        </p:txBody>
      </p:sp>
      <p:cxnSp>
        <p:nvCxnSpPr>
          <p:cNvPr id="15" name="Connector: Elbow 14">
            <a:extLst>
              <a:ext uri="{FF2B5EF4-FFF2-40B4-BE49-F238E27FC236}">
                <a16:creationId xmlns:a16="http://schemas.microsoft.com/office/drawing/2014/main" id="{731EB36F-2718-4D2C-8201-498FEC084393}"/>
              </a:ext>
            </a:extLst>
          </p:cNvPr>
          <p:cNvCxnSpPr/>
          <p:nvPr/>
        </p:nvCxnSpPr>
        <p:spPr>
          <a:xfrm rot="10800000" flipV="1">
            <a:off x="3962400" y="5715000"/>
            <a:ext cx="1219200" cy="76200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AE42CD27-1322-4028-B407-C7ED3AC5097B}"/>
              </a:ext>
            </a:extLst>
          </p:cNvPr>
          <p:cNvSpPr/>
          <p:nvPr/>
        </p:nvSpPr>
        <p:spPr>
          <a:xfrm>
            <a:off x="4457700" y="1390145"/>
            <a:ext cx="4572000" cy="3785652"/>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marL="285750" indent="-285750">
              <a:buFont typeface="Arial" panose="020B0604020202020204" pitchFamily="34" charset="0"/>
              <a:buChar char="•"/>
            </a:pPr>
            <a:r>
              <a:rPr lang="en-US" sz="2400" dirty="0"/>
              <a:t>Collect k samples. Let </a:t>
            </a:r>
            <a:r>
              <a:rPr lang="en-US" sz="2400" i="1" dirty="0" err="1"/>
              <a:t>y</a:t>
            </a:r>
            <a:r>
              <a:rPr lang="en-US" sz="2400" i="1" baseline="-25000" dirty="0" err="1"/>
              <a:t>i</a:t>
            </a:r>
            <a:r>
              <a:rPr lang="en-US" sz="2400" dirty="0"/>
              <a:t> represent the number of nonconforming units in sample </a:t>
            </a:r>
            <a:r>
              <a:rPr lang="en-US" sz="2400" dirty="0" err="1"/>
              <a:t>i</a:t>
            </a:r>
            <a:r>
              <a:rPr lang="en-US" sz="2400" dirty="0"/>
              <a:t>, and </a:t>
            </a:r>
            <a:r>
              <a:rPr lang="en-US" sz="2400" i="1" dirty="0" err="1"/>
              <a:t>n</a:t>
            </a:r>
            <a:r>
              <a:rPr lang="en-US" sz="2400" i="1" baseline="-25000" dirty="0" err="1"/>
              <a:t>i</a:t>
            </a:r>
            <a:r>
              <a:rPr lang="en-US" sz="2400" dirty="0"/>
              <a:t> be the size of sample </a:t>
            </a:r>
            <a:r>
              <a:rPr lang="en-US" sz="2400" dirty="0" err="1"/>
              <a:t>i</a:t>
            </a:r>
            <a:r>
              <a:rPr lang="en-US" sz="2400" dirty="0"/>
              <a:t>.</a:t>
            </a:r>
          </a:p>
          <a:p>
            <a:pPr marL="285750" indent="-285750">
              <a:buFont typeface="Arial" panose="020B0604020202020204" pitchFamily="34" charset="0"/>
              <a:buChar char="•"/>
            </a:pPr>
            <a:r>
              <a:rPr lang="en-US" sz="2400" dirty="0"/>
              <a:t>Compute the fraction nonconforming in each sample, p</a:t>
            </a:r>
            <a:r>
              <a:rPr lang="en-US" sz="2400" baseline="-25000" dirty="0"/>
              <a:t>i </a:t>
            </a:r>
            <a:r>
              <a:rPr lang="en-US" sz="2400" dirty="0"/>
              <a:t>= </a:t>
            </a:r>
            <a:r>
              <a:rPr lang="en-US" sz="2400" i="1" dirty="0" err="1"/>
              <a:t>y</a:t>
            </a:r>
            <a:r>
              <a:rPr lang="en-US" sz="2400" i="1" baseline="-25000" dirty="0" err="1"/>
              <a:t>i</a:t>
            </a:r>
            <a:r>
              <a:rPr lang="en-US" sz="2400" dirty="0"/>
              <a:t> /</a:t>
            </a:r>
            <a:r>
              <a:rPr lang="en-US" sz="2400" i="1" dirty="0" err="1"/>
              <a:t>n</a:t>
            </a:r>
            <a:r>
              <a:rPr lang="en-US" sz="2400" i="1" baseline="-25000" dirty="0" err="1"/>
              <a:t>i</a:t>
            </a:r>
            <a:r>
              <a:rPr lang="en-US" sz="2400" dirty="0"/>
              <a:t> </a:t>
            </a:r>
            <a:endParaRPr lang="en-US" sz="2400" baseline="-25000" dirty="0"/>
          </a:p>
          <a:p>
            <a:pPr marL="285750" indent="-285750">
              <a:buFont typeface="Arial" panose="020B0604020202020204" pitchFamily="34" charset="0"/>
              <a:buChar char="•"/>
            </a:pPr>
            <a:r>
              <a:rPr lang="en-US" sz="2400" dirty="0"/>
              <a:t>Average fraction nonconforming</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p:txBody>
      </p:sp>
      <p:pic>
        <p:nvPicPr>
          <p:cNvPr id="21" name="Picture 20">
            <a:extLst>
              <a:ext uri="{FF2B5EF4-FFF2-40B4-BE49-F238E27FC236}">
                <a16:creationId xmlns:a16="http://schemas.microsoft.com/office/drawing/2014/main" id="{7F0428A0-C633-42C0-9307-1FDA01277108}"/>
              </a:ext>
            </a:extLst>
          </p:cNvPr>
          <p:cNvPicPr>
            <a:picLocks noChangeAspect="1"/>
          </p:cNvPicPr>
          <p:nvPr/>
        </p:nvPicPr>
        <p:blipFill rotWithShape="1">
          <a:blip r:embed="rId7"/>
          <a:srcRect t="13908" r="59261" b="17703"/>
          <a:stretch/>
        </p:blipFill>
        <p:spPr>
          <a:xfrm>
            <a:off x="4894775" y="4393198"/>
            <a:ext cx="1810825" cy="712202"/>
          </a:xfrm>
          <a:prstGeom prst="rect">
            <a:avLst/>
          </a:prstGeom>
        </p:spPr>
      </p:pic>
      <p:sp>
        <p:nvSpPr>
          <p:cNvPr id="17" name="TextBox 16">
            <a:extLst>
              <a:ext uri="{FF2B5EF4-FFF2-40B4-BE49-F238E27FC236}">
                <a16:creationId xmlns:a16="http://schemas.microsoft.com/office/drawing/2014/main" id="{E04B4FF0-2DCE-46C0-A004-774B57927F86}"/>
              </a:ext>
            </a:extLst>
          </p:cNvPr>
          <p:cNvSpPr txBox="1"/>
          <p:nvPr/>
        </p:nvSpPr>
        <p:spPr>
          <a:xfrm>
            <a:off x="409318" y="588633"/>
            <a:ext cx="3882153" cy="461665"/>
          </a:xfrm>
          <a:prstGeom prst="rect">
            <a:avLst/>
          </a:prstGeom>
          <a:noFill/>
        </p:spPr>
        <p:txBody>
          <a:bodyPr wrap="none" rtlCol="0">
            <a:spAutoFit/>
          </a:bodyPr>
          <a:lstStyle/>
          <a:p>
            <a:r>
              <a:rPr lang="en-US" sz="2400" u="sng" dirty="0"/>
              <a:t>P-chart with fixed sample size</a:t>
            </a:r>
          </a:p>
        </p:txBody>
      </p:sp>
    </p:spTree>
    <p:extLst>
      <p:ext uri="{BB962C8B-B14F-4D97-AF65-F5344CB8AC3E}">
        <p14:creationId xmlns:p14="http://schemas.microsoft.com/office/powerpoint/2010/main" val="20465735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1000"/>
                                        <p:tgtEl>
                                          <p:spTgt spid="16">
                                            <p:txEl>
                                              <p:pRg st="0" end="0"/>
                                            </p:txEl>
                                          </p:spTgt>
                                        </p:tgtEl>
                                      </p:cBhvr>
                                    </p:animEffect>
                                    <p:anim calcmode="lin" valueType="num">
                                      <p:cBhvr>
                                        <p:cTn id="8"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6">
                                            <p:txEl>
                                              <p:pRg st="1" end="1"/>
                                            </p:txEl>
                                          </p:spTgt>
                                        </p:tgtEl>
                                        <p:attrNameLst>
                                          <p:attrName>style.visibility</p:attrName>
                                        </p:attrNameLst>
                                      </p:cBhvr>
                                      <p:to>
                                        <p:strVal val="visible"/>
                                      </p:to>
                                    </p:set>
                                    <p:animEffect transition="in" filter="fade">
                                      <p:cBhvr>
                                        <p:cTn id="21" dur="1000"/>
                                        <p:tgtEl>
                                          <p:spTgt spid="16">
                                            <p:txEl>
                                              <p:pRg st="1" end="1"/>
                                            </p:txEl>
                                          </p:spTgt>
                                        </p:tgtEl>
                                      </p:cBhvr>
                                    </p:animEffect>
                                    <p:anim calcmode="lin" valueType="num">
                                      <p:cBhvr>
                                        <p:cTn id="22" dur="10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6">
                                            <p:txEl>
                                              <p:pRg st="2" end="2"/>
                                            </p:txEl>
                                          </p:spTgt>
                                        </p:tgtEl>
                                        <p:attrNameLst>
                                          <p:attrName>style.visibility</p:attrName>
                                        </p:attrNameLst>
                                      </p:cBhvr>
                                      <p:to>
                                        <p:strVal val="visible"/>
                                      </p:to>
                                    </p:set>
                                    <p:animEffect transition="in" filter="wipe(left)">
                                      <p:cBhvr>
                                        <p:cTn id="35" dur="500"/>
                                        <p:tgtEl>
                                          <p:spTgt spid="16">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1000"/>
                                        <p:tgtEl>
                                          <p:spTgt spid="21"/>
                                        </p:tgtEl>
                                      </p:cBhvr>
                                    </p:animEffect>
                                    <p:anim calcmode="lin" valueType="num">
                                      <p:cBhvr>
                                        <p:cTn id="41" dur="1000" fill="hold"/>
                                        <p:tgtEl>
                                          <p:spTgt spid="21"/>
                                        </p:tgtEl>
                                        <p:attrNameLst>
                                          <p:attrName>ppt_x</p:attrName>
                                        </p:attrNameLst>
                                      </p:cBhvr>
                                      <p:tavLst>
                                        <p:tav tm="0">
                                          <p:val>
                                            <p:strVal val="#ppt_x"/>
                                          </p:val>
                                        </p:tav>
                                        <p:tav tm="100000">
                                          <p:val>
                                            <p:strVal val="#ppt_x"/>
                                          </p:val>
                                        </p:tav>
                                      </p:tavLst>
                                    </p:anim>
                                    <p:anim calcmode="lin" valueType="num">
                                      <p:cBhvr>
                                        <p:cTn id="42"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1000"/>
                                        <p:tgtEl>
                                          <p:spTgt spid="10"/>
                                        </p:tgtEl>
                                      </p:cBhvr>
                                    </p:animEffect>
                                    <p:anim calcmode="lin" valueType="num">
                                      <p:cBhvr>
                                        <p:cTn id="48" dur="1000" fill="hold"/>
                                        <p:tgtEl>
                                          <p:spTgt spid="10"/>
                                        </p:tgtEl>
                                        <p:attrNameLst>
                                          <p:attrName>ppt_x</p:attrName>
                                        </p:attrNameLst>
                                      </p:cBhvr>
                                      <p:tavLst>
                                        <p:tav tm="0">
                                          <p:val>
                                            <p:strVal val="#ppt_x"/>
                                          </p:val>
                                        </p:tav>
                                        <p:tav tm="100000">
                                          <p:val>
                                            <p:strVal val="#ppt_x"/>
                                          </p:val>
                                        </p:tav>
                                      </p:tavLst>
                                    </p:anim>
                                    <p:anim calcmode="lin" valueType="num">
                                      <p:cBhvr>
                                        <p:cTn id="4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2" presetClass="entr" presetSubtype="2" fill="hold" grpId="0" nodeType="click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right)">
                                      <p:cBhvr>
                                        <p:cTn id="54" dur="500"/>
                                        <p:tgtEl>
                                          <p:spTgt spid="12"/>
                                        </p:tgtEl>
                                      </p:cBhvr>
                                    </p:animEffect>
                                  </p:childTnLst>
                                </p:cTn>
                              </p:par>
                              <p:par>
                                <p:cTn id="55" presetID="22" presetClass="entr" presetSubtype="2"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right)">
                                      <p:cBhvr>
                                        <p:cTn id="5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p-charts (Fraction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71</a:t>
            </a:fld>
            <a:r>
              <a:rPr lang="en-US" altLang="zh-TW" dirty="0">
                <a:solidFill>
                  <a:schemeClr val="bg1">
                    <a:lumMod val="95000"/>
                  </a:schemeClr>
                </a:solidFill>
              </a:rPr>
              <a:t>/52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911062"/>
            <a:ext cx="8229600" cy="5656475"/>
          </a:xfrm>
        </p:spPr>
        <p:txBody>
          <a:bodyPr>
            <a:normAutofit/>
          </a:bodyPr>
          <a:lstStyle/>
          <a:p>
            <a:pPr marL="0" indent="0">
              <a:buNone/>
            </a:pPr>
            <a:r>
              <a:rPr lang="en-US" sz="2800" dirty="0"/>
              <a:t>.</a:t>
            </a:r>
          </a:p>
        </p:txBody>
      </p:sp>
      <p:pic>
        <p:nvPicPr>
          <p:cNvPr id="4" name="Picture 3">
            <a:extLst>
              <a:ext uri="{FF2B5EF4-FFF2-40B4-BE49-F238E27FC236}">
                <a16:creationId xmlns:a16="http://schemas.microsoft.com/office/drawing/2014/main" id="{D87D2E6C-248A-4308-A118-F0ED2361F7D7}"/>
              </a:ext>
            </a:extLst>
          </p:cNvPr>
          <p:cNvPicPr>
            <a:picLocks noChangeAspect="1"/>
          </p:cNvPicPr>
          <p:nvPr/>
        </p:nvPicPr>
        <p:blipFill rotWithShape="1">
          <a:blip r:embed="rId3"/>
          <a:srcRect t="23320" r="84167" b="11462"/>
          <a:stretch/>
        </p:blipFill>
        <p:spPr>
          <a:xfrm>
            <a:off x="765174" y="1550779"/>
            <a:ext cx="2130425" cy="4933617"/>
          </a:xfrm>
          <a:prstGeom prst="rect">
            <a:avLst/>
          </a:prstGeom>
        </p:spPr>
      </p:pic>
      <p:pic>
        <p:nvPicPr>
          <p:cNvPr id="6" name="Picture 5">
            <a:extLst>
              <a:ext uri="{FF2B5EF4-FFF2-40B4-BE49-F238E27FC236}">
                <a16:creationId xmlns:a16="http://schemas.microsoft.com/office/drawing/2014/main" id="{4BE2AE87-89AF-4CE1-9408-D822F965F949}"/>
              </a:ext>
            </a:extLst>
          </p:cNvPr>
          <p:cNvPicPr>
            <a:picLocks noChangeAspect="1"/>
          </p:cNvPicPr>
          <p:nvPr/>
        </p:nvPicPr>
        <p:blipFill>
          <a:blip r:embed="rId4"/>
          <a:stretch>
            <a:fillRect/>
          </a:stretch>
        </p:blipFill>
        <p:spPr>
          <a:xfrm>
            <a:off x="2867889" y="1538068"/>
            <a:ext cx="1048067" cy="4799533"/>
          </a:xfrm>
          <a:prstGeom prst="rect">
            <a:avLst/>
          </a:prstGeom>
        </p:spPr>
      </p:pic>
      <p:pic>
        <p:nvPicPr>
          <p:cNvPr id="10" name="Picture 9">
            <a:extLst>
              <a:ext uri="{FF2B5EF4-FFF2-40B4-BE49-F238E27FC236}">
                <a16:creationId xmlns:a16="http://schemas.microsoft.com/office/drawing/2014/main" id="{59822745-3C7B-4A75-8A7A-F0439F495C44}"/>
              </a:ext>
            </a:extLst>
          </p:cNvPr>
          <p:cNvPicPr>
            <a:picLocks noChangeAspect="1"/>
          </p:cNvPicPr>
          <p:nvPr/>
        </p:nvPicPr>
        <p:blipFill>
          <a:blip r:embed="rId5"/>
          <a:stretch>
            <a:fillRect/>
          </a:stretch>
        </p:blipFill>
        <p:spPr>
          <a:xfrm>
            <a:off x="2800205" y="6336244"/>
            <a:ext cx="1162195" cy="258891"/>
          </a:xfrm>
          <a:prstGeom prst="rect">
            <a:avLst/>
          </a:prstGeom>
        </p:spPr>
      </p:pic>
      <p:sp>
        <p:nvSpPr>
          <p:cNvPr id="16" name="Rectangle 15">
            <a:extLst>
              <a:ext uri="{FF2B5EF4-FFF2-40B4-BE49-F238E27FC236}">
                <a16:creationId xmlns:a16="http://schemas.microsoft.com/office/drawing/2014/main" id="{AE42CD27-1322-4028-B407-C7ED3AC5097B}"/>
              </a:ext>
            </a:extLst>
          </p:cNvPr>
          <p:cNvSpPr/>
          <p:nvPr/>
        </p:nvSpPr>
        <p:spPr>
          <a:xfrm>
            <a:off x="4457700" y="1390145"/>
            <a:ext cx="4572000" cy="4893647"/>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marL="285750" indent="-285750">
              <a:buFont typeface="Arial" panose="020B0604020202020204" pitchFamily="34" charset="0"/>
              <a:buChar char="•"/>
            </a:pPr>
            <a:r>
              <a:rPr lang="en-US" sz="2400" dirty="0"/>
              <a:t>Collect k samples. Let </a:t>
            </a:r>
            <a:r>
              <a:rPr lang="en-US" sz="2400" i="1" dirty="0" err="1"/>
              <a:t>y</a:t>
            </a:r>
            <a:r>
              <a:rPr lang="en-US" sz="2400" i="1" baseline="-25000" dirty="0" err="1"/>
              <a:t>i</a:t>
            </a:r>
            <a:r>
              <a:rPr lang="en-US" sz="2400" dirty="0"/>
              <a:t> represent the number of nonconforming units in sample </a:t>
            </a:r>
            <a:r>
              <a:rPr lang="en-US" sz="2400" dirty="0" err="1"/>
              <a:t>i</a:t>
            </a:r>
            <a:r>
              <a:rPr lang="en-US" sz="2400" dirty="0"/>
              <a:t>, and </a:t>
            </a:r>
            <a:r>
              <a:rPr lang="en-US" sz="2400" i="1" dirty="0" err="1"/>
              <a:t>n</a:t>
            </a:r>
            <a:r>
              <a:rPr lang="en-US" sz="2400" i="1" baseline="-25000" dirty="0" err="1"/>
              <a:t>i</a:t>
            </a:r>
            <a:r>
              <a:rPr lang="en-US" sz="2400" dirty="0"/>
              <a:t> be the size of sample </a:t>
            </a:r>
            <a:r>
              <a:rPr lang="en-US" sz="2400" dirty="0" err="1"/>
              <a:t>i</a:t>
            </a:r>
            <a:r>
              <a:rPr lang="en-US" sz="2400" dirty="0"/>
              <a:t>.</a:t>
            </a:r>
          </a:p>
          <a:p>
            <a:pPr marL="285750" indent="-285750">
              <a:buFont typeface="Arial" panose="020B0604020202020204" pitchFamily="34" charset="0"/>
              <a:buChar char="•"/>
            </a:pPr>
            <a:r>
              <a:rPr lang="en-US" sz="2400" dirty="0"/>
              <a:t>Compute the fraction nonconforming in each sample, p</a:t>
            </a:r>
            <a:r>
              <a:rPr lang="en-US" sz="2400" baseline="-25000" dirty="0"/>
              <a:t>i </a:t>
            </a:r>
            <a:r>
              <a:rPr lang="en-US" sz="2400" dirty="0"/>
              <a:t>= </a:t>
            </a:r>
            <a:r>
              <a:rPr lang="en-US" sz="2400" i="1" dirty="0" err="1"/>
              <a:t>y</a:t>
            </a:r>
            <a:r>
              <a:rPr lang="en-US" sz="2400" i="1" baseline="-25000" dirty="0" err="1"/>
              <a:t>i</a:t>
            </a:r>
            <a:r>
              <a:rPr lang="en-US" sz="2400" dirty="0"/>
              <a:t> /</a:t>
            </a:r>
            <a:r>
              <a:rPr lang="en-US" sz="2400" i="1" dirty="0" err="1"/>
              <a:t>n</a:t>
            </a:r>
            <a:r>
              <a:rPr lang="en-US" sz="2400" i="1" baseline="-25000" dirty="0" err="1"/>
              <a:t>i</a:t>
            </a:r>
            <a:r>
              <a:rPr lang="en-US" sz="2400" dirty="0"/>
              <a:t> </a:t>
            </a:r>
            <a:endParaRPr lang="en-US" sz="2400" baseline="-25000" dirty="0"/>
          </a:p>
          <a:p>
            <a:pPr marL="285750" indent="-285750">
              <a:buFont typeface="Arial" panose="020B0604020202020204" pitchFamily="34" charset="0"/>
              <a:buChar char="•"/>
            </a:pPr>
            <a:r>
              <a:rPr lang="en-US" sz="2400" dirty="0"/>
              <a:t>Average fraction nonconforming</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Compute standard deviation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p:txBody>
      </p:sp>
      <p:pic>
        <p:nvPicPr>
          <p:cNvPr id="21" name="Picture 20">
            <a:extLst>
              <a:ext uri="{FF2B5EF4-FFF2-40B4-BE49-F238E27FC236}">
                <a16:creationId xmlns:a16="http://schemas.microsoft.com/office/drawing/2014/main" id="{7F0428A0-C633-42C0-9307-1FDA01277108}"/>
              </a:ext>
            </a:extLst>
          </p:cNvPr>
          <p:cNvPicPr>
            <a:picLocks noChangeAspect="1"/>
          </p:cNvPicPr>
          <p:nvPr/>
        </p:nvPicPr>
        <p:blipFill rotWithShape="1">
          <a:blip r:embed="rId6"/>
          <a:srcRect t="13908" r="59261" b="17703"/>
          <a:stretch/>
        </p:blipFill>
        <p:spPr>
          <a:xfrm>
            <a:off x="4894775" y="4393198"/>
            <a:ext cx="1810825" cy="712202"/>
          </a:xfrm>
          <a:prstGeom prst="rect">
            <a:avLst/>
          </a:prstGeom>
        </p:spPr>
      </p:pic>
      <p:pic>
        <p:nvPicPr>
          <p:cNvPr id="22" name="Picture 21">
            <a:extLst>
              <a:ext uri="{FF2B5EF4-FFF2-40B4-BE49-F238E27FC236}">
                <a16:creationId xmlns:a16="http://schemas.microsoft.com/office/drawing/2014/main" id="{E71030EC-FC62-44CA-8E57-8FA0CF9E0F0D}"/>
              </a:ext>
            </a:extLst>
          </p:cNvPr>
          <p:cNvPicPr>
            <a:picLocks noChangeAspect="1"/>
          </p:cNvPicPr>
          <p:nvPr/>
        </p:nvPicPr>
        <p:blipFill rotWithShape="1">
          <a:blip r:embed="rId7"/>
          <a:srcRect t="100000" r="62910" b="-11700"/>
          <a:stretch/>
        </p:blipFill>
        <p:spPr>
          <a:xfrm>
            <a:off x="4131130" y="6304387"/>
            <a:ext cx="1887542" cy="89156"/>
          </a:xfrm>
          <a:prstGeom prst="rect">
            <a:avLst/>
          </a:prstGeom>
        </p:spPr>
      </p:pic>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5FE0B4C-5F18-4C6A-B79D-20F03FB7C041}"/>
                  </a:ext>
                </a:extLst>
              </p:cNvPr>
              <p:cNvSpPr txBox="1"/>
              <p:nvPr/>
            </p:nvSpPr>
            <p:spPr>
              <a:xfrm>
                <a:off x="5461163" y="5469124"/>
                <a:ext cx="1661673" cy="8183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𝑝</m:t>
                              </m:r>
                            </m:e>
                          </m:acc>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𝑝</m:t>
                                  </m:r>
                                </m:e>
                              </m:acc>
                              <m:r>
                                <a:rPr lang="en-US" b="0" i="1" smtClean="0">
                                  <a:latin typeface="Cambria Math" panose="02040503050406030204" pitchFamily="18" charset="0"/>
                                </a:rPr>
                                <m:t>(1−</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𝑝</m:t>
                                  </m:r>
                                </m:e>
                              </m:acc>
                              <m:r>
                                <a:rPr lang="en-US" b="0" i="1" smtClean="0">
                                  <a:latin typeface="Cambria Math" panose="02040503050406030204" pitchFamily="18" charset="0"/>
                                </a:rPr>
                                <m:t>)</m:t>
                              </m:r>
                            </m:num>
                            <m:den>
                              <m:r>
                                <a:rPr lang="en-US" b="0" i="1" smtClean="0">
                                  <a:latin typeface="Cambria Math" panose="02040503050406030204" pitchFamily="18" charset="0"/>
                                </a:rPr>
                                <m:t>𝑛</m:t>
                              </m:r>
                            </m:den>
                          </m:f>
                        </m:e>
                      </m:rad>
                    </m:oMath>
                  </m:oMathPara>
                </a14:m>
                <a:endParaRPr lang="en-US" dirty="0"/>
              </a:p>
            </p:txBody>
          </p:sp>
        </mc:Choice>
        <mc:Fallback xmlns="">
          <p:sp>
            <p:nvSpPr>
              <p:cNvPr id="24" name="TextBox 23">
                <a:extLst>
                  <a:ext uri="{FF2B5EF4-FFF2-40B4-BE49-F238E27FC236}">
                    <a16:creationId xmlns:a16="http://schemas.microsoft.com/office/drawing/2014/main" id="{85FE0B4C-5F18-4C6A-B79D-20F03FB7C041}"/>
                  </a:ext>
                </a:extLst>
              </p:cNvPr>
              <p:cNvSpPr txBox="1">
                <a:spLocks noRot="1" noChangeAspect="1" noMove="1" noResize="1" noEditPoints="1" noAdjustHandles="1" noChangeArrowheads="1" noChangeShapeType="1" noTextEdit="1"/>
              </p:cNvSpPr>
              <p:nvPr/>
            </p:nvSpPr>
            <p:spPr>
              <a:xfrm>
                <a:off x="5461163" y="5469124"/>
                <a:ext cx="1661673" cy="818366"/>
              </a:xfrm>
              <a:prstGeom prst="rect">
                <a:avLst/>
              </a:prstGeom>
              <a:blipFill>
                <a:blip r:embed="rId8"/>
                <a:stretch>
                  <a:fillRect b="-1493"/>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id="{527A6AD3-5B7C-4CB9-86F6-7FFBD91850AA}"/>
              </a:ext>
            </a:extLst>
          </p:cNvPr>
          <p:cNvSpPr txBox="1"/>
          <p:nvPr/>
        </p:nvSpPr>
        <p:spPr>
          <a:xfrm>
            <a:off x="409318" y="588633"/>
            <a:ext cx="4500014" cy="523220"/>
          </a:xfrm>
          <a:prstGeom prst="rect">
            <a:avLst/>
          </a:prstGeom>
          <a:noFill/>
        </p:spPr>
        <p:txBody>
          <a:bodyPr wrap="none" rtlCol="0">
            <a:spAutoFit/>
          </a:bodyPr>
          <a:lstStyle/>
          <a:p>
            <a:r>
              <a:rPr lang="en-US" sz="2800" u="sng" dirty="0"/>
              <a:t>P-chart with fixed sample size</a:t>
            </a:r>
          </a:p>
        </p:txBody>
      </p:sp>
    </p:spTree>
    <p:extLst>
      <p:ext uri="{BB962C8B-B14F-4D97-AF65-F5344CB8AC3E}">
        <p14:creationId xmlns:p14="http://schemas.microsoft.com/office/powerpoint/2010/main" val="129428503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p-charts (Fraction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72</a:t>
            </a:fld>
            <a:r>
              <a:rPr lang="en-US" altLang="zh-TW" dirty="0">
                <a:solidFill>
                  <a:schemeClr val="bg1">
                    <a:lumMod val="95000"/>
                  </a:schemeClr>
                </a:solidFill>
              </a:rPr>
              <a:t>/52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911062"/>
            <a:ext cx="8229600" cy="5656475"/>
          </a:xfrm>
        </p:spPr>
        <p:txBody>
          <a:bodyPr>
            <a:normAutofit/>
          </a:bodyPr>
          <a:lstStyle/>
          <a:p>
            <a:pPr marL="0" indent="0">
              <a:buNone/>
            </a:pPr>
            <a:r>
              <a:rPr lang="en-US" sz="2800" dirty="0"/>
              <a:t>.</a:t>
            </a:r>
          </a:p>
        </p:txBody>
      </p:sp>
      <p:pic>
        <p:nvPicPr>
          <p:cNvPr id="4" name="Picture 3">
            <a:extLst>
              <a:ext uri="{FF2B5EF4-FFF2-40B4-BE49-F238E27FC236}">
                <a16:creationId xmlns:a16="http://schemas.microsoft.com/office/drawing/2014/main" id="{D87D2E6C-248A-4308-A118-F0ED2361F7D7}"/>
              </a:ext>
            </a:extLst>
          </p:cNvPr>
          <p:cNvPicPr>
            <a:picLocks noChangeAspect="1"/>
          </p:cNvPicPr>
          <p:nvPr/>
        </p:nvPicPr>
        <p:blipFill rotWithShape="1">
          <a:blip r:embed="rId3"/>
          <a:srcRect t="23320" r="84167" b="11462"/>
          <a:stretch/>
        </p:blipFill>
        <p:spPr>
          <a:xfrm>
            <a:off x="765174" y="1550779"/>
            <a:ext cx="2130425" cy="4933617"/>
          </a:xfrm>
          <a:prstGeom prst="rect">
            <a:avLst/>
          </a:prstGeom>
        </p:spPr>
      </p:pic>
      <p:pic>
        <p:nvPicPr>
          <p:cNvPr id="6" name="Picture 5">
            <a:extLst>
              <a:ext uri="{FF2B5EF4-FFF2-40B4-BE49-F238E27FC236}">
                <a16:creationId xmlns:a16="http://schemas.microsoft.com/office/drawing/2014/main" id="{4BE2AE87-89AF-4CE1-9408-D822F965F949}"/>
              </a:ext>
            </a:extLst>
          </p:cNvPr>
          <p:cNvPicPr>
            <a:picLocks noChangeAspect="1"/>
          </p:cNvPicPr>
          <p:nvPr/>
        </p:nvPicPr>
        <p:blipFill>
          <a:blip r:embed="rId4"/>
          <a:stretch>
            <a:fillRect/>
          </a:stretch>
        </p:blipFill>
        <p:spPr>
          <a:xfrm>
            <a:off x="2867889" y="1538068"/>
            <a:ext cx="1048067" cy="4799533"/>
          </a:xfrm>
          <a:prstGeom prst="rect">
            <a:avLst/>
          </a:prstGeom>
        </p:spPr>
      </p:pic>
      <p:pic>
        <p:nvPicPr>
          <p:cNvPr id="10" name="Picture 9">
            <a:extLst>
              <a:ext uri="{FF2B5EF4-FFF2-40B4-BE49-F238E27FC236}">
                <a16:creationId xmlns:a16="http://schemas.microsoft.com/office/drawing/2014/main" id="{59822745-3C7B-4A75-8A7A-F0439F495C44}"/>
              </a:ext>
            </a:extLst>
          </p:cNvPr>
          <p:cNvPicPr>
            <a:picLocks noChangeAspect="1"/>
          </p:cNvPicPr>
          <p:nvPr/>
        </p:nvPicPr>
        <p:blipFill>
          <a:blip r:embed="rId5"/>
          <a:stretch>
            <a:fillRect/>
          </a:stretch>
        </p:blipFill>
        <p:spPr>
          <a:xfrm>
            <a:off x="2800205" y="6336244"/>
            <a:ext cx="1162195" cy="258891"/>
          </a:xfrm>
          <a:prstGeom prst="rect">
            <a:avLst/>
          </a:prstGeom>
        </p:spPr>
      </p:pic>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AE42CD27-1322-4028-B407-C7ED3AC5097B}"/>
                  </a:ext>
                </a:extLst>
              </p:cNvPr>
              <p:cNvSpPr/>
              <p:nvPr/>
            </p:nvSpPr>
            <p:spPr>
              <a:xfrm>
                <a:off x="4040644" y="1403712"/>
                <a:ext cx="5048281" cy="310405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buFont typeface="Arial" panose="020B0604020202020204" pitchFamily="34" charset="0"/>
                  <a:buChar char="•"/>
                </a:pPr>
                <a:r>
                  <a:rPr lang="en-US" sz="2400" dirty="0"/>
                  <a:t>Compute standard deviation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endParaRPr lang="en-US" sz="240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𝐿𝐶𝑃</m:t>
                          </m:r>
                        </m:e>
                        <m:sub>
                          <m:r>
                            <a:rPr lang="en-US" sz="2400" b="0" i="1" smtClean="0">
                              <a:latin typeface="Cambria Math" panose="02040503050406030204" pitchFamily="18" charset="0"/>
                            </a:rPr>
                            <m:t>𝑝</m:t>
                          </m:r>
                        </m:sub>
                      </m:sSub>
                      <m:r>
                        <a:rPr lang="en-US" sz="2400" b="0" i="1" smtClean="0">
                          <a:latin typeface="Cambria Math" panose="02040503050406030204" pitchFamily="18" charset="0"/>
                        </a:rPr>
                        <m:t>=</m:t>
                      </m:r>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𝑝</m:t>
                          </m:r>
                        </m:e>
                      </m:acc>
                      <m:r>
                        <a:rPr lang="en-US" sz="2400" b="0" i="1" smtClean="0">
                          <a:latin typeface="Cambria Math" panose="02040503050406030204" pitchFamily="18" charset="0"/>
                        </a:rPr>
                        <m:t>−3</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𝑝</m:t>
                              </m:r>
                            </m:e>
                          </m:acc>
                        </m:sub>
                      </m:sSub>
                    </m:oMath>
                  </m:oMathPara>
                </a14:m>
                <a:endParaRPr lang="en-US" sz="2400" dirty="0"/>
              </a:p>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𝑈</m:t>
                          </m:r>
                          <m:r>
                            <a:rPr lang="en-US" sz="2400" i="1">
                              <a:latin typeface="Cambria Math" panose="02040503050406030204" pitchFamily="18" charset="0"/>
                            </a:rPr>
                            <m:t>𝐶𝑃</m:t>
                          </m:r>
                        </m:e>
                        <m:sub>
                          <m:r>
                            <a:rPr lang="en-US" sz="2400" i="1">
                              <a:latin typeface="Cambria Math" panose="02040503050406030204" pitchFamily="18" charset="0"/>
                            </a:rPr>
                            <m:t>𝑝</m:t>
                          </m:r>
                        </m:sub>
                      </m:sSub>
                      <m:r>
                        <a:rPr lang="en-US" sz="2400" i="1">
                          <a:latin typeface="Cambria Math" panose="02040503050406030204" pitchFamily="18" charset="0"/>
                        </a:rPr>
                        <m:t>=</m:t>
                      </m:r>
                      <m:acc>
                        <m:accPr>
                          <m:chr m:val="̅"/>
                          <m:ctrlPr>
                            <a:rPr lang="en-US" sz="2400" i="1">
                              <a:latin typeface="Cambria Math" panose="02040503050406030204" pitchFamily="18" charset="0"/>
                            </a:rPr>
                          </m:ctrlPr>
                        </m:accPr>
                        <m:e>
                          <m:r>
                            <a:rPr lang="en-US" sz="2400" i="1">
                              <a:latin typeface="Cambria Math" panose="02040503050406030204" pitchFamily="18" charset="0"/>
                            </a:rPr>
                            <m:t>𝑝</m:t>
                          </m:r>
                        </m:e>
                      </m:acc>
                      <m:r>
                        <a:rPr lang="en-US" sz="2400" b="0" i="1" smtClean="0">
                          <a:latin typeface="Cambria Math" panose="02040503050406030204" pitchFamily="18" charset="0"/>
                        </a:rPr>
                        <m:t>+</m:t>
                      </m:r>
                      <m:r>
                        <a:rPr lang="en-US" sz="2400" i="1">
                          <a:latin typeface="Cambria Math" panose="02040503050406030204" pitchFamily="18" charset="0"/>
                        </a:rPr>
                        <m:t>3</m:t>
                      </m:r>
                      <m:sSub>
                        <m:sSubPr>
                          <m:ctrlPr>
                            <a:rPr lang="en-US" sz="2400" i="1">
                              <a:latin typeface="Cambria Math" panose="02040503050406030204" pitchFamily="18" charset="0"/>
                            </a:rPr>
                          </m:ctrlPr>
                        </m:sSubPr>
                        <m:e>
                          <m:r>
                            <a:rPr lang="en-US" sz="2400" i="1">
                              <a:latin typeface="Cambria Math" panose="02040503050406030204" pitchFamily="18" charset="0"/>
                            </a:rPr>
                            <m:t>𝑠</m:t>
                          </m:r>
                        </m:e>
                        <m:sub>
                          <m:acc>
                            <m:accPr>
                              <m:chr m:val="̅"/>
                              <m:ctrlPr>
                                <a:rPr lang="en-US" sz="2400" i="1">
                                  <a:latin typeface="Cambria Math" panose="02040503050406030204" pitchFamily="18" charset="0"/>
                                </a:rPr>
                              </m:ctrlPr>
                            </m:accPr>
                            <m:e>
                              <m:r>
                                <a:rPr lang="en-US" sz="2400" i="1">
                                  <a:latin typeface="Cambria Math" panose="02040503050406030204" pitchFamily="18" charset="0"/>
                                </a:rPr>
                                <m:t>𝑝</m:t>
                              </m:r>
                            </m:e>
                          </m:acc>
                        </m:sub>
                      </m:sSub>
                    </m:oMath>
                  </m:oMathPara>
                </a14:m>
                <a:endParaRPr lang="en-US" sz="2400" dirty="0"/>
              </a:p>
            </p:txBody>
          </p:sp>
        </mc:Choice>
        <mc:Fallback xmlns="">
          <p:sp>
            <p:nvSpPr>
              <p:cNvPr id="16" name="Rectangle 15">
                <a:extLst>
                  <a:ext uri="{FF2B5EF4-FFF2-40B4-BE49-F238E27FC236}">
                    <a16:creationId xmlns:a16="http://schemas.microsoft.com/office/drawing/2014/main" id="{AE42CD27-1322-4028-B407-C7ED3AC5097B}"/>
                  </a:ext>
                </a:extLst>
              </p:cNvPr>
              <p:cNvSpPr>
                <a:spLocks noRot="1" noChangeAspect="1" noMove="1" noResize="1" noEditPoints="1" noAdjustHandles="1" noChangeArrowheads="1" noChangeShapeType="1" noTextEdit="1"/>
              </p:cNvSpPr>
              <p:nvPr/>
            </p:nvSpPr>
            <p:spPr>
              <a:xfrm>
                <a:off x="4040644" y="1403712"/>
                <a:ext cx="5048281" cy="3104055"/>
              </a:xfrm>
              <a:prstGeom prst="rect">
                <a:avLst/>
              </a:prstGeom>
              <a:blipFill>
                <a:blip r:embed="rId6"/>
                <a:stretch>
                  <a:fillRect l="-1442" t="-1170"/>
                </a:stretch>
              </a:blipFill>
            </p:spPr>
            <p:txBody>
              <a:bodyPr/>
              <a:lstStyle/>
              <a:p>
                <a:r>
                  <a:rPr lang="en-US">
                    <a:noFill/>
                  </a:rPr>
                  <a:t> </a:t>
                </a:r>
              </a:p>
            </p:txBody>
          </p:sp>
        </mc:Fallback>
      </mc:AlternateContent>
      <p:pic>
        <p:nvPicPr>
          <p:cNvPr id="22" name="Picture 21">
            <a:extLst>
              <a:ext uri="{FF2B5EF4-FFF2-40B4-BE49-F238E27FC236}">
                <a16:creationId xmlns:a16="http://schemas.microsoft.com/office/drawing/2014/main" id="{E71030EC-FC62-44CA-8E57-8FA0CF9E0F0D}"/>
              </a:ext>
            </a:extLst>
          </p:cNvPr>
          <p:cNvPicPr>
            <a:picLocks noChangeAspect="1"/>
          </p:cNvPicPr>
          <p:nvPr/>
        </p:nvPicPr>
        <p:blipFill rotWithShape="1">
          <a:blip r:embed="rId7"/>
          <a:srcRect t="100000" r="62910" b="-11700"/>
          <a:stretch/>
        </p:blipFill>
        <p:spPr>
          <a:xfrm>
            <a:off x="4131130" y="6304387"/>
            <a:ext cx="1887542" cy="89156"/>
          </a:xfrm>
          <a:prstGeom prst="rect">
            <a:avLst/>
          </a:prstGeom>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761FA24-E830-4AF3-9FB4-6CD8772007BF}"/>
                  </a:ext>
                </a:extLst>
              </p:cNvPr>
              <p:cNvSpPr txBox="1"/>
              <p:nvPr/>
            </p:nvSpPr>
            <p:spPr>
              <a:xfrm>
                <a:off x="4375501" y="1827404"/>
                <a:ext cx="2139239" cy="10911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𝑝</m:t>
                              </m:r>
                            </m:e>
                          </m:acc>
                        </m:sub>
                      </m:sSub>
                      <m:r>
                        <a:rPr lang="en-US" sz="2400" b="0" i="1" smtClean="0">
                          <a:latin typeface="Cambria Math" panose="02040503050406030204" pitchFamily="18" charset="0"/>
                        </a:rPr>
                        <m:t>=</m:t>
                      </m:r>
                      <m:rad>
                        <m:radPr>
                          <m:degHide m:val="on"/>
                          <m:ctrlPr>
                            <a:rPr lang="en-US" sz="2400" b="0" i="1" smtClean="0">
                              <a:latin typeface="Cambria Math" panose="02040503050406030204" pitchFamily="18" charset="0"/>
                            </a:rPr>
                          </m:ctrlPr>
                        </m:radPr>
                        <m:deg/>
                        <m:e>
                          <m:f>
                            <m:fPr>
                              <m:ctrlPr>
                                <a:rPr lang="en-US" sz="2400" b="0" i="1" smtClean="0">
                                  <a:latin typeface="Cambria Math" panose="02040503050406030204" pitchFamily="18" charset="0"/>
                                </a:rPr>
                              </m:ctrlPr>
                            </m:fPr>
                            <m:num>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𝑝</m:t>
                                  </m:r>
                                </m:e>
                              </m:acc>
                              <m:r>
                                <a:rPr lang="en-US" sz="2400" b="0" i="1" smtClean="0">
                                  <a:latin typeface="Cambria Math" panose="02040503050406030204" pitchFamily="18" charset="0"/>
                                </a:rPr>
                                <m:t>(1−</m:t>
                              </m:r>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𝑝</m:t>
                                  </m:r>
                                </m:e>
                              </m:acc>
                              <m:r>
                                <a:rPr lang="en-US" sz="2400" b="0" i="1" smtClean="0">
                                  <a:latin typeface="Cambria Math" panose="02040503050406030204" pitchFamily="18" charset="0"/>
                                </a:rPr>
                                <m:t>)</m:t>
                              </m:r>
                            </m:num>
                            <m:den>
                              <m:r>
                                <a:rPr lang="en-US" sz="2400" b="0" i="1" smtClean="0">
                                  <a:latin typeface="Cambria Math" panose="02040503050406030204" pitchFamily="18" charset="0"/>
                                </a:rPr>
                                <m:t>𝑛</m:t>
                              </m:r>
                            </m:den>
                          </m:f>
                        </m:e>
                      </m:rad>
                    </m:oMath>
                  </m:oMathPara>
                </a14:m>
                <a:endParaRPr lang="en-US" sz="2400" dirty="0"/>
              </a:p>
            </p:txBody>
          </p:sp>
        </mc:Choice>
        <mc:Fallback xmlns="">
          <p:sp>
            <p:nvSpPr>
              <p:cNvPr id="12" name="TextBox 11">
                <a:extLst>
                  <a:ext uri="{FF2B5EF4-FFF2-40B4-BE49-F238E27FC236}">
                    <a16:creationId xmlns:a16="http://schemas.microsoft.com/office/drawing/2014/main" id="{D761FA24-E830-4AF3-9FB4-6CD8772007BF}"/>
                  </a:ext>
                </a:extLst>
              </p:cNvPr>
              <p:cNvSpPr txBox="1">
                <a:spLocks noRot="1" noChangeAspect="1" noMove="1" noResize="1" noEditPoints="1" noAdjustHandles="1" noChangeArrowheads="1" noChangeShapeType="1" noTextEdit="1"/>
              </p:cNvSpPr>
              <p:nvPr/>
            </p:nvSpPr>
            <p:spPr>
              <a:xfrm>
                <a:off x="4375501" y="1827404"/>
                <a:ext cx="2139239" cy="1091196"/>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3A247638-935F-44D3-B8AB-355B0DBBC9BD}"/>
                  </a:ext>
                </a:extLst>
              </p:cNvPr>
              <p:cNvSpPr/>
              <p:nvPr/>
            </p:nvSpPr>
            <p:spPr>
              <a:xfrm>
                <a:off x="6479044" y="1917652"/>
                <a:ext cx="2609882" cy="10016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m:t>
                      </m:r>
                      <m:rad>
                        <m:radPr>
                          <m:degHide m:val="on"/>
                          <m:ctrlPr>
                            <a:rPr lang="en-US" sz="2000" i="1">
                              <a:latin typeface="Cambria Math" panose="02040503050406030204" pitchFamily="18" charset="0"/>
                            </a:rPr>
                          </m:ctrlPr>
                        </m:radPr>
                        <m:deg/>
                        <m:e>
                          <m:f>
                            <m:fPr>
                              <m:ctrlPr>
                                <a:rPr lang="en-US" sz="2000" i="1">
                                  <a:latin typeface="Cambria Math" panose="02040503050406030204" pitchFamily="18" charset="0"/>
                                </a:rPr>
                              </m:ctrlPr>
                            </m:fPr>
                            <m:num>
                              <m:r>
                                <a:rPr lang="en-US" sz="2000" i="1">
                                  <a:latin typeface="Cambria Math" panose="02040503050406030204" pitchFamily="18" charset="0"/>
                                </a:rPr>
                                <m:t>0.022(1−0.022)</m:t>
                              </m:r>
                            </m:num>
                            <m:den>
                              <m:r>
                                <a:rPr lang="en-US" sz="2000" i="1">
                                  <a:latin typeface="Cambria Math" panose="02040503050406030204" pitchFamily="18" charset="0"/>
                                </a:rPr>
                                <m:t>100</m:t>
                              </m:r>
                            </m:den>
                          </m:f>
                        </m:e>
                      </m:rad>
                    </m:oMath>
                  </m:oMathPara>
                </a14:m>
                <a:endParaRPr lang="en-US" sz="2000" dirty="0"/>
              </a:p>
            </p:txBody>
          </p:sp>
        </mc:Choice>
        <mc:Fallback xmlns="">
          <p:sp>
            <p:nvSpPr>
              <p:cNvPr id="14" name="Rectangle 13">
                <a:extLst>
                  <a:ext uri="{FF2B5EF4-FFF2-40B4-BE49-F238E27FC236}">
                    <a16:creationId xmlns:a16="http://schemas.microsoft.com/office/drawing/2014/main" id="{3A247638-935F-44D3-B8AB-355B0DBBC9BD}"/>
                  </a:ext>
                </a:extLst>
              </p:cNvPr>
              <p:cNvSpPr>
                <a:spLocks noRot="1" noChangeAspect="1" noMove="1" noResize="1" noEditPoints="1" noAdjustHandles="1" noChangeArrowheads="1" noChangeShapeType="1" noTextEdit="1"/>
              </p:cNvSpPr>
              <p:nvPr/>
            </p:nvSpPr>
            <p:spPr>
              <a:xfrm>
                <a:off x="6479044" y="1917652"/>
                <a:ext cx="2609882" cy="1001684"/>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id="{DE9C13C1-AC7D-4159-87C1-EA05CAF45F72}"/>
                  </a:ext>
                </a:extLst>
              </p:cNvPr>
              <p:cNvSpPr/>
              <p:nvPr/>
            </p:nvSpPr>
            <p:spPr>
              <a:xfrm>
                <a:off x="6514740" y="3042440"/>
                <a:ext cx="1414875"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rPr>
                        <m:t>=</m:t>
                      </m:r>
                      <m:r>
                        <a:rPr lang="en-US" sz="2000" b="0" i="1" smtClean="0">
                          <a:latin typeface="Cambria Math" panose="02040503050406030204" pitchFamily="18" charset="0"/>
                        </a:rPr>
                        <m:t>0.01467</m:t>
                      </m:r>
                    </m:oMath>
                  </m:oMathPara>
                </a14:m>
                <a:endParaRPr lang="en-US" sz="2000" dirty="0"/>
              </a:p>
            </p:txBody>
          </p:sp>
        </mc:Choice>
        <mc:Fallback xmlns="">
          <p:sp>
            <p:nvSpPr>
              <p:cNvPr id="24" name="Rectangle 23">
                <a:extLst>
                  <a:ext uri="{FF2B5EF4-FFF2-40B4-BE49-F238E27FC236}">
                    <a16:creationId xmlns:a16="http://schemas.microsoft.com/office/drawing/2014/main" id="{DE9C13C1-AC7D-4159-87C1-EA05CAF45F72}"/>
                  </a:ext>
                </a:extLst>
              </p:cNvPr>
              <p:cNvSpPr>
                <a:spLocks noRot="1" noChangeAspect="1" noMove="1" noResize="1" noEditPoints="1" noAdjustHandles="1" noChangeArrowheads="1" noChangeShapeType="1" noTextEdit="1"/>
              </p:cNvSpPr>
              <p:nvPr/>
            </p:nvSpPr>
            <p:spPr>
              <a:xfrm>
                <a:off x="6514740" y="3042440"/>
                <a:ext cx="1414875" cy="400110"/>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8252C473-5552-49D2-9828-70AF2AA9629C}"/>
                  </a:ext>
                </a:extLst>
              </p:cNvPr>
              <p:cNvSpPr/>
              <p:nvPr/>
            </p:nvSpPr>
            <p:spPr>
              <a:xfrm>
                <a:off x="4847805" y="4931459"/>
                <a:ext cx="4100994" cy="39074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𝐿𝐶𝑃</m:t>
                          </m:r>
                        </m:e>
                        <m:sub>
                          <m:r>
                            <a:rPr lang="en-US" i="1">
                              <a:latin typeface="Cambria Math" panose="02040503050406030204" pitchFamily="18" charset="0"/>
                            </a:rPr>
                            <m:t>𝑝</m:t>
                          </m:r>
                        </m:sub>
                      </m:sSub>
                      <m:r>
                        <a:rPr lang="en-US" i="1">
                          <a:latin typeface="Cambria Math" panose="02040503050406030204" pitchFamily="18" charset="0"/>
                        </a:rPr>
                        <m:t>=</m:t>
                      </m:r>
                      <m:r>
                        <a:rPr lang="en-US" b="0" i="1" smtClean="0">
                          <a:latin typeface="Cambria Math" panose="02040503050406030204" pitchFamily="18" charset="0"/>
                        </a:rPr>
                        <m:t>0.022</m:t>
                      </m:r>
                      <m:r>
                        <a:rPr lang="en-US" i="1">
                          <a:latin typeface="Cambria Math" panose="02040503050406030204" pitchFamily="18" charset="0"/>
                        </a:rPr>
                        <m:t>−3</m:t>
                      </m:r>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0.01467=−0.022</m:t>
                      </m:r>
                    </m:oMath>
                  </m:oMathPara>
                </a14:m>
                <a:endParaRPr lang="en-US" dirty="0"/>
              </a:p>
            </p:txBody>
          </p:sp>
        </mc:Choice>
        <mc:Fallback xmlns="">
          <p:sp>
            <p:nvSpPr>
              <p:cNvPr id="15" name="Rectangle 14">
                <a:extLst>
                  <a:ext uri="{FF2B5EF4-FFF2-40B4-BE49-F238E27FC236}">
                    <a16:creationId xmlns:a16="http://schemas.microsoft.com/office/drawing/2014/main" id="{8252C473-5552-49D2-9828-70AF2AA9629C}"/>
                  </a:ext>
                </a:extLst>
              </p:cNvPr>
              <p:cNvSpPr>
                <a:spLocks noRot="1" noChangeAspect="1" noMove="1" noResize="1" noEditPoints="1" noAdjustHandles="1" noChangeArrowheads="1" noChangeShapeType="1" noTextEdit="1"/>
              </p:cNvSpPr>
              <p:nvPr/>
            </p:nvSpPr>
            <p:spPr>
              <a:xfrm>
                <a:off x="4847805" y="4931459"/>
                <a:ext cx="4100994" cy="390748"/>
              </a:xfrm>
              <a:prstGeom prst="rect">
                <a:avLst/>
              </a:prstGeom>
              <a:blipFill>
                <a:blip r:embed="rId11"/>
                <a:stretch>
                  <a:fillRect b="-3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887A296C-8E0E-46E6-962B-688458315509}"/>
                  </a:ext>
                </a:extLst>
              </p:cNvPr>
              <p:cNvSpPr/>
              <p:nvPr/>
            </p:nvSpPr>
            <p:spPr>
              <a:xfrm>
                <a:off x="4847805" y="5431634"/>
                <a:ext cx="3963136" cy="39074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𝑈</m:t>
                          </m:r>
                          <m:r>
                            <a:rPr lang="en-US" i="1">
                              <a:latin typeface="Cambria Math" panose="02040503050406030204" pitchFamily="18" charset="0"/>
                            </a:rPr>
                            <m:t>𝐶𝑃</m:t>
                          </m:r>
                        </m:e>
                        <m:sub>
                          <m:r>
                            <a:rPr lang="en-US" i="1">
                              <a:latin typeface="Cambria Math" panose="02040503050406030204" pitchFamily="18" charset="0"/>
                            </a:rPr>
                            <m:t>𝑝</m:t>
                          </m:r>
                        </m:sub>
                      </m:sSub>
                      <m:r>
                        <a:rPr lang="en-US" i="1">
                          <a:latin typeface="Cambria Math" panose="02040503050406030204" pitchFamily="18" charset="0"/>
                        </a:rPr>
                        <m:t>=</m:t>
                      </m:r>
                      <m:r>
                        <a:rPr lang="en-US" b="0" i="1" smtClean="0">
                          <a:latin typeface="Cambria Math" panose="02040503050406030204" pitchFamily="18" charset="0"/>
                        </a:rPr>
                        <m:t>0.022+</m:t>
                      </m:r>
                      <m:r>
                        <a:rPr lang="en-US" i="1">
                          <a:latin typeface="Cambria Math" panose="02040503050406030204" pitchFamily="18" charset="0"/>
                        </a:rPr>
                        <m:t>3</m:t>
                      </m:r>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0.01467=0.066</m:t>
                      </m:r>
                    </m:oMath>
                  </m:oMathPara>
                </a14:m>
                <a:endParaRPr lang="en-US" dirty="0"/>
              </a:p>
            </p:txBody>
          </p:sp>
        </mc:Choice>
        <mc:Fallback xmlns="">
          <p:sp>
            <p:nvSpPr>
              <p:cNvPr id="25" name="Rectangle 24">
                <a:extLst>
                  <a:ext uri="{FF2B5EF4-FFF2-40B4-BE49-F238E27FC236}">
                    <a16:creationId xmlns:a16="http://schemas.microsoft.com/office/drawing/2014/main" id="{887A296C-8E0E-46E6-962B-688458315509}"/>
                  </a:ext>
                </a:extLst>
              </p:cNvPr>
              <p:cNvSpPr>
                <a:spLocks noRot="1" noChangeAspect="1" noMove="1" noResize="1" noEditPoints="1" noAdjustHandles="1" noChangeArrowheads="1" noChangeShapeType="1" noTextEdit="1"/>
              </p:cNvSpPr>
              <p:nvPr/>
            </p:nvSpPr>
            <p:spPr>
              <a:xfrm>
                <a:off x="4847805" y="5431634"/>
                <a:ext cx="3963136" cy="390748"/>
              </a:xfrm>
              <a:prstGeom prst="rect">
                <a:avLst/>
              </a:prstGeom>
              <a:blipFill>
                <a:blip r:embed="rId12"/>
                <a:stretch>
                  <a:fillRect b="-4688"/>
                </a:stretch>
              </a:blipFill>
            </p:spPr>
            <p:txBody>
              <a:bodyPr/>
              <a:lstStyle/>
              <a:p>
                <a:r>
                  <a:rPr lang="en-US">
                    <a:noFill/>
                  </a:rPr>
                  <a:t> </a:t>
                </a:r>
              </a:p>
            </p:txBody>
          </p:sp>
        </mc:Fallback>
      </mc:AlternateContent>
      <p:sp>
        <p:nvSpPr>
          <p:cNvPr id="26" name="TextBox 25">
            <a:extLst>
              <a:ext uri="{FF2B5EF4-FFF2-40B4-BE49-F238E27FC236}">
                <a16:creationId xmlns:a16="http://schemas.microsoft.com/office/drawing/2014/main" id="{A3B0EF7B-0575-4A31-B648-99A3CBEC6A4A}"/>
              </a:ext>
            </a:extLst>
          </p:cNvPr>
          <p:cNvSpPr txBox="1"/>
          <p:nvPr/>
        </p:nvSpPr>
        <p:spPr>
          <a:xfrm>
            <a:off x="409318" y="588633"/>
            <a:ext cx="4500014" cy="523220"/>
          </a:xfrm>
          <a:prstGeom prst="rect">
            <a:avLst/>
          </a:prstGeom>
          <a:noFill/>
        </p:spPr>
        <p:txBody>
          <a:bodyPr wrap="none" rtlCol="0">
            <a:spAutoFit/>
          </a:bodyPr>
          <a:lstStyle/>
          <a:p>
            <a:r>
              <a:rPr lang="en-US" sz="2800" u="sng" dirty="0"/>
              <a:t>P-chart with fixed sample size</a:t>
            </a:r>
          </a:p>
        </p:txBody>
      </p:sp>
    </p:spTree>
    <p:extLst>
      <p:ext uri="{BB962C8B-B14F-4D97-AF65-F5344CB8AC3E}">
        <p14:creationId xmlns:p14="http://schemas.microsoft.com/office/powerpoint/2010/main" val="344009589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6">
                                            <p:txEl>
                                              <p:pRg st="6" end="6"/>
                                            </p:txEl>
                                          </p:spTgt>
                                        </p:tgtEl>
                                        <p:attrNameLst>
                                          <p:attrName>style.visibility</p:attrName>
                                        </p:attrNameLst>
                                      </p:cBhvr>
                                      <p:to>
                                        <p:strVal val="visible"/>
                                      </p:to>
                                    </p:set>
                                    <p:animEffect transition="in" filter="fade">
                                      <p:cBhvr>
                                        <p:cTn id="21" dur="1000"/>
                                        <p:tgtEl>
                                          <p:spTgt spid="16">
                                            <p:txEl>
                                              <p:pRg st="6" end="6"/>
                                            </p:txEl>
                                          </p:spTgt>
                                        </p:tgtEl>
                                      </p:cBhvr>
                                    </p:animEffect>
                                    <p:anim calcmode="lin" valueType="num">
                                      <p:cBhvr>
                                        <p:cTn id="22" dur="1000" fill="hold"/>
                                        <p:tgtEl>
                                          <p:spTgt spid="16">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1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6">
                                            <p:txEl>
                                              <p:pRg st="7" end="7"/>
                                            </p:txEl>
                                          </p:spTgt>
                                        </p:tgtEl>
                                        <p:attrNameLst>
                                          <p:attrName>style.visibility</p:attrName>
                                        </p:attrNameLst>
                                      </p:cBhvr>
                                      <p:to>
                                        <p:strVal val="visible"/>
                                      </p:to>
                                    </p:set>
                                    <p:animEffect transition="in" filter="fade">
                                      <p:cBhvr>
                                        <p:cTn id="28" dur="1000"/>
                                        <p:tgtEl>
                                          <p:spTgt spid="16">
                                            <p:txEl>
                                              <p:pRg st="7" end="7"/>
                                            </p:txEl>
                                          </p:spTgt>
                                        </p:tgtEl>
                                      </p:cBhvr>
                                    </p:animEffect>
                                    <p:anim calcmode="lin" valueType="num">
                                      <p:cBhvr>
                                        <p:cTn id="29" dur="1000" fill="hold"/>
                                        <p:tgtEl>
                                          <p:spTgt spid="16">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1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1000"/>
                                        <p:tgtEl>
                                          <p:spTgt spid="25"/>
                                        </p:tgtEl>
                                      </p:cBhvr>
                                    </p:animEffect>
                                    <p:anim calcmode="lin" valueType="num">
                                      <p:cBhvr>
                                        <p:cTn id="43" dur="1000" fill="hold"/>
                                        <p:tgtEl>
                                          <p:spTgt spid="25"/>
                                        </p:tgtEl>
                                        <p:attrNameLst>
                                          <p:attrName>ppt_x</p:attrName>
                                        </p:attrNameLst>
                                      </p:cBhvr>
                                      <p:tavLst>
                                        <p:tav tm="0">
                                          <p:val>
                                            <p:strVal val="#ppt_x"/>
                                          </p:val>
                                        </p:tav>
                                        <p:tav tm="100000">
                                          <p:val>
                                            <p:strVal val="#ppt_x"/>
                                          </p:val>
                                        </p:tav>
                                      </p:tavLst>
                                    </p:anim>
                                    <p:anim calcmode="lin" valueType="num">
                                      <p:cBhvr>
                                        <p:cTn id="4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4" grpId="0"/>
      <p:bldP spid="15" grpId="0"/>
      <p:bldP spid="25"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p-charts (Fraction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73</a:t>
            </a:fld>
            <a:r>
              <a:rPr lang="en-US" altLang="zh-TW" dirty="0">
                <a:solidFill>
                  <a:schemeClr val="bg1">
                    <a:lumMod val="95000"/>
                  </a:schemeClr>
                </a:solidFill>
              </a:rPr>
              <a:t>/52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911062"/>
            <a:ext cx="8229600" cy="5656475"/>
          </a:xfrm>
        </p:spPr>
        <p:txBody>
          <a:bodyPr>
            <a:normAutofit/>
          </a:bodyPr>
          <a:lstStyle/>
          <a:p>
            <a:pPr marL="0" indent="0">
              <a:buNone/>
            </a:pPr>
            <a:r>
              <a:rPr lang="en-US" sz="2800" dirty="0"/>
              <a:t>.</a:t>
            </a:r>
          </a:p>
        </p:txBody>
      </p:sp>
      <p:pic>
        <p:nvPicPr>
          <p:cNvPr id="4" name="Picture 3">
            <a:extLst>
              <a:ext uri="{FF2B5EF4-FFF2-40B4-BE49-F238E27FC236}">
                <a16:creationId xmlns:a16="http://schemas.microsoft.com/office/drawing/2014/main" id="{D87D2E6C-248A-4308-A118-F0ED2361F7D7}"/>
              </a:ext>
            </a:extLst>
          </p:cNvPr>
          <p:cNvPicPr>
            <a:picLocks noChangeAspect="1"/>
          </p:cNvPicPr>
          <p:nvPr/>
        </p:nvPicPr>
        <p:blipFill rotWithShape="1">
          <a:blip r:embed="rId3"/>
          <a:srcRect t="23320" r="84167" b="11462"/>
          <a:stretch/>
        </p:blipFill>
        <p:spPr>
          <a:xfrm>
            <a:off x="765174" y="1550779"/>
            <a:ext cx="2130425" cy="4933617"/>
          </a:xfrm>
          <a:prstGeom prst="rect">
            <a:avLst/>
          </a:prstGeom>
        </p:spPr>
      </p:pic>
      <p:pic>
        <p:nvPicPr>
          <p:cNvPr id="6" name="Picture 5">
            <a:extLst>
              <a:ext uri="{FF2B5EF4-FFF2-40B4-BE49-F238E27FC236}">
                <a16:creationId xmlns:a16="http://schemas.microsoft.com/office/drawing/2014/main" id="{4BE2AE87-89AF-4CE1-9408-D822F965F949}"/>
              </a:ext>
            </a:extLst>
          </p:cNvPr>
          <p:cNvPicPr>
            <a:picLocks noChangeAspect="1"/>
          </p:cNvPicPr>
          <p:nvPr/>
        </p:nvPicPr>
        <p:blipFill>
          <a:blip r:embed="rId4"/>
          <a:stretch>
            <a:fillRect/>
          </a:stretch>
        </p:blipFill>
        <p:spPr>
          <a:xfrm>
            <a:off x="2867889" y="1538068"/>
            <a:ext cx="1048067" cy="4799533"/>
          </a:xfrm>
          <a:prstGeom prst="rect">
            <a:avLst/>
          </a:prstGeom>
        </p:spPr>
      </p:pic>
      <p:pic>
        <p:nvPicPr>
          <p:cNvPr id="10" name="Picture 9">
            <a:extLst>
              <a:ext uri="{FF2B5EF4-FFF2-40B4-BE49-F238E27FC236}">
                <a16:creationId xmlns:a16="http://schemas.microsoft.com/office/drawing/2014/main" id="{59822745-3C7B-4A75-8A7A-F0439F495C44}"/>
              </a:ext>
            </a:extLst>
          </p:cNvPr>
          <p:cNvPicPr>
            <a:picLocks noChangeAspect="1"/>
          </p:cNvPicPr>
          <p:nvPr/>
        </p:nvPicPr>
        <p:blipFill>
          <a:blip r:embed="rId5"/>
          <a:stretch>
            <a:fillRect/>
          </a:stretch>
        </p:blipFill>
        <p:spPr>
          <a:xfrm>
            <a:off x="2800205" y="6336244"/>
            <a:ext cx="1162195" cy="258891"/>
          </a:xfrm>
          <a:prstGeom prst="rect">
            <a:avLst/>
          </a:prstGeom>
        </p:spPr>
      </p:pic>
      <p:pic>
        <p:nvPicPr>
          <p:cNvPr id="22" name="Picture 21">
            <a:extLst>
              <a:ext uri="{FF2B5EF4-FFF2-40B4-BE49-F238E27FC236}">
                <a16:creationId xmlns:a16="http://schemas.microsoft.com/office/drawing/2014/main" id="{E71030EC-FC62-44CA-8E57-8FA0CF9E0F0D}"/>
              </a:ext>
            </a:extLst>
          </p:cNvPr>
          <p:cNvPicPr>
            <a:picLocks noChangeAspect="1"/>
          </p:cNvPicPr>
          <p:nvPr/>
        </p:nvPicPr>
        <p:blipFill rotWithShape="1">
          <a:blip r:embed="rId6"/>
          <a:srcRect t="100000" r="62910" b="-11700"/>
          <a:stretch/>
        </p:blipFill>
        <p:spPr>
          <a:xfrm>
            <a:off x="4131130" y="6304387"/>
            <a:ext cx="1887542" cy="89156"/>
          </a:xfrm>
          <a:prstGeom prst="rect">
            <a:avLst/>
          </a:prstGeom>
        </p:spPr>
      </p:pic>
      <p:graphicFrame>
        <p:nvGraphicFramePr>
          <p:cNvPr id="23" name="Chart 22">
            <a:extLst>
              <a:ext uri="{FF2B5EF4-FFF2-40B4-BE49-F238E27FC236}">
                <a16:creationId xmlns:a16="http://schemas.microsoft.com/office/drawing/2014/main" id="{F1E38F88-A5EB-4936-B651-F0494E7F1D6F}"/>
              </a:ext>
            </a:extLst>
          </p:cNvPr>
          <p:cNvGraphicFramePr>
            <a:graphicFrameLocks/>
          </p:cNvGraphicFramePr>
          <p:nvPr/>
        </p:nvGraphicFramePr>
        <p:xfrm>
          <a:off x="3774141" y="1295400"/>
          <a:ext cx="5255559" cy="3411071"/>
        </p:xfrm>
        <a:graphic>
          <a:graphicData uri="http://schemas.openxmlformats.org/drawingml/2006/chart">
            <c:chart xmlns:c="http://schemas.openxmlformats.org/drawingml/2006/chart" xmlns:r="http://schemas.openxmlformats.org/officeDocument/2006/relationships" r:id="rId7"/>
          </a:graphicData>
        </a:graphic>
      </p:graphicFrame>
      <p:sp>
        <p:nvSpPr>
          <p:cNvPr id="17" name="TextBox 16">
            <a:extLst>
              <a:ext uri="{FF2B5EF4-FFF2-40B4-BE49-F238E27FC236}">
                <a16:creationId xmlns:a16="http://schemas.microsoft.com/office/drawing/2014/main" id="{46FBABBA-2BF2-4787-9911-B42B4D642C75}"/>
              </a:ext>
            </a:extLst>
          </p:cNvPr>
          <p:cNvSpPr txBox="1"/>
          <p:nvPr/>
        </p:nvSpPr>
        <p:spPr>
          <a:xfrm>
            <a:off x="3983640" y="5000843"/>
            <a:ext cx="4889031" cy="1015663"/>
          </a:xfrm>
          <a:prstGeom prst="rect">
            <a:avLst/>
          </a:prstGeom>
        </p:spPr>
        <p:style>
          <a:lnRef idx="2">
            <a:schemeClr val="accent5"/>
          </a:lnRef>
          <a:fillRef idx="1">
            <a:schemeClr val="lt1"/>
          </a:fillRef>
          <a:effectRef idx="0">
            <a:schemeClr val="accent5"/>
          </a:effectRef>
          <a:fontRef idx="minor">
            <a:schemeClr val="dk1"/>
          </a:fontRef>
        </p:style>
        <p:txBody>
          <a:bodyPr wrap="none" rtlCol="0">
            <a:spAutoFit/>
          </a:bodyPr>
          <a:lstStyle/>
          <a:p>
            <a:pPr marL="285750" indent="-285750">
              <a:buFont typeface="Arial" panose="020B0604020202020204" pitchFamily="34" charset="0"/>
              <a:buChar char="•"/>
            </a:pPr>
            <a:r>
              <a:rPr lang="en-US" sz="2000" dirty="0"/>
              <a:t>Decreasing trend represents improvement</a:t>
            </a:r>
          </a:p>
          <a:p>
            <a:pPr marL="285750" indent="-285750">
              <a:buFont typeface="Arial" panose="020B0604020202020204" pitchFamily="34" charset="0"/>
              <a:buChar char="•"/>
            </a:pPr>
            <a:r>
              <a:rPr lang="en-US" sz="2000" dirty="0"/>
              <a:t>Upper trend or value above UCL conveys </a:t>
            </a:r>
          </a:p>
          <a:p>
            <a:r>
              <a:rPr lang="en-US" sz="2000" dirty="0"/>
              <a:t>need for improvement</a:t>
            </a:r>
          </a:p>
        </p:txBody>
      </p:sp>
      <p:sp>
        <p:nvSpPr>
          <p:cNvPr id="26" name="TextBox 25">
            <a:extLst>
              <a:ext uri="{FF2B5EF4-FFF2-40B4-BE49-F238E27FC236}">
                <a16:creationId xmlns:a16="http://schemas.microsoft.com/office/drawing/2014/main" id="{19110185-0B6D-44FF-BBB0-DABA59172F2E}"/>
              </a:ext>
            </a:extLst>
          </p:cNvPr>
          <p:cNvSpPr txBox="1"/>
          <p:nvPr/>
        </p:nvSpPr>
        <p:spPr>
          <a:xfrm>
            <a:off x="409318" y="588633"/>
            <a:ext cx="4500014" cy="523220"/>
          </a:xfrm>
          <a:prstGeom prst="rect">
            <a:avLst/>
          </a:prstGeom>
          <a:noFill/>
        </p:spPr>
        <p:txBody>
          <a:bodyPr wrap="none" rtlCol="0">
            <a:spAutoFit/>
          </a:bodyPr>
          <a:lstStyle/>
          <a:p>
            <a:r>
              <a:rPr lang="en-US" sz="2800" u="sng" dirty="0"/>
              <a:t>P-chart with fixed sample size</a:t>
            </a:r>
          </a:p>
        </p:txBody>
      </p:sp>
    </p:spTree>
    <p:extLst>
      <p:ext uri="{BB962C8B-B14F-4D97-AF65-F5344CB8AC3E}">
        <p14:creationId xmlns:p14="http://schemas.microsoft.com/office/powerpoint/2010/main" val="343087913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P spid="17"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p-charts (Fraction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74</a:t>
            </a:fld>
            <a:r>
              <a:rPr lang="en-US" altLang="zh-TW" dirty="0">
                <a:solidFill>
                  <a:schemeClr val="bg1">
                    <a:lumMod val="95000"/>
                  </a:schemeClr>
                </a:solidFill>
              </a:rPr>
              <a:t>/52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911062"/>
            <a:ext cx="8229600" cy="5656475"/>
          </a:xfrm>
        </p:spPr>
        <p:txBody>
          <a:bodyPr>
            <a:normAutofit/>
          </a:bodyPr>
          <a:lstStyle/>
          <a:p>
            <a:pPr marL="0" indent="0">
              <a:buNone/>
            </a:pPr>
            <a:r>
              <a:rPr lang="en-US" sz="2800" dirty="0"/>
              <a:t>.</a:t>
            </a:r>
          </a:p>
        </p:txBody>
      </p:sp>
      <p:pic>
        <p:nvPicPr>
          <p:cNvPr id="22" name="Picture 21">
            <a:extLst>
              <a:ext uri="{FF2B5EF4-FFF2-40B4-BE49-F238E27FC236}">
                <a16:creationId xmlns:a16="http://schemas.microsoft.com/office/drawing/2014/main" id="{E71030EC-FC62-44CA-8E57-8FA0CF9E0F0D}"/>
              </a:ext>
            </a:extLst>
          </p:cNvPr>
          <p:cNvPicPr>
            <a:picLocks noChangeAspect="1"/>
          </p:cNvPicPr>
          <p:nvPr/>
        </p:nvPicPr>
        <p:blipFill rotWithShape="1">
          <a:blip r:embed="rId3"/>
          <a:srcRect t="100000" r="62910" b="-11700"/>
          <a:stretch/>
        </p:blipFill>
        <p:spPr>
          <a:xfrm>
            <a:off x="4131130" y="6304387"/>
            <a:ext cx="1887542" cy="89156"/>
          </a:xfrm>
          <a:prstGeom prst="rect">
            <a:avLst/>
          </a:prstGeom>
        </p:spPr>
      </p:pic>
      <p:sp>
        <p:nvSpPr>
          <p:cNvPr id="26" name="TextBox 25">
            <a:extLst>
              <a:ext uri="{FF2B5EF4-FFF2-40B4-BE49-F238E27FC236}">
                <a16:creationId xmlns:a16="http://schemas.microsoft.com/office/drawing/2014/main" id="{19110185-0B6D-44FF-BBB0-DABA59172F2E}"/>
              </a:ext>
            </a:extLst>
          </p:cNvPr>
          <p:cNvSpPr txBox="1"/>
          <p:nvPr/>
        </p:nvSpPr>
        <p:spPr>
          <a:xfrm>
            <a:off x="409318" y="588633"/>
            <a:ext cx="4500014" cy="523220"/>
          </a:xfrm>
          <a:prstGeom prst="rect">
            <a:avLst/>
          </a:prstGeom>
          <a:noFill/>
        </p:spPr>
        <p:txBody>
          <a:bodyPr wrap="none" rtlCol="0">
            <a:spAutoFit/>
          </a:bodyPr>
          <a:lstStyle/>
          <a:p>
            <a:r>
              <a:rPr lang="en-US" sz="2800" u="sng" dirty="0"/>
              <a:t>P-chart with fixed sample size</a:t>
            </a:r>
          </a:p>
        </p:txBody>
      </p:sp>
      <p:pic>
        <p:nvPicPr>
          <p:cNvPr id="12" name="Picture 11">
            <a:extLst>
              <a:ext uri="{FF2B5EF4-FFF2-40B4-BE49-F238E27FC236}">
                <a16:creationId xmlns:a16="http://schemas.microsoft.com/office/drawing/2014/main" id="{6551C3A1-DCB5-4A0F-B597-789EEE0B4098}"/>
              </a:ext>
            </a:extLst>
          </p:cNvPr>
          <p:cNvPicPr>
            <a:picLocks noChangeAspect="1"/>
          </p:cNvPicPr>
          <p:nvPr/>
        </p:nvPicPr>
        <p:blipFill>
          <a:blip r:embed="rId4"/>
          <a:stretch>
            <a:fillRect/>
          </a:stretch>
        </p:blipFill>
        <p:spPr>
          <a:xfrm>
            <a:off x="5074901" y="782938"/>
            <a:ext cx="1756377" cy="5694723"/>
          </a:xfrm>
          <a:prstGeom prst="rect">
            <a:avLst/>
          </a:prstGeom>
        </p:spPr>
      </p:pic>
      <p:sp>
        <p:nvSpPr>
          <p:cNvPr id="14" name="TextBox 13">
            <a:extLst>
              <a:ext uri="{FF2B5EF4-FFF2-40B4-BE49-F238E27FC236}">
                <a16:creationId xmlns:a16="http://schemas.microsoft.com/office/drawing/2014/main" id="{07E6E569-CBBA-4BE6-8767-5F7D70E5BBEE}"/>
              </a:ext>
            </a:extLst>
          </p:cNvPr>
          <p:cNvSpPr txBox="1"/>
          <p:nvPr/>
        </p:nvSpPr>
        <p:spPr>
          <a:xfrm>
            <a:off x="1752600" y="3429000"/>
            <a:ext cx="2391489" cy="461665"/>
          </a:xfrm>
          <a:prstGeom prst="rect">
            <a:avLst/>
          </a:prstGeom>
          <a:noFill/>
        </p:spPr>
        <p:txBody>
          <a:bodyPr wrap="none" rtlCol="0">
            <a:spAutoFit/>
          </a:bodyPr>
          <a:lstStyle/>
          <a:p>
            <a:r>
              <a:rPr lang="en-US" sz="2400" dirty="0"/>
              <a:t>Sample size = 350</a:t>
            </a:r>
          </a:p>
        </p:txBody>
      </p:sp>
    </p:spTree>
    <p:extLst>
      <p:ext uri="{BB962C8B-B14F-4D97-AF65-F5344CB8AC3E}">
        <p14:creationId xmlns:p14="http://schemas.microsoft.com/office/powerpoint/2010/main" val="3005935671"/>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inVertical)">
                                      <p:cBhvr>
                                        <p:cTn id="1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p-charts (Fraction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75</a:t>
            </a:fld>
            <a:r>
              <a:rPr lang="en-US" altLang="zh-TW" dirty="0">
                <a:solidFill>
                  <a:schemeClr val="bg1">
                    <a:lumMod val="95000"/>
                  </a:schemeClr>
                </a:solidFill>
              </a:rPr>
              <a:t>/52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911062"/>
            <a:ext cx="8229600" cy="5656475"/>
          </a:xfrm>
        </p:spPr>
        <p:txBody>
          <a:bodyPr>
            <a:normAutofit/>
          </a:bodyPr>
          <a:lstStyle/>
          <a:p>
            <a:pPr marL="0" indent="0">
              <a:buNone/>
            </a:pPr>
            <a:r>
              <a:rPr lang="en-US" sz="2800" dirty="0"/>
              <a:t>.</a:t>
            </a:r>
          </a:p>
        </p:txBody>
      </p:sp>
      <p:pic>
        <p:nvPicPr>
          <p:cNvPr id="22" name="Picture 21">
            <a:extLst>
              <a:ext uri="{FF2B5EF4-FFF2-40B4-BE49-F238E27FC236}">
                <a16:creationId xmlns:a16="http://schemas.microsoft.com/office/drawing/2014/main" id="{E71030EC-FC62-44CA-8E57-8FA0CF9E0F0D}"/>
              </a:ext>
            </a:extLst>
          </p:cNvPr>
          <p:cNvPicPr>
            <a:picLocks noChangeAspect="1"/>
          </p:cNvPicPr>
          <p:nvPr/>
        </p:nvPicPr>
        <p:blipFill rotWithShape="1">
          <a:blip r:embed="rId3"/>
          <a:srcRect t="100000" r="62910" b="-11700"/>
          <a:stretch/>
        </p:blipFill>
        <p:spPr>
          <a:xfrm>
            <a:off x="4131130" y="6304387"/>
            <a:ext cx="1887542" cy="89156"/>
          </a:xfrm>
          <a:prstGeom prst="rect">
            <a:avLst/>
          </a:prstGeom>
        </p:spPr>
      </p:pic>
      <p:sp>
        <p:nvSpPr>
          <p:cNvPr id="26" name="TextBox 25">
            <a:extLst>
              <a:ext uri="{FF2B5EF4-FFF2-40B4-BE49-F238E27FC236}">
                <a16:creationId xmlns:a16="http://schemas.microsoft.com/office/drawing/2014/main" id="{19110185-0B6D-44FF-BBB0-DABA59172F2E}"/>
              </a:ext>
            </a:extLst>
          </p:cNvPr>
          <p:cNvSpPr txBox="1"/>
          <p:nvPr/>
        </p:nvSpPr>
        <p:spPr>
          <a:xfrm>
            <a:off x="409318" y="588633"/>
            <a:ext cx="4951484" cy="523220"/>
          </a:xfrm>
          <a:prstGeom prst="rect">
            <a:avLst/>
          </a:prstGeom>
          <a:noFill/>
        </p:spPr>
        <p:txBody>
          <a:bodyPr wrap="none" rtlCol="0">
            <a:spAutoFit/>
          </a:bodyPr>
          <a:lstStyle/>
          <a:p>
            <a:r>
              <a:rPr lang="en-US" sz="2800" u="sng" dirty="0"/>
              <a:t>P-chart with variable sample size</a:t>
            </a: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68BDCCB9-DB2D-4A77-BE7A-D4DB3ACB2009}"/>
                  </a:ext>
                </a:extLst>
              </p:cNvPr>
              <p:cNvSpPr/>
              <p:nvPr/>
            </p:nvSpPr>
            <p:spPr>
              <a:xfrm>
                <a:off x="2232480" y="917762"/>
                <a:ext cx="4951484" cy="118352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𝑈𝐶𝐿</m:t>
                          </m:r>
                        </m:e>
                        <m:sub>
                          <m:r>
                            <a:rPr lang="en-US" sz="2400" b="0" i="1" smtClean="0">
                              <a:latin typeface="Cambria Math" panose="02040503050406030204" pitchFamily="18" charset="0"/>
                            </a:rPr>
                            <m:t>𝑝</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𝐿𝐶𝐿</m:t>
                          </m:r>
                        </m:e>
                        <m:sub>
                          <m:r>
                            <a:rPr lang="en-US" sz="2400" b="0" i="1" smtClean="0">
                              <a:latin typeface="Cambria Math" panose="02040503050406030204" pitchFamily="18" charset="0"/>
                            </a:rPr>
                            <m:t>𝑝</m:t>
                          </m:r>
                        </m:sub>
                      </m:sSub>
                      <m:r>
                        <a:rPr lang="en-US" sz="2400" i="1">
                          <a:latin typeface="Cambria Math" panose="02040503050406030204" pitchFamily="18" charset="0"/>
                        </a:rPr>
                        <m:t>=</m:t>
                      </m:r>
                      <m:acc>
                        <m:accPr>
                          <m:chr m:val="̅"/>
                          <m:ctrlPr>
                            <a:rPr lang="en-US" sz="2400" i="1">
                              <a:latin typeface="Cambria Math" panose="02040503050406030204" pitchFamily="18" charset="0"/>
                            </a:rPr>
                          </m:ctrlPr>
                        </m:accPr>
                        <m:e>
                          <m:r>
                            <a:rPr lang="en-US" sz="2400" i="1">
                              <a:latin typeface="Cambria Math" panose="02040503050406030204" pitchFamily="18" charset="0"/>
                            </a:rPr>
                            <m:t>𝑝</m:t>
                          </m:r>
                        </m:e>
                      </m:acc>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3×</m:t>
                      </m:r>
                      <m:rad>
                        <m:radPr>
                          <m:degHide m:val="on"/>
                          <m:ctrlPr>
                            <a:rPr lang="en-US" sz="2400" i="1">
                              <a:latin typeface="Cambria Math" panose="02040503050406030204" pitchFamily="18" charset="0"/>
                            </a:rPr>
                          </m:ctrlPr>
                        </m:radPr>
                        <m:deg/>
                        <m:e>
                          <m:f>
                            <m:fPr>
                              <m:ctrlPr>
                                <a:rPr lang="en-US" sz="2400" i="1">
                                  <a:latin typeface="Cambria Math" panose="02040503050406030204" pitchFamily="18" charset="0"/>
                                </a:rPr>
                              </m:ctrlPr>
                            </m:fPr>
                            <m:num>
                              <m:acc>
                                <m:accPr>
                                  <m:chr m:val="̅"/>
                                  <m:ctrlPr>
                                    <a:rPr lang="en-US" sz="2400" i="1">
                                      <a:latin typeface="Cambria Math" panose="02040503050406030204" pitchFamily="18" charset="0"/>
                                    </a:rPr>
                                  </m:ctrlPr>
                                </m:accPr>
                                <m:e>
                                  <m:r>
                                    <a:rPr lang="en-US" sz="2400" i="1">
                                      <a:latin typeface="Cambria Math" panose="02040503050406030204" pitchFamily="18" charset="0"/>
                                    </a:rPr>
                                    <m:t>𝑝</m:t>
                                  </m:r>
                                </m:e>
                              </m:acc>
                              <m:r>
                                <a:rPr lang="en-US" sz="2400" i="1">
                                  <a:latin typeface="Cambria Math" panose="02040503050406030204" pitchFamily="18" charset="0"/>
                                </a:rPr>
                                <m:t>(1−</m:t>
                              </m:r>
                              <m:acc>
                                <m:accPr>
                                  <m:chr m:val="̅"/>
                                  <m:ctrlPr>
                                    <a:rPr lang="en-US" sz="2400" i="1">
                                      <a:latin typeface="Cambria Math" panose="02040503050406030204" pitchFamily="18" charset="0"/>
                                    </a:rPr>
                                  </m:ctrlPr>
                                </m:accPr>
                                <m:e>
                                  <m:r>
                                    <a:rPr lang="en-US" sz="2400" i="1">
                                      <a:latin typeface="Cambria Math" panose="02040503050406030204" pitchFamily="18" charset="0"/>
                                    </a:rPr>
                                    <m:t>𝑝</m:t>
                                  </m:r>
                                </m:e>
                              </m:acc>
                              <m:r>
                                <a:rPr lang="en-US" sz="2400" i="1">
                                  <a:latin typeface="Cambria Math" panose="02040503050406030204" pitchFamily="18" charset="0"/>
                                </a:rPr>
                                <m:t>)</m:t>
                              </m:r>
                            </m:num>
                            <m:den>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𝑖</m:t>
                                  </m:r>
                                </m:sub>
                              </m:sSub>
                            </m:den>
                          </m:f>
                        </m:e>
                      </m:rad>
                    </m:oMath>
                  </m:oMathPara>
                </a14:m>
                <a:endParaRPr lang="en-US" sz="2400" dirty="0"/>
              </a:p>
            </p:txBody>
          </p:sp>
        </mc:Choice>
        <mc:Fallback xmlns="">
          <p:sp>
            <p:nvSpPr>
              <p:cNvPr id="12" name="Rectangle 11">
                <a:extLst>
                  <a:ext uri="{FF2B5EF4-FFF2-40B4-BE49-F238E27FC236}">
                    <a16:creationId xmlns:a16="http://schemas.microsoft.com/office/drawing/2014/main" id="{68BDCCB9-DB2D-4A77-BE7A-D4DB3ACB2009}"/>
                  </a:ext>
                </a:extLst>
              </p:cNvPr>
              <p:cNvSpPr>
                <a:spLocks noRot="1" noChangeAspect="1" noMove="1" noResize="1" noEditPoints="1" noAdjustHandles="1" noChangeArrowheads="1" noChangeShapeType="1" noTextEdit="1"/>
              </p:cNvSpPr>
              <p:nvPr/>
            </p:nvSpPr>
            <p:spPr>
              <a:xfrm>
                <a:off x="2232480" y="917762"/>
                <a:ext cx="4951484" cy="1183529"/>
              </a:xfrm>
              <a:prstGeom prst="rect">
                <a:avLst/>
              </a:prstGeom>
              <a:blipFill>
                <a:blip r:embed="rId4"/>
                <a:stretch>
                  <a:fillRect/>
                </a:stretch>
              </a:blipFill>
            </p:spPr>
            <p:txBody>
              <a:bodyPr/>
              <a:lstStyle/>
              <a:p>
                <a:r>
                  <a:rPr lang="en-US">
                    <a:noFill/>
                  </a:rPr>
                  <a:t> </a:t>
                </a:r>
              </a:p>
            </p:txBody>
          </p:sp>
        </mc:Fallback>
      </mc:AlternateContent>
      <p:pic>
        <p:nvPicPr>
          <p:cNvPr id="14" name="Picture 13">
            <a:extLst>
              <a:ext uri="{FF2B5EF4-FFF2-40B4-BE49-F238E27FC236}">
                <a16:creationId xmlns:a16="http://schemas.microsoft.com/office/drawing/2014/main" id="{11F5F748-5220-4A5F-BD03-472E0A9418E3}"/>
              </a:ext>
            </a:extLst>
          </p:cNvPr>
          <p:cNvPicPr>
            <a:picLocks noChangeAspect="1"/>
          </p:cNvPicPr>
          <p:nvPr/>
        </p:nvPicPr>
        <p:blipFill>
          <a:blip r:embed="rId5"/>
          <a:stretch>
            <a:fillRect/>
          </a:stretch>
        </p:blipFill>
        <p:spPr>
          <a:xfrm>
            <a:off x="373242" y="1941434"/>
            <a:ext cx="2059366" cy="4299028"/>
          </a:xfrm>
          <a:prstGeom prst="rect">
            <a:avLst/>
          </a:prstGeom>
        </p:spPr>
      </p:pic>
      <p:pic>
        <p:nvPicPr>
          <p:cNvPr id="15" name="Picture 14">
            <a:extLst>
              <a:ext uri="{FF2B5EF4-FFF2-40B4-BE49-F238E27FC236}">
                <a16:creationId xmlns:a16="http://schemas.microsoft.com/office/drawing/2014/main" id="{D75F9FD1-D7DF-4323-9ABA-322250DC7CB7}"/>
              </a:ext>
            </a:extLst>
          </p:cNvPr>
          <p:cNvPicPr>
            <a:picLocks noChangeAspect="1"/>
          </p:cNvPicPr>
          <p:nvPr/>
        </p:nvPicPr>
        <p:blipFill>
          <a:blip r:embed="rId6"/>
          <a:stretch>
            <a:fillRect/>
          </a:stretch>
        </p:blipFill>
        <p:spPr>
          <a:xfrm>
            <a:off x="366932" y="6270180"/>
            <a:ext cx="2109431" cy="221623"/>
          </a:xfrm>
          <a:prstGeom prst="rect">
            <a:avLst/>
          </a:prstGeom>
        </p:spPr>
      </p:pic>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1FF4395E-3828-466C-BC73-BF752485873E}"/>
                  </a:ext>
                </a:extLst>
              </p:cNvPr>
              <p:cNvSpPr txBox="1"/>
              <p:nvPr/>
            </p:nvSpPr>
            <p:spPr>
              <a:xfrm>
                <a:off x="4876800" y="2396492"/>
                <a:ext cx="2937804" cy="6938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𝑝</m:t>
                          </m:r>
                        </m:e>
                      </m:acc>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271</m:t>
                          </m:r>
                        </m:num>
                        <m:den>
                          <m:r>
                            <a:rPr lang="en-US" sz="2400" b="0" i="1" smtClean="0">
                              <a:latin typeface="Cambria Math" panose="02040503050406030204" pitchFamily="18" charset="0"/>
                            </a:rPr>
                            <m:t>2980</m:t>
                          </m:r>
                        </m:den>
                      </m:f>
                      <m:r>
                        <a:rPr lang="en-US" sz="2400" b="0" i="1" smtClean="0">
                          <a:latin typeface="Cambria Math" panose="02040503050406030204" pitchFamily="18" charset="0"/>
                        </a:rPr>
                        <m:t>=0.0909</m:t>
                      </m:r>
                    </m:oMath>
                  </m:oMathPara>
                </a14:m>
                <a:endParaRPr lang="en-US" sz="2400" dirty="0"/>
              </a:p>
            </p:txBody>
          </p:sp>
        </mc:Choice>
        <mc:Fallback xmlns="">
          <p:sp>
            <p:nvSpPr>
              <p:cNvPr id="16" name="TextBox 15">
                <a:extLst>
                  <a:ext uri="{FF2B5EF4-FFF2-40B4-BE49-F238E27FC236}">
                    <a16:creationId xmlns:a16="http://schemas.microsoft.com/office/drawing/2014/main" id="{1FF4395E-3828-466C-BC73-BF752485873E}"/>
                  </a:ext>
                </a:extLst>
              </p:cNvPr>
              <p:cNvSpPr txBox="1">
                <a:spLocks noRot="1" noChangeAspect="1" noMove="1" noResize="1" noEditPoints="1" noAdjustHandles="1" noChangeArrowheads="1" noChangeShapeType="1" noTextEdit="1"/>
              </p:cNvSpPr>
              <p:nvPr/>
            </p:nvSpPr>
            <p:spPr>
              <a:xfrm>
                <a:off x="4876800" y="2396492"/>
                <a:ext cx="2937804" cy="693844"/>
              </a:xfrm>
              <a:prstGeom prst="rect">
                <a:avLst/>
              </a:prstGeom>
              <a:blipFill>
                <a:blip r:embed="rId7"/>
                <a:stretch>
                  <a:fillRect/>
                </a:stretch>
              </a:blipFill>
            </p:spPr>
            <p:txBody>
              <a:bodyPr/>
              <a:lstStyle/>
              <a:p>
                <a:r>
                  <a:rPr lang="en-US">
                    <a:noFill/>
                  </a:rPr>
                  <a:t> </a:t>
                </a:r>
              </a:p>
            </p:txBody>
          </p:sp>
        </mc:Fallback>
      </mc:AlternateContent>
      <p:pic>
        <p:nvPicPr>
          <p:cNvPr id="18" name="Picture 17">
            <a:extLst>
              <a:ext uri="{FF2B5EF4-FFF2-40B4-BE49-F238E27FC236}">
                <a16:creationId xmlns:a16="http://schemas.microsoft.com/office/drawing/2014/main" id="{D14D7EE7-CDAE-46E3-8BB4-415EBB866D2F}"/>
              </a:ext>
            </a:extLst>
          </p:cNvPr>
          <p:cNvPicPr>
            <a:picLocks noChangeAspect="1"/>
          </p:cNvPicPr>
          <p:nvPr/>
        </p:nvPicPr>
        <p:blipFill>
          <a:blip r:embed="rId8"/>
          <a:stretch>
            <a:fillRect/>
          </a:stretch>
        </p:blipFill>
        <p:spPr>
          <a:xfrm>
            <a:off x="2432608" y="1941434"/>
            <a:ext cx="1377392" cy="4293367"/>
          </a:xfrm>
          <a:prstGeom prst="rect">
            <a:avLst/>
          </a:prstGeom>
        </p:spPr>
      </p:pic>
      <p:pic>
        <p:nvPicPr>
          <p:cNvPr id="19" name="Picture 18">
            <a:extLst>
              <a:ext uri="{FF2B5EF4-FFF2-40B4-BE49-F238E27FC236}">
                <a16:creationId xmlns:a16="http://schemas.microsoft.com/office/drawing/2014/main" id="{FF23E75F-9EF5-4F94-8060-A355E062A2BA}"/>
              </a:ext>
            </a:extLst>
          </p:cNvPr>
          <p:cNvPicPr>
            <a:picLocks noChangeAspect="1"/>
          </p:cNvPicPr>
          <p:nvPr/>
        </p:nvPicPr>
        <p:blipFill>
          <a:blip r:embed="rId9"/>
          <a:stretch>
            <a:fillRect/>
          </a:stretch>
        </p:blipFill>
        <p:spPr>
          <a:xfrm>
            <a:off x="3810000" y="1917355"/>
            <a:ext cx="704257" cy="4331045"/>
          </a:xfrm>
          <a:prstGeom prst="rect">
            <a:avLst/>
          </a:prstGeom>
        </p:spPr>
      </p:pic>
    </p:spTree>
    <p:extLst>
      <p:ext uri="{BB962C8B-B14F-4D97-AF65-F5344CB8AC3E}">
        <p14:creationId xmlns:p14="http://schemas.microsoft.com/office/powerpoint/2010/main" val="405257013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p-charts (Fraction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76</a:t>
            </a:fld>
            <a:r>
              <a:rPr lang="en-US" altLang="zh-TW" dirty="0">
                <a:solidFill>
                  <a:schemeClr val="bg1">
                    <a:lumMod val="95000"/>
                  </a:schemeClr>
                </a:solidFill>
              </a:rPr>
              <a:t>/52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911062"/>
            <a:ext cx="8229600" cy="5656475"/>
          </a:xfrm>
        </p:spPr>
        <p:txBody>
          <a:bodyPr>
            <a:normAutofit/>
          </a:bodyPr>
          <a:lstStyle/>
          <a:p>
            <a:pPr marL="0" indent="0">
              <a:buNone/>
            </a:pPr>
            <a:r>
              <a:rPr lang="en-US" sz="2800" dirty="0"/>
              <a:t>.</a:t>
            </a:r>
          </a:p>
        </p:txBody>
      </p:sp>
      <p:sp>
        <p:nvSpPr>
          <p:cNvPr id="26" name="TextBox 25">
            <a:extLst>
              <a:ext uri="{FF2B5EF4-FFF2-40B4-BE49-F238E27FC236}">
                <a16:creationId xmlns:a16="http://schemas.microsoft.com/office/drawing/2014/main" id="{19110185-0B6D-44FF-BBB0-DABA59172F2E}"/>
              </a:ext>
            </a:extLst>
          </p:cNvPr>
          <p:cNvSpPr txBox="1"/>
          <p:nvPr/>
        </p:nvSpPr>
        <p:spPr>
          <a:xfrm>
            <a:off x="409318" y="588633"/>
            <a:ext cx="4951484" cy="523220"/>
          </a:xfrm>
          <a:prstGeom prst="rect">
            <a:avLst/>
          </a:prstGeom>
          <a:noFill/>
        </p:spPr>
        <p:txBody>
          <a:bodyPr wrap="none" rtlCol="0">
            <a:spAutoFit/>
          </a:bodyPr>
          <a:lstStyle/>
          <a:p>
            <a:r>
              <a:rPr lang="en-US" sz="2800" u="sng" dirty="0"/>
              <a:t>P-chart with variable sample size</a:t>
            </a: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68BDCCB9-DB2D-4A77-BE7A-D4DB3ACB2009}"/>
                  </a:ext>
                </a:extLst>
              </p:cNvPr>
              <p:cNvSpPr/>
              <p:nvPr/>
            </p:nvSpPr>
            <p:spPr>
              <a:xfrm>
                <a:off x="2232480" y="917762"/>
                <a:ext cx="4951484" cy="118352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𝑈𝐶𝐿</m:t>
                          </m:r>
                        </m:e>
                        <m:sub>
                          <m:r>
                            <a:rPr lang="en-US" sz="2400" b="0" i="1" smtClean="0">
                              <a:latin typeface="Cambria Math" panose="02040503050406030204" pitchFamily="18" charset="0"/>
                            </a:rPr>
                            <m:t>𝑝</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𝐿𝐶𝐿</m:t>
                          </m:r>
                        </m:e>
                        <m:sub>
                          <m:r>
                            <a:rPr lang="en-US" sz="2400" b="0" i="1" smtClean="0">
                              <a:latin typeface="Cambria Math" panose="02040503050406030204" pitchFamily="18" charset="0"/>
                            </a:rPr>
                            <m:t>𝑝</m:t>
                          </m:r>
                        </m:sub>
                      </m:sSub>
                      <m:r>
                        <a:rPr lang="en-US" sz="2400" i="1">
                          <a:latin typeface="Cambria Math" panose="02040503050406030204" pitchFamily="18" charset="0"/>
                        </a:rPr>
                        <m:t>=</m:t>
                      </m:r>
                      <m:acc>
                        <m:accPr>
                          <m:chr m:val="̅"/>
                          <m:ctrlPr>
                            <a:rPr lang="en-US" sz="2400" i="1">
                              <a:latin typeface="Cambria Math" panose="02040503050406030204" pitchFamily="18" charset="0"/>
                            </a:rPr>
                          </m:ctrlPr>
                        </m:accPr>
                        <m:e>
                          <m:r>
                            <a:rPr lang="en-US" sz="2400" i="1">
                              <a:latin typeface="Cambria Math" panose="02040503050406030204" pitchFamily="18" charset="0"/>
                            </a:rPr>
                            <m:t>𝑝</m:t>
                          </m:r>
                        </m:e>
                      </m:acc>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3×</m:t>
                      </m:r>
                      <m:rad>
                        <m:radPr>
                          <m:degHide m:val="on"/>
                          <m:ctrlPr>
                            <a:rPr lang="en-US" sz="2400" i="1">
                              <a:latin typeface="Cambria Math" panose="02040503050406030204" pitchFamily="18" charset="0"/>
                            </a:rPr>
                          </m:ctrlPr>
                        </m:radPr>
                        <m:deg/>
                        <m:e>
                          <m:f>
                            <m:fPr>
                              <m:ctrlPr>
                                <a:rPr lang="en-US" sz="2400" i="1">
                                  <a:latin typeface="Cambria Math" panose="02040503050406030204" pitchFamily="18" charset="0"/>
                                </a:rPr>
                              </m:ctrlPr>
                            </m:fPr>
                            <m:num>
                              <m:acc>
                                <m:accPr>
                                  <m:chr m:val="̅"/>
                                  <m:ctrlPr>
                                    <a:rPr lang="en-US" sz="2400" i="1">
                                      <a:latin typeface="Cambria Math" panose="02040503050406030204" pitchFamily="18" charset="0"/>
                                    </a:rPr>
                                  </m:ctrlPr>
                                </m:accPr>
                                <m:e>
                                  <m:r>
                                    <a:rPr lang="en-US" sz="2400" i="1">
                                      <a:latin typeface="Cambria Math" panose="02040503050406030204" pitchFamily="18" charset="0"/>
                                    </a:rPr>
                                    <m:t>𝑝</m:t>
                                  </m:r>
                                </m:e>
                              </m:acc>
                              <m:r>
                                <a:rPr lang="en-US" sz="2400" i="1">
                                  <a:latin typeface="Cambria Math" panose="02040503050406030204" pitchFamily="18" charset="0"/>
                                </a:rPr>
                                <m:t>(1−</m:t>
                              </m:r>
                              <m:acc>
                                <m:accPr>
                                  <m:chr m:val="̅"/>
                                  <m:ctrlPr>
                                    <a:rPr lang="en-US" sz="2400" i="1">
                                      <a:latin typeface="Cambria Math" panose="02040503050406030204" pitchFamily="18" charset="0"/>
                                    </a:rPr>
                                  </m:ctrlPr>
                                </m:accPr>
                                <m:e>
                                  <m:r>
                                    <a:rPr lang="en-US" sz="2400" i="1">
                                      <a:latin typeface="Cambria Math" panose="02040503050406030204" pitchFamily="18" charset="0"/>
                                    </a:rPr>
                                    <m:t>𝑝</m:t>
                                  </m:r>
                                </m:e>
                              </m:acc>
                              <m:r>
                                <a:rPr lang="en-US" sz="2400" i="1">
                                  <a:latin typeface="Cambria Math" panose="02040503050406030204" pitchFamily="18" charset="0"/>
                                </a:rPr>
                                <m:t>)</m:t>
                              </m:r>
                            </m:num>
                            <m:den>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𝑖</m:t>
                                  </m:r>
                                </m:sub>
                              </m:sSub>
                            </m:den>
                          </m:f>
                        </m:e>
                      </m:rad>
                    </m:oMath>
                  </m:oMathPara>
                </a14:m>
                <a:endParaRPr lang="en-US" sz="2400" dirty="0"/>
              </a:p>
            </p:txBody>
          </p:sp>
        </mc:Choice>
        <mc:Fallback xmlns="">
          <p:sp>
            <p:nvSpPr>
              <p:cNvPr id="12" name="Rectangle 11">
                <a:extLst>
                  <a:ext uri="{FF2B5EF4-FFF2-40B4-BE49-F238E27FC236}">
                    <a16:creationId xmlns:a16="http://schemas.microsoft.com/office/drawing/2014/main" id="{68BDCCB9-DB2D-4A77-BE7A-D4DB3ACB2009}"/>
                  </a:ext>
                </a:extLst>
              </p:cNvPr>
              <p:cNvSpPr>
                <a:spLocks noRot="1" noChangeAspect="1" noMove="1" noResize="1" noEditPoints="1" noAdjustHandles="1" noChangeArrowheads="1" noChangeShapeType="1" noTextEdit="1"/>
              </p:cNvSpPr>
              <p:nvPr/>
            </p:nvSpPr>
            <p:spPr>
              <a:xfrm>
                <a:off x="2232480" y="917762"/>
                <a:ext cx="4951484" cy="1183529"/>
              </a:xfrm>
              <a:prstGeom prst="rect">
                <a:avLst/>
              </a:prstGeom>
              <a:blipFill>
                <a:blip r:embed="rId3"/>
                <a:stretch>
                  <a:fillRect/>
                </a:stretch>
              </a:blipFill>
            </p:spPr>
            <p:txBody>
              <a:bodyPr/>
              <a:lstStyle/>
              <a:p>
                <a:r>
                  <a:rPr lang="en-US">
                    <a:noFill/>
                  </a:rPr>
                  <a:t> </a:t>
                </a:r>
              </a:p>
            </p:txBody>
          </p:sp>
        </mc:Fallback>
      </mc:AlternateContent>
      <p:graphicFrame>
        <p:nvGraphicFramePr>
          <p:cNvPr id="21" name="Chart 20">
            <a:extLst>
              <a:ext uri="{FF2B5EF4-FFF2-40B4-BE49-F238E27FC236}">
                <a16:creationId xmlns:a16="http://schemas.microsoft.com/office/drawing/2014/main" id="{ACC5C7F5-0884-44EF-A816-61FA193957FE}"/>
              </a:ext>
            </a:extLst>
          </p:cNvPr>
          <p:cNvGraphicFramePr>
            <a:graphicFrameLocks/>
          </p:cNvGraphicFramePr>
          <p:nvPr/>
        </p:nvGraphicFramePr>
        <p:xfrm>
          <a:off x="1671711" y="2191828"/>
          <a:ext cx="5800578" cy="3381269"/>
        </p:xfrm>
        <a:graphic>
          <a:graphicData uri="http://schemas.openxmlformats.org/drawingml/2006/chart">
            <c:chart xmlns:c="http://schemas.openxmlformats.org/drawingml/2006/chart" xmlns:r="http://schemas.openxmlformats.org/officeDocument/2006/relationships" r:id="rId4"/>
          </a:graphicData>
        </a:graphic>
      </p:graphicFrame>
      <p:sp>
        <p:nvSpPr>
          <p:cNvPr id="4" name="Oval 3">
            <a:extLst>
              <a:ext uri="{FF2B5EF4-FFF2-40B4-BE49-F238E27FC236}">
                <a16:creationId xmlns:a16="http://schemas.microsoft.com/office/drawing/2014/main" id="{CA89942E-E632-4CDA-95FC-6FC0E426B252}"/>
              </a:ext>
            </a:extLst>
          </p:cNvPr>
          <p:cNvSpPr/>
          <p:nvPr/>
        </p:nvSpPr>
        <p:spPr>
          <a:xfrm>
            <a:off x="5745481" y="2746965"/>
            <a:ext cx="233289" cy="2465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4016C060-2C9D-4F51-89B8-F24C9C0AA866}"/>
              </a:ext>
            </a:extLst>
          </p:cNvPr>
          <p:cNvSpPr/>
          <p:nvPr/>
        </p:nvSpPr>
        <p:spPr>
          <a:xfrm>
            <a:off x="5215596" y="4249228"/>
            <a:ext cx="233289" cy="2465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600589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p:bldAsOne/>
      </p:bldGraphic>
      <p:bldP spid="4" grpId="0" animBg="1"/>
      <p:bldP spid="23"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np-charts (Fraction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77</a:t>
            </a:fld>
            <a:r>
              <a:rPr lang="en-US" altLang="zh-TW" dirty="0">
                <a:solidFill>
                  <a:schemeClr val="bg1">
                    <a:lumMod val="95000"/>
                  </a:schemeClr>
                </a:solidFill>
              </a:rPr>
              <a:t>/52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911062"/>
            <a:ext cx="8229600" cy="5656475"/>
          </a:xfrm>
        </p:spPr>
        <p:txBody>
          <a:bodyPr>
            <a:normAutofit/>
          </a:bodyPr>
          <a:lstStyle/>
          <a:p>
            <a:pPr marL="0" indent="0">
              <a:buNone/>
            </a:pPr>
            <a:r>
              <a:rPr lang="en-US" sz="2800" dirty="0"/>
              <a:t>.</a:t>
            </a:r>
          </a:p>
        </p:txBody>
      </p:sp>
      <p:sp>
        <p:nvSpPr>
          <p:cNvPr id="26" name="TextBox 25">
            <a:extLst>
              <a:ext uri="{FF2B5EF4-FFF2-40B4-BE49-F238E27FC236}">
                <a16:creationId xmlns:a16="http://schemas.microsoft.com/office/drawing/2014/main" id="{19110185-0B6D-44FF-BBB0-DABA59172F2E}"/>
              </a:ext>
            </a:extLst>
          </p:cNvPr>
          <p:cNvSpPr txBox="1"/>
          <p:nvPr/>
        </p:nvSpPr>
        <p:spPr>
          <a:xfrm>
            <a:off x="409318" y="588633"/>
            <a:ext cx="4692375" cy="523220"/>
          </a:xfrm>
          <a:prstGeom prst="rect">
            <a:avLst/>
          </a:prstGeom>
          <a:noFill/>
        </p:spPr>
        <p:txBody>
          <a:bodyPr wrap="none" rtlCol="0">
            <a:spAutoFit/>
          </a:bodyPr>
          <a:lstStyle/>
          <a:p>
            <a:r>
              <a:rPr lang="en-US" sz="2800" u="sng" dirty="0"/>
              <a:t>np-chart with fixed sample size</a:t>
            </a: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68BDCCB9-DB2D-4A77-BE7A-D4DB3ACB2009}"/>
                  </a:ext>
                </a:extLst>
              </p:cNvPr>
              <p:cNvSpPr/>
              <p:nvPr/>
            </p:nvSpPr>
            <p:spPr>
              <a:xfrm>
                <a:off x="1620059" y="3581400"/>
                <a:ext cx="4951484" cy="539571"/>
              </a:xfrm>
              <a:prstGeom prst="rect">
                <a:avLst/>
              </a:prstGeom>
            </p:spPr>
            <p:txBody>
              <a:bodyPr wrap="square">
                <a:spAutoFit/>
              </a:bodyPr>
              <a:lstStyle/>
              <a:p>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𝑈𝐶𝐿</m:t>
                        </m:r>
                      </m:e>
                      <m:sub>
                        <m:r>
                          <a:rPr lang="en-US" sz="2400" b="0" i="1" smtClean="0">
                            <a:latin typeface="Cambria Math" panose="02040503050406030204" pitchFamily="18" charset="0"/>
                          </a:rPr>
                          <m:t>𝑛</m:t>
                        </m:r>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𝑝</m:t>
                            </m:r>
                          </m:e>
                        </m:acc>
                      </m:sub>
                    </m:sSub>
                    <m:r>
                      <a:rPr lang="en-US" sz="2400" i="1">
                        <a:latin typeface="Cambria Math" panose="02040503050406030204" pitchFamily="18" charset="0"/>
                      </a:rPr>
                      <m:t>=</m:t>
                    </m:r>
                    <m:r>
                      <a:rPr lang="en-US" sz="2400" b="0" i="1" smtClean="0">
                        <a:latin typeface="Cambria Math" panose="02040503050406030204" pitchFamily="18" charset="0"/>
                      </a:rPr>
                      <m:t>𝑛</m:t>
                    </m:r>
                    <m:acc>
                      <m:accPr>
                        <m:chr m:val="̅"/>
                        <m:ctrlPr>
                          <a:rPr lang="en-US" sz="2400" i="1">
                            <a:latin typeface="Cambria Math" panose="02040503050406030204" pitchFamily="18" charset="0"/>
                          </a:rPr>
                        </m:ctrlPr>
                      </m:accPr>
                      <m:e>
                        <m:r>
                          <a:rPr lang="en-US" sz="2400" i="1">
                            <a:latin typeface="Cambria Math" panose="02040503050406030204" pitchFamily="18" charset="0"/>
                          </a:rPr>
                          <m:t>𝑝</m:t>
                        </m:r>
                      </m:e>
                    </m:acc>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3</m:t>
                    </m:r>
                  </m:oMath>
                </a14:m>
                <a:r>
                  <a:rPr lang="en-US" sz="2400" dirty="0"/>
                  <a:t> </a:t>
                </a:r>
                <a14:m>
                  <m:oMath xmlns:m="http://schemas.openxmlformats.org/officeDocument/2006/math">
                    <m:rad>
                      <m:radPr>
                        <m:degHide m:val="on"/>
                        <m:ctrlPr>
                          <a:rPr lang="en-US" sz="2400" i="1">
                            <a:latin typeface="Cambria Math" panose="02040503050406030204" pitchFamily="18" charset="0"/>
                          </a:rPr>
                        </m:ctrlPr>
                      </m:radPr>
                      <m:deg/>
                      <m:e>
                        <m:r>
                          <a:rPr lang="en-US" sz="2400" i="1">
                            <a:latin typeface="Cambria Math" panose="02040503050406030204" pitchFamily="18" charset="0"/>
                          </a:rPr>
                          <m:t>𝑛</m:t>
                        </m:r>
                        <m:acc>
                          <m:accPr>
                            <m:chr m:val="̅"/>
                            <m:ctrlPr>
                              <a:rPr lang="en-US" sz="2400" i="1">
                                <a:latin typeface="Cambria Math" panose="02040503050406030204" pitchFamily="18" charset="0"/>
                              </a:rPr>
                            </m:ctrlPr>
                          </m:accPr>
                          <m:e>
                            <m:r>
                              <a:rPr lang="en-US" sz="2400" i="1">
                                <a:latin typeface="Cambria Math" panose="02040503050406030204" pitchFamily="18" charset="0"/>
                              </a:rPr>
                              <m:t>𝑝</m:t>
                            </m:r>
                          </m:e>
                        </m:acc>
                        <m:r>
                          <a:rPr lang="en-US" sz="2400" i="1">
                            <a:latin typeface="Cambria Math" panose="02040503050406030204" pitchFamily="18" charset="0"/>
                          </a:rPr>
                          <m:t>(1−</m:t>
                        </m:r>
                        <m:acc>
                          <m:accPr>
                            <m:chr m:val="̅"/>
                            <m:ctrlPr>
                              <a:rPr lang="en-US" sz="2400" i="1">
                                <a:latin typeface="Cambria Math" panose="02040503050406030204" pitchFamily="18" charset="0"/>
                              </a:rPr>
                            </m:ctrlPr>
                          </m:accPr>
                          <m:e>
                            <m:r>
                              <a:rPr lang="en-US" sz="2400" i="1">
                                <a:latin typeface="Cambria Math" panose="02040503050406030204" pitchFamily="18" charset="0"/>
                              </a:rPr>
                              <m:t>𝑝</m:t>
                            </m:r>
                          </m:e>
                        </m:acc>
                        <m:r>
                          <a:rPr lang="en-US" sz="2400" i="1">
                            <a:latin typeface="Cambria Math" panose="02040503050406030204" pitchFamily="18" charset="0"/>
                          </a:rPr>
                          <m:t>)</m:t>
                        </m:r>
                      </m:e>
                    </m:rad>
                  </m:oMath>
                </a14:m>
                <a:endParaRPr lang="en-US" sz="2400" dirty="0"/>
              </a:p>
            </p:txBody>
          </p:sp>
        </mc:Choice>
        <mc:Fallback xmlns="">
          <p:sp>
            <p:nvSpPr>
              <p:cNvPr id="12" name="Rectangle 11">
                <a:extLst>
                  <a:ext uri="{FF2B5EF4-FFF2-40B4-BE49-F238E27FC236}">
                    <a16:creationId xmlns:a16="http://schemas.microsoft.com/office/drawing/2014/main" id="{68BDCCB9-DB2D-4A77-BE7A-D4DB3ACB2009}"/>
                  </a:ext>
                </a:extLst>
              </p:cNvPr>
              <p:cNvSpPr>
                <a:spLocks noRot="1" noChangeAspect="1" noMove="1" noResize="1" noEditPoints="1" noAdjustHandles="1" noChangeArrowheads="1" noChangeShapeType="1" noTextEdit="1"/>
              </p:cNvSpPr>
              <p:nvPr/>
            </p:nvSpPr>
            <p:spPr>
              <a:xfrm>
                <a:off x="1620059" y="3581400"/>
                <a:ext cx="4951484" cy="539571"/>
              </a:xfrm>
              <a:prstGeom prst="rect">
                <a:avLst/>
              </a:prstGeom>
              <a:blipFill>
                <a:blip r:embed="rId3"/>
                <a:stretch>
                  <a:fillRect b="-204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8C7C7D13-F82F-4DC1-8534-4A4413BCD7AB}"/>
                  </a:ext>
                </a:extLst>
              </p:cNvPr>
              <p:cNvSpPr/>
              <p:nvPr/>
            </p:nvSpPr>
            <p:spPr>
              <a:xfrm>
                <a:off x="1759307" y="1399141"/>
                <a:ext cx="5625386" cy="85670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𝑛</m:t>
                      </m:r>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𝑝</m:t>
                          </m:r>
                        </m:e>
                      </m:acc>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𝑇𝑜𝑡𝑎𝑙</m:t>
                          </m:r>
                          <m:r>
                            <a:rPr lang="en-US" sz="2400" b="0" i="1" smtClean="0">
                              <a:latin typeface="Cambria Math" panose="02040503050406030204" pitchFamily="18" charset="0"/>
                            </a:rPr>
                            <m:t> </m:t>
                          </m:r>
                          <m:r>
                            <a:rPr lang="en-US" sz="2400" b="0" i="1" smtClean="0">
                              <a:latin typeface="Cambria Math" panose="02040503050406030204" pitchFamily="18" charset="0"/>
                            </a:rPr>
                            <m:t>𝑛𝑜</m:t>
                          </m:r>
                          <m:r>
                            <a:rPr lang="en-US" sz="2400" b="0" i="1" smtClean="0">
                              <a:latin typeface="Cambria Math" panose="02040503050406030204" pitchFamily="18" charset="0"/>
                            </a:rPr>
                            <m:t>.  </m:t>
                          </m:r>
                          <m:r>
                            <a:rPr lang="en-US" sz="2400" b="0" i="1" smtClean="0">
                              <a:latin typeface="Cambria Math" panose="02040503050406030204" pitchFamily="18" charset="0"/>
                            </a:rPr>
                            <m:t>𝑜𝑓</m:t>
                          </m:r>
                          <m:r>
                            <a:rPr lang="en-US" sz="2400" b="0" i="1" smtClean="0">
                              <a:latin typeface="Cambria Math" panose="02040503050406030204" pitchFamily="18" charset="0"/>
                            </a:rPr>
                            <m:t> </m:t>
                          </m:r>
                          <m:r>
                            <a:rPr lang="en-US" sz="2400" b="0" i="1" smtClean="0">
                              <a:latin typeface="Cambria Math" panose="02040503050406030204" pitchFamily="18" charset="0"/>
                            </a:rPr>
                            <m:t>𝑛𝑜𝑛𝑐𝑜𝑛𝑓𝑜𝑟𝑚𝑖𝑛𝑔</m:t>
                          </m:r>
                        </m:num>
                        <m:den>
                          <m:r>
                            <a:rPr lang="en-US" sz="2400" b="0" i="1" smtClean="0">
                              <a:latin typeface="Cambria Math" panose="02040503050406030204" pitchFamily="18" charset="0"/>
                            </a:rPr>
                            <m:t>𝑁𝑜</m:t>
                          </m:r>
                          <m:r>
                            <a:rPr lang="en-US" sz="2400" b="0" i="1" smtClean="0">
                              <a:latin typeface="Cambria Math" panose="02040503050406030204" pitchFamily="18" charset="0"/>
                            </a:rPr>
                            <m:t>. </m:t>
                          </m:r>
                          <m:r>
                            <a:rPr lang="en-US" sz="2400" b="0" i="1" smtClean="0">
                              <a:latin typeface="Cambria Math" panose="02040503050406030204" pitchFamily="18" charset="0"/>
                            </a:rPr>
                            <m:t>𝑜𝑓</m:t>
                          </m:r>
                          <m:r>
                            <a:rPr lang="en-US" sz="2400" b="0" i="1" smtClean="0">
                              <a:latin typeface="Cambria Math" panose="02040503050406030204" pitchFamily="18" charset="0"/>
                            </a:rPr>
                            <m:t> </m:t>
                          </m:r>
                          <m:r>
                            <a:rPr lang="en-US" sz="2400" b="0" i="1" smtClean="0">
                              <a:latin typeface="Cambria Math" panose="02040503050406030204" pitchFamily="18" charset="0"/>
                            </a:rPr>
                            <m:t>𝑆𝑎𝑚𝑝𝑙𝑒</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𝑦</m:t>
                              </m:r>
                            </m:e>
                            <m:sub>
                              <m:r>
                                <a:rPr lang="en-US" sz="2400" b="0" i="1" smtClean="0">
                                  <a:latin typeface="Cambria Math" panose="02040503050406030204" pitchFamily="18" charset="0"/>
                                </a:rPr>
                                <m:t>𝑖</m:t>
                              </m:r>
                            </m:sub>
                          </m:sSub>
                        </m:num>
                        <m:den>
                          <m:r>
                            <a:rPr lang="en-US" sz="2400" b="0" i="1" smtClean="0">
                              <a:latin typeface="Cambria Math" panose="02040503050406030204" pitchFamily="18" charset="0"/>
                            </a:rPr>
                            <m:t>𝑘</m:t>
                          </m:r>
                        </m:den>
                      </m:f>
                    </m:oMath>
                  </m:oMathPara>
                </a14:m>
                <a:endParaRPr lang="en-US" sz="2400" dirty="0"/>
              </a:p>
            </p:txBody>
          </p:sp>
        </mc:Choice>
        <mc:Fallback xmlns="">
          <p:sp>
            <p:nvSpPr>
              <p:cNvPr id="6" name="Rectangle 5">
                <a:extLst>
                  <a:ext uri="{FF2B5EF4-FFF2-40B4-BE49-F238E27FC236}">
                    <a16:creationId xmlns:a16="http://schemas.microsoft.com/office/drawing/2014/main" id="{8C7C7D13-F82F-4DC1-8534-4A4413BCD7AB}"/>
                  </a:ext>
                </a:extLst>
              </p:cNvPr>
              <p:cNvSpPr>
                <a:spLocks noRot="1" noChangeAspect="1" noMove="1" noResize="1" noEditPoints="1" noAdjustHandles="1" noChangeArrowheads="1" noChangeShapeType="1" noTextEdit="1"/>
              </p:cNvSpPr>
              <p:nvPr/>
            </p:nvSpPr>
            <p:spPr>
              <a:xfrm>
                <a:off x="1759307" y="1399141"/>
                <a:ext cx="5625386" cy="856709"/>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AEB8ECE4-AA53-44DD-BA3F-FBEECDEC9D25}"/>
                  </a:ext>
                </a:extLst>
              </p:cNvPr>
              <p:cNvSpPr txBox="1"/>
              <p:nvPr/>
            </p:nvSpPr>
            <p:spPr>
              <a:xfrm>
                <a:off x="1559755" y="2631691"/>
                <a:ext cx="5292090" cy="4595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𝑆𝑡𝑎𝑛𝑑𝑎𝑟𝑑</m:t>
                          </m:r>
                          <m:r>
                            <a:rPr lang="en-US" sz="2400" b="0" i="1" smtClean="0">
                              <a:latin typeface="Cambria Math" panose="02040503050406030204" pitchFamily="18" charset="0"/>
                            </a:rPr>
                            <m:t> </m:t>
                          </m:r>
                          <m:r>
                            <a:rPr lang="en-US" sz="2400" b="0" i="1" smtClean="0">
                              <a:latin typeface="Cambria Math" panose="02040503050406030204" pitchFamily="18" charset="0"/>
                            </a:rPr>
                            <m:t>𝑑𝑒𝑣𝑖𝑎𝑡𝑖𝑜𝑛</m:t>
                          </m:r>
                          <m:r>
                            <a:rPr lang="en-US" sz="2400" b="0" i="1" smtClean="0">
                              <a:latin typeface="Cambria Math" panose="02040503050406030204" pitchFamily="18" charset="0"/>
                            </a:rPr>
                            <m:t>, </m:t>
                          </m:r>
                          <m:r>
                            <a:rPr lang="en-US" sz="2400" b="0" i="1" smtClean="0">
                              <a:latin typeface="Cambria Math" panose="02040503050406030204" pitchFamily="18" charset="0"/>
                            </a:rPr>
                            <m:t>𝑠</m:t>
                          </m:r>
                        </m:e>
                        <m:sub>
                          <m:r>
                            <a:rPr lang="en-US" sz="2400" b="0" i="1" smtClean="0">
                              <a:latin typeface="Cambria Math" panose="02040503050406030204" pitchFamily="18" charset="0"/>
                            </a:rPr>
                            <m:t>𝑛</m:t>
                          </m:r>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𝑝</m:t>
                              </m:r>
                            </m:e>
                          </m:acc>
                        </m:sub>
                      </m:sSub>
                      <m:r>
                        <a:rPr lang="en-US" sz="2400" b="0" i="1" smtClean="0">
                          <a:latin typeface="Cambria Math" panose="02040503050406030204" pitchFamily="18" charset="0"/>
                        </a:rPr>
                        <m:t>=</m:t>
                      </m:r>
                      <m:rad>
                        <m:radPr>
                          <m:degHide m:val="on"/>
                          <m:ctrlPr>
                            <a:rPr lang="en-US" sz="2400" b="0" i="1" smtClean="0">
                              <a:latin typeface="Cambria Math" panose="02040503050406030204" pitchFamily="18" charset="0"/>
                            </a:rPr>
                          </m:ctrlPr>
                        </m:radPr>
                        <m:deg/>
                        <m:e>
                          <m:r>
                            <a:rPr lang="en-US" sz="2400" b="0" i="1" smtClean="0">
                              <a:latin typeface="Cambria Math" panose="02040503050406030204" pitchFamily="18" charset="0"/>
                            </a:rPr>
                            <m:t>𝑛</m:t>
                          </m:r>
                          <m:acc>
                            <m:accPr>
                              <m:chr m:val="̅"/>
                              <m:ctrlPr>
                                <a:rPr lang="en-US" sz="2400" i="1">
                                  <a:latin typeface="Cambria Math" panose="02040503050406030204" pitchFamily="18" charset="0"/>
                                </a:rPr>
                              </m:ctrlPr>
                            </m:accPr>
                            <m:e>
                              <m:r>
                                <a:rPr lang="en-US" sz="2400" i="1">
                                  <a:latin typeface="Cambria Math" panose="02040503050406030204" pitchFamily="18" charset="0"/>
                                </a:rPr>
                                <m:t>𝑝</m:t>
                              </m:r>
                            </m:e>
                          </m:acc>
                          <m:r>
                            <a:rPr lang="en-US" sz="2400" i="1">
                              <a:latin typeface="Cambria Math" panose="02040503050406030204" pitchFamily="18" charset="0"/>
                            </a:rPr>
                            <m:t>(1−</m:t>
                          </m:r>
                          <m:acc>
                            <m:accPr>
                              <m:chr m:val="̅"/>
                              <m:ctrlPr>
                                <a:rPr lang="en-US" sz="2400" i="1">
                                  <a:latin typeface="Cambria Math" panose="02040503050406030204" pitchFamily="18" charset="0"/>
                                </a:rPr>
                              </m:ctrlPr>
                            </m:accPr>
                            <m:e>
                              <m:r>
                                <a:rPr lang="en-US" sz="2400" i="1">
                                  <a:latin typeface="Cambria Math" panose="02040503050406030204" pitchFamily="18" charset="0"/>
                                </a:rPr>
                                <m:t>𝑝</m:t>
                              </m:r>
                            </m:e>
                          </m:acc>
                          <m:r>
                            <a:rPr lang="en-US" sz="2400" i="1">
                              <a:latin typeface="Cambria Math" panose="02040503050406030204" pitchFamily="18" charset="0"/>
                            </a:rPr>
                            <m:t>)</m:t>
                          </m:r>
                        </m:e>
                      </m:rad>
                    </m:oMath>
                  </m:oMathPara>
                </a14:m>
                <a:endParaRPr lang="en-US" sz="2400" dirty="0"/>
              </a:p>
            </p:txBody>
          </p:sp>
        </mc:Choice>
        <mc:Fallback xmlns="">
          <p:sp>
            <p:nvSpPr>
              <p:cNvPr id="19" name="TextBox 18">
                <a:extLst>
                  <a:ext uri="{FF2B5EF4-FFF2-40B4-BE49-F238E27FC236}">
                    <a16:creationId xmlns:a16="http://schemas.microsoft.com/office/drawing/2014/main" id="{AEB8ECE4-AA53-44DD-BA3F-FBEECDEC9D25}"/>
                  </a:ext>
                </a:extLst>
              </p:cNvPr>
              <p:cNvSpPr txBox="1">
                <a:spLocks noRot="1" noChangeAspect="1" noMove="1" noResize="1" noEditPoints="1" noAdjustHandles="1" noChangeArrowheads="1" noChangeShapeType="1" noTextEdit="1"/>
              </p:cNvSpPr>
              <p:nvPr/>
            </p:nvSpPr>
            <p:spPr>
              <a:xfrm>
                <a:off x="1559755" y="2631691"/>
                <a:ext cx="5292090" cy="459549"/>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DE45EA73-49D6-4ECF-9A4A-3E6EE10489BD}"/>
                  </a:ext>
                </a:extLst>
              </p:cNvPr>
              <p:cNvSpPr/>
              <p:nvPr/>
            </p:nvSpPr>
            <p:spPr>
              <a:xfrm>
                <a:off x="1600200" y="4413429"/>
                <a:ext cx="4951484" cy="539571"/>
              </a:xfrm>
              <a:prstGeom prst="rect">
                <a:avLst/>
              </a:prstGeom>
            </p:spPr>
            <p:txBody>
              <a:bodyPr wrap="square">
                <a:spAutoFit/>
              </a:bodyPr>
              <a:lstStyle/>
              <a:p>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𝐿</m:t>
                        </m:r>
                        <m:r>
                          <a:rPr lang="en-US" sz="2400" i="1">
                            <a:latin typeface="Cambria Math" panose="02040503050406030204" pitchFamily="18" charset="0"/>
                          </a:rPr>
                          <m:t>𝐶𝐿</m:t>
                        </m:r>
                      </m:e>
                      <m:sub>
                        <m:r>
                          <a:rPr lang="en-US" sz="2400" i="1">
                            <a:latin typeface="Cambria Math" panose="02040503050406030204" pitchFamily="18" charset="0"/>
                          </a:rPr>
                          <m:t>𝑛</m:t>
                        </m:r>
                        <m:acc>
                          <m:accPr>
                            <m:chr m:val="̅"/>
                            <m:ctrlPr>
                              <a:rPr lang="en-US" sz="2400" i="1">
                                <a:latin typeface="Cambria Math" panose="02040503050406030204" pitchFamily="18" charset="0"/>
                              </a:rPr>
                            </m:ctrlPr>
                          </m:accPr>
                          <m:e>
                            <m:r>
                              <a:rPr lang="en-US" sz="2400" i="1">
                                <a:latin typeface="Cambria Math" panose="02040503050406030204" pitchFamily="18" charset="0"/>
                              </a:rPr>
                              <m:t>𝑝</m:t>
                            </m:r>
                          </m:e>
                        </m:acc>
                      </m:sub>
                    </m:sSub>
                    <m:r>
                      <a:rPr lang="en-US" sz="2400" i="1">
                        <a:latin typeface="Cambria Math" panose="02040503050406030204" pitchFamily="18" charset="0"/>
                      </a:rPr>
                      <m:t>=</m:t>
                    </m:r>
                    <m:r>
                      <a:rPr lang="en-US" sz="2400" i="1">
                        <a:latin typeface="Cambria Math" panose="02040503050406030204" pitchFamily="18" charset="0"/>
                      </a:rPr>
                      <m:t>𝑛</m:t>
                    </m:r>
                    <m:acc>
                      <m:accPr>
                        <m:chr m:val="̅"/>
                        <m:ctrlPr>
                          <a:rPr lang="en-US" sz="2400" i="1">
                            <a:latin typeface="Cambria Math" panose="02040503050406030204" pitchFamily="18" charset="0"/>
                          </a:rPr>
                        </m:ctrlPr>
                      </m:accPr>
                      <m:e>
                        <m:r>
                          <a:rPr lang="en-US" sz="2400" i="1">
                            <a:latin typeface="Cambria Math" panose="02040503050406030204" pitchFamily="18" charset="0"/>
                          </a:rPr>
                          <m:t>𝑝</m:t>
                        </m:r>
                      </m:e>
                    </m:acc>
                    <m:r>
                      <a:rPr lang="en-US" sz="2400" b="0" i="1" smtClean="0">
                        <a:latin typeface="Cambria Math" panose="02040503050406030204" pitchFamily="18" charset="0"/>
                      </a:rPr>
                      <m:t>−</m:t>
                    </m:r>
                    <m:r>
                      <a:rPr lang="en-US" sz="2400" i="1">
                        <a:latin typeface="Cambria Math" panose="02040503050406030204" pitchFamily="18" charset="0"/>
                        <a:ea typeface="Cambria Math" panose="02040503050406030204" pitchFamily="18" charset="0"/>
                      </a:rPr>
                      <m:t>3</m:t>
                    </m:r>
                  </m:oMath>
                </a14:m>
                <a:r>
                  <a:rPr lang="en-US" sz="2400" dirty="0"/>
                  <a:t> </a:t>
                </a:r>
                <a14:m>
                  <m:oMath xmlns:m="http://schemas.openxmlformats.org/officeDocument/2006/math">
                    <m:rad>
                      <m:radPr>
                        <m:degHide m:val="on"/>
                        <m:ctrlPr>
                          <a:rPr lang="en-US" sz="2400" i="1">
                            <a:latin typeface="Cambria Math" panose="02040503050406030204" pitchFamily="18" charset="0"/>
                          </a:rPr>
                        </m:ctrlPr>
                      </m:radPr>
                      <m:deg/>
                      <m:e>
                        <m:r>
                          <a:rPr lang="en-US" sz="2400" i="1">
                            <a:latin typeface="Cambria Math" panose="02040503050406030204" pitchFamily="18" charset="0"/>
                          </a:rPr>
                          <m:t>𝑛</m:t>
                        </m:r>
                        <m:acc>
                          <m:accPr>
                            <m:chr m:val="̅"/>
                            <m:ctrlPr>
                              <a:rPr lang="en-US" sz="2400" i="1">
                                <a:latin typeface="Cambria Math" panose="02040503050406030204" pitchFamily="18" charset="0"/>
                              </a:rPr>
                            </m:ctrlPr>
                          </m:accPr>
                          <m:e>
                            <m:r>
                              <a:rPr lang="en-US" sz="2400" i="1">
                                <a:latin typeface="Cambria Math" panose="02040503050406030204" pitchFamily="18" charset="0"/>
                              </a:rPr>
                              <m:t>𝑝</m:t>
                            </m:r>
                          </m:e>
                        </m:acc>
                        <m:r>
                          <a:rPr lang="en-US" sz="2400" i="1">
                            <a:latin typeface="Cambria Math" panose="02040503050406030204" pitchFamily="18" charset="0"/>
                          </a:rPr>
                          <m:t>(1−</m:t>
                        </m:r>
                        <m:acc>
                          <m:accPr>
                            <m:chr m:val="̅"/>
                            <m:ctrlPr>
                              <a:rPr lang="en-US" sz="2400" i="1">
                                <a:latin typeface="Cambria Math" panose="02040503050406030204" pitchFamily="18" charset="0"/>
                              </a:rPr>
                            </m:ctrlPr>
                          </m:accPr>
                          <m:e>
                            <m:r>
                              <a:rPr lang="en-US" sz="2400" i="1">
                                <a:latin typeface="Cambria Math" panose="02040503050406030204" pitchFamily="18" charset="0"/>
                              </a:rPr>
                              <m:t>𝑝</m:t>
                            </m:r>
                          </m:e>
                        </m:acc>
                        <m:r>
                          <a:rPr lang="en-US" sz="2400" i="1">
                            <a:latin typeface="Cambria Math" panose="02040503050406030204" pitchFamily="18" charset="0"/>
                          </a:rPr>
                          <m:t>)</m:t>
                        </m:r>
                      </m:e>
                    </m:rad>
                  </m:oMath>
                </a14:m>
                <a:endParaRPr lang="en-US" sz="2400" dirty="0"/>
              </a:p>
            </p:txBody>
          </p:sp>
        </mc:Choice>
        <mc:Fallback xmlns="">
          <p:sp>
            <p:nvSpPr>
              <p:cNvPr id="22" name="Rectangle 21">
                <a:extLst>
                  <a:ext uri="{FF2B5EF4-FFF2-40B4-BE49-F238E27FC236}">
                    <a16:creationId xmlns:a16="http://schemas.microsoft.com/office/drawing/2014/main" id="{DE45EA73-49D6-4ECF-9A4A-3E6EE10489BD}"/>
                  </a:ext>
                </a:extLst>
              </p:cNvPr>
              <p:cNvSpPr>
                <a:spLocks noRot="1" noChangeAspect="1" noMove="1" noResize="1" noEditPoints="1" noAdjustHandles="1" noChangeArrowheads="1" noChangeShapeType="1" noTextEdit="1"/>
              </p:cNvSpPr>
              <p:nvPr/>
            </p:nvSpPr>
            <p:spPr>
              <a:xfrm>
                <a:off x="1600200" y="4413429"/>
                <a:ext cx="4951484" cy="539571"/>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0754221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6" grpId="0"/>
      <p:bldP spid="19" grpId="0"/>
      <p:bldP spid="22"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np-charts (Fraction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78</a:t>
            </a:fld>
            <a:r>
              <a:rPr lang="en-US" altLang="zh-TW" dirty="0">
                <a:solidFill>
                  <a:schemeClr val="bg1">
                    <a:lumMod val="95000"/>
                  </a:schemeClr>
                </a:solidFill>
              </a:rPr>
              <a:t>/52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911062"/>
            <a:ext cx="8229600" cy="5656475"/>
          </a:xfrm>
        </p:spPr>
        <p:txBody>
          <a:bodyPr>
            <a:normAutofit/>
          </a:bodyPr>
          <a:lstStyle/>
          <a:p>
            <a:pPr marL="0" indent="0">
              <a:buNone/>
            </a:pPr>
            <a:r>
              <a:rPr lang="en-US" sz="2800" dirty="0"/>
              <a:t>.</a:t>
            </a:r>
          </a:p>
        </p:txBody>
      </p:sp>
      <p:sp>
        <p:nvSpPr>
          <p:cNvPr id="26" name="TextBox 25">
            <a:extLst>
              <a:ext uri="{FF2B5EF4-FFF2-40B4-BE49-F238E27FC236}">
                <a16:creationId xmlns:a16="http://schemas.microsoft.com/office/drawing/2014/main" id="{19110185-0B6D-44FF-BBB0-DABA59172F2E}"/>
              </a:ext>
            </a:extLst>
          </p:cNvPr>
          <p:cNvSpPr txBox="1"/>
          <p:nvPr/>
        </p:nvSpPr>
        <p:spPr>
          <a:xfrm>
            <a:off x="409318" y="588633"/>
            <a:ext cx="4692375" cy="523220"/>
          </a:xfrm>
          <a:prstGeom prst="rect">
            <a:avLst/>
          </a:prstGeom>
          <a:noFill/>
        </p:spPr>
        <p:txBody>
          <a:bodyPr wrap="none" rtlCol="0">
            <a:spAutoFit/>
          </a:bodyPr>
          <a:lstStyle/>
          <a:p>
            <a:r>
              <a:rPr lang="en-US" sz="2800" u="sng" dirty="0"/>
              <a:t>np-chart with fixed sample size</a:t>
            </a:r>
          </a:p>
        </p:txBody>
      </p:sp>
      <p:pic>
        <p:nvPicPr>
          <p:cNvPr id="18" name="Picture 17">
            <a:extLst>
              <a:ext uri="{FF2B5EF4-FFF2-40B4-BE49-F238E27FC236}">
                <a16:creationId xmlns:a16="http://schemas.microsoft.com/office/drawing/2014/main" id="{1ECEEBD4-5BB0-4E2E-800D-67B713F6DBB1}"/>
              </a:ext>
            </a:extLst>
          </p:cNvPr>
          <p:cNvPicPr>
            <a:picLocks noChangeAspect="1"/>
          </p:cNvPicPr>
          <p:nvPr/>
        </p:nvPicPr>
        <p:blipFill rotWithShape="1">
          <a:blip r:embed="rId3"/>
          <a:srcRect t="23320" r="84167" b="11462"/>
          <a:stretch/>
        </p:blipFill>
        <p:spPr>
          <a:xfrm>
            <a:off x="496887" y="1272490"/>
            <a:ext cx="2130425" cy="4933617"/>
          </a:xfrm>
          <a:prstGeom prst="rect">
            <a:avLst/>
          </a:prstGeom>
        </p:spPr>
      </p:pic>
      <p:pic>
        <p:nvPicPr>
          <p:cNvPr id="10" name="Picture 9">
            <a:extLst>
              <a:ext uri="{FF2B5EF4-FFF2-40B4-BE49-F238E27FC236}">
                <a16:creationId xmlns:a16="http://schemas.microsoft.com/office/drawing/2014/main" id="{08EBA958-A782-403D-B250-F511794B9D54}"/>
              </a:ext>
            </a:extLst>
          </p:cNvPr>
          <p:cNvPicPr>
            <a:picLocks noChangeAspect="1"/>
          </p:cNvPicPr>
          <p:nvPr/>
        </p:nvPicPr>
        <p:blipFill>
          <a:blip r:embed="rId4"/>
          <a:stretch>
            <a:fillRect/>
          </a:stretch>
        </p:blipFill>
        <p:spPr>
          <a:xfrm>
            <a:off x="627493" y="6216792"/>
            <a:ext cx="1983235" cy="188925"/>
          </a:xfrm>
          <a:prstGeom prst="rect">
            <a:avLst/>
          </a:prstGeom>
        </p:spPr>
      </p:pic>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400A426D-82B8-4BAD-9CFD-C8A25830E7A4}"/>
                  </a:ext>
                </a:extLst>
              </p:cNvPr>
              <p:cNvSpPr/>
              <p:nvPr/>
            </p:nvSpPr>
            <p:spPr>
              <a:xfrm>
                <a:off x="3733800" y="1387749"/>
                <a:ext cx="2153025" cy="79367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𝑛</m:t>
                      </m:r>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𝑝</m:t>
                          </m:r>
                        </m:e>
                      </m:acc>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55</m:t>
                          </m:r>
                        </m:num>
                        <m:den>
                          <m:r>
                            <a:rPr lang="en-US" sz="2400" b="0" i="1" smtClean="0">
                              <a:latin typeface="Cambria Math" panose="02040503050406030204" pitchFamily="18" charset="0"/>
                            </a:rPr>
                            <m:t>25</m:t>
                          </m:r>
                        </m:den>
                      </m:f>
                      <m:r>
                        <a:rPr lang="en-US" sz="2400" b="0" i="1" smtClean="0">
                          <a:latin typeface="Cambria Math" panose="02040503050406030204" pitchFamily="18" charset="0"/>
                        </a:rPr>
                        <m:t>=2.2</m:t>
                      </m:r>
                    </m:oMath>
                  </m:oMathPara>
                </a14:m>
                <a:endParaRPr lang="en-US" sz="2400" dirty="0"/>
              </a:p>
            </p:txBody>
          </p:sp>
        </mc:Choice>
        <mc:Fallback xmlns="">
          <p:sp>
            <p:nvSpPr>
              <p:cNvPr id="21" name="Rectangle 20">
                <a:extLst>
                  <a:ext uri="{FF2B5EF4-FFF2-40B4-BE49-F238E27FC236}">
                    <a16:creationId xmlns:a16="http://schemas.microsoft.com/office/drawing/2014/main" id="{400A426D-82B8-4BAD-9CFD-C8A25830E7A4}"/>
                  </a:ext>
                </a:extLst>
              </p:cNvPr>
              <p:cNvSpPr>
                <a:spLocks noRot="1" noChangeAspect="1" noMove="1" noResize="1" noEditPoints="1" noAdjustHandles="1" noChangeArrowheads="1" noChangeShapeType="1" noTextEdit="1"/>
              </p:cNvSpPr>
              <p:nvPr/>
            </p:nvSpPr>
            <p:spPr>
              <a:xfrm>
                <a:off x="3733800" y="1387749"/>
                <a:ext cx="2153025" cy="793679"/>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ADDED1F1-FF0D-496D-9747-C473F1632601}"/>
                  </a:ext>
                </a:extLst>
              </p:cNvPr>
              <p:cNvSpPr/>
              <p:nvPr/>
            </p:nvSpPr>
            <p:spPr>
              <a:xfrm>
                <a:off x="3733800" y="2406721"/>
                <a:ext cx="2481192" cy="7861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𝑝</m:t>
                          </m:r>
                        </m:e>
                      </m:acc>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2.2</m:t>
                          </m:r>
                        </m:num>
                        <m:den>
                          <m:r>
                            <a:rPr lang="en-US" sz="2400" b="0" i="1" smtClean="0">
                              <a:latin typeface="Cambria Math" panose="02040503050406030204" pitchFamily="18" charset="0"/>
                            </a:rPr>
                            <m:t>100</m:t>
                          </m:r>
                        </m:den>
                      </m:f>
                      <m:r>
                        <a:rPr lang="en-US" sz="2400" b="0" i="1" smtClean="0">
                          <a:latin typeface="Cambria Math" panose="02040503050406030204" pitchFamily="18" charset="0"/>
                        </a:rPr>
                        <m:t>=0.022</m:t>
                      </m:r>
                    </m:oMath>
                  </m:oMathPara>
                </a14:m>
                <a:endParaRPr lang="en-US" sz="2400" dirty="0"/>
              </a:p>
            </p:txBody>
          </p:sp>
        </mc:Choice>
        <mc:Fallback xmlns="">
          <p:sp>
            <p:nvSpPr>
              <p:cNvPr id="23" name="Rectangle 22">
                <a:extLst>
                  <a:ext uri="{FF2B5EF4-FFF2-40B4-BE49-F238E27FC236}">
                    <a16:creationId xmlns:a16="http://schemas.microsoft.com/office/drawing/2014/main" id="{ADDED1F1-FF0D-496D-9747-C473F1632601}"/>
                  </a:ext>
                </a:extLst>
              </p:cNvPr>
              <p:cNvSpPr>
                <a:spLocks noRot="1" noChangeAspect="1" noMove="1" noResize="1" noEditPoints="1" noAdjustHandles="1" noChangeArrowheads="1" noChangeShapeType="1" noTextEdit="1"/>
              </p:cNvSpPr>
              <p:nvPr/>
            </p:nvSpPr>
            <p:spPr>
              <a:xfrm>
                <a:off x="3733800" y="2406721"/>
                <a:ext cx="2481192" cy="786177"/>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90813A4-59CA-4D75-B536-608FDF7B6A71}"/>
                  </a:ext>
                </a:extLst>
              </p:cNvPr>
              <p:cNvSpPr txBox="1"/>
              <p:nvPr/>
            </p:nvSpPr>
            <p:spPr>
              <a:xfrm>
                <a:off x="2838172" y="3509523"/>
                <a:ext cx="6123728" cy="82888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𝑆𝑡𝑎𝑛𝑑𝑎𝑟𝑑</m:t>
                          </m:r>
                          <m:r>
                            <a:rPr lang="en-US" sz="2400" b="0" i="1" smtClean="0">
                              <a:latin typeface="Cambria Math" panose="02040503050406030204" pitchFamily="18" charset="0"/>
                            </a:rPr>
                            <m:t> </m:t>
                          </m:r>
                          <m:r>
                            <a:rPr lang="en-US" sz="2400" b="0" i="1" smtClean="0">
                              <a:latin typeface="Cambria Math" panose="02040503050406030204" pitchFamily="18" charset="0"/>
                            </a:rPr>
                            <m:t>𝑑𝑒𝑣𝑖𝑎𝑡𝑖𝑜𝑛</m:t>
                          </m:r>
                          <m:r>
                            <a:rPr lang="en-US" sz="2400" b="0" i="1" smtClean="0">
                              <a:latin typeface="Cambria Math" panose="02040503050406030204" pitchFamily="18" charset="0"/>
                            </a:rPr>
                            <m:t>, </m:t>
                          </m:r>
                          <m:r>
                            <a:rPr lang="en-US" sz="2400" b="0" i="1" smtClean="0">
                              <a:latin typeface="Cambria Math" panose="02040503050406030204" pitchFamily="18" charset="0"/>
                            </a:rPr>
                            <m:t>𝑠</m:t>
                          </m:r>
                        </m:e>
                        <m:sub>
                          <m:r>
                            <a:rPr lang="en-US" sz="2400" b="0" i="1" smtClean="0">
                              <a:latin typeface="Cambria Math" panose="02040503050406030204" pitchFamily="18" charset="0"/>
                            </a:rPr>
                            <m:t>𝑛</m:t>
                          </m:r>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𝑝</m:t>
                              </m:r>
                            </m:e>
                          </m:acc>
                        </m:sub>
                      </m:sSub>
                      <m:r>
                        <a:rPr lang="en-US" sz="2400" b="0" i="1" smtClean="0">
                          <a:latin typeface="Cambria Math" panose="02040503050406030204" pitchFamily="18" charset="0"/>
                        </a:rPr>
                        <m:t>=</m:t>
                      </m:r>
                      <m:rad>
                        <m:radPr>
                          <m:degHide m:val="on"/>
                          <m:ctrlPr>
                            <a:rPr lang="en-US" sz="2400" b="0" i="1" smtClean="0">
                              <a:latin typeface="Cambria Math" panose="02040503050406030204" pitchFamily="18" charset="0"/>
                            </a:rPr>
                          </m:ctrlPr>
                        </m:radPr>
                        <m:deg/>
                        <m:e>
                          <m:r>
                            <a:rPr lang="en-US" sz="2400" b="0" i="1" smtClean="0">
                              <a:latin typeface="Cambria Math" panose="02040503050406030204" pitchFamily="18" charset="0"/>
                            </a:rPr>
                            <m:t>2.2</m:t>
                          </m:r>
                          <m:r>
                            <a:rPr lang="en-US" sz="2400" i="1" smtClean="0">
                              <a:latin typeface="Cambria Math" panose="02040503050406030204" pitchFamily="18" charset="0"/>
                            </a:rPr>
                            <m:t> </m:t>
                          </m:r>
                          <m:r>
                            <a:rPr lang="en-US" sz="2400" i="1">
                              <a:latin typeface="Cambria Math" panose="02040503050406030204" pitchFamily="18" charset="0"/>
                            </a:rPr>
                            <m:t>(1−</m:t>
                          </m:r>
                          <m:r>
                            <a:rPr lang="en-US" sz="2400" b="0" i="1" smtClean="0">
                              <a:latin typeface="Cambria Math" panose="02040503050406030204" pitchFamily="18" charset="0"/>
                            </a:rPr>
                            <m:t>0.022</m:t>
                          </m:r>
                          <m:r>
                            <a:rPr lang="en-US" sz="2400" i="1">
                              <a:latin typeface="Cambria Math" panose="02040503050406030204" pitchFamily="18" charset="0"/>
                            </a:rPr>
                            <m:t>)</m:t>
                          </m:r>
                        </m:e>
                      </m:rad>
                    </m:oMath>
                  </m:oMathPara>
                </a14:m>
                <a:endParaRPr lang="en-US" sz="2400" dirty="0"/>
              </a:p>
              <a:p>
                <a:r>
                  <a:rPr lang="en-US" sz="2400" dirty="0"/>
                  <a:t>			           = 1.4668</a:t>
                </a:r>
              </a:p>
            </p:txBody>
          </p:sp>
        </mc:Choice>
        <mc:Fallback xmlns="">
          <p:sp>
            <p:nvSpPr>
              <p:cNvPr id="24" name="TextBox 23">
                <a:extLst>
                  <a:ext uri="{FF2B5EF4-FFF2-40B4-BE49-F238E27FC236}">
                    <a16:creationId xmlns:a16="http://schemas.microsoft.com/office/drawing/2014/main" id="{490813A4-59CA-4D75-B536-608FDF7B6A71}"/>
                  </a:ext>
                </a:extLst>
              </p:cNvPr>
              <p:cNvSpPr txBox="1">
                <a:spLocks noRot="1" noChangeAspect="1" noMove="1" noResize="1" noEditPoints="1" noAdjustHandles="1" noChangeArrowheads="1" noChangeShapeType="1" noTextEdit="1"/>
              </p:cNvSpPr>
              <p:nvPr/>
            </p:nvSpPr>
            <p:spPr>
              <a:xfrm>
                <a:off x="2838172" y="3509523"/>
                <a:ext cx="6123728" cy="828881"/>
              </a:xfrm>
              <a:prstGeom prst="rect">
                <a:avLst/>
              </a:prstGeom>
              <a:blipFill>
                <a:blip r:embed="rId7"/>
                <a:stretch>
                  <a:fillRect b="-2058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0A3B6276-3EC5-43D2-AFA3-AC853453C79F}"/>
                  </a:ext>
                </a:extLst>
              </p:cNvPr>
              <p:cNvSpPr/>
              <p:nvPr/>
            </p:nvSpPr>
            <p:spPr>
              <a:xfrm>
                <a:off x="3008312" y="4804721"/>
                <a:ext cx="4951484" cy="49019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𝑈𝐶𝐿</m:t>
                          </m:r>
                        </m:e>
                        <m:sub>
                          <m:r>
                            <a:rPr lang="en-US" sz="2400" b="0" i="1" smtClean="0">
                              <a:latin typeface="Cambria Math" panose="02040503050406030204" pitchFamily="18" charset="0"/>
                            </a:rPr>
                            <m:t>𝑛</m:t>
                          </m:r>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𝑝</m:t>
                              </m:r>
                            </m:e>
                          </m:acc>
                        </m:sub>
                      </m:sSub>
                      <m:r>
                        <a:rPr lang="en-US" sz="2400" i="1">
                          <a:latin typeface="Cambria Math" panose="02040503050406030204" pitchFamily="18" charset="0"/>
                        </a:rPr>
                        <m:t>=</m:t>
                      </m:r>
                      <m:r>
                        <a:rPr lang="en-US" sz="2400" b="0" i="1" smtClean="0">
                          <a:latin typeface="Cambria Math" panose="02040503050406030204" pitchFamily="18" charset="0"/>
                        </a:rPr>
                        <m:t>2.2+</m:t>
                      </m:r>
                      <m:r>
                        <a:rPr lang="en-US" sz="2400" b="0" i="1" smtClean="0">
                          <a:latin typeface="Cambria Math" panose="02040503050406030204" pitchFamily="18" charset="0"/>
                          <a:ea typeface="Cambria Math" panose="02040503050406030204" pitchFamily="18" charset="0"/>
                        </a:rPr>
                        <m:t>3</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1.4668</m:t>
                          </m:r>
                        </m:e>
                      </m:d>
                      <m:r>
                        <a:rPr lang="en-US" sz="2400" b="0" i="1" smtClean="0">
                          <a:latin typeface="Cambria Math" panose="02040503050406030204" pitchFamily="18" charset="0"/>
                          <a:ea typeface="Cambria Math" panose="02040503050406030204" pitchFamily="18" charset="0"/>
                        </a:rPr>
                        <m:t>=6.6</m:t>
                      </m:r>
                    </m:oMath>
                  </m:oMathPara>
                </a14:m>
                <a:endParaRPr lang="en-US" sz="2400" dirty="0"/>
              </a:p>
            </p:txBody>
          </p:sp>
        </mc:Choice>
        <mc:Fallback xmlns="">
          <p:sp>
            <p:nvSpPr>
              <p:cNvPr id="25" name="Rectangle 24">
                <a:extLst>
                  <a:ext uri="{FF2B5EF4-FFF2-40B4-BE49-F238E27FC236}">
                    <a16:creationId xmlns:a16="http://schemas.microsoft.com/office/drawing/2014/main" id="{0A3B6276-3EC5-43D2-AFA3-AC853453C79F}"/>
                  </a:ext>
                </a:extLst>
              </p:cNvPr>
              <p:cNvSpPr>
                <a:spLocks noRot="1" noChangeAspect="1" noMove="1" noResize="1" noEditPoints="1" noAdjustHandles="1" noChangeArrowheads="1" noChangeShapeType="1" noTextEdit="1"/>
              </p:cNvSpPr>
              <p:nvPr/>
            </p:nvSpPr>
            <p:spPr>
              <a:xfrm>
                <a:off x="3008312" y="4804721"/>
                <a:ext cx="4951484" cy="490199"/>
              </a:xfrm>
              <a:prstGeom prst="rect">
                <a:avLst/>
              </a:prstGeom>
              <a:blipFill>
                <a:blip r:embed="rId8"/>
                <a:stretch>
                  <a:fillRect b="-61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AC74D3CB-30A0-4371-AEDB-73FE5D6CC6EA}"/>
                  </a:ext>
                </a:extLst>
              </p:cNvPr>
              <p:cNvSpPr/>
              <p:nvPr/>
            </p:nvSpPr>
            <p:spPr>
              <a:xfrm>
                <a:off x="3270082" y="5546259"/>
                <a:ext cx="4779001" cy="4901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𝐿</m:t>
                          </m:r>
                          <m:r>
                            <a:rPr lang="en-US" sz="2400" i="1">
                              <a:latin typeface="Cambria Math" panose="02040503050406030204" pitchFamily="18" charset="0"/>
                            </a:rPr>
                            <m:t>𝐶𝐿</m:t>
                          </m:r>
                        </m:e>
                        <m:sub>
                          <m:r>
                            <a:rPr lang="en-US" sz="2400" i="1">
                              <a:latin typeface="Cambria Math" panose="02040503050406030204" pitchFamily="18" charset="0"/>
                            </a:rPr>
                            <m:t>𝑛</m:t>
                          </m:r>
                          <m:acc>
                            <m:accPr>
                              <m:chr m:val="̅"/>
                              <m:ctrlPr>
                                <a:rPr lang="en-US" sz="2400" i="1">
                                  <a:latin typeface="Cambria Math" panose="02040503050406030204" pitchFamily="18" charset="0"/>
                                </a:rPr>
                              </m:ctrlPr>
                            </m:accPr>
                            <m:e>
                              <m:r>
                                <a:rPr lang="en-US" sz="2400" i="1">
                                  <a:latin typeface="Cambria Math" panose="02040503050406030204" pitchFamily="18" charset="0"/>
                                </a:rPr>
                                <m:t>𝑝</m:t>
                              </m:r>
                            </m:e>
                          </m:acc>
                        </m:sub>
                      </m:sSub>
                      <m:r>
                        <a:rPr lang="en-US" sz="2400" i="1">
                          <a:latin typeface="Cambria Math" panose="02040503050406030204" pitchFamily="18" charset="0"/>
                        </a:rPr>
                        <m:t>=2.2</m:t>
                      </m:r>
                      <m:r>
                        <a:rPr lang="en-US" sz="2400" b="0" i="1" smtClean="0">
                          <a:latin typeface="Cambria Math" panose="02040503050406030204" pitchFamily="18" charset="0"/>
                        </a:rPr>
                        <m:t>−</m:t>
                      </m:r>
                      <m:r>
                        <a:rPr lang="en-US" sz="2400" i="1">
                          <a:latin typeface="Cambria Math" panose="02040503050406030204" pitchFamily="18" charset="0"/>
                          <a:ea typeface="Cambria Math" panose="02040503050406030204" pitchFamily="18" charset="0"/>
                        </a:rPr>
                        <m:t>3</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1.4668</m:t>
                          </m:r>
                        </m:e>
                      </m:d>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−2.20</m:t>
                      </m:r>
                    </m:oMath>
                  </m:oMathPara>
                </a14:m>
                <a:endParaRPr lang="en-US" sz="2400" dirty="0"/>
              </a:p>
            </p:txBody>
          </p:sp>
        </mc:Choice>
        <mc:Fallback xmlns="">
          <p:sp>
            <p:nvSpPr>
              <p:cNvPr id="14" name="Rectangle 13">
                <a:extLst>
                  <a:ext uri="{FF2B5EF4-FFF2-40B4-BE49-F238E27FC236}">
                    <a16:creationId xmlns:a16="http://schemas.microsoft.com/office/drawing/2014/main" id="{AC74D3CB-30A0-4371-AEDB-73FE5D6CC6EA}"/>
                  </a:ext>
                </a:extLst>
              </p:cNvPr>
              <p:cNvSpPr>
                <a:spLocks noRot="1" noChangeAspect="1" noMove="1" noResize="1" noEditPoints="1" noAdjustHandles="1" noChangeArrowheads="1" noChangeShapeType="1" noTextEdit="1"/>
              </p:cNvSpPr>
              <p:nvPr/>
            </p:nvSpPr>
            <p:spPr>
              <a:xfrm>
                <a:off x="3270082" y="5546259"/>
                <a:ext cx="4779001" cy="490199"/>
              </a:xfrm>
              <a:prstGeom prst="rect">
                <a:avLst/>
              </a:prstGeom>
              <a:blipFill>
                <a:blip r:embed="rId9"/>
                <a:stretch>
                  <a:fillRect b="-6250"/>
                </a:stretch>
              </a:blipFill>
            </p:spPr>
            <p:txBody>
              <a:bodyPr/>
              <a:lstStyle/>
              <a:p>
                <a:r>
                  <a:rPr lang="en-US">
                    <a:noFill/>
                  </a:rPr>
                  <a:t> </a:t>
                </a:r>
              </a:p>
            </p:txBody>
          </p:sp>
        </mc:Fallback>
      </mc:AlternateContent>
    </p:spTree>
    <p:extLst>
      <p:ext uri="{BB962C8B-B14F-4D97-AF65-F5344CB8AC3E}">
        <p14:creationId xmlns:p14="http://schemas.microsoft.com/office/powerpoint/2010/main" val="383600534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anim calcmode="lin" valueType="num">
                                      <p:cBhvr>
                                        <p:cTn id="20" dur="1000" fill="hold"/>
                                        <p:tgtEl>
                                          <p:spTgt spid="21"/>
                                        </p:tgtEl>
                                        <p:attrNameLst>
                                          <p:attrName>ppt_x</p:attrName>
                                        </p:attrNameLst>
                                      </p:cBhvr>
                                      <p:tavLst>
                                        <p:tav tm="0">
                                          <p:val>
                                            <p:strVal val="#ppt_x"/>
                                          </p:val>
                                        </p:tav>
                                        <p:tav tm="100000">
                                          <p:val>
                                            <p:strVal val="#ppt_x"/>
                                          </p:val>
                                        </p:tav>
                                      </p:tavLst>
                                    </p:anim>
                                    <p:anim calcmode="lin" valueType="num">
                                      <p:cBhvr>
                                        <p:cTn id="2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1000"/>
                                        <p:tgtEl>
                                          <p:spTgt spid="24"/>
                                        </p:tgtEl>
                                      </p:cBhvr>
                                    </p:animEffect>
                                    <p:anim calcmode="lin" valueType="num">
                                      <p:cBhvr>
                                        <p:cTn id="34" dur="1000" fill="hold"/>
                                        <p:tgtEl>
                                          <p:spTgt spid="24"/>
                                        </p:tgtEl>
                                        <p:attrNameLst>
                                          <p:attrName>ppt_x</p:attrName>
                                        </p:attrNameLst>
                                      </p:cBhvr>
                                      <p:tavLst>
                                        <p:tav tm="0">
                                          <p:val>
                                            <p:strVal val="#ppt_x"/>
                                          </p:val>
                                        </p:tav>
                                        <p:tav tm="100000">
                                          <p:val>
                                            <p:strVal val="#ppt_x"/>
                                          </p:val>
                                        </p:tav>
                                      </p:tavLst>
                                    </p:anim>
                                    <p:anim calcmode="lin" valueType="num">
                                      <p:cBhvr>
                                        <p:cTn id="3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anim calcmode="lin" valueType="num">
                                      <p:cBhvr>
                                        <p:cTn id="41" dur="1000" fill="hold"/>
                                        <p:tgtEl>
                                          <p:spTgt spid="25"/>
                                        </p:tgtEl>
                                        <p:attrNameLst>
                                          <p:attrName>ppt_x</p:attrName>
                                        </p:attrNameLst>
                                      </p:cBhvr>
                                      <p:tavLst>
                                        <p:tav tm="0">
                                          <p:val>
                                            <p:strVal val="#ppt_x"/>
                                          </p:val>
                                        </p:tav>
                                        <p:tav tm="100000">
                                          <p:val>
                                            <p:strVal val="#ppt_x"/>
                                          </p:val>
                                        </p:tav>
                                      </p:tavLst>
                                    </p:anim>
                                    <p:anim calcmode="lin" valueType="num">
                                      <p:cBhvr>
                                        <p:cTn id="4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barn(inVertical)">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4" grpId="0"/>
      <p:bldP spid="25" grpId="0"/>
      <p:bldP spid="14"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np-charts (Fraction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79</a:t>
            </a:fld>
            <a:r>
              <a:rPr lang="en-US" altLang="zh-TW" dirty="0">
                <a:solidFill>
                  <a:schemeClr val="bg1">
                    <a:lumMod val="95000"/>
                  </a:schemeClr>
                </a:solidFill>
              </a:rPr>
              <a:t>/52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911062"/>
            <a:ext cx="8229600" cy="5656475"/>
          </a:xfrm>
        </p:spPr>
        <p:txBody>
          <a:bodyPr>
            <a:normAutofit/>
          </a:bodyPr>
          <a:lstStyle/>
          <a:p>
            <a:pPr marL="0" indent="0">
              <a:buNone/>
            </a:pPr>
            <a:r>
              <a:rPr lang="en-US" sz="2800" dirty="0"/>
              <a:t>.</a:t>
            </a:r>
          </a:p>
        </p:txBody>
      </p:sp>
      <p:sp>
        <p:nvSpPr>
          <p:cNvPr id="26" name="TextBox 25">
            <a:extLst>
              <a:ext uri="{FF2B5EF4-FFF2-40B4-BE49-F238E27FC236}">
                <a16:creationId xmlns:a16="http://schemas.microsoft.com/office/drawing/2014/main" id="{19110185-0B6D-44FF-BBB0-DABA59172F2E}"/>
              </a:ext>
            </a:extLst>
          </p:cNvPr>
          <p:cNvSpPr txBox="1"/>
          <p:nvPr/>
        </p:nvSpPr>
        <p:spPr>
          <a:xfrm>
            <a:off x="409318" y="588633"/>
            <a:ext cx="4692375" cy="523220"/>
          </a:xfrm>
          <a:prstGeom prst="rect">
            <a:avLst/>
          </a:prstGeom>
          <a:noFill/>
        </p:spPr>
        <p:txBody>
          <a:bodyPr wrap="none" rtlCol="0">
            <a:spAutoFit/>
          </a:bodyPr>
          <a:lstStyle/>
          <a:p>
            <a:r>
              <a:rPr lang="en-US" sz="2800" u="sng" dirty="0"/>
              <a:t>np-chart with fixed sample size</a:t>
            </a:r>
          </a:p>
        </p:txBody>
      </p:sp>
      <p:pic>
        <p:nvPicPr>
          <p:cNvPr id="18" name="Picture 17">
            <a:extLst>
              <a:ext uri="{FF2B5EF4-FFF2-40B4-BE49-F238E27FC236}">
                <a16:creationId xmlns:a16="http://schemas.microsoft.com/office/drawing/2014/main" id="{1ECEEBD4-5BB0-4E2E-800D-67B713F6DBB1}"/>
              </a:ext>
            </a:extLst>
          </p:cNvPr>
          <p:cNvPicPr>
            <a:picLocks noChangeAspect="1"/>
          </p:cNvPicPr>
          <p:nvPr/>
        </p:nvPicPr>
        <p:blipFill rotWithShape="1">
          <a:blip r:embed="rId3"/>
          <a:srcRect t="23320" r="84167" b="11462"/>
          <a:stretch/>
        </p:blipFill>
        <p:spPr>
          <a:xfrm>
            <a:off x="496887" y="1272490"/>
            <a:ext cx="2130425" cy="4933617"/>
          </a:xfrm>
          <a:prstGeom prst="rect">
            <a:avLst/>
          </a:prstGeom>
        </p:spPr>
      </p:pic>
      <p:pic>
        <p:nvPicPr>
          <p:cNvPr id="10" name="Picture 9">
            <a:extLst>
              <a:ext uri="{FF2B5EF4-FFF2-40B4-BE49-F238E27FC236}">
                <a16:creationId xmlns:a16="http://schemas.microsoft.com/office/drawing/2014/main" id="{08EBA958-A782-403D-B250-F511794B9D54}"/>
              </a:ext>
            </a:extLst>
          </p:cNvPr>
          <p:cNvPicPr>
            <a:picLocks noChangeAspect="1"/>
          </p:cNvPicPr>
          <p:nvPr/>
        </p:nvPicPr>
        <p:blipFill>
          <a:blip r:embed="rId4"/>
          <a:stretch>
            <a:fillRect/>
          </a:stretch>
        </p:blipFill>
        <p:spPr>
          <a:xfrm>
            <a:off x="627493" y="6216792"/>
            <a:ext cx="1983235" cy="188925"/>
          </a:xfrm>
          <a:prstGeom prst="rect">
            <a:avLst/>
          </a:prstGeom>
        </p:spPr>
      </p:pic>
      <p:pic>
        <p:nvPicPr>
          <p:cNvPr id="6" name="Picture 5">
            <a:extLst>
              <a:ext uri="{FF2B5EF4-FFF2-40B4-BE49-F238E27FC236}">
                <a16:creationId xmlns:a16="http://schemas.microsoft.com/office/drawing/2014/main" id="{49D4900E-5B69-45F7-A63C-B906378B494E}"/>
              </a:ext>
            </a:extLst>
          </p:cNvPr>
          <p:cNvPicPr>
            <a:picLocks noChangeAspect="1"/>
          </p:cNvPicPr>
          <p:nvPr/>
        </p:nvPicPr>
        <p:blipFill>
          <a:blip r:embed="rId5"/>
          <a:stretch>
            <a:fillRect/>
          </a:stretch>
        </p:blipFill>
        <p:spPr>
          <a:xfrm>
            <a:off x="2809398" y="1997814"/>
            <a:ext cx="6184344" cy="3717186"/>
          </a:xfrm>
          <a:prstGeom prst="rect">
            <a:avLst/>
          </a:prstGeom>
        </p:spPr>
      </p:pic>
    </p:spTree>
    <p:extLst>
      <p:ext uri="{BB962C8B-B14F-4D97-AF65-F5344CB8AC3E}">
        <p14:creationId xmlns:p14="http://schemas.microsoft.com/office/powerpoint/2010/main" val="274583651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c-charts for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80</a:t>
            </a:fld>
            <a:r>
              <a:rPr lang="en-US" altLang="zh-TW" dirty="0">
                <a:solidFill>
                  <a:schemeClr val="bg1">
                    <a:lumMod val="95000"/>
                  </a:schemeClr>
                </a:solidFill>
              </a:rPr>
              <a:t>/52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911062"/>
            <a:ext cx="8229600" cy="5656475"/>
          </a:xfrm>
        </p:spPr>
        <p:txBody>
          <a:bodyPr>
            <a:normAutofit/>
          </a:bodyPr>
          <a:lstStyle/>
          <a:p>
            <a:r>
              <a:rPr lang="en-US" sz="2800" dirty="0"/>
              <a:t>Collect samples of equal size and count the number of nonconformances</a:t>
            </a:r>
          </a:p>
          <a:p>
            <a:r>
              <a:rPr lang="en-US" sz="2800" dirty="0"/>
              <a:t>Compute the average number of nonconformances per unit, c-bar  </a:t>
            </a:r>
          </a:p>
          <a:p>
            <a:r>
              <a:rPr lang="en-US" sz="2800" dirty="0"/>
              <a:t>Standard deviation</a:t>
            </a:r>
            <a:r>
              <a:rPr lang="en-US" sz="2800" dirty="0">
                <a:solidFill>
                  <a:srgbClr val="FF6600"/>
                </a:solidFill>
              </a:rPr>
              <a:t> </a:t>
            </a:r>
          </a:p>
          <a:p>
            <a:endParaRPr lang="en-US" sz="2800" dirty="0"/>
          </a:p>
          <a:p>
            <a:r>
              <a:rPr lang="en-US" sz="2800" dirty="0"/>
              <a:t>Control limits</a:t>
            </a:r>
          </a:p>
          <a:p>
            <a:pPr marL="0" indent="0">
              <a:buNone/>
            </a:pPr>
            <a:endParaRPr lang="en-US" sz="2800" dirty="0"/>
          </a:p>
        </p:txBody>
      </p:sp>
      <p:pic>
        <p:nvPicPr>
          <p:cNvPr id="17" name="Picture 16">
            <a:extLst>
              <a:ext uri="{FF2B5EF4-FFF2-40B4-BE49-F238E27FC236}">
                <a16:creationId xmlns:a16="http://schemas.microsoft.com/office/drawing/2014/main" id="{9476EC3D-BE7B-4743-8520-D75A9317B948}"/>
              </a:ext>
            </a:extLst>
          </p:cNvPr>
          <p:cNvPicPr>
            <a:picLocks noChangeAspect="1"/>
          </p:cNvPicPr>
          <p:nvPr/>
        </p:nvPicPr>
        <p:blipFill rotWithShape="1">
          <a:blip r:embed="rId3"/>
          <a:srcRect t="100000" r="67797" b="-12164"/>
          <a:stretch/>
        </p:blipFill>
        <p:spPr>
          <a:xfrm>
            <a:off x="3505200" y="2965365"/>
            <a:ext cx="1447800" cy="82635"/>
          </a:xfrm>
          <a:prstGeom prst="rect">
            <a:avLst/>
          </a:prstGeom>
        </p:spPr>
      </p:pic>
      <p:pic>
        <p:nvPicPr>
          <p:cNvPr id="19" name="Picture 18">
            <a:extLst>
              <a:ext uri="{FF2B5EF4-FFF2-40B4-BE49-F238E27FC236}">
                <a16:creationId xmlns:a16="http://schemas.microsoft.com/office/drawing/2014/main" id="{6B49B224-2625-428D-8A8B-063C4D03902A}"/>
              </a:ext>
            </a:extLst>
          </p:cNvPr>
          <p:cNvPicPr>
            <a:picLocks noChangeAspect="1"/>
          </p:cNvPicPr>
          <p:nvPr/>
        </p:nvPicPr>
        <p:blipFill rotWithShape="1">
          <a:blip r:embed="rId3"/>
          <a:srcRect r="71186"/>
          <a:stretch/>
        </p:blipFill>
        <p:spPr>
          <a:xfrm>
            <a:off x="3581400" y="2327317"/>
            <a:ext cx="1295400" cy="679365"/>
          </a:xfrm>
          <a:prstGeom prst="rect">
            <a:avLst/>
          </a:prstGeom>
        </p:spPr>
      </p:pic>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id="{8354C170-F397-48C7-A9D0-C020AE070266}"/>
                  </a:ext>
                </a:extLst>
              </p:cNvPr>
              <p:cNvSpPr/>
              <p:nvPr/>
            </p:nvSpPr>
            <p:spPr>
              <a:xfrm>
                <a:off x="2895600" y="4422937"/>
                <a:ext cx="2457045" cy="490519"/>
              </a:xfrm>
              <a:prstGeom prst="rect">
                <a:avLst/>
              </a:prstGeom>
            </p:spPr>
            <p:txBody>
              <a:bodyPr wrap="square">
                <a:spAutoFit/>
              </a:bodyPr>
              <a:lstStyle/>
              <a:p>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𝑈𝐶𝐿</m:t>
                        </m:r>
                      </m:e>
                      <m:sub>
                        <m:r>
                          <a:rPr lang="en-US" sz="2400" b="0" i="1" smtClean="0">
                            <a:latin typeface="Cambria Math" panose="02040503050406030204" pitchFamily="18" charset="0"/>
                          </a:rPr>
                          <m:t>𝑐</m:t>
                        </m:r>
                      </m:sub>
                    </m:sSub>
                    <m:r>
                      <a:rPr lang="en-US" sz="2400" i="1">
                        <a:latin typeface="Cambria Math" panose="02040503050406030204" pitchFamily="18" charset="0"/>
                      </a:rPr>
                      <m:t>=</m:t>
                    </m:r>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𝑐</m:t>
                        </m:r>
                      </m:e>
                    </m:acc>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3</m:t>
                    </m:r>
                  </m:oMath>
                </a14:m>
                <a:r>
                  <a:rPr lang="en-US" sz="2400" dirty="0"/>
                  <a:t> </a:t>
                </a:r>
                <a14:m>
                  <m:oMath xmlns:m="http://schemas.openxmlformats.org/officeDocument/2006/math">
                    <m:rad>
                      <m:radPr>
                        <m:degHide m:val="on"/>
                        <m:ctrlPr>
                          <a:rPr lang="en-US" sz="2400" i="1">
                            <a:latin typeface="Cambria Math" panose="02040503050406030204" pitchFamily="18" charset="0"/>
                          </a:rPr>
                        </m:ctrlPr>
                      </m:radPr>
                      <m:deg/>
                      <m:e>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𝑐</m:t>
                            </m:r>
                          </m:e>
                        </m:acc>
                      </m:e>
                    </m:rad>
                  </m:oMath>
                </a14:m>
                <a:endParaRPr lang="en-US" sz="2400" dirty="0"/>
              </a:p>
            </p:txBody>
          </p:sp>
        </mc:Choice>
        <mc:Fallback xmlns="">
          <p:sp>
            <p:nvSpPr>
              <p:cNvPr id="24" name="Rectangle 23">
                <a:extLst>
                  <a:ext uri="{FF2B5EF4-FFF2-40B4-BE49-F238E27FC236}">
                    <a16:creationId xmlns:a16="http://schemas.microsoft.com/office/drawing/2014/main" id="{8354C170-F397-48C7-A9D0-C020AE070266}"/>
                  </a:ext>
                </a:extLst>
              </p:cNvPr>
              <p:cNvSpPr>
                <a:spLocks noRot="1" noChangeAspect="1" noMove="1" noResize="1" noEditPoints="1" noAdjustHandles="1" noChangeArrowheads="1" noChangeShapeType="1" noTextEdit="1"/>
              </p:cNvSpPr>
              <p:nvPr/>
            </p:nvSpPr>
            <p:spPr>
              <a:xfrm>
                <a:off x="2895600" y="4422937"/>
                <a:ext cx="2457045" cy="490519"/>
              </a:xfrm>
              <a:prstGeom prst="rect">
                <a:avLst/>
              </a:prstGeom>
              <a:blipFill>
                <a:blip r:embed="rId4"/>
                <a:stretch>
                  <a:fillRect t="-3750" b="-287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B2C506F2-4A03-42EF-89A1-3EC9CF9ED913}"/>
                  </a:ext>
                </a:extLst>
              </p:cNvPr>
              <p:cNvSpPr/>
              <p:nvPr/>
            </p:nvSpPr>
            <p:spPr>
              <a:xfrm>
                <a:off x="2676575" y="4971523"/>
                <a:ext cx="2676070" cy="49346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𝐿</m:t>
                          </m:r>
                          <m:r>
                            <a:rPr lang="en-US" sz="2400" i="1">
                              <a:latin typeface="Cambria Math" panose="02040503050406030204" pitchFamily="18" charset="0"/>
                            </a:rPr>
                            <m:t>𝐶𝐿</m:t>
                          </m:r>
                        </m:e>
                        <m:sub>
                          <m:r>
                            <a:rPr lang="en-US" sz="2400" b="0" i="1" smtClean="0">
                              <a:latin typeface="Cambria Math" panose="02040503050406030204" pitchFamily="18" charset="0"/>
                            </a:rPr>
                            <m:t>𝑐</m:t>
                          </m:r>
                        </m:sub>
                      </m:sSub>
                      <m:r>
                        <a:rPr lang="en-US" sz="2400" i="1">
                          <a:latin typeface="Cambria Math" panose="02040503050406030204" pitchFamily="18" charset="0"/>
                        </a:rPr>
                        <m:t>=</m:t>
                      </m:r>
                      <m:acc>
                        <m:accPr>
                          <m:chr m:val="̅"/>
                          <m:ctrlPr>
                            <a:rPr lang="en-US" sz="2400" i="1">
                              <a:latin typeface="Cambria Math" panose="02040503050406030204" pitchFamily="18" charset="0"/>
                            </a:rPr>
                          </m:ctrlPr>
                        </m:accPr>
                        <m:e>
                          <m:r>
                            <a:rPr lang="en-US" sz="2400" i="1">
                              <a:latin typeface="Cambria Math" panose="02040503050406030204" pitchFamily="18" charset="0"/>
                            </a:rPr>
                            <m:t>𝑐</m:t>
                          </m:r>
                        </m:e>
                      </m:acc>
                      <m:r>
                        <a:rPr lang="en-US" sz="2400" b="0" i="1" smtClean="0">
                          <a:latin typeface="Cambria Math" panose="02040503050406030204" pitchFamily="18" charset="0"/>
                        </a:rPr>
                        <m:t>−</m:t>
                      </m:r>
                      <m:r>
                        <a:rPr lang="en-US" sz="2400" i="1">
                          <a:latin typeface="Cambria Math" panose="02040503050406030204" pitchFamily="18" charset="0"/>
                          <a:ea typeface="Cambria Math" panose="02040503050406030204" pitchFamily="18" charset="0"/>
                        </a:rPr>
                        <m:t>3</m:t>
                      </m:r>
                      <m:r>
                        <m:rPr>
                          <m:nor/>
                        </m:rPr>
                        <a:rPr lang="en-US" sz="2400" dirty="0"/>
                        <m:t> </m:t>
                      </m:r>
                      <m:rad>
                        <m:radPr>
                          <m:degHide m:val="on"/>
                          <m:ctrlPr>
                            <a:rPr lang="en-US" sz="2400" i="1">
                              <a:latin typeface="Cambria Math" panose="02040503050406030204" pitchFamily="18" charset="0"/>
                            </a:rPr>
                          </m:ctrlPr>
                        </m:radPr>
                        <m:deg/>
                        <m:e>
                          <m:acc>
                            <m:accPr>
                              <m:chr m:val="̅"/>
                              <m:ctrlPr>
                                <a:rPr lang="en-US" sz="2400" i="1">
                                  <a:latin typeface="Cambria Math" panose="02040503050406030204" pitchFamily="18" charset="0"/>
                                </a:rPr>
                              </m:ctrlPr>
                            </m:accPr>
                            <m:e>
                              <m:r>
                                <a:rPr lang="en-US" sz="2400" i="1">
                                  <a:latin typeface="Cambria Math" panose="02040503050406030204" pitchFamily="18" charset="0"/>
                                </a:rPr>
                                <m:t>𝑐</m:t>
                              </m:r>
                            </m:e>
                          </m:acc>
                        </m:e>
                      </m:rad>
                    </m:oMath>
                  </m:oMathPara>
                </a14:m>
                <a:endParaRPr lang="en-US" sz="2400" dirty="0"/>
              </a:p>
            </p:txBody>
          </p:sp>
        </mc:Choice>
        <mc:Fallback xmlns="">
          <p:sp>
            <p:nvSpPr>
              <p:cNvPr id="25" name="Rectangle 24">
                <a:extLst>
                  <a:ext uri="{FF2B5EF4-FFF2-40B4-BE49-F238E27FC236}">
                    <a16:creationId xmlns:a16="http://schemas.microsoft.com/office/drawing/2014/main" id="{B2C506F2-4A03-42EF-89A1-3EC9CF9ED913}"/>
                  </a:ext>
                </a:extLst>
              </p:cNvPr>
              <p:cNvSpPr>
                <a:spLocks noRot="1" noChangeAspect="1" noMove="1" noResize="1" noEditPoints="1" noAdjustHandles="1" noChangeArrowheads="1" noChangeShapeType="1" noTextEdit="1"/>
              </p:cNvSpPr>
              <p:nvPr/>
            </p:nvSpPr>
            <p:spPr>
              <a:xfrm>
                <a:off x="2676575" y="4971523"/>
                <a:ext cx="2676070" cy="49346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CC3A385C-B429-4D9A-9472-8A2BB2CD9D40}"/>
                  </a:ext>
                </a:extLst>
              </p:cNvPr>
              <p:cNvSpPr/>
              <p:nvPr/>
            </p:nvSpPr>
            <p:spPr>
              <a:xfrm>
                <a:off x="3581400" y="3333484"/>
                <a:ext cx="2457045" cy="490519"/>
              </a:xfrm>
              <a:prstGeom prst="rect">
                <a:avLst/>
              </a:prstGeom>
            </p:spPr>
            <p:txBody>
              <a:bodyPr wrap="square">
                <a:spAutoFit/>
              </a:bodyPr>
              <a:lstStyle/>
              <a:p>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𝑐</m:t>
                        </m:r>
                      </m:sub>
                    </m:sSub>
                    <m:r>
                      <a:rPr lang="en-US" sz="2400" i="1">
                        <a:latin typeface="Cambria Math" panose="02040503050406030204" pitchFamily="18" charset="0"/>
                      </a:rPr>
                      <m:t>=</m:t>
                    </m:r>
                  </m:oMath>
                </a14:m>
                <a:r>
                  <a:rPr lang="en-US" sz="2400" dirty="0"/>
                  <a:t> </a:t>
                </a:r>
                <a14:m>
                  <m:oMath xmlns:m="http://schemas.openxmlformats.org/officeDocument/2006/math">
                    <m:rad>
                      <m:radPr>
                        <m:degHide m:val="on"/>
                        <m:ctrlPr>
                          <a:rPr lang="en-US" sz="2400" i="1">
                            <a:latin typeface="Cambria Math" panose="02040503050406030204" pitchFamily="18" charset="0"/>
                          </a:rPr>
                        </m:ctrlPr>
                      </m:radPr>
                      <m:deg/>
                      <m:e>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𝑐</m:t>
                            </m:r>
                          </m:e>
                        </m:acc>
                      </m:e>
                    </m:rad>
                  </m:oMath>
                </a14:m>
                <a:endParaRPr lang="en-US" sz="2400" dirty="0"/>
              </a:p>
            </p:txBody>
          </p:sp>
        </mc:Choice>
        <mc:Fallback xmlns="">
          <p:sp>
            <p:nvSpPr>
              <p:cNvPr id="27" name="Rectangle 26">
                <a:extLst>
                  <a:ext uri="{FF2B5EF4-FFF2-40B4-BE49-F238E27FC236}">
                    <a16:creationId xmlns:a16="http://schemas.microsoft.com/office/drawing/2014/main" id="{CC3A385C-B429-4D9A-9472-8A2BB2CD9D40}"/>
                  </a:ext>
                </a:extLst>
              </p:cNvPr>
              <p:cNvSpPr>
                <a:spLocks noRot="1" noChangeAspect="1" noMove="1" noResize="1" noEditPoints="1" noAdjustHandles="1" noChangeArrowheads="1" noChangeShapeType="1" noTextEdit="1"/>
              </p:cNvSpPr>
              <p:nvPr/>
            </p:nvSpPr>
            <p:spPr>
              <a:xfrm>
                <a:off x="3581400" y="3333484"/>
                <a:ext cx="2457045" cy="490519"/>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95558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1000"/>
                                        <p:tgtEl>
                                          <p:spTgt spid="25"/>
                                        </p:tgtEl>
                                      </p:cBhvr>
                                    </p:animEffect>
                                    <p:anim calcmode="lin" valueType="num">
                                      <p:cBhvr>
                                        <p:cTn id="15" dur="1000" fill="hold"/>
                                        <p:tgtEl>
                                          <p:spTgt spid="25"/>
                                        </p:tgtEl>
                                        <p:attrNameLst>
                                          <p:attrName>ppt_x</p:attrName>
                                        </p:attrNameLst>
                                      </p:cBhvr>
                                      <p:tavLst>
                                        <p:tav tm="0">
                                          <p:val>
                                            <p:strVal val="#ppt_x"/>
                                          </p:val>
                                        </p:tav>
                                        <p:tav tm="100000">
                                          <p:val>
                                            <p:strVal val="#ppt_x"/>
                                          </p:val>
                                        </p:tav>
                                      </p:tavLst>
                                    </p:anim>
                                    <p:anim calcmode="lin" valueType="num">
                                      <p:cBhvr>
                                        <p:cTn id="1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1000"/>
                                        <p:tgtEl>
                                          <p:spTgt spid="27"/>
                                        </p:tgtEl>
                                      </p:cBhvr>
                                    </p:animEffect>
                                    <p:anim calcmode="lin" valueType="num">
                                      <p:cBhvr>
                                        <p:cTn id="22" dur="1000" fill="hold"/>
                                        <p:tgtEl>
                                          <p:spTgt spid="27"/>
                                        </p:tgtEl>
                                        <p:attrNameLst>
                                          <p:attrName>ppt_x</p:attrName>
                                        </p:attrNameLst>
                                      </p:cBhvr>
                                      <p:tavLst>
                                        <p:tav tm="0">
                                          <p:val>
                                            <p:strVal val="#ppt_x"/>
                                          </p:val>
                                        </p:tav>
                                        <p:tav tm="100000">
                                          <p:val>
                                            <p:strVal val="#ppt_x"/>
                                          </p:val>
                                        </p:tav>
                                      </p:tavLst>
                                    </p:anim>
                                    <p:anim calcmode="lin" valueType="num">
                                      <p:cBhvr>
                                        <p:cTn id="2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7"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c-charts for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81</a:t>
            </a:fld>
            <a:r>
              <a:rPr lang="en-US" altLang="zh-TW" dirty="0">
                <a:solidFill>
                  <a:schemeClr val="bg1">
                    <a:lumMod val="95000"/>
                  </a:schemeClr>
                </a:solidFill>
              </a:rPr>
              <a:t>/52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911062"/>
            <a:ext cx="8229600" cy="5656475"/>
          </a:xfrm>
        </p:spPr>
        <p:txBody>
          <a:bodyPr>
            <a:normAutofit/>
          </a:bodyPr>
          <a:lstStyle/>
          <a:p>
            <a:pPr marL="0" indent="0">
              <a:buNone/>
            </a:pPr>
            <a:r>
              <a:rPr lang="en-US" sz="2800" dirty="0"/>
              <a:t>.</a:t>
            </a:r>
          </a:p>
        </p:txBody>
      </p:sp>
      <p:pic>
        <p:nvPicPr>
          <p:cNvPr id="4" name="Picture 3">
            <a:extLst>
              <a:ext uri="{FF2B5EF4-FFF2-40B4-BE49-F238E27FC236}">
                <a16:creationId xmlns:a16="http://schemas.microsoft.com/office/drawing/2014/main" id="{849B9E15-14DB-4937-84C0-943064E943C4}"/>
              </a:ext>
            </a:extLst>
          </p:cNvPr>
          <p:cNvPicPr>
            <a:picLocks noChangeAspect="1"/>
          </p:cNvPicPr>
          <p:nvPr/>
        </p:nvPicPr>
        <p:blipFill>
          <a:blip r:embed="rId3"/>
          <a:stretch>
            <a:fillRect/>
          </a:stretch>
        </p:blipFill>
        <p:spPr>
          <a:xfrm>
            <a:off x="635048" y="911062"/>
            <a:ext cx="660351" cy="5242907"/>
          </a:xfrm>
          <a:prstGeom prst="rect">
            <a:avLst/>
          </a:prstGeom>
        </p:spPr>
      </p:pic>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DA0C3D4D-EC25-4E90-9A92-B75838576178}"/>
                  </a:ext>
                </a:extLst>
              </p:cNvPr>
              <p:cNvSpPr/>
              <p:nvPr/>
            </p:nvSpPr>
            <p:spPr>
              <a:xfrm>
                <a:off x="1667077" y="997355"/>
                <a:ext cx="2457045" cy="79130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𝑐</m:t>
                          </m:r>
                        </m:e>
                      </m:acc>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45</m:t>
                          </m:r>
                        </m:num>
                        <m:den>
                          <m:r>
                            <a:rPr lang="en-US" sz="2400" b="0" i="1" smtClean="0">
                              <a:latin typeface="Cambria Math" panose="02040503050406030204" pitchFamily="18" charset="0"/>
                            </a:rPr>
                            <m:t>25</m:t>
                          </m:r>
                        </m:den>
                      </m:f>
                      <m:r>
                        <a:rPr lang="en-US" sz="2400" b="0" i="1" smtClean="0">
                          <a:latin typeface="Cambria Math" panose="02040503050406030204" pitchFamily="18" charset="0"/>
                        </a:rPr>
                        <m:t>=1.8</m:t>
                      </m:r>
                    </m:oMath>
                  </m:oMathPara>
                </a14:m>
                <a:endParaRPr lang="en-US" sz="2400" dirty="0"/>
              </a:p>
            </p:txBody>
          </p:sp>
        </mc:Choice>
        <mc:Fallback xmlns="">
          <p:sp>
            <p:nvSpPr>
              <p:cNvPr id="18" name="Rectangle 17">
                <a:extLst>
                  <a:ext uri="{FF2B5EF4-FFF2-40B4-BE49-F238E27FC236}">
                    <a16:creationId xmlns:a16="http://schemas.microsoft.com/office/drawing/2014/main" id="{DA0C3D4D-EC25-4E90-9A92-B75838576178}"/>
                  </a:ext>
                </a:extLst>
              </p:cNvPr>
              <p:cNvSpPr>
                <a:spLocks noRot="1" noChangeAspect="1" noMove="1" noResize="1" noEditPoints="1" noAdjustHandles="1" noChangeArrowheads="1" noChangeShapeType="1" noTextEdit="1"/>
              </p:cNvSpPr>
              <p:nvPr/>
            </p:nvSpPr>
            <p:spPr>
              <a:xfrm>
                <a:off x="1667077" y="997355"/>
                <a:ext cx="2457045" cy="79130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A6024966-1C72-4C26-8FBC-B5FF24791CFF}"/>
                  </a:ext>
                </a:extLst>
              </p:cNvPr>
              <p:cNvSpPr/>
              <p:nvPr/>
            </p:nvSpPr>
            <p:spPr>
              <a:xfrm>
                <a:off x="1972796" y="1788662"/>
                <a:ext cx="4275604" cy="496483"/>
              </a:xfrm>
              <a:prstGeom prst="rect">
                <a:avLst/>
              </a:prstGeom>
            </p:spPr>
            <p:txBody>
              <a:bodyPr wrap="square">
                <a:spAutoFit/>
              </a:bodyPr>
              <a:lstStyle/>
              <a:p>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𝑈𝐶𝐿</m:t>
                        </m:r>
                      </m:e>
                      <m:sub>
                        <m:r>
                          <a:rPr lang="en-US" sz="2400" b="0" i="1" smtClean="0">
                            <a:latin typeface="Cambria Math" panose="02040503050406030204" pitchFamily="18" charset="0"/>
                          </a:rPr>
                          <m:t>𝑐</m:t>
                        </m:r>
                      </m:sub>
                    </m:sSub>
                    <m:r>
                      <a:rPr lang="en-US" sz="2400" i="1">
                        <a:latin typeface="Cambria Math" panose="02040503050406030204" pitchFamily="18" charset="0"/>
                      </a:rPr>
                      <m:t>=</m:t>
                    </m:r>
                    <m:r>
                      <a:rPr lang="en-US" sz="2400" b="0" i="1" smtClean="0">
                        <a:latin typeface="Cambria Math" panose="02040503050406030204" pitchFamily="18" charset="0"/>
                      </a:rPr>
                      <m:t>1.8+</m:t>
                    </m:r>
                    <m:r>
                      <a:rPr lang="en-US" sz="2400" b="0" i="1" smtClean="0">
                        <a:latin typeface="Cambria Math" panose="02040503050406030204" pitchFamily="18" charset="0"/>
                        <a:ea typeface="Cambria Math" panose="02040503050406030204" pitchFamily="18" charset="0"/>
                      </a:rPr>
                      <m:t>3</m:t>
                    </m:r>
                  </m:oMath>
                </a14:m>
                <a:r>
                  <a:rPr lang="en-US" sz="2400" dirty="0"/>
                  <a:t> </a:t>
                </a:r>
                <a14:m>
                  <m:oMath xmlns:m="http://schemas.openxmlformats.org/officeDocument/2006/math">
                    <m:rad>
                      <m:radPr>
                        <m:degHide m:val="on"/>
                        <m:ctrlPr>
                          <a:rPr lang="en-US" sz="2400" i="1">
                            <a:latin typeface="Cambria Math" panose="02040503050406030204" pitchFamily="18" charset="0"/>
                          </a:rPr>
                        </m:ctrlPr>
                      </m:radPr>
                      <m:deg/>
                      <m:e>
                        <m:r>
                          <a:rPr lang="en-US" sz="2400" b="0" i="1" smtClean="0">
                            <a:latin typeface="Cambria Math" panose="02040503050406030204" pitchFamily="18" charset="0"/>
                          </a:rPr>
                          <m:t>1.8</m:t>
                        </m:r>
                      </m:e>
                    </m:rad>
                    <m:r>
                      <a:rPr lang="en-US" sz="2400" b="0" i="1" smtClean="0">
                        <a:latin typeface="Cambria Math" panose="02040503050406030204" pitchFamily="18" charset="0"/>
                      </a:rPr>
                      <m:t>=5.82</m:t>
                    </m:r>
                  </m:oMath>
                </a14:m>
                <a:endParaRPr lang="en-US" sz="2400" dirty="0"/>
              </a:p>
            </p:txBody>
          </p:sp>
        </mc:Choice>
        <mc:Fallback xmlns="">
          <p:sp>
            <p:nvSpPr>
              <p:cNvPr id="21" name="Rectangle 20">
                <a:extLst>
                  <a:ext uri="{FF2B5EF4-FFF2-40B4-BE49-F238E27FC236}">
                    <a16:creationId xmlns:a16="http://schemas.microsoft.com/office/drawing/2014/main" id="{A6024966-1C72-4C26-8FBC-B5FF24791CFF}"/>
                  </a:ext>
                </a:extLst>
              </p:cNvPr>
              <p:cNvSpPr>
                <a:spLocks noRot="1" noChangeAspect="1" noMove="1" noResize="1" noEditPoints="1" noAdjustHandles="1" noChangeArrowheads="1" noChangeShapeType="1" noTextEdit="1"/>
              </p:cNvSpPr>
              <p:nvPr/>
            </p:nvSpPr>
            <p:spPr>
              <a:xfrm>
                <a:off x="1972796" y="1788662"/>
                <a:ext cx="4275604" cy="496483"/>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1659F4E3-EF74-4FB1-A871-ABE79A66578E}"/>
                  </a:ext>
                </a:extLst>
              </p:cNvPr>
              <p:cNvSpPr/>
              <p:nvPr/>
            </p:nvSpPr>
            <p:spPr>
              <a:xfrm>
                <a:off x="1941340" y="2301739"/>
                <a:ext cx="4647029" cy="50520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𝐿</m:t>
                          </m:r>
                          <m:r>
                            <a:rPr lang="en-US" sz="2400" i="1">
                              <a:latin typeface="Cambria Math" panose="02040503050406030204" pitchFamily="18" charset="0"/>
                            </a:rPr>
                            <m:t>𝐶𝐿</m:t>
                          </m:r>
                        </m:e>
                        <m:sub>
                          <m:r>
                            <a:rPr lang="en-US" sz="2400" b="0" i="1" smtClean="0">
                              <a:latin typeface="Cambria Math" panose="02040503050406030204" pitchFamily="18" charset="0"/>
                            </a:rPr>
                            <m:t>𝑐</m:t>
                          </m:r>
                        </m:sub>
                      </m:sSub>
                      <m:r>
                        <a:rPr lang="en-US" sz="2400" i="1">
                          <a:latin typeface="Cambria Math" panose="02040503050406030204" pitchFamily="18" charset="0"/>
                        </a:rPr>
                        <m:t>=1.8</m:t>
                      </m:r>
                      <m:r>
                        <a:rPr lang="en-US" sz="2400" b="0" i="1" smtClean="0">
                          <a:latin typeface="Cambria Math" panose="02040503050406030204" pitchFamily="18" charset="0"/>
                        </a:rPr>
                        <m:t>−</m:t>
                      </m:r>
                      <m:r>
                        <a:rPr lang="en-US" sz="2400" i="1">
                          <a:latin typeface="Cambria Math" panose="02040503050406030204" pitchFamily="18" charset="0"/>
                          <a:ea typeface="Cambria Math" panose="02040503050406030204" pitchFamily="18" charset="0"/>
                        </a:rPr>
                        <m:t>3</m:t>
                      </m:r>
                      <m:r>
                        <m:rPr>
                          <m:nor/>
                        </m:rPr>
                        <a:rPr lang="en-US" sz="2400" dirty="0"/>
                        <m:t> </m:t>
                      </m:r>
                      <m:rad>
                        <m:radPr>
                          <m:degHide m:val="on"/>
                          <m:ctrlPr>
                            <a:rPr lang="en-US" sz="2400" i="1">
                              <a:latin typeface="Cambria Math" panose="02040503050406030204" pitchFamily="18" charset="0"/>
                            </a:rPr>
                          </m:ctrlPr>
                        </m:radPr>
                        <m:deg/>
                        <m:e>
                          <m:r>
                            <a:rPr lang="en-US" sz="2400" i="1">
                              <a:latin typeface="Cambria Math" panose="02040503050406030204" pitchFamily="18" charset="0"/>
                            </a:rPr>
                            <m:t>1.8</m:t>
                          </m:r>
                        </m:e>
                      </m:rad>
                      <m:r>
                        <a:rPr lang="en-US" sz="2400" i="1">
                          <a:latin typeface="Cambria Math" panose="02040503050406030204" pitchFamily="18" charset="0"/>
                        </a:rPr>
                        <m:t>=</m:t>
                      </m:r>
                      <m:r>
                        <a:rPr lang="en-US" sz="2400" b="0" i="1" smtClean="0">
                          <a:latin typeface="Cambria Math" panose="02040503050406030204" pitchFamily="18" charset="0"/>
                        </a:rPr>
                        <m:t>−2.22 </m:t>
                      </m:r>
                      <m:r>
                        <a:rPr lang="en-US" sz="2400" b="0" i="1" smtClean="0">
                          <a:latin typeface="Cambria Math" panose="02040503050406030204" pitchFamily="18" charset="0"/>
                        </a:rPr>
                        <m:t>𝑜𝑟</m:t>
                      </m:r>
                      <m:r>
                        <a:rPr lang="en-US" sz="2400" b="0" i="1" smtClean="0">
                          <a:latin typeface="Cambria Math" panose="02040503050406030204" pitchFamily="18" charset="0"/>
                        </a:rPr>
                        <m:t> 0</m:t>
                      </m:r>
                    </m:oMath>
                  </m:oMathPara>
                </a14:m>
                <a:endParaRPr lang="en-US" sz="2400" dirty="0"/>
              </a:p>
            </p:txBody>
          </p:sp>
        </mc:Choice>
        <mc:Fallback xmlns="">
          <p:sp>
            <p:nvSpPr>
              <p:cNvPr id="22" name="Rectangle 21">
                <a:extLst>
                  <a:ext uri="{FF2B5EF4-FFF2-40B4-BE49-F238E27FC236}">
                    <a16:creationId xmlns:a16="http://schemas.microsoft.com/office/drawing/2014/main" id="{1659F4E3-EF74-4FB1-A871-ABE79A66578E}"/>
                  </a:ext>
                </a:extLst>
              </p:cNvPr>
              <p:cNvSpPr>
                <a:spLocks noRot="1" noChangeAspect="1" noMove="1" noResize="1" noEditPoints="1" noAdjustHandles="1" noChangeArrowheads="1" noChangeShapeType="1" noTextEdit="1"/>
              </p:cNvSpPr>
              <p:nvPr/>
            </p:nvSpPr>
            <p:spPr>
              <a:xfrm>
                <a:off x="1941340" y="2301739"/>
                <a:ext cx="4647029" cy="505203"/>
              </a:xfrm>
              <a:prstGeom prst="rect">
                <a:avLst/>
              </a:prstGeom>
              <a:blipFill>
                <a:blip r:embed="rId6"/>
                <a:stretch>
                  <a:fillRect/>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117A8A70-D660-47F8-B940-FB48967A7E4D}"/>
              </a:ext>
            </a:extLst>
          </p:cNvPr>
          <p:cNvPicPr>
            <a:picLocks noChangeAspect="1"/>
          </p:cNvPicPr>
          <p:nvPr/>
        </p:nvPicPr>
        <p:blipFill>
          <a:blip r:embed="rId7"/>
          <a:stretch>
            <a:fillRect/>
          </a:stretch>
        </p:blipFill>
        <p:spPr>
          <a:xfrm>
            <a:off x="55046" y="1485917"/>
            <a:ext cx="602618" cy="4628228"/>
          </a:xfrm>
          <a:prstGeom prst="rect">
            <a:avLst/>
          </a:prstGeom>
        </p:spPr>
      </p:pic>
      <p:pic>
        <p:nvPicPr>
          <p:cNvPr id="9" name="Picture 8">
            <a:extLst>
              <a:ext uri="{FF2B5EF4-FFF2-40B4-BE49-F238E27FC236}">
                <a16:creationId xmlns:a16="http://schemas.microsoft.com/office/drawing/2014/main" id="{9C75302F-F01A-4196-BAA8-927957CB700E}"/>
              </a:ext>
            </a:extLst>
          </p:cNvPr>
          <p:cNvPicPr>
            <a:picLocks noChangeAspect="1"/>
          </p:cNvPicPr>
          <p:nvPr/>
        </p:nvPicPr>
        <p:blipFill>
          <a:blip r:embed="rId8"/>
          <a:stretch>
            <a:fillRect/>
          </a:stretch>
        </p:blipFill>
        <p:spPr>
          <a:xfrm>
            <a:off x="2663942" y="2770189"/>
            <a:ext cx="6020513" cy="3618713"/>
          </a:xfrm>
          <a:prstGeom prst="rect">
            <a:avLst/>
          </a:prstGeom>
        </p:spPr>
      </p:pic>
    </p:spTree>
    <p:extLst>
      <p:ext uri="{BB962C8B-B14F-4D97-AF65-F5344CB8AC3E}">
        <p14:creationId xmlns:p14="http://schemas.microsoft.com/office/powerpoint/2010/main" val="146155705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arn(inVertical)">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2"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c-charts for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82</a:t>
            </a:fld>
            <a:r>
              <a:rPr lang="en-US" altLang="zh-TW" dirty="0">
                <a:solidFill>
                  <a:schemeClr val="bg1">
                    <a:lumMod val="95000"/>
                  </a:schemeClr>
                </a:solidFill>
              </a:rPr>
              <a:t>/52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911062"/>
            <a:ext cx="8229600" cy="5656475"/>
          </a:xfrm>
        </p:spPr>
        <p:txBody>
          <a:bodyPr>
            <a:normAutofit/>
          </a:bodyPr>
          <a:lstStyle/>
          <a:p>
            <a:pPr marL="0" indent="0">
              <a:buNone/>
            </a:pPr>
            <a:r>
              <a:rPr lang="en-US" sz="2800" dirty="0"/>
              <a:t>.</a:t>
            </a:r>
          </a:p>
        </p:txBody>
      </p:sp>
      <p:pic>
        <p:nvPicPr>
          <p:cNvPr id="6" name="Picture 5">
            <a:extLst>
              <a:ext uri="{FF2B5EF4-FFF2-40B4-BE49-F238E27FC236}">
                <a16:creationId xmlns:a16="http://schemas.microsoft.com/office/drawing/2014/main" id="{40FCBFFE-94E6-42D6-8DC8-AD8C02092FAD}"/>
              </a:ext>
            </a:extLst>
          </p:cNvPr>
          <p:cNvPicPr>
            <a:picLocks noChangeAspect="1"/>
          </p:cNvPicPr>
          <p:nvPr/>
        </p:nvPicPr>
        <p:blipFill>
          <a:blip r:embed="rId3"/>
          <a:stretch>
            <a:fillRect/>
          </a:stretch>
        </p:blipFill>
        <p:spPr>
          <a:xfrm>
            <a:off x="2514599" y="717673"/>
            <a:ext cx="1909851" cy="5656475"/>
          </a:xfrm>
          <a:prstGeom prst="rect">
            <a:avLst/>
          </a:prstGeom>
        </p:spPr>
      </p:pic>
    </p:spTree>
    <p:extLst>
      <p:ext uri="{BB962C8B-B14F-4D97-AF65-F5344CB8AC3E}">
        <p14:creationId xmlns:p14="http://schemas.microsoft.com/office/powerpoint/2010/main" val="84569830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u-charts for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8"/>
            <a:ext cx="3124200" cy="227158"/>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83</a:t>
            </a:fld>
            <a:r>
              <a:rPr lang="en-US" altLang="zh-TW" dirty="0">
                <a:solidFill>
                  <a:schemeClr val="bg1">
                    <a:lumMod val="95000"/>
                  </a:schemeClr>
                </a:solidFill>
              </a:rPr>
              <a:t>/52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911062"/>
            <a:ext cx="8229600" cy="5656475"/>
          </a:xfrm>
        </p:spPr>
        <p:txBody>
          <a:bodyPr>
            <a:normAutofit/>
          </a:bodyPr>
          <a:lstStyle/>
          <a:p>
            <a:pPr marL="0" indent="0">
              <a:buNone/>
            </a:pPr>
            <a:r>
              <a:rPr lang="en-US" sz="2800" dirty="0"/>
              <a:t>.</a:t>
            </a:r>
          </a:p>
        </p:txBody>
      </p:sp>
      <p:sp>
        <p:nvSpPr>
          <p:cNvPr id="17" name="Content Placeholder 3">
            <a:extLst>
              <a:ext uri="{FF2B5EF4-FFF2-40B4-BE49-F238E27FC236}">
                <a16:creationId xmlns:a16="http://schemas.microsoft.com/office/drawing/2014/main" id="{42D614E2-F094-4EC4-B5DE-9E75C133B16E}"/>
              </a:ext>
            </a:extLst>
          </p:cNvPr>
          <p:cNvSpPr txBox="1">
            <a:spLocks/>
          </p:cNvSpPr>
          <p:nvPr/>
        </p:nvSpPr>
        <p:spPr>
          <a:xfrm>
            <a:off x="1295399" y="990386"/>
            <a:ext cx="7620001" cy="4800814"/>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858838" indent="-225425"/>
            <a:r>
              <a:rPr lang="en-US" sz="2800" dirty="0"/>
              <a:t>Applies if the samples are of unequal size</a:t>
            </a:r>
          </a:p>
          <a:p>
            <a:pPr marL="858838" indent="-225425"/>
            <a:r>
              <a:rPr lang="en-US" sz="2800" dirty="0"/>
              <a:t>Collect samples and count the number of nonconformances</a:t>
            </a:r>
          </a:p>
          <a:p>
            <a:pPr marL="858838" indent="-225425"/>
            <a:r>
              <a:rPr lang="en-US" sz="2800" dirty="0"/>
              <a:t>Compute the average number of nonconformances per unit, u-bar</a:t>
            </a:r>
          </a:p>
          <a:p>
            <a:pPr marL="858838" indent="-225425">
              <a:buFont typeface="Wingdings 2" pitchFamily="18" charset="2"/>
              <a:buNone/>
            </a:pPr>
            <a:endParaRPr lang="en-US" sz="2800" dirty="0"/>
          </a:p>
          <a:p>
            <a:pPr marL="858838" indent="-225425"/>
            <a:endParaRPr lang="en-US" sz="2800" dirty="0"/>
          </a:p>
          <a:p>
            <a:pPr marL="858838" indent="-225425"/>
            <a:r>
              <a:rPr lang="en-US" sz="2800" dirty="0"/>
              <a:t>Standard deviation</a:t>
            </a:r>
          </a:p>
          <a:p>
            <a:pPr marL="858838" indent="-225425"/>
            <a:endParaRPr lang="en-US" sz="2800" dirty="0"/>
          </a:p>
          <a:p>
            <a:pPr marL="858838" indent="-225425"/>
            <a:r>
              <a:rPr lang="en-US" sz="2800" dirty="0"/>
              <a:t>Control limits</a:t>
            </a:r>
          </a:p>
        </p:txBody>
      </p:sp>
      <p:pic>
        <p:nvPicPr>
          <p:cNvPr id="19" name="Picture 18">
            <a:extLst>
              <a:ext uri="{FF2B5EF4-FFF2-40B4-BE49-F238E27FC236}">
                <a16:creationId xmlns:a16="http://schemas.microsoft.com/office/drawing/2014/main" id="{DA4ED91D-AE61-4854-A538-99C22EF2C23B}"/>
              </a:ext>
            </a:extLst>
          </p:cNvPr>
          <p:cNvPicPr>
            <a:picLocks noChangeAspect="1"/>
          </p:cNvPicPr>
          <p:nvPr/>
        </p:nvPicPr>
        <p:blipFill rotWithShape="1">
          <a:blip r:embed="rId3"/>
          <a:srcRect r="53012"/>
          <a:stretch/>
        </p:blipFill>
        <p:spPr>
          <a:xfrm>
            <a:off x="5247932" y="3203492"/>
            <a:ext cx="2375047" cy="929199"/>
          </a:xfrm>
          <a:prstGeom prst="rect">
            <a:avLst/>
          </a:prstGeom>
        </p:spPr>
      </p:pic>
      <p:pic>
        <p:nvPicPr>
          <p:cNvPr id="23" name="Picture 22">
            <a:extLst>
              <a:ext uri="{FF2B5EF4-FFF2-40B4-BE49-F238E27FC236}">
                <a16:creationId xmlns:a16="http://schemas.microsoft.com/office/drawing/2014/main" id="{44926D83-F055-4EB6-8581-CDF5C9EEA3BF}"/>
              </a:ext>
            </a:extLst>
          </p:cNvPr>
          <p:cNvPicPr>
            <a:picLocks noChangeAspect="1"/>
          </p:cNvPicPr>
          <p:nvPr/>
        </p:nvPicPr>
        <p:blipFill rotWithShape="1">
          <a:blip r:embed="rId4"/>
          <a:srcRect r="73146"/>
          <a:stretch/>
        </p:blipFill>
        <p:spPr>
          <a:xfrm>
            <a:off x="5204556" y="4359997"/>
            <a:ext cx="1371601" cy="814905"/>
          </a:xfrm>
          <a:prstGeom prst="rect">
            <a:avLst/>
          </a:prstGeom>
        </p:spPr>
      </p:pic>
      <p:pic>
        <p:nvPicPr>
          <p:cNvPr id="24" name="Picture 23">
            <a:extLst>
              <a:ext uri="{FF2B5EF4-FFF2-40B4-BE49-F238E27FC236}">
                <a16:creationId xmlns:a16="http://schemas.microsoft.com/office/drawing/2014/main" id="{C7CEEFF2-B6CF-49EB-BDDD-7D0E2BFD416F}"/>
              </a:ext>
            </a:extLst>
          </p:cNvPr>
          <p:cNvPicPr>
            <a:picLocks noChangeAspect="1"/>
          </p:cNvPicPr>
          <p:nvPr/>
        </p:nvPicPr>
        <p:blipFill rotWithShape="1">
          <a:blip r:embed="rId5"/>
          <a:srcRect r="50786"/>
          <a:stretch/>
        </p:blipFill>
        <p:spPr>
          <a:xfrm>
            <a:off x="4572000" y="5150218"/>
            <a:ext cx="2375047" cy="1346200"/>
          </a:xfrm>
          <a:prstGeom prst="rect">
            <a:avLst/>
          </a:prstGeom>
        </p:spPr>
      </p:pic>
      <p:pic>
        <p:nvPicPr>
          <p:cNvPr id="9" name="Picture 8">
            <a:extLst>
              <a:ext uri="{FF2B5EF4-FFF2-40B4-BE49-F238E27FC236}">
                <a16:creationId xmlns:a16="http://schemas.microsoft.com/office/drawing/2014/main" id="{08CA6A6E-B452-43E8-B8BE-ECCDF4C4E0E4}"/>
              </a:ext>
            </a:extLst>
          </p:cNvPr>
          <p:cNvPicPr>
            <a:picLocks noChangeAspect="1"/>
          </p:cNvPicPr>
          <p:nvPr/>
        </p:nvPicPr>
        <p:blipFill>
          <a:blip r:embed="rId6"/>
          <a:stretch>
            <a:fillRect/>
          </a:stretch>
        </p:blipFill>
        <p:spPr>
          <a:xfrm>
            <a:off x="137429" y="840984"/>
            <a:ext cx="1775280" cy="5636016"/>
          </a:xfrm>
          <a:prstGeom prst="rect">
            <a:avLst/>
          </a:prstGeom>
        </p:spPr>
      </p:pic>
    </p:spTree>
    <p:extLst>
      <p:ext uri="{BB962C8B-B14F-4D97-AF65-F5344CB8AC3E}">
        <p14:creationId xmlns:p14="http://schemas.microsoft.com/office/powerpoint/2010/main" val="397374727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xEl>
                                              <p:pRg st="2" end="2"/>
                                            </p:txEl>
                                          </p:spTgt>
                                        </p:tgtEl>
                                        <p:attrNameLst>
                                          <p:attrName>style.visibility</p:attrName>
                                        </p:attrNameLst>
                                      </p:cBhvr>
                                      <p:to>
                                        <p:strVal val="visible"/>
                                      </p:to>
                                    </p:set>
                                    <p:animEffect transition="in" filter="barn(inVertical)">
                                      <p:cBhvr>
                                        <p:cTn id="7" dur="500"/>
                                        <p:tgtEl>
                                          <p:spTgt spid="1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7">
                                            <p:txEl>
                                              <p:pRg st="5" end="5"/>
                                            </p:txEl>
                                          </p:spTgt>
                                        </p:tgtEl>
                                        <p:attrNameLst>
                                          <p:attrName>style.visibility</p:attrName>
                                        </p:attrNameLst>
                                      </p:cBhvr>
                                      <p:to>
                                        <p:strVal val="visible"/>
                                      </p:to>
                                    </p:set>
                                    <p:animEffect transition="in" filter="barn(inVertical)">
                                      <p:cBhvr>
                                        <p:cTn id="19" dur="500"/>
                                        <p:tgtEl>
                                          <p:spTgt spid="17">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7">
                                            <p:txEl>
                                              <p:pRg st="7" end="7"/>
                                            </p:txEl>
                                          </p:spTgt>
                                        </p:tgtEl>
                                        <p:attrNameLst>
                                          <p:attrName>style.visibility</p:attrName>
                                        </p:attrNameLst>
                                      </p:cBhvr>
                                      <p:to>
                                        <p:strVal val="visible"/>
                                      </p:to>
                                    </p:set>
                                    <p:animEffect transition="in" filter="fade">
                                      <p:cBhvr>
                                        <p:cTn id="31" dur="1000"/>
                                        <p:tgtEl>
                                          <p:spTgt spid="17">
                                            <p:txEl>
                                              <p:pRg st="7" end="7"/>
                                            </p:txEl>
                                          </p:spTgt>
                                        </p:tgtEl>
                                      </p:cBhvr>
                                    </p:animEffect>
                                    <p:anim calcmode="lin" valueType="num">
                                      <p:cBhvr>
                                        <p:cTn id="32" dur="1000" fill="hold"/>
                                        <p:tgtEl>
                                          <p:spTgt spid="17">
                                            <p:txEl>
                                              <p:pRg st="7" end="7"/>
                                            </p:txEl>
                                          </p:spTgt>
                                        </p:tgtEl>
                                        <p:attrNameLst>
                                          <p:attrName>ppt_x</p:attrName>
                                        </p:attrNameLst>
                                      </p:cBhvr>
                                      <p:tavLst>
                                        <p:tav tm="0">
                                          <p:val>
                                            <p:strVal val="#ppt_x"/>
                                          </p:val>
                                        </p:tav>
                                        <p:tav tm="100000">
                                          <p:val>
                                            <p:strVal val="#ppt_x"/>
                                          </p:val>
                                        </p:tav>
                                      </p:tavLst>
                                    </p:anim>
                                    <p:anim calcmode="lin" valueType="num">
                                      <p:cBhvr>
                                        <p:cTn id="33" dur="1000" fill="hold"/>
                                        <p:tgtEl>
                                          <p:spTgt spid="17">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1000"/>
                                        <p:tgtEl>
                                          <p:spTgt spid="24"/>
                                        </p:tgtEl>
                                      </p:cBhvr>
                                    </p:animEffect>
                                    <p:anim calcmode="lin" valueType="num">
                                      <p:cBhvr>
                                        <p:cTn id="39" dur="1000" fill="hold"/>
                                        <p:tgtEl>
                                          <p:spTgt spid="24"/>
                                        </p:tgtEl>
                                        <p:attrNameLst>
                                          <p:attrName>ppt_x</p:attrName>
                                        </p:attrNameLst>
                                      </p:cBhvr>
                                      <p:tavLst>
                                        <p:tav tm="0">
                                          <p:val>
                                            <p:strVal val="#ppt_x"/>
                                          </p:val>
                                        </p:tav>
                                        <p:tav tm="100000">
                                          <p:val>
                                            <p:strVal val="#ppt_x"/>
                                          </p:val>
                                        </p:tav>
                                      </p:tavLst>
                                    </p:anim>
                                    <p:anim calcmode="lin" valueType="num">
                                      <p:cBhvr>
                                        <p:cTn id="4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u-charts for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84</a:t>
            </a:fld>
            <a:r>
              <a:rPr lang="en-US" altLang="zh-TW" dirty="0">
                <a:solidFill>
                  <a:schemeClr val="bg1">
                    <a:lumMod val="95000"/>
                  </a:schemeClr>
                </a:solidFill>
              </a:rPr>
              <a:t>/52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911062"/>
            <a:ext cx="8229600" cy="5656475"/>
          </a:xfrm>
        </p:spPr>
        <p:txBody>
          <a:bodyPr>
            <a:normAutofit/>
          </a:bodyPr>
          <a:lstStyle/>
          <a:p>
            <a:pPr marL="0" indent="0">
              <a:buNone/>
            </a:pPr>
            <a:r>
              <a:rPr lang="en-US" sz="2800" dirty="0"/>
              <a:t>.</a:t>
            </a:r>
          </a:p>
        </p:txBody>
      </p:sp>
      <p:sp>
        <p:nvSpPr>
          <p:cNvPr id="17" name="Content Placeholder 3">
            <a:extLst>
              <a:ext uri="{FF2B5EF4-FFF2-40B4-BE49-F238E27FC236}">
                <a16:creationId xmlns:a16="http://schemas.microsoft.com/office/drawing/2014/main" id="{42D614E2-F094-4EC4-B5DE-9E75C133B16E}"/>
              </a:ext>
            </a:extLst>
          </p:cNvPr>
          <p:cNvSpPr txBox="1">
            <a:spLocks/>
          </p:cNvSpPr>
          <p:nvPr/>
        </p:nvSpPr>
        <p:spPr>
          <a:xfrm>
            <a:off x="1295399" y="990386"/>
            <a:ext cx="7620001" cy="480081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2800" dirty="0"/>
          </a:p>
        </p:txBody>
      </p:sp>
      <p:pic>
        <p:nvPicPr>
          <p:cNvPr id="9" name="Picture 8">
            <a:extLst>
              <a:ext uri="{FF2B5EF4-FFF2-40B4-BE49-F238E27FC236}">
                <a16:creationId xmlns:a16="http://schemas.microsoft.com/office/drawing/2014/main" id="{7B30510E-DBA9-442C-AF53-04B70E28E87B}"/>
              </a:ext>
            </a:extLst>
          </p:cNvPr>
          <p:cNvPicPr>
            <a:picLocks noChangeAspect="1"/>
          </p:cNvPicPr>
          <p:nvPr/>
        </p:nvPicPr>
        <p:blipFill>
          <a:blip r:embed="rId3"/>
          <a:stretch>
            <a:fillRect/>
          </a:stretch>
        </p:blipFill>
        <p:spPr>
          <a:xfrm>
            <a:off x="3148407" y="1780486"/>
            <a:ext cx="5827106" cy="3553513"/>
          </a:xfrm>
          <a:prstGeom prst="rect">
            <a:avLst/>
          </a:prstGeom>
        </p:spPr>
      </p:pic>
      <p:pic>
        <p:nvPicPr>
          <p:cNvPr id="10" name="Picture 9">
            <a:extLst>
              <a:ext uri="{FF2B5EF4-FFF2-40B4-BE49-F238E27FC236}">
                <a16:creationId xmlns:a16="http://schemas.microsoft.com/office/drawing/2014/main" id="{0D4C4B34-C512-40AD-8B00-E90B06279313}"/>
              </a:ext>
            </a:extLst>
          </p:cNvPr>
          <p:cNvPicPr>
            <a:picLocks noChangeAspect="1"/>
          </p:cNvPicPr>
          <p:nvPr/>
        </p:nvPicPr>
        <p:blipFill>
          <a:blip r:embed="rId4"/>
          <a:stretch>
            <a:fillRect/>
          </a:stretch>
        </p:blipFill>
        <p:spPr>
          <a:xfrm>
            <a:off x="124265" y="886253"/>
            <a:ext cx="2947942" cy="5636016"/>
          </a:xfrm>
          <a:prstGeom prst="rect">
            <a:avLst/>
          </a:prstGeom>
        </p:spPr>
      </p:pic>
    </p:spTree>
    <p:extLst>
      <p:ext uri="{BB962C8B-B14F-4D97-AF65-F5344CB8AC3E}">
        <p14:creationId xmlns:p14="http://schemas.microsoft.com/office/powerpoint/2010/main" val="6322966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1" algn="l" rtl="0">
              <a:spcBef>
                <a:spcPct val="0"/>
              </a:spcBef>
            </a:pPr>
            <a:r>
              <a:rPr lang="en-US" sz="3200" b="1" dirty="0">
                <a:solidFill>
                  <a:schemeClr val="bg1"/>
                </a:solidFill>
              </a:rPr>
              <a:t>u-charts for nonconforming</a:t>
            </a:r>
            <a:endParaRPr lang="en-US" altLang="zh-TW" sz="3200" b="1" kern="0" dirty="0">
              <a:solidFill>
                <a:schemeClr val="bg1"/>
              </a:solidFill>
              <a:latin typeface="+mj-l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Quality Management</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85</a:t>
            </a:fld>
            <a:r>
              <a:rPr lang="en-US" altLang="zh-TW" dirty="0">
                <a:solidFill>
                  <a:schemeClr val="bg1">
                    <a:lumMod val="95000"/>
                  </a:schemeClr>
                </a:solidFill>
              </a:rPr>
              <a:t>/52</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800" i="1" dirty="0">
              <a:latin typeface="Arial" charset="0"/>
              <a:cs typeface="Arial" charset="0"/>
            </a:endParaRPr>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SPC</a:t>
            </a:r>
          </a:p>
        </p:txBody>
      </p:sp>
      <p:sp>
        <p:nvSpPr>
          <p:cNvPr id="13" name="Content Placeholder 12">
            <a:extLst>
              <a:ext uri="{FF2B5EF4-FFF2-40B4-BE49-F238E27FC236}">
                <a16:creationId xmlns:a16="http://schemas.microsoft.com/office/drawing/2014/main" id="{BADAC7A0-9EAF-4AB1-B735-51B844486897}"/>
              </a:ext>
            </a:extLst>
          </p:cNvPr>
          <p:cNvSpPr>
            <a:spLocks noGrp="1"/>
          </p:cNvSpPr>
          <p:nvPr>
            <p:ph idx="1"/>
          </p:nvPr>
        </p:nvSpPr>
        <p:spPr>
          <a:xfrm>
            <a:off x="457200" y="911062"/>
            <a:ext cx="8229600" cy="5656475"/>
          </a:xfrm>
        </p:spPr>
        <p:txBody>
          <a:bodyPr>
            <a:normAutofit/>
          </a:bodyPr>
          <a:lstStyle/>
          <a:p>
            <a:pPr marL="0" indent="0">
              <a:buNone/>
            </a:pPr>
            <a:r>
              <a:rPr lang="en-US" sz="2800" dirty="0"/>
              <a:t>.</a:t>
            </a:r>
          </a:p>
        </p:txBody>
      </p:sp>
      <p:sp>
        <p:nvSpPr>
          <p:cNvPr id="17" name="Content Placeholder 3">
            <a:extLst>
              <a:ext uri="{FF2B5EF4-FFF2-40B4-BE49-F238E27FC236}">
                <a16:creationId xmlns:a16="http://schemas.microsoft.com/office/drawing/2014/main" id="{42D614E2-F094-4EC4-B5DE-9E75C133B16E}"/>
              </a:ext>
            </a:extLst>
          </p:cNvPr>
          <p:cNvSpPr txBox="1">
            <a:spLocks/>
          </p:cNvSpPr>
          <p:nvPr/>
        </p:nvSpPr>
        <p:spPr>
          <a:xfrm>
            <a:off x="1295399" y="990386"/>
            <a:ext cx="7620001" cy="480081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2800" dirty="0"/>
          </a:p>
        </p:txBody>
      </p:sp>
      <p:pic>
        <p:nvPicPr>
          <p:cNvPr id="4" name="Picture 3">
            <a:extLst>
              <a:ext uri="{FF2B5EF4-FFF2-40B4-BE49-F238E27FC236}">
                <a16:creationId xmlns:a16="http://schemas.microsoft.com/office/drawing/2014/main" id="{FEEAEE5C-2494-496B-A0FA-C0A4DD998933}"/>
              </a:ext>
            </a:extLst>
          </p:cNvPr>
          <p:cNvPicPr>
            <a:picLocks noChangeAspect="1"/>
          </p:cNvPicPr>
          <p:nvPr/>
        </p:nvPicPr>
        <p:blipFill>
          <a:blip r:embed="rId3"/>
          <a:stretch>
            <a:fillRect/>
          </a:stretch>
        </p:blipFill>
        <p:spPr>
          <a:xfrm>
            <a:off x="2286000" y="2133600"/>
            <a:ext cx="4053937" cy="2133600"/>
          </a:xfrm>
          <a:prstGeom prst="rect">
            <a:avLst/>
          </a:prstGeom>
        </p:spPr>
      </p:pic>
    </p:spTree>
    <p:extLst>
      <p:ext uri="{BB962C8B-B14F-4D97-AF65-F5344CB8AC3E}">
        <p14:creationId xmlns:p14="http://schemas.microsoft.com/office/powerpoint/2010/main" val="270193106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a:solidFill>
            <a:srgbClr val="3106EA"/>
          </a:solidFill>
        </p:spPr>
        <p:txBody>
          <a:bodyPr>
            <a:normAutofit fontScale="90000"/>
          </a:bodyPr>
          <a:lstStyle/>
          <a:p>
            <a:pPr algn="l"/>
            <a:r>
              <a:rPr lang="en-GB" sz="3600" b="1" dirty="0">
                <a:solidFill>
                  <a:schemeClr val="bg1"/>
                </a:solidFill>
              </a:rPr>
              <a:t>References</a:t>
            </a:r>
            <a:r>
              <a:rPr lang="en-GB" sz="3200" dirty="0">
                <a:solidFill>
                  <a:srgbClr val="3106EA"/>
                </a:solidFill>
              </a:rPr>
              <a:t>.</a:t>
            </a:r>
          </a:p>
        </p:txBody>
      </p:sp>
      <p:sp>
        <p:nvSpPr>
          <p:cNvPr id="4" name="Content Placeholder 3"/>
          <p:cNvSpPr>
            <a:spLocks noGrp="1"/>
          </p:cNvSpPr>
          <p:nvPr>
            <p:ph idx="1"/>
          </p:nvPr>
        </p:nvSpPr>
        <p:spPr>
          <a:xfrm>
            <a:off x="457200" y="963416"/>
            <a:ext cx="8229600" cy="5181600"/>
          </a:xfrm>
        </p:spPr>
        <p:txBody>
          <a:bodyPr anchor="ctr">
            <a:normAutofit fontScale="92500"/>
          </a:bodyPr>
          <a:lstStyle/>
          <a:p>
            <a:pPr marL="793750" indent="-793750">
              <a:buFont typeface="Wingdings" panose="05000000000000000000" pitchFamily="2" charset="2"/>
              <a:buChar char="v"/>
            </a:pPr>
            <a:r>
              <a:rPr lang="en-US" dirty="0"/>
              <a:t>Managing for Quality and Performance Excellence, Evans, J.R. and William M. Lindsay, W.M., Cengage Learning, India</a:t>
            </a:r>
          </a:p>
          <a:p>
            <a:pPr marL="793750" indent="-793750">
              <a:buFont typeface="Wingdings" panose="05000000000000000000" pitchFamily="2" charset="2"/>
              <a:buChar char="v"/>
            </a:pPr>
            <a:r>
              <a:rPr lang="en-US" dirty="0"/>
              <a:t>The Six Sigma Handbook, Tomas </a:t>
            </a:r>
            <a:r>
              <a:rPr lang="en-US" dirty="0" err="1"/>
              <a:t>Pyzdek</a:t>
            </a:r>
            <a:r>
              <a:rPr lang="en-US" dirty="0"/>
              <a:t> and Paul Keller, Fourth edition, McGraw Hill India.</a:t>
            </a:r>
          </a:p>
          <a:p>
            <a:pPr marL="793750" indent="-793750">
              <a:buFont typeface="Wingdings" panose="05000000000000000000" pitchFamily="2" charset="2"/>
              <a:buChar char="v"/>
            </a:pPr>
            <a:r>
              <a:rPr lang="en-US" dirty="0"/>
              <a:t>Total Quality Management, </a:t>
            </a:r>
            <a:r>
              <a:rPr lang="en-US" dirty="0" err="1"/>
              <a:t>Besterfield</a:t>
            </a:r>
            <a:r>
              <a:rPr lang="en-US" dirty="0"/>
              <a:t> et al., Revised third edition, Pearson India</a:t>
            </a:r>
          </a:p>
          <a:p>
            <a:pPr marL="793750" indent="-793750">
              <a:buFont typeface="Wingdings" panose="05000000000000000000" pitchFamily="2" charset="2"/>
              <a:buChar char="v"/>
            </a:pPr>
            <a:r>
              <a:rPr lang="en-US" dirty="0"/>
              <a:t>The Management and Control of Quality, J. Evans, and W. Lindsay, Third edition, Cengage Learning</a:t>
            </a:r>
          </a:p>
        </p:txBody>
      </p:sp>
      <p:sp>
        <p:nvSpPr>
          <p:cNvPr id="15"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IIM Raipur</a:t>
            </a:r>
          </a:p>
        </p:txBody>
      </p:sp>
      <p:sp>
        <p:nvSpPr>
          <p:cNvPr id="17"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cxnSp>
        <p:nvCxnSpPr>
          <p:cNvPr id="18" name="Straight Connector 17"/>
          <p:cNvCxnSpPr/>
          <p:nvPr/>
        </p:nvCxnSpPr>
        <p:spPr>
          <a:xfrm>
            <a:off x="0" y="6569118"/>
            <a:ext cx="9144000" cy="1588"/>
          </a:xfrm>
          <a:prstGeom prst="line">
            <a:avLst/>
          </a:prstGeom>
          <a:ln w="15875">
            <a:solidFill>
              <a:srgbClr val="3333FF"/>
            </a:solidFill>
          </a:ln>
        </p:spPr>
        <p:style>
          <a:lnRef idx="1">
            <a:schemeClr val="accent1"/>
          </a:lnRef>
          <a:fillRef idx="0">
            <a:schemeClr val="accent1"/>
          </a:fillRef>
          <a:effectRef idx="0">
            <a:schemeClr val="accent1"/>
          </a:effectRef>
          <a:fontRef idx="minor">
            <a:schemeClr val="tx1"/>
          </a:fontRef>
        </p:style>
      </p:cxnSp>
      <p:sp>
        <p:nvSpPr>
          <p:cNvPr id="13"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86</a:t>
            </a:fld>
            <a:r>
              <a:rPr lang="en-US" altLang="zh-TW" dirty="0">
                <a:solidFill>
                  <a:schemeClr val="bg1">
                    <a:lumMod val="95000"/>
                  </a:schemeClr>
                </a:solidFill>
              </a:rPr>
              <a:t>/92</a:t>
            </a:r>
          </a:p>
        </p:txBody>
      </p:sp>
    </p:spTree>
    <p:extLst>
      <p:ext uri="{BB962C8B-B14F-4D97-AF65-F5344CB8AC3E}">
        <p14:creationId xmlns:p14="http://schemas.microsoft.com/office/powerpoint/2010/main" val="33489524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a:solidFill>
            <a:srgbClr val="3106EA"/>
          </a:solidFill>
        </p:spPr>
        <p:txBody>
          <a:bodyPr>
            <a:normAutofit fontScale="90000"/>
          </a:bodyPr>
          <a:lstStyle/>
          <a:p>
            <a:r>
              <a:rPr lang="en-GB" sz="3200" dirty="0">
                <a:solidFill>
                  <a:srgbClr val="3106EA"/>
                </a:solidFill>
              </a:rPr>
              <a:t>.</a:t>
            </a:r>
          </a:p>
        </p:txBody>
      </p:sp>
      <p:sp>
        <p:nvSpPr>
          <p:cNvPr id="4" name="Content Placeholder 3"/>
          <p:cNvSpPr>
            <a:spLocks noGrp="1"/>
          </p:cNvSpPr>
          <p:nvPr>
            <p:ph idx="1"/>
          </p:nvPr>
        </p:nvSpPr>
        <p:spPr>
          <a:xfrm>
            <a:off x="457200" y="1524000"/>
            <a:ext cx="8229600" cy="2971800"/>
          </a:xfrm>
        </p:spPr>
        <p:txBody>
          <a:bodyPr anchor="ctr">
            <a:normAutofit/>
          </a:bodyPr>
          <a:lstStyle/>
          <a:p>
            <a:pPr marL="0" indent="0" algn="ctr">
              <a:buNone/>
            </a:pPr>
            <a:r>
              <a:rPr lang="en-GB" sz="4800" dirty="0"/>
              <a:t>Thanks!</a:t>
            </a:r>
          </a:p>
        </p:txBody>
      </p:sp>
      <p:sp>
        <p:nvSpPr>
          <p:cNvPr id="15"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IIM Raipur</a:t>
            </a:r>
          </a:p>
        </p:txBody>
      </p:sp>
      <p:sp>
        <p:nvSpPr>
          <p:cNvPr id="17"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cxnSp>
        <p:nvCxnSpPr>
          <p:cNvPr id="18" name="Straight Connector 17"/>
          <p:cNvCxnSpPr/>
          <p:nvPr/>
        </p:nvCxnSpPr>
        <p:spPr>
          <a:xfrm>
            <a:off x="0" y="6569118"/>
            <a:ext cx="9144000" cy="1588"/>
          </a:xfrm>
          <a:prstGeom prst="line">
            <a:avLst/>
          </a:prstGeom>
          <a:ln w="15875">
            <a:solidFill>
              <a:srgbClr val="3333FF"/>
            </a:solidFill>
          </a:ln>
        </p:spPr>
        <p:style>
          <a:lnRef idx="1">
            <a:schemeClr val="accent1"/>
          </a:lnRef>
          <a:fillRef idx="0">
            <a:schemeClr val="accent1"/>
          </a:fillRef>
          <a:effectRef idx="0">
            <a:schemeClr val="accent1"/>
          </a:effectRef>
          <a:fontRef idx="minor">
            <a:schemeClr val="tx1"/>
          </a:fontRef>
        </p:style>
      </p:cxnSp>
      <p:sp>
        <p:nvSpPr>
          <p:cNvPr id="13"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08 February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87</a:t>
            </a:fld>
            <a:r>
              <a:rPr lang="en-US" altLang="zh-TW" dirty="0">
                <a:solidFill>
                  <a:schemeClr val="bg1">
                    <a:lumMod val="95000"/>
                  </a:schemeClr>
                </a:solidFill>
              </a:rPr>
              <a:t>/92</a:t>
            </a:r>
          </a:p>
        </p:txBody>
      </p:sp>
    </p:spTree>
    <p:extLst>
      <p:ext uri="{BB962C8B-B14F-4D97-AF65-F5344CB8AC3E}">
        <p14:creationId xmlns:p14="http://schemas.microsoft.com/office/powerpoint/2010/main" val="254044646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124960</TotalTime>
  <Words>5079</Words>
  <Application>Microsoft Office PowerPoint</Application>
  <PresentationFormat>On-screen Show (4:3)</PresentationFormat>
  <Paragraphs>1545</Paragraphs>
  <Slides>87</Slides>
  <Notes>66</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87</vt:i4>
      </vt:variant>
    </vt:vector>
  </HeadingPairs>
  <TitlesOfParts>
    <vt:vector size="102" baseType="lpstr">
      <vt:lpstr>Arial</vt:lpstr>
      <vt:lpstr>Book Antiqua</vt:lpstr>
      <vt:lpstr>Calibri</vt:lpstr>
      <vt:lpstr>Cambria Math</vt:lpstr>
      <vt:lpstr>Courier New</vt:lpstr>
      <vt:lpstr>HelveticaNeueLTW1G-MdCn</vt:lpstr>
      <vt:lpstr>Lucida Grande</vt:lpstr>
      <vt:lpstr>Symbol</vt:lpstr>
      <vt:lpstr>Times New Roman</vt:lpstr>
      <vt:lpstr>TimesNRMTPro</vt:lpstr>
      <vt:lpstr>Verdana</vt:lpstr>
      <vt:lpstr>Wingdings</vt:lpstr>
      <vt:lpstr>Wingdings 2</vt:lpstr>
      <vt:lpstr>Office Theme</vt:lpstr>
      <vt:lpstr>Equation</vt:lpstr>
      <vt:lpstr>Operations Management with Six Sigma</vt:lpstr>
      <vt:lpstr>Quality Measurements</vt:lpstr>
      <vt:lpstr>Quality Measurements</vt:lpstr>
      <vt:lpstr>Error per million opportunities (EPMO)</vt:lpstr>
      <vt:lpstr>Normal Distribution</vt:lpstr>
      <vt:lpstr>Normal Distribution</vt:lpstr>
      <vt:lpstr>Normal Distribution</vt:lpstr>
      <vt:lpstr>Seven Quality Tools</vt:lpstr>
      <vt:lpstr>Check Sheet</vt:lpstr>
      <vt:lpstr>Check Sheet</vt:lpstr>
      <vt:lpstr>Scatter Diagram</vt:lpstr>
      <vt:lpstr>Scatter Diagram</vt:lpstr>
      <vt:lpstr>Cause-and-Effect Diagram</vt:lpstr>
      <vt:lpstr>Cause-and-Effect Diagram</vt:lpstr>
      <vt:lpstr>Cause-and-Effect Diagram</vt:lpstr>
      <vt:lpstr>Pareto Chart</vt:lpstr>
      <vt:lpstr>Pareto Chart</vt:lpstr>
      <vt:lpstr>Pareto Chart</vt:lpstr>
      <vt:lpstr>Flowchart</vt:lpstr>
      <vt:lpstr>Histogram</vt:lpstr>
      <vt:lpstr>Histogram</vt:lpstr>
      <vt:lpstr>Histogram</vt:lpstr>
      <vt:lpstr>Statistical Process Control Chart</vt:lpstr>
      <vt:lpstr>Statistical Process Control Chart</vt:lpstr>
      <vt:lpstr>Statistical Process Control Chart</vt:lpstr>
      <vt:lpstr>Statistical Process Control Chart</vt:lpstr>
      <vt:lpstr>Statistical Process Control Chart</vt:lpstr>
      <vt:lpstr>Process Capability</vt:lpstr>
      <vt:lpstr>Process Capability</vt:lpstr>
      <vt:lpstr>Process Capability</vt:lpstr>
      <vt:lpstr>Process Capability</vt:lpstr>
      <vt:lpstr>Process Capability</vt:lpstr>
      <vt:lpstr>Process Capability</vt:lpstr>
      <vt:lpstr>Process Capability</vt:lpstr>
      <vt:lpstr>Process Capability</vt:lpstr>
      <vt:lpstr>Process Capability</vt:lpstr>
      <vt:lpstr>Process Capability Index</vt:lpstr>
      <vt:lpstr>Process Capability Index</vt:lpstr>
      <vt:lpstr>Pattern in Control Chart</vt:lpstr>
      <vt:lpstr>Pattern in Control Chart</vt:lpstr>
      <vt:lpstr>Pattern in Control Chart</vt:lpstr>
      <vt:lpstr>Pattern in Control Chart</vt:lpstr>
      <vt:lpstr>Pattern in Control Chart</vt:lpstr>
      <vt:lpstr>Pattern in Control Chart</vt:lpstr>
      <vt:lpstr>Pattern in Control Chart</vt:lpstr>
      <vt:lpstr>Pattern in Control Chart</vt:lpstr>
      <vt:lpstr>Pattern in Control Chart</vt:lpstr>
      <vt:lpstr>Statistical Process Control Chart</vt:lpstr>
      <vt:lpstr>Statistical Process Control Chart</vt:lpstr>
      <vt:lpstr>Statistical Process Control Chart</vt:lpstr>
      <vt:lpstr>Control Charts for Variables</vt:lpstr>
      <vt:lpstr>Control Charts for Variables</vt:lpstr>
      <vt:lpstr>Control Charts for Variables</vt:lpstr>
      <vt:lpstr>Control Charts for Variables</vt:lpstr>
      <vt:lpstr>Control Charts for Variables</vt:lpstr>
      <vt:lpstr>Control Charts for Variables</vt:lpstr>
      <vt:lpstr>Control Charts for Variables</vt:lpstr>
      <vt:lpstr>Control Charts for Variables</vt:lpstr>
      <vt:lpstr>Control Charts for Variables</vt:lpstr>
      <vt:lpstr>Control Charts for Variables</vt:lpstr>
      <vt:lpstr>Control Charts for Variables</vt:lpstr>
      <vt:lpstr>Control Charts for Variables</vt:lpstr>
      <vt:lpstr>Control Charts for Variables</vt:lpstr>
      <vt:lpstr>Control Charts for Variables</vt:lpstr>
      <vt:lpstr>Control Charts for Variables</vt:lpstr>
      <vt:lpstr>Control Charts for Variables</vt:lpstr>
      <vt:lpstr>Control Charts for Variables</vt:lpstr>
      <vt:lpstr>PowerPoint Presentation</vt:lpstr>
      <vt:lpstr>Control Chart for Attributes Data</vt:lpstr>
      <vt:lpstr>p-charts (Fraction nonconforming)</vt:lpstr>
      <vt:lpstr>p-charts (Fraction nonconforming)</vt:lpstr>
      <vt:lpstr>p-charts (Fraction nonconforming)</vt:lpstr>
      <vt:lpstr>p-charts (Fraction nonconforming)</vt:lpstr>
      <vt:lpstr>p-charts (Fraction nonconforming)</vt:lpstr>
      <vt:lpstr>p-charts (Fraction nonconforming)</vt:lpstr>
      <vt:lpstr>p-charts (Fraction nonconforming)</vt:lpstr>
      <vt:lpstr>np-charts (Fraction nonconforming)</vt:lpstr>
      <vt:lpstr>np-charts (Fraction nonconforming)</vt:lpstr>
      <vt:lpstr>np-charts (Fraction nonconforming)</vt:lpstr>
      <vt:lpstr>c-charts for nonconforming</vt:lpstr>
      <vt:lpstr>c-charts for nonconforming</vt:lpstr>
      <vt:lpstr>c-charts for nonconforming</vt:lpstr>
      <vt:lpstr>u-charts for nonconforming</vt:lpstr>
      <vt:lpstr>u-charts for nonconforming</vt:lpstr>
      <vt:lpstr>u-charts for nonconforming</vt:lpstr>
      <vt:lpstr>References.</vt:lpstr>
      <vt:lpst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Gopal</dc:creator>
  <cp:lastModifiedBy>Prof. Gopal Kumar</cp:lastModifiedBy>
  <cp:revision>4268</cp:revision>
  <dcterms:created xsi:type="dcterms:W3CDTF">2006-08-16T00:00:00Z</dcterms:created>
  <dcterms:modified xsi:type="dcterms:W3CDTF">2020-02-08T08:56:57Z</dcterms:modified>
</cp:coreProperties>
</file>