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256" r:id="rId2"/>
    <p:sldId id="1172" r:id="rId3"/>
    <p:sldId id="1173" r:id="rId4"/>
    <p:sldId id="1017" r:id="rId5"/>
    <p:sldId id="1174" r:id="rId6"/>
    <p:sldId id="1057" r:id="rId7"/>
    <p:sldId id="1175" r:id="rId8"/>
    <p:sldId id="1058" r:id="rId9"/>
    <p:sldId id="1059" r:id="rId10"/>
    <p:sldId id="1060" r:id="rId11"/>
    <p:sldId id="1061" r:id="rId12"/>
    <p:sldId id="1063" r:id="rId13"/>
    <p:sldId id="1064" r:id="rId14"/>
    <p:sldId id="1071" r:id="rId15"/>
    <p:sldId id="1070" r:id="rId16"/>
    <p:sldId id="1068" r:id="rId17"/>
    <p:sldId id="1094" r:id="rId18"/>
    <p:sldId id="1104" r:id="rId19"/>
    <p:sldId id="1095" r:id="rId20"/>
    <p:sldId id="1116" r:id="rId21"/>
    <p:sldId id="1096" r:id="rId22"/>
    <p:sldId id="1097" r:id="rId23"/>
    <p:sldId id="1098" r:id="rId24"/>
    <p:sldId id="1099" r:id="rId25"/>
    <p:sldId id="1103" r:id="rId26"/>
    <p:sldId id="1074" r:id="rId27"/>
    <p:sldId id="1075" r:id="rId28"/>
    <p:sldId id="1177" r:id="rId29"/>
    <p:sldId id="1176" r:id="rId30"/>
    <p:sldId id="1178" r:id="rId31"/>
    <p:sldId id="1179" r:id="rId32"/>
    <p:sldId id="1089" r:id="rId33"/>
    <p:sldId id="1090" r:id="rId34"/>
    <p:sldId id="1180" r:id="rId35"/>
    <p:sldId id="1054" r:id="rId36"/>
    <p:sldId id="1092" r:id="rId37"/>
    <p:sldId id="1018" r:id="rId38"/>
    <p:sldId id="1019" r:id="rId39"/>
    <p:sldId id="1093" r:id="rId40"/>
    <p:sldId id="927" r:id="rId41"/>
    <p:sldId id="1156" r:id="rId42"/>
    <p:sldId id="1160" r:id="rId43"/>
    <p:sldId id="1161" r:id="rId44"/>
    <p:sldId id="934" r:id="rId45"/>
    <p:sldId id="1108" r:id="rId46"/>
    <p:sldId id="1109" r:id="rId47"/>
    <p:sldId id="1110" r:id="rId48"/>
    <p:sldId id="1162" r:id="rId49"/>
    <p:sldId id="1112" r:id="rId50"/>
    <p:sldId id="1091" r:id="rId51"/>
    <p:sldId id="1114" r:id="rId52"/>
    <p:sldId id="1164" r:id="rId53"/>
    <p:sldId id="1165" r:id="rId54"/>
    <p:sldId id="1163" r:id="rId55"/>
    <p:sldId id="1157" r:id="rId56"/>
    <p:sldId id="1158" r:id="rId57"/>
    <p:sldId id="928" r:id="rId58"/>
    <p:sldId id="930" r:id="rId59"/>
    <p:sldId id="1159" r:id="rId60"/>
    <p:sldId id="262" r:id="rId61"/>
    <p:sldId id="1111"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3106EA"/>
    <a:srgbClr val="3366FF"/>
    <a:srgbClr val="221D43"/>
    <a:srgbClr val="153B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44" autoAdjust="0"/>
    <p:restoredTop sz="92022" autoAdjust="0"/>
  </p:normalViewPr>
  <p:slideViewPr>
    <p:cSldViewPr>
      <p:cViewPr varScale="1">
        <p:scale>
          <a:sx n="63" d="100"/>
          <a:sy n="63" d="100"/>
        </p:scale>
        <p:origin x="738" y="48"/>
      </p:cViewPr>
      <p:guideLst>
        <p:guide orient="horz" pos="2160"/>
        <p:guide pos="2880"/>
      </p:guideLst>
    </p:cSldViewPr>
  </p:slideViewPr>
  <p:outlineViewPr>
    <p:cViewPr>
      <p:scale>
        <a:sx n="33" d="100"/>
        <a:sy n="33" d="100"/>
      </p:scale>
      <p:origin x="0" y="3252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image" Target="../media/image55.png"/><Relationship Id="rId4" Type="http://schemas.openxmlformats.org/officeDocument/2006/relationships/image" Target="../media/image5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E77FC4-79FD-4AC8-99E5-E05B9F85282D}" type="datetimeFigureOut">
              <a:rPr lang="en-GB" smtClean="0"/>
              <a:t>25/01/2020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E5CD9A-9A32-4E85-9624-1C4F5450E54A}" type="slidenum">
              <a:rPr lang="en-GB" smtClean="0"/>
              <a:t>‹#›</a:t>
            </a:fld>
            <a:endParaRPr lang="en-GB"/>
          </a:p>
        </p:txBody>
      </p:sp>
    </p:spTree>
    <p:extLst>
      <p:ext uri="{BB962C8B-B14F-4D97-AF65-F5344CB8AC3E}">
        <p14:creationId xmlns:p14="http://schemas.microsoft.com/office/powerpoint/2010/main" val="3112066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err="1">
                <a:effectLst>
                  <a:outerShdw blurRad="38100" dist="38100" dir="2700000" algn="tl">
                    <a:srgbClr val="000000">
                      <a:alpha val="43137"/>
                    </a:srgbClr>
                  </a:outerShdw>
                </a:effectLst>
              </a:rPr>
              <a:t>Okyakusama</a:t>
            </a:r>
            <a:r>
              <a:rPr lang="en-US" sz="1200" b="0" dirty="0">
                <a:effectLst>
                  <a:outerShdw blurRad="38100" dist="38100" dir="2700000" algn="tl">
                    <a:srgbClr val="000000">
                      <a:alpha val="43137"/>
                    </a:srgbClr>
                  </a:outerShdw>
                </a:effectLst>
              </a:rPr>
              <a:t> (in Japanese it means both customer and honorable guest)</a:t>
            </a:r>
          </a:p>
          <a:p>
            <a:pPr marL="171450" indent="-171450">
              <a:buFontTx/>
              <a:buChar char="-"/>
            </a:pPr>
            <a:r>
              <a:rPr lang="en-US" sz="1200" b="0" dirty="0">
                <a:effectLst>
                  <a:outerShdw blurRad="38100" dist="38100" dir="2700000" algn="tl">
                    <a:srgbClr val="000000">
                      <a:alpha val="43137"/>
                    </a:srgbClr>
                  </a:outerShdw>
                </a:effectLst>
              </a:rPr>
              <a:t>Ritz-Carlton hotel, Disney, Toyota’s Lexus division were built on the notion of satisfying customer.</a:t>
            </a:r>
          </a:p>
          <a:p>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4</a:t>
            </a:fld>
            <a:endParaRPr lang="en-GB"/>
          </a:p>
        </p:txBody>
      </p:sp>
    </p:spTree>
    <p:extLst>
      <p:ext uri="{BB962C8B-B14F-4D97-AF65-F5344CB8AC3E}">
        <p14:creationId xmlns:p14="http://schemas.microsoft.com/office/powerpoint/2010/main" val="600732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5</a:t>
            </a:fld>
            <a:endParaRPr lang="en-GB"/>
          </a:p>
        </p:txBody>
      </p:sp>
    </p:spTree>
    <p:extLst>
      <p:ext uri="{BB962C8B-B14F-4D97-AF65-F5344CB8AC3E}">
        <p14:creationId xmlns:p14="http://schemas.microsoft.com/office/powerpoint/2010/main" val="2053216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Customer satisfaction drives profitability.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The typical company gets 65 percent of its business from existing customers, and it costs five times more to find a new customer than to keep an existing one happy.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Avis’s marketing department uses a full range of research and analysis to keep pace with changing market trends and develops programs that respond to customers’ needs.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Avis also monitors trends and levels of customer satisfaction, and calls numerous customers each month to assess in detail satisfaction levels.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dirty="0"/>
              <a:t>Statistics show that growth in market share and financial success are strongly correlated with customer satisfaction.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dirty="0"/>
              <a:t>One study found that businesses with a 98 percent customer retention rate are twice as profitable as those at 94 percent.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JCI</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dirty="0"/>
              <a:t>A percentage point increase in the overall satisfaction score was worth $13 million in service contract renewals annually.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dirty="0"/>
              <a:t>After seeing the financial impact of customer satisfaction, JCI made improving customer satisfaction a key initiative.</a:t>
            </a:r>
          </a:p>
        </p:txBody>
      </p:sp>
      <p:sp>
        <p:nvSpPr>
          <p:cNvPr id="4" name="Slide Number Placeholder 3"/>
          <p:cNvSpPr>
            <a:spLocks noGrp="1"/>
          </p:cNvSpPr>
          <p:nvPr>
            <p:ph type="sldNum" sz="quarter" idx="5"/>
          </p:nvPr>
        </p:nvSpPr>
        <p:spPr/>
        <p:txBody>
          <a:bodyPr/>
          <a:lstStyle/>
          <a:p>
            <a:fld id="{5CE5CD9A-9A32-4E85-9624-1C4F5450E54A}" type="slidenum">
              <a:rPr lang="en-GB" smtClean="0"/>
              <a:t>6</a:t>
            </a:fld>
            <a:endParaRPr lang="en-GB"/>
          </a:p>
        </p:txBody>
      </p:sp>
    </p:spTree>
    <p:extLst>
      <p:ext uri="{BB962C8B-B14F-4D97-AF65-F5344CB8AC3E}">
        <p14:creationId xmlns:p14="http://schemas.microsoft.com/office/powerpoint/2010/main" val="4153437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Customer satisfaction drives profitability.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The typical company gets 65 percent of its business from existing customers, and it costs five times more to find a new customer than to keep an existing one happy.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Avis’s marketing department uses a full range of research and analysis to keep pace with changing market trends and develops programs that respond to customers’ needs.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Avis also monitors trends and levels of customer satisfaction, and calls numerous customers each month to assess in detail satisfaction levels.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dirty="0"/>
              <a:t>Statistics show that growth in market share and financial success are strongly correlated with customer satisfaction.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dirty="0"/>
              <a:t>One study found that businesses with a 98 percent customer retention rate are twice as profitable as those at 94 percent.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JCI</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dirty="0"/>
              <a:t>A percentage point increase in the overall satisfaction score was worth $13 million in service contract renewals annually.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dirty="0"/>
              <a:t>After seeing the financial impact of customer satisfaction, JCI made improving customer satisfaction a key initiative.</a:t>
            </a:r>
          </a:p>
        </p:txBody>
      </p:sp>
      <p:sp>
        <p:nvSpPr>
          <p:cNvPr id="4" name="Slide Number Placeholder 3"/>
          <p:cNvSpPr>
            <a:spLocks noGrp="1"/>
          </p:cNvSpPr>
          <p:nvPr>
            <p:ph type="sldNum" sz="quarter" idx="5"/>
          </p:nvPr>
        </p:nvSpPr>
        <p:spPr/>
        <p:txBody>
          <a:bodyPr/>
          <a:lstStyle/>
          <a:p>
            <a:fld id="{5CE5CD9A-9A32-4E85-9624-1C4F5450E54A}" type="slidenum">
              <a:rPr lang="en-GB" smtClean="0"/>
              <a:t>7</a:t>
            </a:fld>
            <a:endParaRPr lang="en-GB"/>
          </a:p>
        </p:txBody>
      </p:sp>
    </p:spTree>
    <p:extLst>
      <p:ext uri="{BB962C8B-B14F-4D97-AF65-F5344CB8AC3E}">
        <p14:creationId xmlns:p14="http://schemas.microsoft.com/office/powerpoint/2010/main" val="4015139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We build our customer loyalty by telling our customers the truth, whether it is good or bad news. – Small Business Owner </a:t>
            </a:r>
            <a:endParaRPr lang="en-US" b="0" dirty="0"/>
          </a:p>
        </p:txBody>
      </p:sp>
      <p:sp>
        <p:nvSpPr>
          <p:cNvPr id="4" name="Slide Number Placeholder 3"/>
          <p:cNvSpPr>
            <a:spLocks noGrp="1"/>
          </p:cNvSpPr>
          <p:nvPr>
            <p:ph type="sldNum" sz="quarter" idx="5"/>
          </p:nvPr>
        </p:nvSpPr>
        <p:spPr/>
        <p:txBody>
          <a:bodyPr/>
          <a:lstStyle/>
          <a:p>
            <a:fld id="{5CE5CD9A-9A32-4E85-9624-1C4F5450E54A}" type="slidenum">
              <a:rPr lang="en-GB" smtClean="0"/>
              <a:t>8</a:t>
            </a:fld>
            <a:endParaRPr lang="en-GB"/>
          </a:p>
        </p:txBody>
      </p:sp>
    </p:spTree>
    <p:extLst>
      <p:ext uri="{BB962C8B-B14F-4D97-AF65-F5344CB8AC3E}">
        <p14:creationId xmlns:p14="http://schemas.microsoft.com/office/powerpoint/2010/main" val="3933349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sz="1200" dirty="0"/>
              <a:t>American Customer Satisfaction Index (ACSI)</a:t>
            </a:r>
          </a:p>
          <a:p>
            <a:pPr>
              <a:lnSpc>
                <a:spcPct val="90000"/>
              </a:lnSpc>
            </a:pPr>
            <a:r>
              <a:rPr lang="en-US" sz="1200" dirty="0"/>
              <a:t>- Measures customer satisfaction at a national level</a:t>
            </a:r>
          </a:p>
          <a:p>
            <a:pPr>
              <a:lnSpc>
                <a:spcPct val="90000"/>
              </a:lnSpc>
            </a:pPr>
            <a:r>
              <a:rPr lang="en-US" sz="1200" dirty="0"/>
              <a:t>- Introduced in 1994 by University of Michigan and American Society for Quality</a:t>
            </a:r>
          </a:p>
          <a:p>
            <a:pPr marL="171450" indent="-171450">
              <a:buFontTx/>
              <a:buChar char="-"/>
            </a:pPr>
            <a:r>
              <a:rPr lang="en-US" sz="1200" dirty="0"/>
              <a:t>Based on results of telephone interviews conducted in a national sample of 46,000 consumers who recently bought or used a company’s product or service.</a:t>
            </a:r>
          </a:p>
          <a:p>
            <a:pPr marL="171450" indent="-171450">
              <a:buFontTx/>
              <a:buChar char="-"/>
            </a:pPr>
            <a:r>
              <a:rPr lang="en-US" sz="1200" dirty="0"/>
              <a:t>Overall national index declined until 1997 but generally improved overall since.</a:t>
            </a:r>
          </a:p>
        </p:txBody>
      </p:sp>
      <p:sp>
        <p:nvSpPr>
          <p:cNvPr id="4" name="Slide Number Placeholder 3"/>
          <p:cNvSpPr>
            <a:spLocks noGrp="1"/>
          </p:cNvSpPr>
          <p:nvPr>
            <p:ph type="sldNum" sz="quarter" idx="5"/>
          </p:nvPr>
        </p:nvSpPr>
        <p:spPr/>
        <p:txBody>
          <a:bodyPr/>
          <a:lstStyle/>
          <a:p>
            <a:fld id="{5CE5CD9A-9A32-4E85-9624-1C4F5450E54A}" type="slidenum">
              <a:rPr lang="en-GB" smtClean="0"/>
              <a:t>9</a:t>
            </a:fld>
            <a:endParaRPr lang="en-GB"/>
          </a:p>
        </p:txBody>
      </p:sp>
    </p:spTree>
    <p:extLst>
      <p:ext uri="{BB962C8B-B14F-4D97-AF65-F5344CB8AC3E}">
        <p14:creationId xmlns:p14="http://schemas.microsoft.com/office/powerpoint/2010/main" val="1197292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10</a:t>
            </a:fld>
            <a:endParaRPr lang="en-GB"/>
          </a:p>
        </p:txBody>
      </p:sp>
    </p:spTree>
    <p:extLst>
      <p:ext uri="{BB962C8B-B14F-4D97-AF65-F5344CB8AC3E}">
        <p14:creationId xmlns:p14="http://schemas.microsoft.com/office/powerpoint/2010/main" val="3609381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11</a:t>
            </a:fld>
            <a:endParaRPr lang="en-GB"/>
          </a:p>
        </p:txBody>
      </p:sp>
    </p:spTree>
    <p:extLst>
      <p:ext uri="{BB962C8B-B14F-4D97-AF65-F5344CB8AC3E}">
        <p14:creationId xmlns:p14="http://schemas.microsoft.com/office/powerpoint/2010/main" val="2763274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sz="1200" dirty="0" err="1"/>
              <a:t>Juran</a:t>
            </a:r>
            <a:r>
              <a:rPr lang="en-US" sz="1200" dirty="0"/>
              <a:t> suggested classifying customers into two main groups: the vital few and the useful many.</a:t>
            </a:r>
          </a:p>
        </p:txBody>
      </p:sp>
      <p:sp>
        <p:nvSpPr>
          <p:cNvPr id="4" name="Slide Number Placeholder 3"/>
          <p:cNvSpPr>
            <a:spLocks noGrp="1"/>
          </p:cNvSpPr>
          <p:nvPr>
            <p:ph type="sldNum" sz="quarter" idx="5"/>
          </p:nvPr>
        </p:nvSpPr>
        <p:spPr/>
        <p:txBody>
          <a:bodyPr/>
          <a:lstStyle/>
          <a:p>
            <a:fld id="{5CE5CD9A-9A32-4E85-9624-1C4F5450E54A}" type="slidenum">
              <a:rPr lang="en-GB" smtClean="0"/>
              <a:t>12</a:t>
            </a:fld>
            <a:endParaRPr lang="en-GB"/>
          </a:p>
        </p:txBody>
      </p:sp>
    </p:spTree>
    <p:extLst>
      <p:ext uri="{BB962C8B-B14F-4D97-AF65-F5344CB8AC3E}">
        <p14:creationId xmlns:p14="http://schemas.microsoft.com/office/powerpoint/2010/main" val="4248724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13</a:t>
            </a:fld>
            <a:endParaRPr lang="en-GB"/>
          </a:p>
        </p:txBody>
      </p:sp>
    </p:spTree>
    <p:extLst>
      <p:ext uri="{BB962C8B-B14F-4D97-AF65-F5344CB8AC3E}">
        <p14:creationId xmlns:p14="http://schemas.microsoft.com/office/powerpoint/2010/main" val="35553985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sz="1200" dirty="0"/>
              <a:t>Whirlpool’s research showed that consumers wanted clean refrigerators, refrigerators, which could be interpreted to mean that they wanted easy-to-clean refrigerators.</a:t>
            </a:r>
          </a:p>
        </p:txBody>
      </p:sp>
      <p:sp>
        <p:nvSpPr>
          <p:cNvPr id="4" name="Slide Number Placeholder 3"/>
          <p:cNvSpPr>
            <a:spLocks noGrp="1"/>
          </p:cNvSpPr>
          <p:nvPr>
            <p:ph type="sldNum" sz="quarter" idx="5"/>
          </p:nvPr>
        </p:nvSpPr>
        <p:spPr/>
        <p:txBody>
          <a:bodyPr/>
          <a:lstStyle/>
          <a:p>
            <a:fld id="{5CE5CD9A-9A32-4E85-9624-1C4F5450E54A}" type="slidenum">
              <a:rPr lang="en-GB" smtClean="0"/>
              <a:t>14</a:t>
            </a:fld>
            <a:endParaRPr lang="en-GB"/>
          </a:p>
        </p:txBody>
      </p:sp>
    </p:spTree>
    <p:extLst>
      <p:ext uri="{BB962C8B-B14F-4D97-AF65-F5344CB8AC3E}">
        <p14:creationId xmlns:p14="http://schemas.microsoft.com/office/powerpoint/2010/main" val="685003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Tx/>
              <a:buChar char="-"/>
            </a:pPr>
            <a:r>
              <a:rPr lang="en-US" sz="1200" i="0" kern="1200" dirty="0">
                <a:solidFill>
                  <a:schemeClr val="tx1"/>
                </a:solidFill>
                <a:effectLst/>
                <a:latin typeface="+mn-lt"/>
                <a:ea typeface="+mn-ea"/>
                <a:cs typeface="+mn-cs"/>
              </a:rPr>
              <a:t>Considering that customers who complain are likely to tell as many as 14 others of their experience, the importance of complaint handling in customer relations becomes obvious.</a:t>
            </a:r>
          </a:p>
          <a:p>
            <a:pPr marL="171450" indent="-171450">
              <a:lnSpc>
                <a:spcPct val="90000"/>
              </a:lnSpc>
              <a:buFontTx/>
              <a:buChar char="-"/>
            </a:pPr>
            <a:r>
              <a:rPr lang="en-US" sz="1200" i="0" kern="1200" dirty="0">
                <a:solidFill>
                  <a:schemeClr val="tx1"/>
                </a:solidFill>
                <a:effectLst/>
                <a:latin typeface="+mn-lt"/>
                <a:ea typeface="+mn-ea"/>
                <a:cs typeface="+mn-cs"/>
              </a:rPr>
              <a:t>Complaints represent people who were not only unhappy, they were unhappy enough to report that dissatisfaction to the company.</a:t>
            </a:r>
          </a:p>
          <a:p>
            <a:pPr marL="171450" indent="-171450">
              <a:lnSpc>
                <a:spcPct val="90000"/>
              </a:lnSpc>
              <a:buFontTx/>
              <a:buChar char="-"/>
            </a:pPr>
            <a:r>
              <a:rPr lang="en-US" sz="1200" i="0" kern="1200" dirty="0">
                <a:solidFill>
                  <a:schemeClr val="tx1"/>
                </a:solidFill>
                <a:effectLst/>
                <a:latin typeface="+mn-lt"/>
                <a:ea typeface="+mn-ea"/>
                <a:cs typeface="+mn-cs"/>
              </a:rPr>
              <a:t>Research indicates that up to 96% of unhappy customers never tell the company.  </a:t>
            </a:r>
          </a:p>
          <a:p>
            <a:pPr marL="171450" indent="-171450">
              <a:lnSpc>
                <a:spcPct val="90000"/>
              </a:lnSpc>
              <a:buFontTx/>
              <a:buChar char="-"/>
            </a:pPr>
            <a:r>
              <a:rPr lang="en-US" sz="1200" i="0" kern="1200" dirty="0">
                <a:solidFill>
                  <a:schemeClr val="tx1"/>
                </a:solidFill>
                <a:effectLst/>
                <a:latin typeface="+mn-lt"/>
                <a:ea typeface="+mn-ea"/>
                <a:cs typeface="+mn-cs"/>
              </a:rPr>
              <a:t>Complaints should be actively sought, an activity decidedly against human nature. </a:t>
            </a:r>
          </a:p>
        </p:txBody>
      </p:sp>
      <p:sp>
        <p:nvSpPr>
          <p:cNvPr id="4" name="Slide Number Placeholder 3"/>
          <p:cNvSpPr>
            <a:spLocks noGrp="1"/>
          </p:cNvSpPr>
          <p:nvPr>
            <p:ph type="sldNum" sz="quarter" idx="5"/>
          </p:nvPr>
        </p:nvSpPr>
        <p:spPr/>
        <p:txBody>
          <a:bodyPr/>
          <a:lstStyle/>
          <a:p>
            <a:fld id="{5CE5CD9A-9A32-4E85-9624-1C4F5450E54A}" type="slidenum">
              <a:rPr lang="en-GB" smtClean="0"/>
              <a:t>15</a:t>
            </a:fld>
            <a:endParaRPr lang="en-GB"/>
          </a:p>
        </p:txBody>
      </p:sp>
    </p:spTree>
    <p:extLst>
      <p:ext uri="{BB962C8B-B14F-4D97-AF65-F5344CB8AC3E}">
        <p14:creationId xmlns:p14="http://schemas.microsoft.com/office/powerpoint/2010/main" val="3037277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The process excellence leader should not be reticent in recommending that survey budgets be allocated for conducting small, routine, periodic surveys rather than infrequent “big studies.”</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A focus group can thus be defined as a carefully planned discussion designed to obtain perceptions on a defined area of interest in a permissive, nonthreatening environment. </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16</a:t>
            </a:fld>
            <a:endParaRPr lang="en-GB"/>
          </a:p>
        </p:txBody>
      </p:sp>
    </p:spTree>
    <p:extLst>
      <p:ext uri="{BB962C8B-B14F-4D97-AF65-F5344CB8AC3E}">
        <p14:creationId xmlns:p14="http://schemas.microsoft.com/office/powerpoint/2010/main" val="3549440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The process excellence leader should not be reticent in recommending that survey budgets be allocated for conducting small, routine, periodic surveys rather than infrequent “big studies.”</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A focus group can thus be defined as a carefully planned discussion designed to obtain perceptions on a defined area of interest in a permissive, nonthreatening environment. </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17</a:t>
            </a:fld>
            <a:endParaRPr lang="en-GB"/>
          </a:p>
        </p:txBody>
      </p:sp>
    </p:spTree>
    <p:extLst>
      <p:ext uri="{BB962C8B-B14F-4D97-AF65-F5344CB8AC3E}">
        <p14:creationId xmlns:p14="http://schemas.microsoft.com/office/powerpoint/2010/main" val="29979119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The process excellence leader should not be reticent in recommending that survey budgets be allocated for conducting small, routine, periodic surveys rather than infrequent “big studies.”</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A focus group can thus be defined as a carefully planned discussion designed to obtain perceptions on a defined area of interest in a permissive, nonthreatening environment. </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18</a:t>
            </a:fld>
            <a:endParaRPr lang="en-GB"/>
          </a:p>
        </p:txBody>
      </p:sp>
    </p:spTree>
    <p:extLst>
      <p:ext uri="{BB962C8B-B14F-4D97-AF65-F5344CB8AC3E}">
        <p14:creationId xmlns:p14="http://schemas.microsoft.com/office/powerpoint/2010/main" val="40606434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The process excellence leader should not be reticent in recommending that survey budgets be allocated for conducting small, routine, periodic surveys rather than infrequent “big studies.”</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A focus group can thus be defined as a carefully planned discussion designed to obtain perceptions on a defined area of interest in a permissive, nonthreatening environment. </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19</a:t>
            </a:fld>
            <a:endParaRPr lang="en-GB"/>
          </a:p>
        </p:txBody>
      </p:sp>
    </p:spTree>
    <p:extLst>
      <p:ext uri="{BB962C8B-B14F-4D97-AF65-F5344CB8AC3E}">
        <p14:creationId xmlns:p14="http://schemas.microsoft.com/office/powerpoint/2010/main" val="2759356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Employees simply observe customer behavior. One hotel noticed that customers did not use the complimentary bath crystals, so they eliminated the crystals (saving costs) and added other features that customers wanted.</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Field intelligence is perhaps one of the least-exploited approaches to listening and learning.</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21</a:t>
            </a:fld>
            <a:endParaRPr lang="en-GB"/>
          </a:p>
        </p:txBody>
      </p:sp>
    </p:spTree>
    <p:extLst>
      <p:ext uri="{BB962C8B-B14F-4D97-AF65-F5344CB8AC3E}">
        <p14:creationId xmlns:p14="http://schemas.microsoft.com/office/powerpoint/2010/main" val="8078535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Hewlett-Packard, for example, assigns every piece of customer feedback to an “owner” in the company who must act on</a:t>
            </a:r>
          </a:p>
          <a:p>
            <a:pPr marL="171450" indent="-171450">
              <a:lnSpc>
                <a:spcPct val="90000"/>
              </a:lnSpc>
              <a:buFont typeface="Arial" panose="020B0604020202020204" pitchFamily="34" charset="0"/>
              <a:buChar char="•"/>
            </a:pPr>
            <a:endParaRPr lang="en-US" sz="1200" i="0" kern="1200" dirty="0">
              <a:solidFill>
                <a:schemeClr val="tx1"/>
              </a:solidFill>
              <a:effectLst/>
              <a:latin typeface="+mn-lt"/>
              <a:ea typeface="+mn-ea"/>
              <a:cs typeface="+mn-cs"/>
            </a:endParaRPr>
          </a:p>
          <a:p>
            <a:pPr marL="171450" indent="-171450">
              <a:lnSpc>
                <a:spcPct val="90000"/>
              </a:lnSpc>
              <a:buFont typeface="Arial" panose="020B0604020202020204" pitchFamily="34" charset="0"/>
              <a:buChar char="•"/>
            </a:pP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22</a:t>
            </a:fld>
            <a:endParaRPr lang="en-GB"/>
          </a:p>
        </p:txBody>
      </p:sp>
    </p:spTree>
    <p:extLst>
      <p:ext uri="{BB962C8B-B14F-4D97-AF65-F5344CB8AC3E}">
        <p14:creationId xmlns:p14="http://schemas.microsoft.com/office/powerpoint/2010/main" val="2154750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The process excellence leader should not be reticent in recommending that survey budgets be allocated for conducting small, routine, periodic surveys rather than infrequent “big studies.”</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A focus group can thus be defined as a carefully planned discussion designed to obtain perceptions on a defined area of interest in a permissive, nonthreatening environment. </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23</a:t>
            </a:fld>
            <a:endParaRPr lang="en-GB"/>
          </a:p>
        </p:txBody>
      </p:sp>
    </p:spTree>
    <p:extLst>
      <p:ext uri="{BB962C8B-B14F-4D97-AF65-F5344CB8AC3E}">
        <p14:creationId xmlns:p14="http://schemas.microsoft.com/office/powerpoint/2010/main" val="2151879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The process excellence leader should not be reticent in recommending that survey budgets be allocated for conducting small, routine, periodic surveys rather than infrequent “big studies.”</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A focus group can thus be defined as a carefully planned discussion designed to obtain perceptions on a defined area of interest in a permissive, nonthreatening environment. </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24</a:t>
            </a:fld>
            <a:endParaRPr lang="en-GB"/>
          </a:p>
        </p:txBody>
      </p:sp>
    </p:spTree>
    <p:extLst>
      <p:ext uri="{BB962C8B-B14F-4D97-AF65-F5344CB8AC3E}">
        <p14:creationId xmlns:p14="http://schemas.microsoft.com/office/powerpoint/2010/main" val="10631193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Tx/>
              <a:buChar char="-"/>
            </a:pPr>
            <a:r>
              <a:rPr lang="en-US" sz="1200" dirty="0"/>
              <a:t>JetBlue Airways receives nearly 500 e-mails from passengers every day and more than 40,000 survey responses per month.</a:t>
            </a:r>
          </a:p>
          <a:p>
            <a:pPr marL="171450" indent="-171450">
              <a:lnSpc>
                <a:spcPct val="90000"/>
              </a:lnSpc>
              <a:buFontTx/>
              <a:buChar char="-"/>
            </a:pPr>
            <a:r>
              <a:rPr lang="en-US" sz="1200" dirty="0"/>
              <a:t>JetBlue decided to implement text analytics software to help automate the process of tracking and analyzing the customer feedback.</a:t>
            </a:r>
          </a:p>
          <a:p>
            <a:pPr marL="171450" indent="-171450">
              <a:lnSpc>
                <a:spcPct val="90000"/>
              </a:lnSpc>
              <a:buFontTx/>
              <a:buChar char="-"/>
            </a:pPr>
            <a:r>
              <a:rPr lang="en-US" sz="1200" dirty="0"/>
              <a:t>The software automatically extracts relevant data from survey responses, e-mail messages, web forums, blog entries, news articles, and other customer communications to provide analysts and managers with deeper insights into customer satisfaction, sentiment, and loyalty.</a:t>
            </a:r>
          </a:p>
          <a:p>
            <a:pPr marL="171450" indent="-171450">
              <a:lnSpc>
                <a:spcPct val="90000"/>
              </a:lnSpc>
              <a:buFontTx/>
              <a:buChar char="-"/>
            </a:pPr>
            <a:r>
              <a:rPr lang="en-US" sz="1200" dirty="0"/>
              <a:t>In addition to active daily, weekly, and monthly analysis of customer feedback, managers at JetBlue receive customized reports that summarize the customer feedback, allowing executives and managers to make informed decisions about the company’s long-term strategic activities.</a:t>
            </a:r>
          </a:p>
        </p:txBody>
      </p:sp>
      <p:sp>
        <p:nvSpPr>
          <p:cNvPr id="4" name="Slide Number Placeholder 3"/>
          <p:cNvSpPr>
            <a:spLocks noGrp="1"/>
          </p:cNvSpPr>
          <p:nvPr>
            <p:ph type="sldNum" sz="quarter" idx="5"/>
          </p:nvPr>
        </p:nvSpPr>
        <p:spPr/>
        <p:txBody>
          <a:bodyPr/>
          <a:lstStyle/>
          <a:p>
            <a:fld id="{5CE5CD9A-9A32-4E85-9624-1C4F5450E54A}" type="slidenum">
              <a:rPr lang="en-GB" smtClean="0"/>
              <a:t>25</a:t>
            </a:fld>
            <a:endParaRPr lang="en-GB"/>
          </a:p>
        </p:txBody>
      </p:sp>
    </p:spTree>
    <p:extLst>
      <p:ext uri="{BB962C8B-B14F-4D97-AF65-F5344CB8AC3E}">
        <p14:creationId xmlns:p14="http://schemas.microsoft.com/office/powerpoint/2010/main" val="28578208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QFD is a customer-driven process for planning products and services. </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It starts with the voice of the customer, which becomes the basis for setting requirements. QFD matrices, sometimes called “the house of quality,” are graphical displays of the result of the planning process.</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The matrices are created by interdepartmental teams (entire company), thus overcoming some of the barriers which exist in functionally organized systems.</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A system that moves methodically from customer requirements to specifications for the</a:t>
            </a:r>
            <a:br>
              <a:rPr lang="en-US" sz="1200" i="0" kern="1200" dirty="0">
                <a:solidFill>
                  <a:schemeClr val="tx1"/>
                </a:solidFill>
                <a:effectLst/>
                <a:latin typeface="+mn-lt"/>
                <a:ea typeface="+mn-ea"/>
                <a:cs typeface="+mn-cs"/>
              </a:rPr>
            </a:br>
            <a:r>
              <a:rPr lang="en-US" sz="1200" i="0" kern="1200" dirty="0">
                <a:solidFill>
                  <a:schemeClr val="tx1"/>
                </a:solidFill>
                <a:effectLst/>
                <a:latin typeface="+mn-lt"/>
                <a:ea typeface="+mn-ea"/>
                <a:cs typeface="+mn-cs"/>
              </a:rPr>
              <a:t>product or service. </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26</a:t>
            </a:fld>
            <a:endParaRPr lang="en-GB"/>
          </a:p>
        </p:txBody>
      </p:sp>
    </p:spTree>
    <p:extLst>
      <p:ext uri="{BB962C8B-B14F-4D97-AF65-F5344CB8AC3E}">
        <p14:creationId xmlns:p14="http://schemas.microsoft.com/office/powerpoint/2010/main" val="9767791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QFD is a customer-driven process for planning products and services. </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It starts with the voice of the customer, which becomes the basis for setting requirements. QFD matrices, sometimes called “the house of quality,” are graphical displays of the result of the planning process.</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The matrices are created by interdepartmental teams (entire company), thus overcoming some of the barriers which exist in functionally organized systems.</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A system that moves methodically from customer requirements to specifications for the</a:t>
            </a:r>
            <a:br>
              <a:rPr lang="en-US" sz="1200" i="0" kern="1200" dirty="0">
                <a:solidFill>
                  <a:schemeClr val="tx1"/>
                </a:solidFill>
                <a:effectLst/>
                <a:latin typeface="+mn-lt"/>
                <a:ea typeface="+mn-ea"/>
                <a:cs typeface="+mn-cs"/>
              </a:rPr>
            </a:br>
            <a:r>
              <a:rPr lang="en-US" sz="1200" i="0" kern="1200" dirty="0">
                <a:solidFill>
                  <a:schemeClr val="tx1"/>
                </a:solidFill>
                <a:effectLst/>
                <a:latin typeface="+mn-lt"/>
                <a:ea typeface="+mn-ea"/>
                <a:cs typeface="+mn-cs"/>
              </a:rPr>
              <a:t>product or service. </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QFD originated in 1972 at Mitsubishi’s Kobe shipyard site. Toyota began to develop the concept shortly thereafter, and has used it since 1977</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27</a:t>
            </a:fld>
            <a:endParaRPr lang="en-GB"/>
          </a:p>
        </p:txBody>
      </p:sp>
    </p:spTree>
    <p:extLst>
      <p:ext uri="{BB962C8B-B14F-4D97-AF65-F5344CB8AC3E}">
        <p14:creationId xmlns:p14="http://schemas.microsoft.com/office/powerpoint/2010/main" val="3094175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QFD is a customer-driven process for planning products and services. </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It starts with the voice of the customer, which becomes the basis for setting requirements. QFD matrices, sometimes called “the house of quality,” are graphical displays of the result of the planning process.</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The matrices are created by interdepartmental teams (entire company), thus overcoming some of the barriers which exist in functionally organized systems.</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A system that moves methodically from customer requirements to specifications for the</a:t>
            </a:r>
            <a:br>
              <a:rPr lang="en-US" sz="1200" i="0" kern="1200" dirty="0">
                <a:solidFill>
                  <a:schemeClr val="tx1"/>
                </a:solidFill>
                <a:effectLst/>
                <a:latin typeface="+mn-lt"/>
                <a:ea typeface="+mn-ea"/>
                <a:cs typeface="+mn-cs"/>
              </a:rPr>
            </a:br>
            <a:r>
              <a:rPr lang="en-US" sz="1200" i="0" kern="1200" dirty="0">
                <a:solidFill>
                  <a:schemeClr val="tx1"/>
                </a:solidFill>
                <a:effectLst/>
                <a:latin typeface="+mn-lt"/>
                <a:ea typeface="+mn-ea"/>
                <a:cs typeface="+mn-cs"/>
              </a:rPr>
              <a:t>product or service. </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28</a:t>
            </a:fld>
            <a:endParaRPr lang="en-GB"/>
          </a:p>
        </p:txBody>
      </p:sp>
    </p:spTree>
    <p:extLst>
      <p:ext uri="{BB962C8B-B14F-4D97-AF65-F5344CB8AC3E}">
        <p14:creationId xmlns:p14="http://schemas.microsoft.com/office/powerpoint/2010/main" val="7313437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QFD is a customer-driven process for planning products and services. </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It starts with the voice of the customer, which becomes the basis for setting requirements. QFD matrices, sometimes called “the house of quality,” are graphical displays of the result of the planning process.</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The matrices are created by interdepartmental teams (entire company), thus overcoming some of the barriers which exist in functionally organized systems.</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A system that moves methodically from customer requirements to specifications for the</a:t>
            </a:r>
            <a:br>
              <a:rPr lang="en-US" sz="1200" i="0" kern="1200" dirty="0">
                <a:solidFill>
                  <a:schemeClr val="tx1"/>
                </a:solidFill>
                <a:effectLst/>
                <a:latin typeface="+mn-lt"/>
                <a:ea typeface="+mn-ea"/>
                <a:cs typeface="+mn-cs"/>
              </a:rPr>
            </a:br>
            <a:r>
              <a:rPr lang="en-US" sz="1200" i="0" kern="1200" dirty="0">
                <a:solidFill>
                  <a:schemeClr val="tx1"/>
                </a:solidFill>
                <a:effectLst/>
                <a:latin typeface="+mn-lt"/>
                <a:ea typeface="+mn-ea"/>
                <a:cs typeface="+mn-cs"/>
              </a:rPr>
              <a:t>product or service. </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29</a:t>
            </a:fld>
            <a:endParaRPr lang="en-GB"/>
          </a:p>
        </p:txBody>
      </p:sp>
    </p:spTree>
    <p:extLst>
      <p:ext uri="{BB962C8B-B14F-4D97-AF65-F5344CB8AC3E}">
        <p14:creationId xmlns:p14="http://schemas.microsoft.com/office/powerpoint/2010/main" val="23693727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QFD is a customer-driven process for planning products and services. </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It starts with the voice of the customer, which becomes the basis for setting requirements. QFD matrices, sometimes called “the house of quality,” are graphical displays of the result of the planning process.</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The matrices are created by interdepartmental teams (entire company), thus overcoming some of the barriers which exist in functionally organized systems.</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A system that moves methodically from customer requirements to specifications for the</a:t>
            </a:r>
            <a:br>
              <a:rPr lang="en-US" sz="1200" i="0" kern="1200" dirty="0">
                <a:solidFill>
                  <a:schemeClr val="tx1"/>
                </a:solidFill>
                <a:effectLst/>
                <a:latin typeface="+mn-lt"/>
                <a:ea typeface="+mn-ea"/>
                <a:cs typeface="+mn-cs"/>
              </a:rPr>
            </a:br>
            <a:r>
              <a:rPr lang="en-US" sz="1200" i="0" kern="1200" dirty="0">
                <a:solidFill>
                  <a:schemeClr val="tx1"/>
                </a:solidFill>
                <a:effectLst/>
                <a:latin typeface="+mn-lt"/>
                <a:ea typeface="+mn-ea"/>
                <a:cs typeface="+mn-cs"/>
              </a:rPr>
              <a:t>product or service. </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30</a:t>
            </a:fld>
            <a:endParaRPr lang="en-GB"/>
          </a:p>
        </p:txBody>
      </p:sp>
    </p:spTree>
    <p:extLst>
      <p:ext uri="{BB962C8B-B14F-4D97-AF65-F5344CB8AC3E}">
        <p14:creationId xmlns:p14="http://schemas.microsoft.com/office/powerpoint/2010/main" val="13111341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QFD is a customer-driven process for planning products and services. </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It starts with the voice of the customer, which becomes the basis for setting requirements. QFD matrices, sometimes called “the house of quality,” are graphical displays of the result of the planning process.</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The matrices are created by interdepartmental teams (entire company), thus overcoming some of the barriers which exist in functionally organized systems.</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A system that moves methodically from customer requirements to specifications for the</a:t>
            </a:r>
            <a:br>
              <a:rPr lang="en-US" sz="1200" i="0" kern="1200" dirty="0">
                <a:solidFill>
                  <a:schemeClr val="tx1"/>
                </a:solidFill>
                <a:effectLst/>
                <a:latin typeface="+mn-lt"/>
                <a:ea typeface="+mn-ea"/>
                <a:cs typeface="+mn-cs"/>
              </a:rPr>
            </a:br>
            <a:r>
              <a:rPr lang="en-US" sz="1200" i="0" kern="1200" dirty="0">
                <a:solidFill>
                  <a:schemeClr val="tx1"/>
                </a:solidFill>
                <a:effectLst/>
                <a:latin typeface="+mn-lt"/>
                <a:ea typeface="+mn-ea"/>
                <a:cs typeface="+mn-cs"/>
              </a:rPr>
              <a:t>product or service. </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31</a:t>
            </a:fld>
            <a:endParaRPr lang="en-GB"/>
          </a:p>
        </p:txBody>
      </p:sp>
    </p:spTree>
    <p:extLst>
      <p:ext uri="{BB962C8B-B14F-4D97-AF65-F5344CB8AC3E}">
        <p14:creationId xmlns:p14="http://schemas.microsoft.com/office/powerpoint/2010/main" val="39882196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Essentially, they are the “</a:t>
            </a:r>
            <a:r>
              <a:rPr lang="en-US" sz="1200" i="0" kern="1200" dirty="0" err="1">
                <a:solidFill>
                  <a:schemeClr val="tx1"/>
                </a:solidFill>
                <a:effectLst/>
                <a:latin typeface="+mn-lt"/>
                <a:ea typeface="+mn-ea"/>
                <a:cs typeface="+mn-cs"/>
              </a:rPr>
              <a:t>hows</a:t>
            </a:r>
            <a:r>
              <a:rPr lang="en-US" sz="1200" i="0" kern="1200" dirty="0">
                <a:solidFill>
                  <a:schemeClr val="tx1"/>
                </a:solidFill>
                <a:effectLst/>
                <a:latin typeface="+mn-lt"/>
                <a:ea typeface="+mn-ea"/>
                <a:cs typeface="+mn-cs"/>
              </a:rPr>
              <a:t>” by which the company will respond to the “</a:t>
            </a:r>
            <a:r>
              <a:rPr lang="en-US" sz="1200" i="0" kern="1200" dirty="0" err="1">
                <a:solidFill>
                  <a:schemeClr val="tx1"/>
                </a:solidFill>
                <a:effectLst/>
                <a:latin typeface="+mn-lt"/>
                <a:ea typeface="+mn-ea"/>
                <a:cs typeface="+mn-cs"/>
              </a:rPr>
              <a:t>whats</a:t>
            </a:r>
            <a:r>
              <a:rPr lang="en-US" sz="1200" i="0" kern="1200" dirty="0">
                <a:solidFill>
                  <a:schemeClr val="tx1"/>
                </a:solidFill>
                <a:effectLst/>
                <a:latin typeface="+mn-lt"/>
                <a:ea typeface="+mn-ea"/>
                <a:cs typeface="+mn-cs"/>
              </a:rPr>
              <a:t>”—the customer requirements that will determine customer satisfaction or delight, often called critical to quality characteristics (CTQs).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32</a:t>
            </a:fld>
            <a:endParaRPr lang="en-GB"/>
          </a:p>
        </p:txBody>
      </p:sp>
    </p:spTree>
    <p:extLst>
      <p:ext uri="{BB962C8B-B14F-4D97-AF65-F5344CB8AC3E}">
        <p14:creationId xmlns:p14="http://schemas.microsoft.com/office/powerpoint/2010/main" val="15333531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Tolerance design involves determining the permissible variation in a dimension.</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Uncertainty regarding the maximum variation allowable and compatibility with satisfactory product performance.</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Narrow tolerances tend to raise manufacturing costs but they also increase the interchangeability of parts within the plant and in the field, product performance, durability, and appearance.</a:t>
            </a:r>
          </a:p>
          <a:p>
            <a:pPr marL="171450" indent="-171450">
              <a:lnSpc>
                <a:spcPct val="90000"/>
              </a:lnSpc>
              <a:buFont typeface="Arial" panose="020B0604020202020204" pitchFamily="34" charset="0"/>
              <a:buChar char="•"/>
            </a:pPr>
            <a:r>
              <a:rPr lang="en-US" sz="1200" dirty="0"/>
              <a:t>Wide tolerances, on the other hand, increase material utilization, machine throughput, and labor productivity, but have a negative impact on product characteristics,</a:t>
            </a:r>
          </a:p>
        </p:txBody>
      </p:sp>
      <p:sp>
        <p:nvSpPr>
          <p:cNvPr id="4" name="Slide Number Placeholder 3"/>
          <p:cNvSpPr>
            <a:spLocks noGrp="1"/>
          </p:cNvSpPr>
          <p:nvPr>
            <p:ph type="sldNum" sz="quarter" idx="5"/>
          </p:nvPr>
        </p:nvSpPr>
        <p:spPr/>
        <p:txBody>
          <a:bodyPr/>
          <a:lstStyle/>
          <a:p>
            <a:fld id="{5CE5CD9A-9A32-4E85-9624-1C4F5450E54A}" type="slidenum">
              <a:rPr lang="en-GB" smtClean="0"/>
              <a:t>33</a:t>
            </a:fld>
            <a:endParaRPr lang="en-GB"/>
          </a:p>
        </p:txBody>
      </p:sp>
    </p:spTree>
    <p:extLst>
      <p:ext uri="{BB962C8B-B14F-4D97-AF65-F5344CB8AC3E}">
        <p14:creationId xmlns:p14="http://schemas.microsoft.com/office/powerpoint/2010/main" val="16639464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Tolerance design involves determining the permissible variation in a dimension.</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Uncertainty regarding the maximum variation allowable and compatibility with satisfactory product performance.</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Narrow tolerances tend to raise manufacturing costs but they also increase the interchangeability of parts within the plant and in the field, product performance, durability, and appearance.</a:t>
            </a:r>
          </a:p>
          <a:p>
            <a:pPr marL="171450" indent="-171450">
              <a:lnSpc>
                <a:spcPct val="90000"/>
              </a:lnSpc>
              <a:buFont typeface="Arial" panose="020B0604020202020204" pitchFamily="34" charset="0"/>
              <a:buChar char="•"/>
            </a:pPr>
            <a:r>
              <a:rPr lang="en-US" sz="1200" dirty="0"/>
              <a:t>Wide tolerances, on the other hand, increase material utilization, machine throughput, and labor productivity, but have a negative impact on product characteristics,</a:t>
            </a:r>
          </a:p>
        </p:txBody>
      </p:sp>
      <p:sp>
        <p:nvSpPr>
          <p:cNvPr id="4" name="Slide Number Placeholder 3"/>
          <p:cNvSpPr>
            <a:spLocks noGrp="1"/>
          </p:cNvSpPr>
          <p:nvPr>
            <p:ph type="sldNum" sz="quarter" idx="5"/>
          </p:nvPr>
        </p:nvSpPr>
        <p:spPr/>
        <p:txBody>
          <a:bodyPr/>
          <a:lstStyle/>
          <a:p>
            <a:fld id="{5CE5CD9A-9A32-4E85-9624-1C4F5450E54A}" type="slidenum">
              <a:rPr lang="en-GB" smtClean="0"/>
              <a:t>34</a:t>
            </a:fld>
            <a:endParaRPr lang="en-GB"/>
          </a:p>
        </p:txBody>
      </p:sp>
    </p:spTree>
    <p:extLst>
      <p:ext uri="{BB962C8B-B14F-4D97-AF65-F5344CB8AC3E}">
        <p14:creationId xmlns:p14="http://schemas.microsoft.com/office/powerpoint/2010/main" val="36055373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There is no harm in going from 6 to 7 </a:t>
            </a:r>
            <a:r>
              <a:rPr lang="en-GB" sz="1200" b="0" i="0" kern="1200" dirty="0" err="1">
                <a:solidFill>
                  <a:schemeClr val="tx1"/>
                </a:solidFill>
                <a:effectLst/>
                <a:latin typeface="+mn-lt"/>
                <a:ea typeface="+mn-ea"/>
                <a:cs typeface="+mn-cs"/>
              </a:rPr>
              <a:t>og</a:t>
            </a:r>
            <a:r>
              <a:rPr lang="en-GB" sz="1200" b="0" i="0" kern="1200" dirty="0">
                <a:solidFill>
                  <a:schemeClr val="tx1"/>
                </a:solidFill>
                <a:effectLst/>
                <a:latin typeface="+mn-lt"/>
                <a:ea typeface="+mn-ea"/>
                <a:cs typeface="+mn-cs"/>
              </a:rPr>
              <a:t> 8. In fact airline industry operate at 10 or more for flight take off &amp; landing, but for all practical </a:t>
            </a:r>
            <a:r>
              <a:rPr lang="en-GB" sz="1200" b="0" i="0" kern="1200" dirty="0" err="1">
                <a:solidFill>
                  <a:schemeClr val="tx1"/>
                </a:solidFill>
                <a:effectLst/>
                <a:latin typeface="+mn-lt"/>
                <a:ea typeface="+mn-ea"/>
                <a:cs typeface="+mn-cs"/>
              </a:rPr>
              <a:t>purposses</a:t>
            </a:r>
            <a:r>
              <a:rPr lang="en-GB" sz="1200" b="0" i="0" kern="1200" dirty="0">
                <a:solidFill>
                  <a:schemeClr val="tx1"/>
                </a:solidFill>
                <a:effectLst/>
                <a:latin typeface="+mn-lt"/>
                <a:ea typeface="+mn-ea"/>
                <a:cs typeface="+mn-cs"/>
              </a:rPr>
              <a:t> in an industry where human life is not at risk six sigma is a good enough improvement benchmark.</a:t>
            </a:r>
            <a:br>
              <a:rPr lang="en-GB" dirty="0"/>
            </a:br>
            <a:r>
              <a:rPr lang="en-GB" sz="1200" b="0" i="0" kern="1200" dirty="0">
                <a:solidFill>
                  <a:schemeClr val="tx1"/>
                </a:solidFill>
                <a:effectLst/>
                <a:latin typeface="+mn-lt"/>
                <a:ea typeface="+mn-ea"/>
                <a:cs typeface="+mn-cs"/>
              </a:rPr>
              <a:t>More than that may not be worth the Time, money$$ and effort.</a:t>
            </a:r>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40</a:t>
            </a:fld>
            <a:endParaRPr lang="en-GB"/>
          </a:p>
        </p:txBody>
      </p:sp>
    </p:spTree>
    <p:extLst>
      <p:ext uri="{BB962C8B-B14F-4D97-AF65-F5344CB8AC3E}">
        <p14:creationId xmlns:p14="http://schemas.microsoft.com/office/powerpoint/2010/main" val="38027768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There is no harm in going from 6 to 7 </a:t>
            </a:r>
            <a:r>
              <a:rPr lang="en-GB" sz="1200" b="0" i="0" kern="1200" dirty="0" err="1">
                <a:solidFill>
                  <a:schemeClr val="tx1"/>
                </a:solidFill>
                <a:effectLst/>
                <a:latin typeface="+mn-lt"/>
                <a:ea typeface="+mn-ea"/>
                <a:cs typeface="+mn-cs"/>
              </a:rPr>
              <a:t>og</a:t>
            </a:r>
            <a:r>
              <a:rPr lang="en-GB" sz="1200" b="0" i="0" kern="1200" dirty="0">
                <a:solidFill>
                  <a:schemeClr val="tx1"/>
                </a:solidFill>
                <a:effectLst/>
                <a:latin typeface="+mn-lt"/>
                <a:ea typeface="+mn-ea"/>
                <a:cs typeface="+mn-cs"/>
              </a:rPr>
              <a:t> 8. In fact airline industry operate at 10 or more for flight take off &amp; landing, but for all practical </a:t>
            </a:r>
            <a:r>
              <a:rPr lang="en-GB" sz="1200" b="0" i="0" kern="1200" dirty="0" err="1">
                <a:solidFill>
                  <a:schemeClr val="tx1"/>
                </a:solidFill>
                <a:effectLst/>
                <a:latin typeface="+mn-lt"/>
                <a:ea typeface="+mn-ea"/>
                <a:cs typeface="+mn-cs"/>
              </a:rPr>
              <a:t>purposses</a:t>
            </a:r>
            <a:r>
              <a:rPr lang="en-GB" sz="1200" b="0" i="0" kern="1200" dirty="0">
                <a:solidFill>
                  <a:schemeClr val="tx1"/>
                </a:solidFill>
                <a:effectLst/>
                <a:latin typeface="+mn-lt"/>
                <a:ea typeface="+mn-ea"/>
                <a:cs typeface="+mn-cs"/>
              </a:rPr>
              <a:t> in an industry where human life is not at risk six sigma is a good enough improvement benchmark.</a:t>
            </a:r>
            <a:br>
              <a:rPr lang="en-GB" dirty="0"/>
            </a:br>
            <a:r>
              <a:rPr lang="en-GB" sz="1200" b="0" i="0" kern="1200" dirty="0">
                <a:solidFill>
                  <a:schemeClr val="tx1"/>
                </a:solidFill>
                <a:effectLst/>
                <a:latin typeface="+mn-lt"/>
                <a:ea typeface="+mn-ea"/>
                <a:cs typeface="+mn-cs"/>
              </a:rPr>
              <a:t>More than that may not be worth the Time, money$$ and effort.</a:t>
            </a:r>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41</a:t>
            </a:fld>
            <a:endParaRPr lang="en-GB"/>
          </a:p>
        </p:txBody>
      </p:sp>
    </p:spTree>
    <p:extLst>
      <p:ext uri="{BB962C8B-B14F-4D97-AF65-F5344CB8AC3E}">
        <p14:creationId xmlns:p14="http://schemas.microsoft.com/office/powerpoint/2010/main" val="34530716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There is no harm in going from 6 to 7 </a:t>
            </a:r>
            <a:r>
              <a:rPr lang="en-GB" sz="1200" b="0" i="0" kern="1200" dirty="0" err="1">
                <a:solidFill>
                  <a:schemeClr val="tx1"/>
                </a:solidFill>
                <a:effectLst/>
                <a:latin typeface="+mn-lt"/>
                <a:ea typeface="+mn-ea"/>
                <a:cs typeface="+mn-cs"/>
              </a:rPr>
              <a:t>og</a:t>
            </a:r>
            <a:r>
              <a:rPr lang="en-GB" sz="1200" b="0" i="0" kern="1200" dirty="0">
                <a:solidFill>
                  <a:schemeClr val="tx1"/>
                </a:solidFill>
                <a:effectLst/>
                <a:latin typeface="+mn-lt"/>
                <a:ea typeface="+mn-ea"/>
                <a:cs typeface="+mn-cs"/>
              </a:rPr>
              <a:t> 8. In fact airline industry operate at 10 or more for flight take off &amp; landing, but for all practical </a:t>
            </a:r>
            <a:r>
              <a:rPr lang="en-GB" sz="1200" b="0" i="0" kern="1200" dirty="0" err="1">
                <a:solidFill>
                  <a:schemeClr val="tx1"/>
                </a:solidFill>
                <a:effectLst/>
                <a:latin typeface="+mn-lt"/>
                <a:ea typeface="+mn-ea"/>
                <a:cs typeface="+mn-cs"/>
              </a:rPr>
              <a:t>purposses</a:t>
            </a:r>
            <a:r>
              <a:rPr lang="en-GB" sz="1200" b="0" i="0" kern="1200" dirty="0">
                <a:solidFill>
                  <a:schemeClr val="tx1"/>
                </a:solidFill>
                <a:effectLst/>
                <a:latin typeface="+mn-lt"/>
                <a:ea typeface="+mn-ea"/>
                <a:cs typeface="+mn-cs"/>
              </a:rPr>
              <a:t> in an industry where human life is not at risk six sigma is a good enough improvement benchmark.</a:t>
            </a:r>
            <a:br>
              <a:rPr lang="en-GB" dirty="0"/>
            </a:br>
            <a:r>
              <a:rPr lang="en-GB" sz="1200" b="0" i="0" kern="1200" dirty="0">
                <a:solidFill>
                  <a:schemeClr val="tx1"/>
                </a:solidFill>
                <a:effectLst/>
                <a:latin typeface="+mn-lt"/>
                <a:ea typeface="+mn-ea"/>
                <a:cs typeface="+mn-cs"/>
              </a:rPr>
              <a:t>More than that may not be worth the Time, money$$ and effort.</a:t>
            </a:r>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42</a:t>
            </a:fld>
            <a:endParaRPr lang="en-GB"/>
          </a:p>
        </p:txBody>
      </p:sp>
    </p:spTree>
    <p:extLst>
      <p:ext uri="{BB962C8B-B14F-4D97-AF65-F5344CB8AC3E}">
        <p14:creationId xmlns:p14="http://schemas.microsoft.com/office/powerpoint/2010/main" val="23320554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There is no harm in going from 6 to 7 </a:t>
            </a:r>
            <a:r>
              <a:rPr lang="en-GB" sz="1200" b="0" i="0" kern="1200" dirty="0" err="1">
                <a:solidFill>
                  <a:schemeClr val="tx1"/>
                </a:solidFill>
                <a:effectLst/>
                <a:latin typeface="+mn-lt"/>
                <a:ea typeface="+mn-ea"/>
                <a:cs typeface="+mn-cs"/>
              </a:rPr>
              <a:t>og</a:t>
            </a:r>
            <a:r>
              <a:rPr lang="en-GB" sz="1200" b="0" i="0" kern="1200" dirty="0">
                <a:solidFill>
                  <a:schemeClr val="tx1"/>
                </a:solidFill>
                <a:effectLst/>
                <a:latin typeface="+mn-lt"/>
                <a:ea typeface="+mn-ea"/>
                <a:cs typeface="+mn-cs"/>
              </a:rPr>
              <a:t> 8. In fact airline industry operate at 10 or more for flight take off &amp; landing, but for all practical </a:t>
            </a:r>
            <a:r>
              <a:rPr lang="en-GB" sz="1200" b="0" i="0" kern="1200" dirty="0" err="1">
                <a:solidFill>
                  <a:schemeClr val="tx1"/>
                </a:solidFill>
                <a:effectLst/>
                <a:latin typeface="+mn-lt"/>
                <a:ea typeface="+mn-ea"/>
                <a:cs typeface="+mn-cs"/>
              </a:rPr>
              <a:t>purposses</a:t>
            </a:r>
            <a:r>
              <a:rPr lang="en-GB" sz="1200" b="0" i="0" kern="1200" dirty="0">
                <a:solidFill>
                  <a:schemeClr val="tx1"/>
                </a:solidFill>
                <a:effectLst/>
                <a:latin typeface="+mn-lt"/>
                <a:ea typeface="+mn-ea"/>
                <a:cs typeface="+mn-cs"/>
              </a:rPr>
              <a:t> in an industry where human life is not at risk six sigma is a good enough improvement benchmark.</a:t>
            </a:r>
            <a:br>
              <a:rPr lang="en-GB" dirty="0"/>
            </a:br>
            <a:r>
              <a:rPr lang="en-GB" sz="1200" b="0" i="0" kern="1200" dirty="0">
                <a:solidFill>
                  <a:schemeClr val="tx1"/>
                </a:solidFill>
                <a:effectLst/>
                <a:latin typeface="+mn-lt"/>
                <a:ea typeface="+mn-ea"/>
                <a:cs typeface="+mn-cs"/>
              </a:rPr>
              <a:t>More than that may not be worth the Time, money$$ and effort.</a:t>
            </a:r>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43</a:t>
            </a:fld>
            <a:endParaRPr lang="en-GB"/>
          </a:p>
        </p:txBody>
      </p:sp>
    </p:spTree>
    <p:extLst>
      <p:ext uri="{BB962C8B-B14F-4D97-AF65-F5344CB8AC3E}">
        <p14:creationId xmlns:p14="http://schemas.microsoft.com/office/powerpoint/2010/main" val="32625983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Essentially, they are the “</a:t>
            </a:r>
            <a:r>
              <a:rPr lang="en-US" sz="1200" i="0" kern="1200" dirty="0" err="1">
                <a:solidFill>
                  <a:schemeClr val="tx1"/>
                </a:solidFill>
                <a:effectLst/>
                <a:latin typeface="+mn-lt"/>
                <a:ea typeface="+mn-ea"/>
                <a:cs typeface="+mn-cs"/>
              </a:rPr>
              <a:t>hows</a:t>
            </a:r>
            <a:r>
              <a:rPr lang="en-US" sz="1200" i="0" kern="1200" dirty="0">
                <a:solidFill>
                  <a:schemeClr val="tx1"/>
                </a:solidFill>
                <a:effectLst/>
                <a:latin typeface="+mn-lt"/>
                <a:ea typeface="+mn-ea"/>
                <a:cs typeface="+mn-cs"/>
              </a:rPr>
              <a:t>” by which the company will respond to the “</a:t>
            </a:r>
            <a:r>
              <a:rPr lang="en-US" sz="1200" i="0" kern="1200" dirty="0" err="1">
                <a:solidFill>
                  <a:schemeClr val="tx1"/>
                </a:solidFill>
                <a:effectLst/>
                <a:latin typeface="+mn-lt"/>
                <a:ea typeface="+mn-ea"/>
                <a:cs typeface="+mn-cs"/>
              </a:rPr>
              <a:t>whats</a:t>
            </a:r>
            <a:r>
              <a:rPr lang="en-US" sz="1200" i="0" kern="1200" dirty="0">
                <a:solidFill>
                  <a:schemeClr val="tx1"/>
                </a:solidFill>
                <a:effectLst/>
                <a:latin typeface="+mn-lt"/>
                <a:ea typeface="+mn-ea"/>
                <a:cs typeface="+mn-cs"/>
              </a:rPr>
              <a:t>”—the customer requirements that will determine customer satisfaction or delight, often called critical to quality characteristics (CTQs).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50</a:t>
            </a:fld>
            <a:endParaRPr lang="en-GB"/>
          </a:p>
        </p:txBody>
      </p:sp>
    </p:spTree>
    <p:extLst>
      <p:ext uri="{BB962C8B-B14F-4D97-AF65-F5344CB8AC3E}">
        <p14:creationId xmlns:p14="http://schemas.microsoft.com/office/powerpoint/2010/main" val="32981492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Essentially, they are the “</a:t>
            </a:r>
            <a:r>
              <a:rPr lang="en-US" sz="1200" i="0" kern="1200" dirty="0" err="1">
                <a:solidFill>
                  <a:schemeClr val="tx1"/>
                </a:solidFill>
                <a:effectLst/>
                <a:latin typeface="+mn-lt"/>
                <a:ea typeface="+mn-ea"/>
                <a:cs typeface="+mn-cs"/>
              </a:rPr>
              <a:t>hows</a:t>
            </a:r>
            <a:r>
              <a:rPr lang="en-US" sz="1200" i="0" kern="1200" dirty="0">
                <a:solidFill>
                  <a:schemeClr val="tx1"/>
                </a:solidFill>
                <a:effectLst/>
                <a:latin typeface="+mn-lt"/>
                <a:ea typeface="+mn-ea"/>
                <a:cs typeface="+mn-cs"/>
              </a:rPr>
              <a:t>” by which the company will respond to the “</a:t>
            </a:r>
            <a:r>
              <a:rPr lang="en-US" sz="1200" i="0" kern="1200" dirty="0" err="1">
                <a:solidFill>
                  <a:schemeClr val="tx1"/>
                </a:solidFill>
                <a:effectLst/>
                <a:latin typeface="+mn-lt"/>
                <a:ea typeface="+mn-ea"/>
                <a:cs typeface="+mn-cs"/>
              </a:rPr>
              <a:t>whats</a:t>
            </a:r>
            <a:r>
              <a:rPr lang="en-US" sz="1200" i="0" kern="1200" dirty="0">
                <a:solidFill>
                  <a:schemeClr val="tx1"/>
                </a:solidFill>
                <a:effectLst/>
                <a:latin typeface="+mn-lt"/>
                <a:ea typeface="+mn-ea"/>
                <a:cs typeface="+mn-cs"/>
              </a:rPr>
              <a:t>”—the customer requirements that will determine customer satisfaction or delight, often called critical to quality characteristics (CTQs).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51</a:t>
            </a:fld>
            <a:endParaRPr lang="en-GB"/>
          </a:p>
        </p:txBody>
      </p:sp>
    </p:spTree>
    <p:extLst>
      <p:ext uri="{BB962C8B-B14F-4D97-AF65-F5344CB8AC3E}">
        <p14:creationId xmlns:p14="http://schemas.microsoft.com/office/powerpoint/2010/main" val="31971052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Essentially, they are the “</a:t>
            </a:r>
            <a:r>
              <a:rPr lang="en-US" sz="1200" i="0" kern="1200" dirty="0" err="1">
                <a:solidFill>
                  <a:schemeClr val="tx1"/>
                </a:solidFill>
                <a:effectLst/>
                <a:latin typeface="+mn-lt"/>
                <a:ea typeface="+mn-ea"/>
                <a:cs typeface="+mn-cs"/>
              </a:rPr>
              <a:t>hows</a:t>
            </a:r>
            <a:r>
              <a:rPr lang="en-US" sz="1200" i="0" kern="1200" dirty="0">
                <a:solidFill>
                  <a:schemeClr val="tx1"/>
                </a:solidFill>
                <a:effectLst/>
                <a:latin typeface="+mn-lt"/>
                <a:ea typeface="+mn-ea"/>
                <a:cs typeface="+mn-cs"/>
              </a:rPr>
              <a:t>” by which the company will respond to the “</a:t>
            </a:r>
            <a:r>
              <a:rPr lang="en-US" sz="1200" i="0" kern="1200" dirty="0" err="1">
                <a:solidFill>
                  <a:schemeClr val="tx1"/>
                </a:solidFill>
                <a:effectLst/>
                <a:latin typeface="+mn-lt"/>
                <a:ea typeface="+mn-ea"/>
                <a:cs typeface="+mn-cs"/>
              </a:rPr>
              <a:t>whats</a:t>
            </a:r>
            <a:r>
              <a:rPr lang="en-US" sz="1200" i="0" kern="1200" dirty="0">
                <a:solidFill>
                  <a:schemeClr val="tx1"/>
                </a:solidFill>
                <a:effectLst/>
                <a:latin typeface="+mn-lt"/>
                <a:ea typeface="+mn-ea"/>
                <a:cs typeface="+mn-cs"/>
              </a:rPr>
              <a:t>”—the customer requirements that will determine customer satisfaction or delight, often called critical to quality characteristics (CTQs).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52</a:t>
            </a:fld>
            <a:endParaRPr lang="en-GB"/>
          </a:p>
        </p:txBody>
      </p:sp>
    </p:spTree>
    <p:extLst>
      <p:ext uri="{BB962C8B-B14F-4D97-AF65-F5344CB8AC3E}">
        <p14:creationId xmlns:p14="http://schemas.microsoft.com/office/powerpoint/2010/main" val="3394778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Essentially, they are the “</a:t>
            </a:r>
            <a:r>
              <a:rPr lang="en-US" sz="1200" i="0" kern="1200" dirty="0" err="1">
                <a:solidFill>
                  <a:schemeClr val="tx1"/>
                </a:solidFill>
                <a:effectLst/>
                <a:latin typeface="+mn-lt"/>
                <a:ea typeface="+mn-ea"/>
                <a:cs typeface="+mn-cs"/>
              </a:rPr>
              <a:t>hows</a:t>
            </a:r>
            <a:r>
              <a:rPr lang="en-US" sz="1200" i="0" kern="1200" dirty="0">
                <a:solidFill>
                  <a:schemeClr val="tx1"/>
                </a:solidFill>
                <a:effectLst/>
                <a:latin typeface="+mn-lt"/>
                <a:ea typeface="+mn-ea"/>
                <a:cs typeface="+mn-cs"/>
              </a:rPr>
              <a:t>” by which the company will respond to the “</a:t>
            </a:r>
            <a:r>
              <a:rPr lang="en-US" sz="1200" i="0" kern="1200" dirty="0" err="1">
                <a:solidFill>
                  <a:schemeClr val="tx1"/>
                </a:solidFill>
                <a:effectLst/>
                <a:latin typeface="+mn-lt"/>
                <a:ea typeface="+mn-ea"/>
                <a:cs typeface="+mn-cs"/>
              </a:rPr>
              <a:t>whats</a:t>
            </a:r>
            <a:r>
              <a:rPr lang="en-US" sz="1200" i="0" kern="1200" dirty="0">
                <a:solidFill>
                  <a:schemeClr val="tx1"/>
                </a:solidFill>
                <a:effectLst/>
                <a:latin typeface="+mn-lt"/>
                <a:ea typeface="+mn-ea"/>
                <a:cs typeface="+mn-cs"/>
              </a:rPr>
              <a:t>”—the customer requirements that will determine customer satisfaction or delight, often called critical to quality characteristics (CTQs).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53</a:t>
            </a:fld>
            <a:endParaRPr lang="en-GB"/>
          </a:p>
        </p:txBody>
      </p:sp>
    </p:spTree>
    <p:extLst>
      <p:ext uri="{BB962C8B-B14F-4D97-AF65-F5344CB8AC3E}">
        <p14:creationId xmlns:p14="http://schemas.microsoft.com/office/powerpoint/2010/main" val="15142068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Essentially, they are the “</a:t>
            </a:r>
            <a:r>
              <a:rPr lang="en-US" sz="1200" i="0" kern="1200" dirty="0" err="1">
                <a:solidFill>
                  <a:schemeClr val="tx1"/>
                </a:solidFill>
                <a:effectLst/>
                <a:latin typeface="+mn-lt"/>
                <a:ea typeface="+mn-ea"/>
                <a:cs typeface="+mn-cs"/>
              </a:rPr>
              <a:t>hows</a:t>
            </a:r>
            <a:r>
              <a:rPr lang="en-US" sz="1200" i="0" kern="1200" dirty="0">
                <a:solidFill>
                  <a:schemeClr val="tx1"/>
                </a:solidFill>
                <a:effectLst/>
                <a:latin typeface="+mn-lt"/>
                <a:ea typeface="+mn-ea"/>
                <a:cs typeface="+mn-cs"/>
              </a:rPr>
              <a:t>” by which the company will respond to the “</a:t>
            </a:r>
            <a:r>
              <a:rPr lang="en-US" sz="1200" i="0" kern="1200" dirty="0" err="1">
                <a:solidFill>
                  <a:schemeClr val="tx1"/>
                </a:solidFill>
                <a:effectLst/>
                <a:latin typeface="+mn-lt"/>
                <a:ea typeface="+mn-ea"/>
                <a:cs typeface="+mn-cs"/>
              </a:rPr>
              <a:t>whats</a:t>
            </a:r>
            <a:r>
              <a:rPr lang="en-US" sz="1200" i="0" kern="1200" dirty="0">
                <a:solidFill>
                  <a:schemeClr val="tx1"/>
                </a:solidFill>
                <a:effectLst/>
                <a:latin typeface="+mn-lt"/>
                <a:ea typeface="+mn-ea"/>
                <a:cs typeface="+mn-cs"/>
              </a:rPr>
              <a:t>”—the customer requirements that will determine customer satisfaction or delight, often called critical to quality characteristics (CTQs).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54</a:t>
            </a:fld>
            <a:endParaRPr lang="en-GB"/>
          </a:p>
        </p:txBody>
      </p:sp>
    </p:spTree>
    <p:extLst>
      <p:ext uri="{BB962C8B-B14F-4D97-AF65-F5344CB8AC3E}">
        <p14:creationId xmlns:p14="http://schemas.microsoft.com/office/powerpoint/2010/main" val="11947639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There is no harm in going from 6 to 7 </a:t>
            </a:r>
            <a:r>
              <a:rPr lang="en-GB" sz="1200" b="0" i="0" kern="1200" dirty="0" err="1">
                <a:solidFill>
                  <a:schemeClr val="tx1"/>
                </a:solidFill>
                <a:effectLst/>
                <a:latin typeface="+mn-lt"/>
                <a:ea typeface="+mn-ea"/>
                <a:cs typeface="+mn-cs"/>
              </a:rPr>
              <a:t>og</a:t>
            </a:r>
            <a:r>
              <a:rPr lang="en-GB" sz="1200" b="0" i="0" kern="1200" dirty="0">
                <a:solidFill>
                  <a:schemeClr val="tx1"/>
                </a:solidFill>
                <a:effectLst/>
                <a:latin typeface="+mn-lt"/>
                <a:ea typeface="+mn-ea"/>
                <a:cs typeface="+mn-cs"/>
              </a:rPr>
              <a:t> 8. In fact airline industry operate at 10 or more for flight take off &amp; landing, but for all practical </a:t>
            </a:r>
            <a:r>
              <a:rPr lang="en-GB" sz="1200" b="0" i="0" kern="1200" dirty="0" err="1">
                <a:solidFill>
                  <a:schemeClr val="tx1"/>
                </a:solidFill>
                <a:effectLst/>
                <a:latin typeface="+mn-lt"/>
                <a:ea typeface="+mn-ea"/>
                <a:cs typeface="+mn-cs"/>
              </a:rPr>
              <a:t>purposses</a:t>
            </a:r>
            <a:r>
              <a:rPr lang="en-GB" sz="1200" b="0" i="0" kern="1200" dirty="0">
                <a:solidFill>
                  <a:schemeClr val="tx1"/>
                </a:solidFill>
                <a:effectLst/>
                <a:latin typeface="+mn-lt"/>
                <a:ea typeface="+mn-ea"/>
                <a:cs typeface="+mn-cs"/>
              </a:rPr>
              <a:t> in an industry where human life is not at risk six sigma is a good enough improvement benchmark.</a:t>
            </a:r>
            <a:br>
              <a:rPr lang="en-GB" dirty="0"/>
            </a:br>
            <a:r>
              <a:rPr lang="en-GB" sz="1200" b="0" i="0" kern="1200" dirty="0">
                <a:solidFill>
                  <a:schemeClr val="tx1"/>
                </a:solidFill>
                <a:effectLst/>
                <a:latin typeface="+mn-lt"/>
                <a:ea typeface="+mn-ea"/>
                <a:cs typeface="+mn-cs"/>
              </a:rPr>
              <a:t>More than that may not be worth the Time, money$$ and effort.</a:t>
            </a:r>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55</a:t>
            </a:fld>
            <a:endParaRPr lang="en-GB"/>
          </a:p>
        </p:txBody>
      </p:sp>
    </p:spTree>
    <p:extLst>
      <p:ext uri="{BB962C8B-B14F-4D97-AF65-F5344CB8AC3E}">
        <p14:creationId xmlns:p14="http://schemas.microsoft.com/office/powerpoint/2010/main" val="8875395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There is no harm in going from 6 to 7 </a:t>
            </a:r>
            <a:r>
              <a:rPr lang="en-GB" sz="1200" b="0" i="0" kern="1200" dirty="0" err="1">
                <a:solidFill>
                  <a:schemeClr val="tx1"/>
                </a:solidFill>
                <a:effectLst/>
                <a:latin typeface="+mn-lt"/>
                <a:ea typeface="+mn-ea"/>
                <a:cs typeface="+mn-cs"/>
              </a:rPr>
              <a:t>og</a:t>
            </a:r>
            <a:r>
              <a:rPr lang="en-GB" sz="1200" b="0" i="0" kern="1200" dirty="0">
                <a:solidFill>
                  <a:schemeClr val="tx1"/>
                </a:solidFill>
                <a:effectLst/>
                <a:latin typeface="+mn-lt"/>
                <a:ea typeface="+mn-ea"/>
                <a:cs typeface="+mn-cs"/>
              </a:rPr>
              <a:t> 8. In fact airline industry operate at 10 or more for flight take off &amp; landing, but for all practical </a:t>
            </a:r>
            <a:r>
              <a:rPr lang="en-GB" sz="1200" b="0" i="0" kern="1200" dirty="0" err="1">
                <a:solidFill>
                  <a:schemeClr val="tx1"/>
                </a:solidFill>
                <a:effectLst/>
                <a:latin typeface="+mn-lt"/>
                <a:ea typeface="+mn-ea"/>
                <a:cs typeface="+mn-cs"/>
              </a:rPr>
              <a:t>purposses</a:t>
            </a:r>
            <a:r>
              <a:rPr lang="en-GB" sz="1200" b="0" i="0" kern="1200" dirty="0">
                <a:solidFill>
                  <a:schemeClr val="tx1"/>
                </a:solidFill>
                <a:effectLst/>
                <a:latin typeface="+mn-lt"/>
                <a:ea typeface="+mn-ea"/>
                <a:cs typeface="+mn-cs"/>
              </a:rPr>
              <a:t> in an industry where human life is not at risk six sigma is a good enough improvement benchmark.</a:t>
            </a:r>
            <a:br>
              <a:rPr lang="en-GB" dirty="0"/>
            </a:br>
            <a:r>
              <a:rPr lang="en-GB" sz="1200" b="0" i="0" kern="1200" dirty="0">
                <a:solidFill>
                  <a:schemeClr val="tx1"/>
                </a:solidFill>
                <a:effectLst/>
                <a:latin typeface="+mn-lt"/>
                <a:ea typeface="+mn-ea"/>
                <a:cs typeface="+mn-cs"/>
              </a:rPr>
              <a:t>More than that may not be worth the Time, money$$ and effort.</a:t>
            </a:r>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56</a:t>
            </a:fld>
            <a:endParaRPr lang="en-GB"/>
          </a:p>
        </p:txBody>
      </p:sp>
    </p:spTree>
    <p:extLst>
      <p:ext uri="{BB962C8B-B14F-4D97-AF65-F5344CB8AC3E}">
        <p14:creationId xmlns:p14="http://schemas.microsoft.com/office/powerpoint/2010/main" val="30935488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Cummins India Ltd., Tata Consultancy Services is one such name. TATA Motors, John Deere, Mahindra &amp; Mahindra, KPMG, </a:t>
            </a:r>
            <a:r>
              <a:rPr lang="en-US" sz="1200" b="0" i="0" kern="1200" dirty="0" err="1">
                <a:solidFill>
                  <a:schemeClr val="tx1"/>
                </a:solidFill>
                <a:effectLst/>
                <a:latin typeface="+mn-lt"/>
                <a:ea typeface="+mn-ea"/>
                <a:cs typeface="+mn-cs"/>
              </a:rPr>
              <a:t>GenPact</a:t>
            </a:r>
            <a:r>
              <a:rPr lang="en-US" sz="1200" b="0" i="0" kern="1200" dirty="0">
                <a:solidFill>
                  <a:schemeClr val="tx1"/>
                </a:solidFill>
                <a:effectLst/>
                <a:latin typeface="+mn-lt"/>
                <a:ea typeface="+mn-ea"/>
                <a:cs typeface="+mn-cs"/>
              </a:rPr>
              <a:t>, Gabriel Motors, Lear Corporation are few other industry giants that are using Six Sigma methodologies.</a:t>
            </a: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58</a:t>
            </a:fld>
            <a:endParaRPr lang="en-GB"/>
          </a:p>
        </p:txBody>
      </p:sp>
    </p:spTree>
    <p:extLst>
      <p:ext uri="{BB962C8B-B14F-4D97-AF65-F5344CB8AC3E}">
        <p14:creationId xmlns:p14="http://schemas.microsoft.com/office/powerpoint/2010/main" val="42690734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Cummins India Ltd., Tata Consultancy Services is one such name. TATA Motors, John Deere, Mahindra &amp; Mahindra, KPMG, </a:t>
            </a:r>
            <a:r>
              <a:rPr lang="en-US" sz="1200" b="0" i="0" kern="1200" dirty="0" err="1">
                <a:solidFill>
                  <a:schemeClr val="tx1"/>
                </a:solidFill>
                <a:effectLst/>
                <a:latin typeface="+mn-lt"/>
                <a:ea typeface="+mn-ea"/>
                <a:cs typeface="+mn-cs"/>
              </a:rPr>
              <a:t>GenPact</a:t>
            </a:r>
            <a:r>
              <a:rPr lang="en-US" sz="1200" b="0" i="0" kern="1200" dirty="0">
                <a:solidFill>
                  <a:schemeClr val="tx1"/>
                </a:solidFill>
                <a:effectLst/>
                <a:latin typeface="+mn-lt"/>
                <a:ea typeface="+mn-ea"/>
                <a:cs typeface="+mn-cs"/>
              </a:rPr>
              <a:t>, Gabriel Motors, Lear Corporation are few other industry giants that are using Six Sigma methodologies.</a:t>
            </a: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59</a:t>
            </a:fld>
            <a:endParaRPr lang="en-GB"/>
          </a:p>
        </p:txBody>
      </p:sp>
    </p:spTree>
    <p:extLst>
      <p:ext uri="{BB962C8B-B14F-4D97-AF65-F5344CB8AC3E}">
        <p14:creationId xmlns:p14="http://schemas.microsoft.com/office/powerpoint/2010/main" val="3560740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25-Jan-20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25-Jan-20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25-Jan-20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25-Jan-20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25-Jan-20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25-Jan-20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25-Jan-20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25-Jan-20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25-Jan-20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25-Jan-20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25-Jan-20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25-Jan-20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mailto:gopalkumar@iimraipur.ac.in"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gif"/><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8.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8.gif"/><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50.png"/></Relationships>
</file>

<file path=ppt/slides/_rels/slide41.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4.gif"/></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50.png"/></Relationships>
</file>

<file path=ppt/slides/_rels/slide43.xml.rels><?xml version="1.0" encoding="UTF-8" standalone="yes"?>
<Relationships xmlns="http://schemas.openxmlformats.org/package/2006/relationships"><Relationship Id="rId8" Type="http://schemas.openxmlformats.org/officeDocument/2006/relationships/image" Target="../media/image210.png"/><Relationship Id="rId3" Type="http://schemas.openxmlformats.org/officeDocument/2006/relationships/image" Target="../media/image16.png"/><Relationship Id="rId7" Type="http://schemas.openxmlformats.org/officeDocument/2006/relationships/image" Target="../media/image200.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17.png"/></Relationships>
</file>

<file path=ppt/slides/_rels/slide4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48.emf"/><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4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51.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250.png"/><Relationship Id="rId4" Type="http://schemas.openxmlformats.org/officeDocument/2006/relationships/image" Target="../media/image90.png"/></Relationships>
</file>

<file path=ppt/slides/_rels/slide52.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53.xml.rels><?xml version="1.0" encoding="UTF-8" standalone="yes"?>
<Relationships xmlns="http://schemas.openxmlformats.org/package/2006/relationships"><Relationship Id="rId3" Type="http://schemas.openxmlformats.org/officeDocument/2006/relationships/image" Target="../media/image51.emf"/><Relationship Id="rId7" Type="http://schemas.openxmlformats.org/officeDocument/2006/relationships/image" Target="../media/image53.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300.png"/><Relationship Id="rId5" Type="http://schemas.openxmlformats.org/officeDocument/2006/relationships/image" Target="../media/image290.png"/><Relationship Id="rId4" Type="http://schemas.openxmlformats.org/officeDocument/2006/relationships/image" Target="../media/image28.png"/></Relationships>
</file>

<file path=ppt/slides/_rels/slide54.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360.png"/><Relationship Id="rId4" Type="http://schemas.openxmlformats.org/officeDocument/2006/relationships/image" Target="../media/image33.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3.jpeg"/><Relationship Id="rId18" Type="http://schemas.openxmlformats.org/officeDocument/2006/relationships/image" Target="../media/image53.png"/><Relationship Id="rId3" Type="http://schemas.openxmlformats.org/officeDocument/2006/relationships/oleObject" Target="../embeddings/oleObject1.bin"/><Relationship Id="rId21" Type="http://schemas.openxmlformats.org/officeDocument/2006/relationships/image" Target="../media/image70.png"/><Relationship Id="rId7" Type="http://schemas.openxmlformats.org/officeDocument/2006/relationships/oleObject" Target="../embeddings/oleObject3.bin"/><Relationship Id="rId12" Type="http://schemas.openxmlformats.org/officeDocument/2006/relationships/image" Target="../media/image62.png"/><Relationship Id="rId17" Type="http://schemas.openxmlformats.org/officeDocument/2006/relationships/image" Target="../media/image67.png"/><Relationship Id="rId2" Type="http://schemas.openxmlformats.org/officeDocument/2006/relationships/slideLayout" Target="../slideLayouts/slideLayout2.xml"/><Relationship Id="rId16" Type="http://schemas.openxmlformats.org/officeDocument/2006/relationships/image" Target="../media/image66.png"/><Relationship Id="rId20" Type="http://schemas.openxmlformats.org/officeDocument/2006/relationships/image" Target="../media/image69.png"/><Relationship Id="rId1" Type="http://schemas.openxmlformats.org/officeDocument/2006/relationships/vmlDrawing" Target="../drawings/vmlDrawing1.v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oleObject" Target="../embeddings/oleObject2.bin"/><Relationship Id="rId15" Type="http://schemas.openxmlformats.org/officeDocument/2006/relationships/image" Target="../media/image65.png"/><Relationship Id="rId23" Type="http://schemas.openxmlformats.org/officeDocument/2006/relationships/image" Target="../media/image58.png"/><Relationship Id="rId10" Type="http://schemas.openxmlformats.org/officeDocument/2006/relationships/image" Target="../media/image60.png"/><Relationship Id="rId19" Type="http://schemas.openxmlformats.org/officeDocument/2006/relationships/image" Target="../media/image68.png"/><Relationship Id="rId4" Type="http://schemas.openxmlformats.org/officeDocument/2006/relationships/image" Target="../media/image55.png"/><Relationship Id="rId9" Type="http://schemas.openxmlformats.org/officeDocument/2006/relationships/image" Target="../media/image59.png"/><Relationship Id="rId14" Type="http://schemas.openxmlformats.org/officeDocument/2006/relationships/image" Target="../media/image64.png"/><Relationship Id="rId22" Type="http://schemas.openxmlformats.org/officeDocument/2006/relationships/oleObject" Target="../embeddings/oleObject4.bin"/></Relationships>
</file>

<file path=ppt/slides/_rels/slide5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5025" y="5097505"/>
            <a:ext cx="3228975"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rotWithShape="1">
          <a:blip r:embed="rId3"/>
          <a:srcRect t="37605"/>
          <a:stretch/>
        </p:blipFill>
        <p:spPr bwMode="auto">
          <a:xfrm>
            <a:off x="0" y="2879682"/>
            <a:ext cx="3416796" cy="1768518"/>
          </a:xfrm>
          <a:prstGeom prst="rect">
            <a:avLst/>
          </a:prstGeom>
          <a:noFill/>
          <a:ln w="9525">
            <a:noFill/>
            <a:miter lim="800000"/>
            <a:headEnd/>
            <a:tailEnd/>
          </a:ln>
          <a:effectLst/>
        </p:spPr>
      </p:pic>
      <p:sp>
        <p:nvSpPr>
          <p:cNvPr id="2" name="Title 1"/>
          <p:cNvSpPr>
            <a:spLocks noGrp="1"/>
          </p:cNvSpPr>
          <p:nvPr>
            <p:ph type="ctrTitle"/>
          </p:nvPr>
        </p:nvSpPr>
        <p:spPr>
          <a:xfrm>
            <a:off x="1" y="762001"/>
            <a:ext cx="9143999" cy="1600199"/>
          </a:xfrm>
          <a:solidFill>
            <a:srgbClr val="0066FF"/>
          </a:solidFill>
          <a:effectLst>
            <a:outerShdw blurRad="76200" dist="12700" dir="8100000" sy="-23000" kx="800400" algn="br" rotWithShape="0">
              <a:prstClr val="black">
                <a:alpha val="20000"/>
              </a:prstClr>
            </a:outerShdw>
          </a:effectLst>
          <a:scene3d>
            <a:camera prst="orthographicFront"/>
            <a:lightRig rig="threePt" dir="t"/>
          </a:scene3d>
          <a:sp3d>
            <a:bevelT w="165100" prst="coolSlant"/>
          </a:sp3d>
        </p:spPr>
        <p:txBody>
          <a:bodyPr>
            <a:noAutofit/>
          </a:bodyPr>
          <a:lstStyle/>
          <a:p>
            <a:r>
              <a:rPr lang="en-GB" altLang="zh-TW" sz="3600" b="1" kern="0" dirty="0">
                <a:solidFill>
                  <a:schemeClr val="bg1"/>
                </a:solidFill>
              </a:rPr>
              <a:t>Operations Management with Six Sigma</a:t>
            </a:r>
            <a:endParaRPr lang="en-US" sz="3600" dirty="0">
              <a:solidFill>
                <a:schemeClr val="bg1"/>
              </a:solidFill>
            </a:endParaRPr>
          </a:p>
        </p:txBody>
      </p:sp>
      <p:sp>
        <p:nvSpPr>
          <p:cNvPr id="8"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9"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a:t>
            </a:fld>
            <a:r>
              <a:rPr lang="en-US" altLang="zh-TW" dirty="0">
                <a:solidFill>
                  <a:schemeClr val="bg1">
                    <a:lumMod val="95000"/>
                  </a:schemeClr>
                </a:solidFill>
              </a:rPr>
              <a:t>/61</a:t>
            </a:r>
          </a:p>
        </p:txBody>
      </p:sp>
      <p:sp>
        <p:nvSpPr>
          <p:cNvPr id="10"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cxnSp>
        <p:nvCxnSpPr>
          <p:cNvPr id="11" name="Straight Connector 10"/>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5" name="AutoShape 2" descr="Image result for big bazaa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7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9441" y="2819400"/>
            <a:ext cx="2054303" cy="1540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utoShape 5" descr="Image result for nan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741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2184" y="4267200"/>
            <a:ext cx="1428750" cy="85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629443"/>
            <a:ext cx="3445825" cy="1898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ubtitle 2"/>
          <p:cNvSpPr>
            <a:spLocks noGrp="1"/>
          </p:cNvSpPr>
          <p:nvPr>
            <p:ph type="subTitle" idx="1"/>
          </p:nvPr>
        </p:nvSpPr>
        <p:spPr>
          <a:xfrm>
            <a:off x="1371600" y="1676400"/>
            <a:ext cx="6400800" cy="4572000"/>
          </a:xfrm>
        </p:spPr>
        <p:txBody>
          <a:bodyPr>
            <a:normAutofit/>
          </a:bodyPr>
          <a:lstStyle/>
          <a:p>
            <a:endParaRPr lang="en-GB" sz="2000" dirty="0"/>
          </a:p>
          <a:p>
            <a:endParaRPr lang="en-GB" dirty="0"/>
          </a:p>
          <a:p>
            <a:endParaRPr lang="en-GB" dirty="0"/>
          </a:p>
          <a:p>
            <a:r>
              <a:rPr lang="en-GB" sz="2600" dirty="0" err="1"/>
              <a:t>Dr.</a:t>
            </a:r>
            <a:r>
              <a:rPr lang="en-GB" sz="2600" dirty="0"/>
              <a:t> Gopal Kumar</a:t>
            </a:r>
          </a:p>
          <a:p>
            <a:pPr indent="623888"/>
            <a:r>
              <a:rPr lang="en-GB" sz="2000" dirty="0">
                <a:hlinkClick r:id="rId7"/>
              </a:rPr>
              <a:t>gopalkumar@iimraipur.ac.in</a:t>
            </a:r>
            <a:endParaRPr lang="en-GB" sz="2000" dirty="0"/>
          </a:p>
          <a:p>
            <a:endParaRPr lang="en-GB" sz="1100" dirty="0"/>
          </a:p>
          <a:p>
            <a:r>
              <a:rPr lang="en-GB" sz="2400" dirty="0"/>
              <a:t>IIM Raipur</a:t>
            </a:r>
          </a:p>
          <a:p>
            <a:endParaRPr lang="en-GB" sz="1400" dirty="0"/>
          </a:p>
          <a:p>
            <a:r>
              <a:rPr lang="en-GB" sz="1600" dirty="0">
                <a:solidFill>
                  <a:srgbClr val="7030A0"/>
                </a:solidFill>
                <a:effectLst>
                  <a:outerShdw blurRad="38100" dist="38100" dir="2700000" algn="tl">
                    <a:srgbClr val="000000">
                      <a:alpha val="43137"/>
                    </a:srgbClr>
                  </a:outerShdw>
                </a:effectLst>
              </a:rPr>
              <a:t>25 January 2020</a:t>
            </a:r>
          </a:p>
        </p:txBody>
      </p:sp>
    </p:spTree>
    <p:extLst>
      <p:ext uri="{BB962C8B-B14F-4D97-AF65-F5344CB8AC3E}">
        <p14:creationId xmlns:p14="http://schemas.microsoft.com/office/powerpoint/2010/main" val="424016858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Continuous improvement</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r>
              <a:rPr lang="en-US" sz="2800" b="1" dirty="0">
                <a:solidFill>
                  <a:srgbClr val="FF0000"/>
                </a:solidFill>
                <a:effectLst>
                  <a:outerShdw blurRad="38100" dist="38100" dir="2700000" algn="tl">
                    <a:srgbClr val="000000">
                      <a:alpha val="43137"/>
                    </a:srgbClr>
                  </a:outerShdw>
                </a:effectLst>
                <a:latin typeface="Arial" charset="0"/>
                <a:cs typeface="Arial" charset="0"/>
              </a:rPr>
              <a:t>Example</a:t>
            </a:r>
          </a:p>
          <a:p>
            <a:pPr marL="0" indent="0">
              <a:buClr>
                <a:schemeClr val="tx1"/>
              </a:buClr>
              <a:buNone/>
            </a:pPr>
            <a:r>
              <a:rPr lang="en-US" sz="2800" dirty="0">
                <a:latin typeface="Arial" charset="0"/>
                <a:cs typeface="Arial" charset="0"/>
              </a:rPr>
              <a:t>The co-owner of a diner decided to do something about the long lines that occurred everyday in their place of business. After discussion with employees, several facts came to light:</a:t>
            </a:r>
          </a:p>
          <a:p>
            <a:pPr marL="0" indent="0">
              <a:buClr>
                <a:schemeClr val="tx1"/>
              </a:buClr>
              <a:buNone/>
            </a:pPr>
            <a:endParaRPr lang="en-US" sz="2800" dirty="0">
              <a:latin typeface="Arial" charset="0"/>
              <a:cs typeface="Arial" charset="0"/>
            </a:endParaRPr>
          </a:p>
          <a:p>
            <a:pPr>
              <a:buClr>
                <a:schemeClr val="tx1"/>
              </a:buClr>
            </a:pPr>
            <a:r>
              <a:rPr lang="en-US" sz="2400" dirty="0">
                <a:latin typeface="Arial" charset="0"/>
                <a:cs typeface="Arial" charset="0"/>
              </a:rPr>
              <a:t>Customer waited in line for up to 15 minutes</a:t>
            </a:r>
          </a:p>
          <a:p>
            <a:pPr>
              <a:buClr>
                <a:schemeClr val="tx1"/>
              </a:buClr>
            </a:pPr>
            <a:r>
              <a:rPr lang="en-US" sz="2400" dirty="0">
                <a:latin typeface="Arial" charset="0"/>
                <a:cs typeface="Arial" charset="0"/>
              </a:rPr>
              <a:t>Usually, tables were available</a:t>
            </a:r>
          </a:p>
          <a:p>
            <a:pPr>
              <a:buClr>
                <a:schemeClr val="tx1"/>
              </a:buClr>
            </a:pPr>
            <a:r>
              <a:rPr lang="en-US" sz="2400" dirty="0">
                <a:latin typeface="Arial" charset="0"/>
                <a:cs typeface="Arial" charset="0"/>
              </a:rPr>
              <a:t>Many of their customers were regulars</a:t>
            </a:r>
          </a:p>
          <a:p>
            <a:pPr>
              <a:buClr>
                <a:schemeClr val="tx1"/>
              </a:buClr>
            </a:pPr>
            <a:r>
              <a:rPr lang="en-US" sz="2400" dirty="0">
                <a:latin typeface="Arial" charset="0"/>
                <a:cs typeface="Arial" charset="0"/>
              </a:rPr>
              <a:t>People taking orders and preparing food were getting in each other’s way</a:t>
            </a:r>
          </a:p>
          <a:p>
            <a:pPr marL="0" indent="0">
              <a:buClr>
                <a:schemeClr val="tx1"/>
              </a:buClr>
              <a:buNone/>
            </a:pPr>
            <a:endParaRPr lang="en-US" sz="2400" dirty="0">
              <a:latin typeface="Arial" charset="0"/>
              <a:cs typeface="Arial" charset="0"/>
            </a:endParaRPr>
          </a:p>
          <a:p>
            <a:pPr marL="0" indent="0">
              <a:buClr>
                <a:schemeClr val="tx1"/>
              </a:buClr>
              <a:buNone/>
            </a:pPr>
            <a:r>
              <a:rPr lang="en-US" sz="2400" dirty="0">
                <a:latin typeface="Arial" charset="0"/>
                <a:cs typeface="Arial" charset="0"/>
              </a:rPr>
              <a:t>They collected data on number of customers in line</a:t>
            </a:r>
            <a:endParaRPr lang="en-US" sz="2800" dirty="0">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1914001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Continuous improvement</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r>
              <a:rPr lang="en-US" sz="2800" b="1" dirty="0">
                <a:solidFill>
                  <a:srgbClr val="FF0000"/>
                </a:solidFill>
                <a:effectLst>
                  <a:outerShdw blurRad="38100" dist="38100" dir="2700000" algn="tl">
                    <a:srgbClr val="000000">
                      <a:alpha val="43137"/>
                    </a:srgbClr>
                  </a:outerShdw>
                </a:effectLst>
                <a:latin typeface="Arial" charset="0"/>
                <a:cs typeface="Arial" charset="0"/>
              </a:rPr>
              <a:t>Example</a:t>
            </a:r>
          </a:p>
          <a:p>
            <a:pPr marL="0" indent="0">
              <a:buClr>
                <a:schemeClr val="tx1"/>
              </a:buClr>
              <a:buNone/>
            </a:pPr>
            <a:r>
              <a:rPr lang="en-US" sz="2800" b="1" dirty="0">
                <a:latin typeface="Arial" charset="0"/>
                <a:cs typeface="Arial" charset="0"/>
              </a:rPr>
              <a:t>Plan</a:t>
            </a:r>
            <a:r>
              <a:rPr lang="en-US" sz="2800" dirty="0">
                <a:latin typeface="Arial" charset="0"/>
                <a:cs typeface="Arial" charset="0"/>
              </a:rPr>
              <a:t>: The owner wanted to a few changes. They decided the following change:</a:t>
            </a:r>
          </a:p>
          <a:p>
            <a:pPr marL="514350" indent="-514350">
              <a:buClr>
                <a:schemeClr val="tx1"/>
              </a:buClr>
              <a:buFont typeface="+mj-lt"/>
              <a:buAutoNum type="arabicPeriod"/>
            </a:pPr>
            <a:r>
              <a:rPr lang="en-US" sz="2400" dirty="0">
                <a:latin typeface="Arial" charset="0"/>
                <a:cs typeface="Arial" charset="0"/>
              </a:rPr>
              <a:t>Provide a way for customer to fax their orders in ahead of the time</a:t>
            </a:r>
          </a:p>
          <a:p>
            <a:pPr marL="0" indent="0">
              <a:buClr>
                <a:schemeClr val="tx1"/>
              </a:buClr>
              <a:buNone/>
            </a:pPr>
            <a:r>
              <a:rPr lang="en-US" sz="2400" b="1" u="sng" dirty="0">
                <a:latin typeface="Arial" charset="0"/>
                <a:cs typeface="Arial" charset="0"/>
              </a:rPr>
              <a:t>Do</a:t>
            </a:r>
            <a:r>
              <a:rPr lang="en-US" sz="2400" dirty="0">
                <a:latin typeface="Arial" charset="0"/>
                <a:cs typeface="Arial" charset="0"/>
              </a:rPr>
              <a:t>: Fax machine was installed. Length of line, number of empty table, and time until last person in the line was served were measured.</a:t>
            </a:r>
          </a:p>
          <a:p>
            <a:pPr marL="0" indent="0">
              <a:buClr>
                <a:schemeClr val="tx1"/>
              </a:buClr>
              <a:buNone/>
            </a:pPr>
            <a:endParaRPr lang="en-US" sz="2400" dirty="0">
              <a:latin typeface="Arial" charset="0"/>
              <a:cs typeface="Arial" charset="0"/>
            </a:endParaRPr>
          </a:p>
          <a:p>
            <a:pPr marL="0" indent="0">
              <a:buClr>
                <a:schemeClr val="tx1"/>
              </a:buClr>
              <a:buNone/>
            </a:pPr>
            <a:r>
              <a:rPr lang="en-US" sz="2400" b="1" u="sng" dirty="0">
                <a:latin typeface="Arial" charset="0"/>
                <a:cs typeface="Arial" charset="0"/>
              </a:rPr>
              <a:t>Check</a:t>
            </a:r>
            <a:r>
              <a:rPr lang="en-US" sz="2400" dirty="0">
                <a:latin typeface="Arial" charset="0"/>
                <a:cs typeface="Arial" charset="0"/>
              </a:rPr>
              <a:t>: They detected several improvement. Length of line came down (peak avg of 12 people), number of available table decreased, time in line wend down from 15 minutes to 5 minutes</a:t>
            </a:r>
          </a:p>
          <a:p>
            <a:pPr marL="0" indent="0">
              <a:buClr>
                <a:schemeClr val="tx1"/>
              </a:buClr>
              <a:buNone/>
            </a:pPr>
            <a:r>
              <a:rPr lang="en-US" sz="2400" b="1" u="sng" dirty="0">
                <a:latin typeface="Arial" charset="0"/>
                <a:cs typeface="Arial" charset="0"/>
              </a:rPr>
              <a:t>Act</a:t>
            </a:r>
            <a:r>
              <a:rPr lang="en-US" sz="2400" dirty="0">
                <a:latin typeface="Arial" charset="0"/>
                <a:cs typeface="Arial" charset="0"/>
              </a:rPr>
              <a:t>: They held a meeting, and incorporated the changes</a:t>
            </a:r>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8501684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anim calcmode="lin" valueType="num">
                                      <p:cBhvr>
                                        <p:cTn id="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1000"/>
                                        <p:tgtEl>
                                          <p:spTgt spid="8">
                                            <p:txEl>
                                              <p:pRg st="2" end="2"/>
                                            </p:txEl>
                                          </p:spTgt>
                                        </p:tgtEl>
                                      </p:cBhvr>
                                    </p:animEffect>
                                    <p:anim calcmode="lin" valueType="num">
                                      <p:cBhvr>
                                        <p:cTn id="13"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fade">
                                      <p:cBhvr>
                                        <p:cTn id="19" dur="1000"/>
                                        <p:tgtEl>
                                          <p:spTgt spid="8">
                                            <p:txEl>
                                              <p:pRg st="3" end="3"/>
                                            </p:txEl>
                                          </p:spTgt>
                                        </p:tgtEl>
                                      </p:cBhvr>
                                    </p:animEffect>
                                    <p:anim calcmode="lin" valueType="num">
                                      <p:cBhvr>
                                        <p:cTn id="20"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8">
                                            <p:txEl>
                                              <p:pRg st="5" end="5"/>
                                            </p:txEl>
                                          </p:spTgt>
                                        </p:tgtEl>
                                        <p:attrNameLst>
                                          <p:attrName>style.visibility</p:attrName>
                                        </p:attrNameLst>
                                      </p:cBhvr>
                                      <p:to>
                                        <p:strVal val="visible"/>
                                      </p:to>
                                    </p:set>
                                    <p:animEffect transition="in" filter="fade">
                                      <p:cBhvr>
                                        <p:cTn id="26" dur="1000"/>
                                        <p:tgtEl>
                                          <p:spTgt spid="8">
                                            <p:txEl>
                                              <p:pRg st="5" end="5"/>
                                            </p:txEl>
                                          </p:spTgt>
                                        </p:tgtEl>
                                      </p:cBhvr>
                                    </p:animEffect>
                                    <p:anim calcmode="lin" valueType="num">
                                      <p:cBhvr>
                                        <p:cTn id="27"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8">
                                            <p:txEl>
                                              <p:pRg st="6" end="6"/>
                                            </p:txEl>
                                          </p:spTgt>
                                        </p:tgtEl>
                                        <p:attrNameLst>
                                          <p:attrName>style.visibility</p:attrName>
                                        </p:attrNameLst>
                                      </p:cBhvr>
                                      <p:to>
                                        <p:strVal val="visible"/>
                                      </p:to>
                                    </p:set>
                                    <p:animEffect transition="in" filter="fade">
                                      <p:cBhvr>
                                        <p:cTn id="33" dur="1000"/>
                                        <p:tgtEl>
                                          <p:spTgt spid="8">
                                            <p:txEl>
                                              <p:pRg st="6" end="6"/>
                                            </p:txEl>
                                          </p:spTgt>
                                        </p:tgtEl>
                                      </p:cBhvr>
                                    </p:animEffect>
                                    <p:anim calcmode="lin" valueType="num">
                                      <p:cBhvr>
                                        <p:cTn id="34"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latin typeface="Arial" charset="0"/>
                <a:ea typeface="+mn-ea"/>
                <a:cs typeface="Arial" charset="0"/>
              </a:rPr>
              <a:t>Customer Focus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p:sp>
        <p:nvSpPr>
          <p:cNvPr id="4" name="Content Placeholder 3"/>
          <p:cNvSpPr>
            <a:spLocks noGrp="1"/>
          </p:cNvSpPr>
          <p:nvPr>
            <p:ph idx="1"/>
          </p:nvPr>
        </p:nvSpPr>
        <p:spPr>
          <a:xfrm>
            <a:off x="381000" y="717674"/>
            <a:ext cx="8305800" cy="5759326"/>
          </a:xfrm>
        </p:spPr>
        <p:txBody>
          <a:bodyPr>
            <a:noAutofit/>
          </a:bodyPr>
          <a:lstStyle/>
          <a:p>
            <a:pPr marL="0" indent="0" defTabSz="1000125" fontAlgn="auto">
              <a:lnSpc>
                <a:spcPct val="90000"/>
              </a:lnSpc>
              <a:spcBef>
                <a:spcPts val="0"/>
              </a:spcBef>
              <a:spcAft>
                <a:spcPts val="1200"/>
              </a:spcAft>
              <a:buClr>
                <a:srgbClr val="BF0922"/>
              </a:buClr>
              <a:buSzPct val="85000"/>
              <a:buNone/>
              <a:defRPr/>
            </a:pPr>
            <a:br>
              <a:rPr lang="en-US" dirty="0"/>
            </a:br>
            <a:endParaRPr lang="en-US" sz="2800" dirty="0"/>
          </a:p>
        </p:txBody>
      </p:sp>
      <p:sp>
        <p:nvSpPr>
          <p:cNvPr id="6" name="Rectangle 5">
            <a:extLst>
              <a:ext uri="{FF2B5EF4-FFF2-40B4-BE49-F238E27FC236}">
                <a16:creationId xmlns:a16="http://schemas.microsoft.com/office/drawing/2014/main" id="{BCD1E0F9-BD0C-47C5-87C2-CC5642888CF8}"/>
              </a:ext>
            </a:extLst>
          </p:cNvPr>
          <p:cNvSpPr/>
          <p:nvPr/>
        </p:nvSpPr>
        <p:spPr>
          <a:xfrm>
            <a:off x="582295" y="886443"/>
            <a:ext cx="6626225" cy="1631216"/>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defTabSz="1000125">
              <a:lnSpc>
                <a:spcPct val="90000"/>
              </a:lnSpc>
              <a:spcBef>
                <a:spcPts val="0"/>
              </a:spcBef>
              <a:spcAft>
                <a:spcPts val="1200"/>
              </a:spcAft>
              <a:buClr>
                <a:srgbClr val="BF0922"/>
              </a:buClr>
              <a:buSzPct val="85000"/>
              <a:defRPr/>
            </a:pPr>
            <a:r>
              <a:rPr lang="en-US" sz="4000" i="1" dirty="0"/>
              <a:t>“Without customers, you don’t have a business.”</a:t>
            </a:r>
          </a:p>
          <a:p>
            <a:pPr algn="r" defTabSz="1000125">
              <a:lnSpc>
                <a:spcPct val="90000"/>
              </a:lnSpc>
              <a:spcBef>
                <a:spcPts val="0"/>
              </a:spcBef>
              <a:spcAft>
                <a:spcPts val="1200"/>
              </a:spcAft>
              <a:buClr>
                <a:srgbClr val="BF0922"/>
              </a:buClr>
              <a:buSzPct val="85000"/>
              <a:defRPr/>
            </a:pPr>
            <a:r>
              <a:rPr lang="en-US" sz="2000" i="1" dirty="0"/>
              <a:t>- </a:t>
            </a:r>
            <a:r>
              <a:rPr lang="en-US" sz="2000" dirty="0"/>
              <a:t>Don Peppers and Martha Rogers</a:t>
            </a:r>
            <a:endParaRPr lang="en-US" sz="2000" i="1" dirty="0"/>
          </a:p>
        </p:txBody>
      </p:sp>
      <p:sp>
        <p:nvSpPr>
          <p:cNvPr id="10" name="Rectangle 9">
            <a:extLst>
              <a:ext uri="{FF2B5EF4-FFF2-40B4-BE49-F238E27FC236}">
                <a16:creationId xmlns:a16="http://schemas.microsoft.com/office/drawing/2014/main" id="{91B9AE07-F5FA-44A6-819E-8501EB8BC8C1}"/>
              </a:ext>
            </a:extLst>
          </p:cNvPr>
          <p:cNvSpPr/>
          <p:nvPr/>
        </p:nvSpPr>
        <p:spPr>
          <a:xfrm>
            <a:off x="1943100" y="2753904"/>
            <a:ext cx="7086600" cy="163121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4000" dirty="0"/>
              <a:t>“Customers Don’t Grow on </a:t>
            </a:r>
          </a:p>
          <a:p>
            <a:r>
              <a:rPr lang="en-US" sz="4000" dirty="0"/>
              <a:t>Trees,” </a:t>
            </a:r>
          </a:p>
          <a:p>
            <a:pPr algn="r"/>
            <a:r>
              <a:rPr lang="en-US" sz="2000" dirty="0"/>
              <a:t>- </a:t>
            </a:r>
            <a:r>
              <a:rPr lang="en-US" sz="2000" i="1" dirty="0"/>
              <a:t>Fast Company </a:t>
            </a:r>
            <a:r>
              <a:rPr lang="en-US" sz="2000" dirty="0"/>
              <a:t>magazine, July 2005</a:t>
            </a:r>
          </a:p>
        </p:txBody>
      </p:sp>
      <p:sp>
        <p:nvSpPr>
          <p:cNvPr id="16" name="TextBox 15">
            <a:extLst>
              <a:ext uri="{FF2B5EF4-FFF2-40B4-BE49-F238E27FC236}">
                <a16:creationId xmlns:a16="http://schemas.microsoft.com/office/drawing/2014/main" id="{77EC4FD9-093C-4FF8-B561-BECABA5C7B42}"/>
              </a:ext>
            </a:extLst>
          </p:cNvPr>
          <p:cNvSpPr txBox="1"/>
          <p:nvPr/>
        </p:nvSpPr>
        <p:spPr>
          <a:xfrm>
            <a:off x="7324407" y="1891243"/>
            <a:ext cx="1820883" cy="461665"/>
          </a:xfrm>
          <a:prstGeom prst="rect">
            <a:avLst/>
          </a:prstGeom>
          <a:noFill/>
        </p:spPr>
        <p:txBody>
          <a:bodyPr wrap="none" rtlCol="0">
            <a:spAutoFit/>
          </a:bodyPr>
          <a:lstStyle/>
          <a:p>
            <a:r>
              <a:rPr lang="en-US" sz="2400" b="1" dirty="0" err="1">
                <a:effectLst>
                  <a:outerShdw blurRad="38100" dist="38100" dir="2700000" algn="tl">
                    <a:srgbClr val="000000">
                      <a:alpha val="43137"/>
                    </a:srgbClr>
                  </a:outerShdw>
                </a:effectLst>
              </a:rPr>
              <a:t>Okyakusama</a:t>
            </a:r>
            <a:endParaRPr lang="en-US" sz="2400" b="1" dirty="0">
              <a:effectLst>
                <a:outerShdw blurRad="38100" dist="38100" dir="2700000" algn="tl">
                  <a:srgbClr val="000000">
                    <a:alpha val="43137"/>
                  </a:srgbClr>
                </a:outerShdw>
              </a:effectLst>
            </a:endParaRPr>
          </a:p>
        </p:txBody>
      </p:sp>
      <p:pic>
        <p:nvPicPr>
          <p:cNvPr id="17" name="Picture 2" descr="TWDC Logo.svg">
            <a:extLst>
              <a:ext uri="{FF2B5EF4-FFF2-40B4-BE49-F238E27FC236}">
                <a16:creationId xmlns:a16="http://schemas.microsoft.com/office/drawing/2014/main" id="{1FB74425-206F-4CFC-B2EA-3497F5C8AA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5247846"/>
            <a:ext cx="3234851" cy="63652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Image result for ritz carlton logo">
            <a:extLst>
              <a:ext uri="{FF2B5EF4-FFF2-40B4-BE49-F238E27FC236}">
                <a16:creationId xmlns:a16="http://schemas.microsoft.com/office/drawing/2014/main" id="{95A84A08-95F2-456D-A8BA-0D907AC10F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5851" y="4553889"/>
            <a:ext cx="2547400" cy="178318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result for toyota lexus">
            <a:extLst>
              <a:ext uri="{FF2B5EF4-FFF2-40B4-BE49-F238E27FC236}">
                <a16:creationId xmlns:a16="http://schemas.microsoft.com/office/drawing/2014/main" id="{138C7DA8-9D1C-4640-B4FB-20A4D8F361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0541" y="4519751"/>
            <a:ext cx="3219450" cy="141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7977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050"/>
                                        </p:tgtEl>
                                        <p:attrNameLst>
                                          <p:attrName>style.visibility</p:attrName>
                                        </p:attrNameLst>
                                      </p:cBhvr>
                                      <p:to>
                                        <p:strVal val="visible"/>
                                      </p:to>
                                    </p:set>
                                    <p:animEffect transition="in" filter="fade">
                                      <p:cBhvr>
                                        <p:cTn id="24" dur="1000"/>
                                        <p:tgtEl>
                                          <p:spTgt spid="2050"/>
                                        </p:tgtEl>
                                      </p:cBhvr>
                                    </p:animEffect>
                                    <p:anim calcmode="lin" valueType="num">
                                      <p:cBhvr>
                                        <p:cTn id="25" dur="1000" fill="hold"/>
                                        <p:tgtEl>
                                          <p:spTgt spid="2050"/>
                                        </p:tgtEl>
                                        <p:attrNameLst>
                                          <p:attrName>ppt_x</p:attrName>
                                        </p:attrNameLst>
                                      </p:cBhvr>
                                      <p:tavLst>
                                        <p:tav tm="0">
                                          <p:val>
                                            <p:strVal val="#ppt_x"/>
                                          </p:val>
                                        </p:tav>
                                        <p:tav tm="100000">
                                          <p:val>
                                            <p:strVal val="#ppt_x"/>
                                          </p:val>
                                        </p:tav>
                                      </p:tavLst>
                                    </p:anim>
                                    <p:anim calcmode="lin" valueType="num">
                                      <p:cBhvr>
                                        <p:cTn id="26"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latin typeface="Arial" charset="0"/>
                <a:ea typeface="+mn-ea"/>
                <a:cs typeface="Arial" charset="0"/>
              </a:rPr>
              <a:t>Customer Focus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p:sp>
        <p:nvSpPr>
          <p:cNvPr id="4" name="Content Placeholder 3"/>
          <p:cNvSpPr>
            <a:spLocks noGrp="1"/>
          </p:cNvSpPr>
          <p:nvPr>
            <p:ph idx="1"/>
          </p:nvPr>
        </p:nvSpPr>
        <p:spPr>
          <a:xfrm>
            <a:off x="381000" y="717674"/>
            <a:ext cx="8305800" cy="5759326"/>
          </a:xfrm>
        </p:spPr>
        <p:txBody>
          <a:bodyPr>
            <a:noAutofit/>
          </a:bodyPr>
          <a:lstStyle/>
          <a:p>
            <a:pPr marL="0" indent="0" defTabSz="1000125" fontAlgn="auto">
              <a:lnSpc>
                <a:spcPct val="90000"/>
              </a:lnSpc>
              <a:spcBef>
                <a:spcPts val="0"/>
              </a:spcBef>
              <a:spcAft>
                <a:spcPts val="1200"/>
              </a:spcAft>
              <a:buClr>
                <a:srgbClr val="BF0922"/>
              </a:buClr>
              <a:buSzPct val="85000"/>
              <a:buNone/>
              <a:defRPr/>
            </a:pPr>
            <a:br>
              <a:rPr lang="en-US" dirty="0"/>
            </a:br>
            <a:endParaRPr lang="en-US" sz="2800" dirty="0"/>
          </a:p>
        </p:txBody>
      </p:sp>
      <p:sp>
        <p:nvSpPr>
          <p:cNvPr id="6" name="Rectangle 5">
            <a:extLst>
              <a:ext uri="{FF2B5EF4-FFF2-40B4-BE49-F238E27FC236}">
                <a16:creationId xmlns:a16="http://schemas.microsoft.com/office/drawing/2014/main" id="{BCD1E0F9-BD0C-47C5-87C2-CC5642888CF8}"/>
              </a:ext>
            </a:extLst>
          </p:cNvPr>
          <p:cNvSpPr/>
          <p:nvPr/>
        </p:nvSpPr>
        <p:spPr>
          <a:xfrm>
            <a:off x="582295" y="886443"/>
            <a:ext cx="8333105" cy="2185214"/>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defTabSz="1000125">
              <a:lnSpc>
                <a:spcPct val="90000"/>
              </a:lnSpc>
              <a:spcBef>
                <a:spcPts val="0"/>
              </a:spcBef>
              <a:spcAft>
                <a:spcPts val="1200"/>
              </a:spcAft>
              <a:buClr>
                <a:srgbClr val="BF0922"/>
              </a:buClr>
              <a:buSzPct val="85000"/>
              <a:defRPr/>
            </a:pPr>
            <a:r>
              <a:rPr lang="en-US" sz="4000" i="1" dirty="0"/>
              <a:t>“If the customer is satisfied with the whole experience with the product, then you have a quality product.”</a:t>
            </a:r>
          </a:p>
          <a:p>
            <a:pPr algn="r" defTabSz="1000125">
              <a:lnSpc>
                <a:spcPct val="90000"/>
              </a:lnSpc>
              <a:spcBef>
                <a:spcPts val="0"/>
              </a:spcBef>
              <a:spcAft>
                <a:spcPts val="1200"/>
              </a:spcAft>
              <a:buClr>
                <a:srgbClr val="BF0922"/>
              </a:buClr>
              <a:buSzPct val="85000"/>
              <a:defRPr/>
            </a:pPr>
            <a:r>
              <a:rPr lang="en-US" sz="2000" i="1" dirty="0"/>
              <a:t>-The Executive Director of Global Quality Strategy at General Motors</a:t>
            </a:r>
            <a:endParaRPr lang="en-US" sz="1600" i="1" dirty="0"/>
          </a:p>
        </p:txBody>
      </p:sp>
      <p:cxnSp>
        <p:nvCxnSpPr>
          <p:cNvPr id="13" name="Straight Connector 12">
            <a:extLst>
              <a:ext uri="{FF2B5EF4-FFF2-40B4-BE49-F238E27FC236}">
                <a16:creationId xmlns:a16="http://schemas.microsoft.com/office/drawing/2014/main" id="{3BE6BA98-011D-4EBF-9092-42C0135E649D}"/>
              </a:ext>
            </a:extLst>
          </p:cNvPr>
          <p:cNvCxnSpPr/>
          <p:nvPr/>
        </p:nvCxnSpPr>
        <p:spPr>
          <a:xfrm>
            <a:off x="762000" y="1981200"/>
            <a:ext cx="332220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Connector: Elbow 14">
            <a:extLst>
              <a:ext uri="{FF2B5EF4-FFF2-40B4-BE49-F238E27FC236}">
                <a16:creationId xmlns:a16="http://schemas.microsoft.com/office/drawing/2014/main" id="{888A3323-8A04-4224-A9EE-13D5D23F5CAA}"/>
              </a:ext>
            </a:extLst>
          </p:cNvPr>
          <p:cNvCxnSpPr/>
          <p:nvPr/>
        </p:nvCxnSpPr>
        <p:spPr>
          <a:xfrm>
            <a:off x="2209800" y="1981200"/>
            <a:ext cx="1874405" cy="1524000"/>
          </a:xfrm>
          <a:prstGeom prst="bentConnector3">
            <a:avLst>
              <a:gd name="adj1" fmla="val 2843"/>
            </a:avLst>
          </a:prstGeom>
          <a:ln>
            <a:headEnd type="none" w="med" len="med"/>
            <a:tailEnd type="arrow" w="med" len="med"/>
          </a:ln>
        </p:spPr>
        <p:style>
          <a:lnRef idx="2">
            <a:schemeClr val="accent3"/>
          </a:lnRef>
          <a:fillRef idx="0">
            <a:schemeClr val="accent3"/>
          </a:fillRef>
          <a:effectRef idx="1">
            <a:schemeClr val="accent3"/>
          </a:effectRef>
          <a:fontRef idx="minor">
            <a:schemeClr val="tx1"/>
          </a:fontRef>
        </p:style>
      </p:cxnSp>
      <p:sp>
        <p:nvSpPr>
          <p:cNvPr id="21" name="TextBox 20">
            <a:extLst>
              <a:ext uri="{FF2B5EF4-FFF2-40B4-BE49-F238E27FC236}">
                <a16:creationId xmlns:a16="http://schemas.microsoft.com/office/drawing/2014/main" id="{CF01885A-DB67-4384-9A2F-9BF38E1BA7AC}"/>
              </a:ext>
            </a:extLst>
          </p:cNvPr>
          <p:cNvSpPr txBox="1"/>
          <p:nvPr/>
        </p:nvSpPr>
        <p:spPr>
          <a:xfrm>
            <a:off x="4186154" y="3255778"/>
            <a:ext cx="3453702" cy="523220"/>
          </a:xfrm>
          <a:prstGeom prst="rect">
            <a:avLst/>
          </a:prstGeom>
          <a:noFill/>
        </p:spPr>
        <p:txBody>
          <a:bodyPr wrap="none" rtlCol="0">
            <a:spAutoFit/>
          </a:bodyPr>
          <a:lstStyle/>
          <a:p>
            <a:r>
              <a:rPr lang="en-US" sz="2800" dirty="0"/>
              <a:t>Purchasing experience</a:t>
            </a:r>
          </a:p>
        </p:txBody>
      </p:sp>
      <p:cxnSp>
        <p:nvCxnSpPr>
          <p:cNvPr id="25" name="Connector: Elbow 24">
            <a:extLst>
              <a:ext uri="{FF2B5EF4-FFF2-40B4-BE49-F238E27FC236}">
                <a16:creationId xmlns:a16="http://schemas.microsoft.com/office/drawing/2014/main" id="{7DDA5D45-568E-4366-BA2A-5016DEBD4DB6}"/>
              </a:ext>
            </a:extLst>
          </p:cNvPr>
          <p:cNvCxnSpPr/>
          <p:nvPr/>
        </p:nvCxnSpPr>
        <p:spPr>
          <a:xfrm>
            <a:off x="2225155" y="2743200"/>
            <a:ext cx="1874405" cy="1524000"/>
          </a:xfrm>
          <a:prstGeom prst="bentConnector3">
            <a:avLst>
              <a:gd name="adj1" fmla="val 2030"/>
            </a:avLst>
          </a:prstGeom>
          <a:ln>
            <a:headEnd type="none" w="med" len="med"/>
            <a:tailEnd type="arrow" w="med" len="med"/>
          </a:ln>
        </p:spPr>
        <p:style>
          <a:lnRef idx="2">
            <a:schemeClr val="accent3"/>
          </a:lnRef>
          <a:fillRef idx="0">
            <a:schemeClr val="accent3"/>
          </a:fillRef>
          <a:effectRef idx="1">
            <a:schemeClr val="accent3"/>
          </a:effectRef>
          <a:fontRef idx="minor">
            <a:schemeClr val="tx1"/>
          </a:fontRef>
        </p:style>
      </p:cxnSp>
      <p:sp>
        <p:nvSpPr>
          <p:cNvPr id="27" name="TextBox 26">
            <a:extLst>
              <a:ext uri="{FF2B5EF4-FFF2-40B4-BE49-F238E27FC236}">
                <a16:creationId xmlns:a16="http://schemas.microsoft.com/office/drawing/2014/main" id="{8F676362-EC2D-4013-AD9D-5E95BCC6C2CF}"/>
              </a:ext>
            </a:extLst>
          </p:cNvPr>
          <p:cNvSpPr txBox="1"/>
          <p:nvPr/>
        </p:nvSpPr>
        <p:spPr>
          <a:xfrm>
            <a:off x="4186154" y="3931398"/>
            <a:ext cx="2415405" cy="523220"/>
          </a:xfrm>
          <a:prstGeom prst="rect">
            <a:avLst/>
          </a:prstGeom>
          <a:noFill/>
        </p:spPr>
        <p:txBody>
          <a:bodyPr wrap="none" rtlCol="0">
            <a:spAutoFit/>
          </a:bodyPr>
          <a:lstStyle/>
          <a:p>
            <a:r>
              <a:rPr lang="en-US" sz="2800" dirty="0"/>
              <a:t>Use experience</a:t>
            </a:r>
          </a:p>
        </p:txBody>
      </p:sp>
      <p:cxnSp>
        <p:nvCxnSpPr>
          <p:cNvPr id="28" name="Connector: Elbow 27">
            <a:extLst>
              <a:ext uri="{FF2B5EF4-FFF2-40B4-BE49-F238E27FC236}">
                <a16:creationId xmlns:a16="http://schemas.microsoft.com/office/drawing/2014/main" id="{D9F37106-6BB5-49FA-9EA5-FB76DE3B7F67}"/>
              </a:ext>
            </a:extLst>
          </p:cNvPr>
          <p:cNvCxnSpPr/>
          <p:nvPr/>
        </p:nvCxnSpPr>
        <p:spPr>
          <a:xfrm>
            <a:off x="2209800" y="3505200"/>
            <a:ext cx="1874405" cy="1524000"/>
          </a:xfrm>
          <a:prstGeom prst="bentConnector3">
            <a:avLst>
              <a:gd name="adj1" fmla="val 2030"/>
            </a:avLst>
          </a:prstGeom>
          <a:ln>
            <a:headEnd type="none" w="med" len="med"/>
            <a:tailEnd type="arrow" w="med" len="med"/>
          </a:ln>
        </p:spPr>
        <p:style>
          <a:lnRef idx="2">
            <a:schemeClr val="accent3"/>
          </a:lnRef>
          <a:fillRef idx="0">
            <a:schemeClr val="accent3"/>
          </a:fillRef>
          <a:effectRef idx="1">
            <a:schemeClr val="accent3"/>
          </a:effectRef>
          <a:fontRef idx="minor">
            <a:schemeClr val="tx1"/>
          </a:fontRef>
        </p:style>
      </p:cxnSp>
      <p:sp>
        <p:nvSpPr>
          <p:cNvPr id="29" name="TextBox 28">
            <a:extLst>
              <a:ext uri="{FF2B5EF4-FFF2-40B4-BE49-F238E27FC236}">
                <a16:creationId xmlns:a16="http://schemas.microsoft.com/office/drawing/2014/main" id="{8218AC0E-5654-496B-9021-7D161CD62D1C}"/>
              </a:ext>
            </a:extLst>
          </p:cNvPr>
          <p:cNvSpPr txBox="1"/>
          <p:nvPr/>
        </p:nvSpPr>
        <p:spPr>
          <a:xfrm>
            <a:off x="4186154" y="4734580"/>
            <a:ext cx="2910861" cy="523220"/>
          </a:xfrm>
          <a:prstGeom prst="rect">
            <a:avLst/>
          </a:prstGeom>
          <a:noFill/>
        </p:spPr>
        <p:txBody>
          <a:bodyPr wrap="none" rtlCol="0">
            <a:spAutoFit/>
          </a:bodyPr>
          <a:lstStyle/>
          <a:p>
            <a:r>
              <a:rPr lang="en-US" sz="2800" dirty="0"/>
              <a:t>Service experience</a:t>
            </a:r>
          </a:p>
        </p:txBody>
      </p:sp>
      <p:sp>
        <p:nvSpPr>
          <p:cNvPr id="30" name="Rectangle 29">
            <a:extLst>
              <a:ext uri="{FF2B5EF4-FFF2-40B4-BE49-F238E27FC236}">
                <a16:creationId xmlns:a16="http://schemas.microsoft.com/office/drawing/2014/main" id="{A49FF02F-B0AB-4D3C-BA6D-2583ADA6DE1A}"/>
              </a:ext>
            </a:extLst>
          </p:cNvPr>
          <p:cNvSpPr/>
          <p:nvPr/>
        </p:nvSpPr>
        <p:spPr>
          <a:xfrm>
            <a:off x="582295" y="5486400"/>
            <a:ext cx="7081624" cy="91101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defTabSz="1000125">
              <a:lnSpc>
                <a:spcPct val="90000"/>
              </a:lnSpc>
              <a:spcBef>
                <a:spcPts val="0"/>
              </a:spcBef>
              <a:spcAft>
                <a:spcPts val="1200"/>
              </a:spcAft>
              <a:buClr>
                <a:srgbClr val="BF0922"/>
              </a:buClr>
              <a:buSzPct val="85000"/>
              <a:defRPr/>
            </a:pPr>
            <a:r>
              <a:rPr lang="en-US" sz="2400" i="1" u="sng" dirty="0"/>
              <a:t>ISO 9000:2000</a:t>
            </a:r>
          </a:p>
          <a:p>
            <a:pPr defTabSz="1000125">
              <a:lnSpc>
                <a:spcPct val="90000"/>
              </a:lnSpc>
              <a:spcBef>
                <a:spcPts val="0"/>
              </a:spcBef>
              <a:spcAft>
                <a:spcPts val="1200"/>
              </a:spcAft>
              <a:buClr>
                <a:srgbClr val="BF0922"/>
              </a:buClr>
              <a:buSzPct val="85000"/>
              <a:defRPr/>
            </a:pPr>
            <a:r>
              <a:rPr lang="en-US" sz="2400" i="1" dirty="0"/>
              <a:t>		Customer focus is a key requirement</a:t>
            </a:r>
            <a:endParaRPr lang="en-US" sz="1050" i="1" dirty="0"/>
          </a:p>
        </p:txBody>
      </p:sp>
    </p:spTree>
    <p:extLst>
      <p:ext uri="{BB962C8B-B14F-4D97-AF65-F5344CB8AC3E}">
        <p14:creationId xmlns:p14="http://schemas.microsoft.com/office/powerpoint/2010/main" val="241710063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8" presetClass="entr" presetSubtype="6"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strips(downRight)">
                                      <p:cBhvr>
                                        <p:cTn id="19" dur="750"/>
                                        <p:tgtEl>
                                          <p:spTgt spid="15"/>
                                        </p:tgtEl>
                                      </p:cBhvr>
                                    </p:animEffect>
                                  </p:childTnLst>
                                </p:cTn>
                              </p:par>
                            </p:childTnLst>
                          </p:cTn>
                        </p:par>
                        <p:par>
                          <p:cTn id="20" fill="hold">
                            <p:stCondLst>
                              <p:cond delay="750"/>
                            </p:stCondLst>
                            <p:childTnLst>
                              <p:par>
                                <p:cTn id="21" presetID="22" presetClass="entr" presetSubtype="8"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strips(downRight)">
                                      <p:cBhvr>
                                        <p:cTn id="28" dur="750"/>
                                        <p:tgtEl>
                                          <p:spTgt spid="25"/>
                                        </p:tgtEl>
                                      </p:cBhvr>
                                    </p:animEffect>
                                  </p:childTnLst>
                                </p:cTn>
                              </p:par>
                            </p:childTnLst>
                          </p:cTn>
                        </p:par>
                        <p:par>
                          <p:cTn id="29" fill="hold">
                            <p:stCondLst>
                              <p:cond delay="75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strips(downRight)">
                                      <p:cBhvr>
                                        <p:cTn id="37" dur="750"/>
                                        <p:tgtEl>
                                          <p:spTgt spid="28"/>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wipe(left)">
                                      <p:cBhvr>
                                        <p:cTn id="41" dur="500"/>
                                        <p:tgtEl>
                                          <p:spTgt spid="29"/>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1" grpId="0"/>
      <p:bldP spid="27" grpId="0"/>
      <p:bldP spid="29" grpId="0"/>
      <p:bldP spid="3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latin typeface="Arial" charset="0"/>
                <a:ea typeface="+mn-ea"/>
                <a:cs typeface="Arial" charset="0"/>
              </a:rPr>
              <a:t>Satisfying Customers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6</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r>
              <a:rPr lang="en-US" sz="2800" b="1" u="sng" dirty="0">
                <a:solidFill>
                  <a:srgbClr val="002060"/>
                </a:solidFill>
                <a:latin typeface="Arial" charset="0"/>
                <a:cs typeface="Arial" charset="0"/>
              </a:rPr>
              <a:t>Customer Satisfaction</a:t>
            </a:r>
            <a:r>
              <a:rPr lang="en-US" sz="2800" dirty="0">
                <a:solidFill>
                  <a:srgbClr val="002060"/>
                </a:solidFill>
                <a:latin typeface="Arial" charset="0"/>
                <a:cs typeface="Arial" charset="0"/>
              </a:rPr>
              <a:t>: </a:t>
            </a: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4" name="Content Placeholder 3"/>
          <p:cNvSpPr>
            <a:spLocks noGrp="1"/>
          </p:cNvSpPr>
          <p:nvPr>
            <p:ph idx="1"/>
          </p:nvPr>
        </p:nvSpPr>
        <p:spPr>
          <a:xfrm>
            <a:off x="381000" y="717674"/>
            <a:ext cx="8305800" cy="5759326"/>
          </a:xfrm>
        </p:spPr>
        <p:txBody>
          <a:bodyPr>
            <a:noAutofit/>
          </a:bodyPr>
          <a:lstStyle/>
          <a:p>
            <a:pPr marL="0" indent="0" defTabSz="1000125" fontAlgn="auto">
              <a:lnSpc>
                <a:spcPct val="90000"/>
              </a:lnSpc>
              <a:spcBef>
                <a:spcPts val="0"/>
              </a:spcBef>
              <a:spcAft>
                <a:spcPts val="1200"/>
              </a:spcAft>
              <a:buClr>
                <a:srgbClr val="BF0922"/>
              </a:buClr>
              <a:buSzPct val="85000"/>
              <a:buNone/>
              <a:defRPr/>
            </a:pPr>
            <a:br>
              <a:rPr lang="en-US" dirty="0"/>
            </a:br>
            <a:endParaRPr lang="en-US" sz="2800" dirty="0"/>
          </a:p>
        </p:txBody>
      </p:sp>
      <p:sp>
        <p:nvSpPr>
          <p:cNvPr id="10" name="Rectangle 9">
            <a:extLst>
              <a:ext uri="{FF2B5EF4-FFF2-40B4-BE49-F238E27FC236}">
                <a16:creationId xmlns:a16="http://schemas.microsoft.com/office/drawing/2014/main" id="{91B9AE07-F5FA-44A6-819E-8501EB8BC8C1}"/>
              </a:ext>
            </a:extLst>
          </p:cNvPr>
          <p:cNvSpPr/>
          <p:nvPr/>
        </p:nvSpPr>
        <p:spPr>
          <a:xfrm>
            <a:off x="1115178" y="1337608"/>
            <a:ext cx="7647822" cy="193899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4000" dirty="0"/>
              <a:t>…“the result of delivering a product or service that meets customer requirements.” 				-ASQ</a:t>
            </a:r>
          </a:p>
        </p:txBody>
      </p:sp>
      <p:pic>
        <p:nvPicPr>
          <p:cNvPr id="2050" name="Picture 2" descr="Image result for avis">
            <a:extLst>
              <a:ext uri="{FF2B5EF4-FFF2-40B4-BE49-F238E27FC236}">
                <a16:creationId xmlns:a16="http://schemas.microsoft.com/office/drawing/2014/main" id="{21219164-061E-4401-AEE5-8FE44A3FB8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727" y="3581401"/>
            <a:ext cx="2636139" cy="80314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johnson controls international">
            <a:extLst>
              <a:ext uri="{FF2B5EF4-FFF2-40B4-BE49-F238E27FC236}">
                <a16:creationId xmlns:a16="http://schemas.microsoft.com/office/drawing/2014/main" id="{F9ABA8DB-6590-4B5B-95F6-2A0B206D683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7183" r="3715" b="11647"/>
          <a:stretch/>
        </p:blipFill>
        <p:spPr bwMode="auto">
          <a:xfrm>
            <a:off x="457201" y="5162425"/>
            <a:ext cx="3048000" cy="12383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1993F3F0-2172-4BFE-AE40-5EC570DFB668}"/>
              </a:ext>
            </a:extLst>
          </p:cNvPr>
          <p:cNvSpPr/>
          <p:nvPr/>
        </p:nvSpPr>
        <p:spPr>
          <a:xfrm>
            <a:off x="3533606" y="3452752"/>
            <a:ext cx="5381793" cy="156966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42900" indent="-342900">
              <a:buAutoNum type="arabicParenBoth"/>
            </a:pPr>
            <a:r>
              <a:rPr lang="en-US" sz="2400" dirty="0"/>
              <a:t>by buying large volumes of corporate business with extremely low rates and </a:t>
            </a:r>
          </a:p>
          <a:p>
            <a:pPr marL="342900" indent="-342900">
              <a:buAutoNum type="arabicParenBoth"/>
            </a:pPr>
            <a:r>
              <a:rPr lang="en-US" sz="2400" dirty="0"/>
              <a:t>by improving customer satisfaction levels</a:t>
            </a:r>
          </a:p>
        </p:txBody>
      </p:sp>
      <p:sp>
        <p:nvSpPr>
          <p:cNvPr id="12" name="Rectangle 11">
            <a:extLst>
              <a:ext uri="{FF2B5EF4-FFF2-40B4-BE49-F238E27FC236}">
                <a16:creationId xmlns:a16="http://schemas.microsoft.com/office/drawing/2014/main" id="{68D482EF-29F4-4486-96E2-E9B5396B2555}"/>
              </a:ext>
            </a:extLst>
          </p:cNvPr>
          <p:cNvSpPr/>
          <p:nvPr/>
        </p:nvSpPr>
        <p:spPr>
          <a:xfrm>
            <a:off x="3533605" y="5162425"/>
            <a:ext cx="5381793" cy="120032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US" sz="2400" dirty="0"/>
              <a:t>91 percent of contract renewals came from customers who were either satisfied or very satisfied.</a:t>
            </a:r>
          </a:p>
        </p:txBody>
      </p:sp>
    </p:spTree>
    <p:extLst>
      <p:ext uri="{BB962C8B-B14F-4D97-AF65-F5344CB8AC3E}">
        <p14:creationId xmlns:p14="http://schemas.microsoft.com/office/powerpoint/2010/main" val="406718799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1000"/>
                                        <p:tgtEl>
                                          <p:spTgt spid="2050"/>
                                        </p:tgtEl>
                                      </p:cBhvr>
                                    </p:animEffect>
                                    <p:anim calcmode="lin" valueType="num">
                                      <p:cBhvr>
                                        <p:cTn id="13" dur="1000" fill="hold"/>
                                        <p:tgtEl>
                                          <p:spTgt spid="2050"/>
                                        </p:tgtEl>
                                        <p:attrNameLst>
                                          <p:attrName>ppt_x</p:attrName>
                                        </p:attrNameLst>
                                      </p:cBhvr>
                                      <p:tavLst>
                                        <p:tav tm="0">
                                          <p:val>
                                            <p:strVal val="#ppt_x"/>
                                          </p:val>
                                        </p:tav>
                                        <p:tav tm="100000">
                                          <p:val>
                                            <p:strVal val="#ppt_x"/>
                                          </p:val>
                                        </p:tav>
                                      </p:tavLst>
                                    </p:anim>
                                    <p:anim calcmode="lin" valueType="num">
                                      <p:cBhvr>
                                        <p:cTn id="14"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052"/>
                                        </p:tgtEl>
                                        <p:attrNameLst>
                                          <p:attrName>style.visibility</p:attrName>
                                        </p:attrNameLst>
                                      </p:cBhvr>
                                      <p:to>
                                        <p:strVal val="visible"/>
                                      </p:to>
                                    </p:set>
                                    <p:animEffect transition="in" filter="fade">
                                      <p:cBhvr>
                                        <p:cTn id="19" dur="1000"/>
                                        <p:tgtEl>
                                          <p:spTgt spid="2052"/>
                                        </p:tgtEl>
                                      </p:cBhvr>
                                    </p:animEffect>
                                    <p:anim calcmode="lin" valueType="num">
                                      <p:cBhvr>
                                        <p:cTn id="20" dur="1000" fill="hold"/>
                                        <p:tgtEl>
                                          <p:spTgt spid="2052"/>
                                        </p:tgtEl>
                                        <p:attrNameLst>
                                          <p:attrName>ppt_x</p:attrName>
                                        </p:attrNameLst>
                                      </p:cBhvr>
                                      <p:tavLst>
                                        <p:tav tm="0">
                                          <p:val>
                                            <p:strVal val="#ppt_x"/>
                                          </p:val>
                                        </p:tav>
                                        <p:tav tm="100000">
                                          <p:val>
                                            <p:strVal val="#ppt_x"/>
                                          </p:val>
                                        </p:tav>
                                      </p:tavLst>
                                    </p:anim>
                                    <p:anim calcmode="lin" valueType="num">
                                      <p:cBhvr>
                                        <p:cTn id="21"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latin typeface="Arial" charset="0"/>
                <a:ea typeface="+mn-ea"/>
                <a:cs typeface="Arial" charset="0"/>
              </a:rPr>
              <a:t>Satisfying Customers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7</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r>
              <a:rPr lang="en-US" sz="2800" b="1" u="sng" dirty="0">
                <a:solidFill>
                  <a:srgbClr val="002060"/>
                </a:solidFill>
                <a:latin typeface="Arial" charset="0"/>
                <a:cs typeface="Arial" charset="0"/>
              </a:rPr>
              <a:t>Customer Satisfaction</a:t>
            </a:r>
            <a:r>
              <a:rPr lang="en-US" sz="2800" dirty="0">
                <a:solidFill>
                  <a:srgbClr val="002060"/>
                </a:solidFill>
                <a:latin typeface="Arial" charset="0"/>
                <a:cs typeface="Arial" charset="0"/>
              </a:rPr>
              <a:t>: </a:t>
            </a: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4" name="Content Placeholder 3"/>
          <p:cNvSpPr>
            <a:spLocks noGrp="1"/>
          </p:cNvSpPr>
          <p:nvPr>
            <p:ph idx="1"/>
          </p:nvPr>
        </p:nvSpPr>
        <p:spPr>
          <a:xfrm>
            <a:off x="381000" y="717674"/>
            <a:ext cx="8305800" cy="5759326"/>
          </a:xfrm>
        </p:spPr>
        <p:txBody>
          <a:bodyPr>
            <a:noAutofit/>
          </a:bodyPr>
          <a:lstStyle/>
          <a:p>
            <a:pPr marL="0" indent="0" defTabSz="1000125" fontAlgn="auto">
              <a:lnSpc>
                <a:spcPct val="90000"/>
              </a:lnSpc>
              <a:spcBef>
                <a:spcPts val="0"/>
              </a:spcBef>
              <a:spcAft>
                <a:spcPts val="1200"/>
              </a:spcAft>
              <a:buClr>
                <a:srgbClr val="BF0922"/>
              </a:buClr>
              <a:buSzPct val="85000"/>
              <a:buNone/>
              <a:defRPr/>
            </a:pPr>
            <a:endParaRPr lang="en-US" dirty="0"/>
          </a:p>
          <a:p>
            <a:pPr marL="0" indent="0" defTabSz="1000125" fontAlgn="auto">
              <a:lnSpc>
                <a:spcPct val="90000"/>
              </a:lnSpc>
              <a:spcBef>
                <a:spcPts val="0"/>
              </a:spcBef>
              <a:spcAft>
                <a:spcPts val="1200"/>
              </a:spcAft>
              <a:buClr>
                <a:srgbClr val="BF0922"/>
              </a:buClr>
              <a:buSzPct val="85000"/>
              <a:buNone/>
              <a:defRPr/>
            </a:pPr>
            <a:endParaRPr lang="en-US" sz="2800" dirty="0"/>
          </a:p>
          <a:p>
            <a:pPr marL="0" indent="0" defTabSz="1000125" fontAlgn="auto">
              <a:lnSpc>
                <a:spcPct val="90000"/>
              </a:lnSpc>
              <a:spcBef>
                <a:spcPts val="0"/>
              </a:spcBef>
              <a:spcAft>
                <a:spcPts val="1200"/>
              </a:spcAft>
              <a:buClr>
                <a:srgbClr val="BF0922"/>
              </a:buClr>
              <a:buSzPct val="85000"/>
              <a:buNone/>
              <a:defRPr/>
            </a:pPr>
            <a:endParaRPr lang="en-US" sz="2800" dirty="0"/>
          </a:p>
          <a:p>
            <a:pPr marL="0" indent="0" defTabSz="1000125" fontAlgn="auto">
              <a:lnSpc>
                <a:spcPct val="90000"/>
              </a:lnSpc>
              <a:spcBef>
                <a:spcPts val="0"/>
              </a:spcBef>
              <a:spcAft>
                <a:spcPts val="1200"/>
              </a:spcAft>
              <a:buClr>
                <a:srgbClr val="BF0922"/>
              </a:buClr>
              <a:buSzPct val="85000"/>
              <a:buNone/>
              <a:defRPr/>
            </a:pPr>
            <a:endParaRPr lang="en-US" sz="2800" dirty="0"/>
          </a:p>
          <a:p>
            <a:pPr defTabSz="1000125" fontAlgn="auto">
              <a:lnSpc>
                <a:spcPct val="90000"/>
              </a:lnSpc>
              <a:spcBef>
                <a:spcPts val="0"/>
              </a:spcBef>
              <a:spcAft>
                <a:spcPts val="1200"/>
              </a:spcAft>
              <a:buClr>
                <a:srgbClr val="BF0922"/>
              </a:buClr>
              <a:buSzPct val="85000"/>
              <a:buFont typeface="Wingdings" panose="05000000000000000000" pitchFamily="2" charset="2"/>
              <a:buChar char="v"/>
              <a:defRPr/>
            </a:pPr>
            <a:r>
              <a:rPr lang="en-US" dirty="0"/>
              <a:t>A customer who are merely satisfied may buy products or services from competitors because of convenience, promotion, etc. </a:t>
            </a:r>
          </a:p>
          <a:p>
            <a:pPr defTabSz="1000125" fontAlgn="auto">
              <a:lnSpc>
                <a:spcPct val="90000"/>
              </a:lnSpc>
              <a:spcBef>
                <a:spcPts val="0"/>
              </a:spcBef>
              <a:spcAft>
                <a:spcPts val="1200"/>
              </a:spcAft>
              <a:buClr>
                <a:srgbClr val="BF0922"/>
              </a:buClr>
              <a:buSzPct val="85000"/>
              <a:buFont typeface="Wingdings" panose="05000000000000000000" pitchFamily="2" charset="2"/>
              <a:buChar char="v"/>
              <a:defRPr/>
            </a:pPr>
            <a:r>
              <a:rPr lang="en-US" dirty="0"/>
              <a:t>A loyal customer goes out of their way or pay premium to stay with the company</a:t>
            </a:r>
          </a:p>
        </p:txBody>
      </p:sp>
      <p:sp>
        <p:nvSpPr>
          <p:cNvPr id="10" name="Rectangle 9">
            <a:extLst>
              <a:ext uri="{FF2B5EF4-FFF2-40B4-BE49-F238E27FC236}">
                <a16:creationId xmlns:a16="http://schemas.microsoft.com/office/drawing/2014/main" id="{91B9AE07-F5FA-44A6-819E-8501EB8BC8C1}"/>
              </a:ext>
            </a:extLst>
          </p:cNvPr>
          <p:cNvSpPr/>
          <p:nvPr/>
        </p:nvSpPr>
        <p:spPr>
          <a:xfrm>
            <a:off x="381000" y="1202829"/>
            <a:ext cx="8534398" cy="169277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4000" dirty="0"/>
              <a:t>…“Satisfaction is an attitude and loyalty is a behavior.” 			</a:t>
            </a:r>
            <a:r>
              <a:rPr lang="en-US" sz="2400" dirty="0"/>
              <a:t>	</a:t>
            </a:r>
          </a:p>
          <a:p>
            <a:pPr algn="r"/>
            <a:r>
              <a:rPr lang="en-US" sz="2400" dirty="0"/>
              <a:t>-Patrick </a:t>
            </a:r>
            <a:r>
              <a:rPr lang="en-US" sz="2400" dirty="0" err="1"/>
              <a:t>Mehne</a:t>
            </a:r>
            <a:r>
              <a:rPr lang="en-US" sz="2400" dirty="0"/>
              <a:t>, former quality officer at the Ritz-Carlton Hotel</a:t>
            </a:r>
            <a:endParaRPr lang="en-US" sz="4000" dirty="0"/>
          </a:p>
        </p:txBody>
      </p:sp>
    </p:spTree>
    <p:extLst>
      <p:ext uri="{BB962C8B-B14F-4D97-AF65-F5344CB8AC3E}">
        <p14:creationId xmlns:p14="http://schemas.microsoft.com/office/powerpoint/2010/main" val="252281031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barn(inVertical)">
                                      <p:cBhvr>
                                        <p:cTn id="7" dur="500"/>
                                        <p:tgtEl>
                                          <p:spTgt spid="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barn(inVertical)">
                                      <p:cBhvr>
                                        <p:cTn id="12" dur="500"/>
                                        <p:tgtEl>
                                          <p:spTgt spid="4">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outVertic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latin typeface="Arial" charset="0"/>
                <a:ea typeface="+mn-ea"/>
                <a:cs typeface="Arial" charset="0"/>
              </a:rPr>
              <a:t>Customer Engagement</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8</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4" name="Content Placeholder 3"/>
          <p:cNvSpPr>
            <a:spLocks noGrp="1"/>
          </p:cNvSpPr>
          <p:nvPr>
            <p:ph idx="1"/>
          </p:nvPr>
        </p:nvSpPr>
        <p:spPr>
          <a:xfrm>
            <a:off x="491290" y="2936803"/>
            <a:ext cx="8305800" cy="3454006"/>
          </a:xfrm>
        </p:spPr>
        <p:txBody>
          <a:bodyPr>
            <a:noAutofit/>
          </a:bodyPr>
          <a:lstStyle/>
          <a:p>
            <a:pPr marL="0" indent="0">
              <a:buNone/>
            </a:pPr>
            <a:r>
              <a:rPr lang="en-US" u="sng" dirty="0"/>
              <a:t>Characteristics</a:t>
            </a:r>
            <a:r>
              <a:rPr lang="en-US" dirty="0"/>
              <a:t>:</a:t>
            </a:r>
          </a:p>
          <a:p>
            <a:pPr lvl="1"/>
            <a:r>
              <a:rPr lang="en-US" dirty="0"/>
              <a:t>customer retention and loyalty,</a:t>
            </a:r>
          </a:p>
          <a:p>
            <a:pPr lvl="1"/>
            <a:r>
              <a:rPr lang="en-US" dirty="0"/>
              <a:t>customers’ willingness to make an effort to do business with the organization, and</a:t>
            </a:r>
          </a:p>
          <a:p>
            <a:pPr lvl="1"/>
            <a:r>
              <a:rPr lang="en-US" dirty="0"/>
              <a:t>customers’ willingness to actively advocate for and recommend the brand and product offerings.</a:t>
            </a:r>
          </a:p>
        </p:txBody>
      </p:sp>
      <p:sp>
        <p:nvSpPr>
          <p:cNvPr id="10" name="Rectangle 9">
            <a:extLst>
              <a:ext uri="{FF2B5EF4-FFF2-40B4-BE49-F238E27FC236}">
                <a16:creationId xmlns:a16="http://schemas.microsoft.com/office/drawing/2014/main" id="{91B9AE07-F5FA-44A6-819E-8501EB8BC8C1}"/>
              </a:ext>
            </a:extLst>
          </p:cNvPr>
          <p:cNvSpPr/>
          <p:nvPr/>
        </p:nvSpPr>
        <p:spPr>
          <a:xfrm>
            <a:off x="499311" y="922338"/>
            <a:ext cx="8150225" cy="193899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4000" dirty="0"/>
              <a:t>.. customers’ investment in or commitment to a brand and product offerings.</a:t>
            </a:r>
          </a:p>
        </p:txBody>
      </p:sp>
      <p:sp>
        <p:nvSpPr>
          <p:cNvPr id="6" name="TextBox 5">
            <a:extLst>
              <a:ext uri="{FF2B5EF4-FFF2-40B4-BE49-F238E27FC236}">
                <a16:creationId xmlns:a16="http://schemas.microsoft.com/office/drawing/2014/main" id="{846BC57F-8AA9-40AB-94BE-3C7D28046F49}"/>
              </a:ext>
            </a:extLst>
          </p:cNvPr>
          <p:cNvSpPr txBox="1"/>
          <p:nvPr/>
        </p:nvSpPr>
        <p:spPr>
          <a:xfrm>
            <a:off x="304800" y="6040151"/>
            <a:ext cx="7847661" cy="400110"/>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n-US" sz="2000" dirty="0"/>
              <a:t>…introduced in the 2009-10 </a:t>
            </a:r>
            <a:r>
              <a:rPr lang="en-US" sz="2000" dirty="0" err="1"/>
              <a:t>Balbridge</a:t>
            </a:r>
            <a:r>
              <a:rPr lang="en-US" sz="2000" dirty="0"/>
              <a:t> Criteria for Performance Excellence</a:t>
            </a:r>
          </a:p>
        </p:txBody>
      </p:sp>
    </p:spTree>
    <p:extLst>
      <p:ext uri="{BB962C8B-B14F-4D97-AF65-F5344CB8AC3E}">
        <p14:creationId xmlns:p14="http://schemas.microsoft.com/office/powerpoint/2010/main" val="105605845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latin typeface="Arial" charset="0"/>
                <a:ea typeface="+mn-ea"/>
                <a:cs typeface="Arial" charset="0"/>
              </a:rPr>
              <a:t>Customer Engagement</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9</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p:txBody>
          <a:bodyPr/>
          <a:lstStyle/>
          <a:p>
            <a:pPr marL="0" indent="0">
              <a:buNone/>
            </a:pPr>
            <a:r>
              <a:rPr lang="en-US" dirty="0"/>
              <a:t>.</a:t>
            </a:r>
          </a:p>
        </p:txBody>
      </p:sp>
      <p:pic>
        <p:nvPicPr>
          <p:cNvPr id="17" name="Picture 16">
            <a:extLst>
              <a:ext uri="{FF2B5EF4-FFF2-40B4-BE49-F238E27FC236}">
                <a16:creationId xmlns:a16="http://schemas.microsoft.com/office/drawing/2014/main" id="{E0D8C1C7-62AA-4076-87FB-670FA9FC4441}"/>
              </a:ext>
            </a:extLst>
          </p:cNvPr>
          <p:cNvPicPr>
            <a:picLocks noChangeAspect="1"/>
          </p:cNvPicPr>
          <p:nvPr/>
        </p:nvPicPr>
        <p:blipFill>
          <a:blip r:embed="rId3"/>
          <a:stretch>
            <a:fillRect/>
          </a:stretch>
        </p:blipFill>
        <p:spPr>
          <a:xfrm>
            <a:off x="4010" y="1520116"/>
            <a:ext cx="9139990" cy="4347283"/>
          </a:xfrm>
          <a:prstGeom prst="rect">
            <a:avLst/>
          </a:prstGeom>
        </p:spPr>
      </p:pic>
      <p:sp>
        <p:nvSpPr>
          <p:cNvPr id="14" name="Rectangle 13">
            <a:extLst>
              <a:ext uri="{FF2B5EF4-FFF2-40B4-BE49-F238E27FC236}">
                <a16:creationId xmlns:a16="http://schemas.microsoft.com/office/drawing/2014/main" id="{0FDD955A-3E0E-43B2-A6FA-D759C2ABD345}"/>
              </a:ext>
            </a:extLst>
          </p:cNvPr>
          <p:cNvSpPr/>
          <p:nvPr/>
        </p:nvSpPr>
        <p:spPr>
          <a:xfrm>
            <a:off x="4876800" y="2971800"/>
            <a:ext cx="1524000" cy="1524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8D18CAD-54A6-4D2F-BA5D-943B4FE0BCBE}"/>
              </a:ext>
            </a:extLst>
          </p:cNvPr>
          <p:cNvSpPr/>
          <p:nvPr/>
        </p:nvSpPr>
        <p:spPr>
          <a:xfrm>
            <a:off x="381000" y="935352"/>
            <a:ext cx="6823150" cy="480131"/>
          </a:xfrm>
          <a:prstGeom prst="rect">
            <a:avLst/>
          </a:prstGeom>
        </p:spPr>
        <p:txBody>
          <a:bodyPr wrap="none">
            <a:spAutoFit/>
          </a:bodyPr>
          <a:lstStyle/>
          <a:p>
            <a:pPr>
              <a:lnSpc>
                <a:spcPct val="90000"/>
              </a:lnSpc>
            </a:pPr>
            <a:r>
              <a:rPr lang="en-US" sz="2800" b="1" u="sng" dirty="0"/>
              <a:t>American Customer Satisfaction Index (ACSI)</a:t>
            </a:r>
          </a:p>
        </p:txBody>
      </p:sp>
      <p:sp>
        <p:nvSpPr>
          <p:cNvPr id="6" name="Rectangle 5">
            <a:extLst>
              <a:ext uri="{FF2B5EF4-FFF2-40B4-BE49-F238E27FC236}">
                <a16:creationId xmlns:a16="http://schemas.microsoft.com/office/drawing/2014/main" id="{13F5FC4A-0825-45EB-90C9-D537D91CE472}"/>
              </a:ext>
            </a:extLst>
          </p:cNvPr>
          <p:cNvSpPr/>
          <p:nvPr/>
        </p:nvSpPr>
        <p:spPr>
          <a:xfrm>
            <a:off x="5895041" y="5986635"/>
            <a:ext cx="2618217" cy="461665"/>
          </a:xfrm>
          <a:prstGeom prst="rect">
            <a:avLst/>
          </a:prstGeom>
        </p:spPr>
        <p:txBody>
          <a:bodyPr wrap="none">
            <a:spAutoFit/>
          </a:bodyPr>
          <a:lstStyle/>
          <a:p>
            <a:r>
              <a:rPr lang="en-US" sz="2400" dirty="0"/>
              <a:t>Introduced in 1994 </a:t>
            </a:r>
          </a:p>
        </p:txBody>
      </p:sp>
    </p:spTree>
    <p:extLst>
      <p:ext uri="{BB962C8B-B14F-4D97-AF65-F5344CB8AC3E}">
        <p14:creationId xmlns:p14="http://schemas.microsoft.com/office/powerpoint/2010/main" val="135805254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latin typeface="Arial" charset="0"/>
                <a:ea typeface="+mn-ea"/>
                <a:cs typeface="Arial" charset="0"/>
              </a:rPr>
              <a:t>Who Your Customers Are?</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10</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620871"/>
          </a:xfrm>
        </p:spPr>
        <p:txBody>
          <a:bodyPr>
            <a:normAutofit/>
          </a:bodyPr>
          <a:lstStyle/>
          <a:p>
            <a:pPr marL="0" indent="0">
              <a:buNone/>
            </a:pPr>
            <a:r>
              <a:rPr lang="en-US" u="sng" dirty="0">
                <a:effectLst>
                  <a:outerShdw blurRad="38100" dist="38100" dir="2700000" algn="tl">
                    <a:srgbClr val="000000">
                      <a:alpha val="43137"/>
                    </a:srgbClr>
                  </a:outerShdw>
                </a:effectLst>
              </a:rPr>
              <a:t>Customer-supplier relationship</a:t>
            </a:r>
          </a:p>
          <a:p>
            <a:pPr marL="0" indent="0">
              <a:buNone/>
            </a:pPr>
            <a:endParaRPr lang="en-US" u="sng" dirty="0">
              <a:effectLst>
                <a:outerShdw blurRad="38100" dist="38100" dir="2700000" algn="tl">
                  <a:srgbClr val="000000">
                    <a:alpha val="43137"/>
                  </a:srgbClr>
                </a:outerShdw>
              </a:effectLst>
            </a:endParaRPr>
          </a:p>
          <a:p>
            <a:endParaRPr lang="en-US" dirty="0">
              <a:solidFill>
                <a:srgbClr val="72A376"/>
              </a:solidFill>
            </a:endParaRPr>
          </a:p>
          <a:p>
            <a:pPr marL="0" indent="0">
              <a:buNone/>
            </a:pPr>
            <a:endParaRPr lang="en-US" dirty="0"/>
          </a:p>
          <a:p>
            <a:pPr marL="0" indent="0">
              <a:buNone/>
            </a:pPr>
            <a:endParaRPr lang="en-US" u="sng" dirty="0">
              <a:effectLst>
                <a:outerShdw blurRad="38100" dist="38100" dir="2700000" algn="tl">
                  <a:srgbClr val="000000">
                    <a:alpha val="43137"/>
                  </a:srgbClr>
                </a:outerShdw>
              </a:effectLst>
            </a:endParaRPr>
          </a:p>
        </p:txBody>
      </p:sp>
      <p:pic>
        <p:nvPicPr>
          <p:cNvPr id="15" name="Picture 21">
            <a:extLst>
              <a:ext uri="{FF2B5EF4-FFF2-40B4-BE49-F238E27FC236}">
                <a16:creationId xmlns:a16="http://schemas.microsoft.com/office/drawing/2014/main" id="{D5678A3C-A77A-4371-96B3-9329499FBFD7}"/>
              </a:ext>
            </a:extLst>
          </p:cNvPr>
          <p:cNvPicPr>
            <a:picLocks noChangeAspect="1"/>
          </p:cNvPicPr>
          <p:nvPr/>
        </p:nvPicPr>
        <p:blipFill rotWithShape="1">
          <a:blip r:embed="rId3">
            <a:extLst>
              <a:ext uri="{28A0092B-C50C-407E-A947-70E740481C1C}">
                <a14:useLocalDpi xmlns:a14="http://schemas.microsoft.com/office/drawing/2010/main" val="0"/>
              </a:ext>
            </a:extLst>
          </a:blip>
          <a:srcRect t="9574"/>
          <a:stretch/>
        </p:blipFill>
        <p:spPr bwMode="auto">
          <a:xfrm>
            <a:off x="101833" y="1820153"/>
            <a:ext cx="8940334" cy="2667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18710BEA-BB95-45E2-A0A0-F013F77F79F0}"/>
              </a:ext>
            </a:extLst>
          </p:cNvPr>
          <p:cNvSpPr txBox="1"/>
          <p:nvPr/>
        </p:nvSpPr>
        <p:spPr>
          <a:xfrm>
            <a:off x="4675461" y="4876800"/>
            <a:ext cx="2033314" cy="46166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400" dirty="0"/>
              <a:t>Manufacturing</a:t>
            </a:r>
          </a:p>
        </p:txBody>
      </p:sp>
      <p:sp>
        <p:nvSpPr>
          <p:cNvPr id="16" name="TextBox 15">
            <a:extLst>
              <a:ext uri="{FF2B5EF4-FFF2-40B4-BE49-F238E27FC236}">
                <a16:creationId xmlns:a16="http://schemas.microsoft.com/office/drawing/2014/main" id="{233B2A0D-E69F-47B6-8EAC-87160B35BFB6}"/>
              </a:ext>
            </a:extLst>
          </p:cNvPr>
          <p:cNvSpPr txBox="1"/>
          <p:nvPr/>
        </p:nvSpPr>
        <p:spPr>
          <a:xfrm>
            <a:off x="1981200" y="4876800"/>
            <a:ext cx="1544334" cy="46166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400" dirty="0"/>
              <a:t>Purchasing</a:t>
            </a:r>
          </a:p>
        </p:txBody>
      </p:sp>
      <p:cxnSp>
        <p:nvCxnSpPr>
          <p:cNvPr id="10" name="Straight Arrow Connector 9">
            <a:extLst>
              <a:ext uri="{FF2B5EF4-FFF2-40B4-BE49-F238E27FC236}">
                <a16:creationId xmlns:a16="http://schemas.microsoft.com/office/drawing/2014/main" id="{7929BEFD-16CB-4679-8FA5-03328BE13781}"/>
              </a:ext>
            </a:extLst>
          </p:cNvPr>
          <p:cNvCxnSpPr>
            <a:stCxn id="16" idx="3"/>
            <a:endCxn id="4" idx="1"/>
          </p:cNvCxnSpPr>
          <p:nvPr/>
        </p:nvCxnSpPr>
        <p:spPr>
          <a:xfrm>
            <a:off x="3525534" y="5107633"/>
            <a:ext cx="1149927" cy="0"/>
          </a:xfrm>
          <a:prstGeom prst="straightConnector1">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9E1CC6E6-833E-438E-B4A3-0DEB86533D49}"/>
              </a:ext>
            </a:extLst>
          </p:cNvPr>
          <p:cNvSpPr txBox="1"/>
          <p:nvPr/>
        </p:nvSpPr>
        <p:spPr>
          <a:xfrm>
            <a:off x="4676731" y="5546146"/>
            <a:ext cx="1710276" cy="46166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400" dirty="0"/>
              <a:t>Nursing unit</a:t>
            </a:r>
          </a:p>
        </p:txBody>
      </p:sp>
      <p:sp>
        <p:nvSpPr>
          <p:cNvPr id="19" name="TextBox 18">
            <a:extLst>
              <a:ext uri="{FF2B5EF4-FFF2-40B4-BE49-F238E27FC236}">
                <a16:creationId xmlns:a16="http://schemas.microsoft.com/office/drawing/2014/main" id="{6FEA689E-9F77-4312-A79E-33B3DEA1586E}"/>
              </a:ext>
            </a:extLst>
          </p:cNvPr>
          <p:cNvSpPr txBox="1"/>
          <p:nvPr/>
        </p:nvSpPr>
        <p:spPr>
          <a:xfrm>
            <a:off x="1148665" y="5570082"/>
            <a:ext cx="2376869" cy="46166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400" dirty="0"/>
              <a:t>Hospital </a:t>
            </a:r>
            <a:r>
              <a:rPr lang="en-US" sz="2400" dirty="0" err="1"/>
              <a:t>laundary</a:t>
            </a:r>
            <a:endParaRPr lang="en-US" sz="2400" dirty="0"/>
          </a:p>
        </p:txBody>
      </p:sp>
      <p:cxnSp>
        <p:nvCxnSpPr>
          <p:cNvPr id="21" name="Straight Arrow Connector 20">
            <a:extLst>
              <a:ext uri="{FF2B5EF4-FFF2-40B4-BE49-F238E27FC236}">
                <a16:creationId xmlns:a16="http://schemas.microsoft.com/office/drawing/2014/main" id="{A6D26D05-DD8E-473D-81CA-F43FA41DC661}"/>
              </a:ext>
            </a:extLst>
          </p:cNvPr>
          <p:cNvCxnSpPr>
            <a:stCxn id="19" idx="3"/>
            <a:endCxn id="18" idx="1"/>
          </p:cNvCxnSpPr>
          <p:nvPr/>
        </p:nvCxnSpPr>
        <p:spPr>
          <a:xfrm flipV="1">
            <a:off x="3525534" y="5776979"/>
            <a:ext cx="1151197" cy="23936"/>
          </a:xfrm>
          <a:prstGeom prst="straightConnector1">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448811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1000"/>
                                        <p:tgtEl>
                                          <p:spTgt spid="21"/>
                                        </p:tgtEl>
                                      </p:cBhvr>
                                    </p:animEffect>
                                    <p:anim calcmode="lin" valueType="num">
                                      <p:cBhvr>
                                        <p:cTn id="35" dur="1000" fill="hold"/>
                                        <p:tgtEl>
                                          <p:spTgt spid="21"/>
                                        </p:tgtEl>
                                        <p:attrNameLst>
                                          <p:attrName>ppt_x</p:attrName>
                                        </p:attrNameLst>
                                      </p:cBhvr>
                                      <p:tavLst>
                                        <p:tav tm="0">
                                          <p:val>
                                            <p:strVal val="#ppt_x"/>
                                          </p:val>
                                        </p:tav>
                                        <p:tav tm="100000">
                                          <p:val>
                                            <p:strVal val="#ppt_x"/>
                                          </p:val>
                                        </p:tav>
                                      </p:tavLst>
                                    </p:anim>
                                    <p:anim calcmode="lin" valueType="num">
                                      <p:cBhvr>
                                        <p:cTn id="3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18"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latin typeface="Arial" charset="0"/>
                <a:ea typeface="+mn-ea"/>
                <a:cs typeface="Arial" charset="0"/>
              </a:rPr>
              <a:t>Who Your Customers Are?</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11</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316071"/>
          </a:xfrm>
        </p:spPr>
        <p:txBody>
          <a:bodyPr>
            <a:normAutofit fontScale="92500" lnSpcReduction="20000"/>
          </a:bodyPr>
          <a:lstStyle/>
          <a:p>
            <a:pPr marL="0" indent="0">
              <a:buNone/>
            </a:pPr>
            <a:r>
              <a:rPr lang="en-US" sz="3900" u="sng" dirty="0">
                <a:effectLst>
                  <a:outerShdw blurRad="38100" dist="38100" dir="2700000" algn="tl">
                    <a:srgbClr val="000000">
                      <a:alpha val="43137"/>
                    </a:srgbClr>
                  </a:outerShdw>
                </a:effectLst>
              </a:rPr>
              <a:t>Customer-supplier relationship</a:t>
            </a:r>
          </a:p>
          <a:p>
            <a:pPr marL="0" indent="0">
              <a:buNone/>
            </a:pPr>
            <a:endParaRPr lang="en-US" u="sng" dirty="0">
              <a:effectLst>
                <a:outerShdw blurRad="38100" dist="38100" dir="2700000" algn="tl">
                  <a:srgbClr val="000000">
                    <a:alpha val="43137"/>
                  </a:srgbClr>
                </a:outerShdw>
              </a:effectLst>
            </a:endParaRPr>
          </a:p>
          <a:p>
            <a:r>
              <a:rPr lang="en-US" sz="3900" dirty="0">
                <a:solidFill>
                  <a:srgbClr val="72A376"/>
                </a:solidFill>
              </a:rPr>
              <a:t>Internal customers </a:t>
            </a:r>
            <a:r>
              <a:rPr lang="en-US" sz="3900" dirty="0"/>
              <a:t>– Other departments, processes, or individual workers</a:t>
            </a:r>
          </a:p>
          <a:p>
            <a:r>
              <a:rPr lang="en-US" sz="3900" dirty="0">
                <a:solidFill>
                  <a:srgbClr val="72A376"/>
                </a:solidFill>
              </a:rPr>
              <a:t>External customers </a:t>
            </a:r>
            <a:r>
              <a:rPr lang="en-US" sz="3900" dirty="0"/>
              <a:t>- those who fall between the organization and the consumer, but are not part of the organization.</a:t>
            </a:r>
          </a:p>
          <a:p>
            <a:r>
              <a:rPr lang="en-US" sz="3900" dirty="0">
                <a:solidFill>
                  <a:schemeClr val="accent1"/>
                </a:solidFill>
              </a:rPr>
              <a:t>Consumers</a:t>
            </a:r>
            <a:r>
              <a:rPr lang="en-US" sz="3900" dirty="0"/>
              <a:t> - those people who ultimately purchase and use a company’s products.</a:t>
            </a:r>
            <a:endParaRPr lang="en-US" dirty="0"/>
          </a:p>
          <a:p>
            <a:pPr marL="0" indent="0">
              <a:buNone/>
            </a:pPr>
            <a:endParaRPr lang="en-US" u="sng"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886388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latin typeface="Arial" charset="0"/>
                <a:ea typeface="+mn-ea"/>
                <a:cs typeface="Arial" charset="0"/>
              </a:rPr>
              <a:t>Segmentation</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12</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316071"/>
          </a:xfrm>
        </p:spPr>
        <p:txBody>
          <a:bodyPr>
            <a:normAutofit/>
          </a:bodyPr>
          <a:lstStyle/>
          <a:p>
            <a:r>
              <a:rPr lang="en-US" sz="4000" dirty="0"/>
              <a:t>Demographic</a:t>
            </a:r>
          </a:p>
          <a:p>
            <a:r>
              <a:rPr lang="en-US" sz="4000" dirty="0"/>
              <a:t>Geography</a:t>
            </a:r>
          </a:p>
          <a:p>
            <a:r>
              <a:rPr lang="en-US" sz="4000" dirty="0"/>
              <a:t>Volumes</a:t>
            </a:r>
          </a:p>
          <a:p>
            <a:r>
              <a:rPr lang="en-US" sz="4000" dirty="0"/>
              <a:t>“Vital few” and “useful many”</a:t>
            </a:r>
          </a:p>
          <a:p>
            <a:r>
              <a:rPr lang="en-US" sz="4000" dirty="0"/>
              <a:t>Profit potential</a:t>
            </a:r>
          </a:p>
        </p:txBody>
      </p:sp>
      <p:pic>
        <p:nvPicPr>
          <p:cNvPr id="9218" name="Picture 2" descr="Image result for motorola logo">
            <a:extLst>
              <a:ext uri="{FF2B5EF4-FFF2-40B4-BE49-F238E27FC236}">
                <a16:creationId xmlns:a16="http://schemas.microsoft.com/office/drawing/2014/main" id="{85806F60-8704-4D65-B591-31A89FDF41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4688191"/>
            <a:ext cx="1981200" cy="1389797"/>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Connector: Elbow 9">
            <a:extLst>
              <a:ext uri="{FF2B5EF4-FFF2-40B4-BE49-F238E27FC236}">
                <a16:creationId xmlns:a16="http://schemas.microsoft.com/office/drawing/2014/main" id="{0861C2F9-77EE-4295-AD5C-66B8662BD30E}"/>
              </a:ext>
            </a:extLst>
          </p:cNvPr>
          <p:cNvCxnSpPr>
            <a:stCxn id="9218" idx="3"/>
          </p:cNvCxnSpPr>
          <p:nvPr/>
        </p:nvCxnSpPr>
        <p:spPr>
          <a:xfrm flipV="1">
            <a:off x="3429000" y="4688191"/>
            <a:ext cx="1752600" cy="694899"/>
          </a:xfrm>
          <a:prstGeom prst="bentConnector3">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cxnSp>
      <p:sp>
        <p:nvSpPr>
          <p:cNvPr id="12" name="TextBox 11">
            <a:extLst>
              <a:ext uri="{FF2B5EF4-FFF2-40B4-BE49-F238E27FC236}">
                <a16:creationId xmlns:a16="http://schemas.microsoft.com/office/drawing/2014/main" id="{9EA33482-44BA-4B98-A0B4-95A88E7D1C37}"/>
              </a:ext>
            </a:extLst>
          </p:cNvPr>
          <p:cNvSpPr txBox="1"/>
          <p:nvPr/>
        </p:nvSpPr>
        <p:spPr>
          <a:xfrm>
            <a:off x="5306764" y="4419600"/>
            <a:ext cx="2082045" cy="523220"/>
          </a:xfrm>
          <a:prstGeom prst="rect">
            <a:avLst/>
          </a:prstGeom>
          <a:noFill/>
        </p:spPr>
        <p:txBody>
          <a:bodyPr wrap="none" rtlCol="0">
            <a:spAutoFit/>
          </a:bodyPr>
          <a:lstStyle/>
          <a:p>
            <a:r>
              <a:rPr lang="en-US" sz="2800" dirty="0"/>
              <a:t>World region</a:t>
            </a:r>
          </a:p>
        </p:txBody>
      </p:sp>
      <p:cxnSp>
        <p:nvCxnSpPr>
          <p:cNvPr id="19" name="Connector: Elbow 18">
            <a:extLst>
              <a:ext uri="{FF2B5EF4-FFF2-40B4-BE49-F238E27FC236}">
                <a16:creationId xmlns:a16="http://schemas.microsoft.com/office/drawing/2014/main" id="{6CD0835F-09AB-4573-B378-D8664472265B}"/>
              </a:ext>
            </a:extLst>
          </p:cNvPr>
          <p:cNvCxnSpPr>
            <a:cxnSpLocks/>
          </p:cNvCxnSpPr>
          <p:nvPr/>
        </p:nvCxnSpPr>
        <p:spPr>
          <a:xfrm>
            <a:off x="3429000" y="5391226"/>
            <a:ext cx="1752600" cy="580077"/>
          </a:xfrm>
          <a:prstGeom prst="bentConnector3">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cxnSp>
      <p:sp>
        <p:nvSpPr>
          <p:cNvPr id="21" name="TextBox 20">
            <a:extLst>
              <a:ext uri="{FF2B5EF4-FFF2-40B4-BE49-F238E27FC236}">
                <a16:creationId xmlns:a16="http://schemas.microsoft.com/office/drawing/2014/main" id="{5A0F6B5E-F179-4CA6-A1C5-39EF8FCEC82F}"/>
              </a:ext>
            </a:extLst>
          </p:cNvPr>
          <p:cNvSpPr txBox="1"/>
          <p:nvPr/>
        </p:nvSpPr>
        <p:spPr>
          <a:xfrm>
            <a:off x="5257800" y="5725180"/>
            <a:ext cx="3572773" cy="523220"/>
          </a:xfrm>
          <a:prstGeom prst="rect">
            <a:avLst/>
          </a:prstGeom>
          <a:noFill/>
        </p:spPr>
        <p:txBody>
          <a:bodyPr wrap="none" rtlCol="0">
            <a:noAutofit/>
          </a:bodyPr>
          <a:lstStyle/>
          <a:p>
            <a:r>
              <a:rPr lang="en-US" sz="2800" dirty="0"/>
              <a:t>Sales distribution channel</a:t>
            </a:r>
          </a:p>
        </p:txBody>
      </p:sp>
    </p:spTree>
    <p:extLst>
      <p:ext uri="{BB962C8B-B14F-4D97-AF65-F5344CB8AC3E}">
        <p14:creationId xmlns:p14="http://schemas.microsoft.com/office/powerpoint/2010/main" val="400791035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1000"/>
                                        <p:tgtEl>
                                          <p:spTgt spid="9218"/>
                                        </p:tgtEl>
                                      </p:cBhvr>
                                    </p:animEffect>
                                    <p:anim calcmode="lin" valueType="num">
                                      <p:cBhvr>
                                        <p:cTn id="8" dur="1000" fill="hold"/>
                                        <p:tgtEl>
                                          <p:spTgt spid="9218"/>
                                        </p:tgtEl>
                                        <p:attrNameLst>
                                          <p:attrName>ppt_x</p:attrName>
                                        </p:attrNameLst>
                                      </p:cBhvr>
                                      <p:tavLst>
                                        <p:tav tm="0">
                                          <p:val>
                                            <p:strVal val="#ppt_x"/>
                                          </p:val>
                                        </p:tav>
                                        <p:tav tm="100000">
                                          <p:val>
                                            <p:strVal val="#ppt_x"/>
                                          </p:val>
                                        </p:tav>
                                      </p:tavLst>
                                    </p:anim>
                                    <p:anim calcmode="lin" valueType="num">
                                      <p:cBhvr>
                                        <p:cTn id="9" dur="1000" fill="hold"/>
                                        <p:tgtEl>
                                          <p:spTgt spid="92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latin typeface="Arial" charset="0"/>
                <a:ea typeface="+mn-ea"/>
                <a:cs typeface="Arial" charset="0"/>
              </a:rPr>
              <a:t>Segmentation</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13</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316071"/>
          </a:xfrm>
        </p:spPr>
        <p:txBody>
          <a:bodyPr>
            <a:normAutofit/>
          </a:bodyPr>
          <a:lstStyle/>
          <a:p>
            <a:pPr marL="0" indent="0">
              <a:buNone/>
            </a:pPr>
            <a:r>
              <a:rPr lang="en-US" sz="4000" dirty="0"/>
              <a:t>.</a:t>
            </a:r>
          </a:p>
        </p:txBody>
      </p:sp>
      <p:pic>
        <p:nvPicPr>
          <p:cNvPr id="10244" name="Picture 4" descr="Image result for ritz carlton logo">
            <a:extLst>
              <a:ext uri="{FF2B5EF4-FFF2-40B4-BE49-F238E27FC236}">
                <a16:creationId xmlns:a16="http://schemas.microsoft.com/office/drawing/2014/main" id="{36CD6A46-9389-4BAB-9F66-4A81C43488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95411"/>
            <a:ext cx="2547400" cy="17831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DCADADC-315F-4574-B309-59BB8141DD0F}"/>
              </a:ext>
            </a:extLst>
          </p:cNvPr>
          <p:cNvSpPr txBox="1"/>
          <p:nvPr/>
        </p:nvSpPr>
        <p:spPr>
          <a:xfrm>
            <a:off x="3027948" y="2600519"/>
            <a:ext cx="1264962" cy="1323439"/>
          </a:xfrm>
          <a:prstGeom prst="rect">
            <a:avLst/>
          </a:prstGeom>
          <a:noFill/>
        </p:spPr>
        <p:txBody>
          <a:bodyPr wrap="none" rtlCol="0">
            <a:spAutoFit/>
          </a:bodyPr>
          <a:lstStyle/>
          <a:p>
            <a:pPr algn="ctr"/>
            <a:r>
              <a:rPr lang="en-US" sz="2000" dirty="0"/>
              <a:t>Potential</a:t>
            </a:r>
          </a:p>
          <a:p>
            <a:pPr algn="ctr"/>
            <a:r>
              <a:rPr lang="en-US" sz="2000" dirty="0"/>
              <a:t>and</a:t>
            </a:r>
          </a:p>
          <a:p>
            <a:pPr algn="ctr"/>
            <a:r>
              <a:rPr lang="en-US" sz="2000" dirty="0"/>
              <a:t>existing </a:t>
            </a:r>
          </a:p>
          <a:p>
            <a:pPr algn="ctr"/>
            <a:r>
              <a:rPr lang="en-US" sz="2000" dirty="0"/>
              <a:t>customers</a:t>
            </a:r>
          </a:p>
        </p:txBody>
      </p:sp>
      <p:sp>
        <p:nvSpPr>
          <p:cNvPr id="6" name="TextBox 5">
            <a:extLst>
              <a:ext uri="{FF2B5EF4-FFF2-40B4-BE49-F238E27FC236}">
                <a16:creationId xmlns:a16="http://schemas.microsoft.com/office/drawing/2014/main" id="{68D1DDA3-6128-4220-9E35-2CEC8C96BCCF}"/>
              </a:ext>
            </a:extLst>
          </p:cNvPr>
          <p:cNvSpPr txBox="1"/>
          <p:nvPr/>
        </p:nvSpPr>
        <p:spPr>
          <a:xfrm>
            <a:off x="5791200" y="2147975"/>
            <a:ext cx="1459438" cy="584775"/>
          </a:xfrm>
          <a:prstGeom prst="rect">
            <a:avLst/>
          </a:prstGeom>
          <a:noFill/>
        </p:spPr>
        <p:txBody>
          <a:bodyPr wrap="none" rtlCol="0">
            <a:spAutoFit/>
          </a:bodyPr>
          <a:lstStyle/>
          <a:p>
            <a:r>
              <a:rPr lang="en-US" sz="3200" dirty="0"/>
              <a:t>Volume</a:t>
            </a:r>
          </a:p>
        </p:txBody>
      </p:sp>
      <p:sp>
        <p:nvSpPr>
          <p:cNvPr id="22" name="TextBox 21">
            <a:extLst>
              <a:ext uri="{FF2B5EF4-FFF2-40B4-BE49-F238E27FC236}">
                <a16:creationId xmlns:a16="http://schemas.microsoft.com/office/drawing/2014/main" id="{86BF4892-048E-4ECB-A120-78EBE25F40C7}"/>
              </a:ext>
            </a:extLst>
          </p:cNvPr>
          <p:cNvSpPr txBox="1"/>
          <p:nvPr/>
        </p:nvSpPr>
        <p:spPr>
          <a:xfrm>
            <a:off x="5791200" y="2964541"/>
            <a:ext cx="2000869" cy="584775"/>
          </a:xfrm>
          <a:prstGeom prst="rect">
            <a:avLst/>
          </a:prstGeom>
          <a:noFill/>
        </p:spPr>
        <p:txBody>
          <a:bodyPr wrap="none" rtlCol="0">
            <a:spAutoFit/>
          </a:bodyPr>
          <a:lstStyle/>
          <a:p>
            <a:r>
              <a:rPr lang="en-US" sz="3200" dirty="0"/>
              <a:t>Geography</a:t>
            </a:r>
          </a:p>
        </p:txBody>
      </p:sp>
      <p:sp>
        <p:nvSpPr>
          <p:cNvPr id="23" name="TextBox 22">
            <a:extLst>
              <a:ext uri="{FF2B5EF4-FFF2-40B4-BE49-F238E27FC236}">
                <a16:creationId xmlns:a16="http://schemas.microsoft.com/office/drawing/2014/main" id="{574A9D7B-A14A-48C7-B992-E7C5EE61B704}"/>
              </a:ext>
            </a:extLst>
          </p:cNvPr>
          <p:cNvSpPr txBox="1"/>
          <p:nvPr/>
        </p:nvSpPr>
        <p:spPr>
          <a:xfrm>
            <a:off x="5870955" y="3779928"/>
            <a:ext cx="1106200" cy="584775"/>
          </a:xfrm>
          <a:prstGeom prst="rect">
            <a:avLst/>
          </a:prstGeom>
          <a:noFill/>
        </p:spPr>
        <p:txBody>
          <a:bodyPr wrap="none" rtlCol="0">
            <a:spAutoFit/>
          </a:bodyPr>
          <a:lstStyle/>
          <a:p>
            <a:r>
              <a:rPr lang="en-US" sz="3200" dirty="0"/>
              <a:t>Profit</a:t>
            </a:r>
          </a:p>
        </p:txBody>
      </p:sp>
      <p:cxnSp>
        <p:nvCxnSpPr>
          <p:cNvPr id="24" name="Connector: Elbow 23">
            <a:extLst>
              <a:ext uri="{FF2B5EF4-FFF2-40B4-BE49-F238E27FC236}">
                <a16:creationId xmlns:a16="http://schemas.microsoft.com/office/drawing/2014/main" id="{868245A1-7307-4681-92E3-5B869900B954}"/>
              </a:ext>
            </a:extLst>
          </p:cNvPr>
          <p:cNvCxnSpPr>
            <a:cxnSpLocks/>
          </p:cNvCxnSpPr>
          <p:nvPr/>
        </p:nvCxnSpPr>
        <p:spPr>
          <a:xfrm flipV="1">
            <a:off x="2928400" y="2440363"/>
            <a:ext cx="2851162" cy="822972"/>
          </a:xfrm>
          <a:prstGeom prst="bentConnector3">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cxnSp>
      <p:cxnSp>
        <p:nvCxnSpPr>
          <p:cNvPr id="26" name="Connector: Elbow 25">
            <a:extLst>
              <a:ext uri="{FF2B5EF4-FFF2-40B4-BE49-F238E27FC236}">
                <a16:creationId xmlns:a16="http://schemas.microsoft.com/office/drawing/2014/main" id="{3CCAD5E7-16DC-41F8-B1D5-B5234935C660}"/>
              </a:ext>
            </a:extLst>
          </p:cNvPr>
          <p:cNvCxnSpPr>
            <a:cxnSpLocks/>
          </p:cNvCxnSpPr>
          <p:nvPr/>
        </p:nvCxnSpPr>
        <p:spPr>
          <a:xfrm>
            <a:off x="2956190" y="3256016"/>
            <a:ext cx="2823372" cy="848100"/>
          </a:xfrm>
          <a:prstGeom prst="bentConnector3">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cxnSp>
      <p:cxnSp>
        <p:nvCxnSpPr>
          <p:cNvPr id="29" name="Connector: Elbow 28">
            <a:extLst>
              <a:ext uri="{FF2B5EF4-FFF2-40B4-BE49-F238E27FC236}">
                <a16:creationId xmlns:a16="http://schemas.microsoft.com/office/drawing/2014/main" id="{C4978A31-9EB7-4FB9-B568-FA9546220DA3}"/>
              </a:ext>
            </a:extLst>
          </p:cNvPr>
          <p:cNvCxnSpPr>
            <a:cxnSpLocks/>
            <a:endCxn id="22" idx="1"/>
          </p:cNvCxnSpPr>
          <p:nvPr/>
        </p:nvCxnSpPr>
        <p:spPr>
          <a:xfrm flipV="1">
            <a:off x="2980254" y="3256929"/>
            <a:ext cx="2810946" cy="23340"/>
          </a:xfrm>
          <a:prstGeom prst="bentConnector3">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416118597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Voice of the Customer (VOC)</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14</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531813" indent="-531813">
              <a:buBlip>
                <a:blip r:embed="rId3"/>
              </a:buBlip>
            </a:pPr>
            <a:r>
              <a:rPr lang="en-US" sz="3600" dirty="0"/>
              <a:t>…customer requirements in their own terms</a:t>
            </a:r>
          </a:p>
          <a:p>
            <a:pPr marL="0" indent="0">
              <a:buNone/>
            </a:pPr>
            <a:endParaRPr lang="en-US" sz="4000" dirty="0"/>
          </a:p>
        </p:txBody>
      </p:sp>
      <p:sp>
        <p:nvSpPr>
          <p:cNvPr id="4" name="TextBox 3">
            <a:extLst>
              <a:ext uri="{FF2B5EF4-FFF2-40B4-BE49-F238E27FC236}">
                <a16:creationId xmlns:a16="http://schemas.microsoft.com/office/drawing/2014/main" id="{6B6D53E3-800C-49F9-BE63-F646D76636A1}"/>
              </a:ext>
            </a:extLst>
          </p:cNvPr>
          <p:cNvSpPr txBox="1"/>
          <p:nvPr/>
        </p:nvSpPr>
        <p:spPr>
          <a:xfrm>
            <a:off x="5291908" y="2209800"/>
            <a:ext cx="3623492" cy="584775"/>
          </a:xfrm>
          <a:prstGeom prst="rect">
            <a:avLst/>
          </a:prstGeom>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sz="3200" dirty="0"/>
              <a:t>Customers’ Meaning</a:t>
            </a:r>
          </a:p>
        </p:txBody>
      </p:sp>
      <p:sp>
        <p:nvSpPr>
          <p:cNvPr id="6" name="TextBox 5">
            <a:extLst>
              <a:ext uri="{FF2B5EF4-FFF2-40B4-BE49-F238E27FC236}">
                <a16:creationId xmlns:a16="http://schemas.microsoft.com/office/drawing/2014/main" id="{6F928974-4FA4-4741-99CA-4637C0C0485F}"/>
              </a:ext>
            </a:extLst>
          </p:cNvPr>
          <p:cNvSpPr txBox="1"/>
          <p:nvPr/>
        </p:nvSpPr>
        <p:spPr>
          <a:xfrm>
            <a:off x="862342" y="3474973"/>
            <a:ext cx="6408742" cy="1015663"/>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US" sz="4000" dirty="0"/>
              <a:t>The consumer speaks in code.</a:t>
            </a:r>
          </a:p>
          <a:p>
            <a:pPr algn="r"/>
            <a:r>
              <a:rPr lang="en-US" sz="2000" dirty="0"/>
              <a:t>- The VP of marketing at Whirlpool</a:t>
            </a:r>
          </a:p>
        </p:txBody>
      </p:sp>
    </p:spTree>
    <p:extLst>
      <p:ext uri="{BB962C8B-B14F-4D97-AF65-F5344CB8AC3E}">
        <p14:creationId xmlns:p14="http://schemas.microsoft.com/office/powerpoint/2010/main" val="245706516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Voice of the Customer (VOC)</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15</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0" indent="0">
              <a:buNone/>
            </a:pPr>
            <a:r>
              <a:rPr lang="en-US" sz="3600" b="1" u="sng" dirty="0">
                <a:effectLst>
                  <a:outerShdw blurRad="38100" dist="38100" dir="2700000" algn="tl">
                    <a:srgbClr val="000000">
                      <a:alpha val="43137"/>
                    </a:srgbClr>
                  </a:outerShdw>
                </a:effectLst>
              </a:rPr>
              <a:t>Collecting VOC</a:t>
            </a:r>
          </a:p>
          <a:p>
            <a:pPr marL="0" indent="0">
              <a:buClr>
                <a:srgbClr val="00B0F0"/>
              </a:buClr>
              <a:buNone/>
            </a:pPr>
            <a:r>
              <a:rPr lang="en-US" sz="4000" dirty="0"/>
              <a:t>Operational feedback systems</a:t>
            </a:r>
          </a:p>
          <a:p>
            <a:pPr marL="0" indent="0">
              <a:buNone/>
            </a:pPr>
            <a:endParaRPr lang="en-US" sz="4000" dirty="0"/>
          </a:p>
        </p:txBody>
      </p:sp>
      <p:pic>
        <p:nvPicPr>
          <p:cNvPr id="4" name="Picture 3">
            <a:extLst>
              <a:ext uri="{FF2B5EF4-FFF2-40B4-BE49-F238E27FC236}">
                <a16:creationId xmlns:a16="http://schemas.microsoft.com/office/drawing/2014/main" id="{987B344B-6BD0-44B7-BED0-5D39836D794B}"/>
              </a:ext>
            </a:extLst>
          </p:cNvPr>
          <p:cNvPicPr>
            <a:picLocks noChangeAspect="1"/>
          </p:cNvPicPr>
          <p:nvPr/>
        </p:nvPicPr>
        <p:blipFill>
          <a:blip r:embed="rId3"/>
          <a:stretch>
            <a:fillRect/>
          </a:stretch>
        </p:blipFill>
        <p:spPr>
          <a:xfrm>
            <a:off x="2720975" y="2194016"/>
            <a:ext cx="5470525" cy="4258366"/>
          </a:xfrm>
          <a:prstGeom prst="rect">
            <a:avLst/>
          </a:prstGeom>
        </p:spPr>
      </p:pic>
      <p:sp>
        <p:nvSpPr>
          <p:cNvPr id="6" name="Rectangle 5">
            <a:extLst>
              <a:ext uri="{FF2B5EF4-FFF2-40B4-BE49-F238E27FC236}">
                <a16:creationId xmlns:a16="http://schemas.microsoft.com/office/drawing/2014/main" id="{46C45AE2-EB81-43E0-83A1-415D08B9409F}"/>
              </a:ext>
            </a:extLst>
          </p:cNvPr>
          <p:cNvSpPr/>
          <p:nvPr/>
        </p:nvSpPr>
        <p:spPr>
          <a:xfrm>
            <a:off x="765175" y="3109049"/>
            <a:ext cx="1371600" cy="2246769"/>
          </a:xfrm>
          <a:prstGeom prst="rect">
            <a:avLst/>
          </a:prstGeom>
        </p:spPr>
        <p:txBody>
          <a:bodyPr wrap="square">
            <a:spAutoFit/>
          </a:bodyPr>
          <a:lstStyle/>
          <a:p>
            <a:r>
              <a:rPr lang="en-US" sz="2000" dirty="0">
                <a:solidFill>
                  <a:srgbClr val="000000"/>
                </a:solidFill>
                <a:latin typeface="FranklinGothic-Book"/>
              </a:rPr>
              <a:t>Percent planning to repurchase versus how complaint was handled.</a:t>
            </a:r>
            <a:endParaRPr lang="en-US" sz="2000" dirty="0"/>
          </a:p>
        </p:txBody>
      </p:sp>
      <p:cxnSp>
        <p:nvCxnSpPr>
          <p:cNvPr id="12" name="Straight Arrow Connector 11">
            <a:extLst>
              <a:ext uri="{FF2B5EF4-FFF2-40B4-BE49-F238E27FC236}">
                <a16:creationId xmlns:a16="http://schemas.microsoft.com/office/drawing/2014/main" id="{78B5EF6A-B090-489B-B9FD-AF616E23F482}"/>
              </a:ext>
            </a:extLst>
          </p:cNvPr>
          <p:cNvCxnSpPr>
            <a:cxnSpLocks/>
          </p:cNvCxnSpPr>
          <p:nvPr/>
        </p:nvCxnSpPr>
        <p:spPr>
          <a:xfrm>
            <a:off x="3810000" y="2971800"/>
            <a:ext cx="3886200" cy="2667000"/>
          </a:xfrm>
          <a:prstGeom prst="straightConnector1">
            <a:avLst/>
          </a:prstGeom>
          <a:ln>
            <a:headEnd type="none" w="med" len="med"/>
            <a:tailEnd type="arrow" w="med" len="med"/>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96038797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Voice of the Customer (VOC)</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16</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0" indent="0">
              <a:buNone/>
            </a:pPr>
            <a:r>
              <a:rPr lang="en-US" sz="3600" b="1" u="sng" dirty="0">
                <a:effectLst>
                  <a:outerShdw blurRad="38100" dist="38100" dir="2700000" algn="tl">
                    <a:srgbClr val="000000">
                      <a:alpha val="43137"/>
                    </a:srgbClr>
                  </a:outerShdw>
                </a:effectLst>
              </a:rPr>
              <a:t>Collecting VOC</a:t>
            </a:r>
          </a:p>
          <a:p>
            <a:pPr marL="690563" indent="-690563">
              <a:buClr>
                <a:srgbClr val="00B0F0"/>
              </a:buClr>
              <a:buFont typeface="Wingdings" panose="05000000000000000000" pitchFamily="2" charset="2"/>
              <a:buChar char="q"/>
            </a:pPr>
            <a:r>
              <a:rPr lang="en-US" sz="4000" dirty="0"/>
              <a:t>Comment cards and formal surveys</a:t>
            </a:r>
          </a:p>
          <a:p>
            <a:pPr marL="690563" indent="-690563">
              <a:buClr>
                <a:srgbClr val="00B0F0"/>
              </a:buClr>
              <a:buFont typeface="Wingdings" panose="05000000000000000000" pitchFamily="2" charset="2"/>
              <a:buChar char="q"/>
            </a:pPr>
            <a:r>
              <a:rPr lang="en-US" sz="4000" dirty="0"/>
              <a:t>Focus groups</a:t>
            </a:r>
          </a:p>
          <a:p>
            <a:pPr marL="690563" indent="-690563">
              <a:buClr>
                <a:srgbClr val="00B0F0"/>
              </a:buClr>
              <a:buFont typeface="Wingdings" panose="05000000000000000000" pitchFamily="2" charset="2"/>
              <a:buChar char="q"/>
            </a:pPr>
            <a:r>
              <a:rPr lang="en-US" sz="4000" dirty="0"/>
              <a:t>Direct customer contact</a:t>
            </a:r>
          </a:p>
          <a:p>
            <a:pPr marL="690563" indent="-690563">
              <a:buClr>
                <a:srgbClr val="00B0F0"/>
              </a:buClr>
              <a:buFont typeface="Wingdings" panose="05000000000000000000" pitchFamily="2" charset="2"/>
              <a:buChar char="q"/>
            </a:pPr>
            <a:r>
              <a:rPr lang="en-US" sz="4000" dirty="0"/>
              <a:t>Field intelligence</a:t>
            </a:r>
          </a:p>
          <a:p>
            <a:pPr marL="690563" indent="-690563">
              <a:buClr>
                <a:srgbClr val="00B0F0"/>
              </a:buClr>
              <a:buFont typeface="Wingdings" panose="05000000000000000000" pitchFamily="2" charset="2"/>
              <a:buChar char="q"/>
            </a:pPr>
            <a:r>
              <a:rPr lang="en-US" sz="4000" dirty="0"/>
              <a:t>Complaints</a:t>
            </a:r>
          </a:p>
          <a:p>
            <a:pPr marL="690563" indent="-690563">
              <a:buClr>
                <a:srgbClr val="00B0F0"/>
              </a:buClr>
              <a:buFont typeface="Wingdings" panose="05000000000000000000" pitchFamily="2" charset="2"/>
              <a:buChar char="q"/>
            </a:pPr>
            <a:r>
              <a:rPr lang="en-US" sz="4000" dirty="0"/>
              <a:t>Internet and social media monitoring</a:t>
            </a:r>
          </a:p>
          <a:p>
            <a:pPr marL="0" indent="0">
              <a:buNone/>
            </a:pPr>
            <a:endParaRPr lang="en-US" sz="4000" dirty="0"/>
          </a:p>
        </p:txBody>
      </p:sp>
      <p:sp>
        <p:nvSpPr>
          <p:cNvPr id="10" name="TextBox 9">
            <a:extLst>
              <a:ext uri="{FF2B5EF4-FFF2-40B4-BE49-F238E27FC236}">
                <a16:creationId xmlns:a16="http://schemas.microsoft.com/office/drawing/2014/main" id="{C592D1D9-8E03-4C42-A49A-E081CDA03A1F}"/>
              </a:ext>
            </a:extLst>
          </p:cNvPr>
          <p:cNvSpPr txBox="1"/>
          <p:nvPr/>
        </p:nvSpPr>
        <p:spPr>
          <a:xfrm>
            <a:off x="6501290" y="2203450"/>
            <a:ext cx="2642711" cy="369332"/>
          </a:xfrm>
          <a:prstGeom prst="rect">
            <a:avLst/>
          </a:prstGeom>
          <a:noFill/>
        </p:spPr>
        <p:txBody>
          <a:bodyPr wrap="none" rtlCol="0">
            <a:spAutoFit/>
          </a:bodyPr>
          <a:lstStyle/>
          <a:p>
            <a:r>
              <a:rPr lang="en-US" dirty="0"/>
              <a:t>Developing questionnaire</a:t>
            </a:r>
          </a:p>
        </p:txBody>
      </p:sp>
      <p:cxnSp>
        <p:nvCxnSpPr>
          <p:cNvPr id="14" name="Connector: Elbow 13">
            <a:extLst>
              <a:ext uri="{FF2B5EF4-FFF2-40B4-BE49-F238E27FC236}">
                <a16:creationId xmlns:a16="http://schemas.microsoft.com/office/drawing/2014/main" id="{1D35ECF9-5234-41C2-B691-1B693006AE5A}"/>
              </a:ext>
            </a:extLst>
          </p:cNvPr>
          <p:cNvCxnSpPr>
            <a:cxnSpLocks/>
            <a:endCxn id="10" idx="1"/>
          </p:cNvCxnSpPr>
          <p:nvPr/>
        </p:nvCxnSpPr>
        <p:spPr>
          <a:xfrm>
            <a:off x="6019800" y="2057400"/>
            <a:ext cx="481490" cy="330716"/>
          </a:xfrm>
          <a:prstGeom prst="bentConnector3">
            <a:avLst>
              <a:gd name="adj1" fmla="val 252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411462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Voice of the Customer (VOC)</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17</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0" indent="0">
              <a:buNone/>
            </a:pPr>
            <a:r>
              <a:rPr lang="en-US" sz="3600" b="1" u="sng" dirty="0">
                <a:effectLst>
                  <a:outerShdw blurRad="38100" dist="38100" dir="2700000" algn="tl">
                    <a:srgbClr val="000000">
                      <a:alpha val="43137"/>
                    </a:srgbClr>
                  </a:outerShdw>
                </a:effectLst>
              </a:rPr>
              <a:t>Collecting VOC</a:t>
            </a:r>
          </a:p>
          <a:p>
            <a:pPr marL="690563" indent="-690563">
              <a:buClr>
                <a:srgbClr val="00B0F0"/>
              </a:buClr>
              <a:buFont typeface="Wingdings" panose="05000000000000000000" pitchFamily="2" charset="2"/>
              <a:buChar char="q"/>
            </a:pPr>
            <a:r>
              <a:rPr lang="en-US" sz="4000" dirty="0"/>
              <a:t>Comment cards and formal surveys</a:t>
            </a:r>
          </a:p>
          <a:p>
            <a:pPr marL="0" indent="0">
              <a:buNone/>
            </a:pPr>
            <a:endParaRPr lang="en-US" sz="4000" dirty="0"/>
          </a:p>
        </p:txBody>
      </p:sp>
      <p:pic>
        <p:nvPicPr>
          <p:cNvPr id="2050" name="Picture 2" descr="Image result for comment cards">
            <a:extLst>
              <a:ext uri="{FF2B5EF4-FFF2-40B4-BE49-F238E27FC236}">
                <a16:creationId xmlns:a16="http://schemas.microsoft.com/office/drawing/2014/main" id="{B1256C04-677A-483B-963C-FE2343C14B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174"/>
          <a:stretch/>
        </p:blipFill>
        <p:spPr bwMode="auto">
          <a:xfrm>
            <a:off x="304800" y="2342685"/>
            <a:ext cx="4263241" cy="382951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comment cards">
            <a:extLst>
              <a:ext uri="{FF2B5EF4-FFF2-40B4-BE49-F238E27FC236}">
                <a16:creationId xmlns:a16="http://schemas.microsoft.com/office/drawing/2014/main" id="{740898CB-91FD-4FAB-8DF4-15E56AD3F45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239" t="19386" r="9571" b="15058"/>
          <a:stretch/>
        </p:blipFill>
        <p:spPr bwMode="auto">
          <a:xfrm>
            <a:off x="4724400" y="2133600"/>
            <a:ext cx="4263242" cy="4297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60016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inVertical)">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54"/>
                                        </p:tgtEl>
                                        <p:attrNameLst>
                                          <p:attrName>style.visibility</p:attrName>
                                        </p:attrNameLst>
                                      </p:cBhvr>
                                      <p:to>
                                        <p:strVal val="visible"/>
                                      </p:to>
                                    </p:set>
                                    <p:animEffect transition="in" filter="barn(inVertical)">
                                      <p:cBhvr>
                                        <p:cTn id="12"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Voice of the Customer (VOC)</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18</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0" indent="0">
              <a:buNone/>
            </a:pPr>
            <a:r>
              <a:rPr lang="en-US" sz="3600" b="1" u="sng" dirty="0">
                <a:effectLst>
                  <a:outerShdw blurRad="38100" dist="38100" dir="2700000" algn="tl">
                    <a:srgbClr val="000000">
                      <a:alpha val="43137"/>
                    </a:srgbClr>
                  </a:outerShdw>
                </a:effectLst>
              </a:rPr>
              <a:t>Collecting VOC</a:t>
            </a:r>
          </a:p>
          <a:p>
            <a:pPr marL="690563" indent="-690563">
              <a:buClr>
                <a:srgbClr val="00B0F0"/>
              </a:buClr>
              <a:buFont typeface="Wingdings" panose="05000000000000000000" pitchFamily="2" charset="2"/>
              <a:buChar char="q"/>
            </a:pPr>
            <a:r>
              <a:rPr lang="en-US" sz="4000" dirty="0"/>
              <a:t>Comment cards and formal surveys</a:t>
            </a:r>
          </a:p>
          <a:p>
            <a:pPr marL="0" indent="0">
              <a:buNone/>
            </a:pPr>
            <a:endParaRPr lang="en-US" sz="4000" dirty="0"/>
          </a:p>
        </p:txBody>
      </p:sp>
      <p:sp>
        <p:nvSpPr>
          <p:cNvPr id="4" name="Rectangle 3">
            <a:extLst>
              <a:ext uri="{FF2B5EF4-FFF2-40B4-BE49-F238E27FC236}">
                <a16:creationId xmlns:a16="http://schemas.microsoft.com/office/drawing/2014/main" id="{54808ADF-4BC2-4DB3-9F45-BAAC62FBED04}"/>
              </a:ext>
            </a:extLst>
          </p:cNvPr>
          <p:cNvSpPr/>
          <p:nvPr/>
        </p:nvSpPr>
        <p:spPr>
          <a:xfrm>
            <a:off x="321733" y="2576173"/>
            <a:ext cx="8614833" cy="5232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800" u="sng" dirty="0"/>
              <a:t>Likert Scales Used for Customer Satisfaction Measurement</a:t>
            </a:r>
          </a:p>
        </p:txBody>
      </p:sp>
      <p:pic>
        <p:nvPicPr>
          <p:cNvPr id="16" name="Picture 15">
            <a:extLst>
              <a:ext uri="{FF2B5EF4-FFF2-40B4-BE49-F238E27FC236}">
                <a16:creationId xmlns:a16="http://schemas.microsoft.com/office/drawing/2014/main" id="{0E78A966-7A4E-47C9-AC2D-A07FDDB670FC}"/>
              </a:ext>
            </a:extLst>
          </p:cNvPr>
          <p:cNvPicPr>
            <a:picLocks noChangeAspect="1"/>
          </p:cNvPicPr>
          <p:nvPr/>
        </p:nvPicPr>
        <p:blipFill>
          <a:blip r:embed="rId3"/>
          <a:stretch>
            <a:fillRect/>
          </a:stretch>
        </p:blipFill>
        <p:spPr>
          <a:xfrm>
            <a:off x="342900" y="3487134"/>
            <a:ext cx="8572500" cy="2997200"/>
          </a:xfrm>
          <a:prstGeom prst="rect">
            <a:avLst/>
          </a:prstGeom>
        </p:spPr>
      </p:pic>
    </p:spTree>
    <p:extLst>
      <p:ext uri="{BB962C8B-B14F-4D97-AF65-F5344CB8AC3E}">
        <p14:creationId xmlns:p14="http://schemas.microsoft.com/office/powerpoint/2010/main" val="2672813711"/>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Voice of the Customer (VOC)</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19</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690563" indent="-690563">
              <a:buClr>
                <a:srgbClr val="00B0F0"/>
              </a:buClr>
              <a:buFont typeface="Wingdings" panose="05000000000000000000" pitchFamily="2" charset="2"/>
              <a:buChar char="q"/>
            </a:pPr>
            <a:r>
              <a:rPr lang="en-US" sz="4000" dirty="0"/>
              <a:t>Focus groups</a:t>
            </a:r>
          </a:p>
          <a:p>
            <a:pPr marL="0" indent="0">
              <a:buNone/>
            </a:pPr>
            <a:endParaRPr lang="en-US" sz="4000" dirty="0"/>
          </a:p>
        </p:txBody>
      </p:sp>
      <p:pic>
        <p:nvPicPr>
          <p:cNvPr id="3074" name="Picture 2" descr="Image result for focus group">
            <a:extLst>
              <a:ext uri="{FF2B5EF4-FFF2-40B4-BE49-F238E27FC236}">
                <a16:creationId xmlns:a16="http://schemas.microsoft.com/office/drawing/2014/main" id="{6DBA5FE7-6586-442A-A174-48D1998625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265" y="2286000"/>
            <a:ext cx="3820535" cy="3505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1FB3251-608D-459C-A809-25B78B09B594}"/>
              </a:ext>
            </a:extLst>
          </p:cNvPr>
          <p:cNvSpPr txBox="1"/>
          <p:nvPr/>
        </p:nvSpPr>
        <p:spPr>
          <a:xfrm>
            <a:off x="460375" y="5869190"/>
            <a:ext cx="3758529" cy="707886"/>
          </a:xfrm>
          <a:prstGeom prst="rect">
            <a:avLst/>
          </a:prstGeom>
          <a:noFill/>
        </p:spPr>
        <p:txBody>
          <a:bodyPr wrap="none" rtlCol="0">
            <a:spAutoFit/>
          </a:bodyPr>
          <a:lstStyle/>
          <a:p>
            <a:pPr algn="ctr"/>
            <a:r>
              <a:rPr lang="en-US" sz="2000" dirty="0"/>
              <a:t>Panel of individuals (customers or </a:t>
            </a:r>
          </a:p>
          <a:p>
            <a:pPr algn="ctr"/>
            <a:r>
              <a:rPr lang="en-US" sz="2000" dirty="0"/>
              <a:t>non-customers)</a:t>
            </a:r>
          </a:p>
        </p:txBody>
      </p:sp>
      <p:sp>
        <p:nvSpPr>
          <p:cNvPr id="6" name="Rectangle 5">
            <a:extLst>
              <a:ext uri="{FF2B5EF4-FFF2-40B4-BE49-F238E27FC236}">
                <a16:creationId xmlns:a16="http://schemas.microsoft.com/office/drawing/2014/main" id="{8D1913D9-BC73-4AD2-943E-58A8E36B0CA9}"/>
              </a:ext>
            </a:extLst>
          </p:cNvPr>
          <p:cNvSpPr/>
          <p:nvPr/>
        </p:nvSpPr>
        <p:spPr>
          <a:xfrm>
            <a:off x="4416425" y="875467"/>
            <a:ext cx="4572000" cy="5601533"/>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marL="457200" indent="-457200">
              <a:buFont typeface="Wingdings" panose="05000000000000000000" pitchFamily="2" charset="2"/>
              <a:buChar char="ü"/>
            </a:pPr>
            <a:r>
              <a:rPr lang="en-US" sz="2800" dirty="0"/>
              <a:t>What do you like about the product or service?</a:t>
            </a:r>
          </a:p>
          <a:p>
            <a:pPr marL="457200" indent="-457200">
              <a:buFont typeface="Wingdings" panose="05000000000000000000" pitchFamily="2" charset="2"/>
              <a:buChar char="ü"/>
            </a:pPr>
            <a:endParaRPr lang="en-US" dirty="0"/>
          </a:p>
          <a:p>
            <a:pPr marL="457200" indent="-457200">
              <a:buFont typeface="Wingdings" panose="05000000000000000000" pitchFamily="2" charset="2"/>
              <a:buChar char="ü"/>
            </a:pPr>
            <a:r>
              <a:rPr lang="en-US" sz="2800" dirty="0"/>
              <a:t>What pleases or delights you? </a:t>
            </a:r>
          </a:p>
          <a:p>
            <a:pPr marL="457200" indent="-457200">
              <a:buFont typeface="Wingdings" panose="05000000000000000000" pitchFamily="2" charset="2"/>
              <a:buChar char="ü"/>
            </a:pPr>
            <a:endParaRPr lang="en-US" dirty="0"/>
          </a:p>
          <a:p>
            <a:pPr marL="457200" indent="-457200">
              <a:buFont typeface="Wingdings" panose="05000000000000000000" pitchFamily="2" charset="2"/>
              <a:buChar char="ü"/>
            </a:pPr>
            <a:r>
              <a:rPr lang="en-US" sz="2800" dirty="0"/>
              <a:t>What do you dislike? </a:t>
            </a:r>
          </a:p>
          <a:p>
            <a:pPr marL="457200" indent="-457200">
              <a:buFont typeface="Wingdings" panose="05000000000000000000" pitchFamily="2" charset="2"/>
              <a:buChar char="ü"/>
            </a:pPr>
            <a:endParaRPr lang="en-US" dirty="0"/>
          </a:p>
          <a:p>
            <a:pPr marL="457200" indent="-457200">
              <a:buFont typeface="Wingdings" panose="05000000000000000000" pitchFamily="2" charset="2"/>
              <a:buChar char="ü"/>
            </a:pPr>
            <a:r>
              <a:rPr lang="en-US" sz="2800" dirty="0"/>
              <a:t>What problems have you encountered? </a:t>
            </a:r>
          </a:p>
          <a:p>
            <a:pPr marL="457200" indent="-457200">
              <a:buFont typeface="Wingdings" panose="05000000000000000000" pitchFamily="2" charset="2"/>
              <a:buChar char="ü"/>
            </a:pPr>
            <a:endParaRPr lang="en-US" dirty="0"/>
          </a:p>
          <a:p>
            <a:pPr marL="457200" indent="-457200">
              <a:buFont typeface="Wingdings" panose="05000000000000000000" pitchFamily="2" charset="2"/>
              <a:buChar char="ü"/>
            </a:pPr>
            <a:r>
              <a:rPr lang="en-US" sz="2800" dirty="0"/>
              <a:t>If you had the ability, how would you change the product or service?</a:t>
            </a:r>
          </a:p>
        </p:txBody>
      </p:sp>
      <p:sp>
        <p:nvSpPr>
          <p:cNvPr id="12" name="TextBox 11">
            <a:extLst>
              <a:ext uri="{FF2B5EF4-FFF2-40B4-BE49-F238E27FC236}">
                <a16:creationId xmlns:a16="http://schemas.microsoft.com/office/drawing/2014/main" id="{1F9AF1AE-042F-4281-BE0A-D849D9271F92}"/>
              </a:ext>
            </a:extLst>
          </p:cNvPr>
          <p:cNvSpPr txBox="1"/>
          <p:nvPr/>
        </p:nvSpPr>
        <p:spPr>
          <a:xfrm>
            <a:off x="8001000" y="5953780"/>
            <a:ext cx="1065484" cy="523220"/>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sz="2800" dirty="0"/>
              <a:t>Costly</a:t>
            </a:r>
          </a:p>
        </p:txBody>
      </p:sp>
    </p:spTree>
    <p:extLst>
      <p:ext uri="{BB962C8B-B14F-4D97-AF65-F5344CB8AC3E}">
        <p14:creationId xmlns:p14="http://schemas.microsoft.com/office/powerpoint/2010/main" val="11436290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left)">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wipe(left)">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wipe(left)">
                                      <p:cBhvr>
                                        <p:cTn id="22" dur="500"/>
                                        <p:tgtEl>
                                          <p:spTgt spid="6">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animEffect transition="in" filter="wipe(left)">
                                      <p:cBhvr>
                                        <p:cTn id="27" dur="500"/>
                                        <p:tgtEl>
                                          <p:spTgt spid="6">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a:solidFill>
            <a:srgbClr val="3106EA"/>
          </a:solidFill>
        </p:spPr>
        <p:txBody>
          <a:bodyPr>
            <a:normAutofit fontScale="90000"/>
          </a:bodyPr>
          <a:lstStyle/>
          <a:p>
            <a:pPr algn="l"/>
            <a:r>
              <a:rPr lang="en-GB" sz="3600" b="1" dirty="0">
                <a:solidFill>
                  <a:schemeClr val="bg1"/>
                </a:solidFill>
              </a:rPr>
              <a:t>References</a:t>
            </a:r>
            <a:r>
              <a:rPr lang="en-GB" sz="3200" dirty="0">
                <a:solidFill>
                  <a:srgbClr val="3106EA"/>
                </a:solidFill>
              </a:rPr>
              <a:t>.</a:t>
            </a:r>
          </a:p>
        </p:txBody>
      </p:sp>
      <p:sp>
        <p:nvSpPr>
          <p:cNvPr id="4" name="Content Placeholder 3"/>
          <p:cNvSpPr>
            <a:spLocks noGrp="1"/>
          </p:cNvSpPr>
          <p:nvPr>
            <p:ph idx="1"/>
          </p:nvPr>
        </p:nvSpPr>
        <p:spPr>
          <a:xfrm>
            <a:off x="457200" y="963416"/>
            <a:ext cx="8229600" cy="5181600"/>
          </a:xfrm>
        </p:spPr>
        <p:txBody>
          <a:bodyPr anchor="ctr">
            <a:normAutofit fontScale="92500"/>
          </a:bodyPr>
          <a:lstStyle/>
          <a:p>
            <a:pPr marL="793750" indent="-793750">
              <a:buFont typeface="Wingdings" panose="05000000000000000000" pitchFamily="2" charset="2"/>
              <a:buChar char="v"/>
            </a:pPr>
            <a:r>
              <a:rPr lang="en-US" dirty="0"/>
              <a:t>Managing for Quality and Performance Excellence, Evans, J.R. and William M. Lindsay, W.M., Cengage Learning, India</a:t>
            </a:r>
          </a:p>
          <a:p>
            <a:pPr marL="793750" indent="-793750">
              <a:buFont typeface="Wingdings" panose="05000000000000000000" pitchFamily="2" charset="2"/>
              <a:buChar char="v"/>
            </a:pPr>
            <a:r>
              <a:rPr lang="en-US" dirty="0"/>
              <a:t>Six Sigma Hand Book, Tomas </a:t>
            </a:r>
            <a:r>
              <a:rPr lang="en-US" dirty="0" err="1"/>
              <a:t>Pyzdek</a:t>
            </a:r>
            <a:r>
              <a:rPr lang="en-US" dirty="0"/>
              <a:t> and Paul Keller, Fourth edition, McGraw Hill India.</a:t>
            </a:r>
          </a:p>
          <a:p>
            <a:pPr marL="793750" indent="-793750">
              <a:buFont typeface="Wingdings" panose="05000000000000000000" pitchFamily="2" charset="2"/>
              <a:buChar char="v"/>
            </a:pPr>
            <a:r>
              <a:rPr lang="en-US" dirty="0"/>
              <a:t>Total Quality Management, </a:t>
            </a:r>
            <a:r>
              <a:rPr lang="en-US" dirty="0" err="1"/>
              <a:t>Besterfield</a:t>
            </a:r>
            <a:r>
              <a:rPr lang="en-US" dirty="0"/>
              <a:t> et al., Revised third edition, Pearson India</a:t>
            </a:r>
          </a:p>
          <a:p>
            <a:pPr marL="793750" indent="-793750">
              <a:buFont typeface="Wingdings" panose="05000000000000000000" pitchFamily="2" charset="2"/>
              <a:buChar char="v"/>
            </a:pPr>
            <a:r>
              <a:rPr lang="en-US" dirty="0"/>
              <a:t>The Management and Control of Quality, J. Evans, and W. Lindsay, Third edition, Cengage Learning</a:t>
            </a:r>
          </a:p>
        </p:txBody>
      </p:sp>
      <p:sp>
        <p:nvSpPr>
          <p:cNvPr id="15"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17"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cxnSp>
        <p:nvCxnSpPr>
          <p:cNvPr id="18" name="Straight Connector 17"/>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13"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18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20</a:t>
            </a:fld>
            <a:r>
              <a:rPr lang="en-US" altLang="zh-TW" dirty="0">
                <a:solidFill>
                  <a:schemeClr val="bg1">
                    <a:lumMod val="95000"/>
                  </a:schemeClr>
                </a:solidFill>
              </a:rPr>
              <a:t>/61</a:t>
            </a:r>
          </a:p>
        </p:txBody>
      </p:sp>
    </p:spTree>
    <p:extLst>
      <p:ext uri="{BB962C8B-B14F-4D97-AF65-F5344CB8AC3E}">
        <p14:creationId xmlns:p14="http://schemas.microsoft.com/office/powerpoint/2010/main" val="1296835071"/>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Voice of the Customer (VOC)</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21</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690563" indent="-690563">
              <a:buClr>
                <a:srgbClr val="00B0F0"/>
              </a:buClr>
              <a:buFont typeface="Wingdings" panose="05000000000000000000" pitchFamily="2" charset="2"/>
              <a:buChar char="q"/>
            </a:pPr>
            <a:r>
              <a:rPr lang="en-US" sz="4000" dirty="0"/>
              <a:t>Field intelligence</a:t>
            </a:r>
          </a:p>
          <a:p>
            <a:pPr marL="0" indent="0">
              <a:buNone/>
            </a:pPr>
            <a:endParaRPr lang="en-US" sz="4000" dirty="0"/>
          </a:p>
        </p:txBody>
      </p:sp>
      <p:pic>
        <p:nvPicPr>
          <p:cNvPr id="4" name="Picture 3">
            <a:extLst>
              <a:ext uri="{FF2B5EF4-FFF2-40B4-BE49-F238E27FC236}">
                <a16:creationId xmlns:a16="http://schemas.microsoft.com/office/drawing/2014/main" id="{EBFDDB3C-A274-4638-8622-261B6490570E}"/>
              </a:ext>
            </a:extLst>
          </p:cNvPr>
          <p:cNvPicPr>
            <a:picLocks noChangeAspect="1"/>
          </p:cNvPicPr>
          <p:nvPr/>
        </p:nvPicPr>
        <p:blipFill>
          <a:blip r:embed="rId3"/>
          <a:stretch>
            <a:fillRect/>
          </a:stretch>
        </p:blipFill>
        <p:spPr>
          <a:xfrm>
            <a:off x="460375" y="2402038"/>
            <a:ext cx="3720042" cy="2475519"/>
          </a:xfrm>
          <a:prstGeom prst="rect">
            <a:avLst/>
          </a:prstGeom>
        </p:spPr>
      </p:pic>
      <p:sp>
        <p:nvSpPr>
          <p:cNvPr id="6" name="TextBox 5">
            <a:extLst>
              <a:ext uri="{FF2B5EF4-FFF2-40B4-BE49-F238E27FC236}">
                <a16:creationId xmlns:a16="http://schemas.microsoft.com/office/drawing/2014/main" id="{21028EAF-2287-4A2A-9A2D-E0F26EE7336E}"/>
              </a:ext>
            </a:extLst>
          </p:cNvPr>
          <p:cNvSpPr txBox="1"/>
          <p:nvPr/>
        </p:nvSpPr>
        <p:spPr>
          <a:xfrm>
            <a:off x="1148793" y="4996848"/>
            <a:ext cx="2343206" cy="461665"/>
          </a:xfrm>
          <a:prstGeom prst="rect">
            <a:avLst/>
          </a:prstGeom>
          <a:noFill/>
        </p:spPr>
        <p:txBody>
          <a:bodyPr wrap="none" rtlCol="0">
            <a:spAutoFit/>
          </a:bodyPr>
          <a:lstStyle/>
          <a:p>
            <a:r>
              <a:rPr lang="en-US" sz="2400" dirty="0"/>
              <a:t>Repair technician</a:t>
            </a:r>
          </a:p>
        </p:txBody>
      </p:sp>
      <p:pic>
        <p:nvPicPr>
          <p:cNvPr id="12" name="Picture 11">
            <a:extLst>
              <a:ext uri="{FF2B5EF4-FFF2-40B4-BE49-F238E27FC236}">
                <a16:creationId xmlns:a16="http://schemas.microsoft.com/office/drawing/2014/main" id="{9E8B015F-FD62-4DBD-B5DD-BFD451BD754B}"/>
              </a:ext>
            </a:extLst>
          </p:cNvPr>
          <p:cNvPicPr>
            <a:picLocks noChangeAspect="1"/>
          </p:cNvPicPr>
          <p:nvPr/>
        </p:nvPicPr>
        <p:blipFill>
          <a:blip r:embed="rId4"/>
          <a:stretch>
            <a:fillRect/>
          </a:stretch>
        </p:blipFill>
        <p:spPr>
          <a:xfrm>
            <a:off x="4676704" y="1814866"/>
            <a:ext cx="3414713" cy="2276475"/>
          </a:xfrm>
          <a:prstGeom prst="rect">
            <a:avLst/>
          </a:prstGeom>
        </p:spPr>
      </p:pic>
      <p:pic>
        <p:nvPicPr>
          <p:cNvPr id="15" name="Picture 14">
            <a:extLst>
              <a:ext uri="{FF2B5EF4-FFF2-40B4-BE49-F238E27FC236}">
                <a16:creationId xmlns:a16="http://schemas.microsoft.com/office/drawing/2014/main" id="{0AFFFB85-6E69-44CA-8259-9C5DE6232B78}"/>
              </a:ext>
            </a:extLst>
          </p:cNvPr>
          <p:cNvPicPr>
            <a:picLocks noChangeAspect="1"/>
          </p:cNvPicPr>
          <p:nvPr/>
        </p:nvPicPr>
        <p:blipFill>
          <a:blip r:embed="rId5"/>
          <a:stretch>
            <a:fillRect/>
          </a:stretch>
        </p:blipFill>
        <p:spPr>
          <a:xfrm>
            <a:off x="5695643" y="4091743"/>
            <a:ext cx="3347007" cy="2474990"/>
          </a:xfrm>
          <a:prstGeom prst="rect">
            <a:avLst/>
          </a:prstGeom>
        </p:spPr>
      </p:pic>
      <p:sp>
        <p:nvSpPr>
          <p:cNvPr id="19" name="TextBox 18">
            <a:extLst>
              <a:ext uri="{FF2B5EF4-FFF2-40B4-BE49-F238E27FC236}">
                <a16:creationId xmlns:a16="http://schemas.microsoft.com/office/drawing/2014/main" id="{8CD8DF4E-9BBF-4B58-81FC-3AAC74B3F644}"/>
              </a:ext>
            </a:extLst>
          </p:cNvPr>
          <p:cNvSpPr txBox="1"/>
          <p:nvPr/>
        </p:nvSpPr>
        <p:spPr>
          <a:xfrm>
            <a:off x="3402260" y="5826452"/>
            <a:ext cx="2102883" cy="523220"/>
          </a:xfrm>
          <a:prstGeom prst="rect">
            <a:avLst/>
          </a:prstGeom>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sz="2800" dirty="0"/>
              <a:t>Observations</a:t>
            </a:r>
          </a:p>
        </p:txBody>
      </p:sp>
    </p:spTree>
    <p:extLst>
      <p:ext uri="{BB962C8B-B14F-4D97-AF65-F5344CB8AC3E}">
        <p14:creationId xmlns:p14="http://schemas.microsoft.com/office/powerpoint/2010/main" val="416291325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Voice of the Customer (VOC)</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22</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690563" indent="-690563">
              <a:buClr>
                <a:srgbClr val="00B0F0"/>
              </a:buClr>
              <a:buFont typeface="Wingdings" panose="05000000000000000000" pitchFamily="2" charset="2"/>
              <a:buChar char="q"/>
            </a:pPr>
            <a:r>
              <a:rPr lang="en-US" sz="4000" dirty="0"/>
              <a:t>Complaints</a:t>
            </a:r>
          </a:p>
          <a:p>
            <a:pPr marL="0" indent="0">
              <a:buNone/>
            </a:pPr>
            <a:endParaRPr lang="en-US" sz="4000" dirty="0"/>
          </a:p>
        </p:txBody>
      </p:sp>
      <p:pic>
        <p:nvPicPr>
          <p:cNvPr id="5122" name="Picture 2" descr="Image result for complain">
            <a:extLst>
              <a:ext uri="{FF2B5EF4-FFF2-40B4-BE49-F238E27FC236}">
                <a16:creationId xmlns:a16="http://schemas.microsoft.com/office/drawing/2014/main" id="{C4131173-9120-495F-B726-53B1688BC9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791948"/>
            <a:ext cx="3711513" cy="278005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hp">
            <a:extLst>
              <a:ext uri="{FF2B5EF4-FFF2-40B4-BE49-F238E27FC236}">
                <a16:creationId xmlns:a16="http://schemas.microsoft.com/office/drawing/2014/main" id="{E4A6AD0E-7898-45BF-A559-50C22049B8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6740" y="5035213"/>
            <a:ext cx="1196782" cy="119678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Image result for ritz carlton logo">
            <a:extLst>
              <a:ext uri="{FF2B5EF4-FFF2-40B4-BE49-F238E27FC236}">
                <a16:creationId xmlns:a16="http://schemas.microsoft.com/office/drawing/2014/main" id="{28B1BCCE-6834-4299-91C4-3E2AC78090F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142"/>
          <a:stretch/>
        </p:blipFill>
        <p:spPr bwMode="auto">
          <a:xfrm>
            <a:off x="6400800" y="2042405"/>
            <a:ext cx="2587625" cy="160020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Image result for tata motors logo">
            <a:extLst>
              <a:ext uri="{FF2B5EF4-FFF2-40B4-BE49-F238E27FC236}">
                <a16:creationId xmlns:a16="http://schemas.microsoft.com/office/drawing/2014/main" id="{78E51F36-0ECF-490F-9C35-019DC46110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5269" y="5035213"/>
            <a:ext cx="2364531" cy="1441787"/>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Image result for lufthansa logo">
            <a:extLst>
              <a:ext uri="{FF2B5EF4-FFF2-40B4-BE49-F238E27FC236}">
                <a16:creationId xmlns:a16="http://schemas.microsoft.com/office/drawing/2014/main" id="{CFF1CCC4-B462-4CF0-9E73-29097150E8B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5799" y="5124533"/>
            <a:ext cx="1190589" cy="1206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47031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Voice of the Customer (VOC)</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23</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690563" indent="-690563">
              <a:buClr>
                <a:srgbClr val="00B0F0"/>
              </a:buClr>
              <a:buFont typeface="Wingdings" panose="05000000000000000000" pitchFamily="2" charset="2"/>
              <a:buChar char="q"/>
            </a:pPr>
            <a:r>
              <a:rPr lang="en-US" sz="4000" dirty="0"/>
              <a:t>Internet and social media monitoring</a:t>
            </a:r>
          </a:p>
          <a:p>
            <a:pPr marL="0" indent="0">
              <a:buNone/>
            </a:pPr>
            <a:endParaRPr lang="en-US" sz="4000" dirty="0"/>
          </a:p>
        </p:txBody>
      </p:sp>
      <p:pic>
        <p:nvPicPr>
          <p:cNvPr id="6148" name="Picture 4" descr="Image result for facebook home page">
            <a:extLst>
              <a:ext uri="{FF2B5EF4-FFF2-40B4-BE49-F238E27FC236}">
                <a16:creationId xmlns:a16="http://schemas.microsoft.com/office/drawing/2014/main" id="{45832E27-24CE-4EBC-8159-A4111E87AD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115798"/>
            <a:ext cx="4615975" cy="268480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FAB55343-81DC-4315-A603-18E43A292EBE}"/>
              </a:ext>
            </a:extLst>
          </p:cNvPr>
          <p:cNvPicPr>
            <a:picLocks noChangeAspect="1"/>
          </p:cNvPicPr>
          <p:nvPr/>
        </p:nvPicPr>
        <p:blipFill rotWithShape="1">
          <a:blip r:embed="rId4"/>
          <a:srcRect t="9272" r="31667" b="11463"/>
          <a:stretch/>
        </p:blipFill>
        <p:spPr>
          <a:xfrm>
            <a:off x="4015318" y="3282295"/>
            <a:ext cx="5087515" cy="3317900"/>
          </a:xfrm>
          <a:prstGeom prst="rect">
            <a:avLst/>
          </a:prstGeom>
        </p:spPr>
      </p:pic>
    </p:spTree>
    <p:extLst>
      <p:ext uri="{BB962C8B-B14F-4D97-AF65-F5344CB8AC3E}">
        <p14:creationId xmlns:p14="http://schemas.microsoft.com/office/powerpoint/2010/main" val="3735115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1000"/>
                                        <p:tgtEl>
                                          <p:spTgt spid="6148"/>
                                        </p:tgtEl>
                                      </p:cBhvr>
                                    </p:animEffect>
                                    <p:anim calcmode="lin" valueType="num">
                                      <p:cBhvr>
                                        <p:cTn id="8" dur="1000" fill="hold"/>
                                        <p:tgtEl>
                                          <p:spTgt spid="6148"/>
                                        </p:tgtEl>
                                        <p:attrNameLst>
                                          <p:attrName>ppt_x</p:attrName>
                                        </p:attrNameLst>
                                      </p:cBhvr>
                                      <p:tavLst>
                                        <p:tav tm="0">
                                          <p:val>
                                            <p:strVal val="#ppt_x"/>
                                          </p:val>
                                        </p:tav>
                                        <p:tav tm="100000">
                                          <p:val>
                                            <p:strVal val="#ppt_x"/>
                                          </p:val>
                                        </p:tav>
                                      </p:tavLst>
                                    </p:anim>
                                    <p:anim calcmode="lin" valueType="num">
                                      <p:cBhvr>
                                        <p:cTn id="9" dur="1000" fill="hold"/>
                                        <p:tgtEl>
                                          <p:spTgt spid="614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Voice of the Customer (VOC)</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24</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690563" indent="-690563">
              <a:buClr>
                <a:srgbClr val="00B0F0"/>
              </a:buClr>
              <a:buFont typeface="Wingdings" panose="05000000000000000000" pitchFamily="2" charset="2"/>
              <a:buChar char="q"/>
            </a:pPr>
            <a:r>
              <a:rPr lang="en-US" sz="4000" dirty="0"/>
              <a:t>Some innovative ways</a:t>
            </a:r>
          </a:p>
          <a:p>
            <a:pPr marL="0" indent="0">
              <a:buNone/>
            </a:pPr>
            <a:endParaRPr lang="en-US" sz="4000" dirty="0"/>
          </a:p>
        </p:txBody>
      </p:sp>
      <p:pic>
        <p:nvPicPr>
          <p:cNvPr id="6" name="Picture 5">
            <a:extLst>
              <a:ext uri="{FF2B5EF4-FFF2-40B4-BE49-F238E27FC236}">
                <a16:creationId xmlns:a16="http://schemas.microsoft.com/office/drawing/2014/main" id="{F08DB232-4AD2-4A69-B2FA-156BC7544416}"/>
              </a:ext>
            </a:extLst>
          </p:cNvPr>
          <p:cNvPicPr>
            <a:picLocks noChangeAspect="1"/>
          </p:cNvPicPr>
          <p:nvPr/>
        </p:nvPicPr>
        <p:blipFill rotWithShape="1">
          <a:blip r:embed="rId3"/>
          <a:srcRect b="8675"/>
          <a:stretch/>
        </p:blipFill>
        <p:spPr>
          <a:xfrm>
            <a:off x="740733" y="1655842"/>
            <a:ext cx="4528913" cy="2992358"/>
          </a:xfrm>
          <a:prstGeom prst="rect">
            <a:avLst/>
          </a:prstGeom>
        </p:spPr>
      </p:pic>
      <p:pic>
        <p:nvPicPr>
          <p:cNvPr id="10" name="Picture 9">
            <a:extLst>
              <a:ext uri="{FF2B5EF4-FFF2-40B4-BE49-F238E27FC236}">
                <a16:creationId xmlns:a16="http://schemas.microsoft.com/office/drawing/2014/main" id="{50FCF02B-7C6A-4441-A2E5-4F5F47EBDB5D}"/>
              </a:ext>
            </a:extLst>
          </p:cNvPr>
          <p:cNvPicPr>
            <a:picLocks noChangeAspect="1"/>
          </p:cNvPicPr>
          <p:nvPr/>
        </p:nvPicPr>
        <p:blipFill>
          <a:blip r:embed="rId4"/>
          <a:stretch>
            <a:fillRect/>
          </a:stretch>
        </p:blipFill>
        <p:spPr>
          <a:xfrm>
            <a:off x="4921250" y="3586054"/>
            <a:ext cx="3730625" cy="2733893"/>
          </a:xfrm>
          <a:prstGeom prst="rect">
            <a:avLst/>
          </a:prstGeom>
        </p:spPr>
      </p:pic>
    </p:spTree>
    <p:extLst>
      <p:ext uri="{BB962C8B-B14F-4D97-AF65-F5344CB8AC3E}">
        <p14:creationId xmlns:p14="http://schemas.microsoft.com/office/powerpoint/2010/main" val="96227705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Analyzing Voice of the Customer Data</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25</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0" indent="0">
              <a:buNone/>
            </a:pPr>
            <a:r>
              <a:rPr lang="en-US" sz="4000" dirty="0"/>
              <a:t>.</a:t>
            </a:r>
          </a:p>
        </p:txBody>
      </p:sp>
      <p:sp>
        <p:nvSpPr>
          <p:cNvPr id="19" name="Rectangle 18">
            <a:extLst>
              <a:ext uri="{FF2B5EF4-FFF2-40B4-BE49-F238E27FC236}">
                <a16:creationId xmlns:a16="http://schemas.microsoft.com/office/drawing/2014/main" id="{641EFD28-41F1-4156-926C-85AF126266ED}"/>
              </a:ext>
            </a:extLst>
          </p:cNvPr>
          <p:cNvSpPr/>
          <p:nvPr/>
        </p:nvSpPr>
        <p:spPr>
          <a:xfrm>
            <a:off x="2819400" y="5475124"/>
            <a:ext cx="2363788" cy="61293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dirty="0"/>
              <a:t>Text mining</a:t>
            </a:r>
          </a:p>
        </p:txBody>
      </p:sp>
      <p:pic>
        <p:nvPicPr>
          <p:cNvPr id="8194" name="Picture 2" descr="Image result for jetblue logo">
            <a:extLst>
              <a:ext uri="{FF2B5EF4-FFF2-40B4-BE49-F238E27FC236}">
                <a16:creationId xmlns:a16="http://schemas.microsoft.com/office/drawing/2014/main" id="{DB0B97BE-7E01-4F92-B3BC-6FC3E83189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2556" y="2660234"/>
            <a:ext cx="2243932" cy="751833"/>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Image result for text mining">
            <a:extLst>
              <a:ext uri="{FF2B5EF4-FFF2-40B4-BE49-F238E27FC236}">
                <a16:creationId xmlns:a16="http://schemas.microsoft.com/office/drawing/2014/main" id="{7BA51958-B72E-4D5F-8A8B-05A2E7C31A6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330" r="16706" b="11371"/>
          <a:stretch/>
        </p:blipFill>
        <p:spPr bwMode="auto">
          <a:xfrm>
            <a:off x="731308" y="740870"/>
            <a:ext cx="5334000" cy="4288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96711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2672ED31-D81D-473C-856C-4E70621354C0}"/>
              </a:ext>
            </a:extLst>
          </p:cNvPr>
          <p:cNvPicPr>
            <a:picLocks noChangeAspect="1"/>
          </p:cNvPicPr>
          <p:nvPr/>
        </p:nvPicPr>
        <p:blipFill>
          <a:blip r:embed="rId3"/>
          <a:stretch>
            <a:fillRect/>
          </a:stretch>
        </p:blipFill>
        <p:spPr>
          <a:xfrm>
            <a:off x="762000" y="663637"/>
            <a:ext cx="5534526" cy="5788404"/>
          </a:xfrm>
          <a:prstGeom prst="rect">
            <a:avLst/>
          </a:prstGeom>
        </p:spPr>
      </p:pic>
      <p:sp>
        <p:nvSpPr>
          <p:cNvPr id="2" name="Title 1"/>
          <p:cNvSpPr>
            <a:spLocks noGrp="1"/>
          </p:cNvSpPr>
          <p:nvPr>
            <p:ph type="title"/>
          </p:nvPr>
        </p:nvSpPr>
        <p:spPr>
          <a:xfrm>
            <a:off x="0" y="0"/>
            <a:ext cx="9144000" cy="641866"/>
          </a:xfrm>
          <a:solidFill>
            <a:srgbClr val="3106EA"/>
          </a:solidFill>
        </p:spPr>
        <p:txBody>
          <a:bodyPr>
            <a:normAutofit fontScale="90000"/>
          </a:bodyPr>
          <a:lstStyle/>
          <a:p>
            <a:pPr lvl="0" algn="l">
              <a:spcBef>
                <a:spcPts val="0"/>
              </a:spcBef>
              <a:buClr>
                <a:prstClr val="black"/>
              </a:buClr>
            </a:pPr>
            <a:r>
              <a:rPr lang="en-US" sz="3600" b="1" dirty="0">
                <a:solidFill>
                  <a:schemeClr val="bg1"/>
                </a:solidFill>
              </a:rPr>
              <a:t>Gap Model – Linking the VOC to Internal Processes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26</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68868"/>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0" indent="0">
              <a:buNone/>
            </a:pPr>
            <a:r>
              <a:rPr lang="en-US" sz="4000" dirty="0"/>
              <a:t>.</a:t>
            </a:r>
          </a:p>
        </p:txBody>
      </p:sp>
      <p:sp>
        <p:nvSpPr>
          <p:cNvPr id="4" name="TextBox 3">
            <a:extLst>
              <a:ext uri="{FF2B5EF4-FFF2-40B4-BE49-F238E27FC236}">
                <a16:creationId xmlns:a16="http://schemas.microsoft.com/office/drawing/2014/main" id="{6EEDADB1-6BD4-40B0-BF15-FE4C1F00F01D}"/>
              </a:ext>
            </a:extLst>
          </p:cNvPr>
          <p:cNvSpPr txBox="1"/>
          <p:nvPr/>
        </p:nvSpPr>
        <p:spPr>
          <a:xfrm>
            <a:off x="7033512" y="3109510"/>
            <a:ext cx="1096775" cy="707886"/>
          </a:xfrm>
          <a:prstGeom prst="rect">
            <a:avLst/>
          </a:prstGeom>
          <a:noFill/>
        </p:spPr>
        <p:txBody>
          <a:bodyPr wrap="none" rtlCol="0">
            <a:spAutoFit/>
          </a:bodyPr>
          <a:lstStyle/>
          <a:p>
            <a:r>
              <a:rPr lang="en-US" sz="4000" b="1" u="sng" dirty="0"/>
              <a:t>QFD</a:t>
            </a:r>
          </a:p>
        </p:txBody>
      </p:sp>
      <p:pic>
        <p:nvPicPr>
          <p:cNvPr id="6" name="Picture 5">
            <a:extLst>
              <a:ext uri="{FF2B5EF4-FFF2-40B4-BE49-F238E27FC236}">
                <a16:creationId xmlns:a16="http://schemas.microsoft.com/office/drawing/2014/main" id="{76EC427A-270E-45A2-AB38-9022B854BDBC}"/>
              </a:ext>
            </a:extLst>
          </p:cNvPr>
          <p:cNvPicPr>
            <a:picLocks noChangeAspect="1"/>
          </p:cNvPicPr>
          <p:nvPr/>
        </p:nvPicPr>
        <p:blipFill>
          <a:blip r:embed="rId4"/>
          <a:stretch>
            <a:fillRect/>
          </a:stretch>
        </p:blipFill>
        <p:spPr>
          <a:xfrm>
            <a:off x="5486400" y="5026026"/>
            <a:ext cx="3578662" cy="1450974"/>
          </a:xfrm>
          <a:prstGeom prst="rect">
            <a:avLst/>
          </a:prstGeom>
        </p:spPr>
      </p:pic>
      <p:sp>
        <p:nvSpPr>
          <p:cNvPr id="7" name="Arrow: Right 6">
            <a:extLst>
              <a:ext uri="{FF2B5EF4-FFF2-40B4-BE49-F238E27FC236}">
                <a16:creationId xmlns:a16="http://schemas.microsoft.com/office/drawing/2014/main" id="{46D6891B-38A1-4894-84ED-2C075A3937FE}"/>
              </a:ext>
            </a:extLst>
          </p:cNvPr>
          <p:cNvSpPr/>
          <p:nvPr/>
        </p:nvSpPr>
        <p:spPr>
          <a:xfrm rot="10800000">
            <a:off x="5715951" y="1027113"/>
            <a:ext cx="990600"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976C08AE-1EF6-4E82-82D6-173B9D6AA6E0}"/>
              </a:ext>
            </a:extLst>
          </p:cNvPr>
          <p:cNvSpPr/>
          <p:nvPr/>
        </p:nvSpPr>
        <p:spPr>
          <a:xfrm rot="10800000">
            <a:off x="5378951" y="2239347"/>
            <a:ext cx="990600"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1EBA3CFF-2B51-4E1A-A2C6-E7EDB98B9F85}"/>
              </a:ext>
            </a:extLst>
          </p:cNvPr>
          <p:cNvSpPr/>
          <p:nvPr/>
        </p:nvSpPr>
        <p:spPr>
          <a:xfrm rot="10800000">
            <a:off x="5613715" y="3278787"/>
            <a:ext cx="990600"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6C08ED4F-FECF-4781-949E-677F287B554C}"/>
              </a:ext>
            </a:extLst>
          </p:cNvPr>
          <p:cNvSpPr/>
          <p:nvPr/>
        </p:nvSpPr>
        <p:spPr>
          <a:xfrm rot="10800000">
            <a:off x="4863197" y="4481028"/>
            <a:ext cx="990600"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86305AE3-FD33-40DD-B64D-C51A714EB620}"/>
              </a:ext>
            </a:extLst>
          </p:cNvPr>
          <p:cNvSpPr/>
          <p:nvPr/>
        </p:nvSpPr>
        <p:spPr>
          <a:xfrm rot="10800000">
            <a:off x="4725351" y="5466535"/>
            <a:ext cx="990600"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976026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right)">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right)">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right)">
                                      <p:cBhvr>
                                        <p:cTn id="36" dur="500"/>
                                        <p:tgtEl>
                                          <p:spTgt spid="1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right)">
                                      <p:cBhvr>
                                        <p:cTn id="4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16" grpId="0" animBg="1"/>
      <p:bldP spid="17" grpId="0" animBg="1"/>
      <p:bldP spid="18" grpId="0" animBg="1"/>
      <p:bldP spid="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fontScale="90000"/>
          </a:bodyPr>
          <a:lstStyle/>
          <a:p>
            <a:pPr lvl="0" algn="l">
              <a:spcBef>
                <a:spcPts val="0"/>
              </a:spcBef>
              <a:buClr>
                <a:prstClr val="black"/>
              </a:buClr>
            </a:pPr>
            <a:r>
              <a:rPr lang="en-US" sz="3600" b="1" dirty="0">
                <a:solidFill>
                  <a:schemeClr val="bg1"/>
                </a:solidFill>
              </a:rPr>
              <a:t>Gap Model – Linking the VOC to Internal Processes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27</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68868"/>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0" indent="0">
              <a:buNone/>
            </a:pPr>
            <a:r>
              <a:rPr lang="en-US" sz="2000" dirty="0"/>
              <a:t>.</a:t>
            </a:r>
            <a:endParaRPr lang="en-US" sz="3600" dirty="0"/>
          </a:p>
        </p:txBody>
      </p:sp>
      <p:sp>
        <p:nvSpPr>
          <p:cNvPr id="6" name="Rectangle 5">
            <a:extLst>
              <a:ext uri="{FF2B5EF4-FFF2-40B4-BE49-F238E27FC236}">
                <a16:creationId xmlns:a16="http://schemas.microsoft.com/office/drawing/2014/main" id="{A88595EA-D8BF-40D9-B6B4-AD47CEED6299}"/>
              </a:ext>
            </a:extLst>
          </p:cNvPr>
          <p:cNvSpPr/>
          <p:nvPr/>
        </p:nvSpPr>
        <p:spPr>
          <a:xfrm>
            <a:off x="568950" y="1828800"/>
            <a:ext cx="3121025" cy="609600"/>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dirty="0"/>
              <a:t>Smooth handling</a:t>
            </a:r>
          </a:p>
        </p:txBody>
      </p:sp>
      <p:sp>
        <p:nvSpPr>
          <p:cNvPr id="17" name="Rectangle 16">
            <a:extLst>
              <a:ext uri="{FF2B5EF4-FFF2-40B4-BE49-F238E27FC236}">
                <a16:creationId xmlns:a16="http://schemas.microsoft.com/office/drawing/2014/main" id="{16E2F637-2126-495C-8A60-E9F2D6A51A63}"/>
              </a:ext>
            </a:extLst>
          </p:cNvPr>
          <p:cNvSpPr/>
          <p:nvPr/>
        </p:nvSpPr>
        <p:spPr>
          <a:xfrm>
            <a:off x="4953001" y="1828800"/>
            <a:ext cx="3555844" cy="609600"/>
          </a:xfrm>
          <a:prstGeom prst="rect">
            <a:avLst/>
          </a:prstGeom>
          <a:ln/>
        </p:spPr>
        <p:style>
          <a:lnRef idx="3">
            <a:schemeClr val="lt1"/>
          </a:lnRef>
          <a:fillRef idx="1">
            <a:schemeClr val="accent4"/>
          </a:fillRef>
          <a:effectRef idx="1">
            <a:schemeClr val="accent4"/>
          </a:effectRef>
          <a:fontRef idx="minor">
            <a:schemeClr val="lt1"/>
          </a:fontRef>
        </p:style>
        <p:txBody>
          <a:bodyPr rtlCol="0" anchor="ctr"/>
          <a:lstStyle/>
          <a:p>
            <a:pPr algn="ctr"/>
            <a:r>
              <a:rPr lang="en-US" sz="2400" dirty="0"/>
              <a:t>Dimensions of smartphone</a:t>
            </a:r>
          </a:p>
        </p:txBody>
      </p:sp>
      <p:sp>
        <p:nvSpPr>
          <p:cNvPr id="18" name="Rectangle 17">
            <a:extLst>
              <a:ext uri="{FF2B5EF4-FFF2-40B4-BE49-F238E27FC236}">
                <a16:creationId xmlns:a16="http://schemas.microsoft.com/office/drawing/2014/main" id="{898197F4-44DE-4290-9C47-33E333C674F2}"/>
              </a:ext>
            </a:extLst>
          </p:cNvPr>
          <p:cNvSpPr/>
          <p:nvPr/>
        </p:nvSpPr>
        <p:spPr>
          <a:xfrm>
            <a:off x="568949" y="2895600"/>
            <a:ext cx="3121025" cy="609600"/>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dirty="0"/>
              <a:t>Easy in reading</a:t>
            </a:r>
          </a:p>
        </p:txBody>
      </p:sp>
      <p:sp>
        <p:nvSpPr>
          <p:cNvPr id="19" name="Rectangle 18">
            <a:extLst>
              <a:ext uri="{FF2B5EF4-FFF2-40B4-BE49-F238E27FC236}">
                <a16:creationId xmlns:a16="http://schemas.microsoft.com/office/drawing/2014/main" id="{7DCBF640-BF04-4FB6-928C-F264AA00AE8F}"/>
              </a:ext>
            </a:extLst>
          </p:cNvPr>
          <p:cNvSpPr/>
          <p:nvPr/>
        </p:nvSpPr>
        <p:spPr>
          <a:xfrm>
            <a:off x="4909046" y="2895600"/>
            <a:ext cx="3555844" cy="609600"/>
          </a:xfrm>
          <a:prstGeom prst="rect">
            <a:avLst/>
          </a:prstGeom>
          <a:ln/>
        </p:spPr>
        <p:style>
          <a:lnRef idx="3">
            <a:schemeClr val="lt1"/>
          </a:lnRef>
          <a:fillRef idx="1">
            <a:schemeClr val="accent4"/>
          </a:fillRef>
          <a:effectRef idx="1">
            <a:schemeClr val="accent4"/>
          </a:effectRef>
          <a:fontRef idx="minor">
            <a:schemeClr val="lt1"/>
          </a:fontRef>
        </p:style>
        <p:txBody>
          <a:bodyPr rtlCol="0" anchor="ctr"/>
          <a:lstStyle/>
          <a:p>
            <a:pPr algn="ctr"/>
            <a:r>
              <a:rPr lang="en-US" sz="2400" dirty="0"/>
              <a:t>Dimensions of smartphone</a:t>
            </a:r>
          </a:p>
        </p:txBody>
      </p:sp>
      <p:sp>
        <p:nvSpPr>
          <p:cNvPr id="21" name="Rectangle 20">
            <a:extLst>
              <a:ext uri="{FF2B5EF4-FFF2-40B4-BE49-F238E27FC236}">
                <a16:creationId xmlns:a16="http://schemas.microsoft.com/office/drawing/2014/main" id="{DDBDFD82-4FEA-4A87-964B-433212D103CE}"/>
              </a:ext>
            </a:extLst>
          </p:cNvPr>
          <p:cNvSpPr/>
          <p:nvPr/>
        </p:nvSpPr>
        <p:spPr>
          <a:xfrm>
            <a:off x="548390" y="3886200"/>
            <a:ext cx="3121025" cy="609600"/>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dirty="0"/>
              <a:t>Easy to start</a:t>
            </a:r>
          </a:p>
        </p:txBody>
      </p:sp>
      <p:sp>
        <p:nvSpPr>
          <p:cNvPr id="22" name="Rectangle 21">
            <a:extLst>
              <a:ext uri="{FF2B5EF4-FFF2-40B4-BE49-F238E27FC236}">
                <a16:creationId xmlns:a16="http://schemas.microsoft.com/office/drawing/2014/main" id="{F5A3409A-1F22-4AE2-BFA1-03C12BD0A714}"/>
              </a:ext>
            </a:extLst>
          </p:cNvPr>
          <p:cNvSpPr/>
          <p:nvPr/>
        </p:nvSpPr>
        <p:spPr>
          <a:xfrm>
            <a:off x="4888487" y="3886200"/>
            <a:ext cx="3555844" cy="609600"/>
          </a:xfrm>
          <a:prstGeom prst="rect">
            <a:avLst/>
          </a:prstGeom>
          <a:ln/>
        </p:spPr>
        <p:style>
          <a:lnRef idx="3">
            <a:schemeClr val="lt1"/>
          </a:lnRef>
          <a:fillRef idx="1">
            <a:schemeClr val="accent4"/>
          </a:fillRef>
          <a:effectRef idx="1">
            <a:schemeClr val="accent4"/>
          </a:effectRef>
          <a:fontRef idx="minor">
            <a:schemeClr val="lt1"/>
          </a:fontRef>
        </p:style>
        <p:txBody>
          <a:bodyPr rtlCol="0" anchor="ctr"/>
          <a:lstStyle/>
          <a:p>
            <a:pPr algn="ctr"/>
            <a:r>
              <a:rPr lang="en-US" sz="2200" dirty="0"/>
              <a:t>Car should start within 10 sec</a:t>
            </a:r>
          </a:p>
        </p:txBody>
      </p:sp>
      <p:sp>
        <p:nvSpPr>
          <p:cNvPr id="23" name="Rectangle 22">
            <a:extLst>
              <a:ext uri="{FF2B5EF4-FFF2-40B4-BE49-F238E27FC236}">
                <a16:creationId xmlns:a16="http://schemas.microsoft.com/office/drawing/2014/main" id="{14F4E01E-0BA1-48E8-81AF-98602999AB1B}"/>
              </a:ext>
            </a:extLst>
          </p:cNvPr>
          <p:cNvSpPr/>
          <p:nvPr/>
        </p:nvSpPr>
        <p:spPr>
          <a:xfrm>
            <a:off x="548390" y="4876800"/>
            <a:ext cx="3141584" cy="914400"/>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dirty="0"/>
              <a:t>Soap application make skin soft</a:t>
            </a:r>
          </a:p>
        </p:txBody>
      </p:sp>
      <p:sp>
        <p:nvSpPr>
          <p:cNvPr id="24" name="Rectangle 23">
            <a:extLst>
              <a:ext uri="{FF2B5EF4-FFF2-40B4-BE49-F238E27FC236}">
                <a16:creationId xmlns:a16="http://schemas.microsoft.com/office/drawing/2014/main" id="{791C6988-A755-491A-B88D-A5C946F4A428}"/>
              </a:ext>
            </a:extLst>
          </p:cNvPr>
          <p:cNvSpPr/>
          <p:nvPr/>
        </p:nvSpPr>
        <p:spPr>
          <a:xfrm>
            <a:off x="4888487" y="4876800"/>
            <a:ext cx="3555844" cy="609600"/>
          </a:xfrm>
          <a:prstGeom prst="rect">
            <a:avLst/>
          </a:prstGeom>
          <a:ln/>
        </p:spPr>
        <p:style>
          <a:lnRef idx="3">
            <a:schemeClr val="lt1"/>
          </a:lnRef>
          <a:fillRef idx="1">
            <a:schemeClr val="accent4"/>
          </a:fillRef>
          <a:effectRef idx="1">
            <a:schemeClr val="accent4"/>
          </a:effectRef>
          <a:fontRef idx="minor">
            <a:schemeClr val="lt1"/>
          </a:fontRef>
        </p:style>
        <p:txBody>
          <a:bodyPr rtlCol="0" anchor="ctr"/>
          <a:lstStyle/>
          <a:p>
            <a:pPr algn="ctr"/>
            <a:r>
              <a:rPr lang="en-US" sz="2200" dirty="0"/>
              <a:t>pH or hardness specifications</a:t>
            </a:r>
          </a:p>
        </p:txBody>
      </p:sp>
      <p:sp>
        <p:nvSpPr>
          <p:cNvPr id="7" name="TextBox 6">
            <a:extLst>
              <a:ext uri="{FF2B5EF4-FFF2-40B4-BE49-F238E27FC236}">
                <a16:creationId xmlns:a16="http://schemas.microsoft.com/office/drawing/2014/main" id="{B05AA70F-47DD-4BA4-90CB-C4ACA274EEDC}"/>
              </a:ext>
            </a:extLst>
          </p:cNvPr>
          <p:cNvSpPr txBox="1"/>
          <p:nvPr/>
        </p:nvSpPr>
        <p:spPr>
          <a:xfrm>
            <a:off x="4888487" y="880254"/>
            <a:ext cx="3547574" cy="523220"/>
          </a:xfrm>
          <a:prstGeom prst="rect">
            <a:avLst/>
          </a:prstGeom>
          <a:noFill/>
        </p:spPr>
        <p:txBody>
          <a:bodyPr wrap="none" rtlCol="0">
            <a:spAutoFit/>
          </a:bodyPr>
          <a:lstStyle/>
          <a:p>
            <a:r>
              <a:rPr lang="en-US" sz="2800" u="sng" dirty="0">
                <a:effectLst>
                  <a:outerShdw blurRad="38100" dist="38100" dir="2700000" algn="tl">
                    <a:srgbClr val="000000">
                      <a:alpha val="43137"/>
                    </a:srgbClr>
                  </a:outerShdw>
                </a:effectLst>
              </a:rPr>
              <a:t>Actionable information</a:t>
            </a:r>
          </a:p>
        </p:txBody>
      </p:sp>
      <p:sp>
        <p:nvSpPr>
          <p:cNvPr id="25" name="TextBox 24">
            <a:extLst>
              <a:ext uri="{FF2B5EF4-FFF2-40B4-BE49-F238E27FC236}">
                <a16:creationId xmlns:a16="http://schemas.microsoft.com/office/drawing/2014/main" id="{C8B78DDA-6DCD-4ABA-A302-D4FE24438642}"/>
              </a:ext>
            </a:extLst>
          </p:cNvPr>
          <p:cNvSpPr txBox="1"/>
          <p:nvPr/>
        </p:nvSpPr>
        <p:spPr>
          <a:xfrm>
            <a:off x="381000" y="914400"/>
            <a:ext cx="3506537" cy="523220"/>
          </a:xfrm>
          <a:prstGeom prst="rect">
            <a:avLst/>
          </a:prstGeom>
          <a:noFill/>
        </p:spPr>
        <p:txBody>
          <a:bodyPr wrap="none" rtlCol="0">
            <a:spAutoFit/>
          </a:bodyPr>
          <a:lstStyle/>
          <a:p>
            <a:r>
              <a:rPr lang="en-US" sz="2800" u="sng" dirty="0">
                <a:effectLst>
                  <a:outerShdw blurRad="38100" dist="38100" dir="2700000" algn="tl">
                    <a:srgbClr val="000000">
                      <a:alpha val="43137"/>
                    </a:srgbClr>
                  </a:outerShdw>
                </a:effectLst>
              </a:rPr>
              <a:t>Customer requirement</a:t>
            </a:r>
          </a:p>
        </p:txBody>
      </p:sp>
    </p:spTree>
    <p:extLst>
      <p:ext uri="{BB962C8B-B14F-4D97-AF65-F5344CB8AC3E}">
        <p14:creationId xmlns:p14="http://schemas.microsoft.com/office/powerpoint/2010/main" val="154128641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circle(in)">
                                      <p:cBhvr>
                                        <p:cTn id="12" dur="20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circle(in)">
                                      <p:cBhvr>
                                        <p:cTn id="22" dur="20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arn(inVertical)">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circle(in)">
                                      <p:cBhvr>
                                        <p:cTn id="32" dur="20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barn(inVertical)">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circle(in)">
                                      <p:cBhvr>
                                        <p:cTn id="42"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animBg="1"/>
      <p:bldP spid="18" grpId="0" animBg="1"/>
      <p:bldP spid="19" grpId="0" animBg="1"/>
      <p:bldP spid="21" grpId="0" animBg="1"/>
      <p:bldP spid="22" grpId="0" animBg="1"/>
      <p:bldP spid="23" grpId="0" animBg="1"/>
      <p:bldP spid="2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Analyzing and Using Customer Feedback</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28</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68868"/>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4" y="769938"/>
            <a:ext cx="8607425" cy="5739720"/>
          </a:xfrm>
        </p:spPr>
        <p:txBody>
          <a:bodyPr>
            <a:normAutofit/>
          </a:bodyPr>
          <a:lstStyle/>
          <a:p>
            <a:pPr marL="0" indent="0">
              <a:buNone/>
            </a:pPr>
            <a:r>
              <a:rPr lang="en-US" sz="3000" dirty="0"/>
              <a:t>The following customer satisfaction results (measured on 5-point scale) for a fast food restaurant are observed.</a:t>
            </a:r>
          </a:p>
        </p:txBody>
      </p:sp>
      <p:graphicFrame>
        <p:nvGraphicFramePr>
          <p:cNvPr id="12" name="Table 14">
            <a:extLst>
              <a:ext uri="{FF2B5EF4-FFF2-40B4-BE49-F238E27FC236}">
                <a16:creationId xmlns:a16="http://schemas.microsoft.com/office/drawing/2014/main" id="{25B765DD-E56D-4C84-8271-910C9209F0D4}"/>
              </a:ext>
            </a:extLst>
          </p:cNvPr>
          <p:cNvGraphicFramePr>
            <a:graphicFrameLocks noGrp="1"/>
          </p:cNvGraphicFramePr>
          <p:nvPr>
            <p:extLst>
              <p:ext uri="{D42A27DB-BD31-4B8C-83A1-F6EECF244321}">
                <p14:modId xmlns:p14="http://schemas.microsoft.com/office/powerpoint/2010/main" val="2714546545"/>
              </p:ext>
            </p:extLst>
          </p:nvPr>
        </p:nvGraphicFramePr>
        <p:xfrm>
          <a:off x="2075447" y="1732280"/>
          <a:ext cx="6667500" cy="482092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667636483"/>
                    </a:ext>
                  </a:extLst>
                </a:gridCol>
                <a:gridCol w="1701800">
                  <a:extLst>
                    <a:ext uri="{9D8B030D-6E8A-4147-A177-3AD203B41FA5}">
                      <a16:colId xmlns:a16="http://schemas.microsoft.com/office/drawing/2014/main" val="530713393"/>
                    </a:ext>
                  </a:extLst>
                </a:gridCol>
                <a:gridCol w="2222500">
                  <a:extLst>
                    <a:ext uri="{9D8B030D-6E8A-4147-A177-3AD203B41FA5}">
                      <a16:colId xmlns:a16="http://schemas.microsoft.com/office/drawing/2014/main" val="1254821335"/>
                    </a:ext>
                  </a:extLst>
                </a:gridCol>
              </a:tblGrid>
              <a:tr h="370840">
                <a:tc>
                  <a:txBody>
                    <a:bodyPr/>
                    <a:lstStyle/>
                    <a:p>
                      <a:r>
                        <a:rPr lang="en-US" dirty="0"/>
                        <a:t>Attributes</a:t>
                      </a:r>
                    </a:p>
                  </a:txBody>
                  <a:tcPr/>
                </a:tc>
                <a:tc>
                  <a:txBody>
                    <a:bodyPr/>
                    <a:lstStyle/>
                    <a:p>
                      <a:r>
                        <a:rPr lang="en-US" dirty="0"/>
                        <a:t>Importance</a:t>
                      </a:r>
                    </a:p>
                  </a:txBody>
                  <a:tcPr/>
                </a:tc>
                <a:tc>
                  <a:txBody>
                    <a:bodyPr/>
                    <a:lstStyle/>
                    <a:p>
                      <a:r>
                        <a:rPr lang="en-US" dirty="0"/>
                        <a:t>Performance</a:t>
                      </a:r>
                    </a:p>
                  </a:txBody>
                  <a:tcPr/>
                </a:tc>
                <a:extLst>
                  <a:ext uri="{0D108BD9-81ED-4DB2-BD59-A6C34878D82A}">
                    <a16:rowId xmlns:a16="http://schemas.microsoft.com/office/drawing/2014/main" val="37767843"/>
                  </a:ext>
                </a:extLst>
              </a:tr>
              <a:tr h="370840">
                <a:tc>
                  <a:txBody>
                    <a:bodyPr/>
                    <a:lstStyle/>
                    <a:p>
                      <a:r>
                        <a:rPr lang="en-US" dirty="0"/>
                        <a:t>Fresh-buns</a:t>
                      </a:r>
                    </a:p>
                  </a:txBody>
                  <a:tcPr/>
                </a:tc>
                <a:tc>
                  <a:txBody>
                    <a:bodyPr/>
                    <a:lstStyle/>
                    <a:p>
                      <a:r>
                        <a:rPr lang="en-US" dirty="0"/>
                        <a:t>4.83</a:t>
                      </a:r>
                    </a:p>
                  </a:txBody>
                  <a:tcPr/>
                </a:tc>
                <a:tc>
                  <a:txBody>
                    <a:bodyPr/>
                    <a:lstStyle/>
                    <a:p>
                      <a:r>
                        <a:rPr lang="en-US" dirty="0"/>
                        <a:t>4.80</a:t>
                      </a:r>
                    </a:p>
                  </a:txBody>
                  <a:tcPr/>
                </a:tc>
                <a:extLst>
                  <a:ext uri="{0D108BD9-81ED-4DB2-BD59-A6C34878D82A}">
                    <a16:rowId xmlns:a16="http://schemas.microsoft.com/office/drawing/2014/main" val="713079264"/>
                  </a:ext>
                </a:extLst>
              </a:tr>
              <a:tr h="370840">
                <a:tc>
                  <a:txBody>
                    <a:bodyPr/>
                    <a:lstStyle/>
                    <a:p>
                      <a:r>
                        <a:rPr lang="en-US" dirty="0"/>
                        <a:t>Cheese is melted</a:t>
                      </a:r>
                    </a:p>
                  </a:txBody>
                  <a:tcPr/>
                </a:tc>
                <a:tc>
                  <a:txBody>
                    <a:bodyPr/>
                    <a:lstStyle/>
                    <a:p>
                      <a:r>
                        <a:rPr lang="en-US" dirty="0"/>
                        <a:t>4.26</a:t>
                      </a:r>
                    </a:p>
                  </a:txBody>
                  <a:tcPr/>
                </a:tc>
                <a:tc>
                  <a:txBody>
                    <a:bodyPr/>
                    <a:lstStyle/>
                    <a:p>
                      <a:r>
                        <a:rPr lang="en-US" dirty="0"/>
                        <a:t>4.82</a:t>
                      </a:r>
                    </a:p>
                  </a:txBody>
                  <a:tcPr/>
                </a:tc>
                <a:extLst>
                  <a:ext uri="{0D108BD9-81ED-4DB2-BD59-A6C34878D82A}">
                    <a16:rowId xmlns:a16="http://schemas.microsoft.com/office/drawing/2014/main" val="1861219762"/>
                  </a:ext>
                </a:extLst>
              </a:tr>
              <a:tr h="370840">
                <a:tc>
                  <a:txBody>
                    <a:bodyPr/>
                    <a:lstStyle/>
                    <a:p>
                      <a:r>
                        <a:rPr lang="en-US" dirty="0"/>
                        <a:t>Drink is not watery</a:t>
                      </a:r>
                    </a:p>
                  </a:txBody>
                  <a:tcPr/>
                </a:tc>
                <a:tc>
                  <a:txBody>
                    <a:bodyPr/>
                    <a:lstStyle/>
                    <a:p>
                      <a:r>
                        <a:rPr lang="en-US" dirty="0"/>
                        <a:t>4.88</a:t>
                      </a:r>
                    </a:p>
                  </a:txBody>
                  <a:tcPr/>
                </a:tc>
                <a:tc>
                  <a:txBody>
                    <a:bodyPr/>
                    <a:lstStyle/>
                    <a:p>
                      <a:r>
                        <a:rPr lang="en-US" dirty="0"/>
                        <a:t>4.64</a:t>
                      </a:r>
                    </a:p>
                  </a:txBody>
                  <a:tcPr/>
                </a:tc>
                <a:extLst>
                  <a:ext uri="{0D108BD9-81ED-4DB2-BD59-A6C34878D82A}">
                    <a16:rowId xmlns:a16="http://schemas.microsoft.com/office/drawing/2014/main" val="3504742463"/>
                  </a:ext>
                </a:extLst>
              </a:tr>
              <a:tr h="370840">
                <a:tc>
                  <a:txBody>
                    <a:bodyPr/>
                    <a:lstStyle/>
                    <a:p>
                      <a:r>
                        <a:rPr lang="en-US" dirty="0"/>
                        <a:t>Fries are crisp</a:t>
                      </a:r>
                    </a:p>
                  </a:txBody>
                  <a:tcPr/>
                </a:tc>
                <a:tc>
                  <a:txBody>
                    <a:bodyPr/>
                    <a:lstStyle/>
                    <a:p>
                      <a:r>
                        <a:rPr lang="en-US" dirty="0"/>
                        <a:t>4.85</a:t>
                      </a:r>
                    </a:p>
                  </a:txBody>
                  <a:tcPr/>
                </a:tc>
                <a:tc>
                  <a:txBody>
                    <a:bodyPr/>
                    <a:lstStyle/>
                    <a:p>
                      <a:r>
                        <a:rPr lang="en-US" dirty="0"/>
                        <a:t>4.80</a:t>
                      </a:r>
                    </a:p>
                  </a:txBody>
                  <a:tcPr/>
                </a:tc>
                <a:extLst>
                  <a:ext uri="{0D108BD9-81ED-4DB2-BD59-A6C34878D82A}">
                    <a16:rowId xmlns:a16="http://schemas.microsoft.com/office/drawing/2014/main" val="3642909095"/>
                  </a:ext>
                </a:extLst>
              </a:tr>
              <a:tr h="370840">
                <a:tc>
                  <a:txBody>
                    <a:bodyPr/>
                    <a:lstStyle/>
                    <a:p>
                      <a:r>
                        <a:rPr lang="en-US" dirty="0"/>
                        <a:t>Fries are seasoned</a:t>
                      </a:r>
                    </a:p>
                  </a:txBody>
                  <a:tcPr/>
                </a:tc>
                <a:tc>
                  <a:txBody>
                    <a:bodyPr/>
                    <a:lstStyle/>
                    <a:p>
                      <a:r>
                        <a:rPr lang="en-US" dirty="0"/>
                        <a:t>4.12</a:t>
                      </a:r>
                    </a:p>
                  </a:txBody>
                  <a:tcPr/>
                </a:tc>
                <a:tc>
                  <a:txBody>
                    <a:bodyPr/>
                    <a:lstStyle/>
                    <a:p>
                      <a:r>
                        <a:rPr lang="en-US" dirty="0"/>
                        <a:t>4.48</a:t>
                      </a:r>
                    </a:p>
                  </a:txBody>
                  <a:tcPr/>
                </a:tc>
                <a:extLst>
                  <a:ext uri="{0D108BD9-81ED-4DB2-BD59-A6C34878D82A}">
                    <a16:rowId xmlns:a16="http://schemas.microsoft.com/office/drawing/2014/main" val="515504286"/>
                  </a:ext>
                </a:extLst>
              </a:tr>
              <a:tr h="370840">
                <a:tc>
                  <a:txBody>
                    <a:bodyPr/>
                    <a:lstStyle/>
                    <a:p>
                      <a:r>
                        <a:rPr lang="en-US" dirty="0"/>
                        <a:t>Service is fast</a:t>
                      </a:r>
                    </a:p>
                  </a:txBody>
                  <a:tcPr/>
                </a:tc>
                <a:tc>
                  <a:txBody>
                    <a:bodyPr/>
                    <a:lstStyle/>
                    <a:p>
                      <a:r>
                        <a:rPr lang="en-US" dirty="0"/>
                        <a:t>4.93</a:t>
                      </a:r>
                    </a:p>
                  </a:txBody>
                  <a:tcPr/>
                </a:tc>
                <a:tc>
                  <a:txBody>
                    <a:bodyPr/>
                    <a:lstStyle/>
                    <a:p>
                      <a:r>
                        <a:rPr lang="en-US" dirty="0"/>
                        <a:t>4.61</a:t>
                      </a:r>
                    </a:p>
                  </a:txBody>
                  <a:tcPr/>
                </a:tc>
                <a:extLst>
                  <a:ext uri="{0D108BD9-81ED-4DB2-BD59-A6C34878D82A}">
                    <a16:rowId xmlns:a16="http://schemas.microsoft.com/office/drawing/2014/main" val="3366827894"/>
                  </a:ext>
                </a:extLst>
              </a:tr>
              <a:tr h="370840">
                <a:tc>
                  <a:txBody>
                    <a:bodyPr/>
                    <a:lstStyle/>
                    <a:p>
                      <a:r>
                        <a:rPr lang="en-US" dirty="0"/>
                        <a:t>Open 24 hours</a:t>
                      </a:r>
                    </a:p>
                  </a:txBody>
                  <a:tcPr/>
                </a:tc>
                <a:tc>
                  <a:txBody>
                    <a:bodyPr/>
                    <a:lstStyle/>
                    <a:p>
                      <a:r>
                        <a:rPr lang="en-US" dirty="0"/>
                        <a:t>3.91</a:t>
                      </a:r>
                    </a:p>
                  </a:txBody>
                  <a:tcPr/>
                </a:tc>
                <a:tc>
                  <a:txBody>
                    <a:bodyPr/>
                    <a:lstStyle/>
                    <a:p>
                      <a:r>
                        <a:rPr lang="en-US" dirty="0"/>
                        <a:t>4.81</a:t>
                      </a:r>
                    </a:p>
                  </a:txBody>
                  <a:tcPr/>
                </a:tc>
                <a:extLst>
                  <a:ext uri="{0D108BD9-81ED-4DB2-BD59-A6C34878D82A}">
                    <a16:rowId xmlns:a16="http://schemas.microsoft.com/office/drawing/2014/main" val="2433040686"/>
                  </a:ext>
                </a:extLst>
              </a:tr>
              <a:tr h="370840">
                <a:tc>
                  <a:txBody>
                    <a:bodyPr/>
                    <a:lstStyle/>
                    <a:p>
                      <a:r>
                        <a:rPr lang="en-US" dirty="0"/>
                        <a:t>Good variety of food</a:t>
                      </a:r>
                    </a:p>
                  </a:txBody>
                  <a:tcPr/>
                </a:tc>
                <a:tc>
                  <a:txBody>
                    <a:bodyPr/>
                    <a:lstStyle/>
                    <a:p>
                      <a:r>
                        <a:rPr lang="en-US" dirty="0"/>
                        <a:t>4.46</a:t>
                      </a:r>
                    </a:p>
                  </a:txBody>
                  <a:tcPr/>
                </a:tc>
                <a:tc>
                  <a:txBody>
                    <a:bodyPr/>
                    <a:lstStyle/>
                    <a:p>
                      <a:r>
                        <a:rPr lang="en-US" dirty="0"/>
                        <a:t>3.87</a:t>
                      </a:r>
                    </a:p>
                  </a:txBody>
                  <a:tcPr/>
                </a:tc>
                <a:extLst>
                  <a:ext uri="{0D108BD9-81ED-4DB2-BD59-A6C34878D82A}">
                    <a16:rowId xmlns:a16="http://schemas.microsoft.com/office/drawing/2014/main" val="1770778621"/>
                  </a:ext>
                </a:extLst>
              </a:tr>
              <a:tr h="370840">
                <a:tc>
                  <a:txBody>
                    <a:bodyPr/>
                    <a:lstStyle/>
                    <a:p>
                      <a:r>
                        <a:rPr lang="en-US" dirty="0"/>
                        <a:t>Nutritional data displayed</a:t>
                      </a:r>
                    </a:p>
                  </a:txBody>
                  <a:tcPr/>
                </a:tc>
                <a:tc>
                  <a:txBody>
                    <a:bodyPr/>
                    <a:lstStyle/>
                    <a:p>
                      <a:r>
                        <a:rPr lang="en-US" dirty="0"/>
                        <a:t>3.76</a:t>
                      </a:r>
                    </a:p>
                  </a:txBody>
                  <a:tcPr/>
                </a:tc>
                <a:tc>
                  <a:txBody>
                    <a:bodyPr/>
                    <a:lstStyle/>
                    <a:p>
                      <a:r>
                        <a:rPr lang="en-US" dirty="0"/>
                        <a:t>4.65</a:t>
                      </a:r>
                    </a:p>
                  </a:txBody>
                  <a:tcPr/>
                </a:tc>
                <a:extLst>
                  <a:ext uri="{0D108BD9-81ED-4DB2-BD59-A6C34878D82A}">
                    <a16:rowId xmlns:a16="http://schemas.microsoft.com/office/drawing/2014/main" val="2974414604"/>
                  </a:ext>
                </a:extLst>
              </a:tr>
              <a:tr h="370840">
                <a:tc>
                  <a:txBody>
                    <a:bodyPr/>
                    <a:lstStyle/>
                    <a:p>
                      <a:r>
                        <a:rPr lang="en-US" dirty="0"/>
                        <a:t>Children’s menu available</a:t>
                      </a:r>
                    </a:p>
                  </a:txBody>
                  <a:tcPr/>
                </a:tc>
                <a:tc>
                  <a:txBody>
                    <a:bodyPr/>
                    <a:lstStyle/>
                    <a:p>
                      <a:r>
                        <a:rPr lang="en-US" dirty="0"/>
                        <a:t>4.80</a:t>
                      </a:r>
                    </a:p>
                  </a:txBody>
                  <a:tcPr/>
                </a:tc>
                <a:tc>
                  <a:txBody>
                    <a:bodyPr/>
                    <a:lstStyle/>
                    <a:p>
                      <a:r>
                        <a:rPr lang="en-US" dirty="0"/>
                        <a:t>3.97</a:t>
                      </a:r>
                    </a:p>
                  </a:txBody>
                  <a:tcPr/>
                </a:tc>
                <a:extLst>
                  <a:ext uri="{0D108BD9-81ED-4DB2-BD59-A6C34878D82A}">
                    <a16:rowId xmlns:a16="http://schemas.microsoft.com/office/drawing/2014/main" val="3338813127"/>
                  </a:ext>
                </a:extLst>
              </a:tr>
              <a:tr h="370840">
                <a:tc>
                  <a:txBody>
                    <a:bodyPr/>
                    <a:lstStyle/>
                    <a:p>
                      <a:r>
                        <a:rPr lang="en-US" dirty="0"/>
                        <a:t>Tables kept clean</a:t>
                      </a:r>
                    </a:p>
                  </a:txBody>
                  <a:tcPr/>
                </a:tc>
                <a:tc>
                  <a:txBody>
                    <a:bodyPr/>
                    <a:lstStyle/>
                    <a:p>
                      <a:r>
                        <a:rPr lang="en-US" dirty="0"/>
                        <a:t>4.91</a:t>
                      </a:r>
                    </a:p>
                  </a:txBody>
                  <a:tcPr/>
                </a:tc>
                <a:tc>
                  <a:txBody>
                    <a:bodyPr/>
                    <a:lstStyle/>
                    <a:p>
                      <a:r>
                        <a:rPr lang="en-US" dirty="0"/>
                        <a:t>4.89</a:t>
                      </a:r>
                    </a:p>
                  </a:txBody>
                  <a:tcPr/>
                </a:tc>
                <a:extLst>
                  <a:ext uri="{0D108BD9-81ED-4DB2-BD59-A6C34878D82A}">
                    <a16:rowId xmlns:a16="http://schemas.microsoft.com/office/drawing/2014/main" val="3948178679"/>
                  </a:ext>
                </a:extLst>
              </a:tr>
              <a:tr h="370840">
                <a:tc>
                  <a:txBody>
                    <a:bodyPr/>
                    <a:lstStyle/>
                    <a:p>
                      <a:r>
                        <a:rPr lang="en-US" dirty="0"/>
                        <a:t>Low-fat items available</a:t>
                      </a:r>
                    </a:p>
                  </a:txBody>
                  <a:tcPr/>
                </a:tc>
                <a:tc>
                  <a:txBody>
                    <a:bodyPr/>
                    <a:lstStyle/>
                    <a:p>
                      <a:r>
                        <a:rPr lang="en-US" dirty="0"/>
                        <a:t>3.62</a:t>
                      </a:r>
                    </a:p>
                  </a:txBody>
                  <a:tcPr/>
                </a:tc>
                <a:tc>
                  <a:txBody>
                    <a:bodyPr/>
                    <a:lstStyle/>
                    <a:p>
                      <a:r>
                        <a:rPr lang="en-US" dirty="0"/>
                        <a:t>4.55</a:t>
                      </a:r>
                    </a:p>
                  </a:txBody>
                  <a:tcPr/>
                </a:tc>
                <a:extLst>
                  <a:ext uri="{0D108BD9-81ED-4DB2-BD59-A6C34878D82A}">
                    <a16:rowId xmlns:a16="http://schemas.microsoft.com/office/drawing/2014/main" val="3225368995"/>
                  </a:ext>
                </a:extLst>
              </a:tr>
            </a:tbl>
          </a:graphicData>
        </a:graphic>
      </p:graphicFrame>
    </p:spTree>
    <p:extLst>
      <p:ext uri="{BB962C8B-B14F-4D97-AF65-F5344CB8AC3E}">
        <p14:creationId xmlns:p14="http://schemas.microsoft.com/office/powerpoint/2010/main" val="229026104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Analyzing and Using Customer Feedback</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29</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68868"/>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0" indent="0">
              <a:buNone/>
            </a:pPr>
            <a:r>
              <a:rPr lang="en-US" sz="4000" dirty="0"/>
              <a:t>.</a:t>
            </a:r>
          </a:p>
        </p:txBody>
      </p:sp>
      <p:sp>
        <p:nvSpPr>
          <p:cNvPr id="16" name="Rectangle 3">
            <a:extLst>
              <a:ext uri="{FF2B5EF4-FFF2-40B4-BE49-F238E27FC236}">
                <a16:creationId xmlns:a16="http://schemas.microsoft.com/office/drawing/2014/main" id="{D19D120C-9FBC-40EC-BD39-F312BE106928}"/>
              </a:ext>
            </a:extLst>
          </p:cNvPr>
          <p:cNvSpPr>
            <a:spLocks noChangeArrowheads="1"/>
          </p:cNvSpPr>
          <p:nvPr/>
        </p:nvSpPr>
        <p:spPr bwMode="auto">
          <a:xfrm>
            <a:off x="3060700" y="2230437"/>
            <a:ext cx="5473700" cy="31877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7" name="Rectangle 4">
            <a:extLst>
              <a:ext uri="{FF2B5EF4-FFF2-40B4-BE49-F238E27FC236}">
                <a16:creationId xmlns:a16="http://schemas.microsoft.com/office/drawing/2014/main" id="{53C4EDB1-0A2F-44AF-95AF-D04A0F8B39B0}"/>
              </a:ext>
            </a:extLst>
          </p:cNvPr>
          <p:cNvSpPr>
            <a:spLocks noChangeArrowheads="1"/>
          </p:cNvSpPr>
          <p:nvPr/>
        </p:nvSpPr>
        <p:spPr bwMode="auto">
          <a:xfrm>
            <a:off x="7259875" y="5680712"/>
            <a:ext cx="1920399"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dirty="0">
                <a:solidFill>
                  <a:srgbClr val="72A376"/>
                </a:solidFill>
                <a:latin typeface="Book Antiqua" pitchFamily="18" charset="0"/>
              </a:rPr>
              <a:t>Performance</a:t>
            </a:r>
          </a:p>
        </p:txBody>
      </p:sp>
      <p:sp>
        <p:nvSpPr>
          <p:cNvPr id="18" name="Rectangle 5">
            <a:extLst>
              <a:ext uri="{FF2B5EF4-FFF2-40B4-BE49-F238E27FC236}">
                <a16:creationId xmlns:a16="http://schemas.microsoft.com/office/drawing/2014/main" id="{87908690-85DE-419C-82A8-437136F298CC}"/>
              </a:ext>
            </a:extLst>
          </p:cNvPr>
          <p:cNvSpPr>
            <a:spLocks noChangeArrowheads="1"/>
          </p:cNvSpPr>
          <p:nvPr/>
        </p:nvSpPr>
        <p:spPr bwMode="auto">
          <a:xfrm>
            <a:off x="1061403" y="1308616"/>
            <a:ext cx="1773237"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90488" tIns="44450" rIns="90488" bIns="44450">
            <a:spAutoFit/>
          </a:bodyPr>
          <a:lstStyle/>
          <a:p>
            <a:pPr eaLnBrk="0" hangingPunct="0"/>
            <a:r>
              <a:rPr lang="en-US" sz="2400" dirty="0">
                <a:solidFill>
                  <a:srgbClr val="72A376"/>
                </a:solidFill>
                <a:latin typeface="Book Antiqua" pitchFamily="18" charset="0"/>
              </a:rPr>
              <a:t>Importance</a:t>
            </a:r>
          </a:p>
        </p:txBody>
      </p:sp>
      <p:sp>
        <p:nvSpPr>
          <p:cNvPr id="19" name="Line 6">
            <a:extLst>
              <a:ext uri="{FF2B5EF4-FFF2-40B4-BE49-F238E27FC236}">
                <a16:creationId xmlns:a16="http://schemas.microsoft.com/office/drawing/2014/main" id="{FE210827-8E6C-4C5A-A688-C4C9EF7416AE}"/>
              </a:ext>
            </a:extLst>
          </p:cNvPr>
          <p:cNvSpPr>
            <a:spLocks noChangeShapeType="1"/>
          </p:cNvSpPr>
          <p:nvPr/>
        </p:nvSpPr>
        <p:spPr bwMode="auto">
          <a:xfrm>
            <a:off x="5797550" y="2230437"/>
            <a:ext cx="0" cy="31877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1" name="Line 7">
            <a:extLst>
              <a:ext uri="{FF2B5EF4-FFF2-40B4-BE49-F238E27FC236}">
                <a16:creationId xmlns:a16="http://schemas.microsoft.com/office/drawing/2014/main" id="{D0ABC041-AF0E-465E-A2E2-3448549A3613}"/>
              </a:ext>
            </a:extLst>
          </p:cNvPr>
          <p:cNvSpPr>
            <a:spLocks noChangeShapeType="1"/>
          </p:cNvSpPr>
          <p:nvPr/>
        </p:nvSpPr>
        <p:spPr bwMode="auto">
          <a:xfrm>
            <a:off x="3060700" y="3824287"/>
            <a:ext cx="54737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2" name="Rectangle 8">
            <a:extLst>
              <a:ext uri="{FF2B5EF4-FFF2-40B4-BE49-F238E27FC236}">
                <a16:creationId xmlns:a16="http://schemas.microsoft.com/office/drawing/2014/main" id="{D9BFB8B2-8ED7-4BDE-8104-A29E596174F8}"/>
              </a:ext>
            </a:extLst>
          </p:cNvPr>
          <p:cNvSpPr>
            <a:spLocks noChangeArrowheads="1"/>
          </p:cNvSpPr>
          <p:nvPr/>
        </p:nvSpPr>
        <p:spPr bwMode="auto">
          <a:xfrm>
            <a:off x="4237037" y="5413375"/>
            <a:ext cx="3242876" cy="366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dirty="0">
                <a:solidFill>
                  <a:srgbClr val="00279F"/>
                </a:solidFill>
                <a:latin typeface="Book Antiqua" pitchFamily="18" charset="0"/>
              </a:rPr>
              <a:t> </a:t>
            </a:r>
            <a:r>
              <a:rPr lang="en-US" dirty="0">
                <a:solidFill>
                  <a:schemeClr val="tx2"/>
                </a:solidFill>
                <a:latin typeface="Book Antiqua" pitchFamily="18" charset="0"/>
              </a:rPr>
              <a:t>Low                                   High</a:t>
            </a:r>
          </a:p>
        </p:txBody>
      </p:sp>
      <p:sp>
        <p:nvSpPr>
          <p:cNvPr id="23" name="Rectangle 9">
            <a:extLst>
              <a:ext uri="{FF2B5EF4-FFF2-40B4-BE49-F238E27FC236}">
                <a16:creationId xmlns:a16="http://schemas.microsoft.com/office/drawing/2014/main" id="{CFA54EA9-D6B2-44AB-8CDB-904FB9F49022}"/>
              </a:ext>
            </a:extLst>
          </p:cNvPr>
          <p:cNvSpPr>
            <a:spLocks noChangeArrowheads="1"/>
          </p:cNvSpPr>
          <p:nvPr/>
        </p:nvSpPr>
        <p:spPr bwMode="auto">
          <a:xfrm>
            <a:off x="1592262" y="2895600"/>
            <a:ext cx="1340362" cy="19364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dirty="0">
                <a:solidFill>
                  <a:srgbClr val="00279F"/>
                </a:solidFill>
                <a:latin typeface="Book Antiqua" pitchFamily="18" charset="0"/>
              </a:rPr>
              <a:t>      </a:t>
            </a:r>
            <a:r>
              <a:rPr lang="en-US" dirty="0">
                <a:solidFill>
                  <a:schemeClr val="tx2"/>
                </a:solidFill>
                <a:latin typeface="Book Antiqua" pitchFamily="18" charset="0"/>
              </a:rPr>
              <a:t>High</a:t>
            </a:r>
          </a:p>
          <a:p>
            <a:pPr eaLnBrk="0" hangingPunct="0"/>
            <a:endParaRPr lang="en-US" dirty="0">
              <a:solidFill>
                <a:schemeClr val="tx2"/>
              </a:solidFill>
              <a:latin typeface="Book Antiqua" pitchFamily="18" charset="0"/>
            </a:endParaRPr>
          </a:p>
          <a:p>
            <a:pPr eaLnBrk="0" hangingPunct="0"/>
            <a:endParaRPr lang="en-US" dirty="0">
              <a:solidFill>
                <a:srgbClr val="72A376"/>
              </a:solidFill>
              <a:latin typeface="Book Antiqua" pitchFamily="18" charset="0"/>
            </a:endParaRPr>
          </a:p>
          <a:p>
            <a:pPr eaLnBrk="0" hangingPunct="0"/>
            <a:endParaRPr lang="en-US" dirty="0">
              <a:solidFill>
                <a:schemeClr val="tx2"/>
              </a:solidFill>
              <a:latin typeface="Book Antiqua" pitchFamily="18" charset="0"/>
            </a:endParaRPr>
          </a:p>
          <a:p>
            <a:pPr eaLnBrk="0" hangingPunct="0"/>
            <a:r>
              <a:rPr lang="en-US" dirty="0">
                <a:solidFill>
                  <a:schemeClr val="tx2"/>
                </a:solidFill>
                <a:latin typeface="Book Antiqua" pitchFamily="18" charset="0"/>
              </a:rPr>
              <a:t>     Low</a:t>
            </a:r>
          </a:p>
        </p:txBody>
      </p:sp>
      <p:sp>
        <p:nvSpPr>
          <p:cNvPr id="24" name="Rectangle 10">
            <a:extLst>
              <a:ext uri="{FF2B5EF4-FFF2-40B4-BE49-F238E27FC236}">
                <a16:creationId xmlns:a16="http://schemas.microsoft.com/office/drawing/2014/main" id="{B61B70C1-144B-4016-B048-892AE91F7495}"/>
              </a:ext>
            </a:extLst>
          </p:cNvPr>
          <p:cNvSpPr>
            <a:spLocks noChangeArrowheads="1"/>
          </p:cNvSpPr>
          <p:nvPr/>
        </p:nvSpPr>
        <p:spPr bwMode="auto">
          <a:xfrm>
            <a:off x="3213100" y="4287837"/>
            <a:ext cx="2505075" cy="638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3600" b="1" i="1" dirty="0">
                <a:latin typeface="Book Antiqua" pitchFamily="18" charset="0"/>
              </a:rPr>
              <a:t>Who cares?</a:t>
            </a:r>
            <a:endParaRPr lang="en-US" sz="3600" b="1" i="1" dirty="0">
              <a:solidFill>
                <a:srgbClr val="714400"/>
              </a:solidFill>
              <a:latin typeface="Book Antiqua" pitchFamily="18" charset="0"/>
            </a:endParaRPr>
          </a:p>
        </p:txBody>
      </p:sp>
      <p:sp>
        <p:nvSpPr>
          <p:cNvPr id="25" name="Rectangle 11">
            <a:extLst>
              <a:ext uri="{FF2B5EF4-FFF2-40B4-BE49-F238E27FC236}">
                <a16:creationId xmlns:a16="http://schemas.microsoft.com/office/drawing/2014/main" id="{47BAC621-1925-448D-9AF2-7B48A97C130B}"/>
              </a:ext>
            </a:extLst>
          </p:cNvPr>
          <p:cNvSpPr>
            <a:spLocks noChangeArrowheads="1"/>
          </p:cNvSpPr>
          <p:nvPr/>
        </p:nvSpPr>
        <p:spPr bwMode="auto">
          <a:xfrm>
            <a:off x="6184900" y="4287837"/>
            <a:ext cx="2019300" cy="644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3600" b="1" i="1" dirty="0">
                <a:solidFill>
                  <a:schemeClr val="accent3">
                    <a:lumMod val="75000"/>
                  </a:schemeClr>
                </a:solidFill>
                <a:latin typeface="Book Antiqua" pitchFamily="18" charset="0"/>
              </a:rPr>
              <a:t>Overkill</a:t>
            </a:r>
          </a:p>
        </p:txBody>
      </p:sp>
      <p:sp>
        <p:nvSpPr>
          <p:cNvPr id="26" name="Rectangle 12">
            <a:extLst>
              <a:ext uri="{FF2B5EF4-FFF2-40B4-BE49-F238E27FC236}">
                <a16:creationId xmlns:a16="http://schemas.microsoft.com/office/drawing/2014/main" id="{93D506A8-0EEB-4446-9774-102C0E59BD88}"/>
              </a:ext>
            </a:extLst>
          </p:cNvPr>
          <p:cNvSpPr>
            <a:spLocks noChangeArrowheads="1"/>
          </p:cNvSpPr>
          <p:nvPr/>
        </p:nvSpPr>
        <p:spPr bwMode="auto">
          <a:xfrm>
            <a:off x="3213100" y="2687637"/>
            <a:ext cx="2498071" cy="6437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3600" b="1" i="1" dirty="0">
                <a:solidFill>
                  <a:schemeClr val="accent6">
                    <a:lumMod val="75000"/>
                  </a:schemeClr>
                </a:solidFill>
                <a:latin typeface="Book Antiqua" pitchFamily="18" charset="0"/>
              </a:rPr>
              <a:t>Vulnerable</a:t>
            </a:r>
          </a:p>
        </p:txBody>
      </p:sp>
      <p:sp>
        <p:nvSpPr>
          <p:cNvPr id="27" name="Rectangle 13">
            <a:extLst>
              <a:ext uri="{FF2B5EF4-FFF2-40B4-BE49-F238E27FC236}">
                <a16:creationId xmlns:a16="http://schemas.microsoft.com/office/drawing/2014/main" id="{AE5669E5-626A-4316-807F-447427299F5D}"/>
              </a:ext>
            </a:extLst>
          </p:cNvPr>
          <p:cNvSpPr>
            <a:spLocks noChangeArrowheads="1"/>
          </p:cNvSpPr>
          <p:nvPr/>
        </p:nvSpPr>
        <p:spPr bwMode="auto">
          <a:xfrm>
            <a:off x="6108700" y="2687637"/>
            <a:ext cx="2111375" cy="638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3600" b="1" i="1" dirty="0">
                <a:solidFill>
                  <a:srgbClr val="F9C637"/>
                </a:solidFill>
                <a:latin typeface="Book Antiqua" pitchFamily="18" charset="0"/>
              </a:rPr>
              <a:t>Strengths</a:t>
            </a:r>
          </a:p>
        </p:txBody>
      </p:sp>
      <p:cxnSp>
        <p:nvCxnSpPr>
          <p:cNvPr id="10" name="Straight Arrow Connector 9">
            <a:extLst>
              <a:ext uri="{FF2B5EF4-FFF2-40B4-BE49-F238E27FC236}">
                <a16:creationId xmlns:a16="http://schemas.microsoft.com/office/drawing/2014/main" id="{02B2C7F7-F9D8-4C37-A0BF-63965F9F390A}"/>
              </a:ext>
            </a:extLst>
          </p:cNvPr>
          <p:cNvCxnSpPr/>
          <p:nvPr/>
        </p:nvCxnSpPr>
        <p:spPr>
          <a:xfrm>
            <a:off x="3304309" y="5418137"/>
            <a:ext cx="561109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F6A7603-5AE5-4DAF-AF05-680E63AD189B}"/>
              </a:ext>
            </a:extLst>
          </p:cNvPr>
          <p:cNvCxnSpPr>
            <a:cxnSpLocks/>
          </p:cNvCxnSpPr>
          <p:nvPr/>
        </p:nvCxnSpPr>
        <p:spPr>
          <a:xfrm flipV="1">
            <a:off x="3063240" y="1447512"/>
            <a:ext cx="0" cy="38864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F3EB085B-57D0-4365-8BF7-35B70B965AAB}"/>
              </a:ext>
            </a:extLst>
          </p:cNvPr>
          <p:cNvSpPr/>
          <p:nvPr/>
        </p:nvSpPr>
        <p:spPr>
          <a:xfrm rot="19969787">
            <a:off x="2744505" y="3262493"/>
            <a:ext cx="5814754" cy="141085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A6732CAF-15AC-444D-BB92-D8CBA8797172}"/>
              </a:ext>
            </a:extLst>
          </p:cNvPr>
          <p:cNvSpPr txBox="1"/>
          <p:nvPr/>
        </p:nvSpPr>
        <p:spPr>
          <a:xfrm>
            <a:off x="4767045" y="6036310"/>
            <a:ext cx="1864934" cy="369332"/>
          </a:xfrm>
          <a:prstGeom prst="rect">
            <a:avLst/>
          </a:prstGeom>
          <a:noFill/>
        </p:spPr>
        <p:txBody>
          <a:bodyPr wrap="none" rtlCol="0">
            <a:spAutoFit/>
          </a:bodyPr>
          <a:lstStyle/>
          <a:p>
            <a:r>
              <a:rPr lang="en-US" dirty="0"/>
              <a:t>Resource wastage</a:t>
            </a:r>
          </a:p>
        </p:txBody>
      </p:sp>
      <p:cxnSp>
        <p:nvCxnSpPr>
          <p:cNvPr id="31" name="Straight Arrow Connector 30">
            <a:extLst>
              <a:ext uri="{FF2B5EF4-FFF2-40B4-BE49-F238E27FC236}">
                <a16:creationId xmlns:a16="http://schemas.microsoft.com/office/drawing/2014/main" id="{EAEC188F-4315-46D7-98ED-FF4DB4E7DD83}"/>
              </a:ext>
            </a:extLst>
          </p:cNvPr>
          <p:cNvCxnSpPr/>
          <p:nvPr/>
        </p:nvCxnSpPr>
        <p:spPr>
          <a:xfrm flipV="1">
            <a:off x="6019800" y="5105400"/>
            <a:ext cx="612179" cy="9309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C768B65A-9AAC-4947-8106-02AE5B83EE03}"/>
              </a:ext>
            </a:extLst>
          </p:cNvPr>
          <p:cNvSpPr txBox="1"/>
          <p:nvPr/>
        </p:nvSpPr>
        <p:spPr>
          <a:xfrm>
            <a:off x="4495800" y="1083310"/>
            <a:ext cx="1058303" cy="369332"/>
          </a:xfrm>
          <a:prstGeom prst="rect">
            <a:avLst/>
          </a:prstGeom>
          <a:noFill/>
        </p:spPr>
        <p:txBody>
          <a:bodyPr wrap="none" rtlCol="0">
            <a:spAutoFit/>
          </a:bodyPr>
          <a:lstStyle/>
          <a:p>
            <a:r>
              <a:rPr lang="en-US" dirty="0"/>
              <a:t>Not good</a:t>
            </a:r>
          </a:p>
        </p:txBody>
      </p:sp>
      <p:cxnSp>
        <p:nvCxnSpPr>
          <p:cNvPr id="35" name="Straight Arrow Connector 34">
            <a:extLst>
              <a:ext uri="{FF2B5EF4-FFF2-40B4-BE49-F238E27FC236}">
                <a16:creationId xmlns:a16="http://schemas.microsoft.com/office/drawing/2014/main" id="{FE77F249-63BC-4FE4-A753-700610756EA7}"/>
              </a:ext>
            </a:extLst>
          </p:cNvPr>
          <p:cNvCxnSpPr>
            <a:cxnSpLocks/>
          </p:cNvCxnSpPr>
          <p:nvPr/>
        </p:nvCxnSpPr>
        <p:spPr>
          <a:xfrm flipH="1">
            <a:off x="4267203" y="1435405"/>
            <a:ext cx="521491" cy="11077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233199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1+#ppt_w/2"/>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1+#ppt_w/2"/>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1+#ppt_w/2"/>
                                          </p:val>
                                        </p:tav>
                                        <p:tav tm="100000">
                                          <p:val>
                                            <p:strVal val="#ppt_x"/>
                                          </p:val>
                                        </p:tav>
                                      </p:tavLst>
                                    </p:anim>
                                    <p:anim calcmode="lin" valueType="num">
                                      <p:cBhvr additive="base">
                                        <p:cTn id="2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arn(inVertical)">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childTnLst>
                          </p:cTn>
                        </p:par>
                        <p:par>
                          <p:cTn id="39" fill="hold">
                            <p:stCondLst>
                              <p:cond delay="1000"/>
                            </p:stCondLst>
                            <p:childTnLst>
                              <p:par>
                                <p:cTn id="40" presetID="22" presetClass="entr" presetSubtype="4" fill="hold"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down)">
                                      <p:cBhvr>
                                        <p:cTn id="42" dur="5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1000"/>
                                        <p:tgtEl>
                                          <p:spTgt spid="34"/>
                                        </p:tgtEl>
                                      </p:cBhvr>
                                    </p:animEffect>
                                    <p:anim calcmode="lin" valueType="num">
                                      <p:cBhvr>
                                        <p:cTn id="48" dur="1000" fill="hold"/>
                                        <p:tgtEl>
                                          <p:spTgt spid="34"/>
                                        </p:tgtEl>
                                        <p:attrNameLst>
                                          <p:attrName>ppt_x</p:attrName>
                                        </p:attrNameLst>
                                      </p:cBhvr>
                                      <p:tavLst>
                                        <p:tav tm="0">
                                          <p:val>
                                            <p:strVal val="#ppt_x"/>
                                          </p:val>
                                        </p:tav>
                                        <p:tav tm="100000">
                                          <p:val>
                                            <p:strVal val="#ppt_x"/>
                                          </p:val>
                                        </p:tav>
                                      </p:tavLst>
                                    </p:anim>
                                    <p:anim calcmode="lin" valueType="num">
                                      <p:cBhvr>
                                        <p:cTn id="49" dur="1000" fill="hold"/>
                                        <p:tgtEl>
                                          <p:spTgt spid="34"/>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22" presetClass="entr" presetSubtype="4"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down)">
                                      <p:cBhvr>
                                        <p:cTn id="5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utoUpdateAnimBg="0"/>
      <p:bldP spid="25" grpId="0" autoUpdateAnimBg="0"/>
      <p:bldP spid="26" grpId="0" autoUpdateAnimBg="0"/>
      <p:bldP spid="27" grpId="0" autoUpdateAnimBg="0"/>
      <p:bldP spid="14" grpId="0" animBg="1"/>
      <p:bldP spid="29" grpId="0"/>
      <p:bldP spid="3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Analyzing and Using Customer Feedback</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30</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68868"/>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0" indent="0">
              <a:buNone/>
            </a:pPr>
            <a:r>
              <a:rPr lang="en-US" sz="4000" dirty="0"/>
              <a:t>.</a:t>
            </a:r>
          </a:p>
        </p:txBody>
      </p:sp>
      <p:sp>
        <p:nvSpPr>
          <p:cNvPr id="16" name="Rectangle 3">
            <a:extLst>
              <a:ext uri="{FF2B5EF4-FFF2-40B4-BE49-F238E27FC236}">
                <a16:creationId xmlns:a16="http://schemas.microsoft.com/office/drawing/2014/main" id="{D19D120C-9FBC-40EC-BD39-F312BE106928}"/>
              </a:ext>
            </a:extLst>
          </p:cNvPr>
          <p:cNvSpPr>
            <a:spLocks noChangeArrowheads="1"/>
          </p:cNvSpPr>
          <p:nvPr/>
        </p:nvSpPr>
        <p:spPr bwMode="auto">
          <a:xfrm>
            <a:off x="2304097" y="966272"/>
            <a:ext cx="6412626" cy="44518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7" name="Rectangle 4">
            <a:extLst>
              <a:ext uri="{FF2B5EF4-FFF2-40B4-BE49-F238E27FC236}">
                <a16:creationId xmlns:a16="http://schemas.microsoft.com/office/drawing/2014/main" id="{53C4EDB1-0A2F-44AF-95AF-D04A0F8B39B0}"/>
              </a:ext>
            </a:extLst>
          </p:cNvPr>
          <p:cNvSpPr>
            <a:spLocks noChangeArrowheads="1"/>
          </p:cNvSpPr>
          <p:nvPr/>
        </p:nvSpPr>
        <p:spPr bwMode="auto">
          <a:xfrm>
            <a:off x="7259875" y="5680712"/>
            <a:ext cx="1920399"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dirty="0">
                <a:solidFill>
                  <a:srgbClr val="72A376"/>
                </a:solidFill>
                <a:latin typeface="Book Antiqua" pitchFamily="18" charset="0"/>
              </a:rPr>
              <a:t>Performance</a:t>
            </a:r>
          </a:p>
        </p:txBody>
      </p:sp>
      <p:sp>
        <p:nvSpPr>
          <p:cNvPr id="18" name="Rectangle 5">
            <a:extLst>
              <a:ext uri="{FF2B5EF4-FFF2-40B4-BE49-F238E27FC236}">
                <a16:creationId xmlns:a16="http://schemas.microsoft.com/office/drawing/2014/main" id="{87908690-85DE-419C-82A8-437136F298CC}"/>
              </a:ext>
            </a:extLst>
          </p:cNvPr>
          <p:cNvSpPr>
            <a:spLocks noChangeArrowheads="1"/>
          </p:cNvSpPr>
          <p:nvPr/>
        </p:nvSpPr>
        <p:spPr bwMode="auto">
          <a:xfrm>
            <a:off x="116126" y="1377948"/>
            <a:ext cx="1773237"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90488" tIns="44450" rIns="90488" bIns="44450">
            <a:spAutoFit/>
          </a:bodyPr>
          <a:lstStyle/>
          <a:p>
            <a:pPr eaLnBrk="0" hangingPunct="0"/>
            <a:r>
              <a:rPr lang="en-US" sz="2400" dirty="0">
                <a:solidFill>
                  <a:srgbClr val="72A376"/>
                </a:solidFill>
                <a:latin typeface="Book Antiqua" pitchFamily="18" charset="0"/>
              </a:rPr>
              <a:t>Importance</a:t>
            </a:r>
          </a:p>
        </p:txBody>
      </p:sp>
      <p:sp>
        <p:nvSpPr>
          <p:cNvPr id="19" name="Line 6">
            <a:extLst>
              <a:ext uri="{FF2B5EF4-FFF2-40B4-BE49-F238E27FC236}">
                <a16:creationId xmlns:a16="http://schemas.microsoft.com/office/drawing/2014/main" id="{FE210827-8E6C-4C5A-A688-C4C9EF7416AE}"/>
              </a:ext>
            </a:extLst>
          </p:cNvPr>
          <p:cNvSpPr>
            <a:spLocks noChangeShapeType="1"/>
          </p:cNvSpPr>
          <p:nvPr/>
        </p:nvSpPr>
        <p:spPr bwMode="auto">
          <a:xfrm>
            <a:off x="6318250" y="966271"/>
            <a:ext cx="6350" cy="445186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1" name="Line 7">
            <a:extLst>
              <a:ext uri="{FF2B5EF4-FFF2-40B4-BE49-F238E27FC236}">
                <a16:creationId xmlns:a16="http://schemas.microsoft.com/office/drawing/2014/main" id="{D0ABC041-AF0E-465E-A2E2-3448549A3613}"/>
              </a:ext>
            </a:extLst>
          </p:cNvPr>
          <p:cNvSpPr>
            <a:spLocks noChangeShapeType="1"/>
          </p:cNvSpPr>
          <p:nvPr/>
        </p:nvSpPr>
        <p:spPr bwMode="auto">
          <a:xfrm flipV="1">
            <a:off x="2286001" y="2758656"/>
            <a:ext cx="6430722" cy="607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2" name="Rectangle 8">
            <a:extLst>
              <a:ext uri="{FF2B5EF4-FFF2-40B4-BE49-F238E27FC236}">
                <a16:creationId xmlns:a16="http://schemas.microsoft.com/office/drawing/2014/main" id="{D9BFB8B2-8ED7-4BDE-8104-A29E596174F8}"/>
              </a:ext>
            </a:extLst>
          </p:cNvPr>
          <p:cNvSpPr>
            <a:spLocks noChangeArrowheads="1"/>
          </p:cNvSpPr>
          <p:nvPr/>
        </p:nvSpPr>
        <p:spPr bwMode="auto">
          <a:xfrm>
            <a:off x="4176112" y="5854384"/>
            <a:ext cx="3242876" cy="366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dirty="0">
                <a:solidFill>
                  <a:srgbClr val="00279F"/>
                </a:solidFill>
                <a:latin typeface="Book Antiqua" pitchFamily="18" charset="0"/>
              </a:rPr>
              <a:t> </a:t>
            </a:r>
            <a:r>
              <a:rPr lang="en-US" dirty="0">
                <a:solidFill>
                  <a:schemeClr val="tx2"/>
                </a:solidFill>
                <a:latin typeface="Book Antiqua" pitchFamily="18" charset="0"/>
              </a:rPr>
              <a:t>Low                                   High</a:t>
            </a:r>
          </a:p>
        </p:txBody>
      </p:sp>
      <p:sp>
        <p:nvSpPr>
          <p:cNvPr id="23" name="Rectangle 9">
            <a:extLst>
              <a:ext uri="{FF2B5EF4-FFF2-40B4-BE49-F238E27FC236}">
                <a16:creationId xmlns:a16="http://schemas.microsoft.com/office/drawing/2014/main" id="{CFA54EA9-D6B2-44AB-8CDB-904FB9F49022}"/>
              </a:ext>
            </a:extLst>
          </p:cNvPr>
          <p:cNvSpPr>
            <a:spLocks noChangeArrowheads="1"/>
          </p:cNvSpPr>
          <p:nvPr/>
        </p:nvSpPr>
        <p:spPr bwMode="auto">
          <a:xfrm>
            <a:off x="629376" y="1920600"/>
            <a:ext cx="1051571" cy="20287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dirty="0">
                <a:solidFill>
                  <a:srgbClr val="00279F"/>
                </a:solidFill>
                <a:latin typeface="Book Antiqua" pitchFamily="18" charset="0"/>
              </a:rPr>
              <a:t>      </a:t>
            </a:r>
            <a:r>
              <a:rPr lang="en-US" dirty="0">
                <a:solidFill>
                  <a:schemeClr val="tx2"/>
                </a:solidFill>
                <a:latin typeface="Book Antiqua" pitchFamily="18" charset="0"/>
              </a:rPr>
              <a:t>High</a:t>
            </a:r>
          </a:p>
          <a:p>
            <a:pPr eaLnBrk="0" hangingPunct="0"/>
            <a:endParaRPr lang="en-US" dirty="0">
              <a:solidFill>
                <a:schemeClr val="tx2"/>
              </a:solidFill>
              <a:latin typeface="Book Antiqua" pitchFamily="18" charset="0"/>
            </a:endParaRPr>
          </a:p>
          <a:p>
            <a:pPr eaLnBrk="0" hangingPunct="0"/>
            <a:endParaRPr lang="en-US" dirty="0">
              <a:solidFill>
                <a:srgbClr val="72A376"/>
              </a:solidFill>
              <a:latin typeface="Book Antiqua" pitchFamily="18" charset="0"/>
            </a:endParaRPr>
          </a:p>
          <a:p>
            <a:pPr eaLnBrk="0" hangingPunct="0"/>
            <a:endParaRPr lang="en-US" dirty="0">
              <a:solidFill>
                <a:schemeClr val="tx2"/>
              </a:solidFill>
              <a:latin typeface="Book Antiqua" pitchFamily="18" charset="0"/>
            </a:endParaRPr>
          </a:p>
          <a:p>
            <a:pPr eaLnBrk="0" hangingPunct="0"/>
            <a:endParaRPr lang="en-US" dirty="0">
              <a:solidFill>
                <a:schemeClr val="tx2"/>
              </a:solidFill>
              <a:latin typeface="Book Antiqua" pitchFamily="18" charset="0"/>
            </a:endParaRPr>
          </a:p>
          <a:p>
            <a:pPr eaLnBrk="0" hangingPunct="0"/>
            <a:endParaRPr lang="en-US" dirty="0">
              <a:solidFill>
                <a:schemeClr val="tx2"/>
              </a:solidFill>
              <a:latin typeface="Book Antiqua" pitchFamily="18" charset="0"/>
            </a:endParaRPr>
          </a:p>
          <a:p>
            <a:pPr eaLnBrk="0" hangingPunct="0"/>
            <a:r>
              <a:rPr lang="en-US" dirty="0">
                <a:solidFill>
                  <a:schemeClr val="tx2"/>
                </a:solidFill>
                <a:latin typeface="Book Antiqua" pitchFamily="18" charset="0"/>
              </a:rPr>
              <a:t>     Low</a:t>
            </a:r>
          </a:p>
        </p:txBody>
      </p:sp>
      <p:cxnSp>
        <p:nvCxnSpPr>
          <p:cNvPr id="10" name="Straight Arrow Connector 9">
            <a:extLst>
              <a:ext uri="{FF2B5EF4-FFF2-40B4-BE49-F238E27FC236}">
                <a16:creationId xmlns:a16="http://schemas.microsoft.com/office/drawing/2014/main" id="{02B2C7F7-F9D8-4C37-A0BF-63965F9F390A}"/>
              </a:ext>
            </a:extLst>
          </p:cNvPr>
          <p:cNvCxnSpPr/>
          <p:nvPr/>
        </p:nvCxnSpPr>
        <p:spPr>
          <a:xfrm>
            <a:off x="2819400" y="5418137"/>
            <a:ext cx="61722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F6A7603-5AE5-4DAF-AF05-680E63AD189B}"/>
              </a:ext>
            </a:extLst>
          </p:cNvPr>
          <p:cNvCxnSpPr>
            <a:cxnSpLocks/>
          </p:cNvCxnSpPr>
          <p:nvPr/>
        </p:nvCxnSpPr>
        <p:spPr>
          <a:xfrm flipV="1">
            <a:off x="2306637" y="685800"/>
            <a:ext cx="0" cy="47026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Rectangle 8">
            <a:extLst>
              <a:ext uri="{FF2B5EF4-FFF2-40B4-BE49-F238E27FC236}">
                <a16:creationId xmlns:a16="http://schemas.microsoft.com/office/drawing/2014/main" id="{AD93B882-E915-452B-B436-611C993A01D8}"/>
              </a:ext>
            </a:extLst>
          </p:cNvPr>
          <p:cNvSpPr>
            <a:spLocks noChangeArrowheads="1"/>
          </p:cNvSpPr>
          <p:nvPr/>
        </p:nvSpPr>
        <p:spPr bwMode="auto">
          <a:xfrm>
            <a:off x="2062797" y="5410200"/>
            <a:ext cx="6934592" cy="366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dirty="0">
                <a:solidFill>
                  <a:srgbClr val="00279F"/>
                </a:solidFill>
                <a:latin typeface="Book Antiqua" pitchFamily="18" charset="0"/>
              </a:rPr>
              <a:t> </a:t>
            </a:r>
            <a:r>
              <a:rPr lang="en-US" dirty="0">
                <a:solidFill>
                  <a:schemeClr val="tx2"/>
                </a:solidFill>
                <a:latin typeface="Book Antiqua" pitchFamily="18" charset="0"/>
              </a:rPr>
              <a:t>3.7	3.9	4.1	4.3	4.5	4.7	4.9	5.1</a:t>
            </a:r>
          </a:p>
        </p:txBody>
      </p:sp>
      <p:sp>
        <p:nvSpPr>
          <p:cNvPr id="4" name="TextBox 3">
            <a:extLst>
              <a:ext uri="{FF2B5EF4-FFF2-40B4-BE49-F238E27FC236}">
                <a16:creationId xmlns:a16="http://schemas.microsoft.com/office/drawing/2014/main" id="{C5280B73-C1C9-4651-BE5A-115BB92561AD}"/>
              </a:ext>
            </a:extLst>
          </p:cNvPr>
          <p:cNvSpPr txBox="1"/>
          <p:nvPr/>
        </p:nvSpPr>
        <p:spPr>
          <a:xfrm>
            <a:off x="1797455" y="762000"/>
            <a:ext cx="488545" cy="4801314"/>
          </a:xfrm>
          <a:prstGeom prst="rect">
            <a:avLst/>
          </a:prstGeom>
          <a:noFill/>
        </p:spPr>
        <p:txBody>
          <a:bodyPr wrap="square" rtlCol="0">
            <a:spAutoFit/>
          </a:bodyPr>
          <a:lstStyle/>
          <a:p>
            <a:r>
              <a:rPr lang="en-US" dirty="0"/>
              <a:t>5.1</a:t>
            </a:r>
          </a:p>
          <a:p>
            <a:endParaRPr lang="en-US" dirty="0"/>
          </a:p>
          <a:p>
            <a:r>
              <a:rPr lang="en-US" dirty="0"/>
              <a:t>4.9</a:t>
            </a:r>
          </a:p>
          <a:p>
            <a:endParaRPr lang="en-US" dirty="0"/>
          </a:p>
          <a:p>
            <a:r>
              <a:rPr lang="en-US" dirty="0"/>
              <a:t>4.7</a:t>
            </a:r>
          </a:p>
          <a:p>
            <a:endParaRPr lang="en-US" dirty="0"/>
          </a:p>
          <a:p>
            <a:r>
              <a:rPr lang="en-US" dirty="0"/>
              <a:t>4.5</a:t>
            </a:r>
          </a:p>
          <a:p>
            <a:endParaRPr lang="en-US" dirty="0"/>
          </a:p>
          <a:p>
            <a:r>
              <a:rPr lang="en-US" dirty="0"/>
              <a:t>4.3</a:t>
            </a:r>
          </a:p>
          <a:p>
            <a:endParaRPr lang="en-US" dirty="0"/>
          </a:p>
          <a:p>
            <a:r>
              <a:rPr lang="en-US" dirty="0"/>
              <a:t>4.1</a:t>
            </a:r>
          </a:p>
          <a:p>
            <a:endParaRPr lang="en-US" dirty="0"/>
          </a:p>
          <a:p>
            <a:r>
              <a:rPr lang="en-US" dirty="0"/>
              <a:t>3.9</a:t>
            </a:r>
          </a:p>
          <a:p>
            <a:endParaRPr lang="en-US" dirty="0"/>
          </a:p>
          <a:p>
            <a:r>
              <a:rPr lang="en-US" dirty="0"/>
              <a:t>3.7</a:t>
            </a:r>
          </a:p>
          <a:p>
            <a:endParaRPr lang="en-US" dirty="0"/>
          </a:p>
          <a:p>
            <a:r>
              <a:rPr lang="en-US" dirty="0"/>
              <a:t>3.5</a:t>
            </a:r>
          </a:p>
        </p:txBody>
      </p:sp>
      <p:sp>
        <p:nvSpPr>
          <p:cNvPr id="36" name="Oval 35">
            <a:extLst>
              <a:ext uri="{FF2B5EF4-FFF2-40B4-BE49-F238E27FC236}">
                <a16:creationId xmlns:a16="http://schemas.microsoft.com/office/drawing/2014/main" id="{2D5B86F7-B750-4C4A-BEBA-4341281A286D}"/>
              </a:ext>
            </a:extLst>
          </p:cNvPr>
          <p:cNvSpPr/>
          <p:nvPr/>
        </p:nvSpPr>
        <p:spPr>
          <a:xfrm>
            <a:off x="3054297" y="2607808"/>
            <a:ext cx="125950" cy="1353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58AE4CE-DA29-4B7D-9E19-DABC100493E6}"/>
              </a:ext>
            </a:extLst>
          </p:cNvPr>
          <p:cNvSpPr txBox="1"/>
          <p:nvPr/>
        </p:nvSpPr>
        <p:spPr>
          <a:xfrm>
            <a:off x="3180247" y="2450068"/>
            <a:ext cx="593432" cy="369332"/>
          </a:xfrm>
          <a:prstGeom prst="rect">
            <a:avLst/>
          </a:prstGeom>
          <a:noFill/>
        </p:spPr>
        <p:txBody>
          <a:bodyPr wrap="none" rtlCol="0">
            <a:spAutoFit/>
          </a:bodyPr>
          <a:lstStyle/>
          <a:p>
            <a:r>
              <a:rPr lang="en-US" dirty="0"/>
              <a:t>3.87</a:t>
            </a:r>
          </a:p>
        </p:txBody>
      </p:sp>
      <p:sp>
        <p:nvSpPr>
          <p:cNvPr id="37" name="Oval 36">
            <a:extLst>
              <a:ext uri="{FF2B5EF4-FFF2-40B4-BE49-F238E27FC236}">
                <a16:creationId xmlns:a16="http://schemas.microsoft.com/office/drawing/2014/main" id="{982AA25F-D5D0-4EBA-84E7-05AAE3B158EB}"/>
              </a:ext>
            </a:extLst>
          </p:cNvPr>
          <p:cNvSpPr/>
          <p:nvPr/>
        </p:nvSpPr>
        <p:spPr>
          <a:xfrm>
            <a:off x="3547818" y="1605540"/>
            <a:ext cx="125950" cy="1353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DD1F3AB3-7B1A-4DA0-8B1B-B6D51E8B5867}"/>
              </a:ext>
            </a:extLst>
          </p:cNvPr>
          <p:cNvSpPr txBox="1"/>
          <p:nvPr/>
        </p:nvSpPr>
        <p:spPr>
          <a:xfrm>
            <a:off x="3673768" y="1447800"/>
            <a:ext cx="593432" cy="369332"/>
          </a:xfrm>
          <a:prstGeom prst="rect">
            <a:avLst/>
          </a:prstGeom>
          <a:noFill/>
        </p:spPr>
        <p:txBody>
          <a:bodyPr wrap="none" rtlCol="0">
            <a:spAutoFit/>
          </a:bodyPr>
          <a:lstStyle/>
          <a:p>
            <a:r>
              <a:rPr lang="en-US" dirty="0"/>
              <a:t>3.97</a:t>
            </a:r>
          </a:p>
        </p:txBody>
      </p:sp>
      <p:sp>
        <p:nvSpPr>
          <p:cNvPr id="39" name="Oval 38">
            <a:extLst>
              <a:ext uri="{FF2B5EF4-FFF2-40B4-BE49-F238E27FC236}">
                <a16:creationId xmlns:a16="http://schemas.microsoft.com/office/drawing/2014/main" id="{C8779009-DC2A-4FDA-90E3-1D393B64DB87}"/>
              </a:ext>
            </a:extLst>
          </p:cNvPr>
          <p:cNvSpPr/>
          <p:nvPr/>
        </p:nvSpPr>
        <p:spPr>
          <a:xfrm>
            <a:off x="5986218" y="5110740"/>
            <a:ext cx="125950" cy="1353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A4C74283-315E-4453-B95C-3EFA87488894}"/>
              </a:ext>
            </a:extLst>
          </p:cNvPr>
          <p:cNvSpPr txBox="1"/>
          <p:nvPr/>
        </p:nvSpPr>
        <p:spPr>
          <a:xfrm>
            <a:off x="5424628" y="4889796"/>
            <a:ext cx="593432" cy="369332"/>
          </a:xfrm>
          <a:prstGeom prst="rect">
            <a:avLst/>
          </a:prstGeom>
          <a:noFill/>
        </p:spPr>
        <p:txBody>
          <a:bodyPr wrap="none" rtlCol="0">
            <a:spAutoFit/>
          </a:bodyPr>
          <a:lstStyle/>
          <a:p>
            <a:r>
              <a:rPr lang="en-US" dirty="0"/>
              <a:t>4.55</a:t>
            </a:r>
          </a:p>
        </p:txBody>
      </p:sp>
      <p:sp>
        <p:nvSpPr>
          <p:cNvPr id="41" name="Oval 40">
            <a:extLst>
              <a:ext uri="{FF2B5EF4-FFF2-40B4-BE49-F238E27FC236}">
                <a16:creationId xmlns:a16="http://schemas.microsoft.com/office/drawing/2014/main" id="{B5AB4F08-0C0C-4A47-A7CA-D1B7AB8B44C6}"/>
              </a:ext>
            </a:extLst>
          </p:cNvPr>
          <p:cNvSpPr/>
          <p:nvPr/>
        </p:nvSpPr>
        <p:spPr>
          <a:xfrm>
            <a:off x="5743190" y="3661612"/>
            <a:ext cx="125950" cy="1353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C5620314-16D7-4C56-9625-74FF66064084}"/>
              </a:ext>
            </a:extLst>
          </p:cNvPr>
          <p:cNvSpPr txBox="1"/>
          <p:nvPr/>
        </p:nvSpPr>
        <p:spPr>
          <a:xfrm>
            <a:off x="5181600" y="3440668"/>
            <a:ext cx="593432" cy="369332"/>
          </a:xfrm>
          <a:prstGeom prst="rect">
            <a:avLst/>
          </a:prstGeom>
          <a:noFill/>
        </p:spPr>
        <p:txBody>
          <a:bodyPr wrap="none" rtlCol="0">
            <a:spAutoFit/>
          </a:bodyPr>
          <a:lstStyle/>
          <a:p>
            <a:r>
              <a:rPr lang="en-US" dirty="0"/>
              <a:t>4.48</a:t>
            </a:r>
          </a:p>
        </p:txBody>
      </p:sp>
      <p:sp>
        <p:nvSpPr>
          <p:cNvPr id="43" name="Oval 42">
            <a:extLst>
              <a:ext uri="{FF2B5EF4-FFF2-40B4-BE49-F238E27FC236}">
                <a16:creationId xmlns:a16="http://schemas.microsoft.com/office/drawing/2014/main" id="{17A269F6-4629-415E-8427-E37213D6A8C0}"/>
              </a:ext>
            </a:extLst>
          </p:cNvPr>
          <p:cNvSpPr/>
          <p:nvPr/>
        </p:nvSpPr>
        <p:spPr>
          <a:xfrm>
            <a:off x="6248400" y="1300740"/>
            <a:ext cx="125950" cy="1353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6160C0CF-E709-4262-82F9-5547FD97AD13}"/>
              </a:ext>
            </a:extLst>
          </p:cNvPr>
          <p:cNvSpPr txBox="1"/>
          <p:nvPr/>
        </p:nvSpPr>
        <p:spPr>
          <a:xfrm>
            <a:off x="6374350" y="1143000"/>
            <a:ext cx="593432" cy="369332"/>
          </a:xfrm>
          <a:prstGeom prst="rect">
            <a:avLst/>
          </a:prstGeom>
          <a:noFill/>
        </p:spPr>
        <p:txBody>
          <a:bodyPr wrap="none" rtlCol="0">
            <a:spAutoFit/>
          </a:bodyPr>
          <a:lstStyle/>
          <a:p>
            <a:r>
              <a:rPr lang="en-US" dirty="0"/>
              <a:t>4.61</a:t>
            </a:r>
          </a:p>
        </p:txBody>
      </p:sp>
      <p:sp>
        <p:nvSpPr>
          <p:cNvPr id="45" name="Oval 44">
            <a:extLst>
              <a:ext uri="{FF2B5EF4-FFF2-40B4-BE49-F238E27FC236}">
                <a16:creationId xmlns:a16="http://schemas.microsoft.com/office/drawing/2014/main" id="{F73655BE-DADD-4DED-8C25-EEA3013DCBA1}"/>
              </a:ext>
            </a:extLst>
          </p:cNvPr>
          <p:cNvSpPr/>
          <p:nvPr/>
        </p:nvSpPr>
        <p:spPr>
          <a:xfrm>
            <a:off x="6477000" y="1453140"/>
            <a:ext cx="125950" cy="1353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C7882B43-CD97-4A68-9E9B-C268D5CCB365}"/>
              </a:ext>
            </a:extLst>
          </p:cNvPr>
          <p:cNvSpPr txBox="1"/>
          <p:nvPr/>
        </p:nvSpPr>
        <p:spPr>
          <a:xfrm>
            <a:off x="6602950" y="1295400"/>
            <a:ext cx="593432" cy="369332"/>
          </a:xfrm>
          <a:prstGeom prst="rect">
            <a:avLst/>
          </a:prstGeom>
          <a:noFill/>
        </p:spPr>
        <p:txBody>
          <a:bodyPr wrap="none" rtlCol="0">
            <a:spAutoFit/>
          </a:bodyPr>
          <a:lstStyle/>
          <a:p>
            <a:r>
              <a:rPr lang="en-US" dirty="0"/>
              <a:t>4.64</a:t>
            </a:r>
          </a:p>
        </p:txBody>
      </p:sp>
      <p:sp>
        <p:nvSpPr>
          <p:cNvPr id="47" name="Oval 46">
            <a:extLst>
              <a:ext uri="{FF2B5EF4-FFF2-40B4-BE49-F238E27FC236}">
                <a16:creationId xmlns:a16="http://schemas.microsoft.com/office/drawing/2014/main" id="{203B9EDD-5A35-4F38-B957-1C1BBD244339}"/>
              </a:ext>
            </a:extLst>
          </p:cNvPr>
          <p:cNvSpPr/>
          <p:nvPr/>
        </p:nvSpPr>
        <p:spPr>
          <a:xfrm>
            <a:off x="7281618" y="1605540"/>
            <a:ext cx="125950" cy="1353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A7BC303E-FF1E-4576-81F5-5B06DC432C0B}"/>
              </a:ext>
            </a:extLst>
          </p:cNvPr>
          <p:cNvSpPr txBox="1"/>
          <p:nvPr/>
        </p:nvSpPr>
        <p:spPr>
          <a:xfrm>
            <a:off x="7407568" y="1447800"/>
            <a:ext cx="476412" cy="369332"/>
          </a:xfrm>
          <a:prstGeom prst="rect">
            <a:avLst/>
          </a:prstGeom>
          <a:noFill/>
        </p:spPr>
        <p:txBody>
          <a:bodyPr wrap="none" rtlCol="0">
            <a:spAutoFit/>
          </a:bodyPr>
          <a:lstStyle/>
          <a:p>
            <a:r>
              <a:rPr lang="en-US" dirty="0"/>
              <a:t>4.8</a:t>
            </a:r>
          </a:p>
        </p:txBody>
      </p:sp>
      <p:sp>
        <p:nvSpPr>
          <p:cNvPr id="49" name="Oval 48">
            <a:extLst>
              <a:ext uri="{FF2B5EF4-FFF2-40B4-BE49-F238E27FC236}">
                <a16:creationId xmlns:a16="http://schemas.microsoft.com/office/drawing/2014/main" id="{60AD9895-4A06-4089-9983-8257708D4996}"/>
              </a:ext>
            </a:extLst>
          </p:cNvPr>
          <p:cNvSpPr/>
          <p:nvPr/>
        </p:nvSpPr>
        <p:spPr>
          <a:xfrm>
            <a:off x="7281618" y="1757940"/>
            <a:ext cx="125950" cy="1353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EBAFFF73-B3D0-4D3F-83BB-AE53390841EE}"/>
              </a:ext>
            </a:extLst>
          </p:cNvPr>
          <p:cNvSpPr txBox="1"/>
          <p:nvPr/>
        </p:nvSpPr>
        <p:spPr>
          <a:xfrm>
            <a:off x="7407568" y="1600200"/>
            <a:ext cx="476412" cy="369332"/>
          </a:xfrm>
          <a:prstGeom prst="rect">
            <a:avLst/>
          </a:prstGeom>
          <a:noFill/>
        </p:spPr>
        <p:txBody>
          <a:bodyPr wrap="none" rtlCol="0">
            <a:spAutoFit/>
          </a:bodyPr>
          <a:lstStyle/>
          <a:p>
            <a:r>
              <a:rPr lang="en-US" dirty="0"/>
              <a:t>4.8</a:t>
            </a:r>
          </a:p>
        </p:txBody>
      </p:sp>
      <p:sp>
        <p:nvSpPr>
          <p:cNvPr id="51" name="Oval 50">
            <a:extLst>
              <a:ext uri="{FF2B5EF4-FFF2-40B4-BE49-F238E27FC236}">
                <a16:creationId xmlns:a16="http://schemas.microsoft.com/office/drawing/2014/main" id="{75953D2D-DE0F-4BE4-BAAD-719013181C1E}"/>
              </a:ext>
            </a:extLst>
          </p:cNvPr>
          <p:cNvSpPr/>
          <p:nvPr/>
        </p:nvSpPr>
        <p:spPr>
          <a:xfrm>
            <a:off x="7772400" y="1376940"/>
            <a:ext cx="125950" cy="1353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5287409C-7305-4551-B077-90678D1AF373}"/>
              </a:ext>
            </a:extLst>
          </p:cNvPr>
          <p:cNvSpPr txBox="1"/>
          <p:nvPr/>
        </p:nvSpPr>
        <p:spPr>
          <a:xfrm>
            <a:off x="7898350" y="1219200"/>
            <a:ext cx="593432" cy="369332"/>
          </a:xfrm>
          <a:prstGeom prst="rect">
            <a:avLst/>
          </a:prstGeom>
          <a:noFill/>
        </p:spPr>
        <p:txBody>
          <a:bodyPr wrap="none" rtlCol="0">
            <a:spAutoFit/>
          </a:bodyPr>
          <a:lstStyle/>
          <a:p>
            <a:r>
              <a:rPr lang="en-US" dirty="0"/>
              <a:t>4.89</a:t>
            </a:r>
          </a:p>
        </p:txBody>
      </p:sp>
      <p:sp>
        <p:nvSpPr>
          <p:cNvPr id="53" name="Oval 52">
            <a:extLst>
              <a:ext uri="{FF2B5EF4-FFF2-40B4-BE49-F238E27FC236}">
                <a16:creationId xmlns:a16="http://schemas.microsoft.com/office/drawing/2014/main" id="{19C212B9-8E26-4A43-89EF-0FF3AD52CCAE}"/>
              </a:ext>
            </a:extLst>
          </p:cNvPr>
          <p:cNvSpPr/>
          <p:nvPr/>
        </p:nvSpPr>
        <p:spPr>
          <a:xfrm>
            <a:off x="7315200" y="3205740"/>
            <a:ext cx="125950" cy="1353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6E4F9667-14AF-420C-8E81-D33F860EDBF8}"/>
              </a:ext>
            </a:extLst>
          </p:cNvPr>
          <p:cNvSpPr txBox="1"/>
          <p:nvPr/>
        </p:nvSpPr>
        <p:spPr>
          <a:xfrm>
            <a:off x="7441150" y="3048000"/>
            <a:ext cx="593432" cy="369332"/>
          </a:xfrm>
          <a:prstGeom prst="rect">
            <a:avLst/>
          </a:prstGeom>
          <a:noFill/>
        </p:spPr>
        <p:txBody>
          <a:bodyPr wrap="none" rtlCol="0">
            <a:spAutoFit/>
          </a:bodyPr>
          <a:lstStyle/>
          <a:p>
            <a:r>
              <a:rPr lang="en-US" dirty="0"/>
              <a:t>4.82</a:t>
            </a:r>
          </a:p>
        </p:txBody>
      </p:sp>
      <p:sp>
        <p:nvSpPr>
          <p:cNvPr id="55" name="Oval 54">
            <a:extLst>
              <a:ext uri="{FF2B5EF4-FFF2-40B4-BE49-F238E27FC236}">
                <a16:creationId xmlns:a16="http://schemas.microsoft.com/office/drawing/2014/main" id="{E0155E09-5A14-4CE0-840D-48C7CE03EECE}"/>
              </a:ext>
            </a:extLst>
          </p:cNvPr>
          <p:cNvSpPr/>
          <p:nvPr/>
        </p:nvSpPr>
        <p:spPr>
          <a:xfrm>
            <a:off x="7239000" y="4284208"/>
            <a:ext cx="125950" cy="1353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CD4B967C-3423-4346-BCB6-649F56F3FEC0}"/>
              </a:ext>
            </a:extLst>
          </p:cNvPr>
          <p:cNvSpPr txBox="1"/>
          <p:nvPr/>
        </p:nvSpPr>
        <p:spPr>
          <a:xfrm>
            <a:off x="7364950" y="4126468"/>
            <a:ext cx="593432" cy="369332"/>
          </a:xfrm>
          <a:prstGeom prst="rect">
            <a:avLst/>
          </a:prstGeom>
          <a:noFill/>
        </p:spPr>
        <p:txBody>
          <a:bodyPr wrap="none" rtlCol="0">
            <a:spAutoFit/>
          </a:bodyPr>
          <a:lstStyle/>
          <a:p>
            <a:r>
              <a:rPr lang="en-US" dirty="0"/>
              <a:t>4.81</a:t>
            </a:r>
          </a:p>
        </p:txBody>
      </p:sp>
      <p:sp>
        <p:nvSpPr>
          <p:cNvPr id="57" name="Oval 56">
            <a:extLst>
              <a:ext uri="{FF2B5EF4-FFF2-40B4-BE49-F238E27FC236}">
                <a16:creationId xmlns:a16="http://schemas.microsoft.com/office/drawing/2014/main" id="{9E8F5649-D76B-45FD-B579-A9205CAF1B7C}"/>
              </a:ext>
            </a:extLst>
          </p:cNvPr>
          <p:cNvSpPr/>
          <p:nvPr/>
        </p:nvSpPr>
        <p:spPr>
          <a:xfrm>
            <a:off x="6400800" y="4577340"/>
            <a:ext cx="125950" cy="1353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E693790D-A48B-4361-9A8D-3E6C38DE2E68}"/>
              </a:ext>
            </a:extLst>
          </p:cNvPr>
          <p:cNvSpPr txBox="1"/>
          <p:nvPr/>
        </p:nvSpPr>
        <p:spPr>
          <a:xfrm>
            <a:off x="6526750" y="4419600"/>
            <a:ext cx="593432" cy="369332"/>
          </a:xfrm>
          <a:prstGeom prst="rect">
            <a:avLst/>
          </a:prstGeom>
          <a:noFill/>
        </p:spPr>
        <p:txBody>
          <a:bodyPr wrap="none" rtlCol="0">
            <a:spAutoFit/>
          </a:bodyPr>
          <a:lstStyle/>
          <a:p>
            <a:r>
              <a:rPr lang="en-US" dirty="0"/>
              <a:t>4.65</a:t>
            </a:r>
          </a:p>
        </p:txBody>
      </p:sp>
    </p:spTree>
    <p:extLst>
      <p:ext uri="{BB962C8B-B14F-4D97-AF65-F5344CB8AC3E}">
        <p14:creationId xmlns:p14="http://schemas.microsoft.com/office/powerpoint/2010/main" val="153639112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1000"/>
                                        <p:tgtEl>
                                          <p:spTgt spid="38"/>
                                        </p:tgtEl>
                                      </p:cBhvr>
                                    </p:animEffect>
                                    <p:anim calcmode="lin" valueType="num">
                                      <p:cBhvr>
                                        <p:cTn id="25" dur="1000" fill="hold"/>
                                        <p:tgtEl>
                                          <p:spTgt spid="38"/>
                                        </p:tgtEl>
                                        <p:attrNameLst>
                                          <p:attrName>ppt_x</p:attrName>
                                        </p:attrNameLst>
                                      </p:cBhvr>
                                      <p:tavLst>
                                        <p:tav tm="0">
                                          <p:val>
                                            <p:strVal val="#ppt_x"/>
                                          </p:val>
                                        </p:tav>
                                        <p:tav tm="100000">
                                          <p:val>
                                            <p:strVal val="#ppt_x"/>
                                          </p:val>
                                        </p:tav>
                                      </p:tavLst>
                                    </p:anim>
                                    <p:anim calcmode="lin" valueType="num">
                                      <p:cBhvr>
                                        <p:cTn id="26"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1000"/>
                                        <p:tgtEl>
                                          <p:spTgt spid="39"/>
                                        </p:tgtEl>
                                      </p:cBhvr>
                                    </p:animEffect>
                                    <p:anim calcmode="lin" valueType="num">
                                      <p:cBhvr>
                                        <p:cTn id="32" dur="1000" fill="hold"/>
                                        <p:tgtEl>
                                          <p:spTgt spid="39"/>
                                        </p:tgtEl>
                                        <p:attrNameLst>
                                          <p:attrName>ppt_x</p:attrName>
                                        </p:attrNameLst>
                                      </p:cBhvr>
                                      <p:tavLst>
                                        <p:tav tm="0">
                                          <p:val>
                                            <p:strVal val="#ppt_x"/>
                                          </p:val>
                                        </p:tav>
                                        <p:tav tm="100000">
                                          <p:val>
                                            <p:strVal val="#ppt_x"/>
                                          </p:val>
                                        </p:tav>
                                      </p:tavLst>
                                    </p:anim>
                                    <p:anim calcmode="lin" valueType="num">
                                      <p:cBhvr>
                                        <p:cTn id="33" dur="1000" fill="hold"/>
                                        <p:tgtEl>
                                          <p:spTgt spid="39"/>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1000"/>
                                        <p:tgtEl>
                                          <p:spTgt spid="40"/>
                                        </p:tgtEl>
                                      </p:cBhvr>
                                    </p:animEffect>
                                    <p:anim calcmode="lin" valueType="num">
                                      <p:cBhvr>
                                        <p:cTn id="37" dur="1000" fill="hold"/>
                                        <p:tgtEl>
                                          <p:spTgt spid="40"/>
                                        </p:tgtEl>
                                        <p:attrNameLst>
                                          <p:attrName>ppt_x</p:attrName>
                                        </p:attrNameLst>
                                      </p:cBhvr>
                                      <p:tavLst>
                                        <p:tav tm="0">
                                          <p:val>
                                            <p:strVal val="#ppt_x"/>
                                          </p:val>
                                        </p:tav>
                                        <p:tav tm="100000">
                                          <p:val>
                                            <p:strVal val="#ppt_x"/>
                                          </p:val>
                                        </p:tav>
                                      </p:tavLst>
                                    </p:anim>
                                    <p:anim calcmode="lin" valueType="num">
                                      <p:cBhvr>
                                        <p:cTn id="38"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1000"/>
                                        <p:tgtEl>
                                          <p:spTgt spid="41"/>
                                        </p:tgtEl>
                                      </p:cBhvr>
                                    </p:animEffect>
                                    <p:anim calcmode="lin" valueType="num">
                                      <p:cBhvr>
                                        <p:cTn id="44" dur="1000" fill="hold"/>
                                        <p:tgtEl>
                                          <p:spTgt spid="41"/>
                                        </p:tgtEl>
                                        <p:attrNameLst>
                                          <p:attrName>ppt_x</p:attrName>
                                        </p:attrNameLst>
                                      </p:cBhvr>
                                      <p:tavLst>
                                        <p:tav tm="0">
                                          <p:val>
                                            <p:strVal val="#ppt_x"/>
                                          </p:val>
                                        </p:tav>
                                        <p:tav tm="100000">
                                          <p:val>
                                            <p:strVal val="#ppt_x"/>
                                          </p:val>
                                        </p:tav>
                                      </p:tavLst>
                                    </p:anim>
                                    <p:anim calcmode="lin" valueType="num">
                                      <p:cBhvr>
                                        <p:cTn id="45" dur="1000" fill="hold"/>
                                        <p:tgtEl>
                                          <p:spTgt spid="4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1000"/>
                                        <p:tgtEl>
                                          <p:spTgt spid="42"/>
                                        </p:tgtEl>
                                      </p:cBhvr>
                                    </p:animEffect>
                                    <p:anim calcmode="lin" valueType="num">
                                      <p:cBhvr>
                                        <p:cTn id="49" dur="1000" fill="hold"/>
                                        <p:tgtEl>
                                          <p:spTgt spid="42"/>
                                        </p:tgtEl>
                                        <p:attrNameLst>
                                          <p:attrName>ppt_x</p:attrName>
                                        </p:attrNameLst>
                                      </p:cBhvr>
                                      <p:tavLst>
                                        <p:tav tm="0">
                                          <p:val>
                                            <p:strVal val="#ppt_x"/>
                                          </p:val>
                                        </p:tav>
                                        <p:tav tm="100000">
                                          <p:val>
                                            <p:strVal val="#ppt_x"/>
                                          </p:val>
                                        </p:tav>
                                      </p:tavLst>
                                    </p:anim>
                                    <p:anim calcmode="lin" valueType="num">
                                      <p:cBhvr>
                                        <p:cTn id="50"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1000"/>
                                        <p:tgtEl>
                                          <p:spTgt spid="43"/>
                                        </p:tgtEl>
                                      </p:cBhvr>
                                    </p:animEffect>
                                    <p:anim calcmode="lin" valueType="num">
                                      <p:cBhvr>
                                        <p:cTn id="56" dur="1000" fill="hold"/>
                                        <p:tgtEl>
                                          <p:spTgt spid="43"/>
                                        </p:tgtEl>
                                        <p:attrNameLst>
                                          <p:attrName>ppt_x</p:attrName>
                                        </p:attrNameLst>
                                      </p:cBhvr>
                                      <p:tavLst>
                                        <p:tav tm="0">
                                          <p:val>
                                            <p:strVal val="#ppt_x"/>
                                          </p:val>
                                        </p:tav>
                                        <p:tav tm="100000">
                                          <p:val>
                                            <p:strVal val="#ppt_x"/>
                                          </p:val>
                                        </p:tav>
                                      </p:tavLst>
                                    </p:anim>
                                    <p:anim calcmode="lin" valueType="num">
                                      <p:cBhvr>
                                        <p:cTn id="57" dur="1000" fill="hold"/>
                                        <p:tgtEl>
                                          <p:spTgt spid="43"/>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1000"/>
                                        <p:tgtEl>
                                          <p:spTgt spid="44"/>
                                        </p:tgtEl>
                                      </p:cBhvr>
                                    </p:animEffect>
                                    <p:anim calcmode="lin" valueType="num">
                                      <p:cBhvr>
                                        <p:cTn id="61" dur="1000" fill="hold"/>
                                        <p:tgtEl>
                                          <p:spTgt spid="44"/>
                                        </p:tgtEl>
                                        <p:attrNameLst>
                                          <p:attrName>ppt_x</p:attrName>
                                        </p:attrNameLst>
                                      </p:cBhvr>
                                      <p:tavLst>
                                        <p:tav tm="0">
                                          <p:val>
                                            <p:strVal val="#ppt_x"/>
                                          </p:val>
                                        </p:tav>
                                        <p:tav tm="100000">
                                          <p:val>
                                            <p:strVal val="#ppt_x"/>
                                          </p:val>
                                        </p:tav>
                                      </p:tavLst>
                                    </p:anim>
                                    <p:anim calcmode="lin" valueType="num">
                                      <p:cBhvr>
                                        <p:cTn id="62"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1000"/>
                                        <p:tgtEl>
                                          <p:spTgt spid="45"/>
                                        </p:tgtEl>
                                      </p:cBhvr>
                                    </p:animEffect>
                                    <p:anim calcmode="lin" valueType="num">
                                      <p:cBhvr>
                                        <p:cTn id="68" dur="1000" fill="hold"/>
                                        <p:tgtEl>
                                          <p:spTgt spid="45"/>
                                        </p:tgtEl>
                                        <p:attrNameLst>
                                          <p:attrName>ppt_x</p:attrName>
                                        </p:attrNameLst>
                                      </p:cBhvr>
                                      <p:tavLst>
                                        <p:tav tm="0">
                                          <p:val>
                                            <p:strVal val="#ppt_x"/>
                                          </p:val>
                                        </p:tav>
                                        <p:tav tm="100000">
                                          <p:val>
                                            <p:strVal val="#ppt_x"/>
                                          </p:val>
                                        </p:tav>
                                      </p:tavLst>
                                    </p:anim>
                                    <p:anim calcmode="lin" valueType="num">
                                      <p:cBhvr>
                                        <p:cTn id="69" dur="1000" fill="hold"/>
                                        <p:tgtEl>
                                          <p:spTgt spid="4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fade">
                                      <p:cBhvr>
                                        <p:cTn id="72" dur="1000"/>
                                        <p:tgtEl>
                                          <p:spTgt spid="46"/>
                                        </p:tgtEl>
                                      </p:cBhvr>
                                    </p:animEffect>
                                    <p:anim calcmode="lin" valueType="num">
                                      <p:cBhvr>
                                        <p:cTn id="73" dur="1000" fill="hold"/>
                                        <p:tgtEl>
                                          <p:spTgt spid="46"/>
                                        </p:tgtEl>
                                        <p:attrNameLst>
                                          <p:attrName>ppt_x</p:attrName>
                                        </p:attrNameLst>
                                      </p:cBhvr>
                                      <p:tavLst>
                                        <p:tav tm="0">
                                          <p:val>
                                            <p:strVal val="#ppt_x"/>
                                          </p:val>
                                        </p:tav>
                                        <p:tav tm="100000">
                                          <p:val>
                                            <p:strVal val="#ppt_x"/>
                                          </p:val>
                                        </p:tav>
                                      </p:tavLst>
                                    </p:anim>
                                    <p:anim calcmode="lin" valueType="num">
                                      <p:cBhvr>
                                        <p:cTn id="74"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47"/>
                                        </p:tgtEl>
                                        <p:attrNameLst>
                                          <p:attrName>style.visibility</p:attrName>
                                        </p:attrNameLst>
                                      </p:cBhvr>
                                      <p:to>
                                        <p:strVal val="visible"/>
                                      </p:to>
                                    </p:set>
                                    <p:animEffect transition="in" filter="fade">
                                      <p:cBhvr>
                                        <p:cTn id="79" dur="1000"/>
                                        <p:tgtEl>
                                          <p:spTgt spid="47"/>
                                        </p:tgtEl>
                                      </p:cBhvr>
                                    </p:animEffect>
                                    <p:anim calcmode="lin" valueType="num">
                                      <p:cBhvr>
                                        <p:cTn id="80" dur="1000" fill="hold"/>
                                        <p:tgtEl>
                                          <p:spTgt spid="47"/>
                                        </p:tgtEl>
                                        <p:attrNameLst>
                                          <p:attrName>ppt_x</p:attrName>
                                        </p:attrNameLst>
                                      </p:cBhvr>
                                      <p:tavLst>
                                        <p:tav tm="0">
                                          <p:val>
                                            <p:strVal val="#ppt_x"/>
                                          </p:val>
                                        </p:tav>
                                        <p:tav tm="100000">
                                          <p:val>
                                            <p:strVal val="#ppt_x"/>
                                          </p:val>
                                        </p:tav>
                                      </p:tavLst>
                                    </p:anim>
                                    <p:anim calcmode="lin" valueType="num">
                                      <p:cBhvr>
                                        <p:cTn id="81" dur="1000" fill="hold"/>
                                        <p:tgtEl>
                                          <p:spTgt spid="4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48"/>
                                        </p:tgtEl>
                                        <p:attrNameLst>
                                          <p:attrName>style.visibility</p:attrName>
                                        </p:attrNameLst>
                                      </p:cBhvr>
                                      <p:to>
                                        <p:strVal val="visible"/>
                                      </p:to>
                                    </p:set>
                                    <p:animEffect transition="in" filter="fade">
                                      <p:cBhvr>
                                        <p:cTn id="84" dur="1000"/>
                                        <p:tgtEl>
                                          <p:spTgt spid="48"/>
                                        </p:tgtEl>
                                      </p:cBhvr>
                                    </p:animEffect>
                                    <p:anim calcmode="lin" valueType="num">
                                      <p:cBhvr>
                                        <p:cTn id="85" dur="1000" fill="hold"/>
                                        <p:tgtEl>
                                          <p:spTgt spid="48"/>
                                        </p:tgtEl>
                                        <p:attrNameLst>
                                          <p:attrName>ppt_x</p:attrName>
                                        </p:attrNameLst>
                                      </p:cBhvr>
                                      <p:tavLst>
                                        <p:tav tm="0">
                                          <p:val>
                                            <p:strVal val="#ppt_x"/>
                                          </p:val>
                                        </p:tav>
                                        <p:tav tm="100000">
                                          <p:val>
                                            <p:strVal val="#ppt_x"/>
                                          </p:val>
                                        </p:tav>
                                      </p:tavLst>
                                    </p:anim>
                                    <p:anim calcmode="lin" valueType="num">
                                      <p:cBhvr>
                                        <p:cTn id="86"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fade">
                                      <p:cBhvr>
                                        <p:cTn id="91" dur="1000"/>
                                        <p:tgtEl>
                                          <p:spTgt spid="49"/>
                                        </p:tgtEl>
                                      </p:cBhvr>
                                    </p:animEffect>
                                    <p:anim calcmode="lin" valueType="num">
                                      <p:cBhvr>
                                        <p:cTn id="92" dur="1000" fill="hold"/>
                                        <p:tgtEl>
                                          <p:spTgt spid="49"/>
                                        </p:tgtEl>
                                        <p:attrNameLst>
                                          <p:attrName>ppt_x</p:attrName>
                                        </p:attrNameLst>
                                      </p:cBhvr>
                                      <p:tavLst>
                                        <p:tav tm="0">
                                          <p:val>
                                            <p:strVal val="#ppt_x"/>
                                          </p:val>
                                        </p:tav>
                                        <p:tav tm="100000">
                                          <p:val>
                                            <p:strVal val="#ppt_x"/>
                                          </p:val>
                                        </p:tav>
                                      </p:tavLst>
                                    </p:anim>
                                    <p:anim calcmode="lin" valueType="num">
                                      <p:cBhvr>
                                        <p:cTn id="93" dur="1000" fill="hold"/>
                                        <p:tgtEl>
                                          <p:spTgt spid="49"/>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50"/>
                                        </p:tgtEl>
                                        <p:attrNameLst>
                                          <p:attrName>style.visibility</p:attrName>
                                        </p:attrNameLst>
                                      </p:cBhvr>
                                      <p:to>
                                        <p:strVal val="visible"/>
                                      </p:to>
                                    </p:set>
                                    <p:animEffect transition="in" filter="fade">
                                      <p:cBhvr>
                                        <p:cTn id="96" dur="1000"/>
                                        <p:tgtEl>
                                          <p:spTgt spid="50"/>
                                        </p:tgtEl>
                                      </p:cBhvr>
                                    </p:animEffect>
                                    <p:anim calcmode="lin" valueType="num">
                                      <p:cBhvr>
                                        <p:cTn id="97" dur="1000" fill="hold"/>
                                        <p:tgtEl>
                                          <p:spTgt spid="50"/>
                                        </p:tgtEl>
                                        <p:attrNameLst>
                                          <p:attrName>ppt_x</p:attrName>
                                        </p:attrNameLst>
                                      </p:cBhvr>
                                      <p:tavLst>
                                        <p:tav tm="0">
                                          <p:val>
                                            <p:strVal val="#ppt_x"/>
                                          </p:val>
                                        </p:tav>
                                        <p:tav tm="100000">
                                          <p:val>
                                            <p:strVal val="#ppt_x"/>
                                          </p:val>
                                        </p:tav>
                                      </p:tavLst>
                                    </p:anim>
                                    <p:anim calcmode="lin" valueType="num">
                                      <p:cBhvr>
                                        <p:cTn id="98"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fade">
                                      <p:cBhvr>
                                        <p:cTn id="103" dur="1000"/>
                                        <p:tgtEl>
                                          <p:spTgt spid="51"/>
                                        </p:tgtEl>
                                      </p:cBhvr>
                                    </p:animEffect>
                                    <p:anim calcmode="lin" valueType="num">
                                      <p:cBhvr>
                                        <p:cTn id="104" dur="1000" fill="hold"/>
                                        <p:tgtEl>
                                          <p:spTgt spid="51"/>
                                        </p:tgtEl>
                                        <p:attrNameLst>
                                          <p:attrName>ppt_x</p:attrName>
                                        </p:attrNameLst>
                                      </p:cBhvr>
                                      <p:tavLst>
                                        <p:tav tm="0">
                                          <p:val>
                                            <p:strVal val="#ppt_x"/>
                                          </p:val>
                                        </p:tav>
                                        <p:tav tm="100000">
                                          <p:val>
                                            <p:strVal val="#ppt_x"/>
                                          </p:val>
                                        </p:tav>
                                      </p:tavLst>
                                    </p:anim>
                                    <p:anim calcmode="lin" valueType="num">
                                      <p:cBhvr>
                                        <p:cTn id="105" dur="1000" fill="hold"/>
                                        <p:tgtEl>
                                          <p:spTgt spid="51"/>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52"/>
                                        </p:tgtEl>
                                        <p:attrNameLst>
                                          <p:attrName>style.visibility</p:attrName>
                                        </p:attrNameLst>
                                      </p:cBhvr>
                                      <p:to>
                                        <p:strVal val="visible"/>
                                      </p:to>
                                    </p:set>
                                    <p:animEffect transition="in" filter="fade">
                                      <p:cBhvr>
                                        <p:cTn id="108" dur="1000"/>
                                        <p:tgtEl>
                                          <p:spTgt spid="52"/>
                                        </p:tgtEl>
                                      </p:cBhvr>
                                    </p:animEffect>
                                    <p:anim calcmode="lin" valueType="num">
                                      <p:cBhvr>
                                        <p:cTn id="109" dur="1000" fill="hold"/>
                                        <p:tgtEl>
                                          <p:spTgt spid="52"/>
                                        </p:tgtEl>
                                        <p:attrNameLst>
                                          <p:attrName>ppt_x</p:attrName>
                                        </p:attrNameLst>
                                      </p:cBhvr>
                                      <p:tavLst>
                                        <p:tav tm="0">
                                          <p:val>
                                            <p:strVal val="#ppt_x"/>
                                          </p:val>
                                        </p:tav>
                                        <p:tav tm="100000">
                                          <p:val>
                                            <p:strVal val="#ppt_x"/>
                                          </p:val>
                                        </p:tav>
                                      </p:tavLst>
                                    </p:anim>
                                    <p:anim calcmode="lin" valueType="num">
                                      <p:cBhvr>
                                        <p:cTn id="110"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42" presetClass="entr" presetSubtype="0" fill="hold" grpId="0" nodeType="clickEffect">
                                  <p:stCondLst>
                                    <p:cond delay="0"/>
                                  </p:stCondLst>
                                  <p:childTnLst>
                                    <p:set>
                                      <p:cBhvr>
                                        <p:cTn id="114" dur="1" fill="hold">
                                          <p:stCondLst>
                                            <p:cond delay="0"/>
                                          </p:stCondLst>
                                        </p:cTn>
                                        <p:tgtEl>
                                          <p:spTgt spid="53"/>
                                        </p:tgtEl>
                                        <p:attrNameLst>
                                          <p:attrName>style.visibility</p:attrName>
                                        </p:attrNameLst>
                                      </p:cBhvr>
                                      <p:to>
                                        <p:strVal val="visible"/>
                                      </p:to>
                                    </p:set>
                                    <p:animEffect transition="in" filter="fade">
                                      <p:cBhvr>
                                        <p:cTn id="115" dur="1000"/>
                                        <p:tgtEl>
                                          <p:spTgt spid="53"/>
                                        </p:tgtEl>
                                      </p:cBhvr>
                                    </p:animEffect>
                                    <p:anim calcmode="lin" valueType="num">
                                      <p:cBhvr>
                                        <p:cTn id="116" dur="1000" fill="hold"/>
                                        <p:tgtEl>
                                          <p:spTgt spid="53"/>
                                        </p:tgtEl>
                                        <p:attrNameLst>
                                          <p:attrName>ppt_x</p:attrName>
                                        </p:attrNameLst>
                                      </p:cBhvr>
                                      <p:tavLst>
                                        <p:tav tm="0">
                                          <p:val>
                                            <p:strVal val="#ppt_x"/>
                                          </p:val>
                                        </p:tav>
                                        <p:tav tm="100000">
                                          <p:val>
                                            <p:strVal val="#ppt_x"/>
                                          </p:val>
                                        </p:tav>
                                      </p:tavLst>
                                    </p:anim>
                                    <p:anim calcmode="lin" valueType="num">
                                      <p:cBhvr>
                                        <p:cTn id="117" dur="1000" fill="hold"/>
                                        <p:tgtEl>
                                          <p:spTgt spid="53"/>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0"/>
                                  </p:stCondLst>
                                  <p:childTnLst>
                                    <p:set>
                                      <p:cBhvr>
                                        <p:cTn id="119" dur="1" fill="hold">
                                          <p:stCondLst>
                                            <p:cond delay="0"/>
                                          </p:stCondLst>
                                        </p:cTn>
                                        <p:tgtEl>
                                          <p:spTgt spid="54"/>
                                        </p:tgtEl>
                                        <p:attrNameLst>
                                          <p:attrName>style.visibility</p:attrName>
                                        </p:attrNameLst>
                                      </p:cBhvr>
                                      <p:to>
                                        <p:strVal val="visible"/>
                                      </p:to>
                                    </p:set>
                                    <p:animEffect transition="in" filter="fade">
                                      <p:cBhvr>
                                        <p:cTn id="120" dur="1000"/>
                                        <p:tgtEl>
                                          <p:spTgt spid="54"/>
                                        </p:tgtEl>
                                      </p:cBhvr>
                                    </p:animEffect>
                                    <p:anim calcmode="lin" valueType="num">
                                      <p:cBhvr>
                                        <p:cTn id="121" dur="1000" fill="hold"/>
                                        <p:tgtEl>
                                          <p:spTgt spid="54"/>
                                        </p:tgtEl>
                                        <p:attrNameLst>
                                          <p:attrName>ppt_x</p:attrName>
                                        </p:attrNameLst>
                                      </p:cBhvr>
                                      <p:tavLst>
                                        <p:tav tm="0">
                                          <p:val>
                                            <p:strVal val="#ppt_x"/>
                                          </p:val>
                                        </p:tav>
                                        <p:tav tm="100000">
                                          <p:val>
                                            <p:strVal val="#ppt_x"/>
                                          </p:val>
                                        </p:tav>
                                      </p:tavLst>
                                    </p:anim>
                                    <p:anim calcmode="lin" valueType="num">
                                      <p:cBhvr>
                                        <p:cTn id="122"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42" presetClass="entr" presetSubtype="0" fill="hold" grpId="0" nodeType="clickEffect">
                                  <p:stCondLst>
                                    <p:cond delay="0"/>
                                  </p:stCondLst>
                                  <p:childTnLst>
                                    <p:set>
                                      <p:cBhvr>
                                        <p:cTn id="126" dur="1" fill="hold">
                                          <p:stCondLst>
                                            <p:cond delay="0"/>
                                          </p:stCondLst>
                                        </p:cTn>
                                        <p:tgtEl>
                                          <p:spTgt spid="55"/>
                                        </p:tgtEl>
                                        <p:attrNameLst>
                                          <p:attrName>style.visibility</p:attrName>
                                        </p:attrNameLst>
                                      </p:cBhvr>
                                      <p:to>
                                        <p:strVal val="visible"/>
                                      </p:to>
                                    </p:set>
                                    <p:animEffect transition="in" filter="fade">
                                      <p:cBhvr>
                                        <p:cTn id="127" dur="1000"/>
                                        <p:tgtEl>
                                          <p:spTgt spid="55"/>
                                        </p:tgtEl>
                                      </p:cBhvr>
                                    </p:animEffect>
                                    <p:anim calcmode="lin" valueType="num">
                                      <p:cBhvr>
                                        <p:cTn id="128" dur="1000" fill="hold"/>
                                        <p:tgtEl>
                                          <p:spTgt spid="55"/>
                                        </p:tgtEl>
                                        <p:attrNameLst>
                                          <p:attrName>ppt_x</p:attrName>
                                        </p:attrNameLst>
                                      </p:cBhvr>
                                      <p:tavLst>
                                        <p:tav tm="0">
                                          <p:val>
                                            <p:strVal val="#ppt_x"/>
                                          </p:val>
                                        </p:tav>
                                        <p:tav tm="100000">
                                          <p:val>
                                            <p:strVal val="#ppt_x"/>
                                          </p:val>
                                        </p:tav>
                                      </p:tavLst>
                                    </p:anim>
                                    <p:anim calcmode="lin" valueType="num">
                                      <p:cBhvr>
                                        <p:cTn id="129" dur="1000" fill="hold"/>
                                        <p:tgtEl>
                                          <p:spTgt spid="55"/>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56"/>
                                        </p:tgtEl>
                                        <p:attrNameLst>
                                          <p:attrName>style.visibility</p:attrName>
                                        </p:attrNameLst>
                                      </p:cBhvr>
                                      <p:to>
                                        <p:strVal val="visible"/>
                                      </p:to>
                                    </p:set>
                                    <p:animEffect transition="in" filter="fade">
                                      <p:cBhvr>
                                        <p:cTn id="132" dur="1000"/>
                                        <p:tgtEl>
                                          <p:spTgt spid="56"/>
                                        </p:tgtEl>
                                      </p:cBhvr>
                                    </p:animEffect>
                                    <p:anim calcmode="lin" valueType="num">
                                      <p:cBhvr>
                                        <p:cTn id="133" dur="1000" fill="hold"/>
                                        <p:tgtEl>
                                          <p:spTgt spid="56"/>
                                        </p:tgtEl>
                                        <p:attrNameLst>
                                          <p:attrName>ppt_x</p:attrName>
                                        </p:attrNameLst>
                                      </p:cBhvr>
                                      <p:tavLst>
                                        <p:tav tm="0">
                                          <p:val>
                                            <p:strVal val="#ppt_x"/>
                                          </p:val>
                                        </p:tav>
                                        <p:tav tm="100000">
                                          <p:val>
                                            <p:strVal val="#ppt_x"/>
                                          </p:val>
                                        </p:tav>
                                      </p:tavLst>
                                    </p:anim>
                                    <p:anim calcmode="lin" valueType="num">
                                      <p:cBhvr>
                                        <p:cTn id="134"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42" presetClass="entr" presetSubtype="0" fill="hold" grpId="0" nodeType="clickEffect">
                                  <p:stCondLst>
                                    <p:cond delay="0"/>
                                  </p:stCondLst>
                                  <p:childTnLst>
                                    <p:set>
                                      <p:cBhvr>
                                        <p:cTn id="138" dur="1" fill="hold">
                                          <p:stCondLst>
                                            <p:cond delay="0"/>
                                          </p:stCondLst>
                                        </p:cTn>
                                        <p:tgtEl>
                                          <p:spTgt spid="57"/>
                                        </p:tgtEl>
                                        <p:attrNameLst>
                                          <p:attrName>style.visibility</p:attrName>
                                        </p:attrNameLst>
                                      </p:cBhvr>
                                      <p:to>
                                        <p:strVal val="visible"/>
                                      </p:to>
                                    </p:set>
                                    <p:animEffect transition="in" filter="fade">
                                      <p:cBhvr>
                                        <p:cTn id="139" dur="1000"/>
                                        <p:tgtEl>
                                          <p:spTgt spid="57"/>
                                        </p:tgtEl>
                                      </p:cBhvr>
                                    </p:animEffect>
                                    <p:anim calcmode="lin" valueType="num">
                                      <p:cBhvr>
                                        <p:cTn id="140" dur="1000" fill="hold"/>
                                        <p:tgtEl>
                                          <p:spTgt spid="57"/>
                                        </p:tgtEl>
                                        <p:attrNameLst>
                                          <p:attrName>ppt_x</p:attrName>
                                        </p:attrNameLst>
                                      </p:cBhvr>
                                      <p:tavLst>
                                        <p:tav tm="0">
                                          <p:val>
                                            <p:strVal val="#ppt_x"/>
                                          </p:val>
                                        </p:tav>
                                        <p:tav tm="100000">
                                          <p:val>
                                            <p:strVal val="#ppt_x"/>
                                          </p:val>
                                        </p:tav>
                                      </p:tavLst>
                                    </p:anim>
                                    <p:anim calcmode="lin" valueType="num">
                                      <p:cBhvr>
                                        <p:cTn id="141" dur="1000" fill="hold"/>
                                        <p:tgtEl>
                                          <p:spTgt spid="57"/>
                                        </p:tgtEl>
                                        <p:attrNameLst>
                                          <p:attrName>ppt_y</p:attrName>
                                        </p:attrNameLst>
                                      </p:cBhvr>
                                      <p:tavLst>
                                        <p:tav tm="0">
                                          <p:val>
                                            <p:strVal val="#ppt_y+.1"/>
                                          </p:val>
                                        </p:tav>
                                        <p:tav tm="100000">
                                          <p:val>
                                            <p:strVal val="#ppt_y"/>
                                          </p:val>
                                        </p:tav>
                                      </p:tavLst>
                                    </p:anim>
                                  </p:childTnLst>
                                </p:cTn>
                              </p:par>
                              <p:par>
                                <p:cTn id="142" presetID="42" presetClass="entr" presetSubtype="0" fill="hold" grpId="0" nodeType="withEffect">
                                  <p:stCondLst>
                                    <p:cond delay="0"/>
                                  </p:stCondLst>
                                  <p:childTnLst>
                                    <p:set>
                                      <p:cBhvr>
                                        <p:cTn id="143" dur="1" fill="hold">
                                          <p:stCondLst>
                                            <p:cond delay="0"/>
                                          </p:stCondLst>
                                        </p:cTn>
                                        <p:tgtEl>
                                          <p:spTgt spid="58"/>
                                        </p:tgtEl>
                                        <p:attrNameLst>
                                          <p:attrName>style.visibility</p:attrName>
                                        </p:attrNameLst>
                                      </p:cBhvr>
                                      <p:to>
                                        <p:strVal val="visible"/>
                                      </p:to>
                                    </p:set>
                                    <p:animEffect transition="in" filter="fade">
                                      <p:cBhvr>
                                        <p:cTn id="144" dur="1000"/>
                                        <p:tgtEl>
                                          <p:spTgt spid="58"/>
                                        </p:tgtEl>
                                      </p:cBhvr>
                                    </p:animEffect>
                                    <p:anim calcmode="lin" valueType="num">
                                      <p:cBhvr>
                                        <p:cTn id="145" dur="1000" fill="hold"/>
                                        <p:tgtEl>
                                          <p:spTgt spid="58"/>
                                        </p:tgtEl>
                                        <p:attrNameLst>
                                          <p:attrName>ppt_x</p:attrName>
                                        </p:attrNameLst>
                                      </p:cBhvr>
                                      <p:tavLst>
                                        <p:tav tm="0">
                                          <p:val>
                                            <p:strVal val="#ppt_x"/>
                                          </p:val>
                                        </p:tav>
                                        <p:tav tm="100000">
                                          <p:val>
                                            <p:strVal val="#ppt_x"/>
                                          </p:val>
                                        </p:tav>
                                      </p:tavLst>
                                    </p:anim>
                                    <p:anim calcmode="lin" valueType="num">
                                      <p:cBhvr>
                                        <p:cTn id="146"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7" grpId="0"/>
      <p:bldP spid="37" grpId="0" animBg="1"/>
      <p:bldP spid="38" grpId="0"/>
      <p:bldP spid="39" grpId="0" animBg="1"/>
      <p:bldP spid="40" grpId="0"/>
      <p:bldP spid="41" grpId="0" animBg="1"/>
      <p:bldP spid="42" grpId="0"/>
      <p:bldP spid="43" grpId="0" animBg="1"/>
      <p:bldP spid="44" grpId="0"/>
      <p:bldP spid="45" grpId="0" animBg="1"/>
      <p:bldP spid="46" grpId="0"/>
      <p:bldP spid="47" grpId="0" animBg="1"/>
      <p:bldP spid="48" grpId="0"/>
      <p:bldP spid="49" grpId="0" animBg="1"/>
      <p:bldP spid="50" grpId="0"/>
      <p:bldP spid="51" grpId="0" animBg="1"/>
      <p:bldP spid="52" grpId="0"/>
      <p:bldP spid="53" grpId="0" animBg="1"/>
      <p:bldP spid="54" grpId="0"/>
      <p:bldP spid="55" grpId="0" animBg="1"/>
      <p:bldP spid="56" grpId="0"/>
      <p:bldP spid="57" grpId="0" animBg="1"/>
      <p:bldP spid="5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Analyzing and Using Customer Feedback</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31</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68868"/>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4" y="769938"/>
            <a:ext cx="8607425" cy="5739720"/>
          </a:xfrm>
        </p:spPr>
        <p:txBody>
          <a:bodyPr>
            <a:normAutofit/>
          </a:bodyPr>
          <a:lstStyle/>
          <a:p>
            <a:pPr marL="0" indent="0">
              <a:buNone/>
            </a:pPr>
            <a:r>
              <a:rPr lang="en-US" sz="3000" dirty="0"/>
              <a:t>The following customer satisfaction results (measured on 5-point scale) for a fast food restaurant are observed.</a:t>
            </a:r>
          </a:p>
        </p:txBody>
      </p:sp>
      <p:graphicFrame>
        <p:nvGraphicFramePr>
          <p:cNvPr id="12" name="Table 14">
            <a:extLst>
              <a:ext uri="{FF2B5EF4-FFF2-40B4-BE49-F238E27FC236}">
                <a16:creationId xmlns:a16="http://schemas.microsoft.com/office/drawing/2014/main" id="{25B765DD-E56D-4C84-8271-910C9209F0D4}"/>
              </a:ext>
            </a:extLst>
          </p:cNvPr>
          <p:cNvGraphicFramePr>
            <a:graphicFrameLocks noGrp="1"/>
          </p:cNvGraphicFramePr>
          <p:nvPr/>
        </p:nvGraphicFramePr>
        <p:xfrm>
          <a:off x="2075447" y="1732280"/>
          <a:ext cx="6667500" cy="482092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667636483"/>
                    </a:ext>
                  </a:extLst>
                </a:gridCol>
                <a:gridCol w="1701800">
                  <a:extLst>
                    <a:ext uri="{9D8B030D-6E8A-4147-A177-3AD203B41FA5}">
                      <a16:colId xmlns:a16="http://schemas.microsoft.com/office/drawing/2014/main" val="530713393"/>
                    </a:ext>
                  </a:extLst>
                </a:gridCol>
                <a:gridCol w="2222500">
                  <a:extLst>
                    <a:ext uri="{9D8B030D-6E8A-4147-A177-3AD203B41FA5}">
                      <a16:colId xmlns:a16="http://schemas.microsoft.com/office/drawing/2014/main" val="1254821335"/>
                    </a:ext>
                  </a:extLst>
                </a:gridCol>
              </a:tblGrid>
              <a:tr h="370840">
                <a:tc>
                  <a:txBody>
                    <a:bodyPr/>
                    <a:lstStyle/>
                    <a:p>
                      <a:r>
                        <a:rPr lang="en-US" dirty="0"/>
                        <a:t>Attributes</a:t>
                      </a:r>
                    </a:p>
                  </a:txBody>
                  <a:tcPr/>
                </a:tc>
                <a:tc>
                  <a:txBody>
                    <a:bodyPr/>
                    <a:lstStyle/>
                    <a:p>
                      <a:r>
                        <a:rPr lang="en-US" dirty="0"/>
                        <a:t>Importance</a:t>
                      </a:r>
                    </a:p>
                  </a:txBody>
                  <a:tcPr/>
                </a:tc>
                <a:tc>
                  <a:txBody>
                    <a:bodyPr/>
                    <a:lstStyle/>
                    <a:p>
                      <a:r>
                        <a:rPr lang="en-US" dirty="0"/>
                        <a:t>Performance</a:t>
                      </a:r>
                    </a:p>
                  </a:txBody>
                  <a:tcPr/>
                </a:tc>
                <a:extLst>
                  <a:ext uri="{0D108BD9-81ED-4DB2-BD59-A6C34878D82A}">
                    <a16:rowId xmlns:a16="http://schemas.microsoft.com/office/drawing/2014/main" val="37767843"/>
                  </a:ext>
                </a:extLst>
              </a:tr>
              <a:tr h="370840">
                <a:tc>
                  <a:txBody>
                    <a:bodyPr/>
                    <a:lstStyle/>
                    <a:p>
                      <a:r>
                        <a:rPr lang="en-US" dirty="0"/>
                        <a:t>Fresh-buns</a:t>
                      </a:r>
                    </a:p>
                  </a:txBody>
                  <a:tcPr/>
                </a:tc>
                <a:tc>
                  <a:txBody>
                    <a:bodyPr/>
                    <a:lstStyle/>
                    <a:p>
                      <a:r>
                        <a:rPr lang="en-US" dirty="0"/>
                        <a:t>4.83</a:t>
                      </a:r>
                    </a:p>
                  </a:txBody>
                  <a:tcPr/>
                </a:tc>
                <a:tc>
                  <a:txBody>
                    <a:bodyPr/>
                    <a:lstStyle/>
                    <a:p>
                      <a:r>
                        <a:rPr lang="en-US" dirty="0"/>
                        <a:t>4.80</a:t>
                      </a:r>
                    </a:p>
                  </a:txBody>
                  <a:tcPr/>
                </a:tc>
                <a:extLst>
                  <a:ext uri="{0D108BD9-81ED-4DB2-BD59-A6C34878D82A}">
                    <a16:rowId xmlns:a16="http://schemas.microsoft.com/office/drawing/2014/main" val="713079264"/>
                  </a:ext>
                </a:extLst>
              </a:tr>
              <a:tr h="370840">
                <a:tc>
                  <a:txBody>
                    <a:bodyPr/>
                    <a:lstStyle/>
                    <a:p>
                      <a:r>
                        <a:rPr lang="en-US" dirty="0"/>
                        <a:t>Cheese is melted</a:t>
                      </a:r>
                    </a:p>
                  </a:txBody>
                  <a:tcPr/>
                </a:tc>
                <a:tc>
                  <a:txBody>
                    <a:bodyPr/>
                    <a:lstStyle/>
                    <a:p>
                      <a:r>
                        <a:rPr lang="en-US" dirty="0"/>
                        <a:t>4.26</a:t>
                      </a:r>
                    </a:p>
                  </a:txBody>
                  <a:tcPr/>
                </a:tc>
                <a:tc>
                  <a:txBody>
                    <a:bodyPr/>
                    <a:lstStyle/>
                    <a:p>
                      <a:r>
                        <a:rPr lang="en-US" dirty="0"/>
                        <a:t>4.82</a:t>
                      </a:r>
                    </a:p>
                  </a:txBody>
                  <a:tcPr/>
                </a:tc>
                <a:extLst>
                  <a:ext uri="{0D108BD9-81ED-4DB2-BD59-A6C34878D82A}">
                    <a16:rowId xmlns:a16="http://schemas.microsoft.com/office/drawing/2014/main" val="1861219762"/>
                  </a:ext>
                </a:extLst>
              </a:tr>
              <a:tr h="370840">
                <a:tc>
                  <a:txBody>
                    <a:bodyPr/>
                    <a:lstStyle/>
                    <a:p>
                      <a:r>
                        <a:rPr lang="en-US" dirty="0"/>
                        <a:t>Drink is not watery</a:t>
                      </a:r>
                    </a:p>
                  </a:txBody>
                  <a:tcPr/>
                </a:tc>
                <a:tc>
                  <a:txBody>
                    <a:bodyPr/>
                    <a:lstStyle/>
                    <a:p>
                      <a:r>
                        <a:rPr lang="en-US" dirty="0"/>
                        <a:t>4.88</a:t>
                      </a:r>
                    </a:p>
                  </a:txBody>
                  <a:tcPr/>
                </a:tc>
                <a:tc>
                  <a:txBody>
                    <a:bodyPr/>
                    <a:lstStyle/>
                    <a:p>
                      <a:r>
                        <a:rPr lang="en-US" dirty="0"/>
                        <a:t>4.64</a:t>
                      </a:r>
                    </a:p>
                  </a:txBody>
                  <a:tcPr/>
                </a:tc>
                <a:extLst>
                  <a:ext uri="{0D108BD9-81ED-4DB2-BD59-A6C34878D82A}">
                    <a16:rowId xmlns:a16="http://schemas.microsoft.com/office/drawing/2014/main" val="3504742463"/>
                  </a:ext>
                </a:extLst>
              </a:tr>
              <a:tr h="370840">
                <a:tc>
                  <a:txBody>
                    <a:bodyPr/>
                    <a:lstStyle/>
                    <a:p>
                      <a:r>
                        <a:rPr lang="en-US" dirty="0"/>
                        <a:t>Fries are crisp</a:t>
                      </a:r>
                    </a:p>
                  </a:txBody>
                  <a:tcPr/>
                </a:tc>
                <a:tc>
                  <a:txBody>
                    <a:bodyPr/>
                    <a:lstStyle/>
                    <a:p>
                      <a:r>
                        <a:rPr lang="en-US" dirty="0"/>
                        <a:t>4.85</a:t>
                      </a:r>
                    </a:p>
                  </a:txBody>
                  <a:tcPr/>
                </a:tc>
                <a:tc>
                  <a:txBody>
                    <a:bodyPr/>
                    <a:lstStyle/>
                    <a:p>
                      <a:r>
                        <a:rPr lang="en-US" dirty="0"/>
                        <a:t>4.80</a:t>
                      </a:r>
                    </a:p>
                  </a:txBody>
                  <a:tcPr/>
                </a:tc>
                <a:extLst>
                  <a:ext uri="{0D108BD9-81ED-4DB2-BD59-A6C34878D82A}">
                    <a16:rowId xmlns:a16="http://schemas.microsoft.com/office/drawing/2014/main" val="3642909095"/>
                  </a:ext>
                </a:extLst>
              </a:tr>
              <a:tr h="370840">
                <a:tc>
                  <a:txBody>
                    <a:bodyPr/>
                    <a:lstStyle/>
                    <a:p>
                      <a:r>
                        <a:rPr lang="en-US" dirty="0"/>
                        <a:t>Fries are seasoned</a:t>
                      </a:r>
                    </a:p>
                  </a:txBody>
                  <a:tcPr/>
                </a:tc>
                <a:tc>
                  <a:txBody>
                    <a:bodyPr/>
                    <a:lstStyle/>
                    <a:p>
                      <a:r>
                        <a:rPr lang="en-US" dirty="0"/>
                        <a:t>4.12</a:t>
                      </a:r>
                    </a:p>
                  </a:txBody>
                  <a:tcPr/>
                </a:tc>
                <a:tc>
                  <a:txBody>
                    <a:bodyPr/>
                    <a:lstStyle/>
                    <a:p>
                      <a:r>
                        <a:rPr lang="en-US" dirty="0"/>
                        <a:t>4.48</a:t>
                      </a:r>
                    </a:p>
                  </a:txBody>
                  <a:tcPr/>
                </a:tc>
                <a:extLst>
                  <a:ext uri="{0D108BD9-81ED-4DB2-BD59-A6C34878D82A}">
                    <a16:rowId xmlns:a16="http://schemas.microsoft.com/office/drawing/2014/main" val="515504286"/>
                  </a:ext>
                </a:extLst>
              </a:tr>
              <a:tr h="370840">
                <a:tc>
                  <a:txBody>
                    <a:bodyPr/>
                    <a:lstStyle/>
                    <a:p>
                      <a:r>
                        <a:rPr lang="en-US" dirty="0"/>
                        <a:t>Service is fast</a:t>
                      </a:r>
                    </a:p>
                  </a:txBody>
                  <a:tcPr/>
                </a:tc>
                <a:tc>
                  <a:txBody>
                    <a:bodyPr/>
                    <a:lstStyle/>
                    <a:p>
                      <a:r>
                        <a:rPr lang="en-US" dirty="0"/>
                        <a:t>4.93</a:t>
                      </a:r>
                    </a:p>
                  </a:txBody>
                  <a:tcPr/>
                </a:tc>
                <a:tc>
                  <a:txBody>
                    <a:bodyPr/>
                    <a:lstStyle/>
                    <a:p>
                      <a:r>
                        <a:rPr lang="en-US" dirty="0"/>
                        <a:t>4.61</a:t>
                      </a:r>
                    </a:p>
                  </a:txBody>
                  <a:tcPr/>
                </a:tc>
                <a:extLst>
                  <a:ext uri="{0D108BD9-81ED-4DB2-BD59-A6C34878D82A}">
                    <a16:rowId xmlns:a16="http://schemas.microsoft.com/office/drawing/2014/main" val="3366827894"/>
                  </a:ext>
                </a:extLst>
              </a:tr>
              <a:tr h="370840">
                <a:tc>
                  <a:txBody>
                    <a:bodyPr/>
                    <a:lstStyle/>
                    <a:p>
                      <a:r>
                        <a:rPr lang="en-US" dirty="0"/>
                        <a:t>Open 24 hours</a:t>
                      </a:r>
                    </a:p>
                  </a:txBody>
                  <a:tcPr/>
                </a:tc>
                <a:tc>
                  <a:txBody>
                    <a:bodyPr/>
                    <a:lstStyle/>
                    <a:p>
                      <a:r>
                        <a:rPr lang="en-US" dirty="0"/>
                        <a:t>3.91</a:t>
                      </a:r>
                    </a:p>
                  </a:txBody>
                  <a:tcPr/>
                </a:tc>
                <a:tc>
                  <a:txBody>
                    <a:bodyPr/>
                    <a:lstStyle/>
                    <a:p>
                      <a:r>
                        <a:rPr lang="en-US" dirty="0"/>
                        <a:t>4.81</a:t>
                      </a:r>
                    </a:p>
                  </a:txBody>
                  <a:tcPr/>
                </a:tc>
                <a:extLst>
                  <a:ext uri="{0D108BD9-81ED-4DB2-BD59-A6C34878D82A}">
                    <a16:rowId xmlns:a16="http://schemas.microsoft.com/office/drawing/2014/main" val="2433040686"/>
                  </a:ext>
                </a:extLst>
              </a:tr>
              <a:tr h="370840">
                <a:tc>
                  <a:txBody>
                    <a:bodyPr/>
                    <a:lstStyle/>
                    <a:p>
                      <a:r>
                        <a:rPr lang="en-US" dirty="0"/>
                        <a:t>Good variety of food</a:t>
                      </a:r>
                    </a:p>
                  </a:txBody>
                  <a:tcPr/>
                </a:tc>
                <a:tc>
                  <a:txBody>
                    <a:bodyPr/>
                    <a:lstStyle/>
                    <a:p>
                      <a:r>
                        <a:rPr lang="en-US" dirty="0"/>
                        <a:t>4.46</a:t>
                      </a:r>
                    </a:p>
                  </a:txBody>
                  <a:tcPr/>
                </a:tc>
                <a:tc>
                  <a:txBody>
                    <a:bodyPr/>
                    <a:lstStyle/>
                    <a:p>
                      <a:r>
                        <a:rPr lang="en-US" dirty="0"/>
                        <a:t>3.87</a:t>
                      </a:r>
                    </a:p>
                  </a:txBody>
                  <a:tcPr/>
                </a:tc>
                <a:extLst>
                  <a:ext uri="{0D108BD9-81ED-4DB2-BD59-A6C34878D82A}">
                    <a16:rowId xmlns:a16="http://schemas.microsoft.com/office/drawing/2014/main" val="1770778621"/>
                  </a:ext>
                </a:extLst>
              </a:tr>
              <a:tr h="370840">
                <a:tc>
                  <a:txBody>
                    <a:bodyPr/>
                    <a:lstStyle/>
                    <a:p>
                      <a:r>
                        <a:rPr lang="en-US" dirty="0"/>
                        <a:t>Nutritional data displayed</a:t>
                      </a:r>
                    </a:p>
                  </a:txBody>
                  <a:tcPr/>
                </a:tc>
                <a:tc>
                  <a:txBody>
                    <a:bodyPr/>
                    <a:lstStyle/>
                    <a:p>
                      <a:r>
                        <a:rPr lang="en-US" dirty="0"/>
                        <a:t>3.76</a:t>
                      </a:r>
                    </a:p>
                  </a:txBody>
                  <a:tcPr/>
                </a:tc>
                <a:tc>
                  <a:txBody>
                    <a:bodyPr/>
                    <a:lstStyle/>
                    <a:p>
                      <a:r>
                        <a:rPr lang="en-US" dirty="0"/>
                        <a:t>4.65</a:t>
                      </a:r>
                    </a:p>
                  </a:txBody>
                  <a:tcPr/>
                </a:tc>
                <a:extLst>
                  <a:ext uri="{0D108BD9-81ED-4DB2-BD59-A6C34878D82A}">
                    <a16:rowId xmlns:a16="http://schemas.microsoft.com/office/drawing/2014/main" val="2974414604"/>
                  </a:ext>
                </a:extLst>
              </a:tr>
              <a:tr h="370840">
                <a:tc>
                  <a:txBody>
                    <a:bodyPr/>
                    <a:lstStyle/>
                    <a:p>
                      <a:r>
                        <a:rPr lang="en-US" dirty="0"/>
                        <a:t>Children’s menu available</a:t>
                      </a:r>
                    </a:p>
                  </a:txBody>
                  <a:tcPr/>
                </a:tc>
                <a:tc>
                  <a:txBody>
                    <a:bodyPr/>
                    <a:lstStyle/>
                    <a:p>
                      <a:r>
                        <a:rPr lang="en-US" dirty="0"/>
                        <a:t>4.80</a:t>
                      </a:r>
                    </a:p>
                  </a:txBody>
                  <a:tcPr/>
                </a:tc>
                <a:tc>
                  <a:txBody>
                    <a:bodyPr/>
                    <a:lstStyle/>
                    <a:p>
                      <a:r>
                        <a:rPr lang="en-US" dirty="0"/>
                        <a:t>3.97</a:t>
                      </a:r>
                    </a:p>
                  </a:txBody>
                  <a:tcPr/>
                </a:tc>
                <a:extLst>
                  <a:ext uri="{0D108BD9-81ED-4DB2-BD59-A6C34878D82A}">
                    <a16:rowId xmlns:a16="http://schemas.microsoft.com/office/drawing/2014/main" val="3338813127"/>
                  </a:ext>
                </a:extLst>
              </a:tr>
              <a:tr h="370840">
                <a:tc>
                  <a:txBody>
                    <a:bodyPr/>
                    <a:lstStyle/>
                    <a:p>
                      <a:r>
                        <a:rPr lang="en-US" dirty="0"/>
                        <a:t>Tables kept clean</a:t>
                      </a:r>
                    </a:p>
                  </a:txBody>
                  <a:tcPr/>
                </a:tc>
                <a:tc>
                  <a:txBody>
                    <a:bodyPr/>
                    <a:lstStyle/>
                    <a:p>
                      <a:r>
                        <a:rPr lang="en-US" dirty="0"/>
                        <a:t>4.91</a:t>
                      </a:r>
                    </a:p>
                  </a:txBody>
                  <a:tcPr/>
                </a:tc>
                <a:tc>
                  <a:txBody>
                    <a:bodyPr/>
                    <a:lstStyle/>
                    <a:p>
                      <a:r>
                        <a:rPr lang="en-US" dirty="0"/>
                        <a:t>4.89</a:t>
                      </a:r>
                    </a:p>
                  </a:txBody>
                  <a:tcPr/>
                </a:tc>
                <a:extLst>
                  <a:ext uri="{0D108BD9-81ED-4DB2-BD59-A6C34878D82A}">
                    <a16:rowId xmlns:a16="http://schemas.microsoft.com/office/drawing/2014/main" val="3948178679"/>
                  </a:ext>
                </a:extLst>
              </a:tr>
              <a:tr h="370840">
                <a:tc>
                  <a:txBody>
                    <a:bodyPr/>
                    <a:lstStyle/>
                    <a:p>
                      <a:r>
                        <a:rPr lang="en-US" dirty="0"/>
                        <a:t>Low-fat items available</a:t>
                      </a:r>
                    </a:p>
                  </a:txBody>
                  <a:tcPr/>
                </a:tc>
                <a:tc>
                  <a:txBody>
                    <a:bodyPr/>
                    <a:lstStyle/>
                    <a:p>
                      <a:r>
                        <a:rPr lang="en-US" dirty="0"/>
                        <a:t>3.62</a:t>
                      </a:r>
                    </a:p>
                  </a:txBody>
                  <a:tcPr/>
                </a:tc>
                <a:tc>
                  <a:txBody>
                    <a:bodyPr/>
                    <a:lstStyle/>
                    <a:p>
                      <a:r>
                        <a:rPr lang="en-US" dirty="0"/>
                        <a:t>4.55</a:t>
                      </a:r>
                    </a:p>
                  </a:txBody>
                  <a:tcPr/>
                </a:tc>
                <a:extLst>
                  <a:ext uri="{0D108BD9-81ED-4DB2-BD59-A6C34878D82A}">
                    <a16:rowId xmlns:a16="http://schemas.microsoft.com/office/drawing/2014/main" val="3225368995"/>
                  </a:ext>
                </a:extLst>
              </a:tr>
            </a:tbl>
          </a:graphicData>
        </a:graphic>
      </p:graphicFrame>
      <p:sp>
        <p:nvSpPr>
          <p:cNvPr id="4" name="Rectangle 3">
            <a:extLst>
              <a:ext uri="{FF2B5EF4-FFF2-40B4-BE49-F238E27FC236}">
                <a16:creationId xmlns:a16="http://schemas.microsoft.com/office/drawing/2014/main" id="{F8DD4B05-065C-467E-8565-D6A3D350942B}"/>
              </a:ext>
            </a:extLst>
          </p:cNvPr>
          <p:cNvSpPr/>
          <p:nvPr/>
        </p:nvSpPr>
        <p:spPr>
          <a:xfrm>
            <a:off x="1905000" y="4724400"/>
            <a:ext cx="54864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721ABCC-CCDA-4EDA-AD70-CDDBF866D0E5}"/>
              </a:ext>
            </a:extLst>
          </p:cNvPr>
          <p:cNvSpPr/>
          <p:nvPr/>
        </p:nvSpPr>
        <p:spPr>
          <a:xfrm>
            <a:off x="1905000" y="5471160"/>
            <a:ext cx="54864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C66F3C0-76F8-453B-93B4-F114581FA25C}"/>
              </a:ext>
            </a:extLst>
          </p:cNvPr>
          <p:cNvSpPr/>
          <p:nvPr/>
        </p:nvSpPr>
        <p:spPr>
          <a:xfrm>
            <a:off x="1905000" y="4343400"/>
            <a:ext cx="5486400" cy="304800"/>
          </a:xfrm>
          <a:prstGeom prst="rect">
            <a:avLst/>
          </a:prstGeom>
          <a:no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4EBF57F-3CFB-4979-B4D5-8C36369752C8}"/>
              </a:ext>
            </a:extLst>
          </p:cNvPr>
          <p:cNvSpPr/>
          <p:nvPr/>
        </p:nvSpPr>
        <p:spPr>
          <a:xfrm>
            <a:off x="1905000" y="2499360"/>
            <a:ext cx="5486400" cy="304800"/>
          </a:xfrm>
          <a:prstGeom prst="rect">
            <a:avLst/>
          </a:prstGeom>
          <a:no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2599E40-0182-4EE9-A3A5-14D54A0146A5}"/>
              </a:ext>
            </a:extLst>
          </p:cNvPr>
          <p:cNvSpPr/>
          <p:nvPr/>
        </p:nvSpPr>
        <p:spPr>
          <a:xfrm>
            <a:off x="1905000" y="5105400"/>
            <a:ext cx="5486400" cy="304800"/>
          </a:xfrm>
          <a:prstGeom prst="rect">
            <a:avLst/>
          </a:prstGeom>
          <a:no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900406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arn(inVertical)">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15" grpId="0" animBg="1"/>
      <p:bldP spid="16" grpId="0" animBg="1"/>
      <p:bldP spid="1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Target and Tolerance Design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32</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0" indent="0">
              <a:lnSpc>
                <a:spcPct val="90000"/>
              </a:lnSpc>
              <a:buNone/>
            </a:pPr>
            <a:r>
              <a:rPr lang="en-US" sz="3600" dirty="0"/>
              <a:t>National Highway Traffic Safety Administration dictates standards for motor vehicles:</a:t>
            </a:r>
          </a:p>
          <a:p>
            <a:pPr marL="0" indent="0">
              <a:lnSpc>
                <a:spcPct val="90000"/>
              </a:lnSpc>
              <a:buNone/>
            </a:pPr>
            <a:r>
              <a:rPr lang="en-US" dirty="0"/>
              <a:t> </a:t>
            </a:r>
          </a:p>
          <a:p>
            <a:pPr marL="514350" indent="-514350">
              <a:lnSpc>
                <a:spcPct val="90000"/>
              </a:lnSpc>
              <a:buAutoNum type="arabicParenBoth"/>
            </a:pPr>
            <a:r>
              <a:rPr lang="en-US" sz="3600" dirty="0"/>
              <a:t>Two windshield wiper speeds, one of which must be </a:t>
            </a:r>
          </a:p>
          <a:p>
            <a:pPr marL="914400" lvl="1" indent="-514350">
              <a:lnSpc>
                <a:spcPct val="90000"/>
              </a:lnSpc>
              <a:buAutoNum type="alphaLcParenBoth"/>
            </a:pPr>
            <a:r>
              <a:rPr lang="en-US" sz="3200" dirty="0"/>
              <a:t>faster than 45 cycles per minute and </a:t>
            </a:r>
          </a:p>
          <a:p>
            <a:pPr marL="914400" lvl="1" indent="-514350">
              <a:lnSpc>
                <a:spcPct val="90000"/>
              </a:lnSpc>
              <a:buAutoNum type="alphaLcParenBoth"/>
            </a:pPr>
            <a:r>
              <a:rPr lang="en-US" sz="3200" dirty="0"/>
              <a:t>the other at least 15 cycles per minute slower than the faster speed but no slower than one cycle every three seconds.</a:t>
            </a:r>
          </a:p>
          <a:p>
            <a:pPr marL="0" indent="0">
              <a:lnSpc>
                <a:spcPct val="90000"/>
              </a:lnSpc>
              <a:buNone/>
            </a:pPr>
            <a:endParaRPr lang="en-US" dirty="0"/>
          </a:p>
        </p:txBody>
      </p:sp>
    </p:spTree>
    <p:extLst>
      <p:ext uri="{BB962C8B-B14F-4D97-AF65-F5344CB8AC3E}">
        <p14:creationId xmlns:p14="http://schemas.microsoft.com/office/powerpoint/2010/main" val="1173959439"/>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Target and Tolerance Design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33</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0" indent="0">
              <a:lnSpc>
                <a:spcPct val="90000"/>
              </a:lnSpc>
              <a:buNone/>
            </a:pPr>
            <a:r>
              <a:rPr lang="en-US" dirty="0"/>
              <a:t>.</a:t>
            </a:r>
          </a:p>
        </p:txBody>
      </p:sp>
      <p:pic>
        <p:nvPicPr>
          <p:cNvPr id="12" name="Picture 5">
            <a:extLst>
              <a:ext uri="{FF2B5EF4-FFF2-40B4-BE49-F238E27FC236}">
                <a16:creationId xmlns:a16="http://schemas.microsoft.com/office/drawing/2014/main" id="{67003E6F-030E-42DF-B129-1C5ABF27CBC1}"/>
              </a:ext>
            </a:extLst>
          </p:cNvPr>
          <p:cNvPicPr>
            <a:picLocks noChangeAspect="1"/>
          </p:cNvPicPr>
          <p:nvPr/>
        </p:nvPicPr>
        <p:blipFill rotWithShape="1">
          <a:blip r:embed="rId3">
            <a:extLst>
              <a:ext uri="{28A0092B-C50C-407E-A947-70E740481C1C}">
                <a14:useLocalDpi xmlns:a14="http://schemas.microsoft.com/office/drawing/2010/main" val="0"/>
              </a:ext>
            </a:extLst>
          </a:blip>
          <a:srcRect b="38889"/>
          <a:stretch/>
        </p:blipFill>
        <p:spPr bwMode="auto">
          <a:xfrm>
            <a:off x="71962" y="1558319"/>
            <a:ext cx="8691038" cy="28612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201791642"/>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Target and Tolerance Design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34</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mc:AlternateContent xmlns:mc="http://schemas.openxmlformats.org/markup-compatibility/2006">
        <mc:Choice xmlns:a14="http://schemas.microsoft.com/office/drawing/2010/main" Requires="a14">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0" indent="0">
                  <a:lnSpc>
                    <a:spcPct val="90000"/>
                  </a:lnSpc>
                  <a:buNone/>
                </a:pPr>
                <a:r>
                  <a:rPr lang="en-US" dirty="0"/>
                  <a:t>.</a:t>
                </a:r>
              </a:p>
              <a:p>
                <a:pPr marL="0" indent="0">
                  <a:lnSpc>
                    <a:spcPct val="90000"/>
                  </a:lnSpc>
                  <a:buNone/>
                </a:pPr>
                <a:endParaRPr lang="en-US" dirty="0"/>
              </a:p>
              <a:p>
                <a:pPr marL="0" indent="0">
                  <a:lnSpc>
                    <a:spcPct val="90000"/>
                  </a:lnSpc>
                  <a:buNone/>
                </a:pPr>
                <a:endParaRPr lang="en-US" dirty="0"/>
              </a:p>
              <a:p>
                <a:pPr marL="0" indent="0">
                  <a:lnSpc>
                    <a:spcPct val="90000"/>
                  </a:lnSpc>
                  <a:buNone/>
                </a:pPr>
                <a:endParaRPr lang="en-US" dirty="0"/>
              </a:p>
              <a:p>
                <a:pPr marL="0" indent="0">
                  <a:lnSpc>
                    <a:spcPct val="90000"/>
                  </a:lnSpc>
                  <a:buNone/>
                </a:pPr>
                <a:endParaRPr lang="en-US" dirty="0"/>
              </a:p>
              <a:p>
                <a:pPr marL="0" indent="0">
                  <a:lnSpc>
                    <a:spcPct val="90000"/>
                  </a:lnSpc>
                  <a:buNone/>
                </a:pPr>
                <a:endParaRPr lang="en-US" dirty="0"/>
              </a:p>
              <a:p>
                <a:pPr marL="0" indent="0">
                  <a:lnSpc>
                    <a:spcPct val="90000"/>
                  </a:lnSpc>
                  <a:buNone/>
                </a:pPr>
                <a:r>
                  <a:rPr lang="en-US" dirty="0"/>
                  <a:t>Minimum = 0.514; Maximum = 0.588</a:t>
                </a:r>
              </a:p>
              <a:p>
                <a:pPr marL="0" indent="0">
                  <a:lnSpc>
                    <a:spcPct val="90000"/>
                  </a:lnSpc>
                  <a:buNone/>
                </a:pPr>
                <a:r>
                  <a:rPr lang="en-US" dirty="0"/>
                  <a:t>Nominal dimension = 0.514 +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0.588−0.514</m:t>
                        </m:r>
                      </m:num>
                      <m:den>
                        <m:r>
                          <a:rPr lang="en-US" b="0" i="1" smtClean="0">
                            <a:latin typeface="Cambria Math" panose="02040503050406030204" pitchFamily="18" charset="0"/>
                          </a:rPr>
                          <m:t>2</m:t>
                        </m:r>
                      </m:den>
                    </m:f>
                  </m:oMath>
                </a14:m>
                <a:r>
                  <a:rPr lang="en-US" dirty="0"/>
                  <a:t> </a:t>
                </a:r>
              </a:p>
              <a:p>
                <a:pPr marL="0" indent="0">
                  <a:lnSpc>
                    <a:spcPct val="90000"/>
                  </a:lnSpc>
                  <a:buNone/>
                </a:pPr>
                <a:r>
                  <a:rPr lang="en-US" dirty="0"/>
                  <a:t>			=0.514 + 0.037 = 0.551 </a:t>
                </a:r>
              </a:p>
              <a:p>
                <a:pPr marL="0" indent="0">
                  <a:lnSpc>
                    <a:spcPct val="90000"/>
                  </a:lnSpc>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0.514</m:t>
                      </m:r>
                      <m:r>
                        <a:rPr lang="en-US" b="0" i="1" smtClean="0">
                          <a:latin typeface="Cambria Math" panose="02040503050406030204" pitchFamily="18" charset="0"/>
                          <a:ea typeface="Cambria Math" panose="02040503050406030204" pitchFamily="18" charset="0"/>
                        </a:rPr>
                        <m:t>±0.037</m:t>
                      </m:r>
                    </m:oMath>
                  </m:oMathPara>
                </a14:m>
                <a:endParaRPr lang="en-US" dirty="0"/>
              </a:p>
            </p:txBody>
          </p:sp>
        </mc:Choice>
        <mc:Fallback>
          <p:sp>
            <p:nvSpPr>
              <p:cNvPr id="13" name="Content Placeholder 12">
                <a:extLst>
                  <a:ext uri="{FF2B5EF4-FFF2-40B4-BE49-F238E27FC236}">
                    <a16:creationId xmlns:a16="http://schemas.microsoft.com/office/drawing/2014/main" id="{E08D0F15-8C7B-49B6-A98A-D8A605874FB6}"/>
                  </a:ext>
                </a:extLst>
              </p:cNvPr>
              <p:cNvSpPr>
                <a:spLocks noGrp="1" noRot="1" noChangeAspect="1" noMove="1" noResize="1" noEditPoints="1" noAdjustHandles="1" noChangeArrowheads="1" noChangeShapeType="1" noTextEdit="1"/>
              </p:cNvSpPr>
              <p:nvPr>
                <p:ph idx="1"/>
              </p:nvPr>
            </p:nvSpPr>
            <p:spPr>
              <a:xfrm>
                <a:off x="307975" y="769938"/>
                <a:ext cx="8229600" cy="5739720"/>
              </a:xfrm>
              <a:blipFill>
                <a:blip r:embed="rId3"/>
                <a:stretch>
                  <a:fillRect l="-1926" t="-2229"/>
                </a:stretch>
              </a:blipFill>
            </p:spPr>
            <p:txBody>
              <a:bodyPr/>
              <a:lstStyle/>
              <a:p>
                <a:r>
                  <a:rPr lang="en-US">
                    <a:noFill/>
                  </a:rPr>
                  <a:t> </a:t>
                </a:r>
              </a:p>
            </p:txBody>
          </p:sp>
        </mc:Fallback>
      </mc:AlternateContent>
      <p:pic>
        <p:nvPicPr>
          <p:cNvPr id="12" name="Picture 5">
            <a:extLst>
              <a:ext uri="{FF2B5EF4-FFF2-40B4-BE49-F238E27FC236}">
                <a16:creationId xmlns:a16="http://schemas.microsoft.com/office/drawing/2014/main" id="{67003E6F-030E-42DF-B129-1C5ABF27CBC1}"/>
              </a:ext>
            </a:extLst>
          </p:cNvPr>
          <p:cNvPicPr>
            <a:picLocks noChangeAspect="1"/>
          </p:cNvPicPr>
          <p:nvPr/>
        </p:nvPicPr>
        <p:blipFill rotWithShape="1">
          <a:blip r:embed="rId4">
            <a:extLst>
              <a:ext uri="{28A0092B-C50C-407E-A947-70E740481C1C}">
                <a14:useLocalDpi xmlns:a14="http://schemas.microsoft.com/office/drawing/2010/main" val="0"/>
              </a:ext>
            </a:extLst>
          </a:blip>
          <a:srcRect l="15831" r="12275" b="42144"/>
          <a:stretch/>
        </p:blipFill>
        <p:spPr bwMode="auto">
          <a:xfrm>
            <a:off x="323215" y="769938"/>
            <a:ext cx="6248400" cy="27088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ectangle 3">
            <a:extLst>
              <a:ext uri="{FF2B5EF4-FFF2-40B4-BE49-F238E27FC236}">
                <a16:creationId xmlns:a16="http://schemas.microsoft.com/office/drawing/2014/main" id="{30DF5088-AEAD-4D6C-8FF7-0F199C23D59A}"/>
              </a:ext>
            </a:extLst>
          </p:cNvPr>
          <p:cNvSpPr/>
          <p:nvPr/>
        </p:nvSpPr>
        <p:spPr>
          <a:xfrm>
            <a:off x="2971800" y="5715000"/>
            <a:ext cx="3048000" cy="5254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4660447"/>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xEl>
                                              <p:pRg st="6" end="6"/>
                                            </p:txEl>
                                          </p:spTgt>
                                        </p:tgtEl>
                                        <p:attrNameLst>
                                          <p:attrName>style.visibility</p:attrName>
                                        </p:attrNameLst>
                                      </p:cBhvr>
                                      <p:to>
                                        <p:strVal val="visible"/>
                                      </p:to>
                                    </p:set>
                                    <p:animEffect transition="in" filter="fade">
                                      <p:cBhvr>
                                        <p:cTn id="14" dur="1000"/>
                                        <p:tgtEl>
                                          <p:spTgt spid="13">
                                            <p:txEl>
                                              <p:pRg st="6" end="6"/>
                                            </p:txEl>
                                          </p:spTgt>
                                        </p:tgtEl>
                                      </p:cBhvr>
                                    </p:animEffect>
                                    <p:anim calcmode="lin" valueType="num">
                                      <p:cBhvr>
                                        <p:cTn id="15" dur="10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xEl>
                                              <p:pRg st="7" end="7"/>
                                            </p:txEl>
                                          </p:spTgt>
                                        </p:tgtEl>
                                        <p:attrNameLst>
                                          <p:attrName>style.visibility</p:attrName>
                                        </p:attrNameLst>
                                      </p:cBhvr>
                                      <p:to>
                                        <p:strVal val="visible"/>
                                      </p:to>
                                    </p:set>
                                    <p:animEffect transition="in" filter="fade">
                                      <p:cBhvr>
                                        <p:cTn id="21" dur="1000"/>
                                        <p:tgtEl>
                                          <p:spTgt spid="13">
                                            <p:txEl>
                                              <p:pRg st="7" end="7"/>
                                            </p:txEl>
                                          </p:spTgt>
                                        </p:tgtEl>
                                      </p:cBhvr>
                                    </p:animEffect>
                                    <p:anim calcmode="lin" valueType="num">
                                      <p:cBhvr>
                                        <p:cTn id="22" dur="1000" fill="hold"/>
                                        <p:tgtEl>
                                          <p:spTgt spid="1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3">
                                            <p:txEl>
                                              <p:pRg st="8" end="8"/>
                                            </p:txEl>
                                          </p:spTgt>
                                        </p:tgtEl>
                                        <p:attrNameLst>
                                          <p:attrName>style.visibility</p:attrName>
                                        </p:attrNameLst>
                                      </p:cBhvr>
                                      <p:to>
                                        <p:strVal val="visible"/>
                                      </p:to>
                                    </p:set>
                                    <p:animEffect transition="in" filter="fade">
                                      <p:cBhvr>
                                        <p:cTn id="28" dur="1000"/>
                                        <p:tgtEl>
                                          <p:spTgt spid="13">
                                            <p:txEl>
                                              <p:pRg st="8" end="8"/>
                                            </p:txEl>
                                          </p:spTgt>
                                        </p:tgtEl>
                                      </p:cBhvr>
                                    </p:animEffect>
                                    <p:anim calcmode="lin" valueType="num">
                                      <p:cBhvr>
                                        <p:cTn id="29" dur="1000" fill="hold"/>
                                        <p:tgtEl>
                                          <p:spTgt spid="1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3">
                                            <p:txEl>
                                              <p:pRg st="9" end="9"/>
                                            </p:txEl>
                                          </p:spTgt>
                                        </p:tgtEl>
                                        <p:attrNameLst>
                                          <p:attrName>style.visibility</p:attrName>
                                        </p:attrNameLst>
                                      </p:cBhvr>
                                      <p:to>
                                        <p:strVal val="visible"/>
                                      </p:to>
                                    </p:set>
                                    <p:animEffect transition="in" filter="fade">
                                      <p:cBhvr>
                                        <p:cTn id="35" dur="1000"/>
                                        <p:tgtEl>
                                          <p:spTgt spid="13">
                                            <p:txEl>
                                              <p:pRg st="9" end="9"/>
                                            </p:txEl>
                                          </p:spTgt>
                                        </p:tgtEl>
                                      </p:cBhvr>
                                    </p:animEffect>
                                    <p:anim calcmode="lin" valueType="num">
                                      <p:cBhvr>
                                        <p:cTn id="36" dur="1000" fill="hold"/>
                                        <p:tgtEl>
                                          <p:spTgt spid="1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1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barn(inVertical)">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2800" b="1" dirty="0">
                <a:solidFill>
                  <a:schemeClr val="bg1"/>
                </a:solidFill>
                <a:latin typeface="Arial" charset="0"/>
                <a:ea typeface="+mn-ea"/>
                <a:cs typeface="Arial" charset="0"/>
              </a:rPr>
              <a:t>Taguchi concepts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35</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p:sp>
        <p:nvSpPr>
          <p:cNvPr id="4" name="Content Placeholder 3"/>
          <p:cNvSpPr>
            <a:spLocks noGrp="1"/>
          </p:cNvSpPr>
          <p:nvPr>
            <p:ph idx="1"/>
          </p:nvPr>
        </p:nvSpPr>
        <p:spPr>
          <a:xfrm>
            <a:off x="381000" y="717674"/>
            <a:ext cx="8305800" cy="5759326"/>
          </a:xfrm>
        </p:spPr>
        <p:txBody>
          <a:bodyPr>
            <a:noAutofit/>
          </a:bodyPr>
          <a:lstStyle/>
          <a:p>
            <a:pPr defTabSz="1000125" fontAlgn="auto">
              <a:lnSpc>
                <a:spcPct val="90000"/>
              </a:lnSpc>
              <a:spcBef>
                <a:spcPts val="0"/>
              </a:spcBef>
              <a:spcAft>
                <a:spcPts val="1200"/>
              </a:spcAft>
              <a:buClr>
                <a:srgbClr val="BF0922"/>
              </a:buClr>
              <a:buSzPct val="85000"/>
              <a:buBlip>
                <a:blip r:embed="rId2"/>
              </a:buBlip>
              <a:defRPr/>
            </a:pPr>
            <a:r>
              <a:rPr lang="en-US" dirty="0"/>
              <a:t>Traditional View of the Cost of Variability:</a:t>
            </a:r>
            <a:br>
              <a:rPr lang="en-US" dirty="0"/>
            </a:br>
            <a:endParaRPr lang="en-US" sz="2800" dirty="0"/>
          </a:p>
        </p:txBody>
      </p:sp>
      <p:pic>
        <p:nvPicPr>
          <p:cNvPr id="13" name="Picture 12">
            <a:extLst>
              <a:ext uri="{FF2B5EF4-FFF2-40B4-BE49-F238E27FC236}">
                <a16:creationId xmlns:a16="http://schemas.microsoft.com/office/drawing/2014/main" id="{957F1B99-8437-4D8A-AF7D-26552BA61B7D}"/>
              </a:ext>
            </a:extLst>
          </p:cNvPr>
          <p:cNvPicPr>
            <a:picLocks noChangeAspect="1"/>
          </p:cNvPicPr>
          <p:nvPr/>
        </p:nvPicPr>
        <p:blipFill rotWithShape="1">
          <a:blip r:embed="rId3"/>
          <a:srcRect l="46666" t="22855" r="20833" b="45553"/>
          <a:stretch/>
        </p:blipFill>
        <p:spPr>
          <a:xfrm>
            <a:off x="917575" y="2133601"/>
            <a:ext cx="6274267" cy="3428999"/>
          </a:xfrm>
          <a:prstGeom prst="rect">
            <a:avLst/>
          </a:prstGeom>
        </p:spPr>
      </p:pic>
    </p:spTree>
    <p:extLst>
      <p:ext uri="{BB962C8B-B14F-4D97-AF65-F5344CB8AC3E}">
        <p14:creationId xmlns:p14="http://schemas.microsoft.com/office/powerpoint/2010/main" val="1793489212"/>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2800" b="1" dirty="0">
                <a:solidFill>
                  <a:schemeClr val="bg1"/>
                </a:solidFill>
                <a:latin typeface="Arial" charset="0"/>
                <a:ea typeface="+mn-ea"/>
                <a:cs typeface="Arial" charset="0"/>
              </a:rPr>
              <a:t>Taguchi concepts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36</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p:sp>
        <p:nvSpPr>
          <p:cNvPr id="4" name="Content Placeholder 3"/>
          <p:cNvSpPr>
            <a:spLocks noGrp="1"/>
          </p:cNvSpPr>
          <p:nvPr>
            <p:ph idx="1"/>
          </p:nvPr>
        </p:nvSpPr>
        <p:spPr>
          <a:xfrm>
            <a:off x="381000" y="717674"/>
            <a:ext cx="8305800" cy="5759326"/>
          </a:xfrm>
        </p:spPr>
        <p:txBody>
          <a:bodyPr>
            <a:noAutofit/>
          </a:bodyPr>
          <a:lstStyle/>
          <a:p>
            <a:pPr defTabSz="1000125" fontAlgn="auto">
              <a:lnSpc>
                <a:spcPct val="90000"/>
              </a:lnSpc>
              <a:spcBef>
                <a:spcPts val="0"/>
              </a:spcBef>
              <a:spcAft>
                <a:spcPts val="1200"/>
              </a:spcAft>
              <a:buClr>
                <a:srgbClr val="BF0922"/>
              </a:buClr>
              <a:buSzPct val="85000"/>
              <a:buBlip>
                <a:blip r:embed="rId2"/>
              </a:buBlip>
              <a:defRPr/>
            </a:pPr>
            <a:r>
              <a:rPr lang="en-US" dirty="0"/>
              <a:t>Traditional View of the Cost of Variability:</a:t>
            </a:r>
            <a:br>
              <a:rPr lang="en-US" dirty="0"/>
            </a:br>
            <a:endParaRPr lang="en-US" sz="2800" dirty="0"/>
          </a:p>
        </p:txBody>
      </p:sp>
      <p:pic>
        <p:nvPicPr>
          <p:cNvPr id="13" name="Picture 12">
            <a:extLst>
              <a:ext uri="{FF2B5EF4-FFF2-40B4-BE49-F238E27FC236}">
                <a16:creationId xmlns:a16="http://schemas.microsoft.com/office/drawing/2014/main" id="{957F1B99-8437-4D8A-AF7D-26552BA61B7D}"/>
              </a:ext>
            </a:extLst>
          </p:cNvPr>
          <p:cNvPicPr>
            <a:picLocks noChangeAspect="1"/>
          </p:cNvPicPr>
          <p:nvPr/>
        </p:nvPicPr>
        <p:blipFill rotWithShape="1">
          <a:blip r:embed="rId3"/>
          <a:srcRect l="46666" t="22855" r="20833" b="45553"/>
          <a:stretch/>
        </p:blipFill>
        <p:spPr>
          <a:xfrm>
            <a:off x="152401" y="1408674"/>
            <a:ext cx="3352800" cy="1832365"/>
          </a:xfrm>
          <a:prstGeom prst="rect">
            <a:avLst/>
          </a:prstGeom>
        </p:spPr>
      </p:pic>
      <p:pic>
        <p:nvPicPr>
          <p:cNvPr id="14" name="Picture 13">
            <a:extLst>
              <a:ext uri="{FF2B5EF4-FFF2-40B4-BE49-F238E27FC236}">
                <a16:creationId xmlns:a16="http://schemas.microsoft.com/office/drawing/2014/main" id="{234E0729-4E1C-4B47-930B-915F9E6D3DF7}"/>
              </a:ext>
            </a:extLst>
          </p:cNvPr>
          <p:cNvPicPr>
            <a:picLocks noChangeAspect="1"/>
          </p:cNvPicPr>
          <p:nvPr/>
        </p:nvPicPr>
        <p:blipFill>
          <a:blip r:embed="rId4"/>
          <a:stretch>
            <a:fillRect/>
          </a:stretch>
        </p:blipFill>
        <p:spPr>
          <a:xfrm>
            <a:off x="1445718" y="4007847"/>
            <a:ext cx="7213600" cy="2032000"/>
          </a:xfrm>
          <a:prstGeom prst="rect">
            <a:avLst/>
          </a:prstGeom>
        </p:spPr>
      </p:pic>
    </p:spTree>
    <p:extLst>
      <p:ext uri="{BB962C8B-B14F-4D97-AF65-F5344CB8AC3E}">
        <p14:creationId xmlns:p14="http://schemas.microsoft.com/office/powerpoint/2010/main" val="725628258"/>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2800" b="1" dirty="0">
                <a:solidFill>
                  <a:schemeClr val="bg1"/>
                </a:solidFill>
                <a:latin typeface="Arial" charset="0"/>
                <a:ea typeface="+mn-ea"/>
                <a:cs typeface="Arial" charset="0"/>
              </a:rPr>
              <a:t>Taguchi concepts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37</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p:sp>
        <p:nvSpPr>
          <p:cNvPr id="4" name="Content Placeholder 3"/>
          <p:cNvSpPr>
            <a:spLocks noGrp="1"/>
          </p:cNvSpPr>
          <p:nvPr>
            <p:ph idx="1"/>
          </p:nvPr>
        </p:nvSpPr>
        <p:spPr>
          <a:xfrm>
            <a:off x="381000" y="717674"/>
            <a:ext cx="8305800" cy="5759326"/>
          </a:xfrm>
        </p:spPr>
        <p:txBody>
          <a:bodyPr>
            <a:noAutofit/>
          </a:bodyPr>
          <a:lstStyle/>
          <a:p>
            <a:pPr defTabSz="1000125" fontAlgn="auto">
              <a:lnSpc>
                <a:spcPct val="90000"/>
              </a:lnSpc>
              <a:spcBef>
                <a:spcPts val="0"/>
              </a:spcBef>
              <a:spcAft>
                <a:spcPts val="1200"/>
              </a:spcAft>
              <a:buClr>
                <a:srgbClr val="BF0922"/>
              </a:buClr>
              <a:buSzPct val="85000"/>
              <a:buBlip>
                <a:blip r:embed="rId2"/>
              </a:buBlip>
              <a:defRPr/>
            </a:pPr>
            <a:r>
              <a:rPr lang="en-US" dirty="0"/>
              <a:t>Traditional View of the Cost of Variability:</a:t>
            </a:r>
            <a:br>
              <a:rPr lang="en-US" dirty="0"/>
            </a:br>
            <a:endParaRPr lang="en-US" sz="2800" dirty="0"/>
          </a:p>
        </p:txBody>
      </p:sp>
      <p:pic>
        <p:nvPicPr>
          <p:cNvPr id="13" name="Picture 12">
            <a:extLst>
              <a:ext uri="{FF2B5EF4-FFF2-40B4-BE49-F238E27FC236}">
                <a16:creationId xmlns:a16="http://schemas.microsoft.com/office/drawing/2014/main" id="{957F1B99-8437-4D8A-AF7D-26552BA61B7D}"/>
              </a:ext>
            </a:extLst>
          </p:cNvPr>
          <p:cNvPicPr>
            <a:picLocks noChangeAspect="1"/>
          </p:cNvPicPr>
          <p:nvPr/>
        </p:nvPicPr>
        <p:blipFill rotWithShape="1">
          <a:blip r:embed="rId3"/>
          <a:srcRect l="46666" t="22855" r="20833" b="45553"/>
          <a:stretch/>
        </p:blipFill>
        <p:spPr>
          <a:xfrm>
            <a:off x="917575" y="2133601"/>
            <a:ext cx="6274267" cy="3428999"/>
          </a:xfrm>
          <a:prstGeom prst="rect">
            <a:avLst/>
          </a:prstGeom>
        </p:spPr>
      </p:pic>
      <p:cxnSp>
        <p:nvCxnSpPr>
          <p:cNvPr id="10" name="Straight Connector 9">
            <a:extLst>
              <a:ext uri="{FF2B5EF4-FFF2-40B4-BE49-F238E27FC236}">
                <a16:creationId xmlns:a16="http://schemas.microsoft.com/office/drawing/2014/main" id="{C2024CF8-91EF-4855-8E5F-3D40EB19550C}"/>
              </a:ext>
            </a:extLst>
          </p:cNvPr>
          <p:cNvCxnSpPr>
            <a:cxnSpLocks/>
          </p:cNvCxnSpPr>
          <p:nvPr/>
        </p:nvCxnSpPr>
        <p:spPr>
          <a:xfrm>
            <a:off x="1600200" y="1295400"/>
            <a:ext cx="6626225" cy="4844926"/>
          </a:xfrm>
          <a:prstGeom prst="line">
            <a:avLst/>
          </a:prstGeom>
        </p:spPr>
        <p:style>
          <a:lnRef idx="3">
            <a:schemeClr val="accent4"/>
          </a:lnRef>
          <a:fillRef idx="0">
            <a:schemeClr val="accent4"/>
          </a:fillRef>
          <a:effectRef idx="2">
            <a:schemeClr val="accent4"/>
          </a:effectRef>
          <a:fontRef idx="minor">
            <a:schemeClr val="tx1"/>
          </a:fontRef>
        </p:style>
      </p:cxnSp>
      <p:cxnSp>
        <p:nvCxnSpPr>
          <p:cNvPr id="16" name="Straight Connector 15">
            <a:extLst>
              <a:ext uri="{FF2B5EF4-FFF2-40B4-BE49-F238E27FC236}">
                <a16:creationId xmlns:a16="http://schemas.microsoft.com/office/drawing/2014/main" id="{B8A1FCC7-E975-497A-A03C-BE5001AA9D14}"/>
              </a:ext>
            </a:extLst>
          </p:cNvPr>
          <p:cNvCxnSpPr>
            <a:cxnSpLocks/>
          </p:cNvCxnSpPr>
          <p:nvPr/>
        </p:nvCxnSpPr>
        <p:spPr>
          <a:xfrm flipV="1">
            <a:off x="1371600" y="1219200"/>
            <a:ext cx="6477000" cy="5021262"/>
          </a:xfrm>
          <a:prstGeom prst="line">
            <a:avLst/>
          </a:prstGeom>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3800812899"/>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right)">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2800" b="1" dirty="0">
                <a:solidFill>
                  <a:schemeClr val="bg1"/>
                </a:solidFill>
                <a:latin typeface="Arial" charset="0"/>
                <a:ea typeface="+mn-ea"/>
                <a:cs typeface="Arial" charset="0"/>
              </a:rPr>
              <a:t>Taguchi concepts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38</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p:sp>
        <p:nvSpPr>
          <p:cNvPr id="4" name="Content Placeholder 3"/>
          <p:cNvSpPr>
            <a:spLocks noGrp="1"/>
          </p:cNvSpPr>
          <p:nvPr>
            <p:ph idx="1"/>
          </p:nvPr>
        </p:nvSpPr>
        <p:spPr>
          <a:xfrm>
            <a:off x="381000" y="717674"/>
            <a:ext cx="8305800" cy="5759326"/>
          </a:xfrm>
        </p:spPr>
        <p:txBody>
          <a:bodyPr>
            <a:noAutofit/>
          </a:bodyPr>
          <a:lstStyle/>
          <a:p>
            <a:pPr defTabSz="1000125" fontAlgn="auto">
              <a:lnSpc>
                <a:spcPct val="90000"/>
              </a:lnSpc>
              <a:spcBef>
                <a:spcPts val="0"/>
              </a:spcBef>
              <a:spcAft>
                <a:spcPts val="1200"/>
              </a:spcAft>
              <a:buClr>
                <a:srgbClr val="BF0922"/>
              </a:buClr>
              <a:buSzPct val="85000"/>
              <a:buBlip>
                <a:blip r:embed="rId2"/>
              </a:buBlip>
              <a:defRPr/>
            </a:pPr>
            <a:r>
              <a:rPr lang="en-US" sz="2800" dirty="0"/>
              <a:t>.</a:t>
            </a:r>
          </a:p>
        </p:txBody>
      </p:sp>
      <p:pic>
        <p:nvPicPr>
          <p:cNvPr id="6" name="Picture 5">
            <a:extLst>
              <a:ext uri="{FF2B5EF4-FFF2-40B4-BE49-F238E27FC236}">
                <a16:creationId xmlns:a16="http://schemas.microsoft.com/office/drawing/2014/main" id="{2118BDA6-94C3-4274-9FA4-BE37BC0D3067}"/>
              </a:ext>
            </a:extLst>
          </p:cNvPr>
          <p:cNvPicPr>
            <a:picLocks noChangeAspect="1"/>
          </p:cNvPicPr>
          <p:nvPr/>
        </p:nvPicPr>
        <p:blipFill rotWithShape="1">
          <a:blip r:embed="rId3"/>
          <a:srcRect l="47500" t="36660" r="20833" b="30731"/>
          <a:stretch/>
        </p:blipFill>
        <p:spPr>
          <a:xfrm>
            <a:off x="1101137" y="707631"/>
            <a:ext cx="6480763" cy="3752023"/>
          </a:xfrm>
          <a:prstGeom prst="rect">
            <a:avLst/>
          </a:prstGeom>
        </p:spPr>
      </p:pic>
    </p:spTree>
    <p:extLst>
      <p:ext uri="{BB962C8B-B14F-4D97-AF65-F5344CB8AC3E}">
        <p14:creationId xmlns:p14="http://schemas.microsoft.com/office/powerpoint/2010/main" val="1558392006"/>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2800" b="1" dirty="0">
                <a:solidFill>
                  <a:schemeClr val="bg1"/>
                </a:solidFill>
                <a:latin typeface="Arial" charset="0"/>
                <a:ea typeface="+mn-ea"/>
                <a:cs typeface="Arial" charset="0"/>
              </a:rPr>
              <a:t>Taguchi concepts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39</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p:sp>
        <p:nvSpPr>
          <p:cNvPr id="4" name="Content Placeholder 3"/>
          <p:cNvSpPr>
            <a:spLocks noGrp="1"/>
          </p:cNvSpPr>
          <p:nvPr>
            <p:ph idx="1"/>
          </p:nvPr>
        </p:nvSpPr>
        <p:spPr>
          <a:xfrm>
            <a:off x="381000" y="717674"/>
            <a:ext cx="8305800" cy="5759326"/>
          </a:xfrm>
        </p:spPr>
        <p:txBody>
          <a:bodyPr>
            <a:noAutofit/>
          </a:bodyPr>
          <a:lstStyle/>
          <a:p>
            <a:pPr defTabSz="1000125" fontAlgn="auto">
              <a:lnSpc>
                <a:spcPct val="90000"/>
              </a:lnSpc>
              <a:spcBef>
                <a:spcPts val="0"/>
              </a:spcBef>
              <a:spcAft>
                <a:spcPts val="1200"/>
              </a:spcAft>
              <a:buClr>
                <a:srgbClr val="BF0922"/>
              </a:buClr>
              <a:buSzPct val="85000"/>
              <a:buBlip>
                <a:blip r:embed="rId2"/>
              </a:buBlip>
              <a:defRPr/>
            </a:pPr>
            <a:r>
              <a:rPr lang="en-US" sz="2800" dirty="0"/>
              <a:t>.</a:t>
            </a:r>
          </a:p>
        </p:txBody>
      </p:sp>
      <p:sp>
        <p:nvSpPr>
          <p:cNvPr id="10" name="Rectangle 9">
            <a:extLst>
              <a:ext uri="{FF2B5EF4-FFF2-40B4-BE49-F238E27FC236}">
                <a16:creationId xmlns:a16="http://schemas.microsoft.com/office/drawing/2014/main" id="{FDABFB10-E857-4436-8DF9-7E9801AEAC8F}"/>
              </a:ext>
            </a:extLst>
          </p:cNvPr>
          <p:cNvSpPr/>
          <p:nvPr/>
        </p:nvSpPr>
        <p:spPr>
          <a:xfrm>
            <a:off x="342900" y="4384694"/>
            <a:ext cx="8458200" cy="1384995"/>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US" sz="2800" dirty="0"/>
              <a:t>Taguchi assumes that losses can be approximated by a quadratic function so that larger deviations from target corresponds to increasingly larger losses.</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4CF94CE-D63C-46C7-9EC4-554A4B34534B}"/>
                  </a:ext>
                </a:extLst>
              </p:cNvPr>
              <p:cNvSpPr txBox="1"/>
              <p:nvPr/>
            </p:nvSpPr>
            <p:spPr>
              <a:xfrm>
                <a:off x="5322665" y="5986133"/>
                <a:ext cx="237353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𝐿</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r>
                        <a:rPr lang="en-US" sz="2400" b="0" i="1" smtClean="0">
                          <a:latin typeface="Cambria Math" panose="02040503050406030204" pitchFamily="18" charset="0"/>
                        </a:rPr>
                        <m:t>𝑘</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rPr>
                            <m:t>𝑇</m:t>
                          </m:r>
                          <m:r>
                            <a:rPr lang="en-US" sz="2400" b="0" i="1" smtClean="0">
                              <a:latin typeface="Cambria Math" panose="02040503050406030204" pitchFamily="18" charset="0"/>
                            </a:rPr>
                            <m:t>)</m:t>
                          </m:r>
                        </m:e>
                        <m:sup>
                          <m:r>
                            <a:rPr lang="en-US" sz="2400" b="0" i="1" smtClean="0">
                              <a:latin typeface="Cambria Math" panose="02040503050406030204" pitchFamily="18" charset="0"/>
                            </a:rPr>
                            <m:t>2</m:t>
                          </m:r>
                        </m:sup>
                      </m:sSup>
                    </m:oMath>
                  </m:oMathPara>
                </a14:m>
                <a:endParaRPr lang="en-US" sz="2400" dirty="0"/>
              </a:p>
            </p:txBody>
          </p:sp>
        </mc:Choice>
        <mc:Fallback xmlns="">
          <p:sp>
            <p:nvSpPr>
              <p:cNvPr id="12" name="TextBox 11">
                <a:extLst>
                  <a:ext uri="{FF2B5EF4-FFF2-40B4-BE49-F238E27FC236}">
                    <a16:creationId xmlns:a16="http://schemas.microsoft.com/office/drawing/2014/main" id="{D4CF94CE-D63C-46C7-9EC4-554A4B34534B}"/>
                  </a:ext>
                </a:extLst>
              </p:cNvPr>
              <p:cNvSpPr txBox="1">
                <a:spLocks noRot="1" noChangeAspect="1" noMove="1" noResize="1" noEditPoints="1" noAdjustHandles="1" noChangeArrowheads="1" noChangeShapeType="1" noTextEdit="1"/>
              </p:cNvSpPr>
              <p:nvPr/>
            </p:nvSpPr>
            <p:spPr>
              <a:xfrm>
                <a:off x="5322665" y="5986133"/>
                <a:ext cx="2373535" cy="369332"/>
              </a:xfrm>
              <a:prstGeom prst="rect">
                <a:avLst/>
              </a:prstGeom>
              <a:blipFill>
                <a:blip r:embed="rId3"/>
                <a:stretch>
                  <a:fillRect l="-2564" r="-513" b="-32787"/>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7403B562-507D-48CF-9EAC-0A434C168700}"/>
              </a:ext>
            </a:extLst>
          </p:cNvPr>
          <p:cNvSpPr txBox="1"/>
          <p:nvPr/>
        </p:nvSpPr>
        <p:spPr>
          <a:xfrm>
            <a:off x="1110180" y="5937780"/>
            <a:ext cx="2888932" cy="461665"/>
          </a:xfrm>
          <a:prstGeom prst="rect">
            <a:avLst/>
          </a:prstGeom>
          <a:noFill/>
        </p:spPr>
        <p:txBody>
          <a:bodyPr wrap="none" rtlCol="0">
            <a:spAutoFit/>
          </a:bodyPr>
          <a:lstStyle/>
          <a:p>
            <a:r>
              <a:rPr lang="en-US" sz="2400" u="sng" dirty="0"/>
              <a:t>Taguchi Loss Function</a:t>
            </a:r>
          </a:p>
        </p:txBody>
      </p:sp>
      <p:pic>
        <p:nvPicPr>
          <p:cNvPr id="17" name="Picture 16">
            <a:extLst>
              <a:ext uri="{FF2B5EF4-FFF2-40B4-BE49-F238E27FC236}">
                <a16:creationId xmlns:a16="http://schemas.microsoft.com/office/drawing/2014/main" id="{FC57C9C7-2A69-406B-B3EA-44593B3A8396}"/>
              </a:ext>
            </a:extLst>
          </p:cNvPr>
          <p:cNvPicPr>
            <a:picLocks noChangeAspect="1"/>
          </p:cNvPicPr>
          <p:nvPr/>
        </p:nvPicPr>
        <p:blipFill>
          <a:blip r:embed="rId4"/>
          <a:stretch>
            <a:fillRect/>
          </a:stretch>
        </p:blipFill>
        <p:spPr>
          <a:xfrm>
            <a:off x="1346200" y="786329"/>
            <a:ext cx="6235700" cy="3492500"/>
          </a:xfrm>
          <a:prstGeom prst="rect">
            <a:avLst/>
          </a:prstGeom>
        </p:spPr>
      </p:pic>
    </p:spTree>
    <p:extLst>
      <p:ext uri="{BB962C8B-B14F-4D97-AF65-F5344CB8AC3E}">
        <p14:creationId xmlns:p14="http://schemas.microsoft.com/office/powerpoint/2010/main" val="3040761245"/>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Six Sigma</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40</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50" name="Group 49"/>
          <p:cNvGrpSpPr/>
          <p:nvPr/>
        </p:nvGrpSpPr>
        <p:grpSpPr>
          <a:xfrm>
            <a:off x="2271713" y="3260724"/>
            <a:ext cx="4425951" cy="387351"/>
            <a:chOff x="3471863" y="3835400"/>
            <a:chExt cx="4425951" cy="387351"/>
          </a:xfrm>
        </p:grpSpPr>
        <p:sp>
          <p:nvSpPr>
            <p:cNvPr id="51" name="Freeform 6"/>
            <p:cNvSpPr>
              <a:spLocks/>
            </p:cNvSpPr>
            <p:nvPr/>
          </p:nvSpPr>
          <p:spPr bwMode="auto">
            <a:xfrm>
              <a:off x="3471863" y="3835400"/>
              <a:ext cx="757238" cy="385763"/>
            </a:xfrm>
            <a:custGeom>
              <a:avLst/>
              <a:gdLst>
                <a:gd name="T0" fmla="*/ 21 w 477"/>
                <a:gd name="T1" fmla="*/ 228 h 243"/>
                <a:gd name="T2" fmla="*/ 147 w 477"/>
                <a:gd name="T3" fmla="*/ 204 h 243"/>
                <a:gd name="T4" fmla="*/ 264 w 477"/>
                <a:gd name="T5" fmla="*/ 168 h 243"/>
                <a:gd name="T6" fmla="*/ 366 w 477"/>
                <a:gd name="T7" fmla="*/ 117 h 243"/>
                <a:gd name="T8" fmla="*/ 477 w 477"/>
                <a:gd name="T9" fmla="*/ 0 h 243"/>
                <a:gd name="T10" fmla="*/ 477 w 477"/>
                <a:gd name="T11" fmla="*/ 243 h 243"/>
                <a:gd name="T12" fmla="*/ 0 w 477"/>
                <a:gd name="T13" fmla="*/ 240 h 243"/>
                <a:gd name="T14" fmla="*/ 0 60000 65536"/>
                <a:gd name="T15" fmla="*/ 0 60000 65536"/>
                <a:gd name="T16" fmla="*/ 0 60000 65536"/>
                <a:gd name="T17" fmla="*/ 0 60000 65536"/>
                <a:gd name="T18" fmla="*/ 0 60000 65536"/>
                <a:gd name="T19" fmla="*/ 0 60000 65536"/>
                <a:gd name="T20" fmla="*/ 0 60000 65536"/>
                <a:gd name="T21" fmla="*/ 0 w 477"/>
                <a:gd name="T22" fmla="*/ 0 h 243"/>
                <a:gd name="T23" fmla="*/ 477 w 477"/>
                <a:gd name="T24" fmla="*/ 243 h 2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7" h="243">
                  <a:moveTo>
                    <a:pt x="21" y="228"/>
                  </a:moveTo>
                  <a:lnTo>
                    <a:pt x="147" y="204"/>
                  </a:lnTo>
                  <a:lnTo>
                    <a:pt x="264" y="168"/>
                  </a:lnTo>
                  <a:lnTo>
                    <a:pt x="366" y="117"/>
                  </a:lnTo>
                  <a:lnTo>
                    <a:pt x="477" y="0"/>
                  </a:lnTo>
                  <a:lnTo>
                    <a:pt x="477" y="243"/>
                  </a:lnTo>
                  <a:lnTo>
                    <a:pt x="0" y="240"/>
                  </a:lnTo>
                </a:path>
              </a:pathLst>
            </a:custGeom>
            <a:solidFill>
              <a:srgbClr val="4BAC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 name="Freeform 7"/>
            <p:cNvSpPr>
              <a:spLocks/>
            </p:cNvSpPr>
            <p:nvPr/>
          </p:nvSpPr>
          <p:spPr bwMode="auto">
            <a:xfrm flipH="1">
              <a:off x="7140576" y="3836988"/>
              <a:ext cx="757238" cy="385763"/>
            </a:xfrm>
            <a:custGeom>
              <a:avLst/>
              <a:gdLst>
                <a:gd name="T0" fmla="*/ 21 w 477"/>
                <a:gd name="T1" fmla="*/ 228 h 243"/>
                <a:gd name="T2" fmla="*/ 147 w 477"/>
                <a:gd name="T3" fmla="*/ 204 h 243"/>
                <a:gd name="T4" fmla="*/ 264 w 477"/>
                <a:gd name="T5" fmla="*/ 168 h 243"/>
                <a:gd name="T6" fmla="*/ 366 w 477"/>
                <a:gd name="T7" fmla="*/ 117 h 243"/>
                <a:gd name="T8" fmla="*/ 477 w 477"/>
                <a:gd name="T9" fmla="*/ 0 h 243"/>
                <a:gd name="T10" fmla="*/ 477 w 477"/>
                <a:gd name="T11" fmla="*/ 243 h 243"/>
                <a:gd name="T12" fmla="*/ 0 w 477"/>
                <a:gd name="T13" fmla="*/ 240 h 243"/>
              </a:gdLst>
              <a:ahLst/>
              <a:cxnLst>
                <a:cxn ang="0">
                  <a:pos x="T0" y="T1"/>
                </a:cxn>
                <a:cxn ang="0">
                  <a:pos x="T2" y="T3"/>
                </a:cxn>
                <a:cxn ang="0">
                  <a:pos x="T4" y="T5"/>
                </a:cxn>
                <a:cxn ang="0">
                  <a:pos x="T6" y="T7"/>
                </a:cxn>
                <a:cxn ang="0">
                  <a:pos x="T8" y="T9"/>
                </a:cxn>
                <a:cxn ang="0">
                  <a:pos x="T10" y="T11"/>
                </a:cxn>
                <a:cxn ang="0">
                  <a:pos x="T12" y="T13"/>
                </a:cxn>
              </a:cxnLst>
              <a:rect l="0" t="0" r="r" b="b"/>
              <a:pathLst>
                <a:path w="477" h="243">
                  <a:moveTo>
                    <a:pt x="21" y="228"/>
                  </a:moveTo>
                  <a:lnTo>
                    <a:pt x="147" y="204"/>
                  </a:lnTo>
                  <a:lnTo>
                    <a:pt x="264" y="168"/>
                  </a:lnTo>
                  <a:lnTo>
                    <a:pt x="366" y="117"/>
                  </a:lnTo>
                  <a:lnTo>
                    <a:pt x="477" y="0"/>
                  </a:lnTo>
                  <a:lnTo>
                    <a:pt x="477" y="243"/>
                  </a:lnTo>
                  <a:lnTo>
                    <a:pt x="0" y="240"/>
                  </a:lnTo>
                </a:path>
              </a:pathLst>
            </a:custGeom>
            <a:solidFill>
              <a:schemeClr val="accent5"/>
            </a:solidFill>
            <a:ln>
              <a:noFill/>
            </a:ln>
            <a:effectLst/>
          </p:spPr>
          <p:txBody>
            <a:bodyPr/>
            <a:lstStyle/>
            <a:p>
              <a:pPr fontAlgn="auto">
                <a:spcBef>
                  <a:spcPts val="0"/>
                </a:spcBef>
                <a:spcAft>
                  <a:spcPts val="0"/>
                </a:spcAft>
                <a:defRPr/>
              </a:pPr>
              <a:endParaRPr lang="en-US" dirty="0">
                <a:latin typeface="Arial"/>
                <a:ea typeface="+mn-ea"/>
                <a:cs typeface="Arial"/>
              </a:endParaRPr>
            </a:p>
          </p:txBody>
        </p:sp>
      </p:grpSp>
      <p:grpSp>
        <p:nvGrpSpPr>
          <p:cNvPr id="58" name="Group 57"/>
          <p:cNvGrpSpPr/>
          <p:nvPr/>
        </p:nvGrpSpPr>
        <p:grpSpPr>
          <a:xfrm>
            <a:off x="2051050" y="1495424"/>
            <a:ext cx="4851400" cy="2549526"/>
            <a:chOff x="3251200" y="2070100"/>
            <a:chExt cx="4851400" cy="2549526"/>
          </a:xfrm>
        </p:grpSpPr>
        <p:sp>
          <p:nvSpPr>
            <p:cNvPr id="59" name="Freeform 9"/>
            <p:cNvSpPr>
              <a:spLocks/>
            </p:cNvSpPr>
            <p:nvPr/>
          </p:nvSpPr>
          <p:spPr bwMode="auto">
            <a:xfrm>
              <a:off x="3505200" y="2074863"/>
              <a:ext cx="4333875" cy="2122488"/>
            </a:xfrm>
            <a:custGeom>
              <a:avLst/>
              <a:gdLst>
                <a:gd name="T0" fmla="*/ 0 w 2730"/>
                <a:gd name="T1" fmla="*/ 1328 h 1337"/>
                <a:gd name="T2" fmla="*/ 171 w 2730"/>
                <a:gd name="T3" fmla="*/ 1304 h 1337"/>
                <a:gd name="T4" fmla="*/ 333 w 2730"/>
                <a:gd name="T5" fmla="*/ 1229 h 1337"/>
                <a:gd name="T6" fmla="*/ 441 w 2730"/>
                <a:gd name="T7" fmla="*/ 1130 h 1337"/>
                <a:gd name="T8" fmla="*/ 525 w 2730"/>
                <a:gd name="T9" fmla="*/ 1025 h 1337"/>
                <a:gd name="T10" fmla="*/ 636 w 2730"/>
                <a:gd name="T11" fmla="*/ 872 h 1337"/>
                <a:gd name="T12" fmla="*/ 795 w 2730"/>
                <a:gd name="T13" fmla="*/ 614 h 1337"/>
                <a:gd name="T14" fmla="*/ 948 w 2730"/>
                <a:gd name="T15" fmla="*/ 347 h 1337"/>
                <a:gd name="T16" fmla="*/ 1095 w 2730"/>
                <a:gd name="T17" fmla="*/ 161 h 1337"/>
                <a:gd name="T18" fmla="*/ 1242 w 2730"/>
                <a:gd name="T19" fmla="*/ 35 h 1337"/>
                <a:gd name="T20" fmla="*/ 1374 w 2730"/>
                <a:gd name="T21" fmla="*/ 2 h 1337"/>
                <a:gd name="T22" fmla="*/ 1479 w 2730"/>
                <a:gd name="T23" fmla="*/ 20 h 1337"/>
                <a:gd name="T24" fmla="*/ 1593 w 2730"/>
                <a:gd name="T25" fmla="*/ 98 h 1337"/>
                <a:gd name="T26" fmla="*/ 1680 w 2730"/>
                <a:gd name="T27" fmla="*/ 188 h 1337"/>
                <a:gd name="T28" fmla="*/ 1788 w 2730"/>
                <a:gd name="T29" fmla="*/ 332 h 1337"/>
                <a:gd name="T30" fmla="*/ 1968 w 2730"/>
                <a:gd name="T31" fmla="*/ 635 h 1337"/>
                <a:gd name="T32" fmla="*/ 2130 w 2730"/>
                <a:gd name="T33" fmla="*/ 896 h 1337"/>
                <a:gd name="T34" fmla="*/ 2250 w 2730"/>
                <a:gd name="T35" fmla="*/ 1058 h 1337"/>
                <a:gd name="T36" fmla="*/ 2313 w 2730"/>
                <a:gd name="T37" fmla="*/ 1130 h 1337"/>
                <a:gd name="T38" fmla="*/ 2394 w 2730"/>
                <a:gd name="T39" fmla="*/ 1199 h 1337"/>
                <a:gd name="T40" fmla="*/ 2484 w 2730"/>
                <a:gd name="T41" fmla="*/ 1262 h 1337"/>
                <a:gd name="T42" fmla="*/ 2583 w 2730"/>
                <a:gd name="T43" fmla="*/ 1307 h 1337"/>
                <a:gd name="T44" fmla="*/ 2730 w 2730"/>
                <a:gd name="T45" fmla="*/ 1337 h 133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30"/>
                <a:gd name="T70" fmla="*/ 0 h 1337"/>
                <a:gd name="T71" fmla="*/ 2730 w 2730"/>
                <a:gd name="T72" fmla="*/ 1337 h 133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30" h="1337">
                  <a:moveTo>
                    <a:pt x="0" y="1328"/>
                  </a:moveTo>
                  <a:cubicBezTo>
                    <a:pt x="58" y="1324"/>
                    <a:pt x="116" y="1321"/>
                    <a:pt x="171" y="1304"/>
                  </a:cubicBezTo>
                  <a:cubicBezTo>
                    <a:pt x="226" y="1287"/>
                    <a:pt x="288" y="1258"/>
                    <a:pt x="333" y="1229"/>
                  </a:cubicBezTo>
                  <a:cubicBezTo>
                    <a:pt x="378" y="1200"/>
                    <a:pt x="409" y="1164"/>
                    <a:pt x="441" y="1130"/>
                  </a:cubicBezTo>
                  <a:cubicBezTo>
                    <a:pt x="473" y="1096"/>
                    <a:pt x="493" y="1068"/>
                    <a:pt x="525" y="1025"/>
                  </a:cubicBezTo>
                  <a:cubicBezTo>
                    <a:pt x="557" y="982"/>
                    <a:pt x="591" y="940"/>
                    <a:pt x="636" y="872"/>
                  </a:cubicBezTo>
                  <a:cubicBezTo>
                    <a:pt x="681" y="804"/>
                    <a:pt x="743" y="701"/>
                    <a:pt x="795" y="614"/>
                  </a:cubicBezTo>
                  <a:cubicBezTo>
                    <a:pt x="847" y="527"/>
                    <a:pt x="898" y="422"/>
                    <a:pt x="948" y="347"/>
                  </a:cubicBezTo>
                  <a:cubicBezTo>
                    <a:pt x="998" y="272"/>
                    <a:pt x="1046" y="213"/>
                    <a:pt x="1095" y="161"/>
                  </a:cubicBezTo>
                  <a:cubicBezTo>
                    <a:pt x="1144" y="109"/>
                    <a:pt x="1196" y="61"/>
                    <a:pt x="1242" y="35"/>
                  </a:cubicBezTo>
                  <a:cubicBezTo>
                    <a:pt x="1288" y="9"/>
                    <a:pt x="1335" y="4"/>
                    <a:pt x="1374" y="2"/>
                  </a:cubicBezTo>
                  <a:cubicBezTo>
                    <a:pt x="1413" y="0"/>
                    <a:pt x="1443" y="4"/>
                    <a:pt x="1479" y="20"/>
                  </a:cubicBezTo>
                  <a:cubicBezTo>
                    <a:pt x="1515" y="36"/>
                    <a:pt x="1560" y="70"/>
                    <a:pt x="1593" y="98"/>
                  </a:cubicBezTo>
                  <a:cubicBezTo>
                    <a:pt x="1626" y="126"/>
                    <a:pt x="1648" y="149"/>
                    <a:pt x="1680" y="188"/>
                  </a:cubicBezTo>
                  <a:cubicBezTo>
                    <a:pt x="1712" y="227"/>
                    <a:pt x="1740" y="257"/>
                    <a:pt x="1788" y="332"/>
                  </a:cubicBezTo>
                  <a:cubicBezTo>
                    <a:pt x="1836" y="407"/>
                    <a:pt x="1911" y="541"/>
                    <a:pt x="1968" y="635"/>
                  </a:cubicBezTo>
                  <a:cubicBezTo>
                    <a:pt x="2025" y="729"/>
                    <a:pt x="2083" y="826"/>
                    <a:pt x="2130" y="896"/>
                  </a:cubicBezTo>
                  <a:cubicBezTo>
                    <a:pt x="2177" y="966"/>
                    <a:pt x="2219" y="1019"/>
                    <a:pt x="2250" y="1058"/>
                  </a:cubicBezTo>
                  <a:cubicBezTo>
                    <a:pt x="2281" y="1097"/>
                    <a:pt x="2289" y="1107"/>
                    <a:pt x="2313" y="1130"/>
                  </a:cubicBezTo>
                  <a:cubicBezTo>
                    <a:pt x="2337" y="1153"/>
                    <a:pt x="2366" y="1177"/>
                    <a:pt x="2394" y="1199"/>
                  </a:cubicBezTo>
                  <a:cubicBezTo>
                    <a:pt x="2422" y="1221"/>
                    <a:pt x="2453" y="1244"/>
                    <a:pt x="2484" y="1262"/>
                  </a:cubicBezTo>
                  <a:cubicBezTo>
                    <a:pt x="2515" y="1280"/>
                    <a:pt x="2542" y="1295"/>
                    <a:pt x="2583" y="1307"/>
                  </a:cubicBezTo>
                  <a:cubicBezTo>
                    <a:pt x="2624" y="1319"/>
                    <a:pt x="2700" y="1331"/>
                    <a:pt x="2730" y="1337"/>
                  </a:cubicBezTo>
                </a:path>
              </a:pathLst>
            </a:custGeom>
            <a:noFill/>
            <a:ln w="762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60" name="Line 10"/>
            <p:cNvSpPr>
              <a:spLocks noChangeShapeType="1"/>
            </p:cNvSpPr>
            <p:nvPr/>
          </p:nvSpPr>
          <p:spPr bwMode="auto">
            <a:xfrm>
              <a:off x="3251200" y="4222750"/>
              <a:ext cx="48514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 name="Line 11"/>
            <p:cNvSpPr>
              <a:spLocks noChangeShapeType="1"/>
            </p:cNvSpPr>
            <p:nvPr/>
          </p:nvSpPr>
          <p:spPr bwMode="auto">
            <a:xfrm>
              <a:off x="5683250" y="2070100"/>
              <a:ext cx="0" cy="215265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2" name="Text Box 12"/>
            <p:cNvSpPr txBox="1">
              <a:spLocks noChangeArrowheads="1"/>
            </p:cNvSpPr>
            <p:nvPr/>
          </p:nvSpPr>
          <p:spPr bwMode="auto">
            <a:xfrm>
              <a:off x="5322888" y="4252913"/>
              <a:ext cx="768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dirty="0">
                  <a:latin typeface="Arial" charset="0"/>
                </a:rPr>
                <a:t>Mean</a:t>
              </a:r>
            </a:p>
          </p:txBody>
        </p:sp>
      </p:grpSp>
      <p:grpSp>
        <p:nvGrpSpPr>
          <p:cNvPr id="64" name="Group 63"/>
          <p:cNvGrpSpPr/>
          <p:nvPr/>
        </p:nvGrpSpPr>
        <p:grpSpPr>
          <a:xfrm>
            <a:off x="1828800" y="1143000"/>
            <a:ext cx="5130800" cy="369888"/>
            <a:chOff x="3028950" y="1552575"/>
            <a:chExt cx="5130800" cy="369888"/>
          </a:xfrm>
        </p:grpSpPr>
        <p:sp>
          <p:nvSpPr>
            <p:cNvPr id="66" name="Text Box 14"/>
            <p:cNvSpPr txBox="1">
              <a:spLocks noChangeArrowheads="1"/>
            </p:cNvSpPr>
            <p:nvPr/>
          </p:nvSpPr>
          <p:spPr bwMode="auto">
            <a:xfrm>
              <a:off x="3028950" y="1552575"/>
              <a:ext cx="1403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dirty="0">
                  <a:latin typeface="Arial" charset="0"/>
                </a:rPr>
                <a:t>Lower limits</a:t>
              </a:r>
            </a:p>
          </p:txBody>
        </p:sp>
        <p:sp>
          <p:nvSpPr>
            <p:cNvPr id="67" name="Text Box 15"/>
            <p:cNvSpPr txBox="1">
              <a:spLocks noChangeArrowheads="1"/>
            </p:cNvSpPr>
            <p:nvPr/>
          </p:nvSpPr>
          <p:spPr bwMode="auto">
            <a:xfrm>
              <a:off x="6756400" y="1552575"/>
              <a:ext cx="1403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dirty="0">
                  <a:latin typeface="Arial" charset="0"/>
                </a:rPr>
                <a:t>Upper limits</a:t>
              </a:r>
            </a:p>
          </p:txBody>
        </p:sp>
      </p:grpSp>
      <p:grpSp>
        <p:nvGrpSpPr>
          <p:cNvPr id="68" name="Group 67"/>
          <p:cNvGrpSpPr/>
          <p:nvPr/>
        </p:nvGrpSpPr>
        <p:grpSpPr>
          <a:xfrm>
            <a:off x="2305050" y="3013075"/>
            <a:ext cx="4362450" cy="1981200"/>
            <a:chOff x="3505200" y="3587751"/>
            <a:chExt cx="4362450" cy="1981200"/>
          </a:xfrm>
        </p:grpSpPr>
        <p:sp>
          <p:nvSpPr>
            <p:cNvPr id="69" name="Line 19"/>
            <p:cNvSpPr>
              <a:spLocks noChangeShapeType="1"/>
            </p:cNvSpPr>
            <p:nvPr/>
          </p:nvSpPr>
          <p:spPr bwMode="auto">
            <a:xfrm>
              <a:off x="3505200" y="3587751"/>
              <a:ext cx="0" cy="19812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0" name="Line 20"/>
            <p:cNvSpPr>
              <a:spLocks noChangeShapeType="1"/>
            </p:cNvSpPr>
            <p:nvPr/>
          </p:nvSpPr>
          <p:spPr bwMode="auto">
            <a:xfrm>
              <a:off x="7867650" y="3587751"/>
              <a:ext cx="0" cy="19812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nvGrpSpPr>
          <p:cNvPr id="71" name="Group 70"/>
          <p:cNvGrpSpPr/>
          <p:nvPr/>
        </p:nvGrpSpPr>
        <p:grpSpPr>
          <a:xfrm>
            <a:off x="2338388" y="4648200"/>
            <a:ext cx="4256087" cy="369888"/>
            <a:chOff x="3538538" y="5222876"/>
            <a:chExt cx="4256087" cy="369888"/>
          </a:xfrm>
        </p:grpSpPr>
        <p:sp>
          <p:nvSpPr>
            <p:cNvPr id="72" name="Text Box 21"/>
            <p:cNvSpPr txBox="1">
              <a:spLocks noChangeArrowheads="1"/>
            </p:cNvSpPr>
            <p:nvPr/>
          </p:nvSpPr>
          <p:spPr bwMode="auto">
            <a:xfrm>
              <a:off x="5367338" y="5222876"/>
              <a:ext cx="628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dirty="0">
                  <a:latin typeface="Arial" charset="0"/>
                </a:rPr>
                <a:t>±6</a:t>
              </a:r>
              <a:r>
                <a:rPr lang="en-US" i="1" dirty="0">
                  <a:latin typeface="Arial" charset="0"/>
                  <a:sym typeface="Symbol" charset="0"/>
                </a:rPr>
                <a:t></a:t>
              </a:r>
            </a:p>
          </p:txBody>
        </p:sp>
        <p:sp>
          <p:nvSpPr>
            <p:cNvPr id="73" name="Line 22"/>
            <p:cNvSpPr>
              <a:spLocks noChangeShapeType="1"/>
            </p:cNvSpPr>
            <p:nvPr/>
          </p:nvSpPr>
          <p:spPr bwMode="auto">
            <a:xfrm>
              <a:off x="6091236" y="5448301"/>
              <a:ext cx="1703389"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4" name="Line 23"/>
            <p:cNvSpPr>
              <a:spLocks noChangeShapeType="1"/>
            </p:cNvSpPr>
            <p:nvPr/>
          </p:nvSpPr>
          <p:spPr bwMode="auto">
            <a:xfrm flipH="1">
              <a:off x="3538538" y="5446714"/>
              <a:ext cx="178435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grpSp>
        <p:nvGrpSpPr>
          <p:cNvPr id="75" name="Group 74"/>
          <p:cNvGrpSpPr/>
          <p:nvPr/>
        </p:nvGrpSpPr>
        <p:grpSpPr>
          <a:xfrm>
            <a:off x="1634332" y="1617662"/>
            <a:ext cx="2032000" cy="1266826"/>
            <a:chOff x="1374775" y="2671763"/>
            <a:chExt cx="2032000" cy="1266826"/>
          </a:xfrm>
        </p:grpSpPr>
        <p:sp>
          <p:nvSpPr>
            <p:cNvPr id="76" name="Text Box 17"/>
            <p:cNvSpPr txBox="1">
              <a:spLocks noChangeArrowheads="1"/>
            </p:cNvSpPr>
            <p:nvPr/>
          </p:nvSpPr>
          <p:spPr bwMode="auto">
            <a:xfrm>
              <a:off x="1374775" y="2671763"/>
              <a:ext cx="203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dirty="0">
                  <a:latin typeface="Arial" charset="0"/>
                </a:rPr>
                <a:t>3.4 defects/million</a:t>
              </a:r>
            </a:p>
          </p:txBody>
        </p:sp>
        <p:sp>
          <p:nvSpPr>
            <p:cNvPr id="77" name="Line 24"/>
            <p:cNvSpPr>
              <a:spLocks noChangeShapeType="1"/>
            </p:cNvSpPr>
            <p:nvPr/>
          </p:nvSpPr>
          <p:spPr bwMode="auto">
            <a:xfrm flipH="1">
              <a:off x="2078830" y="3041651"/>
              <a:ext cx="192087" cy="896938"/>
            </a:xfrm>
            <a:prstGeom prst="line">
              <a:avLst/>
            </a:prstGeom>
            <a:ln>
              <a:headEnd/>
              <a:tailEnd type="triangle" w="med" len="med"/>
            </a:ln>
          </p:spPr>
          <p:style>
            <a:lnRef idx="3">
              <a:schemeClr val="accent5"/>
            </a:lnRef>
            <a:fillRef idx="0">
              <a:schemeClr val="accent5"/>
            </a:fillRef>
            <a:effectRef idx="2">
              <a:schemeClr val="accent5"/>
            </a:effectRef>
            <a:fontRef idx="minor">
              <a:schemeClr val="tx1"/>
            </a:fontRef>
          </p:style>
          <p:txBody>
            <a:bodyPr/>
            <a:lstStyle/>
            <a:p>
              <a:endParaRPr lang="en-US" dirty="0"/>
            </a:p>
          </p:txBody>
        </p:sp>
      </p:grpSp>
      <p:grpSp>
        <p:nvGrpSpPr>
          <p:cNvPr id="78" name="Group 77"/>
          <p:cNvGrpSpPr/>
          <p:nvPr/>
        </p:nvGrpSpPr>
        <p:grpSpPr>
          <a:xfrm>
            <a:off x="3028950" y="2378075"/>
            <a:ext cx="2908300" cy="2133600"/>
            <a:chOff x="4229100" y="2952751"/>
            <a:chExt cx="2908300" cy="2133600"/>
          </a:xfrm>
        </p:grpSpPr>
        <p:sp>
          <p:nvSpPr>
            <p:cNvPr id="79" name="Line 26"/>
            <p:cNvSpPr>
              <a:spLocks noChangeShapeType="1"/>
            </p:cNvSpPr>
            <p:nvPr/>
          </p:nvSpPr>
          <p:spPr bwMode="auto">
            <a:xfrm>
              <a:off x="4229100" y="2978151"/>
              <a:ext cx="0" cy="21082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0" name="Line 27"/>
            <p:cNvSpPr>
              <a:spLocks noChangeShapeType="1"/>
            </p:cNvSpPr>
            <p:nvPr/>
          </p:nvSpPr>
          <p:spPr bwMode="auto">
            <a:xfrm>
              <a:off x="7137400" y="2952751"/>
              <a:ext cx="0" cy="21082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nvGrpSpPr>
          <p:cNvPr id="81" name="Group 80"/>
          <p:cNvGrpSpPr/>
          <p:nvPr/>
        </p:nvGrpSpPr>
        <p:grpSpPr>
          <a:xfrm>
            <a:off x="3090863" y="4162425"/>
            <a:ext cx="2778123" cy="369888"/>
            <a:chOff x="4291013" y="4737101"/>
            <a:chExt cx="2778123" cy="369888"/>
          </a:xfrm>
        </p:grpSpPr>
        <p:sp>
          <p:nvSpPr>
            <p:cNvPr id="82" name="Text Box 29"/>
            <p:cNvSpPr txBox="1">
              <a:spLocks noChangeArrowheads="1"/>
            </p:cNvSpPr>
            <p:nvPr/>
          </p:nvSpPr>
          <p:spPr bwMode="auto">
            <a:xfrm>
              <a:off x="5367338" y="4737101"/>
              <a:ext cx="628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dirty="0">
                  <a:latin typeface="Arial" charset="0"/>
                </a:rPr>
                <a:t>±3</a:t>
              </a:r>
              <a:r>
                <a:rPr lang="en-US" i="1" dirty="0">
                  <a:latin typeface="Arial" charset="0"/>
                  <a:sym typeface="Symbol" charset="0"/>
                </a:rPr>
                <a:t></a:t>
              </a:r>
            </a:p>
          </p:txBody>
        </p:sp>
        <p:sp>
          <p:nvSpPr>
            <p:cNvPr id="83" name="Line 30"/>
            <p:cNvSpPr>
              <a:spLocks noChangeShapeType="1"/>
            </p:cNvSpPr>
            <p:nvPr/>
          </p:nvSpPr>
          <p:spPr bwMode="auto">
            <a:xfrm>
              <a:off x="6091237" y="4941888"/>
              <a:ext cx="977899"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4" name="Line 31"/>
            <p:cNvSpPr>
              <a:spLocks noChangeShapeType="1"/>
            </p:cNvSpPr>
            <p:nvPr/>
          </p:nvSpPr>
          <p:spPr bwMode="auto">
            <a:xfrm flipH="1">
              <a:off x="4291013" y="4949826"/>
              <a:ext cx="1031875"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grpSp>
        <p:nvGrpSpPr>
          <p:cNvPr id="85" name="Group 84"/>
          <p:cNvGrpSpPr/>
          <p:nvPr/>
        </p:nvGrpSpPr>
        <p:grpSpPr>
          <a:xfrm>
            <a:off x="4670425" y="1599064"/>
            <a:ext cx="2289175" cy="655185"/>
            <a:chOff x="2303463" y="2253115"/>
            <a:chExt cx="2289175" cy="655185"/>
          </a:xfrm>
        </p:grpSpPr>
        <p:sp>
          <p:nvSpPr>
            <p:cNvPr id="86" name="Text Box 28"/>
            <p:cNvSpPr txBox="1">
              <a:spLocks noChangeArrowheads="1"/>
            </p:cNvSpPr>
            <p:nvPr/>
          </p:nvSpPr>
          <p:spPr bwMode="auto">
            <a:xfrm>
              <a:off x="2303463" y="2253115"/>
              <a:ext cx="2289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dirty="0">
                  <a:latin typeface="Arial" charset="0"/>
                </a:rPr>
                <a:t>2,700 defects/million</a:t>
              </a:r>
            </a:p>
          </p:txBody>
        </p:sp>
        <p:sp>
          <p:nvSpPr>
            <p:cNvPr id="87" name="Line 32"/>
            <p:cNvSpPr>
              <a:spLocks noChangeShapeType="1"/>
            </p:cNvSpPr>
            <p:nvPr/>
          </p:nvSpPr>
          <p:spPr bwMode="auto">
            <a:xfrm flipH="1">
              <a:off x="3573464" y="2623003"/>
              <a:ext cx="378619" cy="285297"/>
            </a:xfrm>
            <a:prstGeom prst="line">
              <a:avLst/>
            </a:prstGeom>
            <a:ln>
              <a:headEnd/>
              <a:tailEnd type="triangle" w="med" len="med"/>
            </a:ln>
          </p:spPr>
          <p:style>
            <a:lnRef idx="3">
              <a:schemeClr val="accent5"/>
            </a:lnRef>
            <a:fillRef idx="0">
              <a:schemeClr val="accent5"/>
            </a:fillRef>
            <a:effectRef idx="2">
              <a:schemeClr val="accent5"/>
            </a:effectRef>
            <a:fontRef idx="minor">
              <a:schemeClr val="tx1"/>
            </a:fontRef>
          </p:style>
          <p:txBody>
            <a:bodyPr/>
            <a:lstStyle/>
            <a:p>
              <a:endParaRPr lang="en-US" dirty="0"/>
            </a:p>
          </p:txBody>
        </p:sp>
      </p:gr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grpSp>
        <p:nvGrpSpPr>
          <p:cNvPr id="89" name="Group 4"/>
          <p:cNvGrpSpPr>
            <a:grpSpLocks/>
          </p:cNvGrpSpPr>
          <p:nvPr/>
        </p:nvGrpSpPr>
        <p:grpSpPr bwMode="auto">
          <a:xfrm>
            <a:off x="7394575" y="824707"/>
            <a:ext cx="1673225" cy="1689893"/>
            <a:chOff x="3667" y="2581"/>
            <a:chExt cx="1536" cy="1588"/>
          </a:xfrm>
        </p:grpSpPr>
        <p:sp>
          <p:nvSpPr>
            <p:cNvPr id="90" name="Text Box 5"/>
            <p:cNvSpPr txBox="1">
              <a:spLocks noChangeArrowheads="1"/>
            </p:cNvSpPr>
            <p:nvPr/>
          </p:nvSpPr>
          <p:spPr bwMode="auto">
            <a:xfrm>
              <a:off x="3736" y="2581"/>
              <a:ext cx="1442" cy="1504"/>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9600" b="1" dirty="0">
                  <a:solidFill>
                    <a:srgbClr val="175097"/>
                  </a:solidFill>
                  <a:latin typeface="Times New Roman" charset="0"/>
                </a:rPr>
                <a:t>6</a:t>
              </a:r>
              <a:r>
                <a:rPr lang="en-US" sz="9600" b="1" dirty="0">
                  <a:solidFill>
                    <a:srgbClr val="175097"/>
                  </a:solidFill>
                  <a:latin typeface="Times New Roman" charset="0"/>
                  <a:sym typeface="Symbol" charset="0"/>
                </a:rPr>
                <a:t></a:t>
              </a:r>
            </a:p>
          </p:txBody>
        </p:sp>
        <p:sp>
          <p:nvSpPr>
            <p:cNvPr id="91" name="Oval 6"/>
            <p:cNvSpPr>
              <a:spLocks noChangeArrowheads="1"/>
            </p:cNvSpPr>
            <p:nvPr/>
          </p:nvSpPr>
          <p:spPr bwMode="auto">
            <a:xfrm>
              <a:off x="3667" y="2633"/>
              <a:ext cx="1536" cy="1536"/>
            </a:xfrm>
            <a:prstGeom prst="ellipse">
              <a:avLst/>
            </a:prstGeom>
            <a:noFill/>
            <a:ln w="76200">
              <a:solidFill>
                <a:srgbClr val="175097"/>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Calibri" charset="0"/>
              </a:endParaRPr>
            </a:p>
          </p:txBody>
        </p:sp>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682040F-5528-41CB-8DF3-E0F549E46F97}"/>
                  </a:ext>
                </a:extLst>
              </p:cNvPr>
              <p:cNvSpPr txBox="1"/>
              <p:nvPr/>
            </p:nvSpPr>
            <p:spPr>
              <a:xfrm>
                <a:off x="710760" y="5536020"/>
                <a:ext cx="332308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𝑃𝑟𝑜𝑐𝑒𝑠𝑠</m:t>
                      </m:r>
                      <m:r>
                        <a:rPr lang="en-US" sz="2400" b="0" i="1" smtClean="0">
                          <a:latin typeface="Cambria Math" panose="02040503050406030204" pitchFamily="18" charset="0"/>
                        </a:rPr>
                        <m:t> </m:t>
                      </m:r>
                      <m:r>
                        <a:rPr lang="en-US" sz="2400" b="0" i="1" smtClean="0">
                          <a:latin typeface="Cambria Math" panose="02040503050406030204" pitchFamily="18" charset="0"/>
                        </a:rPr>
                        <m:t>𝑤𝑖𝑑𝑡h</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𝜇</m:t>
                      </m:r>
                      <m:r>
                        <a:rPr lang="en-US" sz="2400" b="0" i="1" smtClean="0">
                          <a:latin typeface="Cambria Math" panose="02040503050406030204" pitchFamily="18" charset="0"/>
                          <a:ea typeface="Cambria Math" panose="02040503050406030204" pitchFamily="18" charset="0"/>
                        </a:rPr>
                        <m:t>±3</m:t>
                      </m:r>
                      <m:r>
                        <a:rPr lang="en-US" sz="2400" b="0" i="1" smtClean="0">
                          <a:latin typeface="Cambria Math" panose="02040503050406030204" pitchFamily="18" charset="0"/>
                          <a:ea typeface="Cambria Math" panose="02040503050406030204" pitchFamily="18" charset="0"/>
                        </a:rPr>
                        <m:t>𝜎</m:t>
                      </m:r>
                    </m:oMath>
                  </m:oMathPara>
                </a14:m>
                <a:endParaRPr lang="en-US" sz="2400" dirty="0"/>
              </a:p>
            </p:txBody>
          </p:sp>
        </mc:Choice>
        <mc:Fallback xmlns="">
          <p:sp>
            <p:nvSpPr>
              <p:cNvPr id="12" name="TextBox 11">
                <a:extLst>
                  <a:ext uri="{FF2B5EF4-FFF2-40B4-BE49-F238E27FC236}">
                    <a16:creationId xmlns:a16="http://schemas.microsoft.com/office/drawing/2014/main" id="{2682040F-5528-41CB-8DF3-E0F549E46F97}"/>
                  </a:ext>
                </a:extLst>
              </p:cNvPr>
              <p:cNvSpPr txBox="1">
                <a:spLocks noRot="1" noChangeAspect="1" noMove="1" noResize="1" noEditPoints="1" noAdjustHandles="1" noChangeArrowheads="1" noChangeShapeType="1" noTextEdit="1"/>
              </p:cNvSpPr>
              <p:nvPr/>
            </p:nvSpPr>
            <p:spPr>
              <a:xfrm>
                <a:off x="710760" y="5536020"/>
                <a:ext cx="3323089" cy="369332"/>
              </a:xfrm>
              <a:prstGeom prst="rect">
                <a:avLst/>
              </a:prstGeom>
              <a:blipFill>
                <a:blip r:embed="rId3"/>
                <a:stretch>
                  <a:fillRect l="-1835" r="-1468" b="-229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F02AD6AA-2DE1-489B-A091-E1F8F2811291}"/>
                  </a:ext>
                </a:extLst>
              </p:cNvPr>
              <p:cNvSpPr txBox="1"/>
              <p:nvPr/>
            </p:nvSpPr>
            <p:spPr>
              <a:xfrm>
                <a:off x="685800" y="5955268"/>
                <a:ext cx="410913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𝑆𝑝𝑒𝑐𝑖𝑓𝑖𝑐𝑎𝑡𝑖𝑜𝑛</m:t>
                      </m:r>
                      <m:r>
                        <a:rPr lang="en-US" sz="2400" b="0" i="1" smtClean="0">
                          <a:latin typeface="Cambria Math" panose="02040503050406030204" pitchFamily="18" charset="0"/>
                        </a:rPr>
                        <m:t> </m:t>
                      </m:r>
                      <m:r>
                        <a:rPr lang="en-US" sz="2400" b="0" i="1" smtClean="0">
                          <a:latin typeface="Cambria Math" panose="02040503050406030204" pitchFamily="18" charset="0"/>
                        </a:rPr>
                        <m:t>𝑤𝑖𝑑𝑡h</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𝜇</m:t>
                      </m:r>
                      <m:r>
                        <a:rPr lang="en-US" sz="2400" b="0" i="1" smtClean="0">
                          <a:latin typeface="Cambria Math" panose="02040503050406030204" pitchFamily="18" charset="0"/>
                          <a:ea typeface="Cambria Math" panose="02040503050406030204" pitchFamily="18" charset="0"/>
                        </a:rPr>
                        <m:t>±3</m:t>
                      </m:r>
                      <m:r>
                        <a:rPr lang="en-US" sz="2400" b="0" i="1" smtClean="0">
                          <a:latin typeface="Cambria Math" panose="02040503050406030204" pitchFamily="18" charset="0"/>
                          <a:ea typeface="Cambria Math" panose="02040503050406030204" pitchFamily="18" charset="0"/>
                        </a:rPr>
                        <m:t>𝜎</m:t>
                      </m:r>
                    </m:oMath>
                  </m:oMathPara>
                </a14:m>
                <a:endParaRPr lang="en-US" sz="2400" dirty="0"/>
              </a:p>
            </p:txBody>
          </p:sp>
        </mc:Choice>
        <mc:Fallback xmlns="">
          <p:sp>
            <p:nvSpPr>
              <p:cNvPr id="52" name="TextBox 51">
                <a:extLst>
                  <a:ext uri="{FF2B5EF4-FFF2-40B4-BE49-F238E27FC236}">
                    <a16:creationId xmlns:a16="http://schemas.microsoft.com/office/drawing/2014/main" id="{F02AD6AA-2DE1-489B-A091-E1F8F2811291}"/>
                  </a:ext>
                </a:extLst>
              </p:cNvPr>
              <p:cNvSpPr txBox="1">
                <a:spLocks noRot="1" noChangeAspect="1" noMove="1" noResize="1" noEditPoints="1" noAdjustHandles="1" noChangeArrowheads="1" noChangeShapeType="1" noTextEdit="1"/>
              </p:cNvSpPr>
              <p:nvPr/>
            </p:nvSpPr>
            <p:spPr>
              <a:xfrm>
                <a:off x="685800" y="5955268"/>
                <a:ext cx="4109138" cy="369332"/>
              </a:xfrm>
              <a:prstGeom prst="rect">
                <a:avLst/>
              </a:prstGeom>
              <a:blipFill>
                <a:blip r:embed="rId4"/>
                <a:stretch>
                  <a:fillRect l="-2226" r="-1039" b="-32787"/>
                </a:stretch>
              </a:blipFill>
            </p:spPr>
            <p:txBody>
              <a:bodyPr/>
              <a:lstStyle/>
              <a:p>
                <a:r>
                  <a:rPr lang="en-US">
                    <a:noFill/>
                  </a:rPr>
                  <a:t> </a:t>
                </a:r>
              </a:p>
            </p:txBody>
          </p:sp>
        </mc:Fallback>
      </mc:AlternateContent>
    </p:spTree>
    <p:extLst>
      <p:ext uri="{BB962C8B-B14F-4D97-AF65-F5344CB8AC3E}">
        <p14:creationId xmlns:p14="http://schemas.microsoft.com/office/powerpoint/2010/main" val="368046071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barn(outVertical)">
                                      <p:cBhvr>
                                        <p:cTn id="7" dur="1000"/>
                                        <p:tgtEl>
                                          <p:spTgt spid="58"/>
                                        </p:tgtEl>
                                      </p:cBhvr>
                                    </p:animEffect>
                                  </p:childTnLst>
                                </p:cTn>
                              </p:par>
                            </p:childTnLst>
                          </p:cTn>
                        </p:par>
                        <p:par>
                          <p:cTn id="8" fill="hold">
                            <p:stCondLst>
                              <p:cond delay="1000"/>
                            </p:stCondLst>
                            <p:childTnLst>
                              <p:par>
                                <p:cTn id="9" presetID="16" presetClass="entr" presetSubtype="37" fill="hold" nodeType="afterEffect">
                                  <p:stCondLst>
                                    <p:cond delay="1000"/>
                                  </p:stCondLst>
                                  <p:childTnLst>
                                    <p:set>
                                      <p:cBhvr>
                                        <p:cTn id="10" dur="1" fill="hold">
                                          <p:stCondLst>
                                            <p:cond delay="0"/>
                                          </p:stCondLst>
                                        </p:cTn>
                                        <p:tgtEl>
                                          <p:spTgt spid="81"/>
                                        </p:tgtEl>
                                        <p:attrNameLst>
                                          <p:attrName>style.visibility</p:attrName>
                                        </p:attrNameLst>
                                      </p:cBhvr>
                                      <p:to>
                                        <p:strVal val="visible"/>
                                      </p:to>
                                    </p:set>
                                    <p:animEffect transition="in" filter="barn(outVertical)">
                                      <p:cBhvr>
                                        <p:cTn id="11" dur="1000"/>
                                        <p:tgtEl>
                                          <p:spTgt spid="81"/>
                                        </p:tgtEl>
                                      </p:cBhvr>
                                    </p:animEffect>
                                  </p:childTnLst>
                                </p:cTn>
                              </p:par>
                              <p:par>
                                <p:cTn id="12" presetID="22" presetClass="entr" presetSubtype="1" fill="hold" nodeType="withEffect">
                                  <p:stCondLst>
                                    <p:cond delay="1000"/>
                                  </p:stCondLst>
                                  <p:childTnLst>
                                    <p:set>
                                      <p:cBhvr>
                                        <p:cTn id="13" dur="1" fill="hold">
                                          <p:stCondLst>
                                            <p:cond delay="0"/>
                                          </p:stCondLst>
                                        </p:cTn>
                                        <p:tgtEl>
                                          <p:spTgt spid="78"/>
                                        </p:tgtEl>
                                        <p:attrNameLst>
                                          <p:attrName>style.visibility</p:attrName>
                                        </p:attrNameLst>
                                      </p:cBhvr>
                                      <p:to>
                                        <p:strVal val="visible"/>
                                      </p:to>
                                    </p:set>
                                    <p:animEffect transition="in" filter="wipe(up)">
                                      <p:cBhvr>
                                        <p:cTn id="14" dur="1000"/>
                                        <p:tgtEl>
                                          <p:spTgt spid="78"/>
                                        </p:tgtEl>
                                      </p:cBhvr>
                                    </p:animEffect>
                                  </p:childTnLst>
                                </p:cTn>
                              </p:par>
                            </p:childTnLst>
                          </p:cTn>
                        </p:par>
                        <p:par>
                          <p:cTn id="15" fill="hold">
                            <p:stCondLst>
                              <p:cond delay="3000"/>
                            </p:stCondLst>
                            <p:childTnLst>
                              <p:par>
                                <p:cTn id="16" presetID="9"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dissolve">
                                      <p:cBhvr>
                                        <p:cTn id="18" dur="1000"/>
                                        <p:tgtEl>
                                          <p:spTgt spid="50"/>
                                        </p:tgtEl>
                                      </p:cBhvr>
                                    </p:animEffect>
                                  </p:childTnLst>
                                </p:cTn>
                              </p:par>
                            </p:childTnLst>
                          </p:cTn>
                        </p:par>
                        <p:par>
                          <p:cTn id="19" fill="hold">
                            <p:stCondLst>
                              <p:cond delay="4000"/>
                            </p:stCondLst>
                            <p:childTnLst>
                              <p:par>
                                <p:cTn id="20" presetID="16" presetClass="entr" presetSubtype="37" fill="hold" nodeType="afterEffect">
                                  <p:stCondLst>
                                    <p:cond delay="1000"/>
                                  </p:stCondLst>
                                  <p:childTnLst>
                                    <p:set>
                                      <p:cBhvr>
                                        <p:cTn id="21" dur="1" fill="hold">
                                          <p:stCondLst>
                                            <p:cond delay="0"/>
                                          </p:stCondLst>
                                        </p:cTn>
                                        <p:tgtEl>
                                          <p:spTgt spid="71"/>
                                        </p:tgtEl>
                                        <p:attrNameLst>
                                          <p:attrName>style.visibility</p:attrName>
                                        </p:attrNameLst>
                                      </p:cBhvr>
                                      <p:to>
                                        <p:strVal val="visible"/>
                                      </p:to>
                                    </p:set>
                                    <p:animEffect transition="in" filter="barn(outVertical)">
                                      <p:cBhvr>
                                        <p:cTn id="22" dur="1000"/>
                                        <p:tgtEl>
                                          <p:spTgt spid="71"/>
                                        </p:tgtEl>
                                      </p:cBhvr>
                                    </p:animEffect>
                                  </p:childTnLst>
                                </p:cTn>
                              </p:par>
                              <p:par>
                                <p:cTn id="23" presetID="22" presetClass="entr" presetSubtype="1" fill="hold" nodeType="withEffect">
                                  <p:stCondLst>
                                    <p:cond delay="1000"/>
                                  </p:stCondLst>
                                  <p:childTnLst>
                                    <p:set>
                                      <p:cBhvr>
                                        <p:cTn id="24" dur="1" fill="hold">
                                          <p:stCondLst>
                                            <p:cond delay="0"/>
                                          </p:stCondLst>
                                        </p:cTn>
                                        <p:tgtEl>
                                          <p:spTgt spid="68"/>
                                        </p:tgtEl>
                                        <p:attrNameLst>
                                          <p:attrName>style.visibility</p:attrName>
                                        </p:attrNameLst>
                                      </p:cBhvr>
                                      <p:to>
                                        <p:strVal val="visible"/>
                                      </p:to>
                                    </p:set>
                                    <p:animEffect transition="in" filter="wipe(up)">
                                      <p:cBhvr>
                                        <p:cTn id="25" dur="1000"/>
                                        <p:tgtEl>
                                          <p:spTgt spid="68"/>
                                        </p:tgtEl>
                                      </p:cBhvr>
                                    </p:animEffect>
                                  </p:childTnLst>
                                </p:cTn>
                              </p:par>
                            </p:childTnLst>
                          </p:cTn>
                        </p:par>
                        <p:par>
                          <p:cTn id="26" fill="hold">
                            <p:stCondLst>
                              <p:cond delay="6000"/>
                            </p:stCondLst>
                            <p:childTnLst>
                              <p:par>
                                <p:cTn id="27" presetID="18" presetClass="entr" presetSubtype="6" fill="hold" nodeType="afterEffect">
                                  <p:stCondLst>
                                    <p:cond delay="0"/>
                                  </p:stCondLst>
                                  <p:childTnLst>
                                    <p:set>
                                      <p:cBhvr>
                                        <p:cTn id="28" dur="1" fill="hold">
                                          <p:stCondLst>
                                            <p:cond delay="0"/>
                                          </p:stCondLst>
                                        </p:cTn>
                                        <p:tgtEl>
                                          <p:spTgt spid="75"/>
                                        </p:tgtEl>
                                        <p:attrNameLst>
                                          <p:attrName>style.visibility</p:attrName>
                                        </p:attrNameLst>
                                      </p:cBhvr>
                                      <p:to>
                                        <p:strVal val="visible"/>
                                      </p:to>
                                    </p:set>
                                    <p:animEffect transition="in" filter="strips(downRight)">
                                      <p:cBhvr>
                                        <p:cTn id="29" dur="1000"/>
                                        <p:tgtEl>
                                          <p:spTgt spid="75"/>
                                        </p:tgtEl>
                                      </p:cBhvr>
                                    </p:animEffect>
                                  </p:childTnLst>
                                </p:cTn>
                              </p:par>
                            </p:childTnLst>
                          </p:cTn>
                        </p:par>
                        <p:par>
                          <p:cTn id="30" fill="hold">
                            <p:stCondLst>
                              <p:cond delay="7000"/>
                            </p:stCondLst>
                            <p:childTnLst>
                              <p:par>
                                <p:cTn id="31" presetID="18" presetClass="entr" presetSubtype="6" fill="hold" nodeType="after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strips(downRight)">
                                      <p:cBhvr>
                                        <p:cTn id="33" dur="1000"/>
                                        <p:tgtEl>
                                          <p:spTgt spid="85"/>
                                        </p:tgtEl>
                                      </p:cBhvr>
                                    </p:animEffect>
                                  </p:childTnLst>
                                </p:cTn>
                              </p:par>
                            </p:childTnLst>
                          </p:cTn>
                        </p:par>
                        <p:par>
                          <p:cTn id="34" fill="hold">
                            <p:stCondLst>
                              <p:cond delay="8000"/>
                            </p:stCondLst>
                            <p:childTnLst>
                              <p:par>
                                <p:cTn id="35" presetID="22" presetClass="entr" presetSubtype="8" fill="hold" nodeType="afterEffect">
                                  <p:stCondLst>
                                    <p:cond delay="1000"/>
                                  </p:stCondLst>
                                  <p:childTnLst>
                                    <p:set>
                                      <p:cBhvr>
                                        <p:cTn id="36" dur="1" fill="hold">
                                          <p:stCondLst>
                                            <p:cond delay="0"/>
                                          </p:stCondLst>
                                        </p:cTn>
                                        <p:tgtEl>
                                          <p:spTgt spid="64"/>
                                        </p:tgtEl>
                                        <p:attrNameLst>
                                          <p:attrName>style.visibility</p:attrName>
                                        </p:attrNameLst>
                                      </p:cBhvr>
                                      <p:to>
                                        <p:strVal val="visible"/>
                                      </p:to>
                                    </p:set>
                                    <p:animEffect transition="in" filter="wipe(left)">
                                      <p:cBhvr>
                                        <p:cTn id="37" dur="1000"/>
                                        <p:tgtEl>
                                          <p:spTgt spid="64"/>
                                        </p:tgtEl>
                                      </p:cBhvr>
                                    </p:animEffect>
                                  </p:childTnLst>
                                </p:cTn>
                              </p:par>
                            </p:childTnLst>
                          </p:cTn>
                        </p:par>
                        <p:par>
                          <p:cTn id="38" fill="hold">
                            <p:stCondLst>
                              <p:cond delay="10000"/>
                            </p:stCondLst>
                            <p:childTnLst>
                              <p:par>
                                <p:cTn id="39" presetID="9" presetClass="entr" presetSubtype="0" fill="hold" nodeType="afterEffect">
                                  <p:stCondLst>
                                    <p:cond delay="0"/>
                                  </p:stCondLst>
                                  <p:childTnLst>
                                    <p:set>
                                      <p:cBhvr>
                                        <p:cTn id="40" dur="1" fill="hold">
                                          <p:stCondLst>
                                            <p:cond delay="0"/>
                                          </p:stCondLst>
                                        </p:cTn>
                                        <p:tgtEl>
                                          <p:spTgt spid="89"/>
                                        </p:tgtEl>
                                        <p:attrNameLst>
                                          <p:attrName>style.visibility</p:attrName>
                                        </p:attrNameLst>
                                      </p:cBhvr>
                                      <p:to>
                                        <p:strVal val="visible"/>
                                      </p:to>
                                    </p:set>
                                    <p:animEffect transition="in" filter="dissolve">
                                      <p:cBhvr>
                                        <p:cTn id="41" dur="10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Six Sigma</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41</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TextBox 5"/>
          <p:cNvSpPr txBox="1"/>
          <p:nvPr/>
        </p:nvSpPr>
        <p:spPr>
          <a:xfrm>
            <a:off x="95249" y="700409"/>
            <a:ext cx="8148865" cy="3157788"/>
          </a:xfrm>
          <a:custGeom>
            <a:avLst/>
            <a:gdLst>
              <a:gd name="connsiteX0" fmla="*/ 0 w 8134351"/>
              <a:gd name="connsiteY0" fmla="*/ 0 h 2271391"/>
              <a:gd name="connsiteX1" fmla="*/ 8134351 w 8134351"/>
              <a:gd name="connsiteY1" fmla="*/ 0 h 2271391"/>
              <a:gd name="connsiteX2" fmla="*/ 8134351 w 8134351"/>
              <a:gd name="connsiteY2" fmla="*/ 2271391 h 2271391"/>
              <a:gd name="connsiteX3" fmla="*/ 0 w 8134351"/>
              <a:gd name="connsiteY3" fmla="*/ 2271391 h 2271391"/>
              <a:gd name="connsiteX4" fmla="*/ 0 w 8134351"/>
              <a:gd name="connsiteY4" fmla="*/ 0 h 2271391"/>
              <a:gd name="connsiteX0" fmla="*/ 0 w 8148865"/>
              <a:gd name="connsiteY0" fmla="*/ 0 h 2271391"/>
              <a:gd name="connsiteX1" fmla="*/ 8134351 w 8148865"/>
              <a:gd name="connsiteY1" fmla="*/ 0 h 2271391"/>
              <a:gd name="connsiteX2" fmla="*/ 8148865 w 8148865"/>
              <a:gd name="connsiteY2" fmla="*/ 1661791 h 2271391"/>
              <a:gd name="connsiteX3" fmla="*/ 0 w 8148865"/>
              <a:gd name="connsiteY3" fmla="*/ 2271391 h 2271391"/>
              <a:gd name="connsiteX4" fmla="*/ 0 w 8148865"/>
              <a:gd name="connsiteY4" fmla="*/ 0 h 2271391"/>
              <a:gd name="connsiteX0" fmla="*/ 0 w 8148865"/>
              <a:gd name="connsiteY0" fmla="*/ 0 h 2271391"/>
              <a:gd name="connsiteX1" fmla="*/ 8134351 w 8148865"/>
              <a:gd name="connsiteY1" fmla="*/ 0 h 2271391"/>
              <a:gd name="connsiteX2" fmla="*/ 8148865 w 8148865"/>
              <a:gd name="connsiteY2" fmla="*/ 1661791 h 2271391"/>
              <a:gd name="connsiteX3" fmla="*/ 0 w 8148865"/>
              <a:gd name="connsiteY3" fmla="*/ 2271391 h 2271391"/>
              <a:gd name="connsiteX4" fmla="*/ 0 w 8148865"/>
              <a:gd name="connsiteY4" fmla="*/ 0 h 2271391"/>
              <a:gd name="connsiteX0" fmla="*/ 0 w 8148865"/>
              <a:gd name="connsiteY0" fmla="*/ 0 h 2271391"/>
              <a:gd name="connsiteX1" fmla="*/ 8134351 w 8148865"/>
              <a:gd name="connsiteY1" fmla="*/ 0 h 2271391"/>
              <a:gd name="connsiteX2" fmla="*/ 8148865 w 8148865"/>
              <a:gd name="connsiteY2" fmla="*/ 1661791 h 2271391"/>
              <a:gd name="connsiteX3" fmla="*/ 2531837 w 8148865"/>
              <a:gd name="connsiteY3" fmla="*/ 2202448 h 2271391"/>
              <a:gd name="connsiteX4" fmla="*/ 0 w 8148865"/>
              <a:gd name="connsiteY4" fmla="*/ 2271391 h 2271391"/>
              <a:gd name="connsiteX5" fmla="*/ 0 w 8148865"/>
              <a:gd name="connsiteY5" fmla="*/ 0 h 2271391"/>
              <a:gd name="connsiteX0" fmla="*/ 0 w 8148865"/>
              <a:gd name="connsiteY0" fmla="*/ 0 h 2271391"/>
              <a:gd name="connsiteX1" fmla="*/ 8134351 w 8148865"/>
              <a:gd name="connsiteY1" fmla="*/ 0 h 2271391"/>
              <a:gd name="connsiteX2" fmla="*/ 8148865 w 8148865"/>
              <a:gd name="connsiteY2" fmla="*/ 1661791 h 2271391"/>
              <a:gd name="connsiteX3" fmla="*/ 2546351 w 8148865"/>
              <a:gd name="connsiteY3" fmla="*/ 2245991 h 2271391"/>
              <a:gd name="connsiteX4" fmla="*/ 0 w 8148865"/>
              <a:gd name="connsiteY4" fmla="*/ 2271391 h 2271391"/>
              <a:gd name="connsiteX5" fmla="*/ 0 w 8148865"/>
              <a:gd name="connsiteY5" fmla="*/ 0 h 2271391"/>
              <a:gd name="connsiteX0" fmla="*/ 0 w 8148865"/>
              <a:gd name="connsiteY0" fmla="*/ 0 h 2271391"/>
              <a:gd name="connsiteX1" fmla="*/ 8134351 w 8148865"/>
              <a:gd name="connsiteY1" fmla="*/ 0 h 2271391"/>
              <a:gd name="connsiteX2" fmla="*/ 8148865 w 8148865"/>
              <a:gd name="connsiteY2" fmla="*/ 1661791 h 2271391"/>
              <a:gd name="connsiteX3" fmla="*/ 2546351 w 8148865"/>
              <a:gd name="connsiteY3" fmla="*/ 2245991 h 2271391"/>
              <a:gd name="connsiteX4" fmla="*/ 0 w 8148865"/>
              <a:gd name="connsiteY4" fmla="*/ 2271391 h 2271391"/>
              <a:gd name="connsiteX5" fmla="*/ 0 w 8148865"/>
              <a:gd name="connsiteY5" fmla="*/ 0 h 2271391"/>
              <a:gd name="connsiteX0" fmla="*/ 0 w 8148865"/>
              <a:gd name="connsiteY0" fmla="*/ 0 h 2271391"/>
              <a:gd name="connsiteX1" fmla="*/ 8134351 w 8148865"/>
              <a:gd name="connsiteY1" fmla="*/ 0 h 2271391"/>
              <a:gd name="connsiteX2" fmla="*/ 8148865 w 8148865"/>
              <a:gd name="connsiteY2" fmla="*/ 1661791 h 2271391"/>
              <a:gd name="connsiteX3" fmla="*/ 2546351 w 8148865"/>
              <a:gd name="connsiteY3" fmla="*/ 2245991 h 2271391"/>
              <a:gd name="connsiteX4" fmla="*/ 0 w 8148865"/>
              <a:gd name="connsiteY4" fmla="*/ 2271391 h 2271391"/>
              <a:gd name="connsiteX5" fmla="*/ 0 w 8148865"/>
              <a:gd name="connsiteY5" fmla="*/ 0 h 2271391"/>
              <a:gd name="connsiteX0" fmla="*/ 0 w 8148865"/>
              <a:gd name="connsiteY0" fmla="*/ 0 h 2271391"/>
              <a:gd name="connsiteX1" fmla="*/ 8134351 w 8148865"/>
              <a:gd name="connsiteY1" fmla="*/ 0 h 2271391"/>
              <a:gd name="connsiteX2" fmla="*/ 8148865 w 8148865"/>
              <a:gd name="connsiteY2" fmla="*/ 1734362 h 2271391"/>
              <a:gd name="connsiteX3" fmla="*/ 2546351 w 8148865"/>
              <a:gd name="connsiteY3" fmla="*/ 2245991 h 2271391"/>
              <a:gd name="connsiteX4" fmla="*/ 0 w 8148865"/>
              <a:gd name="connsiteY4" fmla="*/ 2271391 h 2271391"/>
              <a:gd name="connsiteX5" fmla="*/ 0 w 8148865"/>
              <a:gd name="connsiteY5" fmla="*/ 0 h 2271391"/>
              <a:gd name="connsiteX0" fmla="*/ 0 w 8148865"/>
              <a:gd name="connsiteY0" fmla="*/ 0 h 2271391"/>
              <a:gd name="connsiteX1" fmla="*/ 8134351 w 8148865"/>
              <a:gd name="connsiteY1" fmla="*/ 0 h 2271391"/>
              <a:gd name="connsiteX2" fmla="*/ 8148865 w 8148865"/>
              <a:gd name="connsiteY2" fmla="*/ 1734362 h 2271391"/>
              <a:gd name="connsiteX3" fmla="*/ 2546351 w 8148865"/>
              <a:gd name="connsiteY3" fmla="*/ 2245991 h 2271391"/>
              <a:gd name="connsiteX4" fmla="*/ 0 w 8148865"/>
              <a:gd name="connsiteY4" fmla="*/ 2271391 h 2271391"/>
              <a:gd name="connsiteX5" fmla="*/ 0 w 8148865"/>
              <a:gd name="connsiteY5" fmla="*/ 0 h 2271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48865" h="2271391">
                <a:moveTo>
                  <a:pt x="0" y="0"/>
                </a:moveTo>
                <a:lnTo>
                  <a:pt x="8134351" y="0"/>
                </a:lnTo>
                <a:lnTo>
                  <a:pt x="8148865" y="1734362"/>
                </a:lnTo>
                <a:cubicBezTo>
                  <a:pt x="6271684" y="1871038"/>
                  <a:pt x="2478617" y="1572286"/>
                  <a:pt x="2546351" y="2245991"/>
                </a:cubicBezTo>
                <a:lnTo>
                  <a:pt x="0" y="2271391"/>
                </a:lnTo>
                <a:lnTo>
                  <a:pt x="0" y="0"/>
                </a:lnTo>
                <a:close/>
              </a:path>
            </a:pathLst>
          </a:custGeom>
        </p:spPr>
        <p:style>
          <a:lnRef idx="2">
            <a:schemeClr val="accent6"/>
          </a:lnRef>
          <a:fillRef idx="1">
            <a:schemeClr val="lt1"/>
          </a:fillRef>
          <a:effectRef idx="0">
            <a:schemeClr val="accent6"/>
          </a:effectRef>
          <a:fontRef idx="minor">
            <a:schemeClr val="dk1"/>
          </a:fontRef>
        </p:style>
        <p:txBody>
          <a:bodyPr wrap="square" rtlCol="0">
            <a:spAutoFit/>
          </a:bodyPr>
          <a:lstStyle/>
          <a:p>
            <a:pPr marL="601663" lvl="1" indent="-514350">
              <a:spcAft>
                <a:spcPts val="1200"/>
              </a:spcAft>
              <a:buClr>
                <a:srgbClr val="BF0922"/>
              </a:buClr>
              <a:buSzPct val="84000"/>
              <a:buFont typeface="+mj-lt"/>
              <a:buAutoNum type="arabicPeriod"/>
            </a:pPr>
            <a:r>
              <a:rPr lang="en-US" sz="3200" dirty="0"/>
              <a:t>A process that is 99.9997% capable, 3.4 defects per million opportunities (DPMO)</a:t>
            </a:r>
          </a:p>
          <a:p>
            <a:pPr marL="601663" lvl="1" indent="-514350">
              <a:lnSpc>
                <a:spcPct val="90000"/>
              </a:lnSpc>
              <a:spcAft>
                <a:spcPts val="1200"/>
              </a:spcAft>
              <a:buClr>
                <a:srgbClr val="BF0922"/>
              </a:buClr>
              <a:buSzPct val="84000"/>
              <a:buFont typeface="+mj-lt"/>
              <a:buAutoNum type="arabicPeriod"/>
            </a:pPr>
            <a:r>
              <a:rPr lang="en-US" sz="3200" dirty="0"/>
              <a:t>A </a:t>
            </a:r>
            <a:r>
              <a:rPr lang="en-US" sz="3200" i="1" dirty="0"/>
              <a:t>program</a:t>
            </a:r>
            <a:r>
              <a:rPr lang="en-US" sz="3200" dirty="0"/>
              <a:t> designed to reduce defects, lower costs, save time, and improve customer satisfaction</a:t>
            </a:r>
          </a:p>
          <a:p>
            <a:pPr marL="601663" lvl="1" indent="-514350">
              <a:lnSpc>
                <a:spcPct val="90000"/>
              </a:lnSpc>
              <a:spcAft>
                <a:spcPts val="1200"/>
              </a:spcAft>
              <a:buClr>
                <a:srgbClr val="BF0922"/>
              </a:buClr>
              <a:buSzPct val="84000"/>
              <a:buFont typeface="+mj-lt"/>
              <a:buAutoNum type="arabicPeriod"/>
            </a:pPr>
            <a:endParaRPr lang="en-US" sz="3200" dirty="0"/>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grpSp>
        <p:nvGrpSpPr>
          <p:cNvPr id="89" name="Group 4"/>
          <p:cNvGrpSpPr>
            <a:grpSpLocks/>
          </p:cNvGrpSpPr>
          <p:nvPr/>
        </p:nvGrpSpPr>
        <p:grpSpPr bwMode="auto">
          <a:xfrm>
            <a:off x="7394575" y="1358107"/>
            <a:ext cx="1673225" cy="1689893"/>
            <a:chOff x="3667" y="2581"/>
            <a:chExt cx="1536" cy="1588"/>
          </a:xfrm>
        </p:grpSpPr>
        <p:sp>
          <p:nvSpPr>
            <p:cNvPr id="90" name="Text Box 5"/>
            <p:cNvSpPr txBox="1">
              <a:spLocks noChangeArrowheads="1"/>
            </p:cNvSpPr>
            <p:nvPr/>
          </p:nvSpPr>
          <p:spPr bwMode="auto">
            <a:xfrm>
              <a:off x="3736" y="2581"/>
              <a:ext cx="1442" cy="1504"/>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9600" b="1" dirty="0">
                  <a:solidFill>
                    <a:srgbClr val="175097"/>
                  </a:solidFill>
                  <a:latin typeface="Times New Roman" charset="0"/>
                </a:rPr>
                <a:t>6</a:t>
              </a:r>
              <a:r>
                <a:rPr lang="en-US" sz="9600" b="1" dirty="0">
                  <a:solidFill>
                    <a:srgbClr val="175097"/>
                  </a:solidFill>
                  <a:latin typeface="Times New Roman" charset="0"/>
                  <a:sym typeface="Symbol" charset="0"/>
                </a:rPr>
                <a:t></a:t>
              </a:r>
            </a:p>
          </p:txBody>
        </p:sp>
        <p:sp>
          <p:nvSpPr>
            <p:cNvPr id="91" name="Oval 6"/>
            <p:cNvSpPr>
              <a:spLocks noChangeArrowheads="1"/>
            </p:cNvSpPr>
            <p:nvPr/>
          </p:nvSpPr>
          <p:spPr bwMode="auto">
            <a:xfrm>
              <a:off x="3667" y="2633"/>
              <a:ext cx="1536" cy="1536"/>
            </a:xfrm>
            <a:prstGeom prst="ellipse">
              <a:avLst/>
            </a:prstGeom>
            <a:noFill/>
            <a:ln w="76200">
              <a:solidFill>
                <a:srgbClr val="175097"/>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Calibri" charset="0"/>
              </a:endParaRPr>
            </a:p>
          </p:txBody>
        </p:sp>
      </p:grpSp>
      <p:sp>
        <p:nvSpPr>
          <p:cNvPr id="10" name="TextBox 9"/>
          <p:cNvSpPr txBox="1"/>
          <p:nvPr/>
        </p:nvSpPr>
        <p:spPr>
          <a:xfrm>
            <a:off x="351838" y="4745341"/>
            <a:ext cx="8440323" cy="156966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285750" indent="-285750">
              <a:buBlip>
                <a:blip r:embed="rId3"/>
              </a:buBlip>
            </a:pPr>
            <a:r>
              <a:rPr lang="en-GB" sz="2400" dirty="0"/>
              <a:t>Developed by Motorola and enhanced by Honeywell and GE</a:t>
            </a:r>
          </a:p>
          <a:p>
            <a:pPr marL="285750" indent="-285750">
              <a:buBlip>
                <a:blip r:embed="rId3"/>
              </a:buBlip>
            </a:pPr>
            <a:r>
              <a:rPr lang="en-GB" sz="2400" dirty="0"/>
              <a:t>Highly structured way to process improvement</a:t>
            </a:r>
          </a:p>
          <a:p>
            <a:pPr marL="800100" lvl="1" indent="-342900">
              <a:buBlip>
                <a:blip r:embed="rId4"/>
              </a:buBlip>
            </a:pPr>
            <a:r>
              <a:rPr lang="en-GB" sz="2400" dirty="0"/>
              <a:t>A discipline – DMAIC</a:t>
            </a:r>
          </a:p>
          <a:p>
            <a:pPr marL="800100" lvl="1" indent="-342900">
              <a:buBlip>
                <a:blip r:embed="rId4"/>
              </a:buBlip>
            </a:pPr>
            <a:r>
              <a:rPr lang="en-GB" sz="2400" dirty="0"/>
              <a:t>A set of 7 tools </a:t>
            </a:r>
          </a:p>
        </p:txBody>
      </p:sp>
    </p:spTree>
    <p:extLst>
      <p:ext uri="{BB962C8B-B14F-4D97-AF65-F5344CB8AC3E}">
        <p14:creationId xmlns:p14="http://schemas.microsoft.com/office/powerpoint/2010/main" val="97761078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nodeType="afterEffect">
                                  <p:stCondLst>
                                    <p:cond delay="0"/>
                                  </p:stCondLst>
                                  <p:childTnLst>
                                    <p:set>
                                      <p:cBhvr>
                                        <p:cTn id="11" dur="1" fill="hold">
                                          <p:stCondLst>
                                            <p:cond delay="0"/>
                                          </p:stCondLst>
                                        </p:cTn>
                                        <p:tgtEl>
                                          <p:spTgt spid="89"/>
                                        </p:tgtEl>
                                        <p:attrNameLst>
                                          <p:attrName>style.visibility</p:attrName>
                                        </p:attrNameLst>
                                      </p:cBhvr>
                                      <p:to>
                                        <p:strVal val="visible"/>
                                      </p:to>
                                    </p:set>
                                    <p:animEffect transition="in" filter="dissolve">
                                      <p:cBhvr>
                                        <p:cTn id="12" dur="1000"/>
                                        <p:tgtEl>
                                          <p:spTgt spid="89"/>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Six Sigma</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42</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9A341671-CA8E-44E1-873D-ADB5928AF70B}"/>
                  </a:ext>
                </a:extLst>
              </p:cNvPr>
              <p:cNvSpPr/>
              <p:nvPr/>
            </p:nvSpPr>
            <p:spPr>
              <a:xfrm>
                <a:off x="612775" y="1274644"/>
                <a:ext cx="7769225" cy="3664786"/>
              </a:xfrm>
              <a:prstGeom prst="rect">
                <a:avLst/>
              </a:prstGeom>
            </p:spPr>
            <p:txBody>
              <a:bodyPr wrap="square">
                <a:spAutoFit/>
              </a:bodyPr>
              <a:lstStyle/>
              <a:p>
                <a:r>
                  <a:rPr lang="en-US" sz="2800" u="sng" dirty="0"/>
                  <a:t>A </a:t>
                </a:r>
                <a:r>
                  <a:rPr lang="en-US" sz="2800" i="1" u="sng" dirty="0"/>
                  <a:t>k</a:t>
                </a:r>
                <a:r>
                  <a:rPr lang="en-US" sz="2800" u="sng" dirty="0"/>
                  <a:t>-sigma quality level satisfies the equation</a:t>
                </a:r>
                <a:r>
                  <a:rPr lang="en-US" sz="2800" dirty="0"/>
                  <a:t>: </a:t>
                </a:r>
              </a:p>
              <a:p>
                <a:endParaRPr lang="en-US" sz="2800" dirty="0"/>
              </a:p>
              <a:p>
                <a:pPr/>
                <a14:m>
                  <m:oMathPara xmlns:m="http://schemas.openxmlformats.org/officeDocument/2006/math">
                    <m:oMathParaPr>
                      <m:jc m:val="centerGroup"/>
                    </m:oMathParaPr>
                    <m:oMath xmlns:m="http://schemas.openxmlformats.org/officeDocument/2006/math">
                      <m:r>
                        <m:rPr>
                          <m:nor/>
                        </m:rPr>
                        <a:rPr lang="en-US" sz="2800" i="1" dirty="0" smtClean="0">
                          <a:solidFill>
                            <a:srgbClr val="3106EA"/>
                          </a:solidFill>
                        </a:rPr>
                        <m:t>k</m:t>
                      </m:r>
                      <m:r>
                        <m:rPr>
                          <m:nor/>
                        </m:rPr>
                        <a:rPr lang="en-US" sz="2800" dirty="0" smtClean="0">
                          <a:solidFill>
                            <a:srgbClr val="3106EA"/>
                          </a:solidFill>
                        </a:rPr>
                        <m:t> × </m:t>
                      </m:r>
                      <m:r>
                        <m:rPr>
                          <m:nor/>
                        </m:rPr>
                        <a:rPr lang="en-US" sz="2800" dirty="0" smtClean="0">
                          <a:solidFill>
                            <a:srgbClr val="3106EA"/>
                          </a:solidFill>
                        </a:rPr>
                        <m:t>process</m:t>
                      </m:r>
                      <m:r>
                        <m:rPr>
                          <m:nor/>
                        </m:rPr>
                        <a:rPr lang="en-US" sz="2800" dirty="0" smtClean="0">
                          <a:solidFill>
                            <a:srgbClr val="3106EA"/>
                          </a:solidFill>
                        </a:rPr>
                        <m:t> </m:t>
                      </m:r>
                      <m:r>
                        <m:rPr>
                          <m:nor/>
                        </m:rPr>
                        <a:rPr lang="en-US" sz="2800" dirty="0" smtClean="0">
                          <a:solidFill>
                            <a:srgbClr val="3106EA"/>
                          </a:solidFill>
                        </a:rPr>
                        <m:t>standard</m:t>
                      </m:r>
                      <m:r>
                        <m:rPr>
                          <m:nor/>
                        </m:rPr>
                        <a:rPr lang="en-US" sz="2800" dirty="0" smtClean="0">
                          <a:solidFill>
                            <a:srgbClr val="3106EA"/>
                          </a:solidFill>
                        </a:rPr>
                        <m:t> </m:t>
                      </m:r>
                      <m:r>
                        <m:rPr>
                          <m:nor/>
                        </m:rPr>
                        <a:rPr lang="en-US" sz="2800" dirty="0" smtClean="0">
                          <a:solidFill>
                            <a:srgbClr val="3106EA"/>
                          </a:solidFill>
                        </a:rPr>
                        <m:t>deviation</m:t>
                      </m:r>
                      <m:r>
                        <m:rPr>
                          <m:nor/>
                        </m:rPr>
                        <a:rPr lang="en-US" sz="2800" b="0" i="0" dirty="0" smtClean="0">
                          <a:solidFill>
                            <a:srgbClr val="3106EA"/>
                          </a:solidFill>
                        </a:rPr>
                        <m:t> (</m:t>
                      </m:r>
                      <m:r>
                        <m:rPr>
                          <m:sty m:val="p"/>
                        </m:rPr>
                        <a:rPr lang="el-GR" sz="2800" b="0" i="1" dirty="0" smtClean="0">
                          <a:solidFill>
                            <a:srgbClr val="3106EA"/>
                          </a:solidFill>
                          <a:latin typeface="Cambria Math" panose="02040503050406030204" pitchFamily="18" charset="0"/>
                          <a:ea typeface="Cambria Math" panose="02040503050406030204" pitchFamily="18" charset="0"/>
                        </a:rPr>
                        <m:t>σ</m:t>
                      </m:r>
                      <m:r>
                        <m:rPr>
                          <m:nor/>
                        </m:rPr>
                        <a:rPr lang="en-US" sz="2800" b="0" i="0" dirty="0" smtClean="0">
                          <a:solidFill>
                            <a:srgbClr val="3106EA"/>
                          </a:solidFill>
                        </a:rPr>
                        <m:t>)</m:t>
                      </m:r>
                      <m:r>
                        <m:rPr>
                          <m:nor/>
                        </m:rPr>
                        <a:rPr lang="en-US" sz="2800" dirty="0">
                          <a:solidFill>
                            <a:srgbClr val="3106EA"/>
                          </a:solidFill>
                        </a:rPr>
                        <m:t> = </m:t>
                      </m:r>
                      <m:f>
                        <m:fPr>
                          <m:ctrlPr>
                            <a:rPr lang="en-US" sz="2800" i="1" dirty="0" smtClean="0">
                              <a:solidFill>
                                <a:srgbClr val="3106EA"/>
                              </a:solidFill>
                              <a:latin typeface="Cambria Math" panose="02040503050406030204" pitchFamily="18" charset="0"/>
                            </a:rPr>
                          </m:ctrlPr>
                        </m:fPr>
                        <m:num>
                          <m:r>
                            <m:rPr>
                              <m:nor/>
                            </m:rPr>
                            <a:rPr lang="en-US" sz="2800" dirty="0">
                              <a:solidFill>
                                <a:srgbClr val="3106EA"/>
                              </a:solidFill>
                            </a:rPr>
                            <m:t>tolerance</m:t>
                          </m:r>
                          <m:r>
                            <m:rPr>
                              <m:nor/>
                            </m:rPr>
                            <a:rPr lang="en-US" sz="2800" dirty="0">
                              <a:solidFill>
                                <a:srgbClr val="3106EA"/>
                              </a:solidFill>
                            </a:rPr>
                            <m:t> </m:t>
                          </m:r>
                          <m:r>
                            <m:rPr>
                              <m:nor/>
                            </m:rPr>
                            <a:rPr lang="en-US" sz="2800" dirty="0">
                              <a:solidFill>
                                <a:srgbClr val="3106EA"/>
                              </a:solidFill>
                            </a:rPr>
                            <m:t>range</m:t>
                          </m:r>
                        </m:num>
                        <m:den>
                          <m:r>
                            <a:rPr lang="en-US" sz="2800" b="0" i="1" dirty="0" smtClean="0">
                              <a:solidFill>
                                <a:srgbClr val="3106EA"/>
                              </a:solidFill>
                              <a:latin typeface="Cambria Math" panose="02040503050406030204" pitchFamily="18" charset="0"/>
                            </a:rPr>
                            <m:t>2</m:t>
                          </m:r>
                        </m:den>
                      </m:f>
                    </m:oMath>
                  </m:oMathPara>
                </a14:m>
                <a:endParaRPr lang="en-US" sz="2800" dirty="0">
                  <a:solidFill>
                    <a:srgbClr val="72A376"/>
                  </a:solidFill>
                </a:endParaRPr>
              </a:p>
              <a:p>
                <a:endParaRPr lang="en-US" sz="2800" dirty="0"/>
              </a:p>
              <a:p>
                <a:r>
                  <a:rPr lang="en-US" sz="2800" dirty="0"/>
                  <a:t>For Six Sigma,</a:t>
                </a:r>
              </a:p>
              <a:p>
                <a:endParaRPr lang="en-US" sz="2800" dirty="0"/>
              </a:p>
              <a:p>
                <a:r>
                  <a:rPr lang="el-GR" sz="2800" i="1" dirty="0"/>
                  <a:t>k</a:t>
                </a:r>
                <a:r>
                  <a:rPr lang="el-GR" sz="2800" dirty="0"/>
                  <a:t> × σ </a:t>
                </a:r>
                <a:r>
                  <a:rPr lang="en-US" sz="2800" dirty="0"/>
                  <a:t>=</a:t>
                </a:r>
                <a:r>
                  <a:rPr lang="el-GR" sz="2800" dirty="0"/>
                  <a:t> </a:t>
                </a:r>
                <a14:m>
                  <m:oMath xmlns:m="http://schemas.openxmlformats.org/officeDocument/2006/math">
                    <m:f>
                      <m:fPr>
                        <m:ctrlPr>
                          <a:rPr lang="el-GR" sz="2800" i="1" smtClean="0">
                            <a:latin typeface="Cambria Math" panose="02040503050406030204" pitchFamily="18" charset="0"/>
                          </a:rPr>
                        </m:ctrlPr>
                      </m:fPr>
                      <m:num>
                        <m:r>
                          <a:rPr lang="en-US" sz="2800" b="0" i="1" smtClean="0">
                            <a:latin typeface="Cambria Math" panose="02040503050406030204" pitchFamily="18" charset="0"/>
                          </a:rPr>
                          <m:t>12</m:t>
                        </m:r>
                        <m:r>
                          <a:rPr lang="en-US" sz="2800" b="0" i="1" smtClean="0">
                            <a:latin typeface="Cambria Math" panose="02040503050406030204" pitchFamily="18" charset="0"/>
                            <a:ea typeface="Cambria Math" panose="02040503050406030204" pitchFamily="18" charset="0"/>
                          </a:rPr>
                          <m:t>𝜎</m:t>
                        </m:r>
                      </m:num>
                      <m:den>
                        <m:r>
                          <a:rPr lang="en-US" sz="2800" b="0" i="1" smtClean="0">
                            <a:latin typeface="Cambria Math" panose="02040503050406030204" pitchFamily="18" charset="0"/>
                          </a:rPr>
                          <m:t>2</m:t>
                        </m:r>
                      </m:den>
                    </m:f>
                  </m:oMath>
                </a14:m>
                <a:endParaRPr lang="en-US" sz="2800" dirty="0"/>
              </a:p>
            </p:txBody>
          </p:sp>
        </mc:Choice>
        <mc:Fallback xmlns="">
          <p:sp>
            <p:nvSpPr>
              <p:cNvPr id="12" name="Rectangle 11">
                <a:extLst>
                  <a:ext uri="{FF2B5EF4-FFF2-40B4-BE49-F238E27FC236}">
                    <a16:creationId xmlns:a16="http://schemas.microsoft.com/office/drawing/2014/main" id="{9A341671-CA8E-44E1-873D-ADB5928AF70B}"/>
                  </a:ext>
                </a:extLst>
              </p:cNvPr>
              <p:cNvSpPr>
                <a:spLocks noRot="1" noChangeAspect="1" noMove="1" noResize="1" noEditPoints="1" noAdjustHandles="1" noChangeArrowheads="1" noChangeShapeType="1" noTextEdit="1"/>
              </p:cNvSpPr>
              <p:nvPr/>
            </p:nvSpPr>
            <p:spPr>
              <a:xfrm>
                <a:off x="612775" y="1274644"/>
                <a:ext cx="7769225" cy="3664786"/>
              </a:xfrm>
              <a:prstGeom prst="rect">
                <a:avLst/>
              </a:prstGeom>
              <a:blipFill>
                <a:blip r:embed="rId3"/>
                <a:stretch>
                  <a:fillRect l="-1648" t="-1498" b="-149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399C53D1-1811-4D98-A60B-07AFD48F4CF7}"/>
                  </a:ext>
                </a:extLst>
              </p:cNvPr>
              <p:cNvSpPr/>
              <p:nvPr/>
            </p:nvSpPr>
            <p:spPr>
              <a:xfrm>
                <a:off x="2362200" y="4306708"/>
                <a:ext cx="1387688" cy="57009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groupChr>
                        <m:groupChrPr>
                          <m:chr m:val="⇒"/>
                          <m:pos m:val="top"/>
                          <m:ctrlPr>
                            <a:rPr lang="en-US" sz="2400" i="1" dirty="0">
                              <a:latin typeface="Cambria Math" panose="02040503050406030204" pitchFamily="18" charset="0"/>
                            </a:rPr>
                          </m:ctrlPr>
                        </m:groupChrPr>
                        <m:e/>
                      </m:groupChr>
                      <m:r>
                        <a:rPr lang="en-US" sz="2400" i="1" dirty="0">
                          <a:latin typeface="Cambria Math" panose="02040503050406030204" pitchFamily="18" charset="0"/>
                        </a:rPr>
                        <m:t> </m:t>
                      </m:r>
                      <m:r>
                        <a:rPr lang="en-US" sz="2400" i="1" dirty="0">
                          <a:latin typeface="Cambria Math" panose="02040503050406030204" pitchFamily="18" charset="0"/>
                        </a:rPr>
                        <m:t>𝑘</m:t>
                      </m:r>
                      <m:r>
                        <a:rPr lang="en-US" sz="2400" i="1" dirty="0">
                          <a:latin typeface="Cambria Math" panose="02040503050406030204" pitchFamily="18" charset="0"/>
                        </a:rPr>
                        <m:t>=6</m:t>
                      </m:r>
                    </m:oMath>
                  </m:oMathPara>
                </a14:m>
                <a:endParaRPr lang="en-US" sz="2400" dirty="0"/>
              </a:p>
            </p:txBody>
          </p:sp>
        </mc:Choice>
        <mc:Fallback xmlns="">
          <p:sp>
            <p:nvSpPr>
              <p:cNvPr id="13" name="Rectangle 12">
                <a:extLst>
                  <a:ext uri="{FF2B5EF4-FFF2-40B4-BE49-F238E27FC236}">
                    <a16:creationId xmlns:a16="http://schemas.microsoft.com/office/drawing/2014/main" id="{399C53D1-1811-4D98-A60B-07AFD48F4CF7}"/>
                  </a:ext>
                </a:extLst>
              </p:cNvPr>
              <p:cNvSpPr>
                <a:spLocks noRot="1" noChangeAspect="1" noMove="1" noResize="1" noEditPoints="1" noAdjustHandles="1" noChangeArrowheads="1" noChangeShapeType="1" noTextEdit="1"/>
              </p:cNvSpPr>
              <p:nvPr/>
            </p:nvSpPr>
            <p:spPr>
              <a:xfrm>
                <a:off x="2362200" y="4306708"/>
                <a:ext cx="1387688" cy="570092"/>
              </a:xfrm>
              <a:prstGeom prst="rect">
                <a:avLst/>
              </a:prstGeom>
              <a:blipFill>
                <a:blip r:embed="rId4"/>
                <a:stretch>
                  <a:fillRect l="-11894" t="-32979" b="-46809"/>
                </a:stretch>
              </a:blipFill>
            </p:spPr>
            <p:txBody>
              <a:bodyPr/>
              <a:lstStyle/>
              <a:p>
                <a:r>
                  <a:rPr lang="en-US">
                    <a:noFill/>
                  </a:rPr>
                  <a:t> </a:t>
                </a:r>
              </a:p>
            </p:txBody>
          </p:sp>
        </mc:Fallback>
      </mc:AlternateContent>
    </p:spTree>
    <p:extLst>
      <p:ext uri="{BB962C8B-B14F-4D97-AF65-F5344CB8AC3E}">
        <p14:creationId xmlns:p14="http://schemas.microsoft.com/office/powerpoint/2010/main" val="292810984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Effect transition="in" filter="fade">
                                      <p:cBhvr>
                                        <p:cTn id="7" dur="1000"/>
                                        <p:tgtEl>
                                          <p:spTgt spid="12">
                                            <p:txEl>
                                              <p:pRg st="2" end="2"/>
                                            </p:txEl>
                                          </p:spTgt>
                                        </p:tgtEl>
                                      </p:cBhvr>
                                    </p:animEffect>
                                    <p:anim calcmode="lin" valueType="num">
                                      <p:cBhvr>
                                        <p:cTn id="8"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xEl>
                                              <p:pRg st="4" end="4"/>
                                            </p:txEl>
                                          </p:spTgt>
                                        </p:tgtEl>
                                        <p:attrNameLst>
                                          <p:attrName>style.visibility</p:attrName>
                                        </p:attrNameLst>
                                      </p:cBhvr>
                                      <p:to>
                                        <p:strVal val="visible"/>
                                      </p:to>
                                    </p:set>
                                    <p:animEffect transition="in" filter="fade">
                                      <p:cBhvr>
                                        <p:cTn id="14" dur="1000"/>
                                        <p:tgtEl>
                                          <p:spTgt spid="12">
                                            <p:txEl>
                                              <p:pRg st="4" end="4"/>
                                            </p:txEl>
                                          </p:spTgt>
                                        </p:tgtEl>
                                      </p:cBhvr>
                                    </p:animEffect>
                                    <p:anim calcmode="lin" valueType="num">
                                      <p:cBhvr>
                                        <p:cTn id="15" dur="10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xEl>
                                              <p:pRg st="6" end="6"/>
                                            </p:txEl>
                                          </p:spTgt>
                                        </p:tgtEl>
                                        <p:attrNameLst>
                                          <p:attrName>style.visibility</p:attrName>
                                        </p:attrNameLst>
                                      </p:cBhvr>
                                      <p:to>
                                        <p:strVal val="visible"/>
                                      </p:to>
                                    </p:set>
                                    <p:animEffect transition="in" filter="fade">
                                      <p:cBhvr>
                                        <p:cTn id="21" dur="1000"/>
                                        <p:tgtEl>
                                          <p:spTgt spid="12">
                                            <p:txEl>
                                              <p:pRg st="6" end="6"/>
                                            </p:txEl>
                                          </p:spTgt>
                                        </p:tgtEl>
                                      </p:cBhvr>
                                    </p:animEffect>
                                    <p:anim calcmode="lin" valueType="num">
                                      <p:cBhvr>
                                        <p:cTn id="22" dur="1000" fill="hold"/>
                                        <p:tgtEl>
                                          <p:spTgt spid="12">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Six Sigma</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43</a:t>
            </a:fld>
            <a:r>
              <a:rPr lang="en-US" altLang="zh-TW" dirty="0">
                <a:solidFill>
                  <a:schemeClr val="bg1">
                    <a:lumMod val="95000"/>
                  </a:schemeClr>
                </a:solidFill>
              </a:rPr>
              <a:t>/61</a:t>
            </a:r>
          </a:p>
        </p:txBody>
      </p:sp>
      <mc:AlternateContent xmlns:mc="http://schemas.openxmlformats.org/markup-compatibility/2006" xmlns:a14="http://schemas.microsoft.com/office/drawing/2010/main">
        <mc:Choice Requires="a14">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r>
                  <a:rPr lang="en-US" sz="2800" u="sng" dirty="0">
                    <a:solidFill>
                      <a:srgbClr val="002060"/>
                    </a:solidFill>
                    <a:latin typeface="Arial" charset="0"/>
                    <a:cs typeface="Arial" charset="0"/>
                  </a:rPr>
                  <a:t>Example 1</a:t>
                </a:r>
              </a:p>
              <a:p>
                <a:pPr marL="0" indent="0">
                  <a:buClr>
                    <a:schemeClr val="tx1"/>
                  </a:buClr>
                  <a:buNone/>
                </a:pPr>
                <a:r>
                  <a:rPr lang="en-US" sz="2800" dirty="0">
                    <a:solidFill>
                      <a:srgbClr val="002060"/>
                    </a:solidFill>
                    <a:latin typeface="Arial" charset="0"/>
                    <a:cs typeface="Arial" charset="0"/>
                  </a:rPr>
                  <a:t>Suppose that the specification limits for some process are LSL=0.02 and USL=0.10, with the nominal specification being 0.06. Find the sigma level if process standard deviation is 0.01.</a:t>
                </a:r>
              </a:p>
              <a:p>
                <a:pPr marL="0" indent="0">
                  <a:buClr>
                    <a:schemeClr val="tx1"/>
                  </a:buClr>
                  <a:buNone/>
                </a:pPr>
                <a:endParaRPr lang="en-US" sz="2800" i="1" dirty="0">
                  <a:solidFill>
                    <a:srgbClr val="002060"/>
                  </a:solidFill>
                  <a:latin typeface="Cambria Math" panose="02040503050406030204" pitchFamily="18" charset="0"/>
                  <a:cs typeface="Arial" charset="0"/>
                </a:endParaRPr>
              </a:p>
              <a:p>
                <a:pPr marL="0" indent="0">
                  <a:buClr>
                    <a:schemeClr val="tx1"/>
                  </a:buClr>
                  <a:buNone/>
                </a:pPr>
                <a14:m>
                  <m:oMath xmlns:m="http://schemas.openxmlformats.org/officeDocument/2006/math">
                    <m:r>
                      <a:rPr lang="en-US" sz="2800" i="1">
                        <a:solidFill>
                          <a:srgbClr val="002060"/>
                        </a:solidFill>
                        <a:latin typeface="Cambria Math" panose="02040503050406030204" pitchFamily="18" charset="0"/>
                        <a:cs typeface="Arial" charset="0"/>
                      </a:rPr>
                      <m:t>𝑇𝑜𝑙𝑒𝑟𝑎𝑛𝑐𝑒</m:t>
                    </m:r>
                    <m:r>
                      <a:rPr lang="en-US" sz="2800" i="1">
                        <a:solidFill>
                          <a:srgbClr val="002060"/>
                        </a:solidFill>
                        <a:latin typeface="Cambria Math" panose="02040503050406030204" pitchFamily="18" charset="0"/>
                        <a:cs typeface="Arial" charset="0"/>
                      </a:rPr>
                      <m:t> </m:t>
                    </m:r>
                    <m:r>
                      <a:rPr lang="en-US" sz="2800" i="1">
                        <a:solidFill>
                          <a:srgbClr val="002060"/>
                        </a:solidFill>
                        <a:latin typeface="Cambria Math" panose="02040503050406030204" pitchFamily="18" charset="0"/>
                        <a:cs typeface="Arial" charset="0"/>
                      </a:rPr>
                      <m:t>𝑟𝑎𝑛𝑔𝑒</m:t>
                    </m:r>
                    <m:r>
                      <a:rPr lang="en-US" sz="2800" i="1">
                        <a:solidFill>
                          <a:srgbClr val="002060"/>
                        </a:solidFill>
                        <a:latin typeface="Cambria Math" panose="02040503050406030204" pitchFamily="18" charset="0"/>
                        <a:cs typeface="Arial" charset="0"/>
                      </a:rPr>
                      <m:t>=</m:t>
                    </m:r>
                    <m:r>
                      <a:rPr lang="en-US" sz="2800" i="1">
                        <a:solidFill>
                          <a:srgbClr val="002060"/>
                        </a:solidFill>
                        <a:latin typeface="Cambria Math" panose="02040503050406030204" pitchFamily="18" charset="0"/>
                        <a:cs typeface="Arial" charset="0"/>
                      </a:rPr>
                      <m:t>𝑈𝑆𝐿</m:t>
                    </m:r>
                    <m:r>
                      <a:rPr lang="en-US" sz="2800" i="1">
                        <a:solidFill>
                          <a:srgbClr val="002060"/>
                        </a:solidFill>
                        <a:latin typeface="Cambria Math" panose="02040503050406030204" pitchFamily="18" charset="0"/>
                        <a:cs typeface="Arial" charset="0"/>
                      </a:rPr>
                      <m:t>−</m:t>
                    </m:r>
                    <m:r>
                      <a:rPr lang="en-US" sz="2800" i="1">
                        <a:solidFill>
                          <a:srgbClr val="002060"/>
                        </a:solidFill>
                        <a:latin typeface="Cambria Math" panose="02040503050406030204" pitchFamily="18" charset="0"/>
                        <a:cs typeface="Arial" charset="0"/>
                      </a:rPr>
                      <m:t>𝐿𝑆𝐿</m:t>
                    </m:r>
                  </m:oMath>
                </a14:m>
                <a:r>
                  <a:rPr lang="en-US" sz="2800" dirty="0">
                    <a:solidFill>
                      <a:srgbClr val="002060"/>
                    </a:solidFill>
                    <a:latin typeface="Arial" charset="0"/>
                    <a:cs typeface="Arial" charset="0"/>
                  </a:rPr>
                  <a:t> </a:t>
                </a:r>
              </a:p>
              <a:p>
                <a:pPr marL="0" indent="0">
                  <a:buClr>
                    <a:schemeClr val="tx1"/>
                  </a:buClr>
                  <a:buNone/>
                </a:pPr>
                <a14:m>
                  <m:oMathPara xmlns:m="http://schemas.openxmlformats.org/officeDocument/2006/math">
                    <m:oMathParaPr>
                      <m:jc m:val="left"/>
                    </m:oMathParaPr>
                    <m:oMath xmlns:m="http://schemas.openxmlformats.org/officeDocument/2006/math">
                      <m:r>
                        <a:rPr lang="en-US" sz="2800" b="0" i="1" smtClean="0">
                          <a:solidFill>
                            <a:srgbClr val="002060"/>
                          </a:solidFill>
                          <a:latin typeface="Cambria Math" panose="02040503050406030204" pitchFamily="18" charset="0"/>
                          <a:cs typeface="Arial" charset="0"/>
                        </a:rPr>
                        <m:t>𝑃𝑟𝑜𝑐𝑒𝑠𝑠</m:t>
                      </m:r>
                      <m:r>
                        <a:rPr lang="en-US" sz="2800" b="0" i="1" smtClean="0">
                          <a:solidFill>
                            <a:srgbClr val="002060"/>
                          </a:solidFill>
                          <a:latin typeface="Cambria Math" panose="02040503050406030204" pitchFamily="18" charset="0"/>
                          <a:cs typeface="Arial" charset="0"/>
                        </a:rPr>
                        <m:t> </m:t>
                      </m:r>
                      <m:r>
                        <a:rPr lang="en-US" sz="2800" b="0" i="1" smtClean="0">
                          <a:solidFill>
                            <a:srgbClr val="002060"/>
                          </a:solidFill>
                          <a:latin typeface="Cambria Math" panose="02040503050406030204" pitchFamily="18" charset="0"/>
                          <a:cs typeface="Arial" charset="0"/>
                        </a:rPr>
                        <m:t>𝑠𝑡𝑎𝑛𝑑𝑎𝑟𝑑</m:t>
                      </m:r>
                      <m:r>
                        <a:rPr lang="en-US" sz="2800" b="0" i="1" smtClean="0">
                          <a:solidFill>
                            <a:srgbClr val="002060"/>
                          </a:solidFill>
                          <a:latin typeface="Cambria Math" panose="02040503050406030204" pitchFamily="18" charset="0"/>
                          <a:cs typeface="Arial" charset="0"/>
                        </a:rPr>
                        <m:t> </m:t>
                      </m:r>
                      <m:r>
                        <a:rPr lang="en-US" sz="2800" b="0" i="1" smtClean="0">
                          <a:solidFill>
                            <a:srgbClr val="002060"/>
                          </a:solidFill>
                          <a:latin typeface="Cambria Math" panose="02040503050406030204" pitchFamily="18" charset="0"/>
                          <a:cs typeface="Arial" charset="0"/>
                        </a:rPr>
                        <m:t>𝑑𝑒𝑣𝑖𝑎𝑡𝑖𝑜𝑛</m:t>
                      </m:r>
                      <m:r>
                        <a:rPr lang="en-US" sz="2800" b="0" i="1" smtClean="0">
                          <a:solidFill>
                            <a:srgbClr val="002060"/>
                          </a:solidFill>
                          <a:latin typeface="Cambria Math" panose="02040503050406030204" pitchFamily="18" charset="0"/>
                          <a:cs typeface="Arial" charset="0"/>
                        </a:rPr>
                        <m:t>, </m:t>
                      </m:r>
                      <m:r>
                        <a:rPr lang="en-US" sz="2800" b="0" i="1" smtClean="0">
                          <a:solidFill>
                            <a:srgbClr val="002060"/>
                          </a:solidFill>
                          <a:latin typeface="Cambria Math" panose="02040503050406030204" pitchFamily="18" charset="0"/>
                          <a:ea typeface="Cambria Math" panose="02040503050406030204" pitchFamily="18" charset="0"/>
                          <a:cs typeface="Arial" charset="0"/>
                        </a:rPr>
                        <m:t>𝜎</m:t>
                      </m:r>
                      <m:r>
                        <a:rPr lang="en-US" sz="2800" b="0" i="1" smtClean="0">
                          <a:solidFill>
                            <a:srgbClr val="002060"/>
                          </a:solidFill>
                          <a:latin typeface="Cambria Math" panose="02040503050406030204" pitchFamily="18" charset="0"/>
                          <a:cs typeface="Arial" charset="0"/>
                        </a:rPr>
                        <m:t>=0.01</m:t>
                      </m:r>
                    </m:oMath>
                  </m:oMathPara>
                </a14:m>
                <a:endParaRPr lang="en-US" sz="2800" b="0" dirty="0">
                  <a:solidFill>
                    <a:srgbClr val="002060"/>
                  </a:solidFill>
                  <a:latin typeface="Arial" charset="0"/>
                  <a:cs typeface="Arial" charset="0"/>
                </a:endParaRPr>
              </a:p>
              <a:p>
                <a:pPr marL="0" indent="0">
                  <a:buClr>
                    <a:schemeClr val="tx1"/>
                  </a:buClr>
                  <a:buNone/>
                </a:pPr>
                <a14:m>
                  <m:oMathPara xmlns:m="http://schemas.openxmlformats.org/officeDocument/2006/math">
                    <m:oMathParaPr>
                      <m:jc m:val="center"/>
                    </m:oMathParaPr>
                    <m:oMath xmlns:m="http://schemas.openxmlformats.org/officeDocument/2006/math">
                      <m:r>
                        <a:rPr lang="en-US" sz="2800" b="0" i="1" smtClean="0">
                          <a:solidFill>
                            <a:srgbClr val="002060"/>
                          </a:solidFill>
                          <a:latin typeface="Cambria Math" panose="02040503050406030204" pitchFamily="18" charset="0"/>
                          <a:cs typeface="Arial" charset="0"/>
                        </a:rPr>
                        <m:t>𝑘</m:t>
                      </m:r>
                      <m:r>
                        <a:rPr lang="en-US" sz="2800" b="0" i="1" smtClean="0">
                          <a:solidFill>
                            <a:srgbClr val="002060"/>
                          </a:solidFill>
                          <a:latin typeface="Cambria Math" panose="02040503050406030204" pitchFamily="18" charset="0"/>
                          <a:ea typeface="Cambria Math" panose="02040503050406030204" pitchFamily="18" charset="0"/>
                          <a:cs typeface="Arial" charset="0"/>
                        </a:rPr>
                        <m:t>𝜎</m:t>
                      </m:r>
                      <m:r>
                        <a:rPr lang="en-US" sz="2800" b="0" i="1" smtClean="0">
                          <a:solidFill>
                            <a:srgbClr val="002060"/>
                          </a:solidFill>
                          <a:latin typeface="Cambria Math" panose="02040503050406030204" pitchFamily="18" charset="0"/>
                          <a:ea typeface="Cambria Math" panose="02040503050406030204" pitchFamily="18" charset="0"/>
                          <a:cs typeface="Arial" charset="0"/>
                        </a:rPr>
                        <m:t>=</m:t>
                      </m:r>
                      <m:f>
                        <m:fPr>
                          <m:ctrlPr>
                            <a:rPr lang="en-US" sz="2800" b="0" i="1" smtClean="0">
                              <a:solidFill>
                                <a:srgbClr val="002060"/>
                              </a:solidFill>
                              <a:latin typeface="Cambria Math" panose="02040503050406030204" pitchFamily="18" charset="0"/>
                              <a:ea typeface="Cambria Math" panose="02040503050406030204" pitchFamily="18" charset="0"/>
                              <a:cs typeface="Arial" charset="0"/>
                            </a:rPr>
                          </m:ctrlPr>
                        </m:fPr>
                        <m:num>
                          <m:r>
                            <a:rPr lang="en-US" sz="2800" b="0" i="1" smtClean="0">
                              <a:solidFill>
                                <a:srgbClr val="002060"/>
                              </a:solidFill>
                              <a:latin typeface="Cambria Math" panose="02040503050406030204" pitchFamily="18" charset="0"/>
                              <a:ea typeface="Cambria Math" panose="02040503050406030204" pitchFamily="18" charset="0"/>
                              <a:cs typeface="Arial" charset="0"/>
                            </a:rPr>
                            <m:t>𝑇𝑜𝑙𝑒𝑟𝑎𝑛𝑐𝑒</m:t>
                          </m:r>
                          <m:r>
                            <a:rPr lang="en-US" sz="2800" b="0" i="1" smtClean="0">
                              <a:solidFill>
                                <a:srgbClr val="002060"/>
                              </a:solidFill>
                              <a:latin typeface="Cambria Math" panose="02040503050406030204" pitchFamily="18" charset="0"/>
                              <a:ea typeface="Cambria Math" panose="02040503050406030204" pitchFamily="18" charset="0"/>
                              <a:cs typeface="Arial" charset="0"/>
                            </a:rPr>
                            <m:t> </m:t>
                          </m:r>
                          <m:r>
                            <a:rPr lang="en-US" sz="2800" b="0" i="1" smtClean="0">
                              <a:solidFill>
                                <a:srgbClr val="002060"/>
                              </a:solidFill>
                              <a:latin typeface="Cambria Math" panose="02040503050406030204" pitchFamily="18" charset="0"/>
                              <a:ea typeface="Cambria Math" panose="02040503050406030204" pitchFamily="18" charset="0"/>
                              <a:cs typeface="Arial" charset="0"/>
                            </a:rPr>
                            <m:t>𝑟𝑎𝑛𝑔𝑒</m:t>
                          </m:r>
                        </m:num>
                        <m:den>
                          <m:r>
                            <a:rPr lang="en-US" sz="2800" b="0" i="1" smtClean="0">
                              <a:solidFill>
                                <a:srgbClr val="002060"/>
                              </a:solidFill>
                              <a:latin typeface="Cambria Math" panose="02040503050406030204" pitchFamily="18" charset="0"/>
                              <a:ea typeface="Cambria Math" panose="02040503050406030204" pitchFamily="18" charset="0"/>
                              <a:cs typeface="Arial" charset="0"/>
                            </a:rPr>
                            <m:t>2</m:t>
                          </m:r>
                        </m:den>
                      </m:f>
                    </m:oMath>
                  </m:oMathPara>
                </a14:m>
                <a:endParaRPr lang="en-US" sz="2800" b="0" dirty="0">
                  <a:solidFill>
                    <a:srgbClr val="002060"/>
                  </a:solidFill>
                  <a:latin typeface="Arial" charset="0"/>
                  <a:ea typeface="Cambria Math" panose="02040503050406030204" pitchFamily="18" charset="0"/>
                  <a:cs typeface="Arial" charset="0"/>
                </a:endParaRPr>
              </a:p>
              <a:p>
                <a:pPr marL="0" indent="0">
                  <a:buClr>
                    <a:schemeClr val="tx1"/>
                  </a:buClr>
                  <a:buNone/>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mc:Choice>
        <mc:Fallback xmlns="">
          <p:sp>
            <p:nvSpPr>
              <p:cNvPr id="8" name="Rectangle 3"/>
              <p:cNvSpPr txBox="1">
                <a:spLocks noRot="1" noChangeAspect="1" noMove="1" noResize="1" noEditPoints="1" noAdjustHandles="1" noChangeArrowheads="1" noChangeShapeType="1" noTextEdit="1"/>
              </p:cNvSpPr>
              <p:nvPr/>
            </p:nvSpPr>
            <p:spPr>
              <a:xfrm>
                <a:off x="381000" y="617538"/>
                <a:ext cx="8534400" cy="5859462"/>
              </a:xfrm>
              <a:prstGeom prst="rect">
                <a:avLst/>
              </a:prstGeom>
              <a:blipFill>
                <a:blip r:embed="rId3"/>
                <a:stretch>
                  <a:fillRect l="-1500" t="-1040"/>
                </a:stretch>
              </a:blipFill>
            </p:spPr>
            <p:txBody>
              <a:bodyPr/>
              <a:lstStyle/>
              <a:p>
                <a:r>
                  <a:rPr lang="en-US">
                    <a:noFill/>
                  </a:rPr>
                  <a:t> </a:t>
                </a:r>
              </a:p>
            </p:txBody>
          </p:sp>
        </mc:Fallback>
      </mc:AlternateContent>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9472794B-90D6-4027-83C5-EB056F470B3E}"/>
                  </a:ext>
                </a:extLst>
              </p:cNvPr>
              <p:cNvSpPr/>
              <p:nvPr/>
            </p:nvSpPr>
            <p:spPr>
              <a:xfrm>
                <a:off x="1143000" y="5486400"/>
                <a:ext cx="3148298" cy="64973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groupChr>
                        <m:groupChrPr>
                          <m:chr m:val="⇒"/>
                          <m:pos m:val="top"/>
                          <m:ctrlPr>
                            <a:rPr lang="en-US" sz="2800" i="1" dirty="0" smtClean="0">
                              <a:latin typeface="Cambria Math" panose="02040503050406030204" pitchFamily="18" charset="0"/>
                            </a:rPr>
                          </m:ctrlPr>
                        </m:groupChrPr>
                        <m:e/>
                      </m:groupChr>
                      <m:r>
                        <a:rPr lang="en-US" sz="2800" i="1" dirty="0">
                          <a:latin typeface="Cambria Math" panose="02040503050406030204" pitchFamily="18" charset="0"/>
                        </a:rPr>
                        <m:t> </m:t>
                      </m:r>
                      <m:r>
                        <a:rPr lang="en-US" sz="2800" i="1" dirty="0">
                          <a:latin typeface="Cambria Math" panose="02040503050406030204" pitchFamily="18" charset="0"/>
                        </a:rPr>
                        <m:t>𝑘</m:t>
                      </m:r>
                      <m:r>
                        <a:rPr lang="en-US" sz="2800" i="1" dirty="0" smtClean="0">
                          <a:latin typeface="Cambria Math" panose="02040503050406030204" pitchFamily="18" charset="0"/>
                          <a:ea typeface="Cambria Math" panose="02040503050406030204" pitchFamily="18" charset="0"/>
                        </a:rPr>
                        <m:t>×</m:t>
                      </m:r>
                      <m:r>
                        <a:rPr lang="en-US" sz="2800" b="0" i="1" dirty="0" smtClean="0">
                          <a:latin typeface="Cambria Math" panose="02040503050406030204" pitchFamily="18" charset="0"/>
                          <a:ea typeface="Cambria Math" panose="02040503050406030204" pitchFamily="18" charset="0"/>
                        </a:rPr>
                        <m:t>0.01</m:t>
                      </m:r>
                      <m:r>
                        <a:rPr lang="en-US" sz="2800" i="1" dirty="0">
                          <a:latin typeface="Cambria Math" panose="02040503050406030204" pitchFamily="18" charset="0"/>
                        </a:rPr>
                        <m:t>=</m:t>
                      </m:r>
                      <m:r>
                        <a:rPr lang="en-US" sz="2800" b="0" i="1" dirty="0" smtClean="0">
                          <a:latin typeface="Cambria Math" panose="02040503050406030204" pitchFamily="18" charset="0"/>
                        </a:rPr>
                        <m:t>0.04</m:t>
                      </m:r>
                    </m:oMath>
                  </m:oMathPara>
                </a14:m>
                <a:endParaRPr lang="en-US" sz="2800" dirty="0"/>
              </a:p>
            </p:txBody>
          </p:sp>
        </mc:Choice>
        <mc:Fallback xmlns="">
          <p:sp>
            <p:nvSpPr>
              <p:cNvPr id="16" name="Rectangle 15">
                <a:extLst>
                  <a:ext uri="{FF2B5EF4-FFF2-40B4-BE49-F238E27FC236}">
                    <a16:creationId xmlns:a16="http://schemas.microsoft.com/office/drawing/2014/main" id="{9472794B-90D6-4027-83C5-EB056F470B3E}"/>
                  </a:ext>
                </a:extLst>
              </p:cNvPr>
              <p:cNvSpPr>
                <a:spLocks noRot="1" noChangeAspect="1" noMove="1" noResize="1" noEditPoints="1" noAdjustHandles="1" noChangeArrowheads="1" noChangeShapeType="1" noTextEdit="1"/>
              </p:cNvSpPr>
              <p:nvPr/>
            </p:nvSpPr>
            <p:spPr>
              <a:xfrm>
                <a:off x="1143000" y="5486400"/>
                <a:ext cx="3148298" cy="64973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Rectangle 5">
                <a:extLst>
                  <a:ext uri="{FF2B5EF4-FFF2-40B4-BE49-F238E27FC236}">
                    <a16:creationId xmlns:a16="http://schemas.microsoft.com/office/drawing/2014/main" id="{5A092D73-32BE-4D64-B08D-DC3C53D38DC4}"/>
                  </a:ext>
                </a:extLst>
              </p:cNvPr>
              <p:cNvSpPr/>
              <p:nvPr/>
            </p:nvSpPr>
            <p:spPr>
              <a:xfrm>
                <a:off x="5163033" y="3436694"/>
                <a:ext cx="2418867" cy="523220"/>
              </a:xfrm>
              <a:prstGeom prst="rect">
                <a:avLst/>
              </a:prstGeom>
            </p:spPr>
            <p:txBody>
              <a:bodyPr wrap="none">
                <a:spAutoFit/>
              </a:bodyPr>
              <a:lstStyle/>
              <a:p>
                <a:pPr>
                  <a:buClr>
                    <a:schemeClr val="tx1"/>
                  </a:buClr>
                </a:pPr>
                <a14:m>
                  <m:oMathPara xmlns:m="http://schemas.openxmlformats.org/officeDocument/2006/math">
                    <m:oMathParaPr>
                      <m:jc m:val="centerGroup"/>
                    </m:oMathParaPr>
                    <m:oMath xmlns:m="http://schemas.openxmlformats.org/officeDocument/2006/math">
                      <m:r>
                        <a:rPr lang="en-US" sz="2800" i="1">
                          <a:solidFill>
                            <a:srgbClr val="002060"/>
                          </a:solidFill>
                          <a:latin typeface="Cambria Math" panose="02040503050406030204" pitchFamily="18" charset="0"/>
                          <a:cs typeface="Arial" charset="0"/>
                        </a:rPr>
                        <m:t>=0.10−0.02</m:t>
                      </m:r>
                    </m:oMath>
                  </m:oMathPara>
                </a14:m>
                <a:endParaRPr lang="en-US" sz="2800" dirty="0">
                  <a:solidFill>
                    <a:srgbClr val="002060"/>
                  </a:solidFill>
                  <a:latin typeface="Arial" charset="0"/>
                  <a:cs typeface="Arial" charset="0"/>
                </a:endParaRPr>
              </a:p>
            </p:txBody>
          </p:sp>
        </mc:Choice>
        <mc:Fallback>
          <p:sp>
            <p:nvSpPr>
              <p:cNvPr id="6" name="Rectangle 5">
                <a:extLst>
                  <a:ext uri="{FF2B5EF4-FFF2-40B4-BE49-F238E27FC236}">
                    <a16:creationId xmlns:a16="http://schemas.microsoft.com/office/drawing/2014/main" id="{5A092D73-32BE-4D64-B08D-DC3C53D38DC4}"/>
                  </a:ext>
                </a:extLst>
              </p:cNvPr>
              <p:cNvSpPr>
                <a:spLocks noRot="1" noChangeAspect="1" noMove="1" noResize="1" noEditPoints="1" noAdjustHandles="1" noChangeArrowheads="1" noChangeShapeType="1" noTextEdit="1"/>
              </p:cNvSpPr>
              <p:nvPr/>
            </p:nvSpPr>
            <p:spPr>
              <a:xfrm>
                <a:off x="5163033" y="3436694"/>
                <a:ext cx="2418867" cy="52322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Rectangle 9">
                <a:extLst>
                  <a:ext uri="{FF2B5EF4-FFF2-40B4-BE49-F238E27FC236}">
                    <a16:creationId xmlns:a16="http://schemas.microsoft.com/office/drawing/2014/main" id="{4C910D5E-EC8A-4FE8-B983-A8C3884B5855}"/>
                  </a:ext>
                </a:extLst>
              </p:cNvPr>
              <p:cNvSpPr/>
              <p:nvPr/>
            </p:nvSpPr>
            <p:spPr>
              <a:xfrm>
                <a:off x="7503479" y="3467472"/>
                <a:ext cx="1156599" cy="461665"/>
              </a:xfrm>
              <a:prstGeom prst="rect">
                <a:avLst/>
              </a:prstGeom>
            </p:spPr>
            <p:txBody>
              <a:bodyPr wrap="none">
                <a:spAutoFit/>
              </a:bodyPr>
              <a:lstStyle/>
              <a:p>
                <a:pPr>
                  <a:buClr>
                    <a:schemeClr val="tx1"/>
                  </a:buClr>
                </a:pPr>
                <a14:m>
                  <m:oMathPara xmlns:m="http://schemas.openxmlformats.org/officeDocument/2006/math">
                    <m:oMathParaPr>
                      <m:jc m:val="centerGroup"/>
                    </m:oMathParaPr>
                    <m:oMath xmlns:m="http://schemas.openxmlformats.org/officeDocument/2006/math">
                      <m:r>
                        <a:rPr lang="en-US" sz="2400" i="1">
                          <a:solidFill>
                            <a:srgbClr val="002060"/>
                          </a:solidFill>
                          <a:latin typeface="Cambria Math" panose="02040503050406030204" pitchFamily="18" charset="0"/>
                          <a:cs typeface="Arial" charset="0"/>
                        </a:rPr>
                        <m:t>=0.08</m:t>
                      </m:r>
                    </m:oMath>
                  </m:oMathPara>
                </a14:m>
                <a:endParaRPr lang="en-US" sz="2400" dirty="0">
                  <a:solidFill>
                    <a:srgbClr val="002060"/>
                  </a:solidFill>
                  <a:latin typeface="Arial" charset="0"/>
                  <a:cs typeface="Arial" charset="0"/>
                </a:endParaRPr>
              </a:p>
            </p:txBody>
          </p:sp>
        </mc:Choice>
        <mc:Fallback>
          <p:sp>
            <p:nvSpPr>
              <p:cNvPr id="10" name="Rectangle 9">
                <a:extLst>
                  <a:ext uri="{FF2B5EF4-FFF2-40B4-BE49-F238E27FC236}">
                    <a16:creationId xmlns:a16="http://schemas.microsoft.com/office/drawing/2014/main" id="{4C910D5E-EC8A-4FE8-B983-A8C3884B5855}"/>
                  </a:ext>
                </a:extLst>
              </p:cNvPr>
              <p:cNvSpPr>
                <a:spLocks noRot="1" noChangeAspect="1" noMove="1" noResize="1" noEditPoints="1" noAdjustHandles="1" noChangeArrowheads="1" noChangeShapeType="1" noTextEdit="1"/>
              </p:cNvSpPr>
              <p:nvPr/>
            </p:nvSpPr>
            <p:spPr>
              <a:xfrm>
                <a:off x="7503479" y="3467472"/>
                <a:ext cx="1156599" cy="46166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C24E6902-FEFA-46D4-B3D7-3C283ACCE472}"/>
                  </a:ext>
                </a:extLst>
              </p:cNvPr>
              <p:cNvSpPr/>
              <p:nvPr/>
            </p:nvSpPr>
            <p:spPr>
              <a:xfrm>
                <a:off x="6372466" y="4343400"/>
                <a:ext cx="2113014" cy="7838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a:solidFill>
                            <a:srgbClr val="002060"/>
                          </a:solidFill>
                          <a:latin typeface="Cambria Math" panose="02040503050406030204" pitchFamily="18" charset="0"/>
                          <a:ea typeface="Cambria Math" panose="02040503050406030204" pitchFamily="18" charset="0"/>
                          <a:cs typeface="Arial" charset="0"/>
                        </a:rPr>
                        <m:t>=</m:t>
                      </m:r>
                      <m:f>
                        <m:fPr>
                          <m:ctrlPr>
                            <a:rPr lang="en-US" sz="2400" i="1">
                              <a:solidFill>
                                <a:srgbClr val="002060"/>
                              </a:solidFill>
                              <a:latin typeface="Cambria Math" panose="02040503050406030204" pitchFamily="18" charset="0"/>
                              <a:ea typeface="Cambria Math" panose="02040503050406030204" pitchFamily="18" charset="0"/>
                              <a:cs typeface="Arial" charset="0"/>
                            </a:rPr>
                          </m:ctrlPr>
                        </m:fPr>
                        <m:num>
                          <m:r>
                            <a:rPr lang="en-US" sz="2400" i="1">
                              <a:solidFill>
                                <a:srgbClr val="002060"/>
                              </a:solidFill>
                              <a:latin typeface="Cambria Math" panose="02040503050406030204" pitchFamily="18" charset="0"/>
                              <a:ea typeface="Cambria Math" panose="02040503050406030204" pitchFamily="18" charset="0"/>
                              <a:cs typeface="Arial" charset="0"/>
                            </a:rPr>
                            <m:t>0.08</m:t>
                          </m:r>
                        </m:num>
                        <m:den>
                          <m:r>
                            <a:rPr lang="en-US" sz="2400" i="1">
                              <a:solidFill>
                                <a:srgbClr val="002060"/>
                              </a:solidFill>
                              <a:latin typeface="Cambria Math" panose="02040503050406030204" pitchFamily="18" charset="0"/>
                              <a:ea typeface="Cambria Math" panose="02040503050406030204" pitchFamily="18" charset="0"/>
                              <a:cs typeface="Arial" charset="0"/>
                            </a:rPr>
                            <m:t>2</m:t>
                          </m:r>
                        </m:den>
                      </m:f>
                      <m:r>
                        <a:rPr lang="en-US" sz="2400" i="1">
                          <a:solidFill>
                            <a:srgbClr val="002060"/>
                          </a:solidFill>
                          <a:latin typeface="Cambria Math" panose="02040503050406030204" pitchFamily="18" charset="0"/>
                          <a:ea typeface="Cambria Math" panose="02040503050406030204" pitchFamily="18" charset="0"/>
                          <a:cs typeface="Arial" charset="0"/>
                        </a:rPr>
                        <m:t>=0.04</m:t>
                      </m:r>
                    </m:oMath>
                  </m:oMathPara>
                </a14:m>
                <a:endParaRPr lang="en-US" sz="2400" dirty="0"/>
              </a:p>
            </p:txBody>
          </p:sp>
        </mc:Choice>
        <mc:Fallback xmlns="">
          <p:sp>
            <p:nvSpPr>
              <p:cNvPr id="14" name="Rectangle 13">
                <a:extLst>
                  <a:ext uri="{FF2B5EF4-FFF2-40B4-BE49-F238E27FC236}">
                    <a16:creationId xmlns:a16="http://schemas.microsoft.com/office/drawing/2014/main" id="{C24E6902-FEFA-46D4-B3D7-3C283ACCE472}"/>
                  </a:ext>
                </a:extLst>
              </p:cNvPr>
              <p:cNvSpPr>
                <a:spLocks noRot="1" noChangeAspect="1" noMove="1" noResize="1" noEditPoints="1" noAdjustHandles="1" noChangeArrowheads="1" noChangeShapeType="1" noTextEdit="1"/>
              </p:cNvSpPr>
              <p:nvPr/>
            </p:nvSpPr>
            <p:spPr>
              <a:xfrm>
                <a:off x="6372466" y="4343400"/>
                <a:ext cx="2113014" cy="78380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77EFD218-6B60-4394-A5B0-643D73F62D9D}"/>
                  </a:ext>
                </a:extLst>
              </p:cNvPr>
              <p:cNvSpPr/>
              <p:nvPr/>
            </p:nvSpPr>
            <p:spPr>
              <a:xfrm>
                <a:off x="4352258" y="5337349"/>
                <a:ext cx="2360133" cy="7861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groupChr>
                        <m:groupChrPr>
                          <m:chr m:val="⇒"/>
                          <m:pos m:val="top"/>
                          <m:ctrlPr>
                            <a:rPr lang="en-US" sz="2400" i="1" dirty="0">
                              <a:latin typeface="Cambria Math" panose="02040503050406030204" pitchFamily="18" charset="0"/>
                            </a:rPr>
                          </m:ctrlPr>
                        </m:groupChrPr>
                        <m:e/>
                      </m:groupChr>
                      <m:r>
                        <a:rPr lang="en-US" sz="2400" i="1" dirty="0">
                          <a:latin typeface="Cambria Math" panose="02040503050406030204" pitchFamily="18" charset="0"/>
                        </a:rPr>
                        <m:t> </m:t>
                      </m:r>
                      <m:r>
                        <a:rPr lang="en-US" sz="2400" i="1" dirty="0">
                          <a:latin typeface="Cambria Math" panose="02040503050406030204" pitchFamily="18" charset="0"/>
                        </a:rPr>
                        <m:t>𝑘</m:t>
                      </m:r>
                      <m:r>
                        <a:rPr lang="en-US" sz="2400" i="1" dirty="0">
                          <a:latin typeface="Cambria Math" panose="02040503050406030204" pitchFamily="18" charset="0"/>
                        </a:rPr>
                        <m:t>=</m:t>
                      </m:r>
                      <m:f>
                        <m:fPr>
                          <m:ctrlPr>
                            <a:rPr lang="en-US" sz="2400" i="1" dirty="0">
                              <a:latin typeface="Cambria Math" panose="02040503050406030204" pitchFamily="18" charset="0"/>
                            </a:rPr>
                          </m:ctrlPr>
                        </m:fPr>
                        <m:num>
                          <m:r>
                            <a:rPr lang="en-US" sz="2400" i="1" dirty="0">
                              <a:latin typeface="Cambria Math" panose="02040503050406030204" pitchFamily="18" charset="0"/>
                            </a:rPr>
                            <m:t>0.04</m:t>
                          </m:r>
                        </m:num>
                        <m:den>
                          <m:r>
                            <a:rPr lang="en-US" sz="2400" i="1" dirty="0">
                              <a:latin typeface="Cambria Math" panose="02040503050406030204" pitchFamily="18" charset="0"/>
                            </a:rPr>
                            <m:t>0.01</m:t>
                          </m:r>
                        </m:den>
                      </m:f>
                      <m:r>
                        <a:rPr lang="en-US" sz="2400" i="1" dirty="0">
                          <a:latin typeface="Cambria Math" panose="02040503050406030204" pitchFamily="18" charset="0"/>
                        </a:rPr>
                        <m:t>=4</m:t>
                      </m:r>
                    </m:oMath>
                  </m:oMathPara>
                </a14:m>
                <a:endParaRPr lang="en-US" sz="2400" dirty="0"/>
              </a:p>
            </p:txBody>
          </p:sp>
        </mc:Choice>
        <mc:Fallback xmlns="">
          <p:sp>
            <p:nvSpPr>
              <p:cNvPr id="17" name="Rectangle 16">
                <a:extLst>
                  <a:ext uri="{FF2B5EF4-FFF2-40B4-BE49-F238E27FC236}">
                    <a16:creationId xmlns:a16="http://schemas.microsoft.com/office/drawing/2014/main" id="{77EFD218-6B60-4394-A5B0-643D73F62D9D}"/>
                  </a:ext>
                </a:extLst>
              </p:cNvPr>
              <p:cNvSpPr>
                <a:spLocks noRot="1" noChangeAspect="1" noMove="1" noResize="1" noEditPoints="1" noAdjustHandles="1" noChangeArrowheads="1" noChangeShapeType="1" noTextEdit="1"/>
              </p:cNvSpPr>
              <p:nvPr/>
            </p:nvSpPr>
            <p:spPr>
              <a:xfrm>
                <a:off x="4352258" y="5337349"/>
                <a:ext cx="2360133" cy="786177"/>
              </a:xfrm>
              <a:prstGeom prst="rect">
                <a:avLst/>
              </a:prstGeom>
              <a:blipFill>
                <a:blip r:embed="rId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95935587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3" end="3"/>
                                            </p:txEl>
                                          </p:spTgt>
                                        </p:tgtEl>
                                        <p:attrNameLst>
                                          <p:attrName>style.visibility</p:attrName>
                                        </p:attrNameLst>
                                      </p:cBhvr>
                                      <p:to>
                                        <p:strVal val="visible"/>
                                      </p:to>
                                    </p:set>
                                    <p:animEffect transition="in" filter="wipe(left)">
                                      <p:cBhvr>
                                        <p:cTn id="12" dur="500"/>
                                        <p:tgtEl>
                                          <p:spTgt spid="8">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wipe(left)">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wipe(left)">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6" grpId="0"/>
      <p:bldP spid="10" grpId="0"/>
      <p:bldP spid="14" grpId="0"/>
      <p:bldP spid="1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Quality Measurements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44</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p:sp>
        <p:nvSpPr>
          <p:cNvPr id="4" name="Content Placeholder 3"/>
          <p:cNvSpPr>
            <a:spLocks noGrp="1"/>
          </p:cNvSpPr>
          <p:nvPr>
            <p:ph idx="1"/>
          </p:nvPr>
        </p:nvSpPr>
        <p:spPr>
          <a:xfrm>
            <a:off x="381000" y="717674"/>
            <a:ext cx="8305800" cy="5759326"/>
          </a:xfrm>
        </p:spPr>
        <p:txBody>
          <a:bodyPr>
            <a:noAutofit/>
          </a:bodyPr>
          <a:lstStyle/>
          <a:p>
            <a:pPr marL="688975" lvl="1" indent="-523875">
              <a:spcAft>
                <a:spcPts val="1200"/>
              </a:spcAft>
              <a:buClr>
                <a:srgbClr val="BF0922"/>
              </a:buClr>
              <a:buSzPct val="60000"/>
              <a:buFont typeface="Wingdings" panose="05000000000000000000" pitchFamily="2" charset="2"/>
              <a:buChar char="v"/>
            </a:pPr>
            <a:r>
              <a:rPr lang="en-US" sz="3200" dirty="0"/>
              <a:t>A unit of work</a:t>
            </a:r>
          </a:p>
          <a:p>
            <a:pPr marL="688975" lvl="1" indent="-523875">
              <a:spcAft>
                <a:spcPts val="1200"/>
              </a:spcAft>
              <a:buClr>
                <a:srgbClr val="BF0922"/>
              </a:buClr>
              <a:buSzPct val="60000"/>
              <a:buFont typeface="Wingdings" panose="05000000000000000000" pitchFamily="2" charset="2"/>
              <a:buChar char="v"/>
            </a:pPr>
            <a:r>
              <a:rPr lang="en-US" sz="3200" dirty="0"/>
              <a:t>Nonconformance </a:t>
            </a:r>
          </a:p>
          <a:p>
            <a:pPr marL="688975" lvl="1" indent="-523875">
              <a:spcAft>
                <a:spcPts val="1200"/>
              </a:spcAft>
              <a:buClr>
                <a:srgbClr val="BF0922"/>
              </a:buClr>
              <a:buSzPct val="60000"/>
              <a:buFont typeface="Wingdings" panose="05000000000000000000" pitchFamily="2" charset="2"/>
              <a:buChar char="v"/>
            </a:pPr>
            <a:r>
              <a:rPr lang="en-US" sz="3200" dirty="0"/>
              <a:t>Nonconforming unit of work</a:t>
            </a:r>
          </a:p>
          <a:p>
            <a:pPr marL="688975" lvl="1" indent="-523875">
              <a:spcAft>
                <a:spcPts val="1200"/>
              </a:spcAft>
              <a:buClr>
                <a:srgbClr val="BF0922"/>
              </a:buClr>
              <a:buSzPct val="60000"/>
              <a:buFont typeface="Wingdings" panose="05000000000000000000" pitchFamily="2" charset="2"/>
              <a:buChar char="v"/>
            </a:pPr>
            <a:r>
              <a:rPr lang="en-US" sz="3200" dirty="0"/>
              <a:t>Error</a:t>
            </a:r>
          </a:p>
          <a:p>
            <a:pPr marL="165100" lvl="1" indent="0">
              <a:lnSpc>
                <a:spcPct val="90000"/>
              </a:lnSpc>
              <a:spcAft>
                <a:spcPts val="1200"/>
              </a:spcAft>
              <a:buClr>
                <a:srgbClr val="BF0922"/>
              </a:buClr>
              <a:buSzPct val="60000"/>
              <a:buNone/>
            </a:pPr>
            <a:r>
              <a:rPr lang="en-US" sz="3600" b="1" u="sng" dirty="0">
                <a:effectLst>
                  <a:outerShdw blurRad="38100" dist="38100" dir="2700000" algn="tl">
                    <a:srgbClr val="000000">
                      <a:alpha val="43137"/>
                    </a:srgbClr>
                  </a:outerShdw>
                </a:effectLst>
              </a:rPr>
              <a:t>Measures</a:t>
            </a:r>
          </a:p>
          <a:p>
            <a:pPr marL="688975" lvl="1" indent="-523875">
              <a:lnSpc>
                <a:spcPct val="90000"/>
              </a:lnSpc>
              <a:spcAft>
                <a:spcPts val="1200"/>
              </a:spcAft>
              <a:buClr>
                <a:srgbClr val="BF0922"/>
              </a:buClr>
              <a:buSzPct val="60000"/>
              <a:buFont typeface="Wingdings" panose="05000000000000000000" pitchFamily="2" charset="2"/>
              <a:buChar char="v"/>
            </a:pPr>
            <a:r>
              <a:rPr lang="en-US" sz="3200" dirty="0"/>
              <a:t>Attributes measurement (presence, absence, counts, proportions)</a:t>
            </a:r>
          </a:p>
          <a:p>
            <a:pPr marL="688975" lvl="1" indent="-523875">
              <a:lnSpc>
                <a:spcPct val="90000"/>
              </a:lnSpc>
              <a:spcAft>
                <a:spcPts val="1200"/>
              </a:spcAft>
              <a:buClr>
                <a:srgbClr val="BF0922"/>
              </a:buClr>
              <a:buSzPct val="60000"/>
              <a:buFont typeface="Wingdings" panose="05000000000000000000" pitchFamily="2" charset="2"/>
              <a:buChar char="v"/>
            </a:pPr>
            <a:r>
              <a:rPr lang="en-US" sz="3200" dirty="0"/>
              <a:t>Variable measurement (weight, length, time, etc.)</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08F044D-03F0-4671-A86E-86F162F484A1}"/>
                  </a:ext>
                </a:extLst>
              </p:cNvPr>
              <p:cNvSpPr txBox="1"/>
              <p:nvPr/>
            </p:nvSpPr>
            <p:spPr>
              <a:xfrm>
                <a:off x="6400800" y="3511063"/>
                <a:ext cx="2003497" cy="461665"/>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50</m:t>
                      </m:r>
                      <m:r>
                        <a:rPr lang="en-US" sz="2400" b="0" i="1" smtClean="0">
                          <a:latin typeface="Cambria Math" panose="02040503050406030204" pitchFamily="18" charset="0"/>
                          <a:ea typeface="Cambria Math" panose="02040503050406030204" pitchFamily="18" charset="0"/>
                        </a:rPr>
                        <m:t>±0.05 </m:t>
                      </m:r>
                      <m:r>
                        <a:rPr lang="en-US" sz="2400" b="0" i="1" smtClean="0">
                          <a:latin typeface="Cambria Math" panose="02040503050406030204" pitchFamily="18" charset="0"/>
                          <a:ea typeface="Cambria Math" panose="02040503050406030204" pitchFamily="18" charset="0"/>
                        </a:rPr>
                        <m:t>𝑐𝑚</m:t>
                      </m:r>
                    </m:oMath>
                  </m:oMathPara>
                </a14:m>
                <a:endParaRPr lang="en-US" sz="2400" dirty="0"/>
              </a:p>
            </p:txBody>
          </p:sp>
        </mc:Choice>
        <mc:Fallback xmlns="">
          <p:sp>
            <p:nvSpPr>
              <p:cNvPr id="6" name="TextBox 5">
                <a:extLst>
                  <a:ext uri="{FF2B5EF4-FFF2-40B4-BE49-F238E27FC236}">
                    <a16:creationId xmlns:a16="http://schemas.microsoft.com/office/drawing/2014/main" id="{D08F044D-03F0-4671-A86E-86F162F484A1}"/>
                  </a:ext>
                </a:extLst>
              </p:cNvPr>
              <p:cNvSpPr txBox="1">
                <a:spLocks noRot="1" noChangeAspect="1" noMove="1" noResize="1" noEditPoints="1" noAdjustHandles="1" noChangeArrowheads="1" noChangeShapeType="1" noTextEdit="1"/>
              </p:cNvSpPr>
              <p:nvPr/>
            </p:nvSpPr>
            <p:spPr>
              <a:xfrm>
                <a:off x="6400800" y="3511063"/>
                <a:ext cx="2003497" cy="461665"/>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10188228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1000"/>
                                        <p:tgtEl>
                                          <p:spTgt spid="4">
                                            <p:txEl>
                                              <p:pRg st="4" end="4"/>
                                            </p:txEl>
                                          </p:spTgt>
                                        </p:tgtEl>
                                      </p:cBhvr>
                                    </p:animEffect>
                                    <p:anim calcmode="lin" valueType="num">
                                      <p:cBhvr>
                                        <p:cTn id="1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1000"/>
                                        <p:tgtEl>
                                          <p:spTgt spid="4">
                                            <p:txEl>
                                              <p:pRg st="5" end="5"/>
                                            </p:txEl>
                                          </p:spTgt>
                                        </p:tgtEl>
                                      </p:cBhvr>
                                    </p:animEffect>
                                    <p:anim calcmode="lin" valueType="num">
                                      <p:cBhvr>
                                        <p:cTn id="2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6" end="6"/>
                                            </p:txEl>
                                          </p:spTgt>
                                        </p:tgtEl>
                                        <p:attrNameLst>
                                          <p:attrName>style.visibility</p:attrName>
                                        </p:attrNameLst>
                                      </p:cBhvr>
                                      <p:to>
                                        <p:strVal val="visible"/>
                                      </p:to>
                                    </p:set>
                                    <p:animEffect transition="in" filter="fade">
                                      <p:cBhvr>
                                        <p:cTn id="26" dur="1000"/>
                                        <p:tgtEl>
                                          <p:spTgt spid="4">
                                            <p:txEl>
                                              <p:pRg st="6" end="6"/>
                                            </p:txEl>
                                          </p:spTgt>
                                        </p:tgtEl>
                                      </p:cBhvr>
                                    </p:animEffect>
                                    <p:anim calcmode="lin" valueType="num">
                                      <p:cBhvr>
                                        <p:cTn id="27"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Quality Measurements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45</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p:sp>
        <p:nvSpPr>
          <p:cNvPr id="4" name="Content Placeholder 3"/>
          <p:cNvSpPr>
            <a:spLocks noGrp="1"/>
          </p:cNvSpPr>
          <p:nvPr>
            <p:ph idx="1"/>
          </p:nvPr>
        </p:nvSpPr>
        <p:spPr>
          <a:xfrm>
            <a:off x="381000" y="717674"/>
            <a:ext cx="8305800" cy="5759326"/>
          </a:xfrm>
        </p:spPr>
        <p:txBody>
          <a:bodyPr>
            <a:noAutofit/>
          </a:bodyPr>
          <a:lstStyle/>
          <a:p>
            <a:pPr marL="165100" lvl="1" indent="0">
              <a:spcAft>
                <a:spcPts val="1200"/>
              </a:spcAft>
              <a:buClr>
                <a:srgbClr val="BF0922"/>
              </a:buClr>
              <a:buSzPct val="60000"/>
              <a:buNone/>
            </a:pPr>
            <a:r>
              <a:rPr lang="en-US" sz="3200" dirty="0"/>
              <a:t>.</a:t>
            </a:r>
          </a:p>
        </p:txBody>
      </p:sp>
      <p:pic>
        <p:nvPicPr>
          <p:cNvPr id="14" name="Picture 13">
            <a:extLst>
              <a:ext uri="{FF2B5EF4-FFF2-40B4-BE49-F238E27FC236}">
                <a16:creationId xmlns:a16="http://schemas.microsoft.com/office/drawing/2014/main" id="{9E05D0CD-9CF0-4DEF-B9D8-D65DF8199FFF}"/>
              </a:ext>
            </a:extLst>
          </p:cNvPr>
          <p:cNvPicPr>
            <a:picLocks noChangeAspect="1"/>
          </p:cNvPicPr>
          <p:nvPr/>
        </p:nvPicPr>
        <p:blipFill>
          <a:blip r:embed="rId2"/>
          <a:stretch>
            <a:fillRect/>
          </a:stretch>
        </p:blipFill>
        <p:spPr>
          <a:xfrm>
            <a:off x="1012892" y="741828"/>
            <a:ext cx="7270616" cy="5811372"/>
          </a:xfrm>
          <a:prstGeom prst="rect">
            <a:avLst/>
          </a:prstGeom>
        </p:spPr>
      </p:pic>
    </p:spTree>
    <p:extLst>
      <p:ext uri="{BB962C8B-B14F-4D97-AF65-F5344CB8AC3E}">
        <p14:creationId xmlns:p14="http://schemas.microsoft.com/office/powerpoint/2010/main" val="387216159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Quality Measurements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46</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p:sp>
        <p:nvSpPr>
          <p:cNvPr id="4" name="Content Placeholder 3"/>
          <p:cNvSpPr>
            <a:spLocks noGrp="1"/>
          </p:cNvSpPr>
          <p:nvPr>
            <p:ph idx="1"/>
          </p:nvPr>
        </p:nvSpPr>
        <p:spPr>
          <a:xfrm>
            <a:off x="381000" y="717674"/>
            <a:ext cx="8305800" cy="5759326"/>
          </a:xfrm>
        </p:spPr>
        <p:txBody>
          <a:bodyPr>
            <a:noAutofit/>
          </a:bodyPr>
          <a:lstStyle/>
          <a:p>
            <a:pPr marL="165100" lvl="1" indent="0">
              <a:spcAft>
                <a:spcPts val="1200"/>
              </a:spcAft>
              <a:buClr>
                <a:srgbClr val="BF0922"/>
              </a:buClr>
              <a:buSzPct val="60000"/>
              <a:buNone/>
            </a:pPr>
            <a:endParaRPr lang="en-US" sz="3200" dirty="0"/>
          </a:p>
          <a:p>
            <a:pPr marL="165100" lvl="1" indent="0">
              <a:spcAft>
                <a:spcPts val="1200"/>
              </a:spcAft>
              <a:buClr>
                <a:srgbClr val="BF0922"/>
              </a:buClr>
              <a:buSzPct val="60000"/>
              <a:buNone/>
            </a:pPr>
            <a:endParaRPr lang="en-US" sz="3200" dirty="0"/>
          </a:p>
          <a:p>
            <a:pPr marL="165100" lvl="1" indent="0">
              <a:spcAft>
                <a:spcPts val="1200"/>
              </a:spcAft>
              <a:buClr>
                <a:srgbClr val="BF0922"/>
              </a:buClr>
              <a:buSzPct val="60000"/>
              <a:buNone/>
            </a:pPr>
            <a:endParaRPr lang="en-US" sz="3200" dirty="0"/>
          </a:p>
          <a:p>
            <a:pPr marL="165100" lvl="1" indent="0">
              <a:spcAft>
                <a:spcPts val="1200"/>
              </a:spcAft>
              <a:buClr>
                <a:srgbClr val="BF0922"/>
              </a:buClr>
              <a:buSzPct val="60000"/>
              <a:buNone/>
            </a:pPr>
            <a:r>
              <a:rPr lang="en-US" sz="3200" b="1" u="sng" dirty="0"/>
              <a:t>Inspecting smartphone </a:t>
            </a:r>
          </a:p>
          <a:p>
            <a:pPr marL="622300" lvl="1" indent="-457200">
              <a:spcAft>
                <a:spcPts val="1200"/>
              </a:spcAft>
              <a:buClr>
                <a:srgbClr val="BF0922"/>
              </a:buClr>
              <a:buSzPct val="60000"/>
              <a:buFont typeface="Courier New" panose="02070309020205020404" pitchFamily="49" charset="0"/>
              <a:buChar char="o"/>
            </a:pPr>
            <a:r>
              <a:rPr lang="en-US" sz="3200" dirty="0"/>
              <a:t>10 quality characteristics </a:t>
            </a:r>
            <a:r>
              <a:rPr lang="en-US" sz="3000" dirty="0"/>
              <a:t>(Camera, GPS, fingerprint, visuals, sound system, recording etc.)</a:t>
            </a:r>
          </a:p>
          <a:p>
            <a:pPr marL="622300" lvl="1" indent="-457200">
              <a:spcAft>
                <a:spcPts val="1200"/>
              </a:spcAft>
              <a:buClr>
                <a:srgbClr val="BF0922"/>
              </a:buClr>
              <a:buSzPct val="60000"/>
              <a:buFont typeface="Courier New" panose="02070309020205020404" pitchFamily="49" charset="0"/>
              <a:buChar char="o"/>
            </a:pPr>
            <a:r>
              <a:rPr lang="en-US" sz="3200" dirty="0"/>
              <a:t>One day 500 smartphones were inspected </a:t>
            </a:r>
          </a:p>
          <a:p>
            <a:pPr marL="622300" lvl="1" indent="-457200">
              <a:spcAft>
                <a:spcPts val="1200"/>
              </a:spcAft>
              <a:buClr>
                <a:srgbClr val="BF0922"/>
              </a:buClr>
              <a:buSzPct val="60000"/>
              <a:buFont typeface="Courier New" panose="02070309020205020404" pitchFamily="49" charset="0"/>
              <a:buChar char="o"/>
            </a:pPr>
            <a:r>
              <a:rPr lang="en-US" sz="3200" dirty="0"/>
              <a:t>18 of them were found nonconforming</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B90F5EC-D064-46E9-B1B7-713DB1601B66}"/>
                  </a:ext>
                </a:extLst>
              </p:cNvPr>
              <p:cNvSpPr txBox="1"/>
              <p:nvPr/>
            </p:nvSpPr>
            <p:spPr>
              <a:xfrm>
                <a:off x="307975" y="938372"/>
                <a:ext cx="8195513" cy="6390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𝑃𝑟𝑜𝑝𝑜𝑟𝑡𝑖𝑜𝑛</m:t>
                      </m:r>
                      <m:r>
                        <a:rPr lang="en-US" sz="2000" b="0" i="1" smtClean="0">
                          <a:latin typeface="Cambria Math" panose="02040503050406030204" pitchFamily="18" charset="0"/>
                        </a:rPr>
                        <m:t> </m:t>
                      </m:r>
                      <m:r>
                        <a:rPr lang="en-US" sz="2000" b="0" i="1" smtClean="0">
                          <a:latin typeface="Cambria Math" panose="02040503050406030204" pitchFamily="18" charset="0"/>
                        </a:rPr>
                        <m:t>𝑛𝑜𝑛𝑐𝑜𝑛𝑓𝑜𝑟𝑚𝑖𝑛𝑔</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𝑁𝑢𝑚𝑏𝑒𝑟</m:t>
                          </m:r>
                          <m:r>
                            <a:rPr lang="en-US" sz="2000" b="0" i="1" smtClean="0">
                              <a:latin typeface="Cambria Math" panose="02040503050406030204" pitchFamily="18" charset="0"/>
                            </a:rPr>
                            <m:t> </m:t>
                          </m:r>
                          <m:r>
                            <a:rPr lang="en-US" sz="2000" b="0" i="1" smtClean="0">
                              <a:latin typeface="Cambria Math" panose="02040503050406030204" pitchFamily="18" charset="0"/>
                            </a:rPr>
                            <m:t>𝑜𝑓</m:t>
                          </m:r>
                          <m:r>
                            <a:rPr lang="en-US" sz="2000" b="0" i="1" smtClean="0">
                              <a:latin typeface="Cambria Math" panose="02040503050406030204" pitchFamily="18" charset="0"/>
                            </a:rPr>
                            <m:t> </m:t>
                          </m:r>
                          <m:r>
                            <a:rPr lang="en-US" sz="2000" b="0" i="1" smtClean="0">
                              <a:latin typeface="Cambria Math" panose="02040503050406030204" pitchFamily="18" charset="0"/>
                            </a:rPr>
                            <m:t>𝑛𝑜𝑛𝑐𝑜𝑛𝑓𝑜𝑟𝑚𝑖𝑛𝑔</m:t>
                          </m:r>
                          <m:r>
                            <a:rPr lang="en-US" sz="2000" b="0" i="1" smtClean="0">
                              <a:latin typeface="Cambria Math" panose="02040503050406030204" pitchFamily="18" charset="0"/>
                            </a:rPr>
                            <m:t> </m:t>
                          </m:r>
                          <m:r>
                            <a:rPr lang="en-US" sz="2000" b="0" i="1" smtClean="0">
                              <a:latin typeface="Cambria Math" panose="02040503050406030204" pitchFamily="18" charset="0"/>
                            </a:rPr>
                            <m:t>𝑢𝑛𝑖𝑡𝑠</m:t>
                          </m:r>
                          <m:r>
                            <a:rPr lang="en-US" sz="2000" b="0" i="1" smtClean="0">
                              <a:latin typeface="Cambria Math" panose="02040503050406030204" pitchFamily="18" charset="0"/>
                            </a:rPr>
                            <m:t> </m:t>
                          </m:r>
                          <m:r>
                            <a:rPr lang="en-US" sz="2000" b="0" i="1" smtClean="0">
                              <a:latin typeface="Cambria Math" panose="02040503050406030204" pitchFamily="18" charset="0"/>
                            </a:rPr>
                            <m:t>𝑓𝑜𝑢𝑛𝑑</m:t>
                          </m:r>
                        </m:num>
                        <m:den>
                          <m:r>
                            <a:rPr lang="en-US" sz="2000" b="0" i="1" smtClean="0">
                              <a:latin typeface="Cambria Math" panose="02040503050406030204" pitchFamily="18" charset="0"/>
                            </a:rPr>
                            <m:t>𝑁𝑢𝑚𝑏𝑒𝑟</m:t>
                          </m:r>
                          <m:r>
                            <a:rPr lang="en-US" sz="2000" b="0" i="1" smtClean="0">
                              <a:latin typeface="Cambria Math" panose="02040503050406030204" pitchFamily="18" charset="0"/>
                            </a:rPr>
                            <m:t> </m:t>
                          </m:r>
                          <m:r>
                            <a:rPr lang="en-US" sz="2000" b="0" i="1" smtClean="0">
                              <a:latin typeface="Cambria Math" panose="02040503050406030204" pitchFamily="18" charset="0"/>
                            </a:rPr>
                            <m:t>𝑜𝑓</m:t>
                          </m:r>
                          <m:r>
                            <a:rPr lang="en-US" sz="2000" b="0" i="1" smtClean="0">
                              <a:latin typeface="Cambria Math" panose="02040503050406030204" pitchFamily="18" charset="0"/>
                            </a:rPr>
                            <m:t> </m:t>
                          </m:r>
                          <m:r>
                            <a:rPr lang="en-US" sz="2000" b="0" i="1" smtClean="0">
                              <a:latin typeface="Cambria Math" panose="02040503050406030204" pitchFamily="18" charset="0"/>
                            </a:rPr>
                            <m:t>𝑢𝑛𝑖𝑡𝑠</m:t>
                          </m:r>
                          <m:r>
                            <a:rPr lang="en-US" sz="2000" b="0" i="1" smtClean="0">
                              <a:latin typeface="Cambria Math" panose="02040503050406030204" pitchFamily="18" charset="0"/>
                            </a:rPr>
                            <m:t> </m:t>
                          </m:r>
                          <m:r>
                            <a:rPr lang="en-US" sz="2000" b="0" i="1" smtClean="0">
                              <a:latin typeface="Cambria Math" panose="02040503050406030204" pitchFamily="18" charset="0"/>
                            </a:rPr>
                            <m:t>𝑖𝑛𝑠𝑝𝑒𝑐𝑡𝑒𝑑</m:t>
                          </m:r>
                        </m:den>
                      </m:f>
                    </m:oMath>
                  </m:oMathPara>
                </a14:m>
                <a:endParaRPr lang="en-US" sz="2000" dirty="0"/>
              </a:p>
            </p:txBody>
          </p:sp>
        </mc:Choice>
        <mc:Fallback xmlns="">
          <p:sp>
            <p:nvSpPr>
              <p:cNvPr id="6" name="TextBox 5">
                <a:extLst>
                  <a:ext uri="{FF2B5EF4-FFF2-40B4-BE49-F238E27FC236}">
                    <a16:creationId xmlns:a16="http://schemas.microsoft.com/office/drawing/2014/main" id="{5B90F5EC-D064-46E9-B1B7-713DB1601B66}"/>
                  </a:ext>
                </a:extLst>
              </p:cNvPr>
              <p:cNvSpPr txBox="1">
                <a:spLocks noRot="1" noChangeAspect="1" noMove="1" noResize="1" noEditPoints="1" noAdjustHandles="1" noChangeArrowheads="1" noChangeShapeType="1" noTextEdit="1"/>
              </p:cNvSpPr>
              <p:nvPr/>
            </p:nvSpPr>
            <p:spPr>
              <a:xfrm>
                <a:off x="307975" y="938372"/>
                <a:ext cx="8195513" cy="639086"/>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A09FBE2-0D91-49BE-8C12-1DD7EE332D05}"/>
                  </a:ext>
                </a:extLst>
              </p:cNvPr>
              <p:cNvSpPr txBox="1"/>
              <p:nvPr/>
            </p:nvSpPr>
            <p:spPr>
              <a:xfrm>
                <a:off x="311850" y="2082642"/>
                <a:ext cx="8563370" cy="6390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𝑁𝑜𝑛𝑐𝑜𝑛𝑓𝑜𝑟𝑚𝑎𝑛𝑐𝑒𝑠</m:t>
                      </m:r>
                      <m:r>
                        <a:rPr lang="en-US" sz="2000" b="0" i="1" smtClean="0">
                          <a:latin typeface="Cambria Math" panose="02040503050406030204" pitchFamily="18" charset="0"/>
                        </a:rPr>
                        <m:t> </m:t>
                      </m:r>
                      <m:r>
                        <a:rPr lang="en-US" sz="2000" b="0" i="1" smtClean="0">
                          <a:latin typeface="Cambria Math" panose="02040503050406030204" pitchFamily="18" charset="0"/>
                        </a:rPr>
                        <m:t>𝑝𝑒𝑟</m:t>
                      </m:r>
                      <m:r>
                        <a:rPr lang="en-US" sz="2000" b="0" i="1" smtClean="0">
                          <a:latin typeface="Cambria Math" panose="02040503050406030204" pitchFamily="18" charset="0"/>
                        </a:rPr>
                        <m:t> </m:t>
                      </m:r>
                      <m:r>
                        <a:rPr lang="en-US" sz="2000" b="0" i="1" smtClean="0">
                          <a:latin typeface="Cambria Math" panose="02040503050406030204" pitchFamily="18" charset="0"/>
                        </a:rPr>
                        <m:t>𝑢𝑛𝑖𝑡</m:t>
                      </m:r>
                      <m:r>
                        <a:rPr lang="en-US" sz="2000" b="0" i="1" smtClean="0">
                          <a:latin typeface="Cambria Math" panose="02040503050406030204" pitchFamily="18" charset="0"/>
                        </a:rPr>
                        <m:t> (</m:t>
                      </m:r>
                      <m:r>
                        <a:rPr lang="en-US" sz="2000" b="0" i="1" smtClean="0">
                          <a:latin typeface="Cambria Math" panose="02040503050406030204" pitchFamily="18" charset="0"/>
                        </a:rPr>
                        <m:t>𝑁𝑃𝑈</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𝑇𝑜𝑡𝑎𝑙</m:t>
                          </m:r>
                          <m:r>
                            <a:rPr lang="en-US" sz="2000" b="0" i="1" smtClean="0">
                              <a:latin typeface="Cambria Math" panose="02040503050406030204" pitchFamily="18" charset="0"/>
                            </a:rPr>
                            <m:t> </m:t>
                          </m:r>
                          <m:r>
                            <a:rPr lang="en-US" sz="2000" b="0" i="1" smtClean="0">
                              <a:latin typeface="Cambria Math" panose="02040503050406030204" pitchFamily="18" charset="0"/>
                            </a:rPr>
                            <m:t>𝑛𝑢𝑚𝑏𝑒𝑟</m:t>
                          </m:r>
                          <m:r>
                            <a:rPr lang="en-US" sz="2000" b="0" i="1" smtClean="0">
                              <a:latin typeface="Cambria Math" panose="02040503050406030204" pitchFamily="18" charset="0"/>
                            </a:rPr>
                            <m:t> </m:t>
                          </m:r>
                          <m:r>
                            <a:rPr lang="en-US" sz="2000" b="0" i="1" smtClean="0">
                              <a:latin typeface="Cambria Math" panose="02040503050406030204" pitchFamily="18" charset="0"/>
                            </a:rPr>
                            <m:t>𝑜𝑓</m:t>
                          </m:r>
                          <m:r>
                            <a:rPr lang="en-US" sz="2000" b="0" i="1" smtClean="0">
                              <a:latin typeface="Cambria Math" panose="02040503050406030204" pitchFamily="18" charset="0"/>
                            </a:rPr>
                            <m:t> </m:t>
                          </m:r>
                          <m:r>
                            <a:rPr lang="en-US" sz="2000" b="0" i="1" smtClean="0">
                              <a:latin typeface="Cambria Math" panose="02040503050406030204" pitchFamily="18" charset="0"/>
                            </a:rPr>
                            <m:t>𝑛𝑜𝑛𝑐𝑜𝑛𝑓𝑜𝑟𝑚𝑎𝑛𝑐𝑒𝑠</m:t>
                          </m:r>
                        </m:num>
                        <m:den>
                          <m:r>
                            <a:rPr lang="en-US" sz="2000" b="0" i="1" smtClean="0">
                              <a:latin typeface="Cambria Math" panose="02040503050406030204" pitchFamily="18" charset="0"/>
                            </a:rPr>
                            <m:t>𝑁𝑢𝑚𝑏𝑒𝑟</m:t>
                          </m:r>
                          <m:r>
                            <a:rPr lang="en-US" sz="2000" b="0" i="1" smtClean="0">
                              <a:latin typeface="Cambria Math" panose="02040503050406030204" pitchFamily="18" charset="0"/>
                            </a:rPr>
                            <m:t> </m:t>
                          </m:r>
                          <m:r>
                            <a:rPr lang="en-US" sz="2000" b="0" i="1" smtClean="0">
                              <a:latin typeface="Cambria Math" panose="02040503050406030204" pitchFamily="18" charset="0"/>
                            </a:rPr>
                            <m:t>𝑜𝑓</m:t>
                          </m:r>
                          <m:r>
                            <a:rPr lang="en-US" sz="2000" b="0" i="1" smtClean="0">
                              <a:latin typeface="Cambria Math" panose="02040503050406030204" pitchFamily="18" charset="0"/>
                            </a:rPr>
                            <m:t> </m:t>
                          </m:r>
                          <m:r>
                            <a:rPr lang="en-US" sz="2000" b="0" i="1" smtClean="0">
                              <a:latin typeface="Cambria Math" panose="02040503050406030204" pitchFamily="18" charset="0"/>
                            </a:rPr>
                            <m:t>𝑢𝑛𝑖𝑡𝑠</m:t>
                          </m:r>
                          <m:r>
                            <a:rPr lang="en-US" sz="2000" b="0" i="1" smtClean="0">
                              <a:latin typeface="Cambria Math" panose="02040503050406030204" pitchFamily="18" charset="0"/>
                            </a:rPr>
                            <m:t> </m:t>
                          </m:r>
                          <m:r>
                            <a:rPr lang="en-US" sz="2000" b="0" i="1" smtClean="0">
                              <a:latin typeface="Cambria Math" panose="02040503050406030204" pitchFamily="18" charset="0"/>
                            </a:rPr>
                            <m:t>𝑖𝑛𝑠𝑝𝑒𝑐𝑡𝑒𝑑</m:t>
                          </m:r>
                        </m:den>
                      </m:f>
                    </m:oMath>
                  </m:oMathPara>
                </a14:m>
                <a:endParaRPr lang="en-US" sz="2000" dirty="0"/>
              </a:p>
            </p:txBody>
          </p:sp>
        </mc:Choice>
        <mc:Fallback xmlns="">
          <p:sp>
            <p:nvSpPr>
              <p:cNvPr id="15" name="TextBox 14">
                <a:extLst>
                  <a:ext uri="{FF2B5EF4-FFF2-40B4-BE49-F238E27FC236}">
                    <a16:creationId xmlns:a16="http://schemas.microsoft.com/office/drawing/2014/main" id="{DA09FBE2-0D91-49BE-8C12-1DD7EE332D05}"/>
                  </a:ext>
                </a:extLst>
              </p:cNvPr>
              <p:cNvSpPr txBox="1">
                <a:spLocks noRot="1" noChangeAspect="1" noMove="1" noResize="1" noEditPoints="1" noAdjustHandles="1" noChangeArrowheads="1" noChangeShapeType="1" noTextEdit="1"/>
              </p:cNvSpPr>
              <p:nvPr/>
            </p:nvSpPr>
            <p:spPr>
              <a:xfrm>
                <a:off x="311850" y="2082642"/>
                <a:ext cx="8563370" cy="639086"/>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11887340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barn(inVertical)">
                                      <p:cBhvr>
                                        <p:cTn id="21" dur="500"/>
                                        <p:tgtEl>
                                          <p:spTgt spid="4">
                                            <p:txEl>
                                              <p:pRg st="3" end="3"/>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barn(inVertical)">
                                      <p:cBhvr>
                                        <p:cTn id="24" dur="500"/>
                                        <p:tgtEl>
                                          <p:spTgt spid="4">
                                            <p:txEl>
                                              <p:pRg st="4" end="4"/>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barn(inVertical)">
                                      <p:cBhvr>
                                        <p:cTn id="27" dur="500"/>
                                        <p:tgtEl>
                                          <p:spTgt spid="4">
                                            <p:txEl>
                                              <p:pRg st="5" end="5"/>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4">
                                            <p:txEl>
                                              <p:pRg st="6" end="6"/>
                                            </p:txEl>
                                          </p:spTgt>
                                        </p:tgtEl>
                                        <p:attrNameLst>
                                          <p:attrName>style.visibility</p:attrName>
                                        </p:attrNameLst>
                                      </p:cBhvr>
                                      <p:to>
                                        <p:strVal val="visible"/>
                                      </p:to>
                                    </p:set>
                                    <p:animEffect transition="in" filter="barn(inVertical)">
                                      <p:cBhvr>
                                        <p:cTn id="30"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Quality Measurements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47</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p:sp>
        <p:nvSpPr>
          <p:cNvPr id="4" name="Content Placeholder 3"/>
          <p:cNvSpPr>
            <a:spLocks noGrp="1"/>
          </p:cNvSpPr>
          <p:nvPr>
            <p:ph idx="1"/>
          </p:nvPr>
        </p:nvSpPr>
        <p:spPr>
          <a:xfrm>
            <a:off x="381000" y="717674"/>
            <a:ext cx="8305800" cy="5759326"/>
          </a:xfrm>
        </p:spPr>
        <p:txBody>
          <a:bodyPr>
            <a:noAutofit/>
          </a:bodyPr>
          <a:lstStyle/>
          <a:p>
            <a:pPr marL="165100" lvl="1" indent="0">
              <a:spcAft>
                <a:spcPts val="1200"/>
              </a:spcAft>
              <a:buClr>
                <a:srgbClr val="BF0922"/>
              </a:buClr>
              <a:buSzPct val="60000"/>
              <a:buNone/>
            </a:pPr>
            <a:endParaRPr lang="en-US" sz="3200" dirty="0"/>
          </a:p>
          <a:p>
            <a:pPr marL="165100" lvl="1" indent="0">
              <a:spcAft>
                <a:spcPts val="1200"/>
              </a:spcAft>
              <a:buClr>
                <a:srgbClr val="BF0922"/>
              </a:buClr>
              <a:buSzPct val="60000"/>
              <a:buNone/>
            </a:pPr>
            <a:endParaRPr lang="en-US" sz="3200" dirty="0"/>
          </a:p>
          <a:p>
            <a:pPr marL="165100" lvl="1" indent="0">
              <a:spcAft>
                <a:spcPts val="1200"/>
              </a:spcAft>
              <a:buClr>
                <a:srgbClr val="BF0922"/>
              </a:buClr>
              <a:buSzPct val="60000"/>
              <a:buNone/>
            </a:pPr>
            <a:endParaRPr lang="en-US" sz="3200" dirty="0"/>
          </a:p>
        </p:txBody>
      </p:sp>
      <p:pic>
        <p:nvPicPr>
          <p:cNvPr id="12" name="Picture 11">
            <a:extLst>
              <a:ext uri="{FF2B5EF4-FFF2-40B4-BE49-F238E27FC236}">
                <a16:creationId xmlns:a16="http://schemas.microsoft.com/office/drawing/2014/main" id="{832925FD-76C3-4A23-A77B-241031CAE497}"/>
              </a:ext>
            </a:extLst>
          </p:cNvPr>
          <p:cNvPicPr>
            <a:picLocks noChangeAspect="1"/>
          </p:cNvPicPr>
          <p:nvPr/>
        </p:nvPicPr>
        <p:blipFill>
          <a:blip r:embed="rId2"/>
          <a:stretch>
            <a:fillRect/>
          </a:stretch>
        </p:blipFill>
        <p:spPr>
          <a:xfrm>
            <a:off x="595286" y="685800"/>
            <a:ext cx="3429000" cy="5535015"/>
          </a:xfrm>
          <a:prstGeom prst="rect">
            <a:avLst/>
          </a:prstGeom>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B6774278-BE9F-435B-873C-2E62858C7691}"/>
                  </a:ext>
                </a:extLst>
              </p:cNvPr>
              <p:cNvSpPr txBox="1"/>
              <p:nvPr/>
            </p:nvSpPr>
            <p:spPr>
              <a:xfrm>
                <a:off x="4067041" y="1259404"/>
                <a:ext cx="4793299" cy="6938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𝑃𝑟𝑜𝑝𝑜𝑟𝑡𝑖𝑜𝑛</m:t>
                      </m:r>
                      <m:r>
                        <a:rPr lang="en-US" sz="2400" b="0" i="1" smtClean="0">
                          <a:latin typeface="Cambria Math" panose="02040503050406030204" pitchFamily="18" charset="0"/>
                        </a:rPr>
                        <m:t> </m:t>
                      </m:r>
                      <m:r>
                        <a:rPr lang="en-US" sz="2400" b="0" i="1" smtClean="0">
                          <a:latin typeface="Cambria Math" panose="02040503050406030204" pitchFamily="18" charset="0"/>
                        </a:rPr>
                        <m:t>𝑛𝑜𝑛𝑐𝑜𝑛𝑓𝑜𝑟𝑚𝑖𝑛𝑔</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18</m:t>
                          </m:r>
                        </m:num>
                        <m:den>
                          <m:r>
                            <a:rPr lang="en-US" sz="2400" b="0" i="1" smtClean="0">
                              <a:latin typeface="Cambria Math" panose="02040503050406030204" pitchFamily="18" charset="0"/>
                            </a:rPr>
                            <m:t>500</m:t>
                          </m:r>
                        </m:den>
                      </m:f>
                    </m:oMath>
                  </m:oMathPara>
                </a14:m>
                <a:endParaRPr lang="en-US" sz="2400" dirty="0"/>
              </a:p>
            </p:txBody>
          </p:sp>
        </mc:Choice>
        <mc:Fallback xmlns="">
          <p:sp>
            <p:nvSpPr>
              <p:cNvPr id="17" name="TextBox 16">
                <a:extLst>
                  <a:ext uri="{FF2B5EF4-FFF2-40B4-BE49-F238E27FC236}">
                    <a16:creationId xmlns:a16="http://schemas.microsoft.com/office/drawing/2014/main" id="{B6774278-BE9F-435B-873C-2E62858C7691}"/>
                  </a:ext>
                </a:extLst>
              </p:cNvPr>
              <p:cNvSpPr txBox="1">
                <a:spLocks noRot="1" noChangeAspect="1" noMove="1" noResize="1" noEditPoints="1" noAdjustHandles="1" noChangeArrowheads="1" noChangeShapeType="1" noTextEdit="1"/>
              </p:cNvSpPr>
              <p:nvPr/>
            </p:nvSpPr>
            <p:spPr>
              <a:xfrm>
                <a:off x="4067041" y="1259404"/>
                <a:ext cx="4793299" cy="693844"/>
              </a:xfrm>
              <a:prstGeom prst="rect">
                <a:avLst/>
              </a:prstGeom>
              <a:blipFill>
                <a:blip r:embed="rId3"/>
                <a:stretch>
                  <a:fillRect/>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E5BE32E9-0577-4161-93BE-37E2480DA57B}"/>
              </a:ext>
            </a:extLst>
          </p:cNvPr>
          <p:cNvSpPr txBox="1"/>
          <p:nvPr/>
        </p:nvSpPr>
        <p:spPr>
          <a:xfrm>
            <a:off x="7620775" y="2062784"/>
            <a:ext cx="1268296" cy="523220"/>
          </a:xfrm>
          <a:prstGeom prst="rect">
            <a:avLst/>
          </a:prstGeom>
          <a:noFill/>
        </p:spPr>
        <p:txBody>
          <a:bodyPr wrap="none" rtlCol="0">
            <a:spAutoFit/>
          </a:bodyPr>
          <a:lstStyle/>
          <a:p>
            <a:r>
              <a:rPr lang="en-US" sz="2800" dirty="0"/>
              <a:t>= 0.036</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C28CF4B6-B476-4146-AC00-93F38181700A}"/>
                  </a:ext>
                </a:extLst>
              </p:cNvPr>
              <p:cNvSpPr txBox="1"/>
              <p:nvPr/>
            </p:nvSpPr>
            <p:spPr>
              <a:xfrm>
                <a:off x="4313523" y="3619822"/>
                <a:ext cx="1613262" cy="6938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𝑁𝑃𝑈</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97</m:t>
                          </m:r>
                        </m:num>
                        <m:den>
                          <m:r>
                            <a:rPr lang="en-US" sz="2400" b="0" i="1" smtClean="0">
                              <a:latin typeface="Cambria Math" panose="02040503050406030204" pitchFamily="18" charset="0"/>
                            </a:rPr>
                            <m:t>500</m:t>
                          </m:r>
                        </m:den>
                      </m:f>
                    </m:oMath>
                  </m:oMathPara>
                </a14:m>
                <a:endParaRPr lang="en-US" sz="2400" dirty="0"/>
              </a:p>
            </p:txBody>
          </p:sp>
        </mc:Choice>
        <mc:Fallback xmlns="">
          <p:sp>
            <p:nvSpPr>
              <p:cNvPr id="19" name="TextBox 18">
                <a:extLst>
                  <a:ext uri="{FF2B5EF4-FFF2-40B4-BE49-F238E27FC236}">
                    <a16:creationId xmlns:a16="http://schemas.microsoft.com/office/drawing/2014/main" id="{C28CF4B6-B476-4146-AC00-93F38181700A}"/>
                  </a:ext>
                </a:extLst>
              </p:cNvPr>
              <p:cNvSpPr txBox="1">
                <a:spLocks noRot="1" noChangeAspect="1" noMove="1" noResize="1" noEditPoints="1" noAdjustHandles="1" noChangeArrowheads="1" noChangeShapeType="1" noTextEdit="1"/>
              </p:cNvSpPr>
              <p:nvPr/>
            </p:nvSpPr>
            <p:spPr>
              <a:xfrm>
                <a:off x="4313523" y="3619822"/>
                <a:ext cx="1613262" cy="693844"/>
              </a:xfrm>
              <a:prstGeom prst="rect">
                <a:avLst/>
              </a:prstGeom>
              <a:blipFill>
                <a:blip r:embed="rId4"/>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17439159-B96F-4B8E-AD33-DBABCCFA7489}"/>
              </a:ext>
            </a:extLst>
          </p:cNvPr>
          <p:cNvSpPr txBox="1"/>
          <p:nvPr/>
        </p:nvSpPr>
        <p:spPr>
          <a:xfrm>
            <a:off x="2089802" y="6172200"/>
            <a:ext cx="1390124" cy="461665"/>
          </a:xfrm>
          <a:prstGeom prst="rect">
            <a:avLst/>
          </a:prstGeom>
          <a:noFill/>
        </p:spPr>
        <p:txBody>
          <a:bodyPr wrap="none" rtlCol="0">
            <a:spAutoFit/>
          </a:bodyPr>
          <a:lstStyle/>
          <a:p>
            <a:r>
              <a:rPr lang="en-US" sz="2400" dirty="0"/>
              <a:t>Total = 97</a:t>
            </a:r>
          </a:p>
        </p:txBody>
      </p:sp>
      <p:sp>
        <p:nvSpPr>
          <p:cNvPr id="21" name="TextBox 20">
            <a:extLst>
              <a:ext uri="{FF2B5EF4-FFF2-40B4-BE49-F238E27FC236}">
                <a16:creationId xmlns:a16="http://schemas.microsoft.com/office/drawing/2014/main" id="{2CF29623-7888-462C-94EE-C94C9768E62A}"/>
              </a:ext>
            </a:extLst>
          </p:cNvPr>
          <p:cNvSpPr txBox="1"/>
          <p:nvPr/>
        </p:nvSpPr>
        <p:spPr>
          <a:xfrm>
            <a:off x="6019800" y="3733800"/>
            <a:ext cx="1268296" cy="523220"/>
          </a:xfrm>
          <a:prstGeom prst="rect">
            <a:avLst/>
          </a:prstGeom>
          <a:noFill/>
        </p:spPr>
        <p:txBody>
          <a:bodyPr wrap="none" rtlCol="0">
            <a:spAutoFit/>
          </a:bodyPr>
          <a:lstStyle/>
          <a:p>
            <a:r>
              <a:rPr lang="en-US" sz="2800" dirty="0"/>
              <a:t>= 0.194</a:t>
            </a:r>
          </a:p>
        </p:txBody>
      </p:sp>
      <p:cxnSp>
        <p:nvCxnSpPr>
          <p:cNvPr id="10" name="Straight Connector 9">
            <a:extLst>
              <a:ext uri="{FF2B5EF4-FFF2-40B4-BE49-F238E27FC236}">
                <a16:creationId xmlns:a16="http://schemas.microsoft.com/office/drawing/2014/main" id="{D3E21DE6-F566-4ADD-B542-704A66D323D2}"/>
              </a:ext>
            </a:extLst>
          </p:cNvPr>
          <p:cNvCxnSpPr/>
          <p:nvPr/>
        </p:nvCxnSpPr>
        <p:spPr>
          <a:xfrm>
            <a:off x="762000" y="1524000"/>
            <a:ext cx="2945381"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Straight Connector 21">
            <a:extLst>
              <a:ext uri="{FF2B5EF4-FFF2-40B4-BE49-F238E27FC236}">
                <a16:creationId xmlns:a16="http://schemas.microsoft.com/office/drawing/2014/main" id="{AA6F6A8A-5621-41C3-85D4-1734C4C8380F}"/>
              </a:ext>
            </a:extLst>
          </p:cNvPr>
          <p:cNvCxnSpPr/>
          <p:nvPr/>
        </p:nvCxnSpPr>
        <p:spPr>
          <a:xfrm>
            <a:off x="762000" y="1783080"/>
            <a:ext cx="2945381"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3" name="Straight Connector 22">
            <a:extLst>
              <a:ext uri="{FF2B5EF4-FFF2-40B4-BE49-F238E27FC236}">
                <a16:creationId xmlns:a16="http://schemas.microsoft.com/office/drawing/2014/main" id="{E848A213-667E-47B6-8E6D-0C35586F5D69}"/>
              </a:ext>
            </a:extLst>
          </p:cNvPr>
          <p:cNvCxnSpPr/>
          <p:nvPr/>
        </p:nvCxnSpPr>
        <p:spPr>
          <a:xfrm>
            <a:off x="762000" y="2042160"/>
            <a:ext cx="2945381"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4" name="Straight Connector 23">
            <a:extLst>
              <a:ext uri="{FF2B5EF4-FFF2-40B4-BE49-F238E27FC236}">
                <a16:creationId xmlns:a16="http://schemas.microsoft.com/office/drawing/2014/main" id="{F1F0DEED-7821-4973-9020-AF58BC0647A9}"/>
              </a:ext>
            </a:extLst>
          </p:cNvPr>
          <p:cNvCxnSpPr/>
          <p:nvPr/>
        </p:nvCxnSpPr>
        <p:spPr>
          <a:xfrm>
            <a:off x="762000" y="2316480"/>
            <a:ext cx="2945381"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5" name="Straight Connector 24">
            <a:extLst>
              <a:ext uri="{FF2B5EF4-FFF2-40B4-BE49-F238E27FC236}">
                <a16:creationId xmlns:a16="http://schemas.microsoft.com/office/drawing/2014/main" id="{6BD87432-5E0E-4429-9BCB-5C8EBE09A7FD}"/>
              </a:ext>
            </a:extLst>
          </p:cNvPr>
          <p:cNvCxnSpPr/>
          <p:nvPr/>
        </p:nvCxnSpPr>
        <p:spPr>
          <a:xfrm>
            <a:off x="841257" y="6172200"/>
            <a:ext cx="2945381"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60814169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1000"/>
                                        <p:tgtEl>
                                          <p:spTgt spid="19"/>
                                        </p:tgtEl>
                                      </p:cBhvr>
                                    </p:animEffect>
                                    <p:anim calcmode="lin" valueType="num">
                                      <p:cBhvr>
                                        <p:cTn id="57" dur="1000" fill="hold"/>
                                        <p:tgtEl>
                                          <p:spTgt spid="19"/>
                                        </p:tgtEl>
                                        <p:attrNameLst>
                                          <p:attrName>ppt_x</p:attrName>
                                        </p:attrNameLst>
                                      </p:cBhvr>
                                      <p:tavLst>
                                        <p:tav tm="0">
                                          <p:val>
                                            <p:strVal val="#ppt_x"/>
                                          </p:val>
                                        </p:tav>
                                        <p:tav tm="100000">
                                          <p:val>
                                            <p:strVal val="#ppt_x"/>
                                          </p:val>
                                        </p:tav>
                                      </p:tavLst>
                                    </p:anim>
                                    <p:anim calcmode="lin" valueType="num">
                                      <p:cBhvr>
                                        <p:cTn id="5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1000"/>
                                        <p:tgtEl>
                                          <p:spTgt spid="21"/>
                                        </p:tgtEl>
                                      </p:cBhvr>
                                    </p:animEffect>
                                    <p:anim calcmode="lin" valueType="num">
                                      <p:cBhvr>
                                        <p:cTn id="64" dur="1000" fill="hold"/>
                                        <p:tgtEl>
                                          <p:spTgt spid="21"/>
                                        </p:tgtEl>
                                        <p:attrNameLst>
                                          <p:attrName>ppt_x</p:attrName>
                                        </p:attrNameLst>
                                      </p:cBhvr>
                                      <p:tavLst>
                                        <p:tav tm="0">
                                          <p:val>
                                            <p:strVal val="#ppt_x"/>
                                          </p:val>
                                        </p:tav>
                                        <p:tav tm="100000">
                                          <p:val>
                                            <p:strVal val="#ppt_x"/>
                                          </p:val>
                                        </p:tav>
                                      </p:tavLst>
                                    </p:anim>
                                    <p:anim calcmode="lin" valueType="num">
                                      <p:cBhvr>
                                        <p:cTn id="6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13" grpId="0"/>
      <p:bldP spid="2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Quality Measurements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48</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p:sp>
        <p:nvSpPr>
          <p:cNvPr id="4" name="Content Placeholder 3"/>
          <p:cNvSpPr>
            <a:spLocks noGrp="1"/>
          </p:cNvSpPr>
          <p:nvPr>
            <p:ph idx="1"/>
          </p:nvPr>
        </p:nvSpPr>
        <p:spPr>
          <a:xfrm>
            <a:off x="381000" y="717674"/>
            <a:ext cx="8305800" cy="5759326"/>
          </a:xfrm>
        </p:spPr>
        <p:txBody>
          <a:bodyPr>
            <a:noAutofit/>
          </a:bodyPr>
          <a:lstStyle/>
          <a:p>
            <a:pPr marL="165100" lvl="1" indent="0">
              <a:spcAft>
                <a:spcPts val="1200"/>
              </a:spcAft>
              <a:buClr>
                <a:srgbClr val="BF0922"/>
              </a:buClr>
              <a:buSzPct val="60000"/>
              <a:buNone/>
            </a:pPr>
            <a:endParaRPr lang="en-US" sz="3200" b="1" u="sng" dirty="0"/>
          </a:p>
          <a:p>
            <a:pPr marL="165100" lvl="1" indent="0">
              <a:spcAft>
                <a:spcPts val="1200"/>
              </a:spcAft>
              <a:buClr>
                <a:srgbClr val="BF0922"/>
              </a:buClr>
              <a:buSzPct val="60000"/>
              <a:buNone/>
            </a:pPr>
            <a:r>
              <a:rPr lang="en-US" sz="3200" b="1" u="sng" dirty="0"/>
              <a:t>Defects </a:t>
            </a:r>
          </a:p>
          <a:p>
            <a:pPr marL="622300" lvl="1" indent="-457200">
              <a:spcAft>
                <a:spcPts val="1200"/>
              </a:spcAft>
              <a:buClr>
                <a:srgbClr val="BF0922"/>
              </a:buClr>
              <a:buSzPct val="60000"/>
              <a:buFont typeface="Courier New" panose="02070309020205020404" pitchFamily="49" charset="0"/>
              <a:buChar char="o"/>
            </a:pPr>
            <a:r>
              <a:rPr lang="en-US" sz="3200" dirty="0"/>
              <a:t>Critical defects</a:t>
            </a:r>
          </a:p>
          <a:p>
            <a:pPr marL="622300" lvl="1" indent="-457200">
              <a:spcAft>
                <a:spcPts val="1200"/>
              </a:spcAft>
              <a:buClr>
                <a:srgbClr val="BF0922"/>
              </a:buClr>
              <a:buSzPct val="60000"/>
              <a:buFont typeface="Courier New" panose="02070309020205020404" pitchFamily="49" charset="0"/>
              <a:buChar char="o"/>
            </a:pPr>
            <a:r>
              <a:rPr lang="en-US" sz="3200" dirty="0"/>
              <a:t>Major defects</a:t>
            </a:r>
          </a:p>
          <a:p>
            <a:pPr marL="622300" lvl="1" indent="-457200">
              <a:spcAft>
                <a:spcPts val="1200"/>
              </a:spcAft>
              <a:buClr>
                <a:srgbClr val="BF0922"/>
              </a:buClr>
              <a:buSzPct val="60000"/>
              <a:buFont typeface="Courier New" panose="02070309020205020404" pitchFamily="49" charset="0"/>
              <a:buChar char="o"/>
            </a:pPr>
            <a:r>
              <a:rPr lang="en-US" sz="3200" dirty="0"/>
              <a:t>Minor defects</a:t>
            </a:r>
          </a:p>
        </p:txBody>
      </p:sp>
      <p:graphicFrame>
        <p:nvGraphicFramePr>
          <p:cNvPr id="14" name="Table 15">
            <a:extLst>
              <a:ext uri="{FF2B5EF4-FFF2-40B4-BE49-F238E27FC236}">
                <a16:creationId xmlns:a16="http://schemas.microsoft.com/office/drawing/2014/main" id="{EF50D672-4894-47F9-A344-0DB6F4BBE4EC}"/>
              </a:ext>
            </a:extLst>
          </p:cNvPr>
          <p:cNvGraphicFramePr>
            <a:graphicFrameLocks noGrp="1"/>
          </p:cNvGraphicFramePr>
          <p:nvPr>
            <p:extLst>
              <p:ext uri="{D42A27DB-BD31-4B8C-83A1-F6EECF244321}">
                <p14:modId xmlns:p14="http://schemas.microsoft.com/office/powerpoint/2010/main" val="58430390"/>
              </p:ext>
            </p:extLst>
          </p:nvPr>
        </p:nvGraphicFramePr>
        <p:xfrm>
          <a:off x="3886200" y="1919729"/>
          <a:ext cx="5143500" cy="4114800"/>
        </p:xfrm>
        <a:graphic>
          <a:graphicData uri="http://schemas.openxmlformats.org/drawingml/2006/table">
            <a:tbl>
              <a:tblPr firstRow="1" bandRow="1">
                <a:tableStyleId>{5C22544A-7EE6-4342-B048-85BDC9FD1C3A}</a:tableStyleId>
              </a:tblPr>
              <a:tblGrid>
                <a:gridCol w="602754">
                  <a:extLst>
                    <a:ext uri="{9D8B030D-6E8A-4147-A177-3AD203B41FA5}">
                      <a16:colId xmlns:a16="http://schemas.microsoft.com/office/drawing/2014/main" val="66184647"/>
                    </a:ext>
                  </a:extLst>
                </a:gridCol>
                <a:gridCol w="3359646">
                  <a:extLst>
                    <a:ext uri="{9D8B030D-6E8A-4147-A177-3AD203B41FA5}">
                      <a16:colId xmlns:a16="http://schemas.microsoft.com/office/drawing/2014/main" val="1205820531"/>
                    </a:ext>
                  </a:extLst>
                </a:gridCol>
                <a:gridCol w="1181100">
                  <a:extLst>
                    <a:ext uri="{9D8B030D-6E8A-4147-A177-3AD203B41FA5}">
                      <a16:colId xmlns:a16="http://schemas.microsoft.com/office/drawing/2014/main" val="4172271930"/>
                    </a:ext>
                  </a:extLst>
                </a:gridCol>
              </a:tblGrid>
              <a:tr h="370840">
                <a:tc>
                  <a:txBody>
                    <a:bodyPr/>
                    <a:lstStyle/>
                    <a:p>
                      <a:endParaRPr lang="en-US" sz="2400" dirty="0"/>
                    </a:p>
                  </a:txBody>
                  <a:tcPr/>
                </a:tc>
                <a:tc>
                  <a:txBody>
                    <a:bodyPr/>
                    <a:lstStyle/>
                    <a:p>
                      <a:r>
                        <a:rPr lang="en-US" sz="2400" dirty="0"/>
                        <a:t>Error Type</a:t>
                      </a:r>
                    </a:p>
                  </a:txBody>
                  <a:tcPr/>
                </a:tc>
                <a:tc>
                  <a:txBody>
                    <a:bodyPr/>
                    <a:lstStyle/>
                    <a:p>
                      <a:r>
                        <a:rPr lang="en-US" sz="2400" dirty="0"/>
                        <a:t>Weight</a:t>
                      </a:r>
                    </a:p>
                  </a:txBody>
                  <a:tcPr/>
                </a:tc>
                <a:extLst>
                  <a:ext uri="{0D108BD9-81ED-4DB2-BD59-A6C34878D82A}">
                    <a16:rowId xmlns:a16="http://schemas.microsoft.com/office/drawing/2014/main" val="2580078352"/>
                  </a:ext>
                </a:extLst>
              </a:tr>
              <a:tr h="370840">
                <a:tc>
                  <a:txBody>
                    <a:bodyPr/>
                    <a:lstStyle/>
                    <a:p>
                      <a:r>
                        <a:rPr lang="en-US" sz="2400" dirty="0"/>
                        <a:t>1</a:t>
                      </a:r>
                    </a:p>
                  </a:txBody>
                  <a:tcPr/>
                </a:tc>
                <a:tc>
                  <a:txBody>
                    <a:bodyPr/>
                    <a:lstStyle/>
                    <a:p>
                      <a:r>
                        <a:rPr lang="en-US" sz="2400" dirty="0"/>
                        <a:t>Complaints reopened</a:t>
                      </a:r>
                    </a:p>
                  </a:txBody>
                  <a:tcPr/>
                </a:tc>
                <a:tc>
                  <a:txBody>
                    <a:bodyPr/>
                    <a:lstStyle/>
                    <a:p>
                      <a:endParaRPr lang="en-US" sz="2400" dirty="0"/>
                    </a:p>
                  </a:txBody>
                  <a:tcPr/>
                </a:tc>
                <a:extLst>
                  <a:ext uri="{0D108BD9-81ED-4DB2-BD59-A6C34878D82A}">
                    <a16:rowId xmlns:a16="http://schemas.microsoft.com/office/drawing/2014/main" val="1087063035"/>
                  </a:ext>
                </a:extLst>
              </a:tr>
              <a:tr h="370840">
                <a:tc>
                  <a:txBody>
                    <a:bodyPr/>
                    <a:lstStyle/>
                    <a:p>
                      <a:r>
                        <a:rPr lang="en-US" sz="2400" dirty="0"/>
                        <a:t>2</a:t>
                      </a:r>
                    </a:p>
                  </a:txBody>
                  <a:tcPr/>
                </a:tc>
                <a:tc>
                  <a:txBody>
                    <a:bodyPr/>
                    <a:lstStyle/>
                    <a:p>
                      <a:r>
                        <a:rPr lang="en-US" sz="2400" dirty="0"/>
                        <a:t>Damaged package</a:t>
                      </a:r>
                    </a:p>
                  </a:txBody>
                  <a:tcPr/>
                </a:tc>
                <a:tc>
                  <a:txBody>
                    <a:bodyPr/>
                    <a:lstStyle/>
                    <a:p>
                      <a:endParaRPr lang="en-US" sz="2400"/>
                    </a:p>
                  </a:txBody>
                  <a:tcPr/>
                </a:tc>
                <a:extLst>
                  <a:ext uri="{0D108BD9-81ED-4DB2-BD59-A6C34878D82A}">
                    <a16:rowId xmlns:a16="http://schemas.microsoft.com/office/drawing/2014/main" val="2627565335"/>
                  </a:ext>
                </a:extLst>
              </a:tr>
              <a:tr h="370840">
                <a:tc>
                  <a:txBody>
                    <a:bodyPr/>
                    <a:lstStyle/>
                    <a:p>
                      <a:r>
                        <a:rPr lang="en-US" sz="2400" dirty="0"/>
                        <a:t>3</a:t>
                      </a:r>
                    </a:p>
                  </a:txBody>
                  <a:tcPr/>
                </a:tc>
                <a:tc>
                  <a:txBody>
                    <a:bodyPr/>
                    <a:lstStyle/>
                    <a:p>
                      <a:r>
                        <a:rPr lang="en-US" sz="2400" dirty="0"/>
                        <a:t>Invoice adjustments</a:t>
                      </a:r>
                    </a:p>
                  </a:txBody>
                  <a:tcPr/>
                </a:tc>
                <a:tc>
                  <a:txBody>
                    <a:bodyPr/>
                    <a:lstStyle/>
                    <a:p>
                      <a:endParaRPr lang="en-US" sz="2400" dirty="0"/>
                    </a:p>
                  </a:txBody>
                  <a:tcPr/>
                </a:tc>
                <a:extLst>
                  <a:ext uri="{0D108BD9-81ED-4DB2-BD59-A6C34878D82A}">
                    <a16:rowId xmlns:a16="http://schemas.microsoft.com/office/drawing/2014/main" val="2221696515"/>
                  </a:ext>
                </a:extLst>
              </a:tr>
              <a:tr h="370840">
                <a:tc>
                  <a:txBody>
                    <a:bodyPr/>
                    <a:lstStyle/>
                    <a:p>
                      <a:r>
                        <a:rPr lang="en-US" sz="2400" dirty="0"/>
                        <a:t>4</a:t>
                      </a:r>
                    </a:p>
                  </a:txBody>
                  <a:tcPr/>
                </a:tc>
                <a:tc>
                  <a:txBody>
                    <a:bodyPr/>
                    <a:lstStyle/>
                    <a:p>
                      <a:r>
                        <a:rPr lang="en-US" sz="2400" dirty="0"/>
                        <a:t>Late pickup stops</a:t>
                      </a:r>
                    </a:p>
                  </a:txBody>
                  <a:tcPr/>
                </a:tc>
                <a:tc>
                  <a:txBody>
                    <a:bodyPr/>
                    <a:lstStyle/>
                    <a:p>
                      <a:endParaRPr lang="en-US" sz="2400"/>
                    </a:p>
                  </a:txBody>
                  <a:tcPr/>
                </a:tc>
                <a:extLst>
                  <a:ext uri="{0D108BD9-81ED-4DB2-BD59-A6C34878D82A}">
                    <a16:rowId xmlns:a16="http://schemas.microsoft.com/office/drawing/2014/main" val="566845134"/>
                  </a:ext>
                </a:extLst>
              </a:tr>
              <a:tr h="370840">
                <a:tc>
                  <a:txBody>
                    <a:bodyPr/>
                    <a:lstStyle/>
                    <a:p>
                      <a:r>
                        <a:rPr lang="en-US" sz="2400" dirty="0"/>
                        <a:t>5</a:t>
                      </a:r>
                    </a:p>
                  </a:txBody>
                  <a:tcPr/>
                </a:tc>
                <a:tc>
                  <a:txBody>
                    <a:bodyPr/>
                    <a:lstStyle/>
                    <a:p>
                      <a:r>
                        <a:rPr lang="en-US" sz="2400" dirty="0"/>
                        <a:t>Lost packages</a:t>
                      </a:r>
                    </a:p>
                  </a:txBody>
                  <a:tcPr/>
                </a:tc>
                <a:tc>
                  <a:txBody>
                    <a:bodyPr/>
                    <a:lstStyle/>
                    <a:p>
                      <a:endParaRPr lang="en-US" sz="2400"/>
                    </a:p>
                  </a:txBody>
                  <a:tcPr/>
                </a:tc>
                <a:extLst>
                  <a:ext uri="{0D108BD9-81ED-4DB2-BD59-A6C34878D82A}">
                    <a16:rowId xmlns:a16="http://schemas.microsoft.com/office/drawing/2014/main" val="2959349502"/>
                  </a:ext>
                </a:extLst>
              </a:tr>
              <a:tr h="370840">
                <a:tc>
                  <a:txBody>
                    <a:bodyPr/>
                    <a:lstStyle/>
                    <a:p>
                      <a:r>
                        <a:rPr lang="en-US" sz="2400" dirty="0"/>
                        <a:t>6</a:t>
                      </a:r>
                    </a:p>
                  </a:txBody>
                  <a:tcPr/>
                </a:tc>
                <a:tc>
                  <a:txBody>
                    <a:bodyPr/>
                    <a:lstStyle/>
                    <a:p>
                      <a:r>
                        <a:rPr lang="en-US" sz="2400" dirty="0"/>
                        <a:t>Missed proof of delivery</a:t>
                      </a:r>
                    </a:p>
                  </a:txBody>
                  <a:tcPr/>
                </a:tc>
                <a:tc>
                  <a:txBody>
                    <a:bodyPr/>
                    <a:lstStyle/>
                    <a:p>
                      <a:endParaRPr lang="en-US" sz="2400" dirty="0"/>
                    </a:p>
                  </a:txBody>
                  <a:tcPr/>
                </a:tc>
                <a:extLst>
                  <a:ext uri="{0D108BD9-81ED-4DB2-BD59-A6C34878D82A}">
                    <a16:rowId xmlns:a16="http://schemas.microsoft.com/office/drawing/2014/main" val="3923778048"/>
                  </a:ext>
                </a:extLst>
              </a:tr>
              <a:tr h="370840">
                <a:tc>
                  <a:txBody>
                    <a:bodyPr/>
                    <a:lstStyle/>
                    <a:p>
                      <a:r>
                        <a:rPr lang="en-US" sz="2400" dirty="0"/>
                        <a:t>7</a:t>
                      </a:r>
                    </a:p>
                  </a:txBody>
                  <a:tcPr/>
                </a:tc>
                <a:tc>
                  <a:txBody>
                    <a:bodyPr/>
                    <a:lstStyle/>
                    <a:p>
                      <a:r>
                        <a:rPr lang="en-US" sz="2400" dirty="0"/>
                        <a:t>Right date late</a:t>
                      </a:r>
                    </a:p>
                  </a:txBody>
                  <a:tcPr/>
                </a:tc>
                <a:tc>
                  <a:txBody>
                    <a:bodyPr/>
                    <a:lstStyle/>
                    <a:p>
                      <a:endParaRPr lang="en-US" sz="2400" dirty="0"/>
                    </a:p>
                  </a:txBody>
                  <a:tcPr/>
                </a:tc>
                <a:extLst>
                  <a:ext uri="{0D108BD9-81ED-4DB2-BD59-A6C34878D82A}">
                    <a16:rowId xmlns:a16="http://schemas.microsoft.com/office/drawing/2014/main" val="3701451289"/>
                  </a:ext>
                </a:extLst>
              </a:tr>
              <a:tr h="370840">
                <a:tc>
                  <a:txBody>
                    <a:bodyPr/>
                    <a:lstStyle/>
                    <a:p>
                      <a:r>
                        <a:rPr lang="en-US" sz="2400" dirty="0"/>
                        <a:t>8</a:t>
                      </a:r>
                    </a:p>
                  </a:txBody>
                  <a:tcPr/>
                </a:tc>
                <a:tc>
                  <a:txBody>
                    <a:bodyPr/>
                    <a:lstStyle/>
                    <a:p>
                      <a:r>
                        <a:rPr lang="en-US" sz="2400" dirty="0"/>
                        <a:t>Traces</a:t>
                      </a:r>
                    </a:p>
                  </a:txBody>
                  <a:tcPr/>
                </a:tc>
                <a:tc>
                  <a:txBody>
                    <a:bodyPr/>
                    <a:lstStyle/>
                    <a:p>
                      <a:endParaRPr lang="en-US" sz="2400" dirty="0"/>
                    </a:p>
                  </a:txBody>
                  <a:tcPr/>
                </a:tc>
                <a:extLst>
                  <a:ext uri="{0D108BD9-81ED-4DB2-BD59-A6C34878D82A}">
                    <a16:rowId xmlns:a16="http://schemas.microsoft.com/office/drawing/2014/main" val="358162779"/>
                  </a:ext>
                </a:extLst>
              </a:tr>
            </a:tbl>
          </a:graphicData>
        </a:graphic>
      </p:graphicFrame>
      <p:pic>
        <p:nvPicPr>
          <p:cNvPr id="15362" name="Picture 2" descr="Image result for fedex">
            <a:extLst>
              <a:ext uri="{FF2B5EF4-FFF2-40B4-BE49-F238E27FC236}">
                <a16:creationId xmlns:a16="http://schemas.microsoft.com/office/drawing/2014/main" id="{29D9EC17-BE80-4525-A7A9-107B983DAA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651" b="14253"/>
          <a:stretch/>
        </p:blipFill>
        <p:spPr bwMode="auto">
          <a:xfrm>
            <a:off x="3657600" y="737972"/>
            <a:ext cx="3124200" cy="1042863"/>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F971D31F-1A43-4299-A2B8-3F3BA94265AC}"/>
              </a:ext>
            </a:extLst>
          </p:cNvPr>
          <p:cNvSpPr txBox="1"/>
          <p:nvPr/>
        </p:nvSpPr>
        <p:spPr>
          <a:xfrm>
            <a:off x="8217291" y="2390336"/>
            <a:ext cx="340158" cy="461665"/>
          </a:xfrm>
          <a:prstGeom prst="rect">
            <a:avLst/>
          </a:prstGeom>
          <a:noFill/>
        </p:spPr>
        <p:txBody>
          <a:bodyPr wrap="none" rtlCol="0">
            <a:spAutoFit/>
          </a:bodyPr>
          <a:lstStyle/>
          <a:p>
            <a:r>
              <a:rPr lang="en-US" sz="2400" dirty="0"/>
              <a:t>3</a:t>
            </a:r>
          </a:p>
        </p:txBody>
      </p:sp>
      <p:sp>
        <p:nvSpPr>
          <p:cNvPr id="22" name="TextBox 21">
            <a:extLst>
              <a:ext uri="{FF2B5EF4-FFF2-40B4-BE49-F238E27FC236}">
                <a16:creationId xmlns:a16="http://schemas.microsoft.com/office/drawing/2014/main" id="{43A1ACC7-7330-4151-A167-FD5D077F4E8F}"/>
              </a:ext>
            </a:extLst>
          </p:cNvPr>
          <p:cNvSpPr txBox="1"/>
          <p:nvPr/>
        </p:nvSpPr>
        <p:spPr>
          <a:xfrm>
            <a:off x="8229600" y="2814935"/>
            <a:ext cx="495649" cy="461665"/>
          </a:xfrm>
          <a:prstGeom prst="rect">
            <a:avLst/>
          </a:prstGeom>
          <a:noFill/>
        </p:spPr>
        <p:txBody>
          <a:bodyPr wrap="none" rtlCol="0">
            <a:spAutoFit/>
          </a:bodyPr>
          <a:lstStyle/>
          <a:p>
            <a:r>
              <a:rPr lang="en-US" sz="2400" dirty="0"/>
              <a:t>10</a:t>
            </a:r>
          </a:p>
        </p:txBody>
      </p:sp>
      <p:sp>
        <p:nvSpPr>
          <p:cNvPr id="23" name="TextBox 22">
            <a:extLst>
              <a:ext uri="{FF2B5EF4-FFF2-40B4-BE49-F238E27FC236}">
                <a16:creationId xmlns:a16="http://schemas.microsoft.com/office/drawing/2014/main" id="{9A9ACF27-225A-4847-A41C-C56A9A123D8B}"/>
              </a:ext>
            </a:extLst>
          </p:cNvPr>
          <p:cNvSpPr txBox="1"/>
          <p:nvPr/>
        </p:nvSpPr>
        <p:spPr>
          <a:xfrm>
            <a:off x="8241909" y="3272135"/>
            <a:ext cx="340158" cy="461665"/>
          </a:xfrm>
          <a:prstGeom prst="rect">
            <a:avLst/>
          </a:prstGeom>
          <a:noFill/>
        </p:spPr>
        <p:txBody>
          <a:bodyPr wrap="none" rtlCol="0">
            <a:spAutoFit/>
          </a:bodyPr>
          <a:lstStyle/>
          <a:p>
            <a:r>
              <a:rPr lang="en-US" sz="2400" dirty="0"/>
              <a:t>1</a:t>
            </a:r>
          </a:p>
        </p:txBody>
      </p:sp>
      <p:sp>
        <p:nvSpPr>
          <p:cNvPr id="24" name="TextBox 23">
            <a:extLst>
              <a:ext uri="{FF2B5EF4-FFF2-40B4-BE49-F238E27FC236}">
                <a16:creationId xmlns:a16="http://schemas.microsoft.com/office/drawing/2014/main" id="{B7592447-D1BF-4A5A-8C9D-302C9F5DC8A2}"/>
              </a:ext>
            </a:extLst>
          </p:cNvPr>
          <p:cNvSpPr txBox="1"/>
          <p:nvPr/>
        </p:nvSpPr>
        <p:spPr>
          <a:xfrm>
            <a:off x="8254218" y="3805535"/>
            <a:ext cx="340158" cy="461665"/>
          </a:xfrm>
          <a:prstGeom prst="rect">
            <a:avLst/>
          </a:prstGeom>
          <a:noFill/>
        </p:spPr>
        <p:txBody>
          <a:bodyPr wrap="none" rtlCol="0">
            <a:spAutoFit/>
          </a:bodyPr>
          <a:lstStyle/>
          <a:p>
            <a:r>
              <a:rPr lang="en-US" sz="2400" dirty="0"/>
              <a:t>3</a:t>
            </a:r>
          </a:p>
        </p:txBody>
      </p:sp>
      <p:sp>
        <p:nvSpPr>
          <p:cNvPr id="25" name="TextBox 24">
            <a:extLst>
              <a:ext uri="{FF2B5EF4-FFF2-40B4-BE49-F238E27FC236}">
                <a16:creationId xmlns:a16="http://schemas.microsoft.com/office/drawing/2014/main" id="{3A235926-80E8-4DC9-9D57-8F8D346D8474}"/>
              </a:ext>
            </a:extLst>
          </p:cNvPr>
          <p:cNvSpPr txBox="1"/>
          <p:nvPr/>
        </p:nvSpPr>
        <p:spPr>
          <a:xfrm>
            <a:off x="8266527" y="5634335"/>
            <a:ext cx="340158" cy="461665"/>
          </a:xfrm>
          <a:prstGeom prst="rect">
            <a:avLst/>
          </a:prstGeom>
          <a:noFill/>
        </p:spPr>
        <p:txBody>
          <a:bodyPr wrap="none" rtlCol="0">
            <a:spAutoFit/>
          </a:bodyPr>
          <a:lstStyle/>
          <a:p>
            <a:r>
              <a:rPr lang="en-US" sz="2400" dirty="0"/>
              <a:t>3</a:t>
            </a:r>
          </a:p>
        </p:txBody>
      </p:sp>
      <p:sp>
        <p:nvSpPr>
          <p:cNvPr id="26" name="TextBox 25">
            <a:extLst>
              <a:ext uri="{FF2B5EF4-FFF2-40B4-BE49-F238E27FC236}">
                <a16:creationId xmlns:a16="http://schemas.microsoft.com/office/drawing/2014/main" id="{EE3F0DEE-64F6-4B49-8201-A09FC87BF568}"/>
              </a:ext>
            </a:extLst>
          </p:cNvPr>
          <p:cNvSpPr txBox="1"/>
          <p:nvPr/>
        </p:nvSpPr>
        <p:spPr>
          <a:xfrm>
            <a:off x="8191151" y="4191000"/>
            <a:ext cx="495649" cy="461665"/>
          </a:xfrm>
          <a:prstGeom prst="rect">
            <a:avLst/>
          </a:prstGeom>
          <a:noFill/>
        </p:spPr>
        <p:txBody>
          <a:bodyPr wrap="none" rtlCol="0">
            <a:spAutoFit/>
          </a:bodyPr>
          <a:lstStyle/>
          <a:p>
            <a:r>
              <a:rPr lang="en-US" sz="2400" dirty="0"/>
              <a:t>10</a:t>
            </a:r>
          </a:p>
        </p:txBody>
      </p:sp>
      <p:sp>
        <p:nvSpPr>
          <p:cNvPr id="27" name="TextBox 26">
            <a:extLst>
              <a:ext uri="{FF2B5EF4-FFF2-40B4-BE49-F238E27FC236}">
                <a16:creationId xmlns:a16="http://schemas.microsoft.com/office/drawing/2014/main" id="{C7461149-CE7F-4EF6-B84C-C4DFFCDB8963}"/>
              </a:ext>
            </a:extLst>
          </p:cNvPr>
          <p:cNvSpPr txBox="1"/>
          <p:nvPr/>
        </p:nvSpPr>
        <p:spPr>
          <a:xfrm>
            <a:off x="8229600" y="4648200"/>
            <a:ext cx="340158" cy="461665"/>
          </a:xfrm>
          <a:prstGeom prst="rect">
            <a:avLst/>
          </a:prstGeom>
          <a:noFill/>
        </p:spPr>
        <p:txBody>
          <a:bodyPr wrap="none" rtlCol="0">
            <a:spAutoFit/>
          </a:bodyPr>
          <a:lstStyle/>
          <a:p>
            <a:r>
              <a:rPr lang="en-US" sz="2400" dirty="0"/>
              <a:t>1</a:t>
            </a:r>
          </a:p>
        </p:txBody>
      </p:sp>
      <p:sp>
        <p:nvSpPr>
          <p:cNvPr id="28" name="TextBox 27">
            <a:extLst>
              <a:ext uri="{FF2B5EF4-FFF2-40B4-BE49-F238E27FC236}">
                <a16:creationId xmlns:a16="http://schemas.microsoft.com/office/drawing/2014/main" id="{B391F242-30EE-47F2-B94A-E9E09049E291}"/>
              </a:ext>
            </a:extLst>
          </p:cNvPr>
          <p:cNvSpPr txBox="1"/>
          <p:nvPr/>
        </p:nvSpPr>
        <p:spPr>
          <a:xfrm>
            <a:off x="8268049" y="5177135"/>
            <a:ext cx="340158" cy="461665"/>
          </a:xfrm>
          <a:prstGeom prst="rect">
            <a:avLst/>
          </a:prstGeom>
          <a:noFill/>
        </p:spPr>
        <p:txBody>
          <a:bodyPr wrap="none" rtlCol="0">
            <a:spAutoFit/>
          </a:bodyPr>
          <a:lstStyle/>
          <a:p>
            <a:r>
              <a:rPr lang="en-US" sz="2400" dirty="0"/>
              <a:t>1</a:t>
            </a:r>
          </a:p>
        </p:txBody>
      </p:sp>
    </p:spTree>
    <p:extLst>
      <p:ext uri="{BB962C8B-B14F-4D97-AF65-F5344CB8AC3E}">
        <p14:creationId xmlns:p14="http://schemas.microsoft.com/office/powerpoint/2010/main" val="383548991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1000"/>
                                        <p:tgtEl>
                                          <p:spTgt spid="15362"/>
                                        </p:tgtEl>
                                      </p:cBhvr>
                                    </p:animEffect>
                                    <p:anim calcmode="lin" valueType="num">
                                      <p:cBhvr>
                                        <p:cTn id="8" dur="1000" fill="hold"/>
                                        <p:tgtEl>
                                          <p:spTgt spid="15362"/>
                                        </p:tgtEl>
                                        <p:attrNameLst>
                                          <p:attrName>ppt_x</p:attrName>
                                        </p:attrNameLst>
                                      </p:cBhvr>
                                      <p:tavLst>
                                        <p:tav tm="0">
                                          <p:val>
                                            <p:strVal val="#ppt_x"/>
                                          </p:val>
                                        </p:tav>
                                        <p:tav tm="100000">
                                          <p:val>
                                            <p:strVal val="#ppt_x"/>
                                          </p:val>
                                        </p:tav>
                                      </p:tavLst>
                                    </p:anim>
                                    <p:anim calcmode="lin" valueType="num">
                                      <p:cBhvr>
                                        <p:cTn id="9" dur="1000" fill="hold"/>
                                        <p:tgtEl>
                                          <p:spTgt spid="1536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anim calcmode="lin" valueType="num">
                                      <p:cBhvr>
                                        <p:cTn id="50" dur="1000" fill="hold"/>
                                        <p:tgtEl>
                                          <p:spTgt spid="25"/>
                                        </p:tgtEl>
                                        <p:attrNameLst>
                                          <p:attrName>ppt_x</p:attrName>
                                        </p:attrNameLst>
                                      </p:cBhvr>
                                      <p:tavLst>
                                        <p:tav tm="0">
                                          <p:val>
                                            <p:strVal val="#ppt_x"/>
                                          </p:val>
                                        </p:tav>
                                        <p:tav tm="100000">
                                          <p:val>
                                            <p:strVal val="#ppt_x"/>
                                          </p:val>
                                        </p:tav>
                                      </p:tavLst>
                                    </p:anim>
                                    <p:anim calcmode="lin" valueType="num">
                                      <p:cBhvr>
                                        <p:cTn id="51"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1000"/>
                                        <p:tgtEl>
                                          <p:spTgt spid="26"/>
                                        </p:tgtEl>
                                      </p:cBhvr>
                                    </p:animEffect>
                                    <p:anim calcmode="lin" valueType="num">
                                      <p:cBhvr>
                                        <p:cTn id="57" dur="1000" fill="hold"/>
                                        <p:tgtEl>
                                          <p:spTgt spid="26"/>
                                        </p:tgtEl>
                                        <p:attrNameLst>
                                          <p:attrName>ppt_x</p:attrName>
                                        </p:attrNameLst>
                                      </p:cBhvr>
                                      <p:tavLst>
                                        <p:tav tm="0">
                                          <p:val>
                                            <p:strVal val="#ppt_x"/>
                                          </p:val>
                                        </p:tav>
                                        <p:tav tm="100000">
                                          <p:val>
                                            <p:strVal val="#ppt_x"/>
                                          </p:val>
                                        </p:tav>
                                      </p:tavLst>
                                    </p:anim>
                                    <p:anim calcmode="lin" valueType="num">
                                      <p:cBhvr>
                                        <p:cTn id="5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1000"/>
                                        <p:tgtEl>
                                          <p:spTgt spid="27"/>
                                        </p:tgtEl>
                                      </p:cBhvr>
                                    </p:animEffect>
                                    <p:anim calcmode="lin" valueType="num">
                                      <p:cBhvr>
                                        <p:cTn id="64" dur="1000" fill="hold"/>
                                        <p:tgtEl>
                                          <p:spTgt spid="27"/>
                                        </p:tgtEl>
                                        <p:attrNameLst>
                                          <p:attrName>ppt_x</p:attrName>
                                        </p:attrNameLst>
                                      </p:cBhvr>
                                      <p:tavLst>
                                        <p:tav tm="0">
                                          <p:val>
                                            <p:strVal val="#ppt_x"/>
                                          </p:val>
                                        </p:tav>
                                        <p:tav tm="100000">
                                          <p:val>
                                            <p:strVal val="#ppt_x"/>
                                          </p:val>
                                        </p:tav>
                                      </p:tavLst>
                                    </p:anim>
                                    <p:anim calcmode="lin" valueType="num">
                                      <p:cBhvr>
                                        <p:cTn id="6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fade">
                                      <p:cBhvr>
                                        <p:cTn id="70" dur="1000"/>
                                        <p:tgtEl>
                                          <p:spTgt spid="28"/>
                                        </p:tgtEl>
                                      </p:cBhvr>
                                    </p:animEffect>
                                    <p:anim calcmode="lin" valueType="num">
                                      <p:cBhvr>
                                        <p:cTn id="71" dur="1000" fill="hold"/>
                                        <p:tgtEl>
                                          <p:spTgt spid="28"/>
                                        </p:tgtEl>
                                        <p:attrNameLst>
                                          <p:attrName>ppt_x</p:attrName>
                                        </p:attrNameLst>
                                      </p:cBhvr>
                                      <p:tavLst>
                                        <p:tav tm="0">
                                          <p:val>
                                            <p:strVal val="#ppt_x"/>
                                          </p:val>
                                        </p:tav>
                                        <p:tav tm="100000">
                                          <p:val>
                                            <p:strVal val="#ppt_x"/>
                                          </p:val>
                                        </p:tav>
                                      </p:tavLst>
                                    </p:anim>
                                    <p:anim calcmode="lin" valueType="num">
                                      <p:cBhvr>
                                        <p:cTn id="7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p:bldP spid="23" grpId="0"/>
      <p:bldP spid="24" grpId="0"/>
      <p:bldP spid="25" grpId="0"/>
      <p:bldP spid="26" grpId="0"/>
      <p:bldP spid="27" grpId="0"/>
      <p:bldP spid="2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Quality Measurements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49</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mc:AlternateContent xmlns:mc="http://schemas.openxmlformats.org/markup-compatibility/2006">
        <mc:Choice xmlns:a14="http://schemas.microsoft.com/office/drawing/2010/main" Requires="a14">
          <p:sp>
            <p:nvSpPr>
              <p:cNvPr id="4" name="Content Placeholder 3"/>
              <p:cNvSpPr>
                <a:spLocks noGrp="1"/>
              </p:cNvSpPr>
              <p:nvPr>
                <p:ph idx="1"/>
              </p:nvPr>
            </p:nvSpPr>
            <p:spPr>
              <a:xfrm>
                <a:off x="381000" y="717674"/>
                <a:ext cx="8305800" cy="5759326"/>
              </a:xfrm>
            </p:spPr>
            <p:txBody>
              <a:bodyPr>
                <a:noAutofit/>
              </a:bodyPr>
              <a:lstStyle/>
              <a:p>
                <a:pPr marL="165100" lvl="1" indent="0">
                  <a:spcAft>
                    <a:spcPts val="1200"/>
                  </a:spcAft>
                  <a:buClr>
                    <a:srgbClr val="BF0922"/>
                  </a:buClr>
                  <a:buSzPct val="60000"/>
                  <a:buNone/>
                </a:pPr>
                <a:endParaRPr lang="en-US" sz="3200" b="1" u="sng" dirty="0"/>
              </a:p>
              <a:p>
                <a:pPr marL="165100" lvl="1" indent="0">
                  <a:spcAft>
                    <a:spcPts val="1200"/>
                  </a:spcAft>
                  <a:buClr>
                    <a:srgbClr val="BF0922"/>
                  </a:buClr>
                  <a:buSzPct val="60000"/>
                  <a:buNone/>
                </a:pPr>
                <a14:m>
                  <m:oMathPara xmlns:m="http://schemas.openxmlformats.org/officeDocument/2006/math">
                    <m:oMathParaPr>
                      <m:jc m:val="centerGroup"/>
                    </m:oMathParaPr>
                    <m:oMath xmlns:m="http://schemas.openxmlformats.org/officeDocument/2006/math">
                      <m:r>
                        <m:rPr>
                          <m:sty m:val="p"/>
                        </m:rPr>
                        <a:rPr lang="en-US" sz="2400" b="0" i="0" smtClean="0">
                          <a:latin typeface="Cambria Math" panose="02040503050406030204" pitchFamily="18" charset="0"/>
                        </a:rPr>
                        <m:t>Number</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of</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units</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that</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have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no</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nonconformance</m:t>
                      </m:r>
                      <m:r>
                        <a:rPr lang="en-US" sz="2400" b="0" i="0" smtClean="0">
                          <a:latin typeface="Cambria Math" panose="02040503050406030204" pitchFamily="18" charset="0"/>
                        </a:rPr>
                        <m:t>=</m:t>
                      </m:r>
                      <m:sSup>
                        <m:sSupPr>
                          <m:ctrlPr>
                            <a:rPr lang="en-US" sz="2400" i="1" smtClean="0">
                              <a:latin typeface="Cambria Math" panose="02040503050406030204" pitchFamily="18" charset="0"/>
                            </a:rPr>
                          </m:ctrlPr>
                        </m:sSupPr>
                        <m:e>
                          <m:r>
                            <m:rPr>
                              <m:sty m:val="p"/>
                            </m:rPr>
                            <a:rPr lang="en-US" sz="2400" b="0" i="0" smtClean="0">
                              <a:latin typeface="Cambria Math" panose="02040503050406030204" pitchFamily="18" charset="0"/>
                            </a:rPr>
                            <m:t>e</m:t>
                          </m:r>
                        </m:e>
                        <m:sup>
                          <m:r>
                            <a:rPr lang="en-US" sz="2400" b="0" i="0" smtClean="0">
                              <a:latin typeface="Cambria Math" panose="02040503050406030204" pitchFamily="18" charset="0"/>
                            </a:rPr>
                            <m:t>−</m:t>
                          </m:r>
                          <m:r>
                            <m:rPr>
                              <m:sty m:val="p"/>
                            </m:rPr>
                            <a:rPr lang="en-US" sz="2400" b="0" i="0" smtClean="0">
                              <a:latin typeface="Cambria Math" panose="02040503050406030204" pitchFamily="18" charset="0"/>
                            </a:rPr>
                            <m:t>NPU</m:t>
                          </m:r>
                        </m:sup>
                      </m:sSup>
                    </m:oMath>
                  </m:oMathPara>
                </a14:m>
                <a:endParaRPr lang="en-US" sz="3200" dirty="0"/>
              </a:p>
              <a:p>
                <a:pPr marL="622300" lvl="1" indent="-457200" algn="r">
                  <a:spcAft>
                    <a:spcPts val="1200"/>
                  </a:spcAft>
                  <a:buClr>
                    <a:srgbClr val="BF0922"/>
                  </a:buClr>
                  <a:buSzPct val="60000"/>
                  <a:buFontTx/>
                  <a:buChar char="-"/>
                </a:pPr>
                <a:r>
                  <a:rPr lang="en-US" dirty="0"/>
                  <a:t>Throughput yield (TY)</a:t>
                </a:r>
              </a:p>
              <a:p>
                <a:pPr marL="622300" lvl="1" indent="-457200" algn="r">
                  <a:spcAft>
                    <a:spcPts val="1200"/>
                  </a:spcAft>
                  <a:buClr>
                    <a:srgbClr val="BF0922"/>
                  </a:buClr>
                  <a:buSzPct val="60000"/>
                  <a:buFontTx/>
                  <a:buChar char="-"/>
                </a:pPr>
                <a:endParaRPr lang="en-US" dirty="0"/>
              </a:p>
              <a:p>
                <a:pPr marL="3143250" lvl="8" indent="0" algn="just">
                  <a:spcAft>
                    <a:spcPts val="1200"/>
                  </a:spcAft>
                  <a:buClr>
                    <a:srgbClr val="BF0922"/>
                  </a:buClr>
                  <a:buSzPct val="60000"/>
                  <a:buFontTx/>
                  <a:buChar char="-"/>
                </a:pPr>
                <a14:m>
                  <m:oMath xmlns:m="http://schemas.openxmlformats.org/officeDocument/2006/math">
                    <m:r>
                      <m:rPr>
                        <m:sty m:val="p"/>
                      </m:rPr>
                      <a:rPr lang="en-US" sz="3200" b="0" i="0" smtClean="0">
                        <a:latin typeface="Cambria Math" panose="02040503050406030204" pitchFamily="18" charset="0"/>
                      </a:rPr>
                      <m:t>TY</m:t>
                    </m:r>
                    <m:r>
                      <a:rPr lang="en-US" sz="3200">
                        <a:latin typeface="Cambria Math" panose="02040503050406030204" pitchFamily="18" charset="0"/>
                      </a:rPr>
                      <m:t>=</m:t>
                    </m:r>
                    <m:sSup>
                      <m:sSupPr>
                        <m:ctrlPr>
                          <a:rPr lang="en-US" sz="3200" i="1">
                            <a:latin typeface="Cambria Math" panose="02040503050406030204" pitchFamily="18" charset="0"/>
                          </a:rPr>
                        </m:ctrlPr>
                      </m:sSupPr>
                      <m:e>
                        <m:r>
                          <m:rPr>
                            <m:sty m:val="p"/>
                          </m:rPr>
                          <a:rPr lang="en-US" sz="3200">
                            <a:latin typeface="Cambria Math" panose="02040503050406030204" pitchFamily="18" charset="0"/>
                          </a:rPr>
                          <m:t>e</m:t>
                        </m:r>
                      </m:e>
                      <m:sup>
                        <m:r>
                          <a:rPr lang="en-US" sz="3200">
                            <a:latin typeface="Cambria Math" panose="02040503050406030204" pitchFamily="18" charset="0"/>
                          </a:rPr>
                          <m:t>−</m:t>
                        </m:r>
                        <m:r>
                          <a:rPr lang="en-US" sz="3200" b="0" i="0" smtClean="0">
                            <a:latin typeface="Cambria Math" panose="02040503050406030204" pitchFamily="18" charset="0"/>
                          </a:rPr>
                          <m:t>0.194</m:t>
                        </m:r>
                      </m:sup>
                    </m:sSup>
                  </m:oMath>
                </a14:m>
                <a:endParaRPr lang="en-US" sz="4000" dirty="0"/>
              </a:p>
              <a:p>
                <a:pPr marL="622300" lvl="1" indent="-457200">
                  <a:spcAft>
                    <a:spcPts val="1200"/>
                  </a:spcAft>
                  <a:buClr>
                    <a:srgbClr val="BF0922"/>
                  </a:buClr>
                  <a:buSzPct val="60000"/>
                  <a:buFontTx/>
                  <a:buChar char="-"/>
                </a:pPr>
                <a:endParaRPr lang="en-US" dirty="0"/>
              </a:p>
              <a:p>
                <a:pPr marL="622300" lvl="1" indent="-457200">
                  <a:spcAft>
                    <a:spcPts val="1200"/>
                  </a:spcAft>
                  <a:buClr>
                    <a:srgbClr val="BF0922"/>
                  </a:buClr>
                  <a:buSzPct val="60000"/>
                  <a:buFontTx/>
                  <a:buChar char="-"/>
                </a:pPr>
                <a:r>
                  <a:rPr lang="en-US" dirty="0"/>
                  <a:t>Proportion of nonconforming = 1 – 0.824 = 0.176</a:t>
                </a:r>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2"/>
                <a:stretch>
                  <a:fillRect r="-1468"/>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874541A4-246B-476B-A33C-6359DBFF6D99}"/>
              </a:ext>
            </a:extLst>
          </p:cNvPr>
          <p:cNvSpPr txBox="1"/>
          <p:nvPr/>
        </p:nvSpPr>
        <p:spPr>
          <a:xfrm>
            <a:off x="4267200" y="3962400"/>
            <a:ext cx="1420582" cy="584775"/>
          </a:xfrm>
          <a:prstGeom prst="rect">
            <a:avLst/>
          </a:prstGeom>
          <a:noFill/>
        </p:spPr>
        <p:txBody>
          <a:bodyPr wrap="none" rtlCol="0">
            <a:spAutoFit/>
          </a:bodyPr>
          <a:lstStyle/>
          <a:p>
            <a:r>
              <a:rPr lang="en-US" sz="3200" dirty="0"/>
              <a:t>= 0.824</a:t>
            </a:r>
          </a:p>
        </p:txBody>
      </p:sp>
    </p:spTree>
    <p:extLst>
      <p:ext uri="{BB962C8B-B14F-4D97-AF65-F5344CB8AC3E}">
        <p14:creationId xmlns:p14="http://schemas.microsoft.com/office/powerpoint/2010/main" val="17293808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anim calcmode="lin" valueType="num">
                                      <p:cBhvr>
                                        <p:cTn id="1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1000"/>
                                        <p:tgtEl>
                                          <p:spTgt spid="4">
                                            <p:txEl>
                                              <p:pRg st="4" end="4"/>
                                            </p:txEl>
                                          </p:spTgt>
                                        </p:tgtEl>
                                      </p:cBhvr>
                                    </p:animEffect>
                                    <p:anim calcmode="lin" valueType="num">
                                      <p:cBhvr>
                                        <p:cTn id="2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6" end="6"/>
                                            </p:txEl>
                                          </p:spTgt>
                                        </p:tgtEl>
                                        <p:attrNameLst>
                                          <p:attrName>style.visibility</p:attrName>
                                        </p:attrNameLst>
                                      </p:cBhvr>
                                      <p:to>
                                        <p:strVal val="visible"/>
                                      </p:to>
                                    </p:set>
                                    <p:animEffect transition="in" filter="fade">
                                      <p:cBhvr>
                                        <p:cTn id="26" dur="1000"/>
                                        <p:tgtEl>
                                          <p:spTgt spid="4">
                                            <p:txEl>
                                              <p:pRg st="6" end="6"/>
                                            </p:txEl>
                                          </p:spTgt>
                                        </p:tgtEl>
                                      </p:cBhvr>
                                    </p:animEffect>
                                    <p:anim calcmode="lin" valueType="num">
                                      <p:cBhvr>
                                        <p:cTn id="27"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altLang="zh-TW" sz="3600" b="1" kern="0" dirty="0">
                <a:solidFill>
                  <a:schemeClr val="bg1"/>
                </a:solidFill>
              </a:rPr>
              <a:t>Quality Measurements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50</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0" indent="0">
              <a:lnSpc>
                <a:spcPct val="90000"/>
              </a:lnSpc>
              <a:buNone/>
            </a:pPr>
            <a:r>
              <a:rPr lang="en-US" b="1" u="sng" dirty="0"/>
              <a:t>Rolled throughput yield (RTY)</a:t>
            </a:r>
          </a:p>
        </p:txBody>
      </p:sp>
      <p:sp>
        <p:nvSpPr>
          <p:cNvPr id="4" name="Rectangle 3">
            <a:extLst>
              <a:ext uri="{FF2B5EF4-FFF2-40B4-BE49-F238E27FC236}">
                <a16:creationId xmlns:a16="http://schemas.microsoft.com/office/drawing/2014/main" id="{03FF7D8E-F193-49AD-8BFC-AE7CA83D2271}"/>
              </a:ext>
            </a:extLst>
          </p:cNvPr>
          <p:cNvSpPr/>
          <p:nvPr/>
        </p:nvSpPr>
        <p:spPr>
          <a:xfrm>
            <a:off x="1447800" y="2438400"/>
            <a:ext cx="1676400" cy="685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Process 1</a:t>
            </a:r>
          </a:p>
        </p:txBody>
      </p:sp>
      <p:sp>
        <p:nvSpPr>
          <p:cNvPr id="14" name="Rectangle 13">
            <a:extLst>
              <a:ext uri="{FF2B5EF4-FFF2-40B4-BE49-F238E27FC236}">
                <a16:creationId xmlns:a16="http://schemas.microsoft.com/office/drawing/2014/main" id="{FE43BB19-FFF0-41CE-AE0B-819EAD474800}"/>
              </a:ext>
            </a:extLst>
          </p:cNvPr>
          <p:cNvSpPr/>
          <p:nvPr/>
        </p:nvSpPr>
        <p:spPr>
          <a:xfrm>
            <a:off x="3733800" y="2438400"/>
            <a:ext cx="1676400" cy="685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Process 2</a:t>
            </a:r>
          </a:p>
        </p:txBody>
      </p:sp>
      <p:sp>
        <p:nvSpPr>
          <p:cNvPr id="15" name="Rectangle 14">
            <a:extLst>
              <a:ext uri="{FF2B5EF4-FFF2-40B4-BE49-F238E27FC236}">
                <a16:creationId xmlns:a16="http://schemas.microsoft.com/office/drawing/2014/main" id="{274AEC2B-1C9D-4339-9BE6-A28BCAB41157}"/>
              </a:ext>
            </a:extLst>
          </p:cNvPr>
          <p:cNvSpPr/>
          <p:nvPr/>
        </p:nvSpPr>
        <p:spPr>
          <a:xfrm>
            <a:off x="6019800" y="2438400"/>
            <a:ext cx="1676400" cy="685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Process 3</a:t>
            </a:r>
          </a:p>
        </p:txBody>
      </p:sp>
      <p:cxnSp>
        <p:nvCxnSpPr>
          <p:cNvPr id="7" name="Straight Arrow Connector 6">
            <a:extLst>
              <a:ext uri="{FF2B5EF4-FFF2-40B4-BE49-F238E27FC236}">
                <a16:creationId xmlns:a16="http://schemas.microsoft.com/office/drawing/2014/main" id="{600F1E2C-5159-4595-A21F-E9C194064201}"/>
              </a:ext>
            </a:extLst>
          </p:cNvPr>
          <p:cNvCxnSpPr>
            <a:stCxn id="4" idx="3"/>
            <a:endCxn id="14" idx="1"/>
          </p:cNvCxnSpPr>
          <p:nvPr/>
        </p:nvCxnSpPr>
        <p:spPr>
          <a:xfrm>
            <a:off x="3124200" y="2781300"/>
            <a:ext cx="609600" cy="0"/>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18" name="Straight Arrow Connector 17">
            <a:extLst>
              <a:ext uri="{FF2B5EF4-FFF2-40B4-BE49-F238E27FC236}">
                <a16:creationId xmlns:a16="http://schemas.microsoft.com/office/drawing/2014/main" id="{7CBD153A-8CBF-467E-8123-8211C1DDA3FE}"/>
              </a:ext>
            </a:extLst>
          </p:cNvPr>
          <p:cNvCxnSpPr/>
          <p:nvPr/>
        </p:nvCxnSpPr>
        <p:spPr>
          <a:xfrm>
            <a:off x="5410200" y="2781300"/>
            <a:ext cx="609600" cy="0"/>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sp>
        <p:nvSpPr>
          <p:cNvPr id="6" name="TextBox 5">
            <a:extLst>
              <a:ext uri="{FF2B5EF4-FFF2-40B4-BE49-F238E27FC236}">
                <a16:creationId xmlns:a16="http://schemas.microsoft.com/office/drawing/2014/main" id="{FAFFAD71-2FEF-412C-9F6F-14DCE805B251}"/>
              </a:ext>
            </a:extLst>
          </p:cNvPr>
          <p:cNvSpPr txBox="1"/>
          <p:nvPr/>
        </p:nvSpPr>
        <p:spPr>
          <a:xfrm>
            <a:off x="2071839" y="1927665"/>
            <a:ext cx="428322" cy="461665"/>
          </a:xfrm>
          <a:prstGeom prst="rect">
            <a:avLst/>
          </a:prstGeom>
          <a:noFill/>
        </p:spPr>
        <p:txBody>
          <a:bodyPr wrap="none" rtlCol="0">
            <a:spAutoFit/>
          </a:bodyPr>
          <a:lstStyle/>
          <a:p>
            <a:r>
              <a:rPr lang="en-US" sz="2400" dirty="0"/>
              <a:t>y</a:t>
            </a:r>
            <a:r>
              <a:rPr lang="en-US" sz="2400" baseline="-25000" dirty="0"/>
              <a:t>1</a:t>
            </a:r>
          </a:p>
        </p:txBody>
      </p:sp>
      <p:sp>
        <p:nvSpPr>
          <p:cNvPr id="19" name="TextBox 18">
            <a:extLst>
              <a:ext uri="{FF2B5EF4-FFF2-40B4-BE49-F238E27FC236}">
                <a16:creationId xmlns:a16="http://schemas.microsoft.com/office/drawing/2014/main" id="{C01E7500-6AAE-4D56-B0D2-FCEC1B48999E}"/>
              </a:ext>
            </a:extLst>
          </p:cNvPr>
          <p:cNvSpPr txBox="1"/>
          <p:nvPr/>
        </p:nvSpPr>
        <p:spPr>
          <a:xfrm>
            <a:off x="4372278" y="1981200"/>
            <a:ext cx="428322" cy="461665"/>
          </a:xfrm>
          <a:prstGeom prst="rect">
            <a:avLst/>
          </a:prstGeom>
          <a:noFill/>
        </p:spPr>
        <p:txBody>
          <a:bodyPr wrap="none" rtlCol="0">
            <a:spAutoFit/>
          </a:bodyPr>
          <a:lstStyle/>
          <a:p>
            <a:r>
              <a:rPr lang="en-US" sz="2400" dirty="0"/>
              <a:t>y</a:t>
            </a:r>
            <a:r>
              <a:rPr lang="en-US" sz="2400" baseline="-25000" dirty="0"/>
              <a:t>2</a:t>
            </a:r>
          </a:p>
        </p:txBody>
      </p:sp>
      <p:sp>
        <p:nvSpPr>
          <p:cNvPr id="21" name="TextBox 20">
            <a:extLst>
              <a:ext uri="{FF2B5EF4-FFF2-40B4-BE49-F238E27FC236}">
                <a16:creationId xmlns:a16="http://schemas.microsoft.com/office/drawing/2014/main" id="{88D011D1-A3B3-422D-80BE-A688CFB33CB9}"/>
              </a:ext>
            </a:extLst>
          </p:cNvPr>
          <p:cNvSpPr txBox="1"/>
          <p:nvPr/>
        </p:nvSpPr>
        <p:spPr>
          <a:xfrm>
            <a:off x="6702656" y="1905285"/>
            <a:ext cx="428322" cy="461665"/>
          </a:xfrm>
          <a:prstGeom prst="rect">
            <a:avLst/>
          </a:prstGeom>
          <a:noFill/>
        </p:spPr>
        <p:txBody>
          <a:bodyPr wrap="none" rtlCol="0">
            <a:spAutoFit/>
          </a:bodyPr>
          <a:lstStyle/>
          <a:p>
            <a:r>
              <a:rPr lang="en-US" sz="2400" dirty="0"/>
              <a:t>y</a:t>
            </a:r>
            <a:r>
              <a:rPr lang="en-US" sz="2400" baseline="-25000" dirty="0"/>
              <a:t>3</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AA3DC3C-5CE2-42D6-8627-84C7DD3DF1B0}"/>
                  </a:ext>
                </a:extLst>
              </p:cNvPr>
              <p:cNvSpPr txBox="1"/>
              <p:nvPr/>
            </p:nvSpPr>
            <p:spPr>
              <a:xfrm>
                <a:off x="1248794" y="4346850"/>
                <a:ext cx="3551806"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rPr>
                        <m:t>𝑅𝑇𝑌</m:t>
                      </m:r>
                      <m:r>
                        <a:rPr lang="en-US" sz="3200" b="0" i="1" smtClean="0">
                          <a:latin typeface="Cambria Math" panose="02040503050406030204" pitchFamily="18" charset="0"/>
                        </a:rPr>
                        <m:t>=</m:t>
                      </m:r>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𝑦</m:t>
                          </m:r>
                        </m:e>
                        <m:sub>
                          <m:r>
                            <a:rPr lang="en-US" sz="3200" b="0" i="1" smtClean="0">
                              <a:latin typeface="Cambria Math" panose="02040503050406030204" pitchFamily="18" charset="0"/>
                            </a:rPr>
                            <m:t>1</m:t>
                          </m:r>
                        </m:sub>
                      </m:sSub>
                      <m:r>
                        <a:rPr lang="en-US" sz="3200" b="0" i="1" smtClean="0">
                          <a:latin typeface="Cambria Math" panose="02040503050406030204" pitchFamily="18" charset="0"/>
                          <a:ea typeface="Cambria Math" panose="02040503050406030204" pitchFamily="18" charset="0"/>
                        </a:rPr>
                        <m:t>×</m:t>
                      </m:r>
                      <m:sSub>
                        <m:sSubPr>
                          <m:ctrlPr>
                            <a:rPr lang="en-US" sz="3200" i="1">
                              <a:latin typeface="Cambria Math" panose="02040503050406030204" pitchFamily="18" charset="0"/>
                            </a:rPr>
                          </m:ctrlPr>
                        </m:sSubPr>
                        <m:e>
                          <m:r>
                            <a:rPr lang="en-US" sz="3200" i="1">
                              <a:latin typeface="Cambria Math" panose="02040503050406030204" pitchFamily="18" charset="0"/>
                            </a:rPr>
                            <m:t>𝑦</m:t>
                          </m:r>
                        </m:e>
                        <m:sub>
                          <m:r>
                            <a:rPr lang="en-US" sz="3200" b="0" i="1" smtClean="0">
                              <a:latin typeface="Cambria Math" panose="02040503050406030204" pitchFamily="18" charset="0"/>
                            </a:rPr>
                            <m:t>2</m:t>
                          </m:r>
                        </m:sub>
                      </m:sSub>
                      <m:r>
                        <a:rPr lang="en-US" sz="3200" b="0" i="1" smtClean="0">
                          <a:latin typeface="Cambria Math" panose="02040503050406030204" pitchFamily="18" charset="0"/>
                          <a:ea typeface="Cambria Math" panose="02040503050406030204" pitchFamily="18" charset="0"/>
                        </a:rPr>
                        <m:t>×</m:t>
                      </m:r>
                      <m:sSub>
                        <m:sSubPr>
                          <m:ctrlPr>
                            <a:rPr lang="en-US" sz="3200" i="1">
                              <a:latin typeface="Cambria Math" panose="02040503050406030204" pitchFamily="18" charset="0"/>
                            </a:rPr>
                          </m:ctrlPr>
                        </m:sSubPr>
                        <m:e>
                          <m:r>
                            <a:rPr lang="en-US" sz="3200" i="1">
                              <a:latin typeface="Cambria Math" panose="02040503050406030204" pitchFamily="18" charset="0"/>
                            </a:rPr>
                            <m:t>𝑦</m:t>
                          </m:r>
                        </m:e>
                        <m:sub>
                          <m:r>
                            <a:rPr lang="en-US" sz="3200" b="0" i="1" smtClean="0">
                              <a:latin typeface="Cambria Math" panose="02040503050406030204" pitchFamily="18" charset="0"/>
                            </a:rPr>
                            <m:t>3</m:t>
                          </m:r>
                        </m:sub>
                      </m:sSub>
                    </m:oMath>
                  </m:oMathPara>
                </a14:m>
                <a:endParaRPr lang="en-US" sz="3200" dirty="0"/>
              </a:p>
            </p:txBody>
          </p:sp>
        </mc:Choice>
        <mc:Fallback xmlns="">
          <p:sp>
            <p:nvSpPr>
              <p:cNvPr id="10" name="TextBox 9">
                <a:extLst>
                  <a:ext uri="{FF2B5EF4-FFF2-40B4-BE49-F238E27FC236}">
                    <a16:creationId xmlns:a16="http://schemas.microsoft.com/office/drawing/2014/main" id="{5AA3DC3C-5CE2-42D6-8627-84C7DD3DF1B0}"/>
                  </a:ext>
                </a:extLst>
              </p:cNvPr>
              <p:cNvSpPr txBox="1">
                <a:spLocks noRot="1" noChangeAspect="1" noMove="1" noResize="1" noEditPoints="1" noAdjustHandles="1" noChangeArrowheads="1" noChangeShapeType="1" noTextEdit="1"/>
              </p:cNvSpPr>
              <p:nvPr/>
            </p:nvSpPr>
            <p:spPr>
              <a:xfrm>
                <a:off x="1248794" y="4346850"/>
                <a:ext cx="3551806" cy="492443"/>
              </a:xfrm>
              <a:prstGeom prst="rect">
                <a:avLst/>
              </a:prstGeom>
              <a:blipFill>
                <a:blip r:embed="rId3"/>
                <a:stretch>
                  <a:fillRect/>
                </a:stretch>
              </a:blipFill>
            </p:spPr>
            <p:txBody>
              <a:bodyPr/>
              <a:lstStyle/>
              <a:p>
                <a:r>
                  <a:rPr lang="en-US">
                    <a:noFill/>
                  </a:rPr>
                  <a:t> </a:t>
                </a:r>
              </a:p>
            </p:txBody>
          </p:sp>
        </mc:Fallback>
      </mc:AlternateContent>
      <p:sp>
        <p:nvSpPr>
          <p:cNvPr id="22" name="TextBox 21">
            <a:extLst>
              <a:ext uri="{FF2B5EF4-FFF2-40B4-BE49-F238E27FC236}">
                <a16:creationId xmlns:a16="http://schemas.microsoft.com/office/drawing/2014/main" id="{1C4DDE0A-5708-47BC-B61F-F06CB12029E5}"/>
              </a:ext>
            </a:extLst>
          </p:cNvPr>
          <p:cNvSpPr txBox="1"/>
          <p:nvPr/>
        </p:nvSpPr>
        <p:spPr>
          <a:xfrm>
            <a:off x="1905000" y="3195935"/>
            <a:ext cx="728084" cy="461665"/>
          </a:xfrm>
          <a:prstGeom prst="rect">
            <a:avLst/>
          </a:prstGeom>
          <a:noFill/>
        </p:spPr>
        <p:txBody>
          <a:bodyPr wrap="none" rtlCol="0">
            <a:spAutoFit/>
          </a:bodyPr>
          <a:lstStyle/>
          <a:p>
            <a:r>
              <a:rPr lang="en-US" sz="2400" dirty="0"/>
              <a:t>0.98</a:t>
            </a:r>
            <a:endParaRPr lang="en-US" sz="2400" baseline="-25000" dirty="0"/>
          </a:p>
        </p:txBody>
      </p:sp>
      <p:sp>
        <p:nvSpPr>
          <p:cNvPr id="23" name="TextBox 22">
            <a:extLst>
              <a:ext uri="{FF2B5EF4-FFF2-40B4-BE49-F238E27FC236}">
                <a16:creationId xmlns:a16="http://schemas.microsoft.com/office/drawing/2014/main" id="{D2D42B20-DC82-4F94-B61A-E6861FF33220}"/>
              </a:ext>
            </a:extLst>
          </p:cNvPr>
          <p:cNvSpPr txBox="1"/>
          <p:nvPr/>
        </p:nvSpPr>
        <p:spPr>
          <a:xfrm>
            <a:off x="4224916" y="3124200"/>
            <a:ext cx="728084" cy="461665"/>
          </a:xfrm>
          <a:prstGeom prst="rect">
            <a:avLst/>
          </a:prstGeom>
          <a:noFill/>
        </p:spPr>
        <p:txBody>
          <a:bodyPr wrap="none" rtlCol="0">
            <a:spAutoFit/>
          </a:bodyPr>
          <a:lstStyle/>
          <a:p>
            <a:r>
              <a:rPr lang="en-US" sz="2400" dirty="0"/>
              <a:t>0.95</a:t>
            </a:r>
            <a:endParaRPr lang="en-US" sz="2400" baseline="-25000" dirty="0"/>
          </a:p>
        </p:txBody>
      </p:sp>
      <p:sp>
        <p:nvSpPr>
          <p:cNvPr id="24" name="TextBox 23">
            <a:extLst>
              <a:ext uri="{FF2B5EF4-FFF2-40B4-BE49-F238E27FC236}">
                <a16:creationId xmlns:a16="http://schemas.microsoft.com/office/drawing/2014/main" id="{190E2E03-9115-480F-9026-37316262C38A}"/>
              </a:ext>
            </a:extLst>
          </p:cNvPr>
          <p:cNvSpPr txBox="1"/>
          <p:nvPr/>
        </p:nvSpPr>
        <p:spPr>
          <a:xfrm>
            <a:off x="6544832" y="3119735"/>
            <a:ext cx="728084" cy="461665"/>
          </a:xfrm>
          <a:prstGeom prst="rect">
            <a:avLst/>
          </a:prstGeom>
          <a:noFill/>
        </p:spPr>
        <p:txBody>
          <a:bodyPr wrap="none" rtlCol="0">
            <a:spAutoFit/>
          </a:bodyPr>
          <a:lstStyle/>
          <a:p>
            <a:r>
              <a:rPr lang="en-US" sz="2400" dirty="0"/>
              <a:t>0.97</a:t>
            </a:r>
            <a:endParaRPr lang="en-US" sz="2400" baseline="-25000" dirty="0"/>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A6AA80D3-7622-4494-95DD-0E2AC760845C}"/>
                  </a:ext>
                </a:extLst>
              </p:cNvPr>
              <p:cNvSpPr txBox="1"/>
              <p:nvPr/>
            </p:nvSpPr>
            <p:spPr>
              <a:xfrm>
                <a:off x="1219200" y="5146357"/>
                <a:ext cx="4643899"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rPr>
                        <m:t>𝑅𝑇𝑌</m:t>
                      </m:r>
                      <m:r>
                        <a:rPr lang="en-US" sz="3200" b="0" i="1" smtClean="0">
                          <a:latin typeface="Cambria Math" panose="02040503050406030204" pitchFamily="18" charset="0"/>
                        </a:rPr>
                        <m:t>=0.98×0.95×0.97</m:t>
                      </m:r>
                    </m:oMath>
                  </m:oMathPara>
                </a14:m>
                <a:endParaRPr lang="en-US" sz="3200" dirty="0"/>
              </a:p>
            </p:txBody>
          </p:sp>
        </mc:Choice>
        <mc:Fallback xmlns="">
          <p:sp>
            <p:nvSpPr>
              <p:cNvPr id="25" name="TextBox 24">
                <a:extLst>
                  <a:ext uri="{FF2B5EF4-FFF2-40B4-BE49-F238E27FC236}">
                    <a16:creationId xmlns:a16="http://schemas.microsoft.com/office/drawing/2014/main" id="{A6AA80D3-7622-4494-95DD-0E2AC760845C}"/>
                  </a:ext>
                </a:extLst>
              </p:cNvPr>
              <p:cNvSpPr txBox="1">
                <a:spLocks noRot="1" noChangeAspect="1" noMove="1" noResize="1" noEditPoints="1" noAdjustHandles="1" noChangeArrowheads="1" noChangeShapeType="1" noTextEdit="1"/>
              </p:cNvSpPr>
              <p:nvPr/>
            </p:nvSpPr>
            <p:spPr>
              <a:xfrm>
                <a:off x="1219200" y="5146357"/>
                <a:ext cx="4643899" cy="492443"/>
              </a:xfrm>
              <a:prstGeom prst="rect">
                <a:avLst/>
              </a:prstGeom>
              <a:blipFill>
                <a:blip r:embed="rId4"/>
                <a:stretch>
                  <a:fillRect/>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83E1D781-27C9-4E5F-9606-1C4C1AE52999}"/>
              </a:ext>
            </a:extLst>
          </p:cNvPr>
          <p:cNvSpPr txBox="1"/>
          <p:nvPr/>
        </p:nvSpPr>
        <p:spPr>
          <a:xfrm>
            <a:off x="5908899" y="5071404"/>
            <a:ext cx="1420582" cy="584775"/>
          </a:xfrm>
          <a:prstGeom prst="rect">
            <a:avLst/>
          </a:prstGeom>
          <a:noFill/>
        </p:spPr>
        <p:txBody>
          <a:bodyPr wrap="none" rtlCol="0">
            <a:spAutoFit/>
          </a:bodyPr>
          <a:lstStyle/>
          <a:p>
            <a:r>
              <a:rPr lang="en-US" sz="3200" dirty="0"/>
              <a:t>= 0.903</a:t>
            </a:r>
          </a:p>
        </p:txBody>
      </p:sp>
      <p:sp>
        <p:nvSpPr>
          <p:cNvPr id="26" name="TextBox 25">
            <a:extLst>
              <a:ext uri="{FF2B5EF4-FFF2-40B4-BE49-F238E27FC236}">
                <a16:creationId xmlns:a16="http://schemas.microsoft.com/office/drawing/2014/main" id="{EE1F1449-BC9C-4BF9-8673-8AD585BD4BB9}"/>
              </a:ext>
            </a:extLst>
          </p:cNvPr>
          <p:cNvSpPr txBox="1"/>
          <p:nvPr/>
        </p:nvSpPr>
        <p:spPr>
          <a:xfrm>
            <a:off x="914400" y="5739825"/>
            <a:ext cx="7898124" cy="584775"/>
          </a:xfrm>
          <a:prstGeom prst="rect">
            <a:avLst/>
          </a:prstGeom>
          <a:noFill/>
        </p:spPr>
        <p:txBody>
          <a:bodyPr wrap="none" rtlCol="0">
            <a:spAutoFit/>
          </a:bodyPr>
          <a:lstStyle/>
          <a:p>
            <a:r>
              <a:rPr lang="en-US" sz="3200" dirty="0"/>
              <a:t>Proportion nonconforming = 1 – 0.903 = 0.097</a:t>
            </a:r>
          </a:p>
        </p:txBody>
      </p:sp>
    </p:spTree>
    <p:extLst>
      <p:ext uri="{BB962C8B-B14F-4D97-AF65-F5344CB8AC3E}">
        <p14:creationId xmlns:p14="http://schemas.microsoft.com/office/powerpoint/2010/main" val="261726487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arn(inVertical)">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1000"/>
                                        <p:tgtEl>
                                          <p:spTgt spid="22"/>
                                        </p:tgtEl>
                                      </p:cBhvr>
                                    </p:animEffect>
                                    <p:anim calcmode="lin" valueType="num">
                                      <p:cBhvr>
                                        <p:cTn id="34" dur="1000" fill="hold"/>
                                        <p:tgtEl>
                                          <p:spTgt spid="22"/>
                                        </p:tgtEl>
                                        <p:attrNameLst>
                                          <p:attrName>ppt_x</p:attrName>
                                        </p:attrNameLst>
                                      </p:cBhvr>
                                      <p:tavLst>
                                        <p:tav tm="0">
                                          <p:val>
                                            <p:strVal val="#ppt_x"/>
                                          </p:val>
                                        </p:tav>
                                        <p:tav tm="100000">
                                          <p:val>
                                            <p:strVal val="#ppt_x"/>
                                          </p:val>
                                        </p:tav>
                                      </p:tavLst>
                                    </p:anim>
                                    <p:anim calcmode="lin" valueType="num">
                                      <p:cBhvr>
                                        <p:cTn id="3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1000"/>
                                        <p:tgtEl>
                                          <p:spTgt spid="23"/>
                                        </p:tgtEl>
                                      </p:cBhvr>
                                    </p:animEffect>
                                    <p:anim calcmode="lin" valueType="num">
                                      <p:cBhvr>
                                        <p:cTn id="41" dur="1000" fill="hold"/>
                                        <p:tgtEl>
                                          <p:spTgt spid="23"/>
                                        </p:tgtEl>
                                        <p:attrNameLst>
                                          <p:attrName>ppt_x</p:attrName>
                                        </p:attrNameLst>
                                      </p:cBhvr>
                                      <p:tavLst>
                                        <p:tav tm="0">
                                          <p:val>
                                            <p:strVal val="#ppt_x"/>
                                          </p:val>
                                        </p:tav>
                                        <p:tav tm="100000">
                                          <p:val>
                                            <p:strVal val="#ppt_x"/>
                                          </p:val>
                                        </p:tav>
                                      </p:tavLst>
                                    </p:anim>
                                    <p:anim calcmode="lin" valueType="num">
                                      <p:cBhvr>
                                        <p:cTn id="42"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barn(inVertical)">
                                      <p:cBhvr>
                                        <p:cTn id="54" dur="500"/>
                                        <p:tgtEl>
                                          <p:spTgt spid="25"/>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1000"/>
                                        <p:tgtEl>
                                          <p:spTgt spid="12"/>
                                        </p:tgtEl>
                                      </p:cBhvr>
                                    </p:animEffect>
                                    <p:anim calcmode="lin" valueType="num">
                                      <p:cBhvr>
                                        <p:cTn id="60" dur="1000" fill="hold"/>
                                        <p:tgtEl>
                                          <p:spTgt spid="12"/>
                                        </p:tgtEl>
                                        <p:attrNameLst>
                                          <p:attrName>ppt_x</p:attrName>
                                        </p:attrNameLst>
                                      </p:cBhvr>
                                      <p:tavLst>
                                        <p:tav tm="0">
                                          <p:val>
                                            <p:strVal val="#ppt_x"/>
                                          </p:val>
                                        </p:tav>
                                        <p:tav tm="100000">
                                          <p:val>
                                            <p:strVal val="#ppt_x"/>
                                          </p:val>
                                        </p:tav>
                                      </p:tavLst>
                                    </p:anim>
                                    <p:anim calcmode="lin" valueType="num">
                                      <p:cBhvr>
                                        <p:cTn id="6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1000"/>
                                        <p:tgtEl>
                                          <p:spTgt spid="26"/>
                                        </p:tgtEl>
                                      </p:cBhvr>
                                    </p:animEffect>
                                    <p:anim calcmode="lin" valueType="num">
                                      <p:cBhvr>
                                        <p:cTn id="67" dur="1000" fill="hold"/>
                                        <p:tgtEl>
                                          <p:spTgt spid="26"/>
                                        </p:tgtEl>
                                        <p:attrNameLst>
                                          <p:attrName>ppt_x</p:attrName>
                                        </p:attrNameLst>
                                      </p:cBhvr>
                                      <p:tavLst>
                                        <p:tav tm="0">
                                          <p:val>
                                            <p:strVal val="#ppt_x"/>
                                          </p:val>
                                        </p:tav>
                                        <p:tav tm="100000">
                                          <p:val>
                                            <p:strVal val="#ppt_x"/>
                                          </p:val>
                                        </p:tav>
                                      </p:tavLst>
                                    </p:anim>
                                    <p:anim calcmode="lin" valueType="num">
                                      <p:cBhvr>
                                        <p:cTn id="6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p:bldP spid="21" grpId="0"/>
      <p:bldP spid="10" grpId="0"/>
      <p:bldP spid="22" grpId="0"/>
      <p:bldP spid="23" grpId="0"/>
      <p:bldP spid="24" grpId="0"/>
      <p:bldP spid="25" grpId="0"/>
      <p:bldP spid="12" grpId="0"/>
      <p:bldP spid="2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altLang="zh-TW" sz="3600" b="1" kern="0" dirty="0">
                <a:solidFill>
                  <a:schemeClr val="bg1"/>
                </a:solidFill>
              </a:rPr>
              <a:t>Quality Measurements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51</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mc:AlternateContent xmlns:mc="http://schemas.openxmlformats.org/markup-compatibility/2006" xmlns:a14="http://schemas.microsoft.com/office/drawing/2010/main">
        <mc:Choice Requires="a14">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4" y="769938"/>
                <a:ext cx="8607425" cy="5739720"/>
              </a:xfrm>
            </p:spPr>
            <p:txBody>
              <a:bodyPr>
                <a:normAutofit/>
              </a:bodyPr>
              <a:lstStyle/>
              <a:p>
                <a:pPr marL="0" indent="0">
                  <a:lnSpc>
                    <a:spcPct val="90000"/>
                  </a:lnSpc>
                  <a:buNone/>
                </a:pPr>
                <a:r>
                  <a:rPr lang="en-US" b="1" u="sng" dirty="0"/>
                  <a:t>Defects per million opportunities (DPMO)</a:t>
                </a:r>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r>
                  <a:rPr lang="en-US" b="1" u="sng" dirty="0"/>
                  <a:t>Calculating DPMO and Sigma Level in Excel:</a:t>
                </a:r>
              </a:p>
              <a:p>
                <a:pPr marL="0" indent="0">
                  <a:lnSpc>
                    <a:spcPct val="90000"/>
                  </a:lnSpc>
                  <a:buNone/>
                </a:pPr>
                <a:r>
                  <a:rPr lang="en-US" sz="2400" dirty="0"/>
                  <a:t>DPMO </a:t>
                </a:r>
              </a:p>
              <a:p>
                <a:pPr marL="0" indent="0">
                  <a:lnSpc>
                    <a:spcPct val="90000"/>
                  </a:lnSpc>
                  <a:buNone/>
                </a:pPr>
                <a:r>
                  <a:rPr lang="en-US" sz="2400" dirty="0"/>
                  <a:t>= </a:t>
                </a:r>
                <a14:m>
                  <m:oMath xmlns:m="http://schemas.openxmlformats.org/officeDocument/2006/math">
                    <m:d>
                      <m:dPr>
                        <m:ctrlPr>
                          <a:rPr lang="en-US" sz="2400" i="1" smtClean="0">
                            <a:latin typeface="Cambria Math" panose="02040503050406030204" pitchFamily="18" charset="0"/>
                          </a:rPr>
                        </m:ctrlPr>
                      </m:dPr>
                      <m:e>
                        <m:r>
                          <a:rPr lang="en-US" sz="2400" b="0" i="1" smtClean="0">
                            <a:latin typeface="Cambria Math" panose="02040503050406030204" pitchFamily="18" charset="0"/>
                          </a:rPr>
                          <m:t>1−</m:t>
                        </m:r>
                        <m:r>
                          <a:rPr lang="en-US" sz="2400" b="0" i="1" smtClean="0">
                            <a:latin typeface="Cambria Math" panose="02040503050406030204" pitchFamily="18" charset="0"/>
                          </a:rPr>
                          <m:t>𝑁𝑂𝑅𝑀</m:t>
                        </m:r>
                        <m:r>
                          <a:rPr lang="en-US" sz="2400" b="0" i="1" smtClean="0">
                            <a:latin typeface="Cambria Math" panose="02040503050406030204" pitchFamily="18" charset="0"/>
                          </a:rPr>
                          <m:t>.</m:t>
                        </m:r>
                        <m:r>
                          <a:rPr lang="en-US" sz="2400" b="0" i="1" smtClean="0">
                            <a:latin typeface="Cambria Math" panose="02040503050406030204" pitchFamily="18" charset="0"/>
                          </a:rPr>
                          <m:t>𝐷𝐼𝑆𝑇</m:t>
                        </m:r>
                        <m:d>
                          <m:dPr>
                            <m:ctrlPr>
                              <a:rPr lang="en-US" sz="2400" i="1" smtClean="0">
                                <a:latin typeface="Cambria Math" panose="02040503050406030204" pitchFamily="18" charset="0"/>
                              </a:rPr>
                            </m:ctrlPr>
                          </m:dPr>
                          <m:e>
                            <m:r>
                              <a:rPr lang="en-US" sz="2400" b="0" i="1" smtClean="0">
                                <a:latin typeface="Cambria Math" panose="02040503050406030204" pitchFamily="18" charset="0"/>
                              </a:rPr>
                              <m:t>𝑠𝑖𝑔𝑚𝑎</m:t>
                            </m:r>
                            <m:r>
                              <a:rPr lang="en-US" sz="2400" b="0" i="1" smtClean="0">
                                <a:latin typeface="Cambria Math" panose="02040503050406030204" pitchFamily="18" charset="0"/>
                              </a:rPr>
                              <m:t> </m:t>
                            </m:r>
                            <m:r>
                              <a:rPr lang="en-US" sz="2400" b="0" i="1" smtClean="0">
                                <a:latin typeface="Cambria Math" panose="02040503050406030204" pitchFamily="18" charset="0"/>
                              </a:rPr>
                              <m:t>𝑙𝑒𝑣𝑒𝑙</m:t>
                            </m:r>
                            <m:r>
                              <a:rPr lang="en-US" sz="2400" b="0" i="1" smtClean="0">
                                <a:latin typeface="Cambria Math" panose="02040503050406030204" pitchFamily="18" charset="0"/>
                              </a:rPr>
                              <m:t>,1.5,1,</m:t>
                            </m:r>
                            <m:r>
                              <a:rPr lang="en-US" sz="2400" b="0" i="1" smtClean="0">
                                <a:latin typeface="Cambria Math" panose="02040503050406030204" pitchFamily="18" charset="0"/>
                              </a:rPr>
                              <m:t>𝑇𝑅𝑈𝐸</m:t>
                            </m:r>
                          </m:e>
                        </m:d>
                      </m:e>
                    </m:d>
                    <m:r>
                      <a:rPr lang="en-US" sz="2400" b="0" i="1" smtClean="0">
                        <a:latin typeface="Cambria Math" panose="02040503050406030204" pitchFamily="18" charset="0"/>
                      </a:rPr>
                      <m:t>∗1000000</m:t>
                    </m:r>
                  </m:oMath>
                </a14:m>
                <a:endParaRPr lang="en-US" sz="2400" dirty="0"/>
              </a:p>
            </p:txBody>
          </p:sp>
        </mc:Choice>
        <mc:Fallback xmlns="">
          <p:sp>
            <p:nvSpPr>
              <p:cNvPr id="13" name="Content Placeholder 12">
                <a:extLst>
                  <a:ext uri="{FF2B5EF4-FFF2-40B4-BE49-F238E27FC236}">
                    <a16:creationId xmlns:a16="http://schemas.microsoft.com/office/drawing/2014/main" id="{E08D0F15-8C7B-49B6-A98A-D8A605874FB6}"/>
                  </a:ext>
                </a:extLst>
              </p:cNvPr>
              <p:cNvSpPr>
                <a:spLocks noGrp="1" noRot="1" noChangeAspect="1" noMove="1" noResize="1" noEditPoints="1" noAdjustHandles="1" noChangeArrowheads="1" noChangeShapeType="1" noTextEdit="1"/>
              </p:cNvSpPr>
              <p:nvPr>
                <p:ph idx="1"/>
              </p:nvPr>
            </p:nvSpPr>
            <p:spPr>
              <a:xfrm>
                <a:off x="307974" y="769938"/>
                <a:ext cx="8607425" cy="5739720"/>
              </a:xfrm>
              <a:blipFill>
                <a:blip r:embed="rId3"/>
                <a:stretch>
                  <a:fillRect l="-1843" t="-22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3A565F01-5B19-4C94-84F0-79DB4922B388}"/>
                  </a:ext>
                </a:extLst>
              </p:cNvPr>
              <p:cNvSpPr txBox="1"/>
              <p:nvPr/>
            </p:nvSpPr>
            <p:spPr>
              <a:xfrm>
                <a:off x="1060422" y="2083146"/>
                <a:ext cx="7357014" cy="7668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𝐷𝑃𝑀𝑂</m:t>
                      </m:r>
                      <m:r>
                        <a:rPr lang="en-US" sz="2400" b="0" i="1" smtClean="0">
                          <a:latin typeface="Cambria Math" panose="02040503050406030204" pitchFamily="18" charset="0"/>
                        </a:rPr>
                        <m:t> =</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𝑁𝑢𝑚𝑏𝑒𝑟</m:t>
                          </m:r>
                          <m:r>
                            <a:rPr lang="en-US" sz="2400" b="0" i="1" smtClean="0">
                              <a:latin typeface="Cambria Math" panose="02040503050406030204" pitchFamily="18" charset="0"/>
                            </a:rPr>
                            <m:t> </m:t>
                          </m:r>
                          <m:r>
                            <a:rPr lang="en-US" sz="2400" b="0" i="1" smtClean="0">
                              <a:latin typeface="Cambria Math" panose="02040503050406030204" pitchFamily="18" charset="0"/>
                            </a:rPr>
                            <m:t>𝑜𝑓</m:t>
                          </m:r>
                          <m:r>
                            <a:rPr lang="en-US" sz="2400" b="0" i="1" smtClean="0">
                              <a:latin typeface="Cambria Math" panose="02040503050406030204" pitchFamily="18" charset="0"/>
                            </a:rPr>
                            <m:t> </m:t>
                          </m:r>
                          <m:r>
                            <a:rPr lang="en-US" sz="2400" b="0" i="1" smtClean="0">
                              <a:latin typeface="Cambria Math" panose="02040503050406030204" pitchFamily="18" charset="0"/>
                            </a:rPr>
                            <m:t>𝑑𝑒𝑓𝑒𝑐𝑡𝑠</m:t>
                          </m:r>
                          <m:r>
                            <a:rPr lang="en-US" sz="2400" b="0" i="1" smtClean="0">
                              <a:latin typeface="Cambria Math" panose="02040503050406030204" pitchFamily="18" charset="0"/>
                            </a:rPr>
                            <m:t> </m:t>
                          </m:r>
                          <m:r>
                            <a:rPr lang="en-US" sz="2400" b="0" i="1" smtClean="0">
                              <a:latin typeface="Cambria Math" panose="02040503050406030204" pitchFamily="18" charset="0"/>
                            </a:rPr>
                            <m:t>𝑑𝑖𝑠𝑐𝑜𝑣𝑒𝑟𝑒𝑑</m:t>
                          </m:r>
                        </m:num>
                        <m:den>
                          <m:r>
                            <a:rPr lang="en-US" sz="2400" b="0" i="1" smtClean="0">
                              <a:latin typeface="Cambria Math" panose="02040503050406030204" pitchFamily="18" charset="0"/>
                            </a:rPr>
                            <m:t>𝑂𝑝𝑝𝑜𝑟𝑡𝑢𝑛𝑖𝑡𝑖𝑒𝑠</m:t>
                          </m:r>
                          <m:r>
                            <a:rPr lang="en-US" sz="2400" b="0" i="1" smtClean="0">
                              <a:latin typeface="Cambria Math" panose="02040503050406030204" pitchFamily="18" charset="0"/>
                            </a:rPr>
                            <m:t> </m:t>
                          </m:r>
                          <m:r>
                            <a:rPr lang="en-US" sz="2400" b="0" i="1" smtClean="0">
                              <a:latin typeface="Cambria Math" panose="02040503050406030204" pitchFamily="18" charset="0"/>
                            </a:rPr>
                            <m:t>𝑓𝑜𝑟</m:t>
                          </m:r>
                          <m:r>
                            <a:rPr lang="en-US" sz="2400" b="0" i="1" smtClean="0">
                              <a:latin typeface="Cambria Math" panose="02040503050406030204" pitchFamily="18" charset="0"/>
                            </a:rPr>
                            <m:t> </m:t>
                          </m:r>
                          <m:r>
                            <a:rPr lang="en-US" sz="2400" b="0" i="1" smtClean="0">
                              <a:latin typeface="Cambria Math" panose="02040503050406030204" pitchFamily="18" charset="0"/>
                            </a:rPr>
                            <m:t>𝑒𝑟𝑟𝑜𝑟</m:t>
                          </m:r>
                        </m:den>
                      </m:f>
                      <m:r>
                        <a:rPr lang="en-US" sz="2400" b="0" i="1" smtClean="0">
                          <a:latin typeface="Cambria Math" panose="02040503050406030204" pitchFamily="18" charset="0"/>
                          <a:ea typeface="Cambria Math" panose="02040503050406030204" pitchFamily="18" charset="0"/>
                        </a:rPr>
                        <m:t>×1,000,000</m:t>
                      </m:r>
                    </m:oMath>
                  </m:oMathPara>
                </a14:m>
                <a:endParaRPr lang="en-US" sz="2400" dirty="0"/>
              </a:p>
            </p:txBody>
          </p:sp>
        </mc:Choice>
        <mc:Fallback xmlns="">
          <p:sp>
            <p:nvSpPr>
              <p:cNvPr id="27" name="TextBox 26">
                <a:extLst>
                  <a:ext uri="{FF2B5EF4-FFF2-40B4-BE49-F238E27FC236}">
                    <a16:creationId xmlns:a16="http://schemas.microsoft.com/office/drawing/2014/main" id="{3A565F01-5B19-4C94-84F0-79DB4922B388}"/>
                  </a:ext>
                </a:extLst>
              </p:cNvPr>
              <p:cNvSpPr txBox="1">
                <a:spLocks noRot="1" noChangeAspect="1" noMove="1" noResize="1" noEditPoints="1" noAdjustHandles="1" noChangeArrowheads="1" noChangeShapeType="1" noTextEdit="1"/>
              </p:cNvSpPr>
              <p:nvPr/>
            </p:nvSpPr>
            <p:spPr>
              <a:xfrm>
                <a:off x="1060422" y="2083146"/>
                <a:ext cx="7357014" cy="76687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83157472-A42F-437D-A7E0-730E24DC2479}"/>
                  </a:ext>
                </a:extLst>
              </p:cNvPr>
              <p:cNvSpPr/>
              <p:nvPr/>
            </p:nvSpPr>
            <p:spPr>
              <a:xfrm>
                <a:off x="396239" y="5489102"/>
                <a:ext cx="7513321" cy="688778"/>
              </a:xfrm>
              <a:prstGeom prst="rect">
                <a:avLst/>
              </a:prstGeom>
            </p:spPr>
            <p:txBody>
              <a:bodyPr wrap="square">
                <a:spAutoFit/>
              </a:bodyPr>
              <a:lstStyle/>
              <a:p>
                <a:pPr>
                  <a:lnSpc>
                    <a:spcPct val="90000"/>
                  </a:lnSpc>
                </a:pPr>
                <a:r>
                  <a:rPr lang="en-US" sz="2800" dirty="0"/>
                  <a:t>Sigma Level =</a:t>
                </a:r>
                <a14:m>
                  <m:oMath xmlns:m="http://schemas.openxmlformats.org/officeDocument/2006/math">
                    <m:r>
                      <a:rPr lang="en-US" sz="2800" i="1">
                        <a:latin typeface="Cambria Math" panose="02040503050406030204" pitchFamily="18" charset="0"/>
                      </a:rPr>
                      <m:t>𝑁𝑂𝑅𝑀</m:t>
                    </m:r>
                    <m:r>
                      <a:rPr lang="en-US" sz="2800" i="1">
                        <a:latin typeface="Cambria Math" panose="02040503050406030204" pitchFamily="18" charset="0"/>
                      </a:rPr>
                      <m:t>.</m:t>
                    </m:r>
                    <m:r>
                      <a:rPr lang="en-US" sz="2800" b="0" i="1" smtClean="0">
                        <a:latin typeface="Cambria Math" panose="02040503050406030204" pitchFamily="18" charset="0"/>
                      </a:rPr>
                      <m:t>𝑆</m:t>
                    </m:r>
                    <m:r>
                      <a:rPr lang="en-US" sz="2800" b="0" i="1" smtClean="0">
                        <a:latin typeface="Cambria Math" panose="02040503050406030204" pitchFamily="18" charset="0"/>
                      </a:rPr>
                      <m:t>.</m:t>
                    </m:r>
                    <m:r>
                      <a:rPr lang="en-US" sz="2800" i="1">
                        <a:latin typeface="Cambria Math" panose="02040503050406030204" pitchFamily="18" charset="0"/>
                      </a:rPr>
                      <m:t>𝐼𝑁𝑉</m:t>
                    </m:r>
                    <m:d>
                      <m:dPr>
                        <m:ctrlPr>
                          <a:rPr lang="en-US" sz="2800" i="1">
                            <a:latin typeface="Cambria Math" panose="02040503050406030204" pitchFamily="18" charset="0"/>
                          </a:rPr>
                        </m:ctrlPr>
                      </m:dPr>
                      <m:e>
                        <m:r>
                          <a:rPr lang="en-US" sz="2800" i="1">
                            <a:latin typeface="Cambria Math" panose="02040503050406030204" pitchFamily="18" charset="0"/>
                          </a:rPr>
                          <m:t>1−</m:t>
                        </m:r>
                        <m:f>
                          <m:fPr>
                            <m:ctrlPr>
                              <a:rPr lang="en-US" sz="2800" i="1">
                                <a:latin typeface="Cambria Math" panose="02040503050406030204" pitchFamily="18" charset="0"/>
                              </a:rPr>
                            </m:ctrlPr>
                          </m:fPr>
                          <m:num>
                            <m:r>
                              <a:rPr lang="en-US" sz="2800" i="1">
                                <a:latin typeface="Cambria Math" panose="02040503050406030204" pitchFamily="18" charset="0"/>
                              </a:rPr>
                              <m:t>𝐷𝑃𝑀𝑂</m:t>
                            </m:r>
                          </m:num>
                          <m:den>
                            <m:r>
                              <a:rPr lang="en-US" sz="2800" i="1">
                                <a:latin typeface="Cambria Math" panose="02040503050406030204" pitchFamily="18" charset="0"/>
                              </a:rPr>
                              <m:t>1000000</m:t>
                            </m:r>
                          </m:den>
                        </m:f>
                      </m:e>
                    </m:d>
                    <m:r>
                      <a:rPr lang="en-US" sz="2800" b="0" i="1" smtClean="0">
                        <a:latin typeface="Cambria Math" panose="02040503050406030204" pitchFamily="18" charset="0"/>
                      </a:rPr>
                      <m:t>+1.5</m:t>
                    </m:r>
                  </m:oMath>
                </a14:m>
                <a:endParaRPr lang="en-US" sz="2800" dirty="0"/>
              </a:p>
            </p:txBody>
          </p:sp>
        </mc:Choice>
        <mc:Fallback xmlns="">
          <p:sp>
            <p:nvSpPr>
              <p:cNvPr id="4" name="Rectangle 3">
                <a:extLst>
                  <a:ext uri="{FF2B5EF4-FFF2-40B4-BE49-F238E27FC236}">
                    <a16:creationId xmlns:a16="http://schemas.microsoft.com/office/drawing/2014/main" id="{83157472-A42F-437D-A7E0-730E24DC2479}"/>
                  </a:ext>
                </a:extLst>
              </p:cNvPr>
              <p:cNvSpPr>
                <a:spLocks noRot="1" noChangeAspect="1" noMove="1" noResize="1" noEditPoints="1" noAdjustHandles="1" noChangeArrowheads="1" noChangeShapeType="1" noTextEdit="1"/>
              </p:cNvSpPr>
              <p:nvPr/>
            </p:nvSpPr>
            <p:spPr>
              <a:xfrm>
                <a:off x="396239" y="5489102"/>
                <a:ext cx="7513321" cy="688778"/>
              </a:xfrm>
              <a:prstGeom prst="rect">
                <a:avLst/>
              </a:prstGeom>
              <a:blipFill>
                <a:blip r:embed="rId5"/>
                <a:stretch>
                  <a:fillRect l="-1622" b="-9735"/>
                </a:stretch>
              </a:blipFill>
            </p:spPr>
            <p:txBody>
              <a:bodyPr/>
              <a:lstStyle/>
              <a:p>
                <a:r>
                  <a:rPr lang="en-US">
                    <a:noFill/>
                  </a:rPr>
                  <a:t> </a:t>
                </a:r>
              </a:p>
            </p:txBody>
          </p:sp>
        </mc:Fallback>
      </mc:AlternateContent>
    </p:spTree>
    <p:extLst>
      <p:ext uri="{BB962C8B-B14F-4D97-AF65-F5344CB8AC3E}">
        <p14:creationId xmlns:p14="http://schemas.microsoft.com/office/powerpoint/2010/main" val="14633320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3">
                                            <p:txEl>
                                              <p:pRg st="5" end="5"/>
                                            </p:txEl>
                                          </p:spTgt>
                                        </p:tgtEl>
                                        <p:attrNameLst>
                                          <p:attrName>style.visibility</p:attrName>
                                        </p:attrNameLst>
                                      </p:cBhvr>
                                      <p:to>
                                        <p:strVal val="visible"/>
                                      </p:to>
                                    </p:set>
                                    <p:animEffect transition="in" filter="fade">
                                      <p:cBhvr>
                                        <p:cTn id="12" dur="1000"/>
                                        <p:tgtEl>
                                          <p:spTgt spid="13">
                                            <p:txEl>
                                              <p:pRg st="5" end="5"/>
                                            </p:txEl>
                                          </p:spTgt>
                                        </p:tgtEl>
                                      </p:cBhvr>
                                    </p:animEffect>
                                    <p:anim calcmode="lin" valueType="num">
                                      <p:cBhvr>
                                        <p:cTn id="13" dur="10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3">
                                            <p:txEl>
                                              <p:pRg st="6" end="6"/>
                                            </p:txEl>
                                          </p:spTgt>
                                        </p:tgtEl>
                                        <p:attrNameLst>
                                          <p:attrName>style.visibility</p:attrName>
                                        </p:attrNameLst>
                                      </p:cBhvr>
                                      <p:to>
                                        <p:strVal val="visible"/>
                                      </p:to>
                                    </p:set>
                                    <p:animEffect transition="in" filter="wipe(left)">
                                      <p:cBhvr>
                                        <p:cTn id="19" dur="500"/>
                                        <p:tgtEl>
                                          <p:spTgt spid="13">
                                            <p:txEl>
                                              <p:pRg st="6" end="6"/>
                                            </p:txEl>
                                          </p:spTgt>
                                        </p:tgtEl>
                                      </p:cBhvr>
                                    </p:animEffect>
                                  </p:childTnLst>
                                </p:cTn>
                              </p:par>
                              <p:par>
                                <p:cTn id="20" presetID="22" presetClass="entr" presetSubtype="8" fill="hold" nodeType="withEffect">
                                  <p:stCondLst>
                                    <p:cond delay="0"/>
                                  </p:stCondLst>
                                  <p:childTnLst>
                                    <p:set>
                                      <p:cBhvr>
                                        <p:cTn id="21" dur="1" fill="hold">
                                          <p:stCondLst>
                                            <p:cond delay="0"/>
                                          </p:stCondLst>
                                        </p:cTn>
                                        <p:tgtEl>
                                          <p:spTgt spid="13">
                                            <p:txEl>
                                              <p:pRg st="7" end="7"/>
                                            </p:txEl>
                                          </p:spTgt>
                                        </p:tgtEl>
                                        <p:attrNameLst>
                                          <p:attrName>style.visibility</p:attrName>
                                        </p:attrNameLst>
                                      </p:cBhvr>
                                      <p:to>
                                        <p:strVal val="visible"/>
                                      </p:to>
                                    </p:set>
                                    <p:animEffect transition="in" filter="wipe(left)">
                                      <p:cBhvr>
                                        <p:cTn id="22" dur="500"/>
                                        <p:tgtEl>
                                          <p:spTgt spid="1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altLang="zh-TW" sz="3600" b="1" kern="0" dirty="0">
                <a:solidFill>
                  <a:schemeClr val="bg1"/>
                </a:solidFill>
              </a:rPr>
              <a:t>Quality Measurements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52</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4" y="769938"/>
            <a:ext cx="8607425" cy="5739720"/>
          </a:xfrm>
        </p:spPr>
        <p:txBody>
          <a:bodyPr>
            <a:normAutofit/>
          </a:bodyPr>
          <a:lstStyle/>
          <a:p>
            <a:pPr marL="0" indent="0">
              <a:lnSpc>
                <a:spcPct val="90000"/>
              </a:lnSpc>
              <a:buNone/>
            </a:pPr>
            <a:r>
              <a:rPr lang="en-US" b="1" u="sng" dirty="0"/>
              <a:t>Defects per million opportunities (DPMO)</a:t>
            </a:r>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endParaRPr lang="en-US" b="1" u="sng" dirty="0"/>
          </a:p>
        </p:txBody>
      </p:sp>
      <p:pic>
        <p:nvPicPr>
          <p:cNvPr id="6" name="Picture 5">
            <a:extLst>
              <a:ext uri="{FF2B5EF4-FFF2-40B4-BE49-F238E27FC236}">
                <a16:creationId xmlns:a16="http://schemas.microsoft.com/office/drawing/2014/main" id="{1F825254-9C90-4A71-92F0-4B51DA3222E0}"/>
              </a:ext>
            </a:extLst>
          </p:cNvPr>
          <p:cNvPicPr>
            <a:picLocks noChangeAspect="1"/>
          </p:cNvPicPr>
          <p:nvPr/>
        </p:nvPicPr>
        <p:blipFill>
          <a:blip r:embed="rId3"/>
          <a:stretch>
            <a:fillRect/>
          </a:stretch>
        </p:blipFill>
        <p:spPr>
          <a:xfrm>
            <a:off x="307973" y="1342275"/>
            <a:ext cx="3262337" cy="3561796"/>
          </a:xfrm>
          <a:prstGeom prst="rect">
            <a:avLst/>
          </a:prstGeom>
        </p:spPr>
      </p:pic>
      <p:sp>
        <p:nvSpPr>
          <p:cNvPr id="15" name="Rectangle 14">
            <a:extLst>
              <a:ext uri="{FF2B5EF4-FFF2-40B4-BE49-F238E27FC236}">
                <a16:creationId xmlns:a16="http://schemas.microsoft.com/office/drawing/2014/main" id="{20FACFA9-1444-42AF-B5C6-CB633C7388AF}"/>
              </a:ext>
            </a:extLst>
          </p:cNvPr>
          <p:cNvSpPr/>
          <p:nvPr/>
        </p:nvSpPr>
        <p:spPr>
          <a:xfrm>
            <a:off x="228600" y="4084321"/>
            <a:ext cx="3414736" cy="381000"/>
          </a:xfrm>
          <a:prstGeom prst="rect">
            <a:avLst/>
          </a:prstGeom>
          <a:noFill/>
          <a:ln>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7182562-5EEA-4061-87C7-6CA48DA9AE4F}"/>
              </a:ext>
            </a:extLst>
          </p:cNvPr>
          <p:cNvPicPr>
            <a:picLocks noChangeAspect="1"/>
          </p:cNvPicPr>
          <p:nvPr/>
        </p:nvPicPr>
        <p:blipFill>
          <a:blip r:embed="rId4"/>
          <a:stretch>
            <a:fillRect/>
          </a:stretch>
        </p:blipFill>
        <p:spPr>
          <a:xfrm>
            <a:off x="3656944" y="2057400"/>
            <a:ext cx="5436108" cy="4419600"/>
          </a:xfrm>
          <a:prstGeom prst="rect">
            <a:avLst/>
          </a:prstGeom>
        </p:spPr>
      </p:pic>
    </p:spTree>
    <p:extLst>
      <p:ext uri="{BB962C8B-B14F-4D97-AF65-F5344CB8AC3E}">
        <p14:creationId xmlns:p14="http://schemas.microsoft.com/office/powerpoint/2010/main" val="41428558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barn(inVertical)">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altLang="zh-TW" sz="3600" b="1" kern="0" dirty="0">
                <a:solidFill>
                  <a:schemeClr val="bg1"/>
                </a:solidFill>
              </a:rPr>
              <a:t>Quality Measurements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53</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4" y="769938"/>
            <a:ext cx="8607425" cy="5739720"/>
          </a:xfrm>
        </p:spPr>
        <p:txBody>
          <a:bodyPr>
            <a:normAutofit/>
          </a:bodyPr>
          <a:lstStyle/>
          <a:p>
            <a:pPr marL="0" indent="0">
              <a:lnSpc>
                <a:spcPct val="90000"/>
              </a:lnSpc>
              <a:buNone/>
            </a:pPr>
            <a:r>
              <a:rPr lang="en-US" b="1" u="sng" dirty="0"/>
              <a:t>Defects per million opportunities (DPMO)</a:t>
            </a:r>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endParaRPr lang="en-US" b="1" u="sng" dirty="0"/>
          </a:p>
        </p:txBody>
      </p:sp>
      <p:pic>
        <p:nvPicPr>
          <p:cNvPr id="6" name="Picture 5">
            <a:extLst>
              <a:ext uri="{FF2B5EF4-FFF2-40B4-BE49-F238E27FC236}">
                <a16:creationId xmlns:a16="http://schemas.microsoft.com/office/drawing/2014/main" id="{1F825254-9C90-4A71-92F0-4B51DA3222E0}"/>
              </a:ext>
            </a:extLst>
          </p:cNvPr>
          <p:cNvPicPr>
            <a:picLocks noChangeAspect="1"/>
          </p:cNvPicPr>
          <p:nvPr/>
        </p:nvPicPr>
        <p:blipFill>
          <a:blip r:embed="rId3"/>
          <a:stretch>
            <a:fillRect/>
          </a:stretch>
        </p:blipFill>
        <p:spPr>
          <a:xfrm>
            <a:off x="307973" y="1342275"/>
            <a:ext cx="3262337" cy="3561796"/>
          </a:xfrm>
          <a:prstGeom prst="rect">
            <a:avLst/>
          </a:prstGeom>
        </p:spPr>
      </p:pic>
      <p:sp>
        <p:nvSpPr>
          <p:cNvPr id="16" name="TextBox 15">
            <a:extLst>
              <a:ext uri="{FF2B5EF4-FFF2-40B4-BE49-F238E27FC236}">
                <a16:creationId xmlns:a16="http://schemas.microsoft.com/office/drawing/2014/main" id="{C56E59CD-BEF7-43F8-89C4-EF2DB48D9A8B}"/>
              </a:ext>
            </a:extLst>
          </p:cNvPr>
          <p:cNvSpPr txBox="1"/>
          <p:nvPr/>
        </p:nvSpPr>
        <p:spPr>
          <a:xfrm>
            <a:off x="204132" y="5273230"/>
            <a:ext cx="6732356" cy="124649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500" dirty="0"/>
              <a:t>It is generally easy to move from 2 or 3 sigma level</a:t>
            </a:r>
          </a:p>
          <a:p>
            <a:r>
              <a:rPr lang="en-US" sz="2500" dirty="0"/>
              <a:t>to 4 sigma level, but moving beyond that requires </a:t>
            </a:r>
          </a:p>
          <a:p>
            <a:r>
              <a:rPr lang="en-US" sz="2500" dirty="0"/>
              <a:t>much more effort </a:t>
            </a:r>
          </a:p>
        </p:txBody>
      </p:sp>
      <p:sp>
        <p:nvSpPr>
          <p:cNvPr id="4" name="Arc 3">
            <a:extLst>
              <a:ext uri="{FF2B5EF4-FFF2-40B4-BE49-F238E27FC236}">
                <a16:creationId xmlns:a16="http://schemas.microsoft.com/office/drawing/2014/main" id="{6E1E4664-252C-48B8-A1C7-44F0EC570B99}"/>
              </a:ext>
            </a:extLst>
          </p:cNvPr>
          <p:cNvSpPr/>
          <p:nvPr/>
        </p:nvSpPr>
        <p:spPr>
          <a:xfrm>
            <a:off x="2895600" y="1984349"/>
            <a:ext cx="914400" cy="755703"/>
          </a:xfrm>
          <a:prstGeom prst="arc">
            <a:avLst>
              <a:gd name="adj1" fmla="val 16200000"/>
              <a:gd name="adj2" fmla="val 5601988"/>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C085C88-8C15-4946-AFDF-4DD7EA498BB1}"/>
                  </a:ext>
                </a:extLst>
              </p:cNvPr>
              <p:cNvSpPr txBox="1"/>
              <p:nvPr/>
            </p:nvSpPr>
            <p:spPr>
              <a:xfrm>
                <a:off x="3810000" y="2088881"/>
                <a:ext cx="353026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10 </m:t>
                      </m:r>
                      <m:r>
                        <a:rPr lang="en-US" sz="2400" b="0" i="1" smtClean="0">
                          <a:latin typeface="Cambria Math" panose="02040503050406030204" pitchFamily="18" charset="0"/>
                          <a:ea typeface="Cambria Math" panose="02040503050406030204" pitchFamily="18" charset="0"/>
                        </a:rPr>
                        <m:t>𝑓𝑜𝑙𝑑</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𝑖𝑚𝑝𝑟𝑜𝑣𝑒𝑚𝑒𝑛𝑡</m:t>
                      </m:r>
                    </m:oMath>
                  </m:oMathPara>
                </a14:m>
                <a:endParaRPr lang="en-US" sz="2400" dirty="0"/>
              </a:p>
            </p:txBody>
          </p:sp>
        </mc:Choice>
        <mc:Fallback xmlns="">
          <p:sp>
            <p:nvSpPr>
              <p:cNvPr id="10" name="TextBox 9">
                <a:extLst>
                  <a:ext uri="{FF2B5EF4-FFF2-40B4-BE49-F238E27FC236}">
                    <a16:creationId xmlns:a16="http://schemas.microsoft.com/office/drawing/2014/main" id="{0C085C88-8C15-4946-AFDF-4DD7EA498BB1}"/>
                  </a:ext>
                </a:extLst>
              </p:cNvPr>
              <p:cNvSpPr txBox="1">
                <a:spLocks noRot="1" noChangeAspect="1" noMove="1" noResize="1" noEditPoints="1" noAdjustHandles="1" noChangeArrowheads="1" noChangeShapeType="1" noTextEdit="1"/>
              </p:cNvSpPr>
              <p:nvPr/>
            </p:nvSpPr>
            <p:spPr>
              <a:xfrm>
                <a:off x="3810000" y="2088881"/>
                <a:ext cx="3530262" cy="461665"/>
              </a:xfrm>
              <a:prstGeom prst="rect">
                <a:avLst/>
              </a:prstGeom>
              <a:blipFill>
                <a:blip r:embed="rId4"/>
                <a:stretch>
                  <a:fillRect b="-18667"/>
                </a:stretch>
              </a:blipFill>
            </p:spPr>
            <p:txBody>
              <a:bodyPr/>
              <a:lstStyle/>
              <a:p>
                <a:r>
                  <a:rPr lang="en-US">
                    <a:noFill/>
                  </a:rPr>
                  <a:t> </a:t>
                </a:r>
              </a:p>
            </p:txBody>
          </p:sp>
        </mc:Fallback>
      </mc:AlternateContent>
      <p:sp>
        <p:nvSpPr>
          <p:cNvPr id="18" name="Arc 17">
            <a:extLst>
              <a:ext uri="{FF2B5EF4-FFF2-40B4-BE49-F238E27FC236}">
                <a16:creationId xmlns:a16="http://schemas.microsoft.com/office/drawing/2014/main" id="{09677553-3E88-456D-B1F0-EE88918EE6C5}"/>
              </a:ext>
            </a:extLst>
          </p:cNvPr>
          <p:cNvSpPr/>
          <p:nvPr/>
        </p:nvSpPr>
        <p:spPr>
          <a:xfrm>
            <a:off x="2895600" y="2667000"/>
            <a:ext cx="914399" cy="755703"/>
          </a:xfrm>
          <a:prstGeom prst="arc">
            <a:avLst>
              <a:gd name="adj1" fmla="val 16200000"/>
              <a:gd name="adj2" fmla="val 6003499"/>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1961BC59-C9A4-4875-9708-992377A0E314}"/>
                  </a:ext>
                </a:extLst>
              </p:cNvPr>
              <p:cNvSpPr txBox="1"/>
              <p:nvPr/>
            </p:nvSpPr>
            <p:spPr>
              <a:xfrm>
                <a:off x="3810000" y="2923932"/>
                <a:ext cx="353026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28 </m:t>
                      </m:r>
                      <m:r>
                        <a:rPr lang="en-US" sz="2400" b="0" i="1" smtClean="0">
                          <a:latin typeface="Cambria Math" panose="02040503050406030204" pitchFamily="18" charset="0"/>
                          <a:ea typeface="Cambria Math" panose="02040503050406030204" pitchFamily="18" charset="0"/>
                        </a:rPr>
                        <m:t>𝑓𝑜𝑙𝑑</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𝑖𝑚𝑝𝑟𝑜𝑣𝑒𝑚𝑒𝑛𝑡</m:t>
                      </m:r>
                    </m:oMath>
                  </m:oMathPara>
                </a14:m>
                <a:endParaRPr lang="en-US" sz="2400" dirty="0"/>
              </a:p>
            </p:txBody>
          </p:sp>
        </mc:Choice>
        <mc:Fallback xmlns="">
          <p:sp>
            <p:nvSpPr>
              <p:cNvPr id="19" name="TextBox 18">
                <a:extLst>
                  <a:ext uri="{FF2B5EF4-FFF2-40B4-BE49-F238E27FC236}">
                    <a16:creationId xmlns:a16="http://schemas.microsoft.com/office/drawing/2014/main" id="{1961BC59-C9A4-4875-9708-992377A0E314}"/>
                  </a:ext>
                </a:extLst>
              </p:cNvPr>
              <p:cNvSpPr txBox="1">
                <a:spLocks noRot="1" noChangeAspect="1" noMove="1" noResize="1" noEditPoints="1" noAdjustHandles="1" noChangeArrowheads="1" noChangeShapeType="1" noTextEdit="1"/>
              </p:cNvSpPr>
              <p:nvPr/>
            </p:nvSpPr>
            <p:spPr>
              <a:xfrm>
                <a:off x="3810000" y="2923932"/>
                <a:ext cx="3530262" cy="461665"/>
              </a:xfrm>
              <a:prstGeom prst="rect">
                <a:avLst/>
              </a:prstGeom>
              <a:blipFill>
                <a:blip r:embed="rId5"/>
                <a:stretch>
                  <a:fillRect b="-18667"/>
                </a:stretch>
              </a:blipFill>
            </p:spPr>
            <p:txBody>
              <a:bodyPr/>
              <a:lstStyle/>
              <a:p>
                <a:r>
                  <a:rPr lang="en-US">
                    <a:noFill/>
                  </a:rPr>
                  <a:t> </a:t>
                </a:r>
              </a:p>
            </p:txBody>
          </p:sp>
        </mc:Fallback>
      </mc:AlternateContent>
      <p:sp>
        <p:nvSpPr>
          <p:cNvPr id="21" name="Arc 20">
            <a:extLst>
              <a:ext uri="{FF2B5EF4-FFF2-40B4-BE49-F238E27FC236}">
                <a16:creationId xmlns:a16="http://schemas.microsoft.com/office/drawing/2014/main" id="{517E0F4A-78C1-430F-A770-65F66ACC3CFB}"/>
              </a:ext>
            </a:extLst>
          </p:cNvPr>
          <p:cNvSpPr/>
          <p:nvPr/>
        </p:nvSpPr>
        <p:spPr>
          <a:xfrm>
            <a:off x="2895600" y="3505200"/>
            <a:ext cx="914400" cy="755703"/>
          </a:xfrm>
          <a:prstGeom prst="arc">
            <a:avLst>
              <a:gd name="adj1" fmla="val 16200000"/>
              <a:gd name="adj2" fmla="val 5601988"/>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C10392B-C88B-4E52-8E28-30F6769DDFDF}"/>
                  </a:ext>
                </a:extLst>
              </p:cNvPr>
              <p:cNvSpPr txBox="1"/>
              <p:nvPr/>
            </p:nvSpPr>
            <p:spPr>
              <a:xfrm>
                <a:off x="3810000" y="3768429"/>
                <a:ext cx="353026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70 </m:t>
                      </m:r>
                      <m:r>
                        <a:rPr lang="en-US" sz="2400" b="0" i="1" smtClean="0">
                          <a:latin typeface="Cambria Math" panose="02040503050406030204" pitchFamily="18" charset="0"/>
                          <a:ea typeface="Cambria Math" panose="02040503050406030204" pitchFamily="18" charset="0"/>
                        </a:rPr>
                        <m:t>𝑓𝑜𝑙𝑑</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𝑖𝑚𝑝𝑟𝑜𝑣𝑒𝑚𝑒𝑛𝑡</m:t>
                      </m:r>
                    </m:oMath>
                  </m:oMathPara>
                </a14:m>
                <a:endParaRPr lang="en-US" sz="2400" dirty="0"/>
              </a:p>
            </p:txBody>
          </p:sp>
        </mc:Choice>
        <mc:Fallback xmlns="">
          <p:sp>
            <p:nvSpPr>
              <p:cNvPr id="22" name="TextBox 21">
                <a:extLst>
                  <a:ext uri="{FF2B5EF4-FFF2-40B4-BE49-F238E27FC236}">
                    <a16:creationId xmlns:a16="http://schemas.microsoft.com/office/drawing/2014/main" id="{EC10392B-C88B-4E52-8E28-30F6769DDFDF}"/>
                  </a:ext>
                </a:extLst>
              </p:cNvPr>
              <p:cNvSpPr txBox="1">
                <a:spLocks noRot="1" noChangeAspect="1" noMove="1" noResize="1" noEditPoints="1" noAdjustHandles="1" noChangeArrowheads="1" noChangeShapeType="1" noTextEdit="1"/>
              </p:cNvSpPr>
              <p:nvPr/>
            </p:nvSpPr>
            <p:spPr>
              <a:xfrm>
                <a:off x="3810000" y="3768429"/>
                <a:ext cx="3530262" cy="461665"/>
              </a:xfrm>
              <a:prstGeom prst="rect">
                <a:avLst/>
              </a:prstGeom>
              <a:blipFill>
                <a:blip r:embed="rId6"/>
                <a:stretch>
                  <a:fillRect b="-17105"/>
                </a:stretch>
              </a:blipFill>
            </p:spPr>
            <p:txBody>
              <a:bodyPr/>
              <a:lstStyle/>
              <a:p>
                <a:r>
                  <a:rPr lang="en-US">
                    <a:noFill/>
                  </a:rPr>
                  <a:t> </a:t>
                </a:r>
              </a:p>
            </p:txBody>
          </p:sp>
        </mc:Fallback>
      </mc:AlternateContent>
      <p:pic>
        <p:nvPicPr>
          <p:cNvPr id="23" name="Picture 24" descr="Motorola">
            <a:extLst>
              <a:ext uri="{FF2B5EF4-FFF2-40B4-BE49-F238E27FC236}">
                <a16:creationId xmlns:a16="http://schemas.microsoft.com/office/drawing/2014/main" id="{664F85D9-DF02-4290-9867-F1A4D951246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46497" y="4481586"/>
            <a:ext cx="3387984" cy="668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625686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up)">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circle(in)">
                                      <p:cBhvr>
                                        <p:cTn id="37" dur="20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arn(inVertical)">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4" grpId="0" animBg="1"/>
      <p:bldP spid="10" grpId="0"/>
      <p:bldP spid="18" grpId="0" animBg="1"/>
      <p:bldP spid="19" grpId="0"/>
      <p:bldP spid="21" grpId="0" animBg="1"/>
      <p:bldP spid="2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altLang="zh-TW" sz="3600" b="1" kern="0" dirty="0">
                <a:solidFill>
                  <a:schemeClr val="bg1"/>
                </a:solidFill>
              </a:rPr>
              <a:t>Quality Measurements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54</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0" indent="0">
              <a:lnSpc>
                <a:spcPct val="90000"/>
              </a:lnSpc>
              <a:buNone/>
            </a:pPr>
            <a:r>
              <a:rPr lang="en-US" b="1" u="sng" dirty="0"/>
              <a:t>Defects per million opportunities (DPMO)</a:t>
            </a:r>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r>
              <a:rPr lang="en-US" b="1" u="sng" dirty="0"/>
              <a:t>Lost baggage on airport </a:t>
            </a:r>
          </a:p>
          <a:p>
            <a:pPr marL="0" indent="0">
              <a:lnSpc>
                <a:spcPct val="90000"/>
              </a:lnSpc>
              <a:buNone/>
            </a:pPr>
            <a:r>
              <a:rPr lang="en-US" sz="2800" dirty="0"/>
              <a:t>Average bag per customer = 2.3</a:t>
            </a:r>
          </a:p>
          <a:p>
            <a:pPr marL="0" indent="0">
              <a:lnSpc>
                <a:spcPct val="90000"/>
              </a:lnSpc>
              <a:buNone/>
            </a:pPr>
            <a:r>
              <a:rPr lang="en-US" sz="2800" dirty="0"/>
              <a:t>4 lost bags for 10,000 passengers over one month</a:t>
            </a: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1E585C65-43B9-436C-AB47-2B03F19E469A}"/>
                  </a:ext>
                </a:extLst>
              </p:cNvPr>
              <p:cNvSpPr txBox="1"/>
              <p:nvPr/>
            </p:nvSpPr>
            <p:spPr>
              <a:xfrm>
                <a:off x="795655" y="4367781"/>
                <a:ext cx="4738541" cy="73161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𝐸𝑃𝑀𝑂</m:t>
                      </m:r>
                      <m:r>
                        <a:rPr lang="en-US" sz="2400" b="0" i="1" smtClean="0">
                          <a:latin typeface="Cambria Math" panose="02040503050406030204" pitchFamily="18" charset="0"/>
                        </a:rPr>
                        <m:t> =</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4</m:t>
                          </m:r>
                        </m:num>
                        <m:den>
                          <m:r>
                            <a:rPr lang="en-US" sz="2400" b="0" i="1" smtClean="0">
                              <a:latin typeface="Cambria Math" panose="02040503050406030204" pitchFamily="18" charset="0"/>
                            </a:rPr>
                            <m:t>10,000</m:t>
                          </m:r>
                          <m:r>
                            <a:rPr lang="en-US" sz="2400" b="0" i="1" smtClean="0">
                              <a:latin typeface="Cambria Math" panose="02040503050406030204" pitchFamily="18" charset="0"/>
                              <a:ea typeface="Cambria Math" panose="02040503050406030204" pitchFamily="18" charset="0"/>
                            </a:rPr>
                            <m:t>×2.3</m:t>
                          </m:r>
                        </m:den>
                      </m:f>
                      <m:r>
                        <a:rPr lang="en-US" sz="2400" b="0" i="1" smtClean="0">
                          <a:latin typeface="Cambria Math" panose="02040503050406030204" pitchFamily="18" charset="0"/>
                          <a:ea typeface="Cambria Math" panose="02040503050406030204" pitchFamily="18" charset="0"/>
                        </a:rPr>
                        <m:t>×1,000,000</m:t>
                      </m:r>
                    </m:oMath>
                  </m:oMathPara>
                </a14:m>
                <a:endParaRPr lang="en-US" sz="2400" dirty="0"/>
              </a:p>
            </p:txBody>
          </p:sp>
        </mc:Choice>
        <mc:Fallback xmlns="">
          <p:sp>
            <p:nvSpPr>
              <p:cNvPr id="28" name="TextBox 27">
                <a:extLst>
                  <a:ext uri="{FF2B5EF4-FFF2-40B4-BE49-F238E27FC236}">
                    <a16:creationId xmlns:a16="http://schemas.microsoft.com/office/drawing/2014/main" id="{1E585C65-43B9-436C-AB47-2B03F19E469A}"/>
                  </a:ext>
                </a:extLst>
              </p:cNvPr>
              <p:cNvSpPr txBox="1">
                <a:spLocks noRot="1" noChangeAspect="1" noMove="1" noResize="1" noEditPoints="1" noAdjustHandles="1" noChangeArrowheads="1" noChangeShapeType="1" noTextEdit="1"/>
              </p:cNvSpPr>
              <p:nvPr/>
            </p:nvSpPr>
            <p:spPr>
              <a:xfrm>
                <a:off x="795655" y="4367781"/>
                <a:ext cx="4738541" cy="73161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92EE956A-FBEC-455B-BB92-62A8D8507CDB}"/>
                  </a:ext>
                </a:extLst>
              </p:cNvPr>
              <p:cNvSpPr txBox="1"/>
              <p:nvPr/>
            </p:nvSpPr>
            <p:spPr>
              <a:xfrm>
                <a:off x="5578397" y="4561723"/>
                <a:ext cx="146565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173.913</m:t>
                      </m:r>
                    </m:oMath>
                  </m:oMathPara>
                </a14:m>
                <a:endParaRPr lang="en-US" sz="2400" dirty="0"/>
              </a:p>
            </p:txBody>
          </p:sp>
        </mc:Choice>
        <mc:Fallback xmlns="">
          <p:sp>
            <p:nvSpPr>
              <p:cNvPr id="29" name="TextBox 28">
                <a:extLst>
                  <a:ext uri="{FF2B5EF4-FFF2-40B4-BE49-F238E27FC236}">
                    <a16:creationId xmlns:a16="http://schemas.microsoft.com/office/drawing/2014/main" id="{92EE956A-FBEC-455B-BB92-62A8D8507CDB}"/>
                  </a:ext>
                </a:extLst>
              </p:cNvPr>
              <p:cNvSpPr txBox="1">
                <a:spLocks noRot="1" noChangeAspect="1" noMove="1" noResize="1" noEditPoints="1" noAdjustHandles="1" noChangeArrowheads="1" noChangeShapeType="1" noTextEdit="1"/>
              </p:cNvSpPr>
              <p:nvPr/>
            </p:nvSpPr>
            <p:spPr>
              <a:xfrm>
                <a:off x="5578397" y="4561723"/>
                <a:ext cx="1465658" cy="369332"/>
              </a:xfrm>
              <a:prstGeom prst="rect">
                <a:avLst/>
              </a:prstGeom>
              <a:blipFill>
                <a:blip r:embed="rId4"/>
                <a:stretch>
                  <a:fillRect l="-1660" r="-4979" b="-6557"/>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49B210BC-CC99-4E8A-93E8-A8F0C321B8DD}"/>
              </a:ext>
            </a:extLst>
          </p:cNvPr>
          <p:cNvSpPr txBox="1"/>
          <p:nvPr/>
        </p:nvSpPr>
        <p:spPr>
          <a:xfrm>
            <a:off x="492115" y="1536113"/>
            <a:ext cx="7861319" cy="954107"/>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marL="457200" indent="-457200">
              <a:buFont typeface="Wingdings" panose="05000000000000000000" pitchFamily="2" charset="2"/>
              <a:buChar char="§"/>
            </a:pPr>
            <a:r>
              <a:rPr lang="en-US" sz="2800" dirty="0"/>
              <a:t>In manufacturing fault is called defect, i.e., DPMO</a:t>
            </a:r>
          </a:p>
          <a:p>
            <a:pPr marL="457200" indent="-457200">
              <a:buFont typeface="Wingdings" panose="05000000000000000000" pitchFamily="2" charset="2"/>
              <a:buChar char="§"/>
            </a:pPr>
            <a:r>
              <a:rPr lang="en-US" sz="2800" dirty="0"/>
              <a:t>In service fault is called error, i.e., EPMO</a:t>
            </a:r>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38674B74-D0AC-4744-8665-82EB6114BAA4}"/>
                  </a:ext>
                </a:extLst>
              </p:cNvPr>
              <p:cNvSpPr/>
              <p:nvPr/>
            </p:nvSpPr>
            <p:spPr>
              <a:xfrm>
                <a:off x="527297" y="5181600"/>
                <a:ext cx="6309361" cy="603563"/>
              </a:xfrm>
              <a:prstGeom prst="rect">
                <a:avLst/>
              </a:prstGeom>
            </p:spPr>
            <p:txBody>
              <a:bodyPr wrap="square">
                <a:spAutoFit/>
              </a:bodyPr>
              <a:lstStyle/>
              <a:p>
                <a:pPr>
                  <a:lnSpc>
                    <a:spcPct val="90000"/>
                  </a:lnSpc>
                </a:pPr>
                <a:r>
                  <a:rPr lang="en-US" sz="2400" dirty="0"/>
                  <a:t>Sigma Level =</a:t>
                </a:r>
                <a14:m>
                  <m:oMath xmlns:m="http://schemas.openxmlformats.org/officeDocument/2006/math">
                    <m:r>
                      <a:rPr lang="en-US" sz="2400" i="1">
                        <a:latin typeface="Cambria Math" panose="02040503050406030204" pitchFamily="18" charset="0"/>
                      </a:rPr>
                      <m:t>𝑁𝑂𝑅𝑀</m:t>
                    </m:r>
                    <m:r>
                      <a:rPr lang="en-US" sz="2400" i="1">
                        <a:latin typeface="Cambria Math" panose="02040503050406030204" pitchFamily="18" charset="0"/>
                      </a:rPr>
                      <m:t>.</m:t>
                    </m:r>
                    <m:r>
                      <a:rPr lang="en-US" sz="2400" b="0" i="1" smtClean="0">
                        <a:latin typeface="Cambria Math" panose="02040503050406030204" pitchFamily="18" charset="0"/>
                      </a:rPr>
                      <m:t>𝑆</m:t>
                    </m:r>
                    <m:r>
                      <a:rPr lang="en-US" sz="2400" b="0" i="1" smtClean="0">
                        <a:latin typeface="Cambria Math" panose="02040503050406030204" pitchFamily="18" charset="0"/>
                      </a:rPr>
                      <m:t>.</m:t>
                    </m:r>
                    <m:r>
                      <a:rPr lang="en-US" sz="2400" i="1">
                        <a:latin typeface="Cambria Math" panose="02040503050406030204" pitchFamily="18" charset="0"/>
                      </a:rPr>
                      <m:t>𝐼𝑁𝑉</m:t>
                    </m:r>
                    <m:d>
                      <m:dPr>
                        <m:ctrlPr>
                          <a:rPr lang="en-US" sz="2400" i="1">
                            <a:latin typeface="Cambria Math" panose="02040503050406030204" pitchFamily="18" charset="0"/>
                          </a:rPr>
                        </m:ctrlPr>
                      </m:dPr>
                      <m:e>
                        <m:r>
                          <a:rPr lang="en-US" sz="2400" i="1">
                            <a:latin typeface="Cambria Math" panose="02040503050406030204" pitchFamily="18" charset="0"/>
                          </a:rPr>
                          <m:t>1−</m:t>
                        </m:r>
                        <m:f>
                          <m:fPr>
                            <m:ctrlPr>
                              <a:rPr lang="en-US" sz="2400" i="1">
                                <a:latin typeface="Cambria Math" panose="02040503050406030204" pitchFamily="18" charset="0"/>
                              </a:rPr>
                            </m:ctrlPr>
                          </m:fPr>
                          <m:num>
                            <m:r>
                              <a:rPr lang="en-US" sz="2400" b="0" i="1" smtClean="0">
                                <a:latin typeface="Cambria Math" panose="02040503050406030204" pitchFamily="18" charset="0"/>
                              </a:rPr>
                              <m:t>173.913</m:t>
                            </m:r>
                          </m:num>
                          <m:den>
                            <m:r>
                              <a:rPr lang="en-US" sz="2400" i="1">
                                <a:latin typeface="Cambria Math" panose="02040503050406030204" pitchFamily="18" charset="0"/>
                              </a:rPr>
                              <m:t>1000000</m:t>
                            </m:r>
                          </m:den>
                        </m:f>
                      </m:e>
                    </m:d>
                    <m:r>
                      <a:rPr lang="en-US" sz="2400" b="0" i="1" smtClean="0">
                        <a:latin typeface="Cambria Math" panose="02040503050406030204" pitchFamily="18" charset="0"/>
                      </a:rPr>
                      <m:t>+1.5</m:t>
                    </m:r>
                  </m:oMath>
                </a14:m>
                <a:endParaRPr lang="en-US" sz="2400" dirty="0"/>
              </a:p>
            </p:txBody>
          </p:sp>
        </mc:Choice>
        <mc:Fallback xmlns="">
          <p:sp>
            <p:nvSpPr>
              <p:cNvPr id="16" name="Rectangle 15">
                <a:extLst>
                  <a:ext uri="{FF2B5EF4-FFF2-40B4-BE49-F238E27FC236}">
                    <a16:creationId xmlns:a16="http://schemas.microsoft.com/office/drawing/2014/main" id="{38674B74-D0AC-4744-8665-82EB6114BAA4}"/>
                  </a:ext>
                </a:extLst>
              </p:cNvPr>
              <p:cNvSpPr>
                <a:spLocks noRot="1" noChangeAspect="1" noMove="1" noResize="1" noEditPoints="1" noAdjustHandles="1" noChangeArrowheads="1" noChangeShapeType="1" noTextEdit="1"/>
              </p:cNvSpPr>
              <p:nvPr/>
            </p:nvSpPr>
            <p:spPr>
              <a:xfrm>
                <a:off x="527297" y="5181600"/>
                <a:ext cx="6309361" cy="603563"/>
              </a:xfrm>
              <a:prstGeom prst="rect">
                <a:avLst/>
              </a:prstGeom>
              <a:blipFill>
                <a:blip r:embed="rId5"/>
                <a:stretch>
                  <a:fillRect l="-1449" b="-8081"/>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DD0B87DB-90F5-44AA-96B0-FB8F4B87AA07}"/>
              </a:ext>
            </a:extLst>
          </p:cNvPr>
          <p:cNvSpPr txBox="1"/>
          <p:nvPr/>
        </p:nvSpPr>
        <p:spPr>
          <a:xfrm>
            <a:off x="6739116" y="5209378"/>
            <a:ext cx="1261884" cy="461665"/>
          </a:xfrm>
          <a:prstGeom prst="rect">
            <a:avLst/>
          </a:prstGeom>
          <a:noFill/>
        </p:spPr>
        <p:txBody>
          <a:bodyPr wrap="none" rtlCol="0">
            <a:spAutoFit/>
          </a:bodyPr>
          <a:lstStyle/>
          <a:p>
            <a:r>
              <a:rPr lang="en-US" sz="2400" dirty="0"/>
              <a:t>= 5.0768</a:t>
            </a:r>
          </a:p>
        </p:txBody>
      </p:sp>
      <p:sp>
        <p:nvSpPr>
          <p:cNvPr id="18" name="TextBox 17">
            <a:extLst>
              <a:ext uri="{FF2B5EF4-FFF2-40B4-BE49-F238E27FC236}">
                <a16:creationId xmlns:a16="http://schemas.microsoft.com/office/drawing/2014/main" id="{81F3E323-F7DF-4E43-9A0A-09DD60EFE2E4}"/>
              </a:ext>
            </a:extLst>
          </p:cNvPr>
          <p:cNvSpPr txBox="1"/>
          <p:nvPr/>
        </p:nvSpPr>
        <p:spPr>
          <a:xfrm>
            <a:off x="793532" y="5739478"/>
            <a:ext cx="7620997" cy="89255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500" dirty="0"/>
              <a:t>Baggage handling system on the airport is operating at </a:t>
            </a:r>
          </a:p>
          <a:p>
            <a:r>
              <a:rPr lang="en-US" sz="2500" dirty="0"/>
              <a:t>more than 5 sigma level</a:t>
            </a:r>
          </a:p>
        </p:txBody>
      </p:sp>
    </p:spTree>
    <p:extLst>
      <p:ext uri="{BB962C8B-B14F-4D97-AF65-F5344CB8AC3E}">
        <p14:creationId xmlns:p14="http://schemas.microsoft.com/office/powerpoint/2010/main" val="428521394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3">
                                            <p:txEl>
                                              <p:pRg st="4" end="4"/>
                                            </p:txEl>
                                          </p:spTgt>
                                        </p:tgtEl>
                                        <p:attrNameLst>
                                          <p:attrName>style.visibility</p:attrName>
                                        </p:attrNameLst>
                                      </p:cBhvr>
                                      <p:to>
                                        <p:strVal val="visible"/>
                                      </p:to>
                                    </p:set>
                                    <p:animEffect transition="in" filter="fade">
                                      <p:cBhvr>
                                        <p:cTn id="12" dur="1000"/>
                                        <p:tgtEl>
                                          <p:spTgt spid="13">
                                            <p:txEl>
                                              <p:pRg st="4" end="4"/>
                                            </p:txEl>
                                          </p:spTgt>
                                        </p:tgtEl>
                                      </p:cBhvr>
                                    </p:animEffect>
                                    <p:anim calcmode="lin" valueType="num">
                                      <p:cBhvr>
                                        <p:cTn id="13"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13">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xEl>
                                              <p:pRg st="5" end="5"/>
                                            </p:txEl>
                                          </p:spTgt>
                                        </p:tgtEl>
                                        <p:attrNameLst>
                                          <p:attrName>style.visibility</p:attrName>
                                        </p:attrNameLst>
                                      </p:cBhvr>
                                      <p:to>
                                        <p:strVal val="visible"/>
                                      </p:to>
                                    </p:set>
                                    <p:animEffect transition="in" filter="fade">
                                      <p:cBhvr>
                                        <p:cTn id="17" dur="1000"/>
                                        <p:tgtEl>
                                          <p:spTgt spid="13">
                                            <p:txEl>
                                              <p:pRg st="5" end="5"/>
                                            </p:txEl>
                                          </p:spTgt>
                                        </p:tgtEl>
                                      </p:cBhvr>
                                    </p:animEffect>
                                    <p:anim calcmode="lin" valueType="num">
                                      <p:cBhvr>
                                        <p:cTn id="18" dur="10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13">
                                            <p:txEl>
                                              <p:pRg st="5" end="5"/>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3">
                                            <p:txEl>
                                              <p:pRg st="6" end="6"/>
                                            </p:txEl>
                                          </p:spTgt>
                                        </p:tgtEl>
                                        <p:attrNameLst>
                                          <p:attrName>style.visibility</p:attrName>
                                        </p:attrNameLst>
                                      </p:cBhvr>
                                      <p:to>
                                        <p:strVal val="visible"/>
                                      </p:to>
                                    </p:set>
                                    <p:animEffect transition="in" filter="fade">
                                      <p:cBhvr>
                                        <p:cTn id="22" dur="1000"/>
                                        <p:tgtEl>
                                          <p:spTgt spid="13">
                                            <p:txEl>
                                              <p:pRg st="6" end="6"/>
                                            </p:txEl>
                                          </p:spTgt>
                                        </p:tgtEl>
                                      </p:cBhvr>
                                    </p:animEffect>
                                    <p:anim calcmode="lin" valueType="num">
                                      <p:cBhvr>
                                        <p:cTn id="23" dur="10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0"/>
                                        <p:tgtEl>
                                          <p:spTgt spid="6"/>
                                        </p:tgtEl>
                                      </p:cBhvr>
                                    </p:animEffect>
                                    <p:anim calcmode="lin" valueType="num">
                                      <p:cBhvr>
                                        <p:cTn id="45" dur="1000" fill="hold"/>
                                        <p:tgtEl>
                                          <p:spTgt spid="6"/>
                                        </p:tgtEl>
                                        <p:attrNameLst>
                                          <p:attrName>ppt_x</p:attrName>
                                        </p:attrNameLst>
                                      </p:cBhvr>
                                      <p:tavLst>
                                        <p:tav tm="0">
                                          <p:val>
                                            <p:strVal val="#ppt_x"/>
                                          </p:val>
                                        </p:tav>
                                        <p:tav tm="100000">
                                          <p:val>
                                            <p:strVal val="#ppt_x"/>
                                          </p:val>
                                        </p:tav>
                                      </p:tavLst>
                                    </p:anim>
                                    <p:anim calcmode="lin" valueType="num">
                                      <p:cBhvr>
                                        <p:cTn id="4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circle(in)">
                                      <p:cBhvr>
                                        <p:cTn id="51"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4" grpId="0" animBg="1"/>
      <p:bldP spid="16" grpId="0"/>
      <p:bldP spid="6" grpId="0"/>
      <p:bldP spid="1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Six Sigma Implementation</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55</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grpSp>
        <p:nvGrpSpPr>
          <p:cNvPr id="89" name="Group 4"/>
          <p:cNvGrpSpPr>
            <a:grpSpLocks/>
          </p:cNvGrpSpPr>
          <p:nvPr/>
        </p:nvGrpSpPr>
        <p:grpSpPr bwMode="auto">
          <a:xfrm>
            <a:off x="7394575" y="824707"/>
            <a:ext cx="1673225" cy="1689893"/>
            <a:chOff x="3667" y="2581"/>
            <a:chExt cx="1536" cy="1588"/>
          </a:xfrm>
        </p:grpSpPr>
        <p:sp>
          <p:nvSpPr>
            <p:cNvPr id="90" name="Text Box 5"/>
            <p:cNvSpPr txBox="1">
              <a:spLocks noChangeArrowheads="1"/>
            </p:cNvSpPr>
            <p:nvPr/>
          </p:nvSpPr>
          <p:spPr bwMode="auto">
            <a:xfrm>
              <a:off x="3736" y="2581"/>
              <a:ext cx="1442" cy="1504"/>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9600" b="1" dirty="0">
                  <a:solidFill>
                    <a:srgbClr val="175097"/>
                  </a:solidFill>
                  <a:latin typeface="Times New Roman" charset="0"/>
                </a:rPr>
                <a:t>6</a:t>
              </a:r>
              <a:r>
                <a:rPr lang="en-US" sz="9600" b="1" dirty="0">
                  <a:solidFill>
                    <a:srgbClr val="175097"/>
                  </a:solidFill>
                  <a:latin typeface="Times New Roman" charset="0"/>
                  <a:sym typeface="Symbol" charset="0"/>
                </a:rPr>
                <a:t></a:t>
              </a:r>
            </a:p>
          </p:txBody>
        </p:sp>
        <p:sp>
          <p:nvSpPr>
            <p:cNvPr id="91" name="Oval 6"/>
            <p:cNvSpPr>
              <a:spLocks noChangeArrowheads="1"/>
            </p:cNvSpPr>
            <p:nvPr/>
          </p:nvSpPr>
          <p:spPr bwMode="auto">
            <a:xfrm>
              <a:off x="3667" y="2633"/>
              <a:ext cx="1536" cy="1536"/>
            </a:xfrm>
            <a:prstGeom prst="ellipse">
              <a:avLst/>
            </a:prstGeom>
            <a:noFill/>
            <a:ln w="76200">
              <a:solidFill>
                <a:srgbClr val="175097"/>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Calibri" charset="0"/>
              </a:endParaRPr>
            </a:p>
          </p:txBody>
        </p:sp>
      </p:grpSp>
      <p:sp>
        <p:nvSpPr>
          <p:cNvPr id="10" name="TextBox 9"/>
          <p:cNvSpPr txBox="1"/>
          <p:nvPr/>
        </p:nvSpPr>
        <p:spPr>
          <a:xfrm>
            <a:off x="240323" y="1111508"/>
            <a:ext cx="8440323" cy="483209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457200" indent="-457200">
              <a:buFont typeface="+mj-lt"/>
              <a:buAutoNum type="arabicPeriod"/>
            </a:pPr>
            <a:r>
              <a:rPr lang="en-US" sz="2800" dirty="0"/>
              <a:t>Think in terms of key </a:t>
            </a:r>
            <a:r>
              <a:rPr lang="en-US" sz="2800" b="1" dirty="0">
                <a:solidFill>
                  <a:srgbClr val="0070C0"/>
                </a:solidFill>
                <a:effectLst>
                  <a:outerShdw blurRad="38100" dist="38100" dir="2700000" algn="tl">
                    <a:srgbClr val="000000">
                      <a:alpha val="43137"/>
                    </a:srgbClr>
                  </a:outerShdw>
                </a:effectLst>
              </a:rPr>
              <a:t>business processes and customer requirements</a:t>
            </a:r>
            <a:r>
              <a:rPr lang="en-US" sz="2800" dirty="0"/>
              <a:t> with a clear focus on overall strategic objectives.</a:t>
            </a:r>
          </a:p>
          <a:p>
            <a:pPr marL="457200" indent="-457200">
              <a:buFont typeface="+mj-lt"/>
              <a:buAutoNum type="arabicPeriod"/>
            </a:pPr>
            <a:r>
              <a:rPr lang="en-US" sz="2800" dirty="0"/>
              <a:t>Focus on </a:t>
            </a:r>
            <a:r>
              <a:rPr lang="en-US" sz="2800" b="1" dirty="0">
                <a:solidFill>
                  <a:srgbClr val="0070C0"/>
                </a:solidFill>
                <a:effectLst>
                  <a:outerShdw blurRad="38100" dist="38100" dir="2700000" algn="tl">
                    <a:srgbClr val="000000">
                      <a:alpha val="43137"/>
                    </a:srgbClr>
                  </a:outerShdw>
                </a:effectLst>
              </a:rPr>
              <a:t>corporate sponsors responsible for championing projects</a:t>
            </a:r>
            <a:r>
              <a:rPr lang="en-US" sz="2800" dirty="0"/>
              <a:t>, support team activities, help to overcome resistance to change, and obtain resources.</a:t>
            </a:r>
          </a:p>
          <a:p>
            <a:pPr marL="457200" indent="-457200">
              <a:buFont typeface="+mj-lt"/>
              <a:buAutoNum type="arabicPeriod"/>
            </a:pPr>
            <a:r>
              <a:rPr lang="en-US" sz="2800" dirty="0"/>
              <a:t>Emphasize such </a:t>
            </a:r>
            <a:r>
              <a:rPr lang="en-US" sz="2800" b="1" dirty="0">
                <a:solidFill>
                  <a:srgbClr val="0070C0"/>
                </a:solidFill>
                <a:effectLst>
                  <a:outerShdw blurRad="38100" dist="38100" dir="2700000" algn="tl">
                    <a:srgbClr val="000000">
                      <a:alpha val="43137"/>
                    </a:srgbClr>
                  </a:outerShdw>
                </a:effectLst>
              </a:rPr>
              <a:t>quantifiable measures as DPMO</a:t>
            </a:r>
            <a:r>
              <a:rPr lang="en-US" sz="2800" dirty="0"/>
              <a:t> that can be applied to all parts of an organization: manufacturing, engineering, administrative, software, and so on.</a:t>
            </a:r>
          </a:p>
        </p:txBody>
      </p:sp>
    </p:spTree>
    <p:extLst>
      <p:ext uri="{BB962C8B-B14F-4D97-AF65-F5344CB8AC3E}">
        <p14:creationId xmlns:p14="http://schemas.microsoft.com/office/powerpoint/2010/main" val="403114640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Six </a:t>
            </a:r>
            <a:r>
              <a:rPr lang="en-US" altLang="zh-TW" sz="3200" b="1" kern="0" dirty="0">
                <a:solidFill>
                  <a:schemeClr val="bg1"/>
                </a:solidFill>
              </a:rPr>
              <a:t>Sigma Implementation</a:t>
            </a:r>
            <a:endParaRPr lang="en-US" altLang="zh-TW" sz="3200" b="1" kern="0" dirty="0">
              <a:solidFill>
                <a:schemeClr val="bg1"/>
              </a:solidFill>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56</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grpSp>
        <p:nvGrpSpPr>
          <p:cNvPr id="89" name="Group 4"/>
          <p:cNvGrpSpPr>
            <a:grpSpLocks/>
          </p:cNvGrpSpPr>
          <p:nvPr/>
        </p:nvGrpSpPr>
        <p:grpSpPr bwMode="auto">
          <a:xfrm>
            <a:off x="7394575" y="824707"/>
            <a:ext cx="1673225" cy="1689893"/>
            <a:chOff x="3667" y="2581"/>
            <a:chExt cx="1536" cy="1588"/>
          </a:xfrm>
        </p:grpSpPr>
        <p:sp>
          <p:nvSpPr>
            <p:cNvPr id="90" name="Text Box 5"/>
            <p:cNvSpPr txBox="1">
              <a:spLocks noChangeArrowheads="1"/>
            </p:cNvSpPr>
            <p:nvPr/>
          </p:nvSpPr>
          <p:spPr bwMode="auto">
            <a:xfrm>
              <a:off x="3736" y="2581"/>
              <a:ext cx="1442" cy="1504"/>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9600" b="1" dirty="0">
                  <a:solidFill>
                    <a:srgbClr val="175097"/>
                  </a:solidFill>
                  <a:latin typeface="Times New Roman" charset="0"/>
                </a:rPr>
                <a:t>6</a:t>
              </a:r>
              <a:r>
                <a:rPr lang="en-US" sz="9600" b="1" dirty="0">
                  <a:solidFill>
                    <a:srgbClr val="175097"/>
                  </a:solidFill>
                  <a:latin typeface="Times New Roman" charset="0"/>
                  <a:sym typeface="Symbol" charset="0"/>
                </a:rPr>
                <a:t></a:t>
              </a:r>
            </a:p>
          </p:txBody>
        </p:sp>
        <p:sp>
          <p:nvSpPr>
            <p:cNvPr id="91" name="Oval 6"/>
            <p:cNvSpPr>
              <a:spLocks noChangeArrowheads="1"/>
            </p:cNvSpPr>
            <p:nvPr/>
          </p:nvSpPr>
          <p:spPr bwMode="auto">
            <a:xfrm>
              <a:off x="3667" y="2633"/>
              <a:ext cx="1536" cy="1536"/>
            </a:xfrm>
            <a:prstGeom prst="ellipse">
              <a:avLst/>
            </a:prstGeom>
            <a:noFill/>
            <a:ln w="76200">
              <a:solidFill>
                <a:srgbClr val="175097"/>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Calibri" charset="0"/>
              </a:endParaRPr>
            </a:p>
          </p:txBody>
        </p:sp>
      </p:grpSp>
      <p:sp>
        <p:nvSpPr>
          <p:cNvPr id="10" name="TextBox 9"/>
          <p:cNvSpPr txBox="1"/>
          <p:nvPr/>
        </p:nvSpPr>
        <p:spPr>
          <a:xfrm>
            <a:off x="240323" y="782787"/>
            <a:ext cx="8440323" cy="569386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514350" indent="-514350">
              <a:buFont typeface="+mj-lt"/>
              <a:buAutoNum type="arabicPeriod" startAt="4"/>
            </a:pPr>
            <a:r>
              <a:rPr lang="en-US" sz="2800" dirty="0"/>
              <a:t>Ensure that </a:t>
            </a:r>
            <a:r>
              <a:rPr lang="en-US" sz="2800" b="1" dirty="0">
                <a:solidFill>
                  <a:srgbClr val="0070C0"/>
                </a:solidFill>
                <a:effectLst>
                  <a:outerShdw blurRad="38100" dist="38100" dir="2700000" algn="tl">
                    <a:srgbClr val="000000">
                      <a:alpha val="43137"/>
                    </a:srgbClr>
                  </a:outerShdw>
                </a:effectLst>
              </a:rPr>
              <a:t>appropriate metrics </a:t>
            </a:r>
            <a:r>
              <a:rPr lang="en-US" sz="2800" dirty="0"/>
              <a:t>are identified early in the process and that they focus on business results, thereby providing incentives and accountability.</a:t>
            </a:r>
          </a:p>
          <a:p>
            <a:pPr marL="457200" indent="-457200">
              <a:buFont typeface="+mj-lt"/>
              <a:buAutoNum type="arabicPeriod" startAt="4"/>
            </a:pPr>
            <a:r>
              <a:rPr lang="en-US" sz="2800" dirty="0"/>
              <a:t>Provide </a:t>
            </a:r>
            <a:r>
              <a:rPr lang="en-US" sz="2800" b="1" dirty="0">
                <a:solidFill>
                  <a:srgbClr val="0070C0"/>
                </a:solidFill>
                <a:effectLst>
                  <a:outerShdw blurRad="38100" dist="38100" dir="2700000" algn="tl">
                    <a:srgbClr val="000000">
                      <a:alpha val="43137"/>
                    </a:srgbClr>
                  </a:outerShdw>
                </a:effectLst>
              </a:rPr>
              <a:t>extensive training</a:t>
            </a:r>
            <a:r>
              <a:rPr lang="en-US" sz="2800" dirty="0"/>
              <a:t> followed by project team deployment to improve profitability, reduce non-value-added activities, and achieve cycle time reduction.</a:t>
            </a:r>
          </a:p>
          <a:p>
            <a:pPr marL="457200" indent="-457200">
              <a:buFont typeface="+mj-lt"/>
              <a:buAutoNum type="arabicPeriod" startAt="4"/>
            </a:pPr>
            <a:r>
              <a:rPr lang="en-US" sz="2800" dirty="0"/>
              <a:t>Create highly qualified </a:t>
            </a:r>
            <a:r>
              <a:rPr lang="en-US" sz="2800" b="1" dirty="0">
                <a:solidFill>
                  <a:srgbClr val="0070C0"/>
                </a:solidFill>
                <a:effectLst>
                  <a:outerShdw blurRad="38100" dist="38100" dir="2700000" algn="tl">
                    <a:srgbClr val="000000">
                      <a:alpha val="43137"/>
                    </a:srgbClr>
                  </a:outerShdw>
                </a:effectLst>
              </a:rPr>
              <a:t>process improvement experts </a:t>
            </a:r>
            <a:r>
              <a:rPr lang="en-US" sz="2800" dirty="0"/>
              <a:t>(“Green Belts,” “Black Belts,” and “Master Black Belts”) who can apply improvement tools and lead teams.</a:t>
            </a:r>
          </a:p>
          <a:p>
            <a:pPr marL="457200" indent="-457200">
              <a:buFont typeface="+mj-lt"/>
              <a:buAutoNum type="arabicPeriod" startAt="4"/>
            </a:pPr>
            <a:r>
              <a:rPr lang="en-US" sz="2800" dirty="0"/>
              <a:t>Set stretch objectives for improvement.</a:t>
            </a:r>
          </a:p>
        </p:txBody>
      </p:sp>
    </p:spTree>
    <p:extLst>
      <p:ext uri="{BB962C8B-B14F-4D97-AF65-F5344CB8AC3E}">
        <p14:creationId xmlns:p14="http://schemas.microsoft.com/office/powerpoint/2010/main" val="240153361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dissolve">
                                      <p:cBhvr>
                                        <p:cTn id="7" dur="10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Six Sigma Companies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57</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Six Sigma</a:t>
            </a:r>
          </a:p>
        </p:txBody>
      </p:sp>
      <p:graphicFrame>
        <p:nvGraphicFramePr>
          <p:cNvPr id="49" name="Object 31"/>
          <p:cNvGraphicFramePr>
            <a:graphicFrameLocks noGrp="1" noChangeAspect="1"/>
          </p:cNvGraphicFramePr>
          <p:nvPr>
            <p:ph sz="quarter" idx="1"/>
          </p:nvPr>
        </p:nvGraphicFramePr>
        <p:xfrm>
          <a:off x="609600" y="2209800"/>
          <a:ext cx="2324100" cy="495300"/>
        </p:xfrm>
        <a:graphic>
          <a:graphicData uri="http://schemas.openxmlformats.org/presentationml/2006/ole">
            <mc:AlternateContent xmlns:mc="http://schemas.openxmlformats.org/markup-compatibility/2006">
              <mc:Choice xmlns:v="urn:schemas-microsoft-com:vml" Requires="v">
                <p:oleObj spid="_x0000_s1646" name="Bitmap Image" r:id="rId3" imgW="2324424" imgH="495369" progId="Paint.Picture">
                  <p:embed/>
                </p:oleObj>
              </mc:Choice>
              <mc:Fallback>
                <p:oleObj name="Bitmap Image" r:id="rId3" imgW="2324424" imgH="495369" progId="Paint.Picture">
                  <p:embed/>
                  <p:pic>
                    <p:nvPicPr>
                      <p:cNvPr id="49" name="Object 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209800"/>
                        <a:ext cx="23241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2" name="Object 45"/>
          <p:cNvGraphicFramePr>
            <a:graphicFrameLocks noChangeAspect="1"/>
          </p:cNvGraphicFramePr>
          <p:nvPr/>
        </p:nvGraphicFramePr>
        <p:xfrm>
          <a:off x="533400" y="2971800"/>
          <a:ext cx="2724150" cy="714375"/>
        </p:xfrm>
        <a:graphic>
          <a:graphicData uri="http://schemas.openxmlformats.org/presentationml/2006/ole">
            <mc:AlternateContent xmlns:mc="http://schemas.openxmlformats.org/markup-compatibility/2006">
              <mc:Choice xmlns:v="urn:schemas-microsoft-com:vml" Requires="v">
                <p:oleObj spid="_x0000_s1647" name="Bitmap Image" r:id="rId5" imgW="2723810" imgH="714286" progId="Paint.Picture">
                  <p:embed/>
                </p:oleObj>
              </mc:Choice>
              <mc:Fallback>
                <p:oleObj name="Bitmap Image" r:id="rId5" imgW="2723810" imgH="714286" progId="Paint.Picture">
                  <p:embed/>
                  <p:pic>
                    <p:nvPicPr>
                      <p:cNvPr id="52" name="Object 4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2971800"/>
                        <a:ext cx="2724150"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 name="Object 53"/>
          <p:cNvGraphicFramePr>
            <a:graphicFrameLocks noChangeAspect="1"/>
          </p:cNvGraphicFramePr>
          <p:nvPr/>
        </p:nvGraphicFramePr>
        <p:xfrm>
          <a:off x="7118350" y="4618038"/>
          <a:ext cx="1225550" cy="752475"/>
        </p:xfrm>
        <a:graphic>
          <a:graphicData uri="http://schemas.openxmlformats.org/presentationml/2006/ole">
            <mc:AlternateContent xmlns:mc="http://schemas.openxmlformats.org/markup-compatibility/2006">
              <mc:Choice xmlns:v="urn:schemas-microsoft-com:vml" Requires="v">
                <p:oleObj spid="_x0000_s1648" name="Bitmap Image" r:id="rId7" imgW="1152381" imgH="790476" progId="Paint.Picture">
                  <p:embed/>
                </p:oleObj>
              </mc:Choice>
              <mc:Fallback>
                <p:oleObj name="Bitmap Image" r:id="rId7" imgW="1152381" imgH="790476" progId="Paint.Picture">
                  <p:embed/>
                  <p:pic>
                    <p:nvPicPr>
                      <p:cNvPr id="53" name="Object 5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18350" y="4618038"/>
                        <a:ext cx="1225550"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4" name="Picture 7" descr="B&amp;D"/>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33800" y="4059238"/>
            <a:ext cx="2362200" cy="969962"/>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9" descr="Caterpilla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0600" y="5410200"/>
            <a:ext cx="2819400" cy="80962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13" descr="DuPont"/>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9600" y="4038600"/>
            <a:ext cx="2505075" cy="390525"/>
          </a:xfrm>
          <a:prstGeom prst="rect">
            <a:avLst/>
          </a:prstGeom>
          <a:noFill/>
          <a:extLst>
            <a:ext uri="{909E8E84-426E-40DD-AFC4-6F175D3DCCD1}">
              <a14:hiddenFill xmlns:a14="http://schemas.microsoft.com/office/drawing/2010/main">
                <a:solidFill>
                  <a:srgbClr val="FFFFFF"/>
                </a:solidFill>
              </a14:hiddenFill>
            </a:ext>
          </a:extLst>
        </p:spPr>
      </p:pic>
      <p:grpSp>
        <p:nvGrpSpPr>
          <p:cNvPr id="88" name="Group 63"/>
          <p:cNvGrpSpPr>
            <a:grpSpLocks/>
          </p:cNvGrpSpPr>
          <p:nvPr/>
        </p:nvGrpSpPr>
        <p:grpSpPr bwMode="auto">
          <a:xfrm>
            <a:off x="3962400" y="1295400"/>
            <a:ext cx="1662113" cy="609600"/>
            <a:chOff x="2496" y="816"/>
            <a:chExt cx="1047" cy="384"/>
          </a:xfrm>
        </p:grpSpPr>
        <p:sp>
          <p:nvSpPr>
            <p:cNvPr id="92" name="Rectangle 60"/>
            <p:cNvSpPr>
              <a:spLocks noChangeArrowheads="1"/>
            </p:cNvSpPr>
            <p:nvPr/>
          </p:nvSpPr>
          <p:spPr bwMode="white">
            <a:xfrm>
              <a:off x="2496" y="816"/>
              <a:ext cx="912" cy="38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93" name="Picture 14" descr="Ford"/>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31" y="854"/>
              <a:ext cx="912" cy="319"/>
            </a:xfrm>
            <a:prstGeom prst="rect">
              <a:avLst/>
            </a:prstGeom>
            <a:noFill/>
            <a:extLst>
              <a:ext uri="{909E8E84-426E-40DD-AFC4-6F175D3DCCD1}">
                <a14:hiddenFill xmlns:a14="http://schemas.microsoft.com/office/drawing/2010/main">
                  <a:solidFill>
                    <a:srgbClr val="FFFFFF"/>
                  </a:solidFill>
                </a14:hiddenFill>
              </a:ext>
            </a:extLst>
          </p:spPr>
        </p:pic>
      </p:grpSp>
      <p:pic>
        <p:nvPicPr>
          <p:cNvPr id="94" name="Picture 15" descr="G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14400" y="1304925"/>
            <a:ext cx="2486025" cy="600075"/>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16" descr="GM"/>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343400" y="5334000"/>
            <a:ext cx="6858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17" descr="Honeywell"/>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715000" y="1371600"/>
            <a:ext cx="2209800" cy="455613"/>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18" descr="J&amp;J"/>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048000" y="2057400"/>
            <a:ext cx="2981325" cy="609600"/>
          </a:xfrm>
          <a:prstGeom prst="rect">
            <a:avLst/>
          </a:prstGeom>
          <a:noFill/>
          <a:extLst>
            <a:ext uri="{909E8E84-426E-40DD-AFC4-6F175D3DCCD1}">
              <a14:hiddenFill xmlns:a14="http://schemas.microsoft.com/office/drawing/2010/main">
                <a:solidFill>
                  <a:srgbClr val="FFFFFF"/>
                </a:solidFill>
              </a14:hiddenFill>
            </a:ext>
          </a:extLst>
        </p:spPr>
      </p:pic>
      <p:grpSp>
        <p:nvGrpSpPr>
          <p:cNvPr id="98" name="Group 64"/>
          <p:cNvGrpSpPr>
            <a:grpSpLocks/>
          </p:cNvGrpSpPr>
          <p:nvPr/>
        </p:nvGrpSpPr>
        <p:grpSpPr bwMode="auto">
          <a:xfrm>
            <a:off x="6781800" y="2057400"/>
            <a:ext cx="1676400" cy="609600"/>
            <a:chOff x="4272" y="1296"/>
            <a:chExt cx="1056" cy="384"/>
          </a:xfrm>
        </p:grpSpPr>
        <p:sp>
          <p:nvSpPr>
            <p:cNvPr id="99" name="Rectangle 41"/>
            <p:cNvSpPr>
              <a:spLocks noChangeArrowheads="1"/>
            </p:cNvSpPr>
            <p:nvPr/>
          </p:nvSpPr>
          <p:spPr bwMode="white">
            <a:xfrm>
              <a:off x="4272" y="1296"/>
              <a:ext cx="1056" cy="384"/>
            </a:xfrm>
            <a:prstGeom prst="rect">
              <a:avLst/>
            </a:prstGeom>
            <a:solidFill>
              <a:srgbClr val="FDB82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100" name="Picture 21" descr="Kodak"/>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320" y="1366"/>
              <a:ext cx="960" cy="238"/>
            </a:xfrm>
            <a:prstGeom prst="rect">
              <a:avLst/>
            </a:prstGeom>
            <a:noFill/>
            <a:extLst>
              <a:ext uri="{909E8E84-426E-40DD-AFC4-6F175D3DCCD1}">
                <a14:hiddenFill xmlns:a14="http://schemas.microsoft.com/office/drawing/2010/main">
                  <a:solidFill>
                    <a:srgbClr val="FFFFFF"/>
                  </a:solidFill>
                </a14:hiddenFill>
              </a:ext>
            </a:extLst>
          </p:spPr>
        </p:pic>
      </p:grpSp>
      <p:pic>
        <p:nvPicPr>
          <p:cNvPr id="101" name="Picture 24" descr="Motorola"/>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85800" y="4724400"/>
            <a:ext cx="2286000" cy="450850"/>
          </a:xfrm>
          <a:prstGeom prst="rect">
            <a:avLst/>
          </a:prstGeom>
          <a:noFill/>
          <a:extLst>
            <a:ext uri="{909E8E84-426E-40DD-AFC4-6F175D3DCCD1}">
              <a14:hiddenFill xmlns:a14="http://schemas.microsoft.com/office/drawing/2010/main">
                <a:solidFill>
                  <a:srgbClr val="FFFFFF"/>
                </a:solidFill>
              </a14:hiddenFill>
            </a:ext>
          </a:extLst>
        </p:spPr>
      </p:pic>
      <p:grpSp>
        <p:nvGrpSpPr>
          <p:cNvPr id="102" name="Group 65"/>
          <p:cNvGrpSpPr>
            <a:grpSpLocks/>
          </p:cNvGrpSpPr>
          <p:nvPr/>
        </p:nvGrpSpPr>
        <p:grpSpPr bwMode="auto">
          <a:xfrm>
            <a:off x="6400800" y="3048000"/>
            <a:ext cx="1828800" cy="609600"/>
            <a:chOff x="4224" y="2352"/>
            <a:chExt cx="1152" cy="384"/>
          </a:xfrm>
        </p:grpSpPr>
        <p:sp>
          <p:nvSpPr>
            <p:cNvPr id="103" name="Rectangle 56"/>
            <p:cNvSpPr>
              <a:spLocks noChangeArrowheads="1"/>
            </p:cNvSpPr>
            <p:nvPr/>
          </p:nvSpPr>
          <p:spPr bwMode="white">
            <a:xfrm>
              <a:off x="4224" y="2352"/>
              <a:ext cx="1152" cy="38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104" name="Picture 25" descr="Raytheon"/>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301" y="2372"/>
              <a:ext cx="960" cy="3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5" name="Group 67"/>
          <p:cNvGrpSpPr>
            <a:grpSpLocks/>
          </p:cNvGrpSpPr>
          <p:nvPr/>
        </p:nvGrpSpPr>
        <p:grpSpPr bwMode="auto">
          <a:xfrm>
            <a:off x="3886200" y="3048000"/>
            <a:ext cx="1981200" cy="533400"/>
            <a:chOff x="336" y="2496"/>
            <a:chExt cx="1248" cy="336"/>
          </a:xfrm>
        </p:grpSpPr>
        <p:sp>
          <p:nvSpPr>
            <p:cNvPr id="106" name="Rectangle 43"/>
            <p:cNvSpPr>
              <a:spLocks noChangeArrowheads="1"/>
            </p:cNvSpPr>
            <p:nvPr/>
          </p:nvSpPr>
          <p:spPr bwMode="white">
            <a:xfrm>
              <a:off x="336" y="2496"/>
              <a:ext cx="1248" cy="33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107" name="Picture 26" descr="ServiceMaste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32" y="2592"/>
              <a:ext cx="1056" cy="15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8" name="Group 66"/>
          <p:cNvGrpSpPr>
            <a:grpSpLocks/>
          </p:cNvGrpSpPr>
          <p:nvPr/>
        </p:nvGrpSpPr>
        <p:grpSpPr bwMode="auto">
          <a:xfrm>
            <a:off x="7162800" y="3886200"/>
            <a:ext cx="1295400" cy="533400"/>
            <a:chOff x="4512" y="2928"/>
            <a:chExt cx="816" cy="336"/>
          </a:xfrm>
        </p:grpSpPr>
        <p:sp>
          <p:nvSpPr>
            <p:cNvPr id="109" name="Rectangle 48"/>
            <p:cNvSpPr>
              <a:spLocks noChangeArrowheads="1"/>
            </p:cNvSpPr>
            <p:nvPr/>
          </p:nvSpPr>
          <p:spPr bwMode="white">
            <a:xfrm>
              <a:off x="4512" y="2928"/>
              <a:ext cx="816" cy="33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110" name="Picture 27" descr="Sony"/>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619" y="2947"/>
              <a:ext cx="606" cy="312"/>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111" name="Object 74"/>
          <p:cNvGraphicFramePr>
            <a:graphicFrameLocks noChangeAspect="1"/>
          </p:cNvGraphicFramePr>
          <p:nvPr/>
        </p:nvGraphicFramePr>
        <p:xfrm>
          <a:off x="5915025" y="5534025"/>
          <a:ext cx="2671763" cy="561975"/>
        </p:xfrm>
        <a:graphic>
          <a:graphicData uri="http://schemas.openxmlformats.org/presentationml/2006/ole">
            <mc:AlternateContent xmlns:mc="http://schemas.openxmlformats.org/markup-compatibility/2006">
              <mc:Choice xmlns:v="urn:schemas-microsoft-com:vml" Requires="v">
                <p:oleObj spid="_x0000_s1649" name="Bitmap Image" r:id="rId22" imgW="2514286" imgH="590476" progId="Paint.Picture">
                  <p:embed/>
                </p:oleObj>
              </mc:Choice>
              <mc:Fallback>
                <p:oleObj name="Bitmap Image" r:id="rId22" imgW="2514286" imgH="590476" progId="Paint.Picture">
                  <p:embed/>
                  <p:pic>
                    <p:nvPicPr>
                      <p:cNvPr id="111" name="Object 74"/>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915025" y="5534025"/>
                        <a:ext cx="2671763"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84546237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fltVal val="0"/>
                                          </p:val>
                                        </p:tav>
                                        <p:tav tm="100000">
                                          <p:val>
                                            <p:strVal val="#ppt_w"/>
                                          </p:val>
                                        </p:tav>
                                      </p:tavLst>
                                    </p:anim>
                                    <p:anim calcmode="lin" valueType="num">
                                      <p:cBhvr>
                                        <p:cTn id="8" dur="1000" fill="hold"/>
                                        <p:tgtEl>
                                          <p:spTgt spid="49"/>
                                        </p:tgtEl>
                                        <p:attrNameLst>
                                          <p:attrName>ppt_h</p:attrName>
                                        </p:attrNameLst>
                                      </p:cBhvr>
                                      <p:tavLst>
                                        <p:tav tm="0">
                                          <p:val>
                                            <p:fltVal val="0"/>
                                          </p:val>
                                        </p:tav>
                                        <p:tav tm="100000">
                                          <p:val>
                                            <p:strVal val="#ppt_h"/>
                                          </p:val>
                                        </p:tav>
                                      </p:tavLst>
                                    </p:anim>
                                    <p:anim calcmode="lin" valueType="num">
                                      <p:cBhvr>
                                        <p:cTn id="9" dur="1000" fill="hold"/>
                                        <p:tgtEl>
                                          <p:spTgt spid="49"/>
                                        </p:tgtEl>
                                        <p:attrNameLst>
                                          <p:attrName>style.rotation</p:attrName>
                                        </p:attrNameLst>
                                      </p:cBhvr>
                                      <p:tavLst>
                                        <p:tav tm="0">
                                          <p:val>
                                            <p:fltVal val="90"/>
                                          </p:val>
                                        </p:tav>
                                        <p:tav tm="100000">
                                          <p:val>
                                            <p:fltVal val="0"/>
                                          </p:val>
                                        </p:tav>
                                      </p:tavLst>
                                    </p:anim>
                                    <p:animEffect transition="in" filter="fade">
                                      <p:cBhvr>
                                        <p:cTn id="10" dur="1000"/>
                                        <p:tgtEl>
                                          <p:spTgt spid="49"/>
                                        </p:tgtEl>
                                      </p:cBhvr>
                                    </p:animEffect>
                                  </p:childTnLst>
                                </p:cTn>
                              </p:par>
                              <p:par>
                                <p:cTn id="11" presetID="31"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p:cTn id="13" dur="1000" fill="hold"/>
                                        <p:tgtEl>
                                          <p:spTgt spid="52"/>
                                        </p:tgtEl>
                                        <p:attrNameLst>
                                          <p:attrName>ppt_w</p:attrName>
                                        </p:attrNameLst>
                                      </p:cBhvr>
                                      <p:tavLst>
                                        <p:tav tm="0">
                                          <p:val>
                                            <p:fltVal val="0"/>
                                          </p:val>
                                        </p:tav>
                                        <p:tav tm="100000">
                                          <p:val>
                                            <p:strVal val="#ppt_w"/>
                                          </p:val>
                                        </p:tav>
                                      </p:tavLst>
                                    </p:anim>
                                    <p:anim calcmode="lin" valueType="num">
                                      <p:cBhvr>
                                        <p:cTn id="14" dur="1000" fill="hold"/>
                                        <p:tgtEl>
                                          <p:spTgt spid="52"/>
                                        </p:tgtEl>
                                        <p:attrNameLst>
                                          <p:attrName>ppt_h</p:attrName>
                                        </p:attrNameLst>
                                      </p:cBhvr>
                                      <p:tavLst>
                                        <p:tav tm="0">
                                          <p:val>
                                            <p:fltVal val="0"/>
                                          </p:val>
                                        </p:tav>
                                        <p:tav tm="100000">
                                          <p:val>
                                            <p:strVal val="#ppt_h"/>
                                          </p:val>
                                        </p:tav>
                                      </p:tavLst>
                                    </p:anim>
                                    <p:anim calcmode="lin" valueType="num">
                                      <p:cBhvr>
                                        <p:cTn id="15" dur="1000" fill="hold"/>
                                        <p:tgtEl>
                                          <p:spTgt spid="52"/>
                                        </p:tgtEl>
                                        <p:attrNameLst>
                                          <p:attrName>style.rotation</p:attrName>
                                        </p:attrNameLst>
                                      </p:cBhvr>
                                      <p:tavLst>
                                        <p:tav tm="0">
                                          <p:val>
                                            <p:fltVal val="90"/>
                                          </p:val>
                                        </p:tav>
                                        <p:tav tm="100000">
                                          <p:val>
                                            <p:fltVal val="0"/>
                                          </p:val>
                                        </p:tav>
                                      </p:tavLst>
                                    </p:anim>
                                    <p:animEffect transition="in" filter="fade">
                                      <p:cBhvr>
                                        <p:cTn id="16" dur="1000"/>
                                        <p:tgtEl>
                                          <p:spTgt spid="52"/>
                                        </p:tgtEl>
                                      </p:cBhvr>
                                    </p:animEffect>
                                  </p:childTnLst>
                                </p:cTn>
                              </p:par>
                              <p:par>
                                <p:cTn id="17" presetID="31" presetClass="entr" presetSubtype="0" fill="hold"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p:cTn id="19" dur="1000" fill="hold"/>
                                        <p:tgtEl>
                                          <p:spTgt spid="53"/>
                                        </p:tgtEl>
                                        <p:attrNameLst>
                                          <p:attrName>ppt_w</p:attrName>
                                        </p:attrNameLst>
                                      </p:cBhvr>
                                      <p:tavLst>
                                        <p:tav tm="0">
                                          <p:val>
                                            <p:fltVal val="0"/>
                                          </p:val>
                                        </p:tav>
                                        <p:tav tm="100000">
                                          <p:val>
                                            <p:strVal val="#ppt_w"/>
                                          </p:val>
                                        </p:tav>
                                      </p:tavLst>
                                    </p:anim>
                                    <p:anim calcmode="lin" valueType="num">
                                      <p:cBhvr>
                                        <p:cTn id="20" dur="1000" fill="hold"/>
                                        <p:tgtEl>
                                          <p:spTgt spid="53"/>
                                        </p:tgtEl>
                                        <p:attrNameLst>
                                          <p:attrName>ppt_h</p:attrName>
                                        </p:attrNameLst>
                                      </p:cBhvr>
                                      <p:tavLst>
                                        <p:tav tm="0">
                                          <p:val>
                                            <p:fltVal val="0"/>
                                          </p:val>
                                        </p:tav>
                                        <p:tav tm="100000">
                                          <p:val>
                                            <p:strVal val="#ppt_h"/>
                                          </p:val>
                                        </p:tav>
                                      </p:tavLst>
                                    </p:anim>
                                    <p:anim calcmode="lin" valueType="num">
                                      <p:cBhvr>
                                        <p:cTn id="21" dur="1000" fill="hold"/>
                                        <p:tgtEl>
                                          <p:spTgt spid="53"/>
                                        </p:tgtEl>
                                        <p:attrNameLst>
                                          <p:attrName>style.rotation</p:attrName>
                                        </p:attrNameLst>
                                      </p:cBhvr>
                                      <p:tavLst>
                                        <p:tav tm="0">
                                          <p:val>
                                            <p:fltVal val="90"/>
                                          </p:val>
                                        </p:tav>
                                        <p:tav tm="100000">
                                          <p:val>
                                            <p:fltVal val="0"/>
                                          </p:val>
                                        </p:tav>
                                      </p:tavLst>
                                    </p:anim>
                                    <p:animEffect transition="in" filter="fade">
                                      <p:cBhvr>
                                        <p:cTn id="22" dur="1000"/>
                                        <p:tgtEl>
                                          <p:spTgt spid="53"/>
                                        </p:tgtEl>
                                      </p:cBhvr>
                                    </p:animEffect>
                                  </p:childTnLst>
                                </p:cTn>
                              </p:par>
                              <p:par>
                                <p:cTn id="23" presetID="31" presetClass="entr" presetSubtype="0" fill="hold" nodeType="with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p:cTn id="25" dur="1000" fill="hold"/>
                                        <p:tgtEl>
                                          <p:spTgt spid="54"/>
                                        </p:tgtEl>
                                        <p:attrNameLst>
                                          <p:attrName>ppt_w</p:attrName>
                                        </p:attrNameLst>
                                      </p:cBhvr>
                                      <p:tavLst>
                                        <p:tav tm="0">
                                          <p:val>
                                            <p:fltVal val="0"/>
                                          </p:val>
                                        </p:tav>
                                        <p:tav tm="100000">
                                          <p:val>
                                            <p:strVal val="#ppt_w"/>
                                          </p:val>
                                        </p:tav>
                                      </p:tavLst>
                                    </p:anim>
                                    <p:anim calcmode="lin" valueType="num">
                                      <p:cBhvr>
                                        <p:cTn id="26" dur="1000" fill="hold"/>
                                        <p:tgtEl>
                                          <p:spTgt spid="54"/>
                                        </p:tgtEl>
                                        <p:attrNameLst>
                                          <p:attrName>ppt_h</p:attrName>
                                        </p:attrNameLst>
                                      </p:cBhvr>
                                      <p:tavLst>
                                        <p:tav tm="0">
                                          <p:val>
                                            <p:fltVal val="0"/>
                                          </p:val>
                                        </p:tav>
                                        <p:tav tm="100000">
                                          <p:val>
                                            <p:strVal val="#ppt_h"/>
                                          </p:val>
                                        </p:tav>
                                      </p:tavLst>
                                    </p:anim>
                                    <p:anim calcmode="lin" valueType="num">
                                      <p:cBhvr>
                                        <p:cTn id="27" dur="1000" fill="hold"/>
                                        <p:tgtEl>
                                          <p:spTgt spid="54"/>
                                        </p:tgtEl>
                                        <p:attrNameLst>
                                          <p:attrName>style.rotation</p:attrName>
                                        </p:attrNameLst>
                                      </p:cBhvr>
                                      <p:tavLst>
                                        <p:tav tm="0">
                                          <p:val>
                                            <p:fltVal val="90"/>
                                          </p:val>
                                        </p:tav>
                                        <p:tav tm="100000">
                                          <p:val>
                                            <p:fltVal val="0"/>
                                          </p:val>
                                        </p:tav>
                                      </p:tavLst>
                                    </p:anim>
                                    <p:animEffect transition="in" filter="fade">
                                      <p:cBhvr>
                                        <p:cTn id="28" dur="1000"/>
                                        <p:tgtEl>
                                          <p:spTgt spid="54"/>
                                        </p:tgtEl>
                                      </p:cBhvr>
                                    </p:animEffect>
                                  </p:childTnLst>
                                </p:cTn>
                              </p:par>
                              <p:par>
                                <p:cTn id="29" presetID="31" presetClass="entr" presetSubtype="0" fill="hold" nodeType="withEffect">
                                  <p:stCondLst>
                                    <p:cond delay="0"/>
                                  </p:stCondLst>
                                  <p:childTnLst>
                                    <p:set>
                                      <p:cBhvr>
                                        <p:cTn id="30" dur="1" fill="hold">
                                          <p:stCondLst>
                                            <p:cond delay="0"/>
                                          </p:stCondLst>
                                        </p:cTn>
                                        <p:tgtEl>
                                          <p:spTgt spid="55"/>
                                        </p:tgtEl>
                                        <p:attrNameLst>
                                          <p:attrName>style.visibility</p:attrName>
                                        </p:attrNameLst>
                                      </p:cBhvr>
                                      <p:to>
                                        <p:strVal val="visible"/>
                                      </p:to>
                                    </p:set>
                                    <p:anim calcmode="lin" valueType="num">
                                      <p:cBhvr>
                                        <p:cTn id="31" dur="1000" fill="hold"/>
                                        <p:tgtEl>
                                          <p:spTgt spid="55"/>
                                        </p:tgtEl>
                                        <p:attrNameLst>
                                          <p:attrName>ppt_w</p:attrName>
                                        </p:attrNameLst>
                                      </p:cBhvr>
                                      <p:tavLst>
                                        <p:tav tm="0">
                                          <p:val>
                                            <p:fltVal val="0"/>
                                          </p:val>
                                        </p:tav>
                                        <p:tav tm="100000">
                                          <p:val>
                                            <p:strVal val="#ppt_w"/>
                                          </p:val>
                                        </p:tav>
                                      </p:tavLst>
                                    </p:anim>
                                    <p:anim calcmode="lin" valueType="num">
                                      <p:cBhvr>
                                        <p:cTn id="32" dur="1000" fill="hold"/>
                                        <p:tgtEl>
                                          <p:spTgt spid="55"/>
                                        </p:tgtEl>
                                        <p:attrNameLst>
                                          <p:attrName>ppt_h</p:attrName>
                                        </p:attrNameLst>
                                      </p:cBhvr>
                                      <p:tavLst>
                                        <p:tav tm="0">
                                          <p:val>
                                            <p:fltVal val="0"/>
                                          </p:val>
                                        </p:tav>
                                        <p:tav tm="100000">
                                          <p:val>
                                            <p:strVal val="#ppt_h"/>
                                          </p:val>
                                        </p:tav>
                                      </p:tavLst>
                                    </p:anim>
                                    <p:anim calcmode="lin" valueType="num">
                                      <p:cBhvr>
                                        <p:cTn id="33" dur="1000" fill="hold"/>
                                        <p:tgtEl>
                                          <p:spTgt spid="55"/>
                                        </p:tgtEl>
                                        <p:attrNameLst>
                                          <p:attrName>style.rotation</p:attrName>
                                        </p:attrNameLst>
                                      </p:cBhvr>
                                      <p:tavLst>
                                        <p:tav tm="0">
                                          <p:val>
                                            <p:fltVal val="90"/>
                                          </p:val>
                                        </p:tav>
                                        <p:tav tm="100000">
                                          <p:val>
                                            <p:fltVal val="0"/>
                                          </p:val>
                                        </p:tav>
                                      </p:tavLst>
                                    </p:anim>
                                    <p:animEffect transition="in" filter="fade">
                                      <p:cBhvr>
                                        <p:cTn id="34" dur="1000"/>
                                        <p:tgtEl>
                                          <p:spTgt spid="55"/>
                                        </p:tgtEl>
                                      </p:cBhvr>
                                    </p:animEffect>
                                  </p:childTnLst>
                                </p:cTn>
                              </p:par>
                              <p:par>
                                <p:cTn id="35" presetID="31" presetClass="entr" presetSubtype="0"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1000" fill="hold"/>
                                        <p:tgtEl>
                                          <p:spTgt spid="56"/>
                                        </p:tgtEl>
                                        <p:attrNameLst>
                                          <p:attrName>ppt_w</p:attrName>
                                        </p:attrNameLst>
                                      </p:cBhvr>
                                      <p:tavLst>
                                        <p:tav tm="0">
                                          <p:val>
                                            <p:fltVal val="0"/>
                                          </p:val>
                                        </p:tav>
                                        <p:tav tm="100000">
                                          <p:val>
                                            <p:strVal val="#ppt_w"/>
                                          </p:val>
                                        </p:tav>
                                      </p:tavLst>
                                    </p:anim>
                                    <p:anim calcmode="lin" valueType="num">
                                      <p:cBhvr>
                                        <p:cTn id="38" dur="1000" fill="hold"/>
                                        <p:tgtEl>
                                          <p:spTgt spid="56"/>
                                        </p:tgtEl>
                                        <p:attrNameLst>
                                          <p:attrName>ppt_h</p:attrName>
                                        </p:attrNameLst>
                                      </p:cBhvr>
                                      <p:tavLst>
                                        <p:tav tm="0">
                                          <p:val>
                                            <p:fltVal val="0"/>
                                          </p:val>
                                        </p:tav>
                                        <p:tav tm="100000">
                                          <p:val>
                                            <p:strVal val="#ppt_h"/>
                                          </p:val>
                                        </p:tav>
                                      </p:tavLst>
                                    </p:anim>
                                    <p:anim calcmode="lin" valueType="num">
                                      <p:cBhvr>
                                        <p:cTn id="39" dur="1000" fill="hold"/>
                                        <p:tgtEl>
                                          <p:spTgt spid="56"/>
                                        </p:tgtEl>
                                        <p:attrNameLst>
                                          <p:attrName>style.rotation</p:attrName>
                                        </p:attrNameLst>
                                      </p:cBhvr>
                                      <p:tavLst>
                                        <p:tav tm="0">
                                          <p:val>
                                            <p:fltVal val="90"/>
                                          </p:val>
                                        </p:tav>
                                        <p:tav tm="100000">
                                          <p:val>
                                            <p:fltVal val="0"/>
                                          </p:val>
                                        </p:tav>
                                      </p:tavLst>
                                    </p:anim>
                                    <p:animEffect transition="in" filter="fade">
                                      <p:cBhvr>
                                        <p:cTn id="40" dur="1000"/>
                                        <p:tgtEl>
                                          <p:spTgt spid="56"/>
                                        </p:tgtEl>
                                      </p:cBhvr>
                                    </p:animEffect>
                                  </p:childTnLst>
                                </p:cTn>
                              </p:par>
                              <p:par>
                                <p:cTn id="41" presetID="31" presetClass="entr" presetSubtype="0" fill="hold" nodeType="withEffect">
                                  <p:stCondLst>
                                    <p:cond delay="0"/>
                                  </p:stCondLst>
                                  <p:childTnLst>
                                    <p:set>
                                      <p:cBhvr>
                                        <p:cTn id="42" dur="1" fill="hold">
                                          <p:stCondLst>
                                            <p:cond delay="0"/>
                                          </p:stCondLst>
                                        </p:cTn>
                                        <p:tgtEl>
                                          <p:spTgt spid="88"/>
                                        </p:tgtEl>
                                        <p:attrNameLst>
                                          <p:attrName>style.visibility</p:attrName>
                                        </p:attrNameLst>
                                      </p:cBhvr>
                                      <p:to>
                                        <p:strVal val="visible"/>
                                      </p:to>
                                    </p:set>
                                    <p:anim calcmode="lin" valueType="num">
                                      <p:cBhvr>
                                        <p:cTn id="43" dur="1000" fill="hold"/>
                                        <p:tgtEl>
                                          <p:spTgt spid="88"/>
                                        </p:tgtEl>
                                        <p:attrNameLst>
                                          <p:attrName>ppt_w</p:attrName>
                                        </p:attrNameLst>
                                      </p:cBhvr>
                                      <p:tavLst>
                                        <p:tav tm="0">
                                          <p:val>
                                            <p:fltVal val="0"/>
                                          </p:val>
                                        </p:tav>
                                        <p:tav tm="100000">
                                          <p:val>
                                            <p:strVal val="#ppt_w"/>
                                          </p:val>
                                        </p:tav>
                                      </p:tavLst>
                                    </p:anim>
                                    <p:anim calcmode="lin" valueType="num">
                                      <p:cBhvr>
                                        <p:cTn id="44" dur="1000" fill="hold"/>
                                        <p:tgtEl>
                                          <p:spTgt spid="88"/>
                                        </p:tgtEl>
                                        <p:attrNameLst>
                                          <p:attrName>ppt_h</p:attrName>
                                        </p:attrNameLst>
                                      </p:cBhvr>
                                      <p:tavLst>
                                        <p:tav tm="0">
                                          <p:val>
                                            <p:fltVal val="0"/>
                                          </p:val>
                                        </p:tav>
                                        <p:tav tm="100000">
                                          <p:val>
                                            <p:strVal val="#ppt_h"/>
                                          </p:val>
                                        </p:tav>
                                      </p:tavLst>
                                    </p:anim>
                                    <p:anim calcmode="lin" valueType="num">
                                      <p:cBhvr>
                                        <p:cTn id="45" dur="1000" fill="hold"/>
                                        <p:tgtEl>
                                          <p:spTgt spid="88"/>
                                        </p:tgtEl>
                                        <p:attrNameLst>
                                          <p:attrName>style.rotation</p:attrName>
                                        </p:attrNameLst>
                                      </p:cBhvr>
                                      <p:tavLst>
                                        <p:tav tm="0">
                                          <p:val>
                                            <p:fltVal val="90"/>
                                          </p:val>
                                        </p:tav>
                                        <p:tav tm="100000">
                                          <p:val>
                                            <p:fltVal val="0"/>
                                          </p:val>
                                        </p:tav>
                                      </p:tavLst>
                                    </p:anim>
                                    <p:animEffect transition="in" filter="fade">
                                      <p:cBhvr>
                                        <p:cTn id="46" dur="1000"/>
                                        <p:tgtEl>
                                          <p:spTgt spid="88"/>
                                        </p:tgtEl>
                                      </p:cBhvr>
                                    </p:animEffect>
                                  </p:childTnLst>
                                </p:cTn>
                              </p:par>
                              <p:par>
                                <p:cTn id="47" presetID="31" presetClass="entr" presetSubtype="0" fill="hold" nodeType="withEffect">
                                  <p:stCondLst>
                                    <p:cond delay="0"/>
                                  </p:stCondLst>
                                  <p:childTnLst>
                                    <p:set>
                                      <p:cBhvr>
                                        <p:cTn id="48" dur="1" fill="hold">
                                          <p:stCondLst>
                                            <p:cond delay="0"/>
                                          </p:stCondLst>
                                        </p:cTn>
                                        <p:tgtEl>
                                          <p:spTgt spid="94"/>
                                        </p:tgtEl>
                                        <p:attrNameLst>
                                          <p:attrName>style.visibility</p:attrName>
                                        </p:attrNameLst>
                                      </p:cBhvr>
                                      <p:to>
                                        <p:strVal val="visible"/>
                                      </p:to>
                                    </p:set>
                                    <p:anim calcmode="lin" valueType="num">
                                      <p:cBhvr>
                                        <p:cTn id="49" dur="1000" fill="hold"/>
                                        <p:tgtEl>
                                          <p:spTgt spid="94"/>
                                        </p:tgtEl>
                                        <p:attrNameLst>
                                          <p:attrName>ppt_w</p:attrName>
                                        </p:attrNameLst>
                                      </p:cBhvr>
                                      <p:tavLst>
                                        <p:tav tm="0">
                                          <p:val>
                                            <p:fltVal val="0"/>
                                          </p:val>
                                        </p:tav>
                                        <p:tav tm="100000">
                                          <p:val>
                                            <p:strVal val="#ppt_w"/>
                                          </p:val>
                                        </p:tav>
                                      </p:tavLst>
                                    </p:anim>
                                    <p:anim calcmode="lin" valueType="num">
                                      <p:cBhvr>
                                        <p:cTn id="50" dur="1000" fill="hold"/>
                                        <p:tgtEl>
                                          <p:spTgt spid="94"/>
                                        </p:tgtEl>
                                        <p:attrNameLst>
                                          <p:attrName>ppt_h</p:attrName>
                                        </p:attrNameLst>
                                      </p:cBhvr>
                                      <p:tavLst>
                                        <p:tav tm="0">
                                          <p:val>
                                            <p:fltVal val="0"/>
                                          </p:val>
                                        </p:tav>
                                        <p:tav tm="100000">
                                          <p:val>
                                            <p:strVal val="#ppt_h"/>
                                          </p:val>
                                        </p:tav>
                                      </p:tavLst>
                                    </p:anim>
                                    <p:anim calcmode="lin" valueType="num">
                                      <p:cBhvr>
                                        <p:cTn id="51" dur="1000" fill="hold"/>
                                        <p:tgtEl>
                                          <p:spTgt spid="94"/>
                                        </p:tgtEl>
                                        <p:attrNameLst>
                                          <p:attrName>style.rotation</p:attrName>
                                        </p:attrNameLst>
                                      </p:cBhvr>
                                      <p:tavLst>
                                        <p:tav tm="0">
                                          <p:val>
                                            <p:fltVal val="90"/>
                                          </p:val>
                                        </p:tav>
                                        <p:tav tm="100000">
                                          <p:val>
                                            <p:fltVal val="0"/>
                                          </p:val>
                                        </p:tav>
                                      </p:tavLst>
                                    </p:anim>
                                    <p:animEffect transition="in" filter="fade">
                                      <p:cBhvr>
                                        <p:cTn id="52" dur="1000"/>
                                        <p:tgtEl>
                                          <p:spTgt spid="94"/>
                                        </p:tgtEl>
                                      </p:cBhvr>
                                    </p:animEffect>
                                  </p:childTnLst>
                                </p:cTn>
                              </p:par>
                              <p:par>
                                <p:cTn id="53" presetID="31" presetClass="entr" presetSubtype="0" fill="hold" nodeType="withEffect">
                                  <p:stCondLst>
                                    <p:cond delay="0"/>
                                  </p:stCondLst>
                                  <p:childTnLst>
                                    <p:set>
                                      <p:cBhvr>
                                        <p:cTn id="54" dur="1" fill="hold">
                                          <p:stCondLst>
                                            <p:cond delay="0"/>
                                          </p:stCondLst>
                                        </p:cTn>
                                        <p:tgtEl>
                                          <p:spTgt spid="95"/>
                                        </p:tgtEl>
                                        <p:attrNameLst>
                                          <p:attrName>style.visibility</p:attrName>
                                        </p:attrNameLst>
                                      </p:cBhvr>
                                      <p:to>
                                        <p:strVal val="visible"/>
                                      </p:to>
                                    </p:set>
                                    <p:anim calcmode="lin" valueType="num">
                                      <p:cBhvr>
                                        <p:cTn id="55" dur="1000" fill="hold"/>
                                        <p:tgtEl>
                                          <p:spTgt spid="95"/>
                                        </p:tgtEl>
                                        <p:attrNameLst>
                                          <p:attrName>ppt_w</p:attrName>
                                        </p:attrNameLst>
                                      </p:cBhvr>
                                      <p:tavLst>
                                        <p:tav tm="0">
                                          <p:val>
                                            <p:fltVal val="0"/>
                                          </p:val>
                                        </p:tav>
                                        <p:tav tm="100000">
                                          <p:val>
                                            <p:strVal val="#ppt_w"/>
                                          </p:val>
                                        </p:tav>
                                      </p:tavLst>
                                    </p:anim>
                                    <p:anim calcmode="lin" valueType="num">
                                      <p:cBhvr>
                                        <p:cTn id="56" dur="1000" fill="hold"/>
                                        <p:tgtEl>
                                          <p:spTgt spid="95"/>
                                        </p:tgtEl>
                                        <p:attrNameLst>
                                          <p:attrName>ppt_h</p:attrName>
                                        </p:attrNameLst>
                                      </p:cBhvr>
                                      <p:tavLst>
                                        <p:tav tm="0">
                                          <p:val>
                                            <p:fltVal val="0"/>
                                          </p:val>
                                        </p:tav>
                                        <p:tav tm="100000">
                                          <p:val>
                                            <p:strVal val="#ppt_h"/>
                                          </p:val>
                                        </p:tav>
                                      </p:tavLst>
                                    </p:anim>
                                    <p:anim calcmode="lin" valueType="num">
                                      <p:cBhvr>
                                        <p:cTn id="57" dur="1000" fill="hold"/>
                                        <p:tgtEl>
                                          <p:spTgt spid="95"/>
                                        </p:tgtEl>
                                        <p:attrNameLst>
                                          <p:attrName>style.rotation</p:attrName>
                                        </p:attrNameLst>
                                      </p:cBhvr>
                                      <p:tavLst>
                                        <p:tav tm="0">
                                          <p:val>
                                            <p:fltVal val="90"/>
                                          </p:val>
                                        </p:tav>
                                        <p:tav tm="100000">
                                          <p:val>
                                            <p:fltVal val="0"/>
                                          </p:val>
                                        </p:tav>
                                      </p:tavLst>
                                    </p:anim>
                                    <p:animEffect transition="in" filter="fade">
                                      <p:cBhvr>
                                        <p:cTn id="58" dur="1000"/>
                                        <p:tgtEl>
                                          <p:spTgt spid="95"/>
                                        </p:tgtEl>
                                      </p:cBhvr>
                                    </p:animEffect>
                                  </p:childTnLst>
                                </p:cTn>
                              </p:par>
                              <p:par>
                                <p:cTn id="59" presetID="31" presetClass="entr" presetSubtype="0" fill="hold" nodeType="withEffect">
                                  <p:stCondLst>
                                    <p:cond delay="0"/>
                                  </p:stCondLst>
                                  <p:childTnLst>
                                    <p:set>
                                      <p:cBhvr>
                                        <p:cTn id="60" dur="1" fill="hold">
                                          <p:stCondLst>
                                            <p:cond delay="0"/>
                                          </p:stCondLst>
                                        </p:cTn>
                                        <p:tgtEl>
                                          <p:spTgt spid="96"/>
                                        </p:tgtEl>
                                        <p:attrNameLst>
                                          <p:attrName>style.visibility</p:attrName>
                                        </p:attrNameLst>
                                      </p:cBhvr>
                                      <p:to>
                                        <p:strVal val="visible"/>
                                      </p:to>
                                    </p:set>
                                    <p:anim calcmode="lin" valueType="num">
                                      <p:cBhvr>
                                        <p:cTn id="61" dur="1000" fill="hold"/>
                                        <p:tgtEl>
                                          <p:spTgt spid="96"/>
                                        </p:tgtEl>
                                        <p:attrNameLst>
                                          <p:attrName>ppt_w</p:attrName>
                                        </p:attrNameLst>
                                      </p:cBhvr>
                                      <p:tavLst>
                                        <p:tav tm="0">
                                          <p:val>
                                            <p:fltVal val="0"/>
                                          </p:val>
                                        </p:tav>
                                        <p:tav tm="100000">
                                          <p:val>
                                            <p:strVal val="#ppt_w"/>
                                          </p:val>
                                        </p:tav>
                                      </p:tavLst>
                                    </p:anim>
                                    <p:anim calcmode="lin" valueType="num">
                                      <p:cBhvr>
                                        <p:cTn id="62" dur="1000" fill="hold"/>
                                        <p:tgtEl>
                                          <p:spTgt spid="96"/>
                                        </p:tgtEl>
                                        <p:attrNameLst>
                                          <p:attrName>ppt_h</p:attrName>
                                        </p:attrNameLst>
                                      </p:cBhvr>
                                      <p:tavLst>
                                        <p:tav tm="0">
                                          <p:val>
                                            <p:fltVal val="0"/>
                                          </p:val>
                                        </p:tav>
                                        <p:tav tm="100000">
                                          <p:val>
                                            <p:strVal val="#ppt_h"/>
                                          </p:val>
                                        </p:tav>
                                      </p:tavLst>
                                    </p:anim>
                                    <p:anim calcmode="lin" valueType="num">
                                      <p:cBhvr>
                                        <p:cTn id="63" dur="1000" fill="hold"/>
                                        <p:tgtEl>
                                          <p:spTgt spid="96"/>
                                        </p:tgtEl>
                                        <p:attrNameLst>
                                          <p:attrName>style.rotation</p:attrName>
                                        </p:attrNameLst>
                                      </p:cBhvr>
                                      <p:tavLst>
                                        <p:tav tm="0">
                                          <p:val>
                                            <p:fltVal val="90"/>
                                          </p:val>
                                        </p:tav>
                                        <p:tav tm="100000">
                                          <p:val>
                                            <p:fltVal val="0"/>
                                          </p:val>
                                        </p:tav>
                                      </p:tavLst>
                                    </p:anim>
                                    <p:animEffect transition="in" filter="fade">
                                      <p:cBhvr>
                                        <p:cTn id="64" dur="1000"/>
                                        <p:tgtEl>
                                          <p:spTgt spid="96"/>
                                        </p:tgtEl>
                                      </p:cBhvr>
                                    </p:animEffect>
                                  </p:childTnLst>
                                </p:cTn>
                              </p:par>
                              <p:par>
                                <p:cTn id="65" presetID="31" presetClass="entr" presetSubtype="0" fill="hold" nodeType="withEffect">
                                  <p:stCondLst>
                                    <p:cond delay="0"/>
                                  </p:stCondLst>
                                  <p:childTnLst>
                                    <p:set>
                                      <p:cBhvr>
                                        <p:cTn id="66" dur="1" fill="hold">
                                          <p:stCondLst>
                                            <p:cond delay="0"/>
                                          </p:stCondLst>
                                        </p:cTn>
                                        <p:tgtEl>
                                          <p:spTgt spid="97"/>
                                        </p:tgtEl>
                                        <p:attrNameLst>
                                          <p:attrName>style.visibility</p:attrName>
                                        </p:attrNameLst>
                                      </p:cBhvr>
                                      <p:to>
                                        <p:strVal val="visible"/>
                                      </p:to>
                                    </p:set>
                                    <p:anim calcmode="lin" valueType="num">
                                      <p:cBhvr>
                                        <p:cTn id="67" dur="1000" fill="hold"/>
                                        <p:tgtEl>
                                          <p:spTgt spid="97"/>
                                        </p:tgtEl>
                                        <p:attrNameLst>
                                          <p:attrName>ppt_w</p:attrName>
                                        </p:attrNameLst>
                                      </p:cBhvr>
                                      <p:tavLst>
                                        <p:tav tm="0">
                                          <p:val>
                                            <p:fltVal val="0"/>
                                          </p:val>
                                        </p:tav>
                                        <p:tav tm="100000">
                                          <p:val>
                                            <p:strVal val="#ppt_w"/>
                                          </p:val>
                                        </p:tav>
                                      </p:tavLst>
                                    </p:anim>
                                    <p:anim calcmode="lin" valueType="num">
                                      <p:cBhvr>
                                        <p:cTn id="68" dur="1000" fill="hold"/>
                                        <p:tgtEl>
                                          <p:spTgt spid="97"/>
                                        </p:tgtEl>
                                        <p:attrNameLst>
                                          <p:attrName>ppt_h</p:attrName>
                                        </p:attrNameLst>
                                      </p:cBhvr>
                                      <p:tavLst>
                                        <p:tav tm="0">
                                          <p:val>
                                            <p:fltVal val="0"/>
                                          </p:val>
                                        </p:tav>
                                        <p:tav tm="100000">
                                          <p:val>
                                            <p:strVal val="#ppt_h"/>
                                          </p:val>
                                        </p:tav>
                                      </p:tavLst>
                                    </p:anim>
                                    <p:anim calcmode="lin" valueType="num">
                                      <p:cBhvr>
                                        <p:cTn id="69" dur="1000" fill="hold"/>
                                        <p:tgtEl>
                                          <p:spTgt spid="97"/>
                                        </p:tgtEl>
                                        <p:attrNameLst>
                                          <p:attrName>style.rotation</p:attrName>
                                        </p:attrNameLst>
                                      </p:cBhvr>
                                      <p:tavLst>
                                        <p:tav tm="0">
                                          <p:val>
                                            <p:fltVal val="90"/>
                                          </p:val>
                                        </p:tav>
                                        <p:tav tm="100000">
                                          <p:val>
                                            <p:fltVal val="0"/>
                                          </p:val>
                                        </p:tav>
                                      </p:tavLst>
                                    </p:anim>
                                    <p:animEffect transition="in" filter="fade">
                                      <p:cBhvr>
                                        <p:cTn id="70" dur="1000"/>
                                        <p:tgtEl>
                                          <p:spTgt spid="97"/>
                                        </p:tgtEl>
                                      </p:cBhvr>
                                    </p:animEffect>
                                  </p:childTnLst>
                                </p:cTn>
                              </p:par>
                              <p:par>
                                <p:cTn id="71" presetID="31" presetClass="entr" presetSubtype="0" fill="hold" nodeType="withEffect">
                                  <p:stCondLst>
                                    <p:cond delay="0"/>
                                  </p:stCondLst>
                                  <p:childTnLst>
                                    <p:set>
                                      <p:cBhvr>
                                        <p:cTn id="72" dur="1" fill="hold">
                                          <p:stCondLst>
                                            <p:cond delay="0"/>
                                          </p:stCondLst>
                                        </p:cTn>
                                        <p:tgtEl>
                                          <p:spTgt spid="98"/>
                                        </p:tgtEl>
                                        <p:attrNameLst>
                                          <p:attrName>style.visibility</p:attrName>
                                        </p:attrNameLst>
                                      </p:cBhvr>
                                      <p:to>
                                        <p:strVal val="visible"/>
                                      </p:to>
                                    </p:set>
                                    <p:anim calcmode="lin" valueType="num">
                                      <p:cBhvr>
                                        <p:cTn id="73" dur="1000" fill="hold"/>
                                        <p:tgtEl>
                                          <p:spTgt spid="98"/>
                                        </p:tgtEl>
                                        <p:attrNameLst>
                                          <p:attrName>ppt_w</p:attrName>
                                        </p:attrNameLst>
                                      </p:cBhvr>
                                      <p:tavLst>
                                        <p:tav tm="0">
                                          <p:val>
                                            <p:fltVal val="0"/>
                                          </p:val>
                                        </p:tav>
                                        <p:tav tm="100000">
                                          <p:val>
                                            <p:strVal val="#ppt_w"/>
                                          </p:val>
                                        </p:tav>
                                      </p:tavLst>
                                    </p:anim>
                                    <p:anim calcmode="lin" valueType="num">
                                      <p:cBhvr>
                                        <p:cTn id="74" dur="1000" fill="hold"/>
                                        <p:tgtEl>
                                          <p:spTgt spid="98"/>
                                        </p:tgtEl>
                                        <p:attrNameLst>
                                          <p:attrName>ppt_h</p:attrName>
                                        </p:attrNameLst>
                                      </p:cBhvr>
                                      <p:tavLst>
                                        <p:tav tm="0">
                                          <p:val>
                                            <p:fltVal val="0"/>
                                          </p:val>
                                        </p:tav>
                                        <p:tav tm="100000">
                                          <p:val>
                                            <p:strVal val="#ppt_h"/>
                                          </p:val>
                                        </p:tav>
                                      </p:tavLst>
                                    </p:anim>
                                    <p:anim calcmode="lin" valueType="num">
                                      <p:cBhvr>
                                        <p:cTn id="75" dur="1000" fill="hold"/>
                                        <p:tgtEl>
                                          <p:spTgt spid="98"/>
                                        </p:tgtEl>
                                        <p:attrNameLst>
                                          <p:attrName>style.rotation</p:attrName>
                                        </p:attrNameLst>
                                      </p:cBhvr>
                                      <p:tavLst>
                                        <p:tav tm="0">
                                          <p:val>
                                            <p:fltVal val="90"/>
                                          </p:val>
                                        </p:tav>
                                        <p:tav tm="100000">
                                          <p:val>
                                            <p:fltVal val="0"/>
                                          </p:val>
                                        </p:tav>
                                      </p:tavLst>
                                    </p:anim>
                                    <p:animEffect transition="in" filter="fade">
                                      <p:cBhvr>
                                        <p:cTn id="76" dur="1000"/>
                                        <p:tgtEl>
                                          <p:spTgt spid="98"/>
                                        </p:tgtEl>
                                      </p:cBhvr>
                                    </p:animEffect>
                                  </p:childTnLst>
                                </p:cTn>
                              </p:par>
                              <p:par>
                                <p:cTn id="77" presetID="31" presetClass="entr" presetSubtype="0" fill="hold" nodeType="withEffect">
                                  <p:stCondLst>
                                    <p:cond delay="0"/>
                                  </p:stCondLst>
                                  <p:childTnLst>
                                    <p:set>
                                      <p:cBhvr>
                                        <p:cTn id="78" dur="1" fill="hold">
                                          <p:stCondLst>
                                            <p:cond delay="0"/>
                                          </p:stCondLst>
                                        </p:cTn>
                                        <p:tgtEl>
                                          <p:spTgt spid="101"/>
                                        </p:tgtEl>
                                        <p:attrNameLst>
                                          <p:attrName>style.visibility</p:attrName>
                                        </p:attrNameLst>
                                      </p:cBhvr>
                                      <p:to>
                                        <p:strVal val="visible"/>
                                      </p:to>
                                    </p:set>
                                    <p:anim calcmode="lin" valueType="num">
                                      <p:cBhvr>
                                        <p:cTn id="79" dur="1000" fill="hold"/>
                                        <p:tgtEl>
                                          <p:spTgt spid="101"/>
                                        </p:tgtEl>
                                        <p:attrNameLst>
                                          <p:attrName>ppt_w</p:attrName>
                                        </p:attrNameLst>
                                      </p:cBhvr>
                                      <p:tavLst>
                                        <p:tav tm="0">
                                          <p:val>
                                            <p:fltVal val="0"/>
                                          </p:val>
                                        </p:tav>
                                        <p:tav tm="100000">
                                          <p:val>
                                            <p:strVal val="#ppt_w"/>
                                          </p:val>
                                        </p:tav>
                                      </p:tavLst>
                                    </p:anim>
                                    <p:anim calcmode="lin" valueType="num">
                                      <p:cBhvr>
                                        <p:cTn id="80" dur="1000" fill="hold"/>
                                        <p:tgtEl>
                                          <p:spTgt spid="101"/>
                                        </p:tgtEl>
                                        <p:attrNameLst>
                                          <p:attrName>ppt_h</p:attrName>
                                        </p:attrNameLst>
                                      </p:cBhvr>
                                      <p:tavLst>
                                        <p:tav tm="0">
                                          <p:val>
                                            <p:fltVal val="0"/>
                                          </p:val>
                                        </p:tav>
                                        <p:tav tm="100000">
                                          <p:val>
                                            <p:strVal val="#ppt_h"/>
                                          </p:val>
                                        </p:tav>
                                      </p:tavLst>
                                    </p:anim>
                                    <p:anim calcmode="lin" valueType="num">
                                      <p:cBhvr>
                                        <p:cTn id="81" dur="1000" fill="hold"/>
                                        <p:tgtEl>
                                          <p:spTgt spid="101"/>
                                        </p:tgtEl>
                                        <p:attrNameLst>
                                          <p:attrName>style.rotation</p:attrName>
                                        </p:attrNameLst>
                                      </p:cBhvr>
                                      <p:tavLst>
                                        <p:tav tm="0">
                                          <p:val>
                                            <p:fltVal val="90"/>
                                          </p:val>
                                        </p:tav>
                                        <p:tav tm="100000">
                                          <p:val>
                                            <p:fltVal val="0"/>
                                          </p:val>
                                        </p:tav>
                                      </p:tavLst>
                                    </p:anim>
                                    <p:animEffect transition="in" filter="fade">
                                      <p:cBhvr>
                                        <p:cTn id="82" dur="1000"/>
                                        <p:tgtEl>
                                          <p:spTgt spid="101"/>
                                        </p:tgtEl>
                                      </p:cBhvr>
                                    </p:animEffect>
                                  </p:childTnLst>
                                </p:cTn>
                              </p:par>
                              <p:par>
                                <p:cTn id="83" presetID="31" presetClass="entr" presetSubtype="0" fill="hold" nodeType="withEffect">
                                  <p:stCondLst>
                                    <p:cond delay="0"/>
                                  </p:stCondLst>
                                  <p:childTnLst>
                                    <p:set>
                                      <p:cBhvr>
                                        <p:cTn id="84" dur="1" fill="hold">
                                          <p:stCondLst>
                                            <p:cond delay="0"/>
                                          </p:stCondLst>
                                        </p:cTn>
                                        <p:tgtEl>
                                          <p:spTgt spid="102"/>
                                        </p:tgtEl>
                                        <p:attrNameLst>
                                          <p:attrName>style.visibility</p:attrName>
                                        </p:attrNameLst>
                                      </p:cBhvr>
                                      <p:to>
                                        <p:strVal val="visible"/>
                                      </p:to>
                                    </p:set>
                                    <p:anim calcmode="lin" valueType="num">
                                      <p:cBhvr>
                                        <p:cTn id="85" dur="1000" fill="hold"/>
                                        <p:tgtEl>
                                          <p:spTgt spid="102"/>
                                        </p:tgtEl>
                                        <p:attrNameLst>
                                          <p:attrName>ppt_w</p:attrName>
                                        </p:attrNameLst>
                                      </p:cBhvr>
                                      <p:tavLst>
                                        <p:tav tm="0">
                                          <p:val>
                                            <p:fltVal val="0"/>
                                          </p:val>
                                        </p:tav>
                                        <p:tav tm="100000">
                                          <p:val>
                                            <p:strVal val="#ppt_w"/>
                                          </p:val>
                                        </p:tav>
                                      </p:tavLst>
                                    </p:anim>
                                    <p:anim calcmode="lin" valueType="num">
                                      <p:cBhvr>
                                        <p:cTn id="86" dur="1000" fill="hold"/>
                                        <p:tgtEl>
                                          <p:spTgt spid="102"/>
                                        </p:tgtEl>
                                        <p:attrNameLst>
                                          <p:attrName>ppt_h</p:attrName>
                                        </p:attrNameLst>
                                      </p:cBhvr>
                                      <p:tavLst>
                                        <p:tav tm="0">
                                          <p:val>
                                            <p:fltVal val="0"/>
                                          </p:val>
                                        </p:tav>
                                        <p:tav tm="100000">
                                          <p:val>
                                            <p:strVal val="#ppt_h"/>
                                          </p:val>
                                        </p:tav>
                                      </p:tavLst>
                                    </p:anim>
                                    <p:anim calcmode="lin" valueType="num">
                                      <p:cBhvr>
                                        <p:cTn id="87" dur="1000" fill="hold"/>
                                        <p:tgtEl>
                                          <p:spTgt spid="102"/>
                                        </p:tgtEl>
                                        <p:attrNameLst>
                                          <p:attrName>style.rotation</p:attrName>
                                        </p:attrNameLst>
                                      </p:cBhvr>
                                      <p:tavLst>
                                        <p:tav tm="0">
                                          <p:val>
                                            <p:fltVal val="90"/>
                                          </p:val>
                                        </p:tav>
                                        <p:tav tm="100000">
                                          <p:val>
                                            <p:fltVal val="0"/>
                                          </p:val>
                                        </p:tav>
                                      </p:tavLst>
                                    </p:anim>
                                    <p:animEffect transition="in" filter="fade">
                                      <p:cBhvr>
                                        <p:cTn id="88" dur="1000"/>
                                        <p:tgtEl>
                                          <p:spTgt spid="102"/>
                                        </p:tgtEl>
                                      </p:cBhvr>
                                    </p:animEffect>
                                  </p:childTnLst>
                                </p:cTn>
                              </p:par>
                              <p:par>
                                <p:cTn id="89" presetID="31" presetClass="entr" presetSubtype="0" fill="hold" nodeType="withEffect">
                                  <p:stCondLst>
                                    <p:cond delay="0"/>
                                  </p:stCondLst>
                                  <p:childTnLst>
                                    <p:set>
                                      <p:cBhvr>
                                        <p:cTn id="90" dur="1" fill="hold">
                                          <p:stCondLst>
                                            <p:cond delay="0"/>
                                          </p:stCondLst>
                                        </p:cTn>
                                        <p:tgtEl>
                                          <p:spTgt spid="105"/>
                                        </p:tgtEl>
                                        <p:attrNameLst>
                                          <p:attrName>style.visibility</p:attrName>
                                        </p:attrNameLst>
                                      </p:cBhvr>
                                      <p:to>
                                        <p:strVal val="visible"/>
                                      </p:to>
                                    </p:set>
                                    <p:anim calcmode="lin" valueType="num">
                                      <p:cBhvr>
                                        <p:cTn id="91" dur="1000" fill="hold"/>
                                        <p:tgtEl>
                                          <p:spTgt spid="105"/>
                                        </p:tgtEl>
                                        <p:attrNameLst>
                                          <p:attrName>ppt_w</p:attrName>
                                        </p:attrNameLst>
                                      </p:cBhvr>
                                      <p:tavLst>
                                        <p:tav tm="0">
                                          <p:val>
                                            <p:fltVal val="0"/>
                                          </p:val>
                                        </p:tav>
                                        <p:tav tm="100000">
                                          <p:val>
                                            <p:strVal val="#ppt_w"/>
                                          </p:val>
                                        </p:tav>
                                      </p:tavLst>
                                    </p:anim>
                                    <p:anim calcmode="lin" valueType="num">
                                      <p:cBhvr>
                                        <p:cTn id="92" dur="1000" fill="hold"/>
                                        <p:tgtEl>
                                          <p:spTgt spid="105"/>
                                        </p:tgtEl>
                                        <p:attrNameLst>
                                          <p:attrName>ppt_h</p:attrName>
                                        </p:attrNameLst>
                                      </p:cBhvr>
                                      <p:tavLst>
                                        <p:tav tm="0">
                                          <p:val>
                                            <p:fltVal val="0"/>
                                          </p:val>
                                        </p:tav>
                                        <p:tav tm="100000">
                                          <p:val>
                                            <p:strVal val="#ppt_h"/>
                                          </p:val>
                                        </p:tav>
                                      </p:tavLst>
                                    </p:anim>
                                    <p:anim calcmode="lin" valueType="num">
                                      <p:cBhvr>
                                        <p:cTn id="93" dur="1000" fill="hold"/>
                                        <p:tgtEl>
                                          <p:spTgt spid="105"/>
                                        </p:tgtEl>
                                        <p:attrNameLst>
                                          <p:attrName>style.rotation</p:attrName>
                                        </p:attrNameLst>
                                      </p:cBhvr>
                                      <p:tavLst>
                                        <p:tav tm="0">
                                          <p:val>
                                            <p:fltVal val="90"/>
                                          </p:val>
                                        </p:tav>
                                        <p:tav tm="100000">
                                          <p:val>
                                            <p:fltVal val="0"/>
                                          </p:val>
                                        </p:tav>
                                      </p:tavLst>
                                    </p:anim>
                                    <p:animEffect transition="in" filter="fade">
                                      <p:cBhvr>
                                        <p:cTn id="94" dur="1000"/>
                                        <p:tgtEl>
                                          <p:spTgt spid="105"/>
                                        </p:tgtEl>
                                      </p:cBhvr>
                                    </p:animEffect>
                                  </p:childTnLst>
                                </p:cTn>
                              </p:par>
                              <p:par>
                                <p:cTn id="95" presetID="31" presetClass="entr" presetSubtype="0" fill="hold" nodeType="withEffect">
                                  <p:stCondLst>
                                    <p:cond delay="0"/>
                                  </p:stCondLst>
                                  <p:childTnLst>
                                    <p:set>
                                      <p:cBhvr>
                                        <p:cTn id="96" dur="1" fill="hold">
                                          <p:stCondLst>
                                            <p:cond delay="0"/>
                                          </p:stCondLst>
                                        </p:cTn>
                                        <p:tgtEl>
                                          <p:spTgt spid="108"/>
                                        </p:tgtEl>
                                        <p:attrNameLst>
                                          <p:attrName>style.visibility</p:attrName>
                                        </p:attrNameLst>
                                      </p:cBhvr>
                                      <p:to>
                                        <p:strVal val="visible"/>
                                      </p:to>
                                    </p:set>
                                    <p:anim calcmode="lin" valueType="num">
                                      <p:cBhvr>
                                        <p:cTn id="97" dur="1000" fill="hold"/>
                                        <p:tgtEl>
                                          <p:spTgt spid="108"/>
                                        </p:tgtEl>
                                        <p:attrNameLst>
                                          <p:attrName>ppt_w</p:attrName>
                                        </p:attrNameLst>
                                      </p:cBhvr>
                                      <p:tavLst>
                                        <p:tav tm="0">
                                          <p:val>
                                            <p:fltVal val="0"/>
                                          </p:val>
                                        </p:tav>
                                        <p:tav tm="100000">
                                          <p:val>
                                            <p:strVal val="#ppt_w"/>
                                          </p:val>
                                        </p:tav>
                                      </p:tavLst>
                                    </p:anim>
                                    <p:anim calcmode="lin" valueType="num">
                                      <p:cBhvr>
                                        <p:cTn id="98" dur="1000" fill="hold"/>
                                        <p:tgtEl>
                                          <p:spTgt spid="108"/>
                                        </p:tgtEl>
                                        <p:attrNameLst>
                                          <p:attrName>ppt_h</p:attrName>
                                        </p:attrNameLst>
                                      </p:cBhvr>
                                      <p:tavLst>
                                        <p:tav tm="0">
                                          <p:val>
                                            <p:fltVal val="0"/>
                                          </p:val>
                                        </p:tav>
                                        <p:tav tm="100000">
                                          <p:val>
                                            <p:strVal val="#ppt_h"/>
                                          </p:val>
                                        </p:tav>
                                      </p:tavLst>
                                    </p:anim>
                                    <p:anim calcmode="lin" valueType="num">
                                      <p:cBhvr>
                                        <p:cTn id="99" dur="1000" fill="hold"/>
                                        <p:tgtEl>
                                          <p:spTgt spid="108"/>
                                        </p:tgtEl>
                                        <p:attrNameLst>
                                          <p:attrName>style.rotation</p:attrName>
                                        </p:attrNameLst>
                                      </p:cBhvr>
                                      <p:tavLst>
                                        <p:tav tm="0">
                                          <p:val>
                                            <p:fltVal val="90"/>
                                          </p:val>
                                        </p:tav>
                                        <p:tav tm="100000">
                                          <p:val>
                                            <p:fltVal val="0"/>
                                          </p:val>
                                        </p:tav>
                                      </p:tavLst>
                                    </p:anim>
                                    <p:animEffect transition="in" filter="fade">
                                      <p:cBhvr>
                                        <p:cTn id="100" dur="1000"/>
                                        <p:tgtEl>
                                          <p:spTgt spid="108"/>
                                        </p:tgtEl>
                                      </p:cBhvr>
                                    </p:animEffect>
                                  </p:childTnLst>
                                </p:cTn>
                              </p:par>
                              <p:par>
                                <p:cTn id="101" presetID="31" presetClass="entr" presetSubtype="0" fill="hold" nodeType="withEffect">
                                  <p:stCondLst>
                                    <p:cond delay="0"/>
                                  </p:stCondLst>
                                  <p:childTnLst>
                                    <p:set>
                                      <p:cBhvr>
                                        <p:cTn id="102" dur="1" fill="hold">
                                          <p:stCondLst>
                                            <p:cond delay="0"/>
                                          </p:stCondLst>
                                        </p:cTn>
                                        <p:tgtEl>
                                          <p:spTgt spid="111"/>
                                        </p:tgtEl>
                                        <p:attrNameLst>
                                          <p:attrName>style.visibility</p:attrName>
                                        </p:attrNameLst>
                                      </p:cBhvr>
                                      <p:to>
                                        <p:strVal val="visible"/>
                                      </p:to>
                                    </p:set>
                                    <p:anim calcmode="lin" valueType="num">
                                      <p:cBhvr>
                                        <p:cTn id="103" dur="1000" fill="hold"/>
                                        <p:tgtEl>
                                          <p:spTgt spid="111"/>
                                        </p:tgtEl>
                                        <p:attrNameLst>
                                          <p:attrName>ppt_w</p:attrName>
                                        </p:attrNameLst>
                                      </p:cBhvr>
                                      <p:tavLst>
                                        <p:tav tm="0">
                                          <p:val>
                                            <p:fltVal val="0"/>
                                          </p:val>
                                        </p:tav>
                                        <p:tav tm="100000">
                                          <p:val>
                                            <p:strVal val="#ppt_w"/>
                                          </p:val>
                                        </p:tav>
                                      </p:tavLst>
                                    </p:anim>
                                    <p:anim calcmode="lin" valueType="num">
                                      <p:cBhvr>
                                        <p:cTn id="104" dur="1000" fill="hold"/>
                                        <p:tgtEl>
                                          <p:spTgt spid="111"/>
                                        </p:tgtEl>
                                        <p:attrNameLst>
                                          <p:attrName>ppt_h</p:attrName>
                                        </p:attrNameLst>
                                      </p:cBhvr>
                                      <p:tavLst>
                                        <p:tav tm="0">
                                          <p:val>
                                            <p:fltVal val="0"/>
                                          </p:val>
                                        </p:tav>
                                        <p:tav tm="100000">
                                          <p:val>
                                            <p:strVal val="#ppt_h"/>
                                          </p:val>
                                        </p:tav>
                                      </p:tavLst>
                                    </p:anim>
                                    <p:anim calcmode="lin" valueType="num">
                                      <p:cBhvr>
                                        <p:cTn id="105" dur="1000" fill="hold"/>
                                        <p:tgtEl>
                                          <p:spTgt spid="111"/>
                                        </p:tgtEl>
                                        <p:attrNameLst>
                                          <p:attrName>style.rotation</p:attrName>
                                        </p:attrNameLst>
                                      </p:cBhvr>
                                      <p:tavLst>
                                        <p:tav tm="0">
                                          <p:val>
                                            <p:fltVal val="90"/>
                                          </p:val>
                                        </p:tav>
                                        <p:tav tm="100000">
                                          <p:val>
                                            <p:fltVal val="0"/>
                                          </p:val>
                                        </p:tav>
                                      </p:tavLst>
                                    </p:anim>
                                    <p:animEffect transition="in" filter="fade">
                                      <p:cBhvr>
                                        <p:cTn id="106"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Six Sigma Methodology</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58</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Six Sigma</a:t>
            </a:r>
          </a:p>
        </p:txBody>
      </p:sp>
      <p:sp>
        <p:nvSpPr>
          <p:cNvPr id="4" name="Content Placeholder 3"/>
          <p:cNvSpPr>
            <a:spLocks noGrp="1"/>
          </p:cNvSpPr>
          <p:nvPr>
            <p:ph idx="1"/>
          </p:nvPr>
        </p:nvSpPr>
        <p:spPr/>
        <p:txBody>
          <a:bodyPr>
            <a:normAutofit fontScale="77500" lnSpcReduction="20000"/>
          </a:bodyPr>
          <a:lstStyle/>
          <a:p>
            <a:pPr marL="482600" indent="-482600">
              <a:lnSpc>
                <a:spcPct val="90000"/>
              </a:lnSpc>
              <a:spcAft>
                <a:spcPct val="40000"/>
              </a:spcAft>
              <a:buFont typeface="Times" charset="0"/>
              <a:buAutoNum type="arabicPeriod"/>
            </a:pPr>
            <a:r>
              <a:rPr lang="en-US" b="1" i="1" dirty="0">
                <a:solidFill>
                  <a:schemeClr val="tx2"/>
                </a:solidFill>
              </a:rPr>
              <a:t>Defines</a:t>
            </a:r>
            <a:r>
              <a:rPr lang="en-US" b="1" dirty="0">
                <a:solidFill>
                  <a:schemeClr val="tx2"/>
                </a:solidFill>
              </a:rPr>
              <a:t> </a:t>
            </a:r>
            <a:r>
              <a:rPr lang="en-US" dirty="0"/>
              <a:t>the project’s purpose, scope, and outputs, then identifies the required process information keeping in mind the customer’s definition of quality</a:t>
            </a:r>
          </a:p>
          <a:p>
            <a:pPr marL="482600" indent="-482600">
              <a:lnSpc>
                <a:spcPct val="90000"/>
              </a:lnSpc>
              <a:spcAft>
                <a:spcPct val="40000"/>
              </a:spcAft>
              <a:buFont typeface="Times" charset="0"/>
              <a:buAutoNum type="arabicPeriod"/>
            </a:pPr>
            <a:r>
              <a:rPr lang="en-US" b="1" i="1" dirty="0">
                <a:solidFill>
                  <a:srgbClr val="255898"/>
                </a:solidFill>
              </a:rPr>
              <a:t>Measures</a:t>
            </a:r>
            <a:r>
              <a:rPr lang="en-US" dirty="0">
                <a:solidFill>
                  <a:srgbClr val="255898"/>
                </a:solidFill>
              </a:rPr>
              <a:t> </a:t>
            </a:r>
            <a:r>
              <a:rPr lang="en-US" dirty="0"/>
              <a:t>the process and collects data</a:t>
            </a:r>
          </a:p>
          <a:p>
            <a:pPr marL="482600" indent="-482600">
              <a:lnSpc>
                <a:spcPct val="90000"/>
              </a:lnSpc>
              <a:spcAft>
                <a:spcPct val="40000"/>
              </a:spcAft>
              <a:buFont typeface="Times" charset="0"/>
              <a:buAutoNum type="arabicPeriod"/>
            </a:pPr>
            <a:r>
              <a:rPr lang="en-US" b="1" i="1" dirty="0">
                <a:solidFill>
                  <a:srgbClr val="255898"/>
                </a:solidFill>
              </a:rPr>
              <a:t>Analyzes</a:t>
            </a:r>
            <a:r>
              <a:rPr lang="en-US" i="1" dirty="0">
                <a:solidFill>
                  <a:srgbClr val="255898"/>
                </a:solidFill>
              </a:rPr>
              <a:t> </a:t>
            </a:r>
            <a:r>
              <a:rPr lang="en-US" dirty="0"/>
              <a:t>the data ensuring</a:t>
            </a:r>
            <a:br>
              <a:rPr lang="en-US" dirty="0"/>
            </a:br>
            <a:r>
              <a:rPr lang="en-US" dirty="0"/>
              <a:t>repeatability and reproducibility</a:t>
            </a:r>
          </a:p>
          <a:p>
            <a:pPr marL="482600" indent="-482600">
              <a:lnSpc>
                <a:spcPct val="90000"/>
              </a:lnSpc>
              <a:spcAft>
                <a:spcPct val="40000"/>
              </a:spcAft>
              <a:buFont typeface="Times" charset="0"/>
              <a:buAutoNum type="arabicPeriod"/>
            </a:pPr>
            <a:r>
              <a:rPr lang="en-US" b="1" i="1" dirty="0">
                <a:solidFill>
                  <a:srgbClr val="255898"/>
                </a:solidFill>
              </a:rPr>
              <a:t>Improves</a:t>
            </a:r>
            <a:r>
              <a:rPr lang="en-US" dirty="0">
                <a:solidFill>
                  <a:srgbClr val="255898"/>
                </a:solidFill>
              </a:rPr>
              <a:t> </a:t>
            </a:r>
            <a:r>
              <a:rPr lang="en-US" dirty="0"/>
              <a:t>by modifying or </a:t>
            </a:r>
            <a:br>
              <a:rPr lang="en-US" dirty="0"/>
            </a:br>
            <a:r>
              <a:rPr lang="en-US" dirty="0"/>
              <a:t>redesigning existing </a:t>
            </a:r>
            <a:br>
              <a:rPr lang="en-US" dirty="0"/>
            </a:br>
            <a:r>
              <a:rPr lang="en-US" dirty="0"/>
              <a:t>processes and procedures</a:t>
            </a:r>
          </a:p>
          <a:p>
            <a:pPr marL="482600" indent="-482600">
              <a:lnSpc>
                <a:spcPct val="90000"/>
              </a:lnSpc>
              <a:spcAft>
                <a:spcPct val="40000"/>
              </a:spcAft>
              <a:buFont typeface="Times" charset="0"/>
              <a:buAutoNum type="arabicPeriod"/>
            </a:pPr>
            <a:r>
              <a:rPr lang="en-US" b="1" i="1" dirty="0">
                <a:solidFill>
                  <a:srgbClr val="255898"/>
                </a:solidFill>
              </a:rPr>
              <a:t>Controls</a:t>
            </a:r>
            <a:r>
              <a:rPr lang="en-US" dirty="0">
                <a:solidFill>
                  <a:srgbClr val="255898"/>
                </a:solidFill>
              </a:rPr>
              <a:t> </a:t>
            </a:r>
            <a:r>
              <a:rPr lang="en-US" dirty="0"/>
              <a:t>the new process </a:t>
            </a:r>
            <a:br>
              <a:rPr lang="en-US" dirty="0"/>
            </a:br>
            <a:r>
              <a:rPr lang="en-US" dirty="0"/>
              <a:t>to make sure performance </a:t>
            </a:r>
            <a:br>
              <a:rPr lang="en-US" dirty="0"/>
            </a:br>
            <a:r>
              <a:rPr lang="en-US" dirty="0"/>
              <a:t>levels are maintained</a:t>
            </a:r>
          </a:p>
        </p:txBody>
      </p:sp>
      <p:sp>
        <p:nvSpPr>
          <p:cNvPr id="6" name="Rectangle 5"/>
          <p:cNvSpPr/>
          <p:nvPr/>
        </p:nvSpPr>
        <p:spPr>
          <a:xfrm>
            <a:off x="612775" y="717674"/>
            <a:ext cx="1229824" cy="523220"/>
          </a:xfrm>
          <a:prstGeom prst="rect">
            <a:avLst/>
          </a:prstGeom>
        </p:spPr>
        <p:txBody>
          <a:bodyPr wrap="none">
            <a:spAutoFit/>
          </a:bodyPr>
          <a:lstStyle/>
          <a:p>
            <a:r>
              <a:rPr lang="en-GB" sz="2800" b="1" u="sng" dirty="0">
                <a:solidFill>
                  <a:srgbClr val="C00000"/>
                </a:solidFill>
                <a:effectLst>
                  <a:outerShdw blurRad="38100" dist="38100" dir="2700000" algn="tl">
                    <a:srgbClr val="000000">
                      <a:alpha val="43137"/>
                    </a:srgbClr>
                  </a:outerShdw>
                </a:effectLst>
              </a:rPr>
              <a:t>DMAIC</a:t>
            </a:r>
          </a:p>
        </p:txBody>
      </p:sp>
      <p:pic>
        <p:nvPicPr>
          <p:cNvPr id="308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3547269"/>
            <a:ext cx="2895600" cy="2760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a:extLst>
              <a:ext uri="{FF2B5EF4-FFF2-40B4-BE49-F238E27FC236}">
                <a16:creationId xmlns:a16="http://schemas.microsoft.com/office/drawing/2014/main" id="{5159BB8F-40EB-4904-A58C-B89CAB69C06E}"/>
              </a:ext>
            </a:extLst>
          </p:cNvPr>
          <p:cNvSpPr/>
          <p:nvPr/>
        </p:nvSpPr>
        <p:spPr>
          <a:xfrm>
            <a:off x="2590800" y="1028571"/>
            <a:ext cx="6438900" cy="46166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US" sz="2400" u="sng" dirty="0">
                <a:solidFill>
                  <a:srgbClr val="231F20"/>
                </a:solidFill>
                <a:effectLst>
                  <a:outerShdw blurRad="38100" dist="38100" dir="2700000" algn="tl">
                    <a:srgbClr val="000000">
                      <a:alpha val="43137"/>
                    </a:srgbClr>
                  </a:outerShdw>
                </a:effectLst>
              </a:rPr>
              <a:t>DMAIC</a:t>
            </a:r>
            <a:r>
              <a:rPr lang="en-US" sz="2400" dirty="0">
                <a:solidFill>
                  <a:srgbClr val="231F20"/>
                </a:solidFill>
                <a:effectLst>
                  <a:outerShdw blurRad="38100" dist="38100" dir="2700000" algn="tl">
                    <a:srgbClr val="000000">
                      <a:alpha val="43137"/>
                    </a:srgbClr>
                  </a:outerShdw>
                </a:effectLst>
              </a:rPr>
              <a:t>: Dumb Managers Always Ignore Customers</a:t>
            </a:r>
            <a:endParaRPr lang="en-US" sz="2400" dirty="0">
              <a:effectLst>
                <a:outerShdw blurRad="38100" dist="38100" dir="2700000" algn="tl">
                  <a:srgbClr val="000000">
                    <a:alpha val="43137"/>
                  </a:srgbClr>
                </a:outerShdw>
              </a:effectLst>
            </a:endParaRPr>
          </a:p>
        </p:txBody>
      </p:sp>
      <p:sp>
        <p:nvSpPr>
          <p:cNvPr id="12" name="Rectangle 11">
            <a:extLst>
              <a:ext uri="{FF2B5EF4-FFF2-40B4-BE49-F238E27FC236}">
                <a16:creationId xmlns:a16="http://schemas.microsoft.com/office/drawing/2014/main" id="{A1BDA61C-ADB4-440E-A8B0-49B4A44621A7}"/>
              </a:ext>
            </a:extLst>
          </p:cNvPr>
          <p:cNvSpPr/>
          <p:nvPr/>
        </p:nvSpPr>
        <p:spPr>
          <a:xfrm>
            <a:off x="297464" y="5844860"/>
            <a:ext cx="6484336" cy="75713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marL="444500" indent="-444500">
              <a:lnSpc>
                <a:spcPct val="90000"/>
              </a:lnSpc>
              <a:spcAft>
                <a:spcPct val="40000"/>
              </a:spcAft>
              <a:buClr>
                <a:srgbClr val="BF0922"/>
              </a:buClr>
              <a:buSzPct val="60000"/>
              <a:buFont typeface="Lucida Grande" charset="0"/>
              <a:buChar char="►"/>
            </a:pPr>
            <a:r>
              <a:rPr lang="en-US" sz="2400" dirty="0"/>
              <a:t>Create qualified process improvement experts (Black Belts, Green Belts, etc.)</a:t>
            </a:r>
          </a:p>
        </p:txBody>
      </p:sp>
    </p:spTree>
    <p:extLst>
      <p:ext uri="{BB962C8B-B14F-4D97-AF65-F5344CB8AC3E}">
        <p14:creationId xmlns:p14="http://schemas.microsoft.com/office/powerpoint/2010/main" val="19625010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sz="3200" b="1" dirty="0">
                <a:solidFill>
                  <a:schemeClr val="bg1"/>
                </a:solidFill>
                <a:effectLst>
                  <a:outerShdw blurRad="38100" dist="38100" dir="2700000" algn="tl">
                    <a:srgbClr val="000000">
                      <a:alpha val="43137"/>
                    </a:srgbClr>
                  </a:outerShdw>
                </a:effectLst>
              </a:rPr>
              <a:t>DMAIC Tools and Techniques</a:t>
            </a:r>
            <a:endParaRPr lang="en-US" altLang="zh-TW" sz="3200" b="1" kern="0" dirty="0">
              <a:solidFill>
                <a:schemeClr val="bg1"/>
              </a:solidFill>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59</a:t>
            </a:fld>
            <a:r>
              <a:rPr lang="en-US" altLang="zh-TW" dirty="0">
                <a:solidFill>
                  <a:schemeClr val="bg1">
                    <a:lumMod val="95000"/>
                  </a:schemeClr>
                </a:solidFill>
              </a:rPr>
              <a:t>/61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Six Sigma</a:t>
            </a:r>
          </a:p>
        </p:txBody>
      </p:sp>
      <p:sp>
        <p:nvSpPr>
          <p:cNvPr id="4" name="Content Placeholder 3"/>
          <p:cNvSpPr>
            <a:spLocks noGrp="1"/>
          </p:cNvSpPr>
          <p:nvPr>
            <p:ph idx="1"/>
          </p:nvPr>
        </p:nvSpPr>
        <p:spPr/>
        <p:txBody>
          <a:bodyPr>
            <a:normAutofit/>
          </a:bodyPr>
          <a:lstStyle/>
          <a:p>
            <a:pPr marL="0" indent="0">
              <a:lnSpc>
                <a:spcPct val="90000"/>
              </a:lnSpc>
              <a:spcAft>
                <a:spcPct val="40000"/>
              </a:spcAft>
              <a:buNone/>
            </a:pPr>
            <a:r>
              <a:rPr lang="en-US" dirty="0"/>
              <a:t>.</a:t>
            </a:r>
          </a:p>
        </p:txBody>
      </p:sp>
      <p:pic>
        <p:nvPicPr>
          <p:cNvPr id="18" name="Picture 17">
            <a:extLst>
              <a:ext uri="{FF2B5EF4-FFF2-40B4-BE49-F238E27FC236}">
                <a16:creationId xmlns:a16="http://schemas.microsoft.com/office/drawing/2014/main" id="{3DEA7CC9-AEB9-4F32-AD5A-C2D882DC9D32}"/>
              </a:ext>
            </a:extLst>
          </p:cNvPr>
          <p:cNvPicPr>
            <a:picLocks noChangeAspect="1"/>
          </p:cNvPicPr>
          <p:nvPr/>
        </p:nvPicPr>
        <p:blipFill>
          <a:blip r:embed="rId3"/>
          <a:stretch>
            <a:fillRect/>
          </a:stretch>
        </p:blipFill>
        <p:spPr>
          <a:xfrm>
            <a:off x="256833" y="1235076"/>
            <a:ext cx="8782734" cy="4987726"/>
          </a:xfrm>
          <a:prstGeom prst="rect">
            <a:avLst/>
          </a:prstGeom>
        </p:spPr>
      </p:pic>
    </p:spTree>
    <p:extLst>
      <p:ext uri="{BB962C8B-B14F-4D97-AF65-F5344CB8AC3E}">
        <p14:creationId xmlns:p14="http://schemas.microsoft.com/office/powerpoint/2010/main" val="184411118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a:solidFill>
            <a:srgbClr val="3106EA"/>
          </a:solidFill>
        </p:spPr>
        <p:txBody>
          <a:bodyPr>
            <a:normAutofit fontScale="90000"/>
          </a:bodyPr>
          <a:lstStyle/>
          <a:p>
            <a:pPr algn="l"/>
            <a:r>
              <a:rPr lang="en-GB" sz="3600" b="1" dirty="0">
                <a:solidFill>
                  <a:schemeClr val="bg1"/>
                </a:solidFill>
              </a:rPr>
              <a:t>References</a:t>
            </a:r>
            <a:r>
              <a:rPr lang="en-GB" sz="3200" dirty="0">
                <a:solidFill>
                  <a:srgbClr val="3106EA"/>
                </a:solidFill>
              </a:rPr>
              <a:t>.</a:t>
            </a:r>
          </a:p>
        </p:txBody>
      </p:sp>
      <p:sp>
        <p:nvSpPr>
          <p:cNvPr id="4" name="Content Placeholder 3"/>
          <p:cNvSpPr>
            <a:spLocks noGrp="1"/>
          </p:cNvSpPr>
          <p:nvPr>
            <p:ph idx="1"/>
          </p:nvPr>
        </p:nvSpPr>
        <p:spPr>
          <a:xfrm>
            <a:off x="457200" y="963416"/>
            <a:ext cx="8229600" cy="5181600"/>
          </a:xfrm>
        </p:spPr>
        <p:txBody>
          <a:bodyPr anchor="ctr">
            <a:normAutofit fontScale="92500"/>
          </a:bodyPr>
          <a:lstStyle/>
          <a:p>
            <a:pPr marL="793750" indent="-793750">
              <a:buFont typeface="Wingdings" panose="05000000000000000000" pitchFamily="2" charset="2"/>
              <a:buChar char="v"/>
            </a:pPr>
            <a:r>
              <a:rPr lang="en-US" dirty="0"/>
              <a:t>Managing for Quality and Performance Excellence, Evans, J.R. and William M. Lindsay, W.M., Cengage Learning, India</a:t>
            </a:r>
          </a:p>
          <a:p>
            <a:pPr marL="793750" indent="-793750">
              <a:buFont typeface="Wingdings" panose="05000000000000000000" pitchFamily="2" charset="2"/>
              <a:buChar char="v"/>
            </a:pPr>
            <a:r>
              <a:rPr lang="en-US" dirty="0"/>
              <a:t>The Six Sigma Handbook, Tomas </a:t>
            </a:r>
            <a:r>
              <a:rPr lang="en-US" dirty="0" err="1"/>
              <a:t>Pyzdek</a:t>
            </a:r>
            <a:r>
              <a:rPr lang="en-US" dirty="0"/>
              <a:t> and Paul Keller, Fourth edition, McGraw Hill India.</a:t>
            </a:r>
          </a:p>
          <a:p>
            <a:pPr marL="793750" indent="-793750">
              <a:buFont typeface="Wingdings" panose="05000000000000000000" pitchFamily="2" charset="2"/>
              <a:buChar char="v"/>
            </a:pPr>
            <a:r>
              <a:rPr lang="en-US" dirty="0"/>
              <a:t>Total Quality Management, </a:t>
            </a:r>
            <a:r>
              <a:rPr lang="en-US" dirty="0" err="1"/>
              <a:t>Besterfield</a:t>
            </a:r>
            <a:r>
              <a:rPr lang="en-US" dirty="0"/>
              <a:t> et al., Revised third edition, Pearson India</a:t>
            </a:r>
          </a:p>
          <a:p>
            <a:pPr marL="793750" indent="-793750">
              <a:buFont typeface="Wingdings" panose="05000000000000000000" pitchFamily="2" charset="2"/>
              <a:buChar char="v"/>
            </a:pPr>
            <a:r>
              <a:rPr lang="en-US" dirty="0"/>
              <a:t>The Management and Control of Quality, J. Evans, and W. Lindsay, Third edition, Cengage Learning</a:t>
            </a:r>
          </a:p>
        </p:txBody>
      </p:sp>
      <p:sp>
        <p:nvSpPr>
          <p:cNvPr id="15"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17"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cxnSp>
        <p:nvCxnSpPr>
          <p:cNvPr id="18" name="Straight Connector 17"/>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13"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60</a:t>
            </a:fld>
            <a:r>
              <a:rPr lang="en-US" altLang="zh-TW" dirty="0">
                <a:solidFill>
                  <a:schemeClr val="bg1">
                    <a:lumMod val="95000"/>
                  </a:schemeClr>
                </a:solidFill>
              </a:rPr>
              <a:t>/61</a:t>
            </a:r>
          </a:p>
        </p:txBody>
      </p:sp>
    </p:spTree>
    <p:extLst>
      <p:ext uri="{BB962C8B-B14F-4D97-AF65-F5344CB8AC3E}">
        <p14:creationId xmlns:p14="http://schemas.microsoft.com/office/powerpoint/2010/main" val="33489524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a:solidFill>
            <a:srgbClr val="3106EA"/>
          </a:solidFill>
        </p:spPr>
        <p:txBody>
          <a:bodyPr>
            <a:normAutofit fontScale="90000"/>
          </a:bodyPr>
          <a:lstStyle/>
          <a:p>
            <a:r>
              <a:rPr lang="en-GB" sz="3200" dirty="0">
                <a:solidFill>
                  <a:srgbClr val="3106EA"/>
                </a:solidFill>
              </a:rPr>
              <a:t>.</a:t>
            </a:r>
          </a:p>
        </p:txBody>
      </p:sp>
      <p:sp>
        <p:nvSpPr>
          <p:cNvPr id="4" name="Content Placeholder 3"/>
          <p:cNvSpPr>
            <a:spLocks noGrp="1"/>
          </p:cNvSpPr>
          <p:nvPr>
            <p:ph idx="1"/>
          </p:nvPr>
        </p:nvSpPr>
        <p:spPr>
          <a:xfrm>
            <a:off x="457200" y="1524000"/>
            <a:ext cx="8229600" cy="2971800"/>
          </a:xfrm>
        </p:spPr>
        <p:txBody>
          <a:bodyPr anchor="ctr">
            <a:normAutofit/>
          </a:bodyPr>
          <a:lstStyle/>
          <a:p>
            <a:pPr marL="0" indent="0" algn="ctr">
              <a:buNone/>
            </a:pPr>
            <a:r>
              <a:rPr lang="en-GB" sz="4800" dirty="0"/>
              <a:t>Thanks!</a:t>
            </a:r>
          </a:p>
        </p:txBody>
      </p:sp>
      <p:sp>
        <p:nvSpPr>
          <p:cNvPr id="15"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17"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cxnSp>
        <p:nvCxnSpPr>
          <p:cNvPr id="18" name="Straight Connector 17"/>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13"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25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61</a:t>
            </a:fld>
            <a:r>
              <a:rPr lang="en-US" altLang="zh-TW" dirty="0">
                <a:solidFill>
                  <a:schemeClr val="bg1">
                    <a:lumMod val="95000"/>
                  </a:schemeClr>
                </a:solidFill>
              </a:rPr>
              <a:t>/61</a:t>
            </a:r>
          </a:p>
        </p:txBody>
      </p:sp>
    </p:spTree>
    <p:extLst>
      <p:ext uri="{BB962C8B-B14F-4D97-AF65-F5344CB8AC3E}">
        <p14:creationId xmlns:p14="http://schemas.microsoft.com/office/powerpoint/2010/main" val="254044646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122759</TotalTime>
  <Words>5670</Words>
  <Application>Microsoft Office PowerPoint</Application>
  <PresentationFormat>On-screen Show (4:3)</PresentationFormat>
  <Paragraphs>990</Paragraphs>
  <Slides>61</Slides>
  <Notes>43</Notes>
  <HiddenSlides>1</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61</vt:i4>
      </vt:variant>
    </vt:vector>
  </HeadingPairs>
  <TitlesOfParts>
    <vt:vector size="73" baseType="lpstr">
      <vt:lpstr>Arial</vt:lpstr>
      <vt:lpstr>Book Antiqua</vt:lpstr>
      <vt:lpstr>Calibri</vt:lpstr>
      <vt:lpstr>Cambria Math</vt:lpstr>
      <vt:lpstr>Courier New</vt:lpstr>
      <vt:lpstr>FranklinGothic-Book</vt:lpstr>
      <vt:lpstr>Lucida Grande</vt:lpstr>
      <vt:lpstr>Times</vt:lpstr>
      <vt:lpstr>Times New Roman</vt:lpstr>
      <vt:lpstr>Wingdings</vt:lpstr>
      <vt:lpstr>Office Theme</vt:lpstr>
      <vt:lpstr>Bitmap Image</vt:lpstr>
      <vt:lpstr>Operations Management with Six Sigma</vt:lpstr>
      <vt:lpstr>Continuous improvement</vt:lpstr>
      <vt:lpstr>Continuous improvement</vt:lpstr>
      <vt:lpstr>Customer Focus</vt:lpstr>
      <vt:lpstr>Customer Focus</vt:lpstr>
      <vt:lpstr>Satisfying Customers</vt:lpstr>
      <vt:lpstr>Satisfying Customers</vt:lpstr>
      <vt:lpstr>Customer Engagement</vt:lpstr>
      <vt:lpstr>Customer Engagement</vt:lpstr>
      <vt:lpstr>Who Your Customers Are?</vt:lpstr>
      <vt:lpstr>Who Your Customers Are?</vt:lpstr>
      <vt:lpstr>Segmentation</vt:lpstr>
      <vt:lpstr>Segmentation</vt:lpstr>
      <vt:lpstr>Voice of the Customer (VOC)</vt:lpstr>
      <vt:lpstr>Voice of the Customer (VOC)</vt:lpstr>
      <vt:lpstr>Voice of the Customer (VOC)</vt:lpstr>
      <vt:lpstr>Voice of the Customer (VOC)</vt:lpstr>
      <vt:lpstr>Voice of the Customer (VOC)</vt:lpstr>
      <vt:lpstr>Voice of the Customer (VOC)</vt:lpstr>
      <vt:lpstr>References.</vt:lpstr>
      <vt:lpstr>Voice of the Customer (VOC)</vt:lpstr>
      <vt:lpstr>Voice of the Customer (VOC)</vt:lpstr>
      <vt:lpstr>Voice of the Customer (VOC)</vt:lpstr>
      <vt:lpstr>Voice of the Customer (VOC)</vt:lpstr>
      <vt:lpstr>Analyzing Voice of the Customer Data</vt:lpstr>
      <vt:lpstr>Gap Model – Linking the VOC to Internal Processes</vt:lpstr>
      <vt:lpstr>Gap Model – Linking the VOC to Internal Processes</vt:lpstr>
      <vt:lpstr>Analyzing and Using Customer Feedback</vt:lpstr>
      <vt:lpstr>Analyzing and Using Customer Feedback</vt:lpstr>
      <vt:lpstr>Analyzing and Using Customer Feedback</vt:lpstr>
      <vt:lpstr>Analyzing and Using Customer Feedback</vt:lpstr>
      <vt:lpstr>Target and Tolerance Design</vt:lpstr>
      <vt:lpstr>Target and Tolerance Design</vt:lpstr>
      <vt:lpstr>Target and Tolerance Design</vt:lpstr>
      <vt:lpstr>Taguchi concepts</vt:lpstr>
      <vt:lpstr>Taguchi concepts</vt:lpstr>
      <vt:lpstr>Taguchi concepts</vt:lpstr>
      <vt:lpstr>Taguchi concepts</vt:lpstr>
      <vt:lpstr>Taguchi concepts</vt:lpstr>
      <vt:lpstr>Six Sigma</vt:lpstr>
      <vt:lpstr>Six Sigma</vt:lpstr>
      <vt:lpstr>Six Sigma</vt:lpstr>
      <vt:lpstr>Six Sigma</vt:lpstr>
      <vt:lpstr>Quality Measurements</vt:lpstr>
      <vt:lpstr>Quality Measurements</vt:lpstr>
      <vt:lpstr>Quality Measurements</vt:lpstr>
      <vt:lpstr>Quality Measurements</vt:lpstr>
      <vt:lpstr>Quality Measurements</vt:lpstr>
      <vt:lpstr>Quality Measurements</vt:lpstr>
      <vt:lpstr>Quality Measurements</vt:lpstr>
      <vt:lpstr>Quality Measurements</vt:lpstr>
      <vt:lpstr>Quality Measurements</vt:lpstr>
      <vt:lpstr>Quality Measurements</vt:lpstr>
      <vt:lpstr>Quality Measurements</vt:lpstr>
      <vt:lpstr>Six Sigma Implementation</vt:lpstr>
      <vt:lpstr>Six Sigma Implementation</vt:lpstr>
      <vt:lpstr>Six Sigma Companies</vt:lpstr>
      <vt:lpstr>Six Sigma Methodology</vt:lpstr>
      <vt:lpstr>DMAIC Tools and Techniques</vt:lpstr>
      <vt:lpstr>References.</vt:lpstr>
      <vt:lps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Gopal</dc:creator>
  <cp:lastModifiedBy>Prof. Gopal Kumar</cp:lastModifiedBy>
  <cp:revision>4159</cp:revision>
  <dcterms:created xsi:type="dcterms:W3CDTF">2006-08-16T00:00:00Z</dcterms:created>
  <dcterms:modified xsi:type="dcterms:W3CDTF">2020-01-25T08:54:52Z</dcterms:modified>
</cp:coreProperties>
</file>