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256" r:id="rId2"/>
    <p:sldId id="1276" r:id="rId3"/>
    <p:sldId id="1265" r:id="rId4"/>
    <p:sldId id="1266" r:id="rId5"/>
    <p:sldId id="1252" r:id="rId6"/>
    <p:sldId id="1253" r:id="rId7"/>
    <p:sldId id="1239" r:id="rId8"/>
    <p:sldId id="1240" r:id="rId9"/>
    <p:sldId id="1241" r:id="rId10"/>
    <p:sldId id="1242" r:id="rId11"/>
    <p:sldId id="1277" r:id="rId12"/>
    <p:sldId id="1243" r:id="rId13"/>
    <p:sldId id="1279" r:id="rId14"/>
    <p:sldId id="1278" r:id="rId15"/>
    <p:sldId id="1247" r:id="rId16"/>
    <p:sldId id="1248" r:id="rId17"/>
    <p:sldId id="1246" r:id="rId18"/>
    <p:sldId id="1249" r:id="rId19"/>
    <p:sldId id="1281" r:id="rId20"/>
    <p:sldId id="1280" r:id="rId21"/>
    <p:sldId id="1250" r:id="rId22"/>
    <p:sldId id="1251" r:id="rId23"/>
    <p:sldId id="745" r:id="rId24"/>
    <p:sldId id="926" r:id="rId25"/>
    <p:sldId id="775" r:id="rId26"/>
    <p:sldId id="767" r:id="rId27"/>
    <p:sldId id="885" r:id="rId28"/>
    <p:sldId id="752" r:id="rId29"/>
    <p:sldId id="753" r:id="rId30"/>
    <p:sldId id="754" r:id="rId31"/>
    <p:sldId id="759" r:id="rId32"/>
    <p:sldId id="776" r:id="rId33"/>
    <p:sldId id="761" r:id="rId34"/>
    <p:sldId id="762" r:id="rId35"/>
    <p:sldId id="763" r:id="rId36"/>
    <p:sldId id="784" r:id="rId37"/>
    <p:sldId id="764" r:id="rId38"/>
    <p:sldId id="783" r:id="rId39"/>
    <p:sldId id="262" r:id="rId40"/>
    <p:sldId id="1111" r:id="rId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FF"/>
    <a:srgbClr val="3106EA"/>
    <a:srgbClr val="3366FF"/>
    <a:srgbClr val="221D43"/>
    <a:srgbClr val="153BD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673" autoAdjust="0"/>
    <p:restoredTop sz="91280" autoAdjust="0"/>
  </p:normalViewPr>
  <p:slideViewPr>
    <p:cSldViewPr>
      <p:cViewPr varScale="1">
        <p:scale>
          <a:sx n="68" d="100"/>
          <a:sy n="68" d="100"/>
        </p:scale>
        <p:origin x="264" y="78"/>
      </p:cViewPr>
      <p:guideLst>
        <p:guide orient="horz" pos="2160"/>
        <p:guide pos="2880"/>
      </p:guideLst>
    </p:cSldViewPr>
  </p:slideViewPr>
  <p:outlineViewPr>
    <p:cViewPr>
      <p:scale>
        <a:sx n="33" d="100"/>
        <a:sy n="33" d="100"/>
      </p:scale>
      <p:origin x="0" y="32526"/>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AE77FC4-79FD-4AC8-99E5-E05B9F85282D}" type="datetimeFigureOut">
              <a:rPr lang="en-GB" smtClean="0"/>
              <a:t>14/03/2020</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CE5CD9A-9A32-4E85-9624-1C4F5450E54A}" type="slidenum">
              <a:rPr lang="en-GB" smtClean="0"/>
              <a:t>‹#›</a:t>
            </a:fld>
            <a:endParaRPr lang="en-GB"/>
          </a:p>
        </p:txBody>
      </p:sp>
    </p:spTree>
    <p:extLst>
      <p:ext uri="{BB962C8B-B14F-4D97-AF65-F5344CB8AC3E}">
        <p14:creationId xmlns:p14="http://schemas.microsoft.com/office/powerpoint/2010/main" val="31120668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In any event, since we seek to understand the actual process in the Measure stage, the input of the process personnel is necessary.</a:t>
            </a:r>
          </a:p>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Later, in the Improve stage, we will document a desired process after receiving input from all stakeholders.</a:t>
            </a: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2</a:t>
            </a:fld>
            <a:endParaRPr lang="en-GB"/>
          </a:p>
        </p:txBody>
      </p:sp>
    </p:spTree>
    <p:extLst>
      <p:ext uri="{BB962C8B-B14F-4D97-AF65-F5344CB8AC3E}">
        <p14:creationId xmlns:p14="http://schemas.microsoft.com/office/powerpoint/2010/main" val="8749798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In any event, since we seek to understand the actual process in the Measure stage, the input of the process personnel is necessary.</a:t>
            </a:r>
          </a:p>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Later, in the Improve stage, we will document a desired process after receiving input from all stakeholders.</a:t>
            </a: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3</a:t>
            </a:fld>
            <a:endParaRPr lang="en-GB"/>
          </a:p>
        </p:txBody>
      </p:sp>
    </p:spTree>
    <p:extLst>
      <p:ext uri="{BB962C8B-B14F-4D97-AF65-F5344CB8AC3E}">
        <p14:creationId xmlns:p14="http://schemas.microsoft.com/office/powerpoint/2010/main" val="19396798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In any event, since we seek to understand the actual process in the Measure stage, the input of the process personnel is necessary.</a:t>
            </a:r>
          </a:p>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Later, in the Improve stage, we will document a desired process after receiving input from all stakeholders.</a:t>
            </a: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4</a:t>
            </a:fld>
            <a:endParaRPr lang="en-GB"/>
          </a:p>
        </p:txBody>
      </p:sp>
    </p:spTree>
    <p:extLst>
      <p:ext uri="{BB962C8B-B14F-4D97-AF65-F5344CB8AC3E}">
        <p14:creationId xmlns:p14="http://schemas.microsoft.com/office/powerpoint/2010/main" val="42086722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In any event, since we seek to understand the actual process in the Measure stage, the input of the process personnel is necessary.</a:t>
            </a:r>
          </a:p>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Later, in the Improve stage, we will document a desired process after receiving input from all stakeholders.</a:t>
            </a: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5</a:t>
            </a:fld>
            <a:endParaRPr lang="en-GB"/>
          </a:p>
        </p:txBody>
      </p:sp>
    </p:spTree>
    <p:extLst>
      <p:ext uri="{BB962C8B-B14F-4D97-AF65-F5344CB8AC3E}">
        <p14:creationId xmlns:p14="http://schemas.microsoft.com/office/powerpoint/2010/main" val="8916815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In any event, since we seek to understand the actual process in the Measure stage, the input of the process personnel is necessary.</a:t>
            </a:r>
          </a:p>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Later, in the Improve stage, we will document a desired process after receiving input from all stakeholders.</a:t>
            </a: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6</a:t>
            </a:fld>
            <a:endParaRPr lang="en-GB"/>
          </a:p>
        </p:txBody>
      </p:sp>
    </p:spTree>
    <p:extLst>
      <p:ext uri="{BB962C8B-B14F-4D97-AF65-F5344CB8AC3E}">
        <p14:creationId xmlns:p14="http://schemas.microsoft.com/office/powerpoint/2010/main" val="4888154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In any event, since we seek to understand the actual process in the Measure stage, the input of the process personnel is necessary.</a:t>
            </a:r>
          </a:p>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Later, in the Improve stage, we will document a desired process after receiving input from all stakeholders.</a:t>
            </a: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7</a:t>
            </a:fld>
            <a:endParaRPr lang="en-GB"/>
          </a:p>
        </p:txBody>
      </p:sp>
    </p:spTree>
    <p:extLst>
      <p:ext uri="{BB962C8B-B14F-4D97-AF65-F5344CB8AC3E}">
        <p14:creationId xmlns:p14="http://schemas.microsoft.com/office/powerpoint/2010/main" val="4476617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In any event, since we seek to understand the actual process in the Measure stage, the input of the process personnel is necessary.</a:t>
            </a:r>
          </a:p>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Later, in the Improve stage, we will document a desired process after receiving input from all stakeholders.</a:t>
            </a: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8</a:t>
            </a:fld>
            <a:endParaRPr lang="en-GB"/>
          </a:p>
        </p:txBody>
      </p:sp>
    </p:spTree>
    <p:extLst>
      <p:ext uri="{BB962C8B-B14F-4D97-AF65-F5344CB8AC3E}">
        <p14:creationId xmlns:p14="http://schemas.microsoft.com/office/powerpoint/2010/main" val="11897737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In any event, since we seek to understand the actual process in the Measure stage, the input of the process personnel is necessary.</a:t>
            </a:r>
          </a:p>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Later, in the Improve stage, we will document a desired process after receiving input from all stakeholders.</a:t>
            </a: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9</a:t>
            </a:fld>
            <a:endParaRPr lang="en-GB"/>
          </a:p>
        </p:txBody>
      </p:sp>
    </p:spTree>
    <p:extLst>
      <p:ext uri="{BB962C8B-B14F-4D97-AF65-F5344CB8AC3E}">
        <p14:creationId xmlns:p14="http://schemas.microsoft.com/office/powerpoint/2010/main" val="38063393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In any event, since we seek to understand the actual process in the Measure stage, the input of the process personnel is necessary.</a:t>
            </a:r>
          </a:p>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Later, in the Improve stage, we will document a desired process after receiving input from all stakeholders.</a:t>
            </a: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10</a:t>
            </a:fld>
            <a:endParaRPr lang="en-GB"/>
          </a:p>
        </p:txBody>
      </p:sp>
    </p:spTree>
    <p:extLst>
      <p:ext uri="{BB962C8B-B14F-4D97-AF65-F5344CB8AC3E}">
        <p14:creationId xmlns:p14="http://schemas.microsoft.com/office/powerpoint/2010/main" val="24519780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In any event, since we seek to understand the actual process in the Measure stage, the input of the process personnel is necessary.</a:t>
            </a:r>
          </a:p>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Later, in the Improve stage, we will document a desired process after receiving input from all stakeholders.</a:t>
            </a: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11</a:t>
            </a:fld>
            <a:endParaRPr lang="en-GB"/>
          </a:p>
        </p:txBody>
      </p:sp>
    </p:spTree>
    <p:extLst>
      <p:ext uri="{BB962C8B-B14F-4D97-AF65-F5344CB8AC3E}">
        <p14:creationId xmlns:p14="http://schemas.microsoft.com/office/powerpoint/2010/main" val="11034682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In any event, since we seek to understand the actual process in the Measure stage, the input of the process personnel is necessary.</a:t>
            </a:r>
          </a:p>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Later, in the Improve stage, we will document a desired process after receiving input from all stakeholders.</a:t>
            </a: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12</a:t>
            </a:fld>
            <a:endParaRPr lang="en-GB"/>
          </a:p>
        </p:txBody>
      </p:sp>
    </p:spTree>
    <p:extLst>
      <p:ext uri="{BB962C8B-B14F-4D97-AF65-F5344CB8AC3E}">
        <p14:creationId xmlns:p14="http://schemas.microsoft.com/office/powerpoint/2010/main" val="10407556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In any event, since we seek to understand the actual process in the Measure stage, the input of the process personnel is necessary.</a:t>
            </a:r>
          </a:p>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Later, in the Improve stage, we will document a desired process after receiving input from all stakeholders.</a:t>
            </a: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13</a:t>
            </a:fld>
            <a:endParaRPr lang="en-GB"/>
          </a:p>
        </p:txBody>
      </p:sp>
    </p:spTree>
    <p:extLst>
      <p:ext uri="{BB962C8B-B14F-4D97-AF65-F5344CB8AC3E}">
        <p14:creationId xmlns:p14="http://schemas.microsoft.com/office/powerpoint/2010/main" val="22693760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In any event, since we seek to understand the actual process in the Measure stage, the input of the process personnel is necessary.</a:t>
            </a:r>
          </a:p>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Later, in the Improve stage, we will document a desired process after receiving input from all stakeholders.</a:t>
            </a: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14</a:t>
            </a:fld>
            <a:endParaRPr lang="en-GB"/>
          </a:p>
        </p:txBody>
      </p:sp>
    </p:spTree>
    <p:extLst>
      <p:ext uri="{BB962C8B-B14F-4D97-AF65-F5344CB8AC3E}">
        <p14:creationId xmlns:p14="http://schemas.microsoft.com/office/powerpoint/2010/main" val="26387326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In any event, since we seek to understand the actual process in the Measure stage, the input of the process personnel is necessary.</a:t>
            </a:r>
          </a:p>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Later, in the Improve stage, we will document a desired process after receiving input from all stakeholders.</a:t>
            </a: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15</a:t>
            </a:fld>
            <a:endParaRPr lang="en-GB"/>
          </a:p>
        </p:txBody>
      </p:sp>
    </p:spTree>
    <p:extLst>
      <p:ext uri="{BB962C8B-B14F-4D97-AF65-F5344CB8AC3E}">
        <p14:creationId xmlns:p14="http://schemas.microsoft.com/office/powerpoint/2010/main" val="42070087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In any event, since we seek to understand the actual process in the Measure stage, the input of the process personnel is necessary.</a:t>
            </a:r>
          </a:p>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Later, in the Improve stage, we will document a desired process after receiving input from all stakeholders.</a:t>
            </a: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16</a:t>
            </a:fld>
            <a:endParaRPr lang="en-GB"/>
          </a:p>
        </p:txBody>
      </p:sp>
    </p:spTree>
    <p:extLst>
      <p:ext uri="{BB962C8B-B14F-4D97-AF65-F5344CB8AC3E}">
        <p14:creationId xmlns:p14="http://schemas.microsoft.com/office/powerpoint/2010/main" val="34392317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In any event, since we seek to understand the actual process in the Measure stage, the input of the process personnel is necessary.</a:t>
            </a:r>
          </a:p>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Later, in the Improve stage, we will document a desired process after receiving input from all stakeholders.</a:t>
            </a: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17</a:t>
            </a:fld>
            <a:endParaRPr lang="en-GB"/>
          </a:p>
        </p:txBody>
      </p:sp>
    </p:spTree>
    <p:extLst>
      <p:ext uri="{BB962C8B-B14F-4D97-AF65-F5344CB8AC3E}">
        <p14:creationId xmlns:p14="http://schemas.microsoft.com/office/powerpoint/2010/main" val="12331068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In any event, since we seek to understand the actual process in the Measure stage, the input of the process personnel is necessary.</a:t>
            </a:r>
          </a:p>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Later, in the Improve stage, we will document a desired process after receiving input from all stakeholders.</a:t>
            </a: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18</a:t>
            </a:fld>
            <a:endParaRPr lang="en-GB"/>
          </a:p>
        </p:txBody>
      </p:sp>
    </p:spTree>
    <p:extLst>
      <p:ext uri="{BB962C8B-B14F-4D97-AF65-F5344CB8AC3E}">
        <p14:creationId xmlns:p14="http://schemas.microsoft.com/office/powerpoint/2010/main" val="4179897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In any event, since we seek to understand the actual process in the Measure stage, the input of the process personnel is necessary.</a:t>
            </a:r>
          </a:p>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Later, in the Improve stage, we will document a desired process after receiving input from all stakeholders.</a:t>
            </a: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19</a:t>
            </a:fld>
            <a:endParaRPr lang="en-GB"/>
          </a:p>
        </p:txBody>
      </p:sp>
    </p:spTree>
    <p:extLst>
      <p:ext uri="{BB962C8B-B14F-4D97-AF65-F5344CB8AC3E}">
        <p14:creationId xmlns:p14="http://schemas.microsoft.com/office/powerpoint/2010/main" val="42624069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In any event, since we seek to understand the actual process in the Measure stage, the input of the process personnel is necessary.</a:t>
            </a:r>
          </a:p>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Later, in the Improve stage, we will document a desired process after receiving input from all stakeholders.</a:t>
            </a: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20</a:t>
            </a:fld>
            <a:endParaRPr lang="en-GB"/>
          </a:p>
        </p:txBody>
      </p:sp>
    </p:spTree>
    <p:extLst>
      <p:ext uri="{BB962C8B-B14F-4D97-AF65-F5344CB8AC3E}">
        <p14:creationId xmlns:p14="http://schemas.microsoft.com/office/powerpoint/2010/main" val="37655203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In any event, since we seek to understand the actual process in the Measure stage, the input of the process personnel is necessary.</a:t>
            </a:r>
          </a:p>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Later, in the Improve stage, we will document a desired process after receiving input from all stakeholders.</a:t>
            </a: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21</a:t>
            </a:fld>
            <a:endParaRPr lang="en-GB"/>
          </a:p>
        </p:txBody>
      </p:sp>
    </p:spTree>
    <p:extLst>
      <p:ext uri="{BB962C8B-B14F-4D97-AF65-F5344CB8AC3E}">
        <p14:creationId xmlns:p14="http://schemas.microsoft.com/office/powerpoint/2010/main" val="31261581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In any event, since we seek to understand the actual process in the Measure stage, the input of the process personnel is necessary.</a:t>
            </a:r>
          </a:p>
          <a:p>
            <a:pPr marL="171450" indent="-171450">
              <a:buFont typeface="Wingdings" panose="05000000000000000000" pitchFamily="2" charset="2"/>
              <a:buChar char="§"/>
            </a:pPr>
            <a:r>
              <a:rPr lang="en-US" sz="1200" i="0" kern="1200" dirty="0">
                <a:solidFill>
                  <a:schemeClr val="tx1"/>
                </a:solidFill>
                <a:effectLst/>
                <a:latin typeface="+mn-lt"/>
                <a:ea typeface="+mn-ea"/>
                <a:cs typeface="+mn-cs"/>
              </a:rPr>
              <a:t>Later, in the Improve stage, we will document a desired process after receiving input from all stakeholders.</a:t>
            </a: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22</a:t>
            </a:fld>
            <a:endParaRPr lang="en-GB"/>
          </a:p>
        </p:txBody>
      </p:sp>
    </p:spTree>
    <p:extLst>
      <p:ext uri="{BB962C8B-B14F-4D97-AF65-F5344CB8AC3E}">
        <p14:creationId xmlns:p14="http://schemas.microsoft.com/office/powerpoint/2010/main" val="34980396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q"/>
            </a:pPr>
            <a:r>
              <a:rPr lang="en-US" sz="1200" i="0" kern="1200" dirty="0">
                <a:solidFill>
                  <a:schemeClr val="tx1"/>
                </a:solidFill>
                <a:effectLst/>
                <a:latin typeface="+mn-lt"/>
                <a:ea typeface="+mn-ea"/>
                <a:cs typeface="+mn-cs"/>
              </a:rPr>
              <a:t>Managing this massive inventory precisely is the key for Amazon to be the world-class leader in warehouse automation and management.</a:t>
            </a:r>
          </a:p>
          <a:p>
            <a:pPr marL="171450" indent="-171450">
              <a:buFont typeface="Wingdings" panose="05000000000000000000" pitchFamily="2" charset="2"/>
              <a:buChar char="q"/>
            </a:pPr>
            <a:r>
              <a:rPr lang="en-US" sz="1200" i="0" kern="1200" dirty="0">
                <a:solidFill>
                  <a:schemeClr val="tx1"/>
                </a:solidFill>
                <a:effectLst/>
                <a:latin typeface="+mn-lt"/>
                <a:ea typeface="+mn-ea"/>
                <a:cs typeface="+mn-cs"/>
              </a:rPr>
              <a:t>As Amazon.com well knows, inventory is one of the most expensive assets of many companies, representing as much as 50% of total invested capital. </a:t>
            </a: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24</a:t>
            </a:fld>
            <a:endParaRPr lang="en-GB"/>
          </a:p>
        </p:txBody>
      </p:sp>
    </p:spTree>
    <p:extLst>
      <p:ext uri="{BB962C8B-B14F-4D97-AF65-F5344CB8AC3E}">
        <p14:creationId xmlns:p14="http://schemas.microsoft.com/office/powerpoint/2010/main" val="30874525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https://www.tradegecko.com/blog/ikeas-inventory-management-strategy-ikea</a:t>
            </a:r>
            <a:endParaRPr lang="en-GB" dirty="0"/>
          </a:p>
        </p:txBody>
      </p:sp>
      <p:sp>
        <p:nvSpPr>
          <p:cNvPr id="4" name="Slide Number Placeholder 3"/>
          <p:cNvSpPr>
            <a:spLocks noGrp="1"/>
          </p:cNvSpPr>
          <p:nvPr>
            <p:ph type="sldNum" sz="quarter" idx="10"/>
          </p:nvPr>
        </p:nvSpPr>
        <p:spPr/>
        <p:txBody>
          <a:bodyPr/>
          <a:lstStyle/>
          <a:p>
            <a:fld id="{5CE5CD9A-9A32-4E85-9624-1C4F5450E54A}" type="slidenum">
              <a:rPr lang="en-GB" smtClean="0"/>
              <a:t>25</a:t>
            </a:fld>
            <a:endParaRPr lang="en-GB"/>
          </a:p>
        </p:txBody>
      </p:sp>
    </p:spTree>
    <p:extLst>
      <p:ext uri="{BB962C8B-B14F-4D97-AF65-F5344CB8AC3E}">
        <p14:creationId xmlns:p14="http://schemas.microsoft.com/office/powerpoint/2010/main" val="5135515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objective of inventory management is to strike a balance between inventory investment and customer service </a:t>
            </a:r>
          </a:p>
        </p:txBody>
      </p:sp>
      <p:sp>
        <p:nvSpPr>
          <p:cNvPr id="4" name="Slide Number Placeholder 3"/>
          <p:cNvSpPr>
            <a:spLocks noGrp="1"/>
          </p:cNvSpPr>
          <p:nvPr>
            <p:ph type="sldNum" sz="quarter" idx="10"/>
          </p:nvPr>
        </p:nvSpPr>
        <p:spPr/>
        <p:txBody>
          <a:bodyPr/>
          <a:lstStyle/>
          <a:p>
            <a:fld id="{5CE5CD9A-9A32-4E85-9624-1C4F5450E54A}" type="slidenum">
              <a:rPr lang="en-GB" smtClean="0"/>
              <a:t>26</a:t>
            </a:fld>
            <a:endParaRPr lang="en-GB"/>
          </a:p>
        </p:txBody>
      </p:sp>
    </p:spTree>
    <p:extLst>
      <p:ext uri="{BB962C8B-B14F-4D97-AF65-F5344CB8AC3E}">
        <p14:creationId xmlns:p14="http://schemas.microsoft.com/office/powerpoint/2010/main" val="261639421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objective of inventory management is to strike a balance between inventory investment and customer service </a:t>
            </a:r>
          </a:p>
        </p:txBody>
      </p:sp>
      <p:sp>
        <p:nvSpPr>
          <p:cNvPr id="4" name="Slide Number Placeholder 3"/>
          <p:cNvSpPr>
            <a:spLocks noGrp="1"/>
          </p:cNvSpPr>
          <p:nvPr>
            <p:ph type="sldNum" sz="quarter" idx="10"/>
          </p:nvPr>
        </p:nvSpPr>
        <p:spPr/>
        <p:txBody>
          <a:bodyPr/>
          <a:lstStyle/>
          <a:p>
            <a:fld id="{5CE5CD9A-9A32-4E85-9624-1C4F5450E54A}" type="slidenum">
              <a:rPr lang="en-GB" smtClean="0"/>
              <a:t>27</a:t>
            </a:fld>
            <a:endParaRPr lang="en-GB"/>
          </a:p>
        </p:txBody>
      </p:sp>
    </p:spTree>
    <p:extLst>
      <p:ext uri="{BB962C8B-B14F-4D97-AF65-F5344CB8AC3E}">
        <p14:creationId xmlns:p14="http://schemas.microsoft.com/office/powerpoint/2010/main" val="95470075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‘Pipeline’ inventory exists because transformed resources cannot be moved instantaneously between the point of supply and the point </a:t>
            </a:r>
          </a:p>
          <a:p>
            <a:r>
              <a:rPr lang="en-GB" dirty="0"/>
              <a:t>of demand.</a:t>
            </a:r>
          </a:p>
        </p:txBody>
      </p:sp>
      <p:sp>
        <p:nvSpPr>
          <p:cNvPr id="4" name="Slide Number Placeholder 3"/>
          <p:cNvSpPr>
            <a:spLocks noGrp="1"/>
          </p:cNvSpPr>
          <p:nvPr>
            <p:ph type="sldNum" sz="quarter" idx="10"/>
          </p:nvPr>
        </p:nvSpPr>
        <p:spPr/>
        <p:txBody>
          <a:bodyPr/>
          <a:lstStyle/>
          <a:p>
            <a:fld id="{5CE5CD9A-9A32-4E85-9624-1C4F5450E54A}" type="slidenum">
              <a:rPr lang="en-GB" smtClean="0"/>
              <a:t>29</a:t>
            </a:fld>
            <a:endParaRPr lang="en-GB"/>
          </a:p>
        </p:txBody>
      </p:sp>
    </p:spTree>
    <p:extLst>
      <p:ext uri="{BB962C8B-B14F-4D97-AF65-F5344CB8AC3E}">
        <p14:creationId xmlns:p14="http://schemas.microsoft.com/office/powerpoint/2010/main" val="41040520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Avg Inventory - End </a:t>
            </a:r>
            <a:r>
              <a:rPr lang="en-US" dirty="0"/>
              <a:t>of class 8, Sec A &amp; B</a:t>
            </a:r>
          </a:p>
        </p:txBody>
      </p:sp>
      <p:sp>
        <p:nvSpPr>
          <p:cNvPr id="4" name="Slide Number Placeholder 3"/>
          <p:cNvSpPr>
            <a:spLocks noGrp="1"/>
          </p:cNvSpPr>
          <p:nvPr>
            <p:ph type="sldNum" sz="quarter" idx="5"/>
          </p:nvPr>
        </p:nvSpPr>
        <p:spPr/>
        <p:txBody>
          <a:bodyPr/>
          <a:lstStyle/>
          <a:p>
            <a:fld id="{5CE5CD9A-9A32-4E85-9624-1C4F5450E54A}" type="slidenum">
              <a:rPr lang="en-GB" smtClean="0"/>
              <a:t>30</a:t>
            </a:fld>
            <a:endParaRPr lang="en-GB"/>
          </a:p>
        </p:txBody>
      </p:sp>
    </p:spTree>
    <p:extLst>
      <p:ext uri="{BB962C8B-B14F-4D97-AF65-F5344CB8AC3E}">
        <p14:creationId xmlns:p14="http://schemas.microsoft.com/office/powerpoint/2010/main" val="40497888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14-Mar-20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14-Mar-20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14-Mar-20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14-Mar-20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14-Mar-20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14-Mar-20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14-Mar-20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14-Mar-20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14-Mar-20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14-Mar-20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14-Mar-20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14-Mar-20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hyperlink" Target="mailto:gopalkumar@iimraipur.ac.in" TargetMode="Externa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NULL"/><Relationship Id="rId5" Type="http://schemas.openxmlformats.org/officeDocument/2006/relationships/image" Target="NULL"/><Relationship Id="rId4" Type="http://schemas.openxmlformats.org/officeDocument/2006/relationships/image" Target="NUL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25.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NUL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NULL"/><Relationship Id="rId1" Type="http://schemas.openxmlformats.org/officeDocument/2006/relationships/slideLayout" Target="../slideLayouts/slideLayout2.xml"/><Relationship Id="rId5" Type="http://schemas.openxmlformats.org/officeDocument/2006/relationships/image" Target="NULL"/><Relationship Id="rId4" Type="http://schemas.openxmlformats.org/officeDocument/2006/relationships/image" Target="NUL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5"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15025" y="5097505"/>
            <a:ext cx="3228975" cy="1419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3"/>
          <p:cNvPicPr>
            <a:picLocks noChangeAspect="1" noChangeArrowheads="1"/>
          </p:cNvPicPr>
          <p:nvPr/>
        </p:nvPicPr>
        <p:blipFill rotWithShape="1">
          <a:blip r:embed="rId3"/>
          <a:srcRect t="37605"/>
          <a:stretch/>
        </p:blipFill>
        <p:spPr bwMode="auto">
          <a:xfrm>
            <a:off x="0" y="2879682"/>
            <a:ext cx="3416796" cy="1768518"/>
          </a:xfrm>
          <a:prstGeom prst="rect">
            <a:avLst/>
          </a:prstGeom>
          <a:noFill/>
          <a:ln w="9525">
            <a:noFill/>
            <a:miter lim="800000"/>
            <a:headEnd/>
            <a:tailEnd/>
          </a:ln>
          <a:effectLst/>
        </p:spPr>
      </p:pic>
      <p:sp>
        <p:nvSpPr>
          <p:cNvPr id="2" name="Title 1"/>
          <p:cNvSpPr>
            <a:spLocks noGrp="1"/>
          </p:cNvSpPr>
          <p:nvPr>
            <p:ph type="ctrTitle"/>
          </p:nvPr>
        </p:nvSpPr>
        <p:spPr>
          <a:xfrm>
            <a:off x="1" y="762001"/>
            <a:ext cx="9143999" cy="1600199"/>
          </a:xfrm>
          <a:solidFill>
            <a:srgbClr val="0066FF"/>
          </a:solidFill>
          <a:effectLst>
            <a:outerShdw blurRad="76200" dist="12700" dir="8100000" sy="-23000" kx="800400" algn="br" rotWithShape="0">
              <a:prstClr val="black">
                <a:alpha val="20000"/>
              </a:prstClr>
            </a:outerShdw>
          </a:effectLst>
          <a:scene3d>
            <a:camera prst="orthographicFront"/>
            <a:lightRig rig="threePt" dir="t"/>
          </a:scene3d>
          <a:sp3d>
            <a:bevelT w="165100" prst="coolSlant"/>
          </a:sp3d>
        </p:spPr>
        <p:txBody>
          <a:bodyPr>
            <a:noAutofit/>
          </a:bodyPr>
          <a:lstStyle/>
          <a:p>
            <a:r>
              <a:rPr lang="en-GB" altLang="zh-TW" sz="3600" b="1" kern="0" dirty="0">
                <a:solidFill>
                  <a:schemeClr val="bg1"/>
                </a:solidFill>
              </a:rPr>
              <a:t>Operations Management with Six Sigma</a:t>
            </a:r>
            <a:endParaRPr lang="en-US" sz="3600" dirty="0">
              <a:solidFill>
                <a:schemeClr val="bg1"/>
              </a:solidFill>
            </a:endParaRPr>
          </a:p>
        </p:txBody>
      </p:sp>
      <p:sp>
        <p:nvSpPr>
          <p:cNvPr id="8"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IIM Raipur</a:t>
            </a:r>
          </a:p>
        </p:txBody>
      </p:sp>
      <p:sp>
        <p:nvSpPr>
          <p:cNvPr id="9"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08 March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1</a:t>
            </a:fld>
            <a:r>
              <a:rPr lang="en-US" altLang="zh-TW" dirty="0">
                <a:solidFill>
                  <a:schemeClr val="bg1">
                    <a:lumMod val="95000"/>
                  </a:schemeClr>
                </a:solidFill>
              </a:rPr>
              <a:t>/40</a:t>
            </a:r>
          </a:p>
        </p:txBody>
      </p:sp>
      <p:sp>
        <p:nvSpPr>
          <p:cNvPr id="10"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cxnSp>
        <p:nvCxnSpPr>
          <p:cNvPr id="11" name="Straight Connector 10"/>
          <p:cNvCxnSpPr/>
          <p:nvPr/>
        </p:nvCxnSpPr>
        <p:spPr>
          <a:xfrm>
            <a:off x="0" y="6569118"/>
            <a:ext cx="9144000" cy="1588"/>
          </a:xfrm>
          <a:prstGeom prst="line">
            <a:avLst/>
          </a:prstGeom>
          <a:ln w="15875">
            <a:solidFill>
              <a:srgbClr val="3333FF"/>
            </a:solidFill>
          </a:ln>
        </p:spPr>
        <p:style>
          <a:lnRef idx="1">
            <a:schemeClr val="accent1"/>
          </a:lnRef>
          <a:fillRef idx="0">
            <a:schemeClr val="accent1"/>
          </a:fillRef>
          <a:effectRef idx="0">
            <a:schemeClr val="accent1"/>
          </a:effectRef>
          <a:fontRef idx="minor">
            <a:schemeClr val="tx1"/>
          </a:fontRef>
        </p:style>
      </p:cxnSp>
      <p:sp>
        <p:nvSpPr>
          <p:cNvPr id="5" name="AutoShape 2" descr="Image result for big bazaa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741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69441" y="2819400"/>
            <a:ext cx="2054303" cy="15407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AutoShape 5" descr="Image result for nan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7414"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62184" y="4267200"/>
            <a:ext cx="1428750" cy="857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4"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4629443"/>
            <a:ext cx="3445825" cy="1898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ubtitle 2"/>
          <p:cNvSpPr>
            <a:spLocks noGrp="1"/>
          </p:cNvSpPr>
          <p:nvPr>
            <p:ph type="subTitle" idx="1"/>
          </p:nvPr>
        </p:nvSpPr>
        <p:spPr>
          <a:xfrm>
            <a:off x="1371600" y="1676400"/>
            <a:ext cx="6400800" cy="4572000"/>
          </a:xfrm>
        </p:spPr>
        <p:txBody>
          <a:bodyPr>
            <a:normAutofit/>
          </a:bodyPr>
          <a:lstStyle/>
          <a:p>
            <a:endParaRPr lang="en-GB" sz="2000" dirty="0"/>
          </a:p>
          <a:p>
            <a:endParaRPr lang="en-GB" dirty="0"/>
          </a:p>
          <a:p>
            <a:endParaRPr lang="en-GB" dirty="0"/>
          </a:p>
          <a:p>
            <a:r>
              <a:rPr lang="en-GB" sz="2600" dirty="0" err="1"/>
              <a:t>Dr.</a:t>
            </a:r>
            <a:r>
              <a:rPr lang="en-GB" sz="2600" dirty="0"/>
              <a:t> Gopal Kumar</a:t>
            </a:r>
          </a:p>
          <a:p>
            <a:pPr indent="623888"/>
            <a:r>
              <a:rPr lang="en-GB" sz="2000" dirty="0">
                <a:hlinkClick r:id="rId7"/>
              </a:rPr>
              <a:t>gopalkumar@iimraipur.ac.in</a:t>
            </a:r>
            <a:endParaRPr lang="en-GB" sz="2000" dirty="0"/>
          </a:p>
          <a:p>
            <a:endParaRPr lang="en-GB" sz="1100" dirty="0"/>
          </a:p>
          <a:p>
            <a:r>
              <a:rPr lang="en-GB" sz="2400" dirty="0"/>
              <a:t>IIM Raipur</a:t>
            </a:r>
          </a:p>
          <a:p>
            <a:endParaRPr lang="en-GB" sz="1400" dirty="0"/>
          </a:p>
          <a:p>
            <a:r>
              <a:rPr lang="en-GB" sz="1600" dirty="0">
                <a:solidFill>
                  <a:srgbClr val="7030A0"/>
                </a:solidFill>
                <a:effectLst>
                  <a:outerShdw blurRad="38100" dist="38100" dir="2700000" algn="tl">
                    <a:srgbClr val="000000">
                      <a:alpha val="43137"/>
                    </a:srgbClr>
                  </a:outerShdw>
                </a:effectLst>
              </a:rPr>
              <a:t>08 March 2020</a:t>
            </a:r>
          </a:p>
        </p:txBody>
      </p:sp>
    </p:spTree>
    <p:extLst>
      <p:ext uri="{BB962C8B-B14F-4D97-AF65-F5344CB8AC3E}">
        <p14:creationId xmlns:p14="http://schemas.microsoft.com/office/powerpoint/2010/main" val="4240168587"/>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rPr>
              <a:t>Era of Quality at the Akshaya Patra Foundation</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08 March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2</a:t>
            </a:fld>
            <a:r>
              <a:rPr lang="en-US" altLang="zh-TW" dirty="0">
                <a:solidFill>
                  <a:schemeClr val="bg1">
                    <a:lumMod val="95000"/>
                  </a:schemeClr>
                </a:solidFill>
              </a:rPr>
              <a:t>/40</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482936"/>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Case Study</a:t>
            </a:r>
          </a:p>
        </p:txBody>
      </p:sp>
      <p:sp>
        <p:nvSpPr>
          <p:cNvPr id="4" name="Content Placeholder 3"/>
          <p:cNvSpPr>
            <a:spLocks noGrp="1"/>
          </p:cNvSpPr>
          <p:nvPr>
            <p:ph idx="1"/>
          </p:nvPr>
        </p:nvSpPr>
        <p:spPr>
          <a:xfrm>
            <a:off x="381000" y="717674"/>
            <a:ext cx="8305800" cy="5759326"/>
          </a:xfrm>
        </p:spPr>
        <p:txBody>
          <a:bodyPr>
            <a:noAutofit/>
          </a:bodyPr>
          <a:lstStyle/>
          <a:p>
            <a:pPr marL="0" indent="0">
              <a:buNone/>
            </a:pPr>
            <a:r>
              <a:rPr lang="en-US" sz="2800" dirty="0"/>
              <a:t>1. Developing a high level process map for the </a:t>
            </a:r>
            <a:r>
              <a:rPr lang="en-US" sz="2800" dirty="0" err="1"/>
              <a:t>Akshay</a:t>
            </a:r>
            <a:r>
              <a:rPr lang="en-US" sz="2800" dirty="0"/>
              <a:t> Patra Foundation using SIPOC.</a:t>
            </a:r>
          </a:p>
        </p:txBody>
      </p:sp>
      <p:pic>
        <p:nvPicPr>
          <p:cNvPr id="6" name="Picture 5">
            <a:extLst>
              <a:ext uri="{FF2B5EF4-FFF2-40B4-BE49-F238E27FC236}">
                <a16:creationId xmlns:a16="http://schemas.microsoft.com/office/drawing/2014/main" id="{4580C349-6C12-4B6B-BDA9-4FDA0B770714}"/>
              </a:ext>
            </a:extLst>
          </p:cNvPr>
          <p:cNvPicPr>
            <a:picLocks noChangeAspect="1"/>
          </p:cNvPicPr>
          <p:nvPr/>
        </p:nvPicPr>
        <p:blipFill>
          <a:blip r:embed="rId3"/>
          <a:stretch>
            <a:fillRect/>
          </a:stretch>
        </p:blipFill>
        <p:spPr>
          <a:xfrm>
            <a:off x="527159" y="1752600"/>
            <a:ext cx="8359666" cy="4800600"/>
          </a:xfrm>
          <a:prstGeom prst="rect">
            <a:avLst/>
          </a:prstGeom>
        </p:spPr>
      </p:pic>
      <p:sp>
        <p:nvSpPr>
          <p:cNvPr id="14" name="Rectangle 13">
            <a:extLst>
              <a:ext uri="{FF2B5EF4-FFF2-40B4-BE49-F238E27FC236}">
                <a16:creationId xmlns:a16="http://schemas.microsoft.com/office/drawing/2014/main" id="{FCB10307-E2D8-49C5-84B5-72633693DCB3}"/>
              </a:ext>
            </a:extLst>
          </p:cNvPr>
          <p:cNvSpPr/>
          <p:nvPr/>
        </p:nvSpPr>
        <p:spPr>
          <a:xfrm>
            <a:off x="541226" y="4067322"/>
            <a:ext cx="1682641" cy="157147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12632459"/>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arn(inVertical)">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rPr>
              <a:t>Era of Quality at the Akshaya Patra Foundation</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08 March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3</a:t>
            </a:fld>
            <a:r>
              <a:rPr lang="en-US" altLang="zh-TW" dirty="0">
                <a:solidFill>
                  <a:schemeClr val="bg1">
                    <a:lumMod val="95000"/>
                  </a:schemeClr>
                </a:solidFill>
              </a:rPr>
              <a:t>/40</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482936"/>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Case Study</a:t>
            </a:r>
          </a:p>
        </p:txBody>
      </p:sp>
      <p:sp>
        <p:nvSpPr>
          <p:cNvPr id="4" name="Content Placeholder 3"/>
          <p:cNvSpPr>
            <a:spLocks noGrp="1"/>
          </p:cNvSpPr>
          <p:nvPr>
            <p:ph idx="1"/>
          </p:nvPr>
        </p:nvSpPr>
        <p:spPr>
          <a:xfrm>
            <a:off x="381000" y="717674"/>
            <a:ext cx="8305800" cy="5759326"/>
          </a:xfrm>
        </p:spPr>
        <p:txBody>
          <a:bodyPr>
            <a:noAutofit/>
          </a:bodyPr>
          <a:lstStyle/>
          <a:p>
            <a:pPr marL="0" indent="0">
              <a:buNone/>
            </a:pPr>
            <a:r>
              <a:rPr lang="en-US" sz="2800" dirty="0"/>
              <a:t>Process Map for Rice</a:t>
            </a:r>
          </a:p>
        </p:txBody>
      </p:sp>
      <p:pic>
        <p:nvPicPr>
          <p:cNvPr id="10" name="Picture 9">
            <a:extLst>
              <a:ext uri="{FF2B5EF4-FFF2-40B4-BE49-F238E27FC236}">
                <a16:creationId xmlns:a16="http://schemas.microsoft.com/office/drawing/2014/main" id="{C040FB12-BE40-414D-B0E6-C11E7A999B2D}"/>
              </a:ext>
            </a:extLst>
          </p:cNvPr>
          <p:cNvPicPr>
            <a:picLocks noChangeAspect="1"/>
          </p:cNvPicPr>
          <p:nvPr/>
        </p:nvPicPr>
        <p:blipFill>
          <a:blip r:embed="rId3"/>
          <a:stretch>
            <a:fillRect/>
          </a:stretch>
        </p:blipFill>
        <p:spPr>
          <a:xfrm>
            <a:off x="16412" y="1456911"/>
            <a:ext cx="9144000" cy="4572000"/>
          </a:xfrm>
          <a:prstGeom prst="rect">
            <a:avLst/>
          </a:prstGeom>
        </p:spPr>
      </p:pic>
    </p:spTree>
    <p:extLst>
      <p:ext uri="{BB962C8B-B14F-4D97-AF65-F5344CB8AC3E}">
        <p14:creationId xmlns:p14="http://schemas.microsoft.com/office/powerpoint/2010/main" val="1499990940"/>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rPr>
              <a:t>Era of Quality at the Akshaya Patra Foundation</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08 March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4</a:t>
            </a:fld>
            <a:r>
              <a:rPr lang="en-US" altLang="zh-TW" dirty="0">
                <a:solidFill>
                  <a:schemeClr val="bg1">
                    <a:lumMod val="95000"/>
                  </a:schemeClr>
                </a:solidFill>
              </a:rPr>
              <a:t>/40</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482936"/>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Case Study</a:t>
            </a:r>
          </a:p>
        </p:txBody>
      </p:sp>
      <p:sp>
        <p:nvSpPr>
          <p:cNvPr id="4" name="Content Placeholder 3"/>
          <p:cNvSpPr>
            <a:spLocks noGrp="1"/>
          </p:cNvSpPr>
          <p:nvPr>
            <p:ph idx="1"/>
          </p:nvPr>
        </p:nvSpPr>
        <p:spPr>
          <a:xfrm>
            <a:off x="381000" y="717674"/>
            <a:ext cx="8305800" cy="5759326"/>
          </a:xfrm>
        </p:spPr>
        <p:txBody>
          <a:bodyPr>
            <a:noAutofit/>
          </a:bodyPr>
          <a:lstStyle/>
          <a:p>
            <a:pPr marL="0" indent="0">
              <a:buNone/>
            </a:pPr>
            <a:r>
              <a:rPr lang="en-US" sz="2800" dirty="0"/>
              <a:t>Process Map for Sambar</a:t>
            </a:r>
          </a:p>
        </p:txBody>
      </p:sp>
      <p:pic>
        <p:nvPicPr>
          <p:cNvPr id="6" name="Picture 5">
            <a:extLst>
              <a:ext uri="{FF2B5EF4-FFF2-40B4-BE49-F238E27FC236}">
                <a16:creationId xmlns:a16="http://schemas.microsoft.com/office/drawing/2014/main" id="{34223D7E-48D0-4458-8329-D9BA73769D3F}"/>
              </a:ext>
            </a:extLst>
          </p:cNvPr>
          <p:cNvPicPr>
            <a:picLocks noChangeAspect="1"/>
          </p:cNvPicPr>
          <p:nvPr/>
        </p:nvPicPr>
        <p:blipFill>
          <a:blip r:embed="rId3"/>
          <a:stretch>
            <a:fillRect/>
          </a:stretch>
        </p:blipFill>
        <p:spPr>
          <a:xfrm>
            <a:off x="853440" y="1141829"/>
            <a:ext cx="7680960" cy="2677898"/>
          </a:xfrm>
          <a:prstGeom prst="rect">
            <a:avLst/>
          </a:prstGeom>
        </p:spPr>
      </p:pic>
      <p:pic>
        <p:nvPicPr>
          <p:cNvPr id="12" name="Picture 11">
            <a:extLst>
              <a:ext uri="{FF2B5EF4-FFF2-40B4-BE49-F238E27FC236}">
                <a16:creationId xmlns:a16="http://schemas.microsoft.com/office/drawing/2014/main" id="{AD9CEF77-964B-42D2-A7D7-29C3B4E77ABD}"/>
              </a:ext>
            </a:extLst>
          </p:cNvPr>
          <p:cNvPicPr>
            <a:picLocks noChangeAspect="1"/>
          </p:cNvPicPr>
          <p:nvPr/>
        </p:nvPicPr>
        <p:blipFill>
          <a:blip r:embed="rId4"/>
          <a:stretch>
            <a:fillRect/>
          </a:stretch>
        </p:blipFill>
        <p:spPr>
          <a:xfrm>
            <a:off x="853440" y="3808427"/>
            <a:ext cx="7680960" cy="2759110"/>
          </a:xfrm>
          <a:prstGeom prst="rect">
            <a:avLst/>
          </a:prstGeom>
        </p:spPr>
      </p:pic>
    </p:spTree>
    <p:extLst>
      <p:ext uri="{BB962C8B-B14F-4D97-AF65-F5344CB8AC3E}">
        <p14:creationId xmlns:p14="http://schemas.microsoft.com/office/powerpoint/2010/main" val="2280603142"/>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par>
                                <p:cTn id="8" presetID="16" presetClass="entr" presetSubtype="21"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barn(inVertical)">
                                      <p:cBhvr>
                                        <p:cTn id="1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rPr>
              <a:t>Era of Quality at the Akshaya Patra Foundation</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08 March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5</a:t>
            </a:fld>
            <a:r>
              <a:rPr lang="en-US" altLang="zh-TW" dirty="0">
                <a:solidFill>
                  <a:schemeClr val="bg1">
                    <a:lumMod val="95000"/>
                  </a:schemeClr>
                </a:solidFill>
              </a:rPr>
              <a:t>/40</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482936"/>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Case Study</a:t>
            </a:r>
          </a:p>
        </p:txBody>
      </p:sp>
      <mc:AlternateContent xmlns:mc="http://schemas.openxmlformats.org/markup-compatibility/2006" xmlns:a14="http://schemas.microsoft.com/office/drawing/2010/main">
        <mc:Choice Requires="a14">
          <p:sp>
            <p:nvSpPr>
              <p:cNvPr id="4" name="Content Placeholder 3"/>
              <p:cNvSpPr>
                <a:spLocks noGrp="1"/>
              </p:cNvSpPr>
              <p:nvPr>
                <p:ph idx="1"/>
              </p:nvPr>
            </p:nvSpPr>
            <p:spPr>
              <a:xfrm>
                <a:off x="381000" y="717674"/>
                <a:ext cx="8305800" cy="5759326"/>
              </a:xfrm>
            </p:spPr>
            <p:txBody>
              <a:bodyPr>
                <a:noAutofit/>
              </a:bodyPr>
              <a:lstStyle/>
              <a:p>
                <a:pPr marL="0" indent="0">
                  <a:buNone/>
                </a:pPr>
                <a:r>
                  <a:rPr lang="en-US" dirty="0"/>
                  <a:t>(2) Given that VK Hill kitchen needs to serve 87,045 students with 7 </a:t>
                </a:r>
                <a:r>
                  <a:rPr lang="en-US" dirty="0" err="1"/>
                  <a:t>tonnes</a:t>
                </a:r>
                <a:r>
                  <a:rPr lang="en-US" dirty="0"/>
                  <a:t> of cooked rice and 16,800 liters of Sambar per day, what is the total time required for cooking Sambar and rice?</a:t>
                </a:r>
              </a:p>
              <a:p>
                <a:pPr marL="0" indent="0">
                  <a:buNone/>
                </a:pPr>
                <a:endParaRPr lang="en-US" sz="2400" dirty="0"/>
              </a:p>
              <a:p>
                <a:pPr marL="0" indent="0">
                  <a:buNone/>
                </a:pPr>
                <a:r>
                  <a:rPr lang="en-US" dirty="0"/>
                  <a:t>Cooking in ONE BATCH</a:t>
                </a:r>
              </a:p>
              <a:p>
                <a:pPr lvl="1">
                  <a:buFont typeface="Wingdings" panose="05000000000000000000" pitchFamily="2" charset="2"/>
                  <a:buChar char="ü"/>
                </a:pPr>
                <a:r>
                  <a:rPr lang="en-US" sz="2400" dirty="0"/>
                  <a:t>0.875 </a:t>
                </a:r>
                <a:r>
                  <a:rPr lang="en-US" sz="2400" dirty="0" err="1"/>
                  <a:t>tonnes</a:t>
                </a:r>
                <a:r>
                  <a:rPr lang="en-US" sz="2400" dirty="0"/>
                  <a:t> of rice AND 8,400 liters of Sambar  </a:t>
                </a:r>
              </a:p>
              <a:p>
                <a:pPr>
                  <a:buFont typeface="Courier New" panose="02070309020205020404" pitchFamily="49" charset="0"/>
                  <a:buChar char="o"/>
                </a:pPr>
                <a:r>
                  <a:rPr lang="en-US" sz="2800" dirty="0"/>
                  <a:t>Number of batches for rice being cooked = </a:t>
                </a:r>
                <a14:m>
                  <m:oMath xmlns:m="http://schemas.openxmlformats.org/officeDocument/2006/math">
                    <m:f>
                      <m:fPr>
                        <m:ctrlPr>
                          <a:rPr lang="en-US" sz="2800" i="1" smtClean="0">
                            <a:latin typeface="Cambria Math" panose="02040503050406030204" pitchFamily="18" charset="0"/>
                          </a:rPr>
                        </m:ctrlPr>
                      </m:fPr>
                      <m:num>
                        <m:r>
                          <a:rPr lang="en-US" sz="2800" b="0" i="1" smtClean="0">
                            <a:latin typeface="Cambria Math" panose="02040503050406030204" pitchFamily="18" charset="0"/>
                          </a:rPr>
                          <m:t>7 </m:t>
                        </m:r>
                        <m:r>
                          <a:rPr lang="en-US" sz="2800" b="0" i="1" smtClean="0">
                            <a:latin typeface="Cambria Math" panose="02040503050406030204" pitchFamily="18" charset="0"/>
                          </a:rPr>
                          <m:t>𝑡𝑜𝑛𝑛𝑒𝑠</m:t>
                        </m:r>
                      </m:num>
                      <m:den>
                        <m:r>
                          <a:rPr lang="en-US" sz="2800" b="0" i="1" smtClean="0">
                            <a:latin typeface="Cambria Math" panose="02040503050406030204" pitchFamily="18" charset="0"/>
                          </a:rPr>
                          <m:t>0.875</m:t>
                        </m:r>
                      </m:den>
                    </m:f>
                    <m:r>
                      <a:rPr lang="en-US" sz="2800" b="0" i="1" smtClean="0">
                        <a:latin typeface="Cambria Math" panose="02040503050406030204" pitchFamily="18" charset="0"/>
                      </a:rPr>
                      <m:t>=8 </m:t>
                    </m:r>
                    <m:r>
                      <a:rPr lang="en-US" sz="2800" b="0" i="1" smtClean="0">
                        <a:latin typeface="Cambria Math" panose="02040503050406030204" pitchFamily="18" charset="0"/>
                      </a:rPr>
                      <m:t>𝑏𝑎𝑡𝑐h𝑒𝑠</m:t>
                    </m:r>
                  </m:oMath>
                </a14:m>
                <a:endParaRPr lang="en-US" sz="2800" dirty="0"/>
              </a:p>
              <a:p>
                <a:pPr>
                  <a:buFont typeface="Courier New" panose="02070309020205020404" pitchFamily="49" charset="0"/>
                  <a:buChar char="o"/>
                </a:pPr>
                <a:r>
                  <a:rPr lang="en-US" sz="2800" dirty="0"/>
                  <a:t>Number of batches for Sambar being cooked = </a:t>
                </a:r>
                <a14:m>
                  <m:oMath xmlns:m="http://schemas.openxmlformats.org/officeDocument/2006/math">
                    <m:f>
                      <m:fPr>
                        <m:ctrlPr>
                          <a:rPr lang="en-US" sz="2800" i="1">
                            <a:latin typeface="Cambria Math" panose="02040503050406030204" pitchFamily="18" charset="0"/>
                          </a:rPr>
                        </m:ctrlPr>
                      </m:fPr>
                      <m:num>
                        <m:r>
                          <a:rPr lang="en-US" sz="2800" b="0" i="1" smtClean="0">
                            <a:latin typeface="Cambria Math" panose="02040503050406030204" pitchFamily="18" charset="0"/>
                          </a:rPr>
                          <m:t>16800</m:t>
                        </m:r>
                      </m:num>
                      <m:den>
                        <m:r>
                          <a:rPr lang="en-US" sz="2800" b="0" i="1" smtClean="0">
                            <a:latin typeface="Cambria Math" panose="02040503050406030204" pitchFamily="18" charset="0"/>
                          </a:rPr>
                          <m:t>8400</m:t>
                        </m:r>
                      </m:den>
                    </m:f>
                    <m:r>
                      <a:rPr lang="en-US" sz="2800" i="1">
                        <a:latin typeface="Cambria Math" panose="02040503050406030204" pitchFamily="18" charset="0"/>
                      </a:rPr>
                      <m:t>=</m:t>
                    </m:r>
                    <m:r>
                      <a:rPr lang="en-US" sz="2800" b="0" i="1" smtClean="0">
                        <a:latin typeface="Cambria Math" panose="02040503050406030204" pitchFamily="18" charset="0"/>
                      </a:rPr>
                      <m:t>2</m:t>
                    </m:r>
                    <m:r>
                      <a:rPr lang="en-US" sz="2800" i="1">
                        <a:latin typeface="Cambria Math" panose="02040503050406030204" pitchFamily="18" charset="0"/>
                      </a:rPr>
                      <m:t> </m:t>
                    </m:r>
                    <m:r>
                      <a:rPr lang="en-US" sz="2800" i="1">
                        <a:latin typeface="Cambria Math" panose="02040503050406030204" pitchFamily="18" charset="0"/>
                      </a:rPr>
                      <m:t>𝑏𝑎𝑡𝑐h𝑒𝑠</m:t>
                    </m:r>
                  </m:oMath>
                </a14:m>
                <a:endParaRPr lang="en-US" sz="2800" dirty="0"/>
              </a:p>
            </p:txBody>
          </p:sp>
        </mc:Choice>
        <mc:Fallback xmlns="">
          <p:sp>
            <p:nvSpPr>
              <p:cNvPr id="4" name="Content Placeholder 3"/>
              <p:cNvSpPr>
                <a:spLocks noGrp="1" noRot="1" noChangeAspect="1" noMove="1" noResize="1" noEditPoints="1" noAdjustHandles="1" noChangeArrowheads="1" noChangeShapeType="1" noTextEdit="1"/>
              </p:cNvSpPr>
              <p:nvPr>
                <p:ph idx="1"/>
              </p:nvPr>
            </p:nvSpPr>
            <p:spPr>
              <a:xfrm>
                <a:off x="381000" y="717674"/>
                <a:ext cx="8305800" cy="5759326"/>
              </a:xfrm>
              <a:blipFill>
                <a:blip r:embed="rId3"/>
                <a:stretch>
                  <a:fillRect l="-1909" t="-1376" r="-514"/>
                </a:stretch>
              </a:blipFill>
            </p:spPr>
            <p:txBody>
              <a:bodyPr/>
              <a:lstStyle/>
              <a:p>
                <a:r>
                  <a:rPr lang="en-US">
                    <a:noFill/>
                  </a:rPr>
                  <a:t> </a:t>
                </a:r>
              </a:p>
            </p:txBody>
          </p:sp>
        </mc:Fallback>
      </mc:AlternateContent>
    </p:spTree>
    <p:extLst>
      <p:ext uri="{BB962C8B-B14F-4D97-AF65-F5344CB8AC3E}">
        <p14:creationId xmlns:p14="http://schemas.microsoft.com/office/powerpoint/2010/main" val="263711211"/>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1000"/>
                                        <p:tgtEl>
                                          <p:spTgt spid="4">
                                            <p:txEl>
                                              <p:pRg st="3" end="3"/>
                                            </p:txEl>
                                          </p:spTgt>
                                        </p:tgtEl>
                                      </p:cBhvr>
                                    </p:animEffect>
                                    <p:anim calcmode="lin" valueType="num">
                                      <p:cBhvr>
                                        <p:cTn id="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Effect transition="in" filter="fade">
                                      <p:cBhvr>
                                        <p:cTn id="14" dur="1000"/>
                                        <p:tgtEl>
                                          <p:spTgt spid="4">
                                            <p:txEl>
                                              <p:pRg st="4" end="4"/>
                                            </p:txEl>
                                          </p:spTgt>
                                        </p:tgtEl>
                                      </p:cBhvr>
                                    </p:animEffect>
                                    <p:anim calcmode="lin" valueType="num">
                                      <p:cBhvr>
                                        <p:cTn id="15"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Effect transition="in" filter="fade">
                                      <p:cBhvr>
                                        <p:cTn id="21" dur="1000"/>
                                        <p:tgtEl>
                                          <p:spTgt spid="4">
                                            <p:txEl>
                                              <p:pRg st="5" end="5"/>
                                            </p:txEl>
                                          </p:spTgt>
                                        </p:tgtEl>
                                      </p:cBhvr>
                                    </p:animEffect>
                                    <p:anim calcmode="lin" valueType="num">
                                      <p:cBhvr>
                                        <p:cTn id="22"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rPr>
              <a:t>Era of Quality at the Akshaya Patra Foundation</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08 March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6</a:t>
            </a:fld>
            <a:r>
              <a:rPr lang="en-US" altLang="zh-TW" dirty="0">
                <a:solidFill>
                  <a:schemeClr val="bg1">
                    <a:lumMod val="95000"/>
                  </a:schemeClr>
                </a:solidFill>
              </a:rPr>
              <a:t>/40</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482936"/>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Case Study</a:t>
            </a:r>
          </a:p>
        </p:txBody>
      </p:sp>
      <mc:AlternateContent xmlns:mc="http://schemas.openxmlformats.org/markup-compatibility/2006" xmlns:a14="http://schemas.microsoft.com/office/drawing/2010/main">
        <mc:Choice Requires="a14">
          <p:sp>
            <p:nvSpPr>
              <p:cNvPr id="4" name="Content Placeholder 3"/>
              <p:cNvSpPr>
                <a:spLocks noGrp="1"/>
              </p:cNvSpPr>
              <p:nvPr>
                <p:ph idx="1"/>
              </p:nvPr>
            </p:nvSpPr>
            <p:spPr>
              <a:xfrm>
                <a:off x="381000" y="717674"/>
                <a:ext cx="8305800" cy="5759326"/>
              </a:xfrm>
            </p:spPr>
            <p:txBody>
              <a:bodyPr>
                <a:noAutofit/>
              </a:bodyPr>
              <a:lstStyle/>
              <a:p>
                <a:pPr>
                  <a:buFont typeface="Courier New" panose="02070309020205020404" pitchFamily="49" charset="0"/>
                  <a:buChar char="o"/>
                </a:pPr>
                <a:r>
                  <a:rPr lang="en-US" sz="2800" dirty="0"/>
                  <a:t>Time required to cook one batch of rice = 30 minutes (i.e., half an hour)  </a:t>
                </a:r>
              </a:p>
              <a:p>
                <a:pPr>
                  <a:buFont typeface="Courier New" panose="02070309020205020404" pitchFamily="49" charset="0"/>
                  <a:buChar char="o"/>
                </a:pPr>
                <a:r>
                  <a:rPr lang="en-US" sz="2800" dirty="0"/>
                  <a:t>Time required to cook one batch of Sambar = 122 minutes (i.e., around 2 hours)</a:t>
                </a:r>
              </a:p>
              <a:p>
                <a:pPr>
                  <a:buFont typeface="Courier New" panose="02070309020205020404" pitchFamily="49" charset="0"/>
                  <a:buChar char="o"/>
                </a:pPr>
                <a:endParaRPr lang="en-US" sz="2800" dirty="0"/>
              </a:p>
              <a:p>
                <a:pPr>
                  <a:buFont typeface="Courier New" panose="02070309020205020404" pitchFamily="49" charset="0"/>
                  <a:buChar char="o"/>
                </a:pPr>
                <a:r>
                  <a:rPr lang="en-US" sz="2800" dirty="0"/>
                  <a:t>Time required to cook 8 batches of rice = </a:t>
                </a:r>
                <a14:m>
                  <m:oMath xmlns:m="http://schemas.openxmlformats.org/officeDocument/2006/math">
                    <m:r>
                      <a:rPr lang="en-US" sz="2800" b="0" i="1" smtClean="0">
                        <a:latin typeface="Cambria Math" panose="02040503050406030204" pitchFamily="18" charset="0"/>
                      </a:rPr>
                      <m:t>8</m:t>
                    </m:r>
                    <m:r>
                      <a:rPr lang="en-US" sz="2800" b="0" i="1" smtClean="0">
                        <a:latin typeface="Cambria Math" panose="02040503050406030204" pitchFamily="18" charset="0"/>
                        <a:ea typeface="Cambria Math" panose="02040503050406030204" pitchFamily="18" charset="0"/>
                      </a:rPr>
                      <m:t>×30=240 </m:t>
                    </m:r>
                    <m:r>
                      <a:rPr lang="en-US" sz="2800" b="0" i="1" smtClean="0">
                        <a:latin typeface="Cambria Math" panose="02040503050406030204" pitchFamily="18" charset="0"/>
                        <a:ea typeface="Cambria Math" panose="02040503050406030204" pitchFamily="18" charset="0"/>
                      </a:rPr>
                      <m:t>𝑚𝑖𝑛𝑢𝑡𝑒𝑠</m:t>
                    </m:r>
                  </m:oMath>
                </a14:m>
                <a:endParaRPr lang="en-US" sz="2800" dirty="0"/>
              </a:p>
              <a:p>
                <a:pPr>
                  <a:buFont typeface="Courier New" panose="02070309020205020404" pitchFamily="49" charset="0"/>
                  <a:buChar char="o"/>
                </a:pPr>
                <a:r>
                  <a:rPr lang="en-US" sz="2800" dirty="0"/>
                  <a:t>Time required to cook 2 batches of Sambar = </a:t>
                </a:r>
                <a14:m>
                  <m:oMath xmlns:m="http://schemas.openxmlformats.org/officeDocument/2006/math">
                    <m:r>
                      <a:rPr lang="en-US" sz="2800" b="0" i="0" smtClean="0">
                        <a:latin typeface="Cambria Math" panose="02040503050406030204" pitchFamily="18" charset="0"/>
                      </a:rPr>
                      <m:t>2</m:t>
                    </m:r>
                    <m:r>
                      <a:rPr lang="en-US" sz="2800" i="1">
                        <a:latin typeface="Cambria Math" panose="02040503050406030204" pitchFamily="18" charset="0"/>
                        <a:ea typeface="Cambria Math" panose="02040503050406030204" pitchFamily="18" charset="0"/>
                      </a:rPr>
                      <m:t>×</m:t>
                    </m:r>
                    <m:r>
                      <a:rPr lang="en-US" sz="2800" b="0" i="1" smtClean="0">
                        <a:latin typeface="Cambria Math" panose="02040503050406030204" pitchFamily="18" charset="0"/>
                        <a:ea typeface="Cambria Math" panose="02040503050406030204" pitchFamily="18" charset="0"/>
                      </a:rPr>
                      <m:t>122</m:t>
                    </m:r>
                    <m:r>
                      <a:rPr lang="en-US" sz="2800" i="1">
                        <a:latin typeface="Cambria Math" panose="02040503050406030204" pitchFamily="18" charset="0"/>
                        <a:ea typeface="Cambria Math" panose="02040503050406030204" pitchFamily="18" charset="0"/>
                      </a:rPr>
                      <m:t>=24</m:t>
                    </m:r>
                    <m:r>
                      <a:rPr lang="en-US" sz="2800" b="0" i="1" smtClean="0">
                        <a:latin typeface="Cambria Math" panose="02040503050406030204" pitchFamily="18" charset="0"/>
                        <a:ea typeface="Cambria Math" panose="02040503050406030204" pitchFamily="18" charset="0"/>
                      </a:rPr>
                      <m:t>4</m:t>
                    </m:r>
                    <m:r>
                      <a:rPr lang="en-US" sz="2800" i="1">
                        <a:latin typeface="Cambria Math" panose="02040503050406030204" pitchFamily="18" charset="0"/>
                        <a:ea typeface="Cambria Math" panose="02040503050406030204" pitchFamily="18" charset="0"/>
                      </a:rPr>
                      <m:t> </m:t>
                    </m:r>
                    <m:r>
                      <a:rPr lang="en-US" sz="2800" i="1">
                        <a:latin typeface="Cambria Math" panose="02040503050406030204" pitchFamily="18" charset="0"/>
                        <a:ea typeface="Cambria Math" panose="02040503050406030204" pitchFamily="18" charset="0"/>
                      </a:rPr>
                      <m:t>𝑚𝑖𝑛𝑢𝑡𝑒𝑠</m:t>
                    </m:r>
                  </m:oMath>
                </a14:m>
                <a:endParaRPr lang="en-US" sz="2800" dirty="0"/>
              </a:p>
              <a:p>
                <a:pPr>
                  <a:buFont typeface="Courier New" panose="02070309020205020404" pitchFamily="49" charset="0"/>
                  <a:buChar char="o"/>
                </a:pPr>
                <a:r>
                  <a:rPr lang="en-US" sz="2800" dirty="0"/>
                  <a:t>Total hour required to complete the cooking </a:t>
                </a:r>
              </a:p>
              <a:p>
                <a:pPr marL="0" indent="0">
                  <a:buNone/>
                </a:pPr>
                <a:r>
                  <a:rPr lang="en-US" sz="2800" dirty="0"/>
                  <a:t>	= max(240, 244)/60 = 4 hours (approximately).</a:t>
                </a:r>
              </a:p>
            </p:txBody>
          </p:sp>
        </mc:Choice>
        <mc:Fallback xmlns="">
          <p:sp>
            <p:nvSpPr>
              <p:cNvPr id="4" name="Content Placeholder 3"/>
              <p:cNvSpPr>
                <a:spLocks noGrp="1" noRot="1" noChangeAspect="1" noMove="1" noResize="1" noEditPoints="1" noAdjustHandles="1" noChangeArrowheads="1" noChangeShapeType="1" noTextEdit="1"/>
              </p:cNvSpPr>
              <p:nvPr>
                <p:ph idx="1"/>
              </p:nvPr>
            </p:nvSpPr>
            <p:spPr>
              <a:xfrm>
                <a:off x="381000" y="717674"/>
                <a:ext cx="8305800" cy="5759326"/>
              </a:xfrm>
              <a:blipFill>
                <a:blip r:embed="rId3"/>
                <a:stretch>
                  <a:fillRect l="-1322" t="-1058" r="-808"/>
                </a:stretch>
              </a:blipFill>
            </p:spPr>
            <p:txBody>
              <a:bodyPr/>
              <a:lstStyle/>
              <a:p>
                <a:r>
                  <a:rPr lang="en-US">
                    <a:noFill/>
                  </a:rPr>
                  <a:t> </a:t>
                </a:r>
              </a:p>
            </p:txBody>
          </p:sp>
        </mc:Fallback>
      </mc:AlternateContent>
      <p:sp>
        <p:nvSpPr>
          <p:cNvPr id="13" name="Rectangle 12">
            <a:extLst>
              <a:ext uri="{FF2B5EF4-FFF2-40B4-BE49-F238E27FC236}">
                <a16:creationId xmlns:a16="http://schemas.microsoft.com/office/drawing/2014/main" id="{42342B23-CDBD-4801-A49F-AC280BD31DA1}"/>
              </a:ext>
            </a:extLst>
          </p:cNvPr>
          <p:cNvSpPr/>
          <p:nvPr/>
        </p:nvSpPr>
        <p:spPr>
          <a:xfrm>
            <a:off x="765175" y="743244"/>
            <a:ext cx="7769225" cy="184755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60723595"/>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barn(inVertical)">
                                      <p:cBhvr>
                                        <p:cTn id="21" dur="500"/>
                                        <p:tgtEl>
                                          <p:spTgt spid="13"/>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4">
                                            <p:txEl>
                                              <p:pRg st="3" end="3"/>
                                            </p:txEl>
                                          </p:spTgt>
                                        </p:tgtEl>
                                        <p:attrNameLst>
                                          <p:attrName>style.visibility</p:attrName>
                                        </p:attrNameLst>
                                      </p:cBhvr>
                                      <p:to>
                                        <p:strVal val="visible"/>
                                      </p:to>
                                    </p:set>
                                    <p:animEffect transition="in" filter="fade">
                                      <p:cBhvr>
                                        <p:cTn id="26" dur="1000"/>
                                        <p:tgtEl>
                                          <p:spTgt spid="4">
                                            <p:txEl>
                                              <p:pRg st="3" end="3"/>
                                            </p:txEl>
                                          </p:spTgt>
                                        </p:tgtEl>
                                      </p:cBhvr>
                                    </p:animEffect>
                                    <p:anim calcmode="lin" valueType="num">
                                      <p:cBhvr>
                                        <p:cTn id="27"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4">
                                            <p:txEl>
                                              <p:pRg st="4" end="4"/>
                                            </p:txEl>
                                          </p:spTgt>
                                        </p:tgtEl>
                                        <p:attrNameLst>
                                          <p:attrName>style.visibility</p:attrName>
                                        </p:attrNameLst>
                                      </p:cBhvr>
                                      <p:to>
                                        <p:strVal val="visible"/>
                                      </p:to>
                                    </p:set>
                                    <p:animEffect transition="in" filter="fade">
                                      <p:cBhvr>
                                        <p:cTn id="33" dur="1000"/>
                                        <p:tgtEl>
                                          <p:spTgt spid="4">
                                            <p:txEl>
                                              <p:pRg st="4" end="4"/>
                                            </p:txEl>
                                          </p:spTgt>
                                        </p:tgtEl>
                                      </p:cBhvr>
                                    </p:animEffect>
                                    <p:anim calcmode="lin" valueType="num">
                                      <p:cBhvr>
                                        <p:cTn id="34"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5"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4">
                                            <p:txEl>
                                              <p:pRg st="5" end="5"/>
                                            </p:txEl>
                                          </p:spTgt>
                                        </p:tgtEl>
                                        <p:attrNameLst>
                                          <p:attrName>style.visibility</p:attrName>
                                        </p:attrNameLst>
                                      </p:cBhvr>
                                      <p:to>
                                        <p:strVal val="visible"/>
                                      </p:to>
                                    </p:set>
                                    <p:animEffect transition="in" filter="fade">
                                      <p:cBhvr>
                                        <p:cTn id="40" dur="1000"/>
                                        <p:tgtEl>
                                          <p:spTgt spid="4">
                                            <p:txEl>
                                              <p:pRg st="5" end="5"/>
                                            </p:txEl>
                                          </p:spTgt>
                                        </p:tgtEl>
                                      </p:cBhvr>
                                    </p:animEffect>
                                    <p:anim calcmode="lin" valueType="num">
                                      <p:cBhvr>
                                        <p:cTn id="41"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42"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nodeType="clickEffect">
                                  <p:stCondLst>
                                    <p:cond delay="0"/>
                                  </p:stCondLst>
                                  <p:childTnLst>
                                    <p:set>
                                      <p:cBhvr>
                                        <p:cTn id="46" dur="1" fill="hold">
                                          <p:stCondLst>
                                            <p:cond delay="0"/>
                                          </p:stCondLst>
                                        </p:cTn>
                                        <p:tgtEl>
                                          <p:spTgt spid="4">
                                            <p:txEl>
                                              <p:pRg st="6" end="6"/>
                                            </p:txEl>
                                          </p:spTgt>
                                        </p:tgtEl>
                                        <p:attrNameLst>
                                          <p:attrName>style.visibility</p:attrName>
                                        </p:attrNameLst>
                                      </p:cBhvr>
                                      <p:to>
                                        <p:strVal val="visible"/>
                                      </p:to>
                                    </p:set>
                                    <p:animEffect transition="in" filter="fade">
                                      <p:cBhvr>
                                        <p:cTn id="47" dur="1000"/>
                                        <p:tgtEl>
                                          <p:spTgt spid="4">
                                            <p:txEl>
                                              <p:pRg st="6" end="6"/>
                                            </p:txEl>
                                          </p:spTgt>
                                        </p:tgtEl>
                                      </p:cBhvr>
                                    </p:animEffect>
                                    <p:anim calcmode="lin" valueType="num">
                                      <p:cBhvr>
                                        <p:cTn id="48"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9"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rPr>
              <a:t>Era of Quality at the Akshaya Patra Foundation</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08 March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7</a:t>
            </a:fld>
            <a:r>
              <a:rPr lang="en-US" altLang="zh-TW" dirty="0">
                <a:solidFill>
                  <a:schemeClr val="bg1">
                    <a:lumMod val="95000"/>
                  </a:schemeClr>
                </a:solidFill>
              </a:rPr>
              <a:t>/40</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482936"/>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Case Study</a:t>
            </a:r>
          </a:p>
        </p:txBody>
      </p:sp>
      <mc:AlternateContent xmlns:mc="http://schemas.openxmlformats.org/markup-compatibility/2006" xmlns:a14="http://schemas.microsoft.com/office/drawing/2010/main">
        <mc:Choice Requires="a14">
          <p:sp>
            <p:nvSpPr>
              <p:cNvPr id="4" name="Content Placeholder 3"/>
              <p:cNvSpPr>
                <a:spLocks noGrp="1"/>
              </p:cNvSpPr>
              <p:nvPr>
                <p:ph idx="1"/>
              </p:nvPr>
            </p:nvSpPr>
            <p:spPr>
              <a:xfrm>
                <a:off x="381000" y="717674"/>
                <a:ext cx="8305800" cy="5759326"/>
              </a:xfrm>
            </p:spPr>
            <p:txBody>
              <a:bodyPr>
                <a:noAutofit/>
              </a:bodyPr>
              <a:lstStyle/>
              <a:p>
                <a:pPr marL="0" indent="0">
                  <a:buNone/>
                </a:pPr>
                <a:r>
                  <a:rPr lang="en-US" sz="2800" dirty="0"/>
                  <a:t>(3) If the food has to be delivered by 12.00 noon at the farthest school from the </a:t>
                </a:r>
                <a:r>
                  <a:rPr lang="en-US" sz="2800" dirty="0" err="1"/>
                  <a:t>Vasanthapura</a:t>
                </a:r>
                <a:r>
                  <a:rPr lang="en-US" sz="2800" dirty="0"/>
                  <a:t> kitchen (which takes 4 hours to reach), what are the LSL and USL for completion of the first batch of Sambar? If the cooking starts at 5.00 am, calculate the corresponding Sigma Score (assume that the std. dev for Sambar cooking is 10 minutes, while the average cooking time is as per Exhibit 7).</a:t>
                </a:r>
                <a:endParaRPr lang="en-US" sz="2400" dirty="0"/>
              </a:p>
              <a:p>
                <a:pPr>
                  <a:buFont typeface="Courier New" panose="02070309020205020404" pitchFamily="49" charset="0"/>
                  <a:buChar char="o"/>
                </a:pPr>
                <a:r>
                  <a:rPr lang="en-US" sz="2800" dirty="0"/>
                  <a:t>CTQ is cooking-to-consumption time (</a:t>
                </a:r>
                <a14:m>
                  <m:oMath xmlns:m="http://schemas.openxmlformats.org/officeDocument/2006/math">
                    <m:r>
                      <a:rPr lang="en-US" sz="2800" i="1" smtClean="0">
                        <a:latin typeface="Cambria Math" panose="02040503050406030204" pitchFamily="18" charset="0"/>
                        <a:ea typeface="Cambria Math" panose="02040503050406030204" pitchFamily="18" charset="0"/>
                      </a:rPr>
                      <m:t>≤</m:t>
                    </m:r>
                    <m:r>
                      <a:rPr lang="en-US" sz="2800" b="0" i="1" smtClean="0">
                        <a:latin typeface="Cambria Math" panose="02040503050406030204" pitchFamily="18" charset="0"/>
                        <a:ea typeface="Cambria Math" panose="02040503050406030204" pitchFamily="18" charset="0"/>
                      </a:rPr>
                      <m:t>6 </m:t>
                    </m:r>
                    <m:r>
                      <a:rPr lang="en-US" sz="2800" b="0" i="1" smtClean="0">
                        <a:latin typeface="Cambria Math" panose="02040503050406030204" pitchFamily="18" charset="0"/>
                        <a:ea typeface="Cambria Math" panose="02040503050406030204" pitchFamily="18" charset="0"/>
                      </a:rPr>
                      <m:t>h𝑜𝑢𝑟𝑠</m:t>
                    </m:r>
                  </m:oMath>
                </a14:m>
                <a:r>
                  <a:rPr lang="en-US" sz="2800" dirty="0"/>
                  <a:t>)   </a:t>
                </a:r>
              </a:p>
              <a:p>
                <a:pPr>
                  <a:buFont typeface="Courier New" panose="02070309020205020404" pitchFamily="49" charset="0"/>
                  <a:buChar char="o"/>
                </a:pPr>
                <a:r>
                  <a:rPr lang="en-US" sz="2800" dirty="0"/>
                  <a:t>Time required to cook one batch of Sambar = 122 minutes (i.e., around 2 hours)</a:t>
                </a:r>
              </a:p>
              <a:p>
                <a:pPr>
                  <a:buFont typeface="Courier New" panose="02070309020205020404" pitchFamily="49" charset="0"/>
                  <a:buChar char="o"/>
                </a:pPr>
                <a:r>
                  <a:rPr lang="en-US" sz="2800" dirty="0"/>
                  <a:t>LSL (earliest time to end cooking) </a:t>
                </a:r>
              </a:p>
              <a:p>
                <a:pPr marL="0" indent="0">
                  <a:buNone/>
                </a:pPr>
                <a:r>
                  <a:rPr lang="en-US" sz="2800" dirty="0"/>
                  <a:t>				= 12 noon – 6 hours = 6 am</a:t>
                </a:r>
              </a:p>
            </p:txBody>
          </p:sp>
        </mc:Choice>
        <mc:Fallback xmlns="">
          <p:sp>
            <p:nvSpPr>
              <p:cNvPr id="4" name="Content Placeholder 3"/>
              <p:cNvSpPr>
                <a:spLocks noGrp="1" noRot="1" noChangeAspect="1" noMove="1" noResize="1" noEditPoints="1" noAdjustHandles="1" noChangeArrowheads="1" noChangeShapeType="1" noTextEdit="1"/>
              </p:cNvSpPr>
              <p:nvPr>
                <p:ph idx="1"/>
              </p:nvPr>
            </p:nvSpPr>
            <p:spPr>
              <a:xfrm>
                <a:off x="381000" y="717674"/>
                <a:ext cx="8305800" cy="5759326"/>
              </a:xfrm>
              <a:blipFill>
                <a:blip r:embed="rId3"/>
                <a:stretch>
                  <a:fillRect l="-1542" t="-1058" b="-6878"/>
                </a:stretch>
              </a:blipFill>
            </p:spPr>
            <p:txBody>
              <a:bodyPr/>
              <a:lstStyle/>
              <a:p>
                <a:r>
                  <a:rPr lang="en-US">
                    <a:noFill/>
                  </a:rPr>
                  <a:t> </a:t>
                </a:r>
              </a:p>
            </p:txBody>
          </p:sp>
        </mc:Fallback>
      </mc:AlternateContent>
    </p:spTree>
    <p:extLst>
      <p:ext uri="{BB962C8B-B14F-4D97-AF65-F5344CB8AC3E}">
        <p14:creationId xmlns:p14="http://schemas.microsoft.com/office/powerpoint/2010/main" val="3915455285"/>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Effect transition="in" filter="fade">
                                      <p:cBhvr>
                                        <p:cTn id="35" dur="1000"/>
                                        <p:tgtEl>
                                          <p:spTgt spid="4">
                                            <p:txEl>
                                              <p:pRg st="4" end="4"/>
                                            </p:txEl>
                                          </p:spTgt>
                                        </p:tgtEl>
                                      </p:cBhvr>
                                    </p:animEffect>
                                    <p:anim calcmode="lin" valueType="num">
                                      <p:cBhvr>
                                        <p:cTn id="36"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rPr>
              <a:t>Era of Quality at the Akshaya Patra Foundation</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08 March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8</a:t>
            </a:fld>
            <a:r>
              <a:rPr lang="en-US" altLang="zh-TW" dirty="0">
                <a:solidFill>
                  <a:schemeClr val="bg1">
                    <a:lumMod val="95000"/>
                  </a:schemeClr>
                </a:solidFill>
              </a:rPr>
              <a:t>/40</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482936"/>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Case Study</a:t>
            </a:r>
          </a:p>
        </p:txBody>
      </p:sp>
      <p:sp>
        <p:nvSpPr>
          <p:cNvPr id="4" name="Content Placeholder 3"/>
          <p:cNvSpPr>
            <a:spLocks noGrp="1"/>
          </p:cNvSpPr>
          <p:nvPr>
            <p:ph idx="1"/>
          </p:nvPr>
        </p:nvSpPr>
        <p:spPr>
          <a:xfrm>
            <a:off x="381000" y="717674"/>
            <a:ext cx="8686800" cy="5759326"/>
          </a:xfrm>
        </p:spPr>
        <p:txBody>
          <a:bodyPr>
            <a:noAutofit/>
          </a:bodyPr>
          <a:lstStyle/>
          <a:p>
            <a:pPr marL="0" indent="0">
              <a:buNone/>
            </a:pPr>
            <a:r>
              <a:rPr lang="en-US" sz="2800" dirty="0"/>
              <a:t>First batch of rice and Sambar needs to be dispatched to the farthest location that takes 4 hours to ship</a:t>
            </a:r>
          </a:p>
          <a:p>
            <a:pPr>
              <a:buFont typeface="Courier New" panose="02070309020205020404" pitchFamily="49" charset="0"/>
              <a:buChar char="o"/>
            </a:pPr>
            <a:endParaRPr lang="en-US" sz="2800" dirty="0"/>
          </a:p>
          <a:p>
            <a:pPr>
              <a:buFont typeface="Courier New" panose="02070309020205020404" pitchFamily="49" charset="0"/>
              <a:buChar char="o"/>
            </a:pPr>
            <a:r>
              <a:rPr lang="en-US" sz="2800" dirty="0"/>
              <a:t>LSL (earliest time to end cooking) = 12 noon – 6 hours = 6 am</a:t>
            </a:r>
          </a:p>
          <a:p>
            <a:pPr>
              <a:buFont typeface="Courier New" panose="02070309020205020404" pitchFamily="49" charset="0"/>
              <a:buChar char="o"/>
            </a:pPr>
            <a:endParaRPr lang="en-US" sz="2000" dirty="0"/>
          </a:p>
          <a:p>
            <a:pPr>
              <a:buFont typeface="Courier New" panose="02070309020205020404" pitchFamily="49" charset="0"/>
              <a:buChar char="o"/>
            </a:pPr>
            <a:r>
              <a:rPr lang="en-US" sz="2800" dirty="0"/>
              <a:t>USL (latest time to end cooking) </a:t>
            </a:r>
          </a:p>
          <a:p>
            <a:pPr marL="0" indent="0">
              <a:buNone/>
            </a:pPr>
            <a:r>
              <a:rPr lang="en-US" sz="2800" dirty="0"/>
              <a:t>     = 12 </a:t>
            </a:r>
            <a:r>
              <a:rPr lang="en-US" sz="2400" dirty="0"/>
              <a:t>noon</a:t>
            </a:r>
            <a:r>
              <a:rPr lang="en-US" sz="2800" dirty="0"/>
              <a:t> – 4 </a:t>
            </a:r>
            <a:r>
              <a:rPr lang="en-US" sz="2400" dirty="0"/>
              <a:t>hours</a:t>
            </a:r>
            <a:r>
              <a:rPr lang="en-US" sz="2800" dirty="0"/>
              <a:t> </a:t>
            </a:r>
            <a:r>
              <a:rPr lang="en-US" sz="2000" dirty="0"/>
              <a:t>(shipment time)</a:t>
            </a:r>
            <a:r>
              <a:rPr lang="en-US" sz="2800" dirty="0"/>
              <a:t> – 0.30 </a:t>
            </a:r>
            <a:r>
              <a:rPr lang="en-US" sz="2400" dirty="0"/>
              <a:t>minutes</a:t>
            </a:r>
            <a:r>
              <a:rPr lang="en-US" sz="2800" dirty="0"/>
              <a:t> </a:t>
            </a:r>
            <a:r>
              <a:rPr lang="en-US" sz="2000" dirty="0"/>
              <a:t>(loading time)</a:t>
            </a:r>
          </a:p>
          <a:p>
            <a:pPr marL="0" indent="0">
              <a:buNone/>
            </a:pPr>
            <a:r>
              <a:rPr lang="en-US" sz="2800" dirty="0"/>
              <a:t>     = 7:30 am</a:t>
            </a:r>
          </a:p>
          <a:p>
            <a:pPr>
              <a:buFont typeface="Courier New" panose="02070309020205020404" pitchFamily="49" charset="0"/>
              <a:buChar char="o"/>
            </a:pPr>
            <a:endParaRPr lang="en-US" sz="1600" dirty="0"/>
          </a:p>
          <a:p>
            <a:pPr>
              <a:spcBef>
                <a:spcPts val="0"/>
              </a:spcBef>
              <a:buFont typeface="Courier New" panose="02070309020205020404" pitchFamily="49" charset="0"/>
              <a:buChar char="o"/>
            </a:pPr>
            <a:r>
              <a:rPr lang="en-US" sz="2800" dirty="0"/>
              <a:t>If cooking starts at 5.00 am, the mean completion time of the first batch of Sambar </a:t>
            </a:r>
          </a:p>
          <a:p>
            <a:pPr marL="0" indent="0">
              <a:spcBef>
                <a:spcPts val="0"/>
              </a:spcBef>
              <a:buNone/>
            </a:pPr>
            <a:r>
              <a:rPr lang="en-US" sz="2800" dirty="0"/>
              <a:t>    = 5.00 am + 122 minutes = 7.02 am.</a:t>
            </a:r>
          </a:p>
        </p:txBody>
      </p:sp>
    </p:spTree>
    <p:extLst>
      <p:ext uri="{BB962C8B-B14F-4D97-AF65-F5344CB8AC3E}">
        <p14:creationId xmlns:p14="http://schemas.microsoft.com/office/powerpoint/2010/main" val="3696018724"/>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1000"/>
                                        <p:tgtEl>
                                          <p:spTgt spid="4">
                                            <p:txEl>
                                              <p:pRg st="4" end="4"/>
                                            </p:txEl>
                                          </p:spTgt>
                                        </p:tgtEl>
                                      </p:cBhvr>
                                    </p:animEffect>
                                    <p:anim calcmode="lin" valueType="num">
                                      <p:cBhvr>
                                        <p:cTn id="22"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5" end="5"/>
                                            </p:txEl>
                                          </p:spTgt>
                                        </p:tgtEl>
                                        <p:attrNameLst>
                                          <p:attrName>style.visibility</p:attrName>
                                        </p:attrNameLst>
                                      </p:cBhvr>
                                      <p:to>
                                        <p:strVal val="visible"/>
                                      </p:to>
                                    </p:set>
                                    <p:animEffect transition="in" filter="fade">
                                      <p:cBhvr>
                                        <p:cTn id="28" dur="1000"/>
                                        <p:tgtEl>
                                          <p:spTgt spid="4">
                                            <p:txEl>
                                              <p:pRg st="5" end="5"/>
                                            </p:txEl>
                                          </p:spTgt>
                                        </p:tgtEl>
                                      </p:cBhvr>
                                    </p:animEffect>
                                    <p:anim calcmode="lin" valueType="num">
                                      <p:cBhvr>
                                        <p:cTn id="29"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6" end="6"/>
                                            </p:txEl>
                                          </p:spTgt>
                                        </p:tgtEl>
                                        <p:attrNameLst>
                                          <p:attrName>style.visibility</p:attrName>
                                        </p:attrNameLst>
                                      </p:cBhvr>
                                      <p:to>
                                        <p:strVal val="visible"/>
                                      </p:to>
                                    </p:set>
                                    <p:animEffect transition="in" filter="fade">
                                      <p:cBhvr>
                                        <p:cTn id="35" dur="1000"/>
                                        <p:tgtEl>
                                          <p:spTgt spid="4">
                                            <p:txEl>
                                              <p:pRg st="6" end="6"/>
                                            </p:txEl>
                                          </p:spTgt>
                                        </p:tgtEl>
                                      </p:cBhvr>
                                    </p:animEffect>
                                    <p:anim calcmode="lin" valueType="num">
                                      <p:cBhvr>
                                        <p:cTn id="36"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xEl>
                                              <p:pRg st="8" end="8"/>
                                            </p:txEl>
                                          </p:spTgt>
                                        </p:tgtEl>
                                        <p:attrNameLst>
                                          <p:attrName>style.visibility</p:attrName>
                                        </p:attrNameLst>
                                      </p:cBhvr>
                                      <p:to>
                                        <p:strVal val="visible"/>
                                      </p:to>
                                    </p:set>
                                    <p:animEffect transition="in" filter="fade">
                                      <p:cBhvr>
                                        <p:cTn id="42" dur="1000"/>
                                        <p:tgtEl>
                                          <p:spTgt spid="4">
                                            <p:txEl>
                                              <p:pRg st="8" end="8"/>
                                            </p:txEl>
                                          </p:spTgt>
                                        </p:tgtEl>
                                      </p:cBhvr>
                                    </p:animEffect>
                                    <p:anim calcmode="lin" valueType="num">
                                      <p:cBhvr>
                                        <p:cTn id="43"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4">
                                            <p:txEl>
                                              <p:pRg st="9" end="9"/>
                                            </p:txEl>
                                          </p:spTgt>
                                        </p:tgtEl>
                                        <p:attrNameLst>
                                          <p:attrName>style.visibility</p:attrName>
                                        </p:attrNameLst>
                                      </p:cBhvr>
                                      <p:to>
                                        <p:strVal val="visible"/>
                                      </p:to>
                                    </p:set>
                                    <p:animEffect transition="in" filter="fade">
                                      <p:cBhvr>
                                        <p:cTn id="49" dur="1000"/>
                                        <p:tgtEl>
                                          <p:spTgt spid="4">
                                            <p:txEl>
                                              <p:pRg st="9" end="9"/>
                                            </p:txEl>
                                          </p:spTgt>
                                        </p:tgtEl>
                                      </p:cBhvr>
                                    </p:animEffect>
                                    <p:anim calcmode="lin" valueType="num">
                                      <p:cBhvr>
                                        <p:cTn id="50"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rPr>
              <a:t>Era of Quality at the Akshaya Patra Foundation</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08 March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9</a:t>
            </a:fld>
            <a:r>
              <a:rPr lang="en-US" altLang="zh-TW" dirty="0">
                <a:solidFill>
                  <a:schemeClr val="bg1">
                    <a:lumMod val="95000"/>
                  </a:schemeClr>
                </a:solidFill>
              </a:rPr>
              <a:t>/40</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 name="Content Placeholder 3"/>
          <p:cNvSpPr>
            <a:spLocks noGrp="1"/>
          </p:cNvSpPr>
          <p:nvPr>
            <p:ph idx="1"/>
          </p:nvPr>
        </p:nvSpPr>
        <p:spPr>
          <a:xfrm>
            <a:off x="381000" y="717674"/>
            <a:ext cx="8305800" cy="5759326"/>
          </a:xfrm>
        </p:spPr>
        <p:txBody>
          <a:bodyPr>
            <a:noAutofit/>
          </a:bodyPr>
          <a:lstStyle/>
          <a:p>
            <a:pPr marL="0" indent="0">
              <a:buNone/>
            </a:pPr>
            <a:r>
              <a:rPr lang="en-US" sz="2800" dirty="0"/>
              <a:t>.</a:t>
            </a:r>
          </a:p>
        </p:txBody>
      </p:sp>
      <p:pic>
        <p:nvPicPr>
          <p:cNvPr id="6" name="Picture 5">
            <a:extLst>
              <a:ext uri="{FF2B5EF4-FFF2-40B4-BE49-F238E27FC236}">
                <a16:creationId xmlns:a16="http://schemas.microsoft.com/office/drawing/2014/main" id="{79024FDC-B460-4A1F-88A5-8D597C579745}"/>
              </a:ext>
            </a:extLst>
          </p:cNvPr>
          <p:cNvPicPr>
            <a:picLocks noChangeAspect="1"/>
          </p:cNvPicPr>
          <p:nvPr/>
        </p:nvPicPr>
        <p:blipFill rotWithShape="1">
          <a:blip r:embed="rId3"/>
          <a:srcRect b="13989"/>
          <a:stretch/>
        </p:blipFill>
        <p:spPr>
          <a:xfrm>
            <a:off x="1308344" y="685800"/>
            <a:ext cx="6679712" cy="3447198"/>
          </a:xfrm>
          <a:prstGeom prst="rect">
            <a:avLst/>
          </a:prstGeom>
        </p:spPr>
      </p:pic>
      <p:cxnSp>
        <p:nvCxnSpPr>
          <p:cNvPr id="12" name="Straight Connector 11">
            <a:extLst>
              <a:ext uri="{FF2B5EF4-FFF2-40B4-BE49-F238E27FC236}">
                <a16:creationId xmlns:a16="http://schemas.microsoft.com/office/drawing/2014/main" id="{4668E7BC-0082-445F-8EDE-AF029DFC536E}"/>
              </a:ext>
            </a:extLst>
          </p:cNvPr>
          <p:cNvCxnSpPr/>
          <p:nvPr/>
        </p:nvCxnSpPr>
        <p:spPr>
          <a:xfrm>
            <a:off x="6019800" y="2506952"/>
            <a:ext cx="0" cy="1828800"/>
          </a:xfrm>
          <a:prstGeom prst="line">
            <a:avLst/>
          </a:prstGeom>
        </p:spPr>
        <p:style>
          <a:lnRef idx="1">
            <a:schemeClr val="accent2"/>
          </a:lnRef>
          <a:fillRef idx="0">
            <a:schemeClr val="accent2"/>
          </a:fillRef>
          <a:effectRef idx="0">
            <a:schemeClr val="accent2"/>
          </a:effectRef>
          <a:fontRef idx="minor">
            <a:schemeClr val="tx1"/>
          </a:fontRef>
        </p:style>
      </p:cxnSp>
      <p:sp>
        <p:nvSpPr>
          <p:cNvPr id="13" name="TextBox 12">
            <a:extLst>
              <a:ext uri="{FF2B5EF4-FFF2-40B4-BE49-F238E27FC236}">
                <a16:creationId xmlns:a16="http://schemas.microsoft.com/office/drawing/2014/main" id="{0582AA04-FB3B-42BB-B393-2992C578A140}"/>
              </a:ext>
            </a:extLst>
          </p:cNvPr>
          <p:cNvSpPr txBox="1"/>
          <p:nvPr/>
        </p:nvSpPr>
        <p:spPr>
          <a:xfrm>
            <a:off x="5549158" y="4423620"/>
            <a:ext cx="941283" cy="369332"/>
          </a:xfrm>
          <a:prstGeom prst="rect">
            <a:avLst/>
          </a:prstGeom>
          <a:noFill/>
        </p:spPr>
        <p:txBody>
          <a:bodyPr wrap="none" rtlCol="0">
            <a:spAutoFit/>
          </a:bodyPr>
          <a:lstStyle/>
          <a:p>
            <a:r>
              <a:rPr lang="en-US" dirty="0"/>
              <a:t>7.30 am</a:t>
            </a:r>
          </a:p>
        </p:txBody>
      </p:sp>
      <p:sp>
        <p:nvSpPr>
          <p:cNvPr id="14" name="TextBox 13">
            <a:extLst>
              <a:ext uri="{FF2B5EF4-FFF2-40B4-BE49-F238E27FC236}">
                <a16:creationId xmlns:a16="http://schemas.microsoft.com/office/drawing/2014/main" id="{DE2F6A81-0D1A-48B1-A9CC-6CBA678E3F6F}"/>
              </a:ext>
            </a:extLst>
          </p:cNvPr>
          <p:cNvSpPr txBox="1"/>
          <p:nvPr/>
        </p:nvSpPr>
        <p:spPr>
          <a:xfrm>
            <a:off x="5751937" y="2125952"/>
            <a:ext cx="575799" cy="400110"/>
          </a:xfrm>
          <a:prstGeom prst="rect">
            <a:avLst/>
          </a:prstGeom>
          <a:noFill/>
        </p:spPr>
        <p:txBody>
          <a:bodyPr wrap="none" rtlCol="0">
            <a:spAutoFit/>
          </a:bodyPr>
          <a:lstStyle/>
          <a:p>
            <a:r>
              <a:rPr lang="en-US" sz="2000" dirty="0"/>
              <a:t>USL</a:t>
            </a:r>
          </a:p>
        </p:txBody>
      </p:sp>
      <p:cxnSp>
        <p:nvCxnSpPr>
          <p:cNvPr id="18" name="Straight Connector 17">
            <a:extLst>
              <a:ext uri="{FF2B5EF4-FFF2-40B4-BE49-F238E27FC236}">
                <a16:creationId xmlns:a16="http://schemas.microsoft.com/office/drawing/2014/main" id="{A1685351-5E2B-46B3-96DF-773EC09F75C2}"/>
              </a:ext>
            </a:extLst>
          </p:cNvPr>
          <p:cNvCxnSpPr/>
          <p:nvPr/>
        </p:nvCxnSpPr>
        <p:spPr>
          <a:xfrm>
            <a:off x="2805959" y="2506952"/>
            <a:ext cx="0" cy="1828800"/>
          </a:xfrm>
          <a:prstGeom prst="line">
            <a:avLst/>
          </a:prstGeom>
        </p:spPr>
        <p:style>
          <a:lnRef idx="1">
            <a:schemeClr val="accent2"/>
          </a:lnRef>
          <a:fillRef idx="0">
            <a:schemeClr val="accent2"/>
          </a:fillRef>
          <a:effectRef idx="0">
            <a:schemeClr val="accent2"/>
          </a:effectRef>
          <a:fontRef idx="minor">
            <a:schemeClr val="tx1"/>
          </a:fontRef>
        </p:style>
      </p:cxnSp>
      <p:sp>
        <p:nvSpPr>
          <p:cNvPr id="19" name="TextBox 18">
            <a:extLst>
              <a:ext uri="{FF2B5EF4-FFF2-40B4-BE49-F238E27FC236}">
                <a16:creationId xmlns:a16="http://schemas.microsoft.com/office/drawing/2014/main" id="{5A8564CC-F5B1-4281-A28E-1E5847BEEAAB}"/>
              </a:ext>
            </a:extLst>
          </p:cNvPr>
          <p:cNvSpPr txBox="1"/>
          <p:nvPr/>
        </p:nvSpPr>
        <p:spPr>
          <a:xfrm>
            <a:off x="2474663" y="4423620"/>
            <a:ext cx="649537" cy="369332"/>
          </a:xfrm>
          <a:prstGeom prst="rect">
            <a:avLst/>
          </a:prstGeom>
          <a:noFill/>
        </p:spPr>
        <p:txBody>
          <a:bodyPr wrap="none" rtlCol="0">
            <a:spAutoFit/>
          </a:bodyPr>
          <a:lstStyle/>
          <a:p>
            <a:r>
              <a:rPr lang="en-US" dirty="0"/>
              <a:t>6 am</a:t>
            </a:r>
          </a:p>
        </p:txBody>
      </p:sp>
      <p:sp>
        <p:nvSpPr>
          <p:cNvPr id="21" name="TextBox 20">
            <a:extLst>
              <a:ext uri="{FF2B5EF4-FFF2-40B4-BE49-F238E27FC236}">
                <a16:creationId xmlns:a16="http://schemas.microsoft.com/office/drawing/2014/main" id="{514A2E1D-74A0-4855-92DB-589E2B332B0A}"/>
              </a:ext>
            </a:extLst>
          </p:cNvPr>
          <p:cNvSpPr txBox="1"/>
          <p:nvPr/>
        </p:nvSpPr>
        <p:spPr>
          <a:xfrm>
            <a:off x="2538096" y="2125952"/>
            <a:ext cx="518091" cy="400110"/>
          </a:xfrm>
          <a:prstGeom prst="rect">
            <a:avLst/>
          </a:prstGeom>
          <a:noFill/>
        </p:spPr>
        <p:txBody>
          <a:bodyPr wrap="none" rtlCol="0">
            <a:spAutoFit/>
          </a:bodyPr>
          <a:lstStyle/>
          <a:p>
            <a:r>
              <a:rPr lang="en-US" sz="2000" dirty="0"/>
              <a:t>LSL</a:t>
            </a:r>
          </a:p>
        </p:txBody>
      </p:sp>
      <p:cxnSp>
        <p:nvCxnSpPr>
          <p:cNvPr id="22" name="Straight Connector 21">
            <a:extLst>
              <a:ext uri="{FF2B5EF4-FFF2-40B4-BE49-F238E27FC236}">
                <a16:creationId xmlns:a16="http://schemas.microsoft.com/office/drawing/2014/main" id="{C019AF97-C4EE-47FC-B9FB-DCE0C2117C28}"/>
              </a:ext>
            </a:extLst>
          </p:cNvPr>
          <p:cNvCxnSpPr/>
          <p:nvPr/>
        </p:nvCxnSpPr>
        <p:spPr>
          <a:xfrm>
            <a:off x="5042642" y="1135352"/>
            <a:ext cx="0" cy="3239831"/>
          </a:xfrm>
          <a:prstGeom prst="line">
            <a:avLst/>
          </a:prstGeom>
        </p:spPr>
        <p:style>
          <a:lnRef idx="1">
            <a:schemeClr val="accent2"/>
          </a:lnRef>
          <a:fillRef idx="0">
            <a:schemeClr val="accent2"/>
          </a:fillRef>
          <a:effectRef idx="0">
            <a:schemeClr val="accent2"/>
          </a:effectRef>
          <a:fontRef idx="minor">
            <a:schemeClr val="tx1"/>
          </a:fontRef>
        </p:style>
      </p:cxnSp>
      <p:sp>
        <p:nvSpPr>
          <p:cNvPr id="23" name="TextBox 22">
            <a:extLst>
              <a:ext uri="{FF2B5EF4-FFF2-40B4-BE49-F238E27FC236}">
                <a16:creationId xmlns:a16="http://schemas.microsoft.com/office/drawing/2014/main" id="{1F78328F-719F-4411-A362-3EE3C6A7C92D}"/>
              </a:ext>
            </a:extLst>
          </p:cNvPr>
          <p:cNvSpPr txBox="1"/>
          <p:nvPr/>
        </p:nvSpPr>
        <p:spPr>
          <a:xfrm>
            <a:off x="4572000" y="4423620"/>
            <a:ext cx="941283" cy="369332"/>
          </a:xfrm>
          <a:prstGeom prst="rect">
            <a:avLst/>
          </a:prstGeom>
          <a:noFill/>
        </p:spPr>
        <p:txBody>
          <a:bodyPr wrap="none" rtlCol="0">
            <a:spAutoFit/>
          </a:bodyPr>
          <a:lstStyle/>
          <a:p>
            <a:r>
              <a:rPr lang="en-US" dirty="0"/>
              <a:t>7.02 am</a:t>
            </a:r>
          </a:p>
        </p:txBody>
      </p:sp>
      <p:sp>
        <p:nvSpPr>
          <p:cNvPr id="11" name="TextBox 10"/>
          <p:cNvSpPr txBox="1"/>
          <p:nvPr/>
        </p:nvSpPr>
        <p:spPr>
          <a:xfrm>
            <a:off x="7239000" y="482936"/>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Case Study</a:t>
            </a:r>
          </a:p>
        </p:txBody>
      </p: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402F2A62-03E8-4D22-B456-4A29752A99F6}"/>
                  </a:ext>
                </a:extLst>
              </p:cNvPr>
              <p:cNvSpPr txBox="1"/>
              <p:nvPr/>
            </p:nvSpPr>
            <p:spPr>
              <a:xfrm>
                <a:off x="237462" y="5017729"/>
                <a:ext cx="8449338" cy="138307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𝑆𝑖𝑔𝑚𝑎</m:t>
                      </m:r>
                      <m:r>
                        <a:rPr lang="en-US" sz="2000" b="0" i="1" smtClean="0">
                          <a:latin typeface="Cambria Math" panose="02040503050406030204" pitchFamily="18" charset="0"/>
                        </a:rPr>
                        <m:t> </m:t>
                      </m:r>
                      <m:r>
                        <a:rPr lang="en-US" sz="2000" b="0" i="1" smtClean="0">
                          <a:latin typeface="Cambria Math" panose="02040503050406030204" pitchFamily="18" charset="0"/>
                        </a:rPr>
                        <m:t>𝑠𝑐𝑜𝑟𝑒</m:t>
                      </m:r>
                      <m:r>
                        <a:rPr lang="en-US" sz="2000" b="0" i="1" smtClean="0">
                          <a:latin typeface="Cambria Math" panose="02040503050406030204" pitchFamily="18" charset="0"/>
                        </a:rPr>
                        <m:t>=</m:t>
                      </m:r>
                      <m:r>
                        <a:rPr lang="en-US" sz="2000" b="0" i="1" smtClean="0">
                          <a:latin typeface="Cambria Math" panose="02040503050406030204" pitchFamily="18" charset="0"/>
                        </a:rPr>
                        <m:t>𝑚𝑖𝑛</m:t>
                      </m:r>
                      <m:d>
                        <m:dPr>
                          <m:ctrlPr>
                            <a:rPr lang="en-US" sz="2000" b="0" i="1" smtClean="0">
                              <a:latin typeface="Cambria Math" panose="02040503050406030204" pitchFamily="18" charset="0"/>
                            </a:rPr>
                          </m:ctrlPr>
                        </m:dPr>
                        <m:e>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𝑈𝑆𝐿</m:t>
                              </m:r>
                              <m:r>
                                <a:rPr lang="en-US" sz="2000" b="0" i="1" smtClean="0">
                                  <a:latin typeface="Cambria Math" panose="02040503050406030204" pitchFamily="18" charset="0"/>
                                </a:rPr>
                                <m:t>−</m:t>
                              </m:r>
                              <m:r>
                                <a:rPr lang="en-US" sz="2000" b="0" i="1" smtClean="0">
                                  <a:latin typeface="Cambria Math" panose="02040503050406030204" pitchFamily="18" charset="0"/>
                                </a:rPr>
                                <m:t>𝑚𝑒𝑎𝑛</m:t>
                              </m:r>
                            </m:num>
                            <m:den>
                              <m:r>
                                <a:rPr lang="en-US" sz="2000" b="0" i="1" smtClean="0">
                                  <a:latin typeface="Cambria Math" panose="02040503050406030204" pitchFamily="18" charset="0"/>
                                  <a:ea typeface="Cambria Math" panose="02040503050406030204" pitchFamily="18" charset="0"/>
                                </a:rPr>
                                <m:t>𝜎</m:t>
                              </m:r>
                            </m:den>
                          </m:f>
                          <m:r>
                            <a:rPr lang="en-US" sz="2000" b="0" i="1" smtClean="0">
                              <a:latin typeface="Cambria Math" panose="02040503050406030204" pitchFamily="18" charset="0"/>
                            </a:rPr>
                            <m:t>, </m:t>
                          </m:r>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𝑀𝑒𝑎𝑛</m:t>
                              </m:r>
                              <m:r>
                                <a:rPr lang="en-US" sz="2000" b="0" i="1" smtClean="0">
                                  <a:latin typeface="Cambria Math" panose="02040503050406030204" pitchFamily="18" charset="0"/>
                                </a:rPr>
                                <m:t>−</m:t>
                              </m:r>
                              <m:r>
                                <a:rPr lang="en-US" sz="2000" b="0" i="1" smtClean="0">
                                  <a:latin typeface="Cambria Math" panose="02040503050406030204" pitchFamily="18" charset="0"/>
                                </a:rPr>
                                <m:t>𝐿𝑆𝐿</m:t>
                              </m:r>
                            </m:num>
                            <m:den>
                              <m:r>
                                <a:rPr lang="en-US" sz="2000" b="0" i="1" smtClean="0">
                                  <a:latin typeface="Cambria Math" panose="02040503050406030204" pitchFamily="18" charset="0"/>
                                  <a:ea typeface="Cambria Math" panose="02040503050406030204" pitchFamily="18" charset="0"/>
                                </a:rPr>
                                <m:t>𝜎</m:t>
                              </m:r>
                            </m:den>
                          </m:f>
                        </m:e>
                      </m:d>
                    </m:oMath>
                  </m:oMathPara>
                </a14:m>
                <a:endParaRPr lang="en-US" sz="2000" b="0" i="1" dirty="0">
                  <a:latin typeface="Cambria Math" panose="02040503050406030204" pitchFamily="18" charset="0"/>
                </a:endParaRPr>
              </a:p>
              <a:p>
                <a:pPr/>
                <a14:m>
                  <m:oMathPara xmlns:m="http://schemas.openxmlformats.org/officeDocument/2006/math">
                    <m:oMathParaPr>
                      <m:jc m:val="left"/>
                    </m:oMathParaPr>
                    <m:oMath xmlns:m="http://schemas.openxmlformats.org/officeDocument/2006/math">
                      <m:r>
                        <a:rPr lang="en-US" sz="2000" b="0" i="1" smtClean="0">
                          <a:latin typeface="Cambria Math" panose="02040503050406030204" pitchFamily="18" charset="0"/>
                        </a:rPr>
                        <m:t>=</m:t>
                      </m:r>
                      <m:r>
                        <a:rPr lang="en-US" sz="2000" b="0" i="1" smtClean="0">
                          <a:latin typeface="Cambria Math" panose="02040503050406030204" pitchFamily="18" charset="0"/>
                        </a:rPr>
                        <m:t>𝑀𝑖𝑛</m:t>
                      </m:r>
                      <m:d>
                        <m:dPr>
                          <m:ctrlPr>
                            <a:rPr lang="en-US" sz="2000" b="0" i="1" smtClean="0">
                              <a:latin typeface="Cambria Math" panose="02040503050406030204" pitchFamily="18" charset="0"/>
                            </a:rPr>
                          </m:ctrlPr>
                        </m:dPr>
                        <m:e>
                          <m:f>
                            <m:fPr>
                              <m:ctrlPr>
                                <a:rPr lang="en-US" sz="2000" i="1">
                                  <a:latin typeface="Cambria Math" panose="02040503050406030204" pitchFamily="18" charset="0"/>
                                </a:rPr>
                              </m:ctrlPr>
                            </m:fPr>
                            <m:num>
                              <m:r>
                                <a:rPr lang="en-US" sz="2000" b="0" i="1" smtClean="0">
                                  <a:latin typeface="Cambria Math" panose="02040503050406030204" pitchFamily="18" charset="0"/>
                                </a:rPr>
                                <m:t>7.30</m:t>
                              </m:r>
                              <m:r>
                                <a:rPr lang="en-US" sz="2000" b="0" i="1" smtClean="0">
                                  <a:latin typeface="Cambria Math" panose="02040503050406030204" pitchFamily="18" charset="0"/>
                                </a:rPr>
                                <m:t>𝑎𝑚</m:t>
                              </m:r>
                              <m:r>
                                <a:rPr lang="en-US" sz="2000" i="1">
                                  <a:latin typeface="Cambria Math" panose="02040503050406030204" pitchFamily="18" charset="0"/>
                                </a:rPr>
                                <m:t>−</m:t>
                              </m:r>
                              <m:r>
                                <a:rPr lang="en-US" sz="2000" b="0" i="1" smtClean="0">
                                  <a:latin typeface="Cambria Math" panose="02040503050406030204" pitchFamily="18" charset="0"/>
                                </a:rPr>
                                <m:t>7.02</m:t>
                              </m:r>
                              <m:r>
                                <a:rPr lang="en-US" sz="2000" b="0" i="1" smtClean="0">
                                  <a:latin typeface="Cambria Math" panose="02040503050406030204" pitchFamily="18" charset="0"/>
                                </a:rPr>
                                <m:t>𝑎𝑚</m:t>
                              </m:r>
                            </m:num>
                            <m:den>
                              <m:r>
                                <a:rPr lang="en-US" sz="2000" b="0" i="1" smtClean="0">
                                  <a:latin typeface="Cambria Math" panose="02040503050406030204" pitchFamily="18" charset="0"/>
                                </a:rPr>
                                <m:t>10</m:t>
                              </m:r>
                            </m:den>
                          </m:f>
                          <m:r>
                            <a:rPr lang="en-US" sz="2000" i="1">
                              <a:latin typeface="Cambria Math" panose="02040503050406030204" pitchFamily="18" charset="0"/>
                            </a:rPr>
                            <m:t>, </m:t>
                          </m:r>
                          <m:f>
                            <m:fPr>
                              <m:ctrlPr>
                                <a:rPr lang="en-US" sz="2000" i="1">
                                  <a:latin typeface="Cambria Math" panose="02040503050406030204" pitchFamily="18" charset="0"/>
                                </a:rPr>
                              </m:ctrlPr>
                            </m:fPr>
                            <m:num>
                              <m:r>
                                <a:rPr lang="en-US" sz="2000" b="0" i="1" smtClean="0">
                                  <a:latin typeface="Cambria Math" panose="02040503050406030204" pitchFamily="18" charset="0"/>
                                </a:rPr>
                                <m:t>7.02</m:t>
                              </m:r>
                              <m:r>
                                <a:rPr lang="en-US" sz="2000" b="0" i="1" smtClean="0">
                                  <a:latin typeface="Cambria Math" panose="02040503050406030204" pitchFamily="18" charset="0"/>
                                </a:rPr>
                                <m:t>𝑎𝑚</m:t>
                              </m:r>
                              <m:r>
                                <a:rPr lang="en-US" sz="2000" i="1">
                                  <a:latin typeface="Cambria Math" panose="02040503050406030204" pitchFamily="18" charset="0"/>
                                </a:rPr>
                                <m:t>−</m:t>
                              </m:r>
                              <m:r>
                                <a:rPr lang="en-US" sz="2000" b="0" i="1" smtClean="0">
                                  <a:latin typeface="Cambria Math" panose="02040503050406030204" pitchFamily="18" charset="0"/>
                                </a:rPr>
                                <m:t>6</m:t>
                              </m:r>
                              <m:r>
                                <a:rPr lang="en-US" sz="2000" b="0" i="1" smtClean="0">
                                  <a:latin typeface="Cambria Math" panose="02040503050406030204" pitchFamily="18" charset="0"/>
                                </a:rPr>
                                <m:t>𝑎𝑚</m:t>
                              </m:r>
                            </m:num>
                            <m:den>
                              <m:r>
                                <a:rPr lang="en-US" sz="2000" b="0" i="1" smtClean="0">
                                  <a:latin typeface="Cambria Math" panose="02040503050406030204" pitchFamily="18" charset="0"/>
                                </a:rPr>
                                <m:t>10</m:t>
                              </m:r>
                            </m:den>
                          </m:f>
                        </m:e>
                      </m:d>
                    </m:oMath>
                  </m:oMathPara>
                </a14:m>
                <a:endParaRPr lang="en-US" sz="2000" dirty="0"/>
              </a:p>
            </p:txBody>
          </p:sp>
        </mc:Choice>
        <mc:Fallback xmlns="">
          <p:sp>
            <p:nvSpPr>
              <p:cNvPr id="15" name="TextBox 14">
                <a:extLst>
                  <a:ext uri="{FF2B5EF4-FFF2-40B4-BE49-F238E27FC236}">
                    <a16:creationId xmlns:a16="http://schemas.microsoft.com/office/drawing/2014/main" id="{402F2A62-03E8-4D22-B456-4A29752A99F6}"/>
                  </a:ext>
                </a:extLst>
              </p:cNvPr>
              <p:cNvSpPr txBox="1">
                <a:spLocks noRot="1" noChangeAspect="1" noMove="1" noResize="1" noEditPoints="1" noAdjustHandles="1" noChangeArrowheads="1" noChangeShapeType="1" noTextEdit="1"/>
              </p:cNvSpPr>
              <p:nvPr/>
            </p:nvSpPr>
            <p:spPr>
              <a:xfrm>
                <a:off x="237462" y="5017729"/>
                <a:ext cx="8449338" cy="1383071"/>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Rectangle 15">
                <a:extLst>
                  <a:ext uri="{FF2B5EF4-FFF2-40B4-BE49-F238E27FC236}">
                    <a16:creationId xmlns:a16="http://schemas.microsoft.com/office/drawing/2014/main" id="{19DD3611-2E3C-4DC6-AC88-27C9559C929B}"/>
                  </a:ext>
                </a:extLst>
              </p:cNvPr>
              <p:cNvSpPr/>
              <p:nvPr/>
            </p:nvSpPr>
            <p:spPr>
              <a:xfrm>
                <a:off x="4979995" y="5648805"/>
                <a:ext cx="2003754" cy="78386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000" i="1">
                          <a:latin typeface="Cambria Math" panose="02040503050406030204" pitchFamily="18" charset="0"/>
                        </a:rPr>
                        <m:t>=</m:t>
                      </m:r>
                      <m:r>
                        <a:rPr lang="en-US" sz="2000" i="1">
                          <a:latin typeface="Cambria Math" panose="02040503050406030204" pitchFamily="18" charset="0"/>
                        </a:rPr>
                        <m:t>𝑀𝑖𝑛</m:t>
                      </m:r>
                      <m:d>
                        <m:dPr>
                          <m:ctrlPr>
                            <a:rPr lang="en-US" sz="2000" i="1">
                              <a:latin typeface="Cambria Math" panose="02040503050406030204" pitchFamily="18" charset="0"/>
                            </a:rPr>
                          </m:ctrlPr>
                        </m:dPr>
                        <m:e>
                          <m:f>
                            <m:fPr>
                              <m:ctrlPr>
                                <a:rPr lang="en-US" sz="2000" i="1">
                                  <a:latin typeface="Cambria Math" panose="02040503050406030204" pitchFamily="18" charset="0"/>
                                </a:rPr>
                              </m:ctrlPr>
                            </m:fPr>
                            <m:num>
                              <m:r>
                                <a:rPr lang="en-US" sz="2000" i="1">
                                  <a:latin typeface="Cambria Math" panose="02040503050406030204" pitchFamily="18" charset="0"/>
                                </a:rPr>
                                <m:t>28</m:t>
                              </m:r>
                            </m:num>
                            <m:den>
                              <m:r>
                                <a:rPr lang="en-US" sz="2000" i="1">
                                  <a:latin typeface="Cambria Math" panose="02040503050406030204" pitchFamily="18" charset="0"/>
                                </a:rPr>
                                <m:t>10</m:t>
                              </m:r>
                            </m:den>
                          </m:f>
                          <m:r>
                            <a:rPr lang="en-US" sz="2000" i="1">
                              <a:latin typeface="Cambria Math" panose="02040503050406030204" pitchFamily="18" charset="0"/>
                            </a:rPr>
                            <m:t>, </m:t>
                          </m:r>
                          <m:f>
                            <m:fPr>
                              <m:ctrlPr>
                                <a:rPr lang="en-US" sz="2000" i="1">
                                  <a:latin typeface="Cambria Math" panose="02040503050406030204" pitchFamily="18" charset="0"/>
                                </a:rPr>
                              </m:ctrlPr>
                            </m:fPr>
                            <m:num>
                              <m:r>
                                <a:rPr lang="en-US" sz="2000" i="1">
                                  <a:latin typeface="Cambria Math" panose="02040503050406030204" pitchFamily="18" charset="0"/>
                                </a:rPr>
                                <m:t>62</m:t>
                              </m:r>
                            </m:num>
                            <m:den>
                              <m:r>
                                <a:rPr lang="en-US" sz="2000" i="1">
                                  <a:latin typeface="Cambria Math" panose="02040503050406030204" pitchFamily="18" charset="0"/>
                                </a:rPr>
                                <m:t>10</m:t>
                              </m:r>
                            </m:den>
                          </m:f>
                        </m:e>
                      </m:d>
                    </m:oMath>
                  </m:oMathPara>
                </a14:m>
                <a:endParaRPr lang="en-US" sz="2000" dirty="0"/>
              </a:p>
            </p:txBody>
          </p:sp>
        </mc:Choice>
        <mc:Fallback xmlns="">
          <p:sp>
            <p:nvSpPr>
              <p:cNvPr id="16" name="Rectangle 15">
                <a:extLst>
                  <a:ext uri="{FF2B5EF4-FFF2-40B4-BE49-F238E27FC236}">
                    <a16:creationId xmlns:a16="http://schemas.microsoft.com/office/drawing/2014/main" id="{19DD3611-2E3C-4DC6-AC88-27C9559C929B}"/>
                  </a:ext>
                </a:extLst>
              </p:cNvPr>
              <p:cNvSpPr>
                <a:spLocks noRot="1" noChangeAspect="1" noMove="1" noResize="1" noEditPoints="1" noAdjustHandles="1" noChangeArrowheads="1" noChangeShapeType="1" noTextEdit="1"/>
              </p:cNvSpPr>
              <p:nvPr/>
            </p:nvSpPr>
            <p:spPr>
              <a:xfrm>
                <a:off x="4979995" y="5648805"/>
                <a:ext cx="2003754" cy="783869"/>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Rectangle 16">
                <a:extLst>
                  <a:ext uri="{FF2B5EF4-FFF2-40B4-BE49-F238E27FC236}">
                    <a16:creationId xmlns:a16="http://schemas.microsoft.com/office/drawing/2014/main" id="{DB63D193-27D9-444B-A11D-690E5E6D11E4}"/>
                  </a:ext>
                </a:extLst>
              </p:cNvPr>
              <p:cNvSpPr/>
              <p:nvPr/>
            </p:nvSpPr>
            <p:spPr>
              <a:xfrm>
                <a:off x="6834598" y="5791200"/>
                <a:ext cx="970650"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400" i="1">
                          <a:latin typeface="Cambria Math" panose="02040503050406030204" pitchFamily="18" charset="0"/>
                        </a:rPr>
                        <m:t>=2.8</m:t>
                      </m:r>
                    </m:oMath>
                  </m:oMathPara>
                </a14:m>
                <a:endParaRPr lang="en-US" sz="2400" dirty="0"/>
              </a:p>
            </p:txBody>
          </p:sp>
        </mc:Choice>
        <mc:Fallback xmlns="">
          <p:sp>
            <p:nvSpPr>
              <p:cNvPr id="17" name="Rectangle 16">
                <a:extLst>
                  <a:ext uri="{FF2B5EF4-FFF2-40B4-BE49-F238E27FC236}">
                    <a16:creationId xmlns:a16="http://schemas.microsoft.com/office/drawing/2014/main" id="{DB63D193-27D9-444B-A11D-690E5E6D11E4}"/>
                  </a:ext>
                </a:extLst>
              </p:cNvPr>
              <p:cNvSpPr>
                <a:spLocks noRot="1" noChangeAspect="1" noMove="1" noResize="1" noEditPoints="1" noAdjustHandles="1" noChangeArrowheads="1" noChangeShapeType="1" noTextEdit="1"/>
              </p:cNvSpPr>
              <p:nvPr/>
            </p:nvSpPr>
            <p:spPr>
              <a:xfrm>
                <a:off x="6834598" y="5791200"/>
                <a:ext cx="970650" cy="461665"/>
              </a:xfrm>
              <a:prstGeom prst="rect">
                <a:avLst/>
              </a:prstGeom>
              <a:blipFill>
                <a:blip r:embed="rId6"/>
                <a:stretch>
                  <a:fillRect/>
                </a:stretch>
              </a:blipFill>
            </p:spPr>
            <p:txBody>
              <a:bodyPr/>
              <a:lstStyle/>
              <a:p>
                <a:r>
                  <a:rPr lang="en-US">
                    <a:noFill/>
                  </a:rPr>
                  <a:t> </a:t>
                </a:r>
              </a:p>
            </p:txBody>
          </p:sp>
        </mc:Fallback>
      </mc:AlternateContent>
      <p:sp>
        <p:nvSpPr>
          <p:cNvPr id="25" name="TextBox 24">
            <a:extLst>
              <a:ext uri="{FF2B5EF4-FFF2-40B4-BE49-F238E27FC236}">
                <a16:creationId xmlns:a16="http://schemas.microsoft.com/office/drawing/2014/main" id="{BDF2420D-4FFE-442C-B835-34890CF886E8}"/>
              </a:ext>
            </a:extLst>
          </p:cNvPr>
          <p:cNvSpPr txBox="1"/>
          <p:nvPr/>
        </p:nvSpPr>
        <p:spPr>
          <a:xfrm>
            <a:off x="4495800" y="786329"/>
            <a:ext cx="1212191" cy="369332"/>
          </a:xfrm>
          <a:prstGeom prst="rect">
            <a:avLst/>
          </a:prstGeom>
          <a:noFill/>
        </p:spPr>
        <p:txBody>
          <a:bodyPr wrap="none" rtlCol="0">
            <a:spAutoFit/>
          </a:bodyPr>
          <a:lstStyle/>
          <a:p>
            <a:r>
              <a:rPr lang="en-US" dirty="0"/>
              <a:t>Mean time</a:t>
            </a:r>
          </a:p>
        </p:txBody>
      </p:sp>
    </p:spTree>
    <p:extLst>
      <p:ext uri="{BB962C8B-B14F-4D97-AF65-F5344CB8AC3E}">
        <p14:creationId xmlns:p14="http://schemas.microsoft.com/office/powerpoint/2010/main" val="3472088902"/>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wipe(down)">
                                      <p:cBhvr>
                                        <p:cTn id="14" dur="500"/>
                                        <p:tgtEl>
                                          <p:spTgt spid="12"/>
                                        </p:tgtEl>
                                      </p:cBhvr>
                                    </p:animEffect>
                                  </p:childTnLst>
                                </p:cTn>
                              </p:par>
                              <p:par>
                                <p:cTn id="15" presetID="42"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1000"/>
                                        <p:tgtEl>
                                          <p:spTgt spid="14"/>
                                        </p:tgtEl>
                                      </p:cBhvr>
                                    </p:animEffect>
                                    <p:anim calcmode="lin" valueType="num">
                                      <p:cBhvr>
                                        <p:cTn id="18" dur="1000" fill="hold"/>
                                        <p:tgtEl>
                                          <p:spTgt spid="14"/>
                                        </p:tgtEl>
                                        <p:attrNameLst>
                                          <p:attrName>ppt_x</p:attrName>
                                        </p:attrNameLst>
                                      </p:cBhvr>
                                      <p:tavLst>
                                        <p:tav tm="0">
                                          <p:val>
                                            <p:strVal val="#ppt_x"/>
                                          </p:val>
                                        </p:tav>
                                        <p:tav tm="100000">
                                          <p:val>
                                            <p:strVal val="#ppt_x"/>
                                          </p:val>
                                        </p:tav>
                                      </p:tavLst>
                                    </p:anim>
                                    <p:anim calcmode="lin" valueType="num">
                                      <p:cBhvr>
                                        <p:cTn id="1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1000"/>
                                        <p:tgtEl>
                                          <p:spTgt spid="13"/>
                                        </p:tgtEl>
                                      </p:cBhvr>
                                    </p:animEffect>
                                    <p:anim calcmode="lin" valueType="num">
                                      <p:cBhvr>
                                        <p:cTn id="25" dur="1000" fill="hold"/>
                                        <p:tgtEl>
                                          <p:spTgt spid="13"/>
                                        </p:tgtEl>
                                        <p:attrNameLst>
                                          <p:attrName>ppt_x</p:attrName>
                                        </p:attrNameLst>
                                      </p:cBhvr>
                                      <p:tavLst>
                                        <p:tav tm="0">
                                          <p:val>
                                            <p:strVal val="#ppt_x"/>
                                          </p:val>
                                        </p:tav>
                                        <p:tav tm="100000">
                                          <p:val>
                                            <p:strVal val="#ppt_x"/>
                                          </p:val>
                                        </p:tav>
                                      </p:tavLst>
                                    </p:anim>
                                    <p:anim calcmode="lin" valueType="num">
                                      <p:cBhvr>
                                        <p:cTn id="2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nodeType="click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wipe(down)">
                                      <p:cBhvr>
                                        <p:cTn id="31" dur="500"/>
                                        <p:tgtEl>
                                          <p:spTgt spid="18"/>
                                        </p:tgtEl>
                                      </p:cBhvr>
                                    </p:animEffect>
                                  </p:childTnLst>
                                </p:cTn>
                              </p:par>
                              <p:par>
                                <p:cTn id="32" presetID="42" presetClass="entr" presetSubtype="0" fill="hold" grpId="0" nodeType="with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fade">
                                      <p:cBhvr>
                                        <p:cTn id="34" dur="1000"/>
                                        <p:tgtEl>
                                          <p:spTgt spid="21"/>
                                        </p:tgtEl>
                                      </p:cBhvr>
                                    </p:animEffect>
                                    <p:anim calcmode="lin" valueType="num">
                                      <p:cBhvr>
                                        <p:cTn id="35" dur="1000" fill="hold"/>
                                        <p:tgtEl>
                                          <p:spTgt spid="21"/>
                                        </p:tgtEl>
                                        <p:attrNameLst>
                                          <p:attrName>ppt_x</p:attrName>
                                        </p:attrNameLst>
                                      </p:cBhvr>
                                      <p:tavLst>
                                        <p:tav tm="0">
                                          <p:val>
                                            <p:strVal val="#ppt_x"/>
                                          </p:val>
                                        </p:tav>
                                        <p:tav tm="100000">
                                          <p:val>
                                            <p:strVal val="#ppt_x"/>
                                          </p:val>
                                        </p:tav>
                                      </p:tavLst>
                                    </p:anim>
                                    <p:anim calcmode="lin" valueType="num">
                                      <p:cBhvr>
                                        <p:cTn id="36"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fade">
                                      <p:cBhvr>
                                        <p:cTn id="41" dur="1000"/>
                                        <p:tgtEl>
                                          <p:spTgt spid="19"/>
                                        </p:tgtEl>
                                      </p:cBhvr>
                                    </p:animEffect>
                                    <p:anim calcmode="lin" valueType="num">
                                      <p:cBhvr>
                                        <p:cTn id="42" dur="1000" fill="hold"/>
                                        <p:tgtEl>
                                          <p:spTgt spid="19"/>
                                        </p:tgtEl>
                                        <p:attrNameLst>
                                          <p:attrName>ppt_x</p:attrName>
                                        </p:attrNameLst>
                                      </p:cBhvr>
                                      <p:tavLst>
                                        <p:tav tm="0">
                                          <p:val>
                                            <p:strVal val="#ppt_x"/>
                                          </p:val>
                                        </p:tav>
                                        <p:tav tm="100000">
                                          <p:val>
                                            <p:strVal val="#ppt_x"/>
                                          </p:val>
                                        </p:tav>
                                      </p:tavLst>
                                    </p:anim>
                                    <p:anim calcmode="lin" valueType="num">
                                      <p:cBhvr>
                                        <p:cTn id="43"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2" presetClass="entr" presetSubtype="4" fill="hold" nodeType="clickEffect">
                                  <p:stCondLst>
                                    <p:cond delay="0"/>
                                  </p:stCondLst>
                                  <p:childTnLst>
                                    <p:set>
                                      <p:cBhvr>
                                        <p:cTn id="47" dur="1" fill="hold">
                                          <p:stCondLst>
                                            <p:cond delay="0"/>
                                          </p:stCondLst>
                                        </p:cTn>
                                        <p:tgtEl>
                                          <p:spTgt spid="22"/>
                                        </p:tgtEl>
                                        <p:attrNameLst>
                                          <p:attrName>style.visibility</p:attrName>
                                        </p:attrNameLst>
                                      </p:cBhvr>
                                      <p:to>
                                        <p:strVal val="visible"/>
                                      </p:to>
                                    </p:set>
                                    <p:animEffect transition="in" filter="wipe(down)">
                                      <p:cBhvr>
                                        <p:cTn id="48" dur="500"/>
                                        <p:tgtEl>
                                          <p:spTgt spid="22"/>
                                        </p:tgtEl>
                                      </p:cBhvr>
                                    </p:animEffect>
                                  </p:childTnLst>
                                </p:cTn>
                              </p:par>
                              <p:par>
                                <p:cTn id="49" presetID="6" presetClass="entr" presetSubtype="16" fill="hold" grpId="0" nodeType="with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circle(in)">
                                      <p:cBhvr>
                                        <p:cTn id="51" dur="2000"/>
                                        <p:tgtEl>
                                          <p:spTgt spid="25"/>
                                        </p:tgtEl>
                                      </p:cBhvr>
                                    </p:animEffect>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23"/>
                                        </p:tgtEl>
                                        <p:attrNameLst>
                                          <p:attrName>style.visibility</p:attrName>
                                        </p:attrNameLst>
                                      </p:cBhvr>
                                      <p:to>
                                        <p:strVal val="visible"/>
                                      </p:to>
                                    </p:set>
                                    <p:animEffect transition="in" filter="fade">
                                      <p:cBhvr>
                                        <p:cTn id="56" dur="1000"/>
                                        <p:tgtEl>
                                          <p:spTgt spid="23"/>
                                        </p:tgtEl>
                                      </p:cBhvr>
                                    </p:animEffect>
                                    <p:anim calcmode="lin" valueType="num">
                                      <p:cBhvr>
                                        <p:cTn id="57" dur="1000" fill="hold"/>
                                        <p:tgtEl>
                                          <p:spTgt spid="23"/>
                                        </p:tgtEl>
                                        <p:attrNameLst>
                                          <p:attrName>ppt_x</p:attrName>
                                        </p:attrNameLst>
                                      </p:cBhvr>
                                      <p:tavLst>
                                        <p:tav tm="0">
                                          <p:val>
                                            <p:strVal val="#ppt_x"/>
                                          </p:val>
                                        </p:tav>
                                        <p:tav tm="100000">
                                          <p:val>
                                            <p:strVal val="#ppt_x"/>
                                          </p:val>
                                        </p:tav>
                                      </p:tavLst>
                                    </p:anim>
                                    <p:anim calcmode="lin" valueType="num">
                                      <p:cBhvr>
                                        <p:cTn id="58"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nodeType="clickEffect">
                                  <p:stCondLst>
                                    <p:cond delay="0"/>
                                  </p:stCondLst>
                                  <p:childTnLst>
                                    <p:set>
                                      <p:cBhvr>
                                        <p:cTn id="62" dur="1" fill="hold">
                                          <p:stCondLst>
                                            <p:cond delay="0"/>
                                          </p:stCondLst>
                                        </p:cTn>
                                        <p:tgtEl>
                                          <p:spTgt spid="15">
                                            <p:txEl>
                                              <p:pRg st="0" end="0"/>
                                            </p:txEl>
                                          </p:spTgt>
                                        </p:tgtEl>
                                        <p:attrNameLst>
                                          <p:attrName>style.visibility</p:attrName>
                                        </p:attrNameLst>
                                      </p:cBhvr>
                                      <p:to>
                                        <p:strVal val="visible"/>
                                      </p:to>
                                    </p:set>
                                    <p:animEffect transition="in" filter="wipe(left)">
                                      <p:cBhvr>
                                        <p:cTn id="63" dur="500"/>
                                        <p:tgtEl>
                                          <p:spTgt spid="15">
                                            <p:txEl>
                                              <p:pRg st="0" end="0"/>
                                            </p:txEl>
                                          </p:spTgt>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8" fill="hold" nodeType="clickEffect">
                                  <p:stCondLst>
                                    <p:cond delay="0"/>
                                  </p:stCondLst>
                                  <p:childTnLst>
                                    <p:set>
                                      <p:cBhvr>
                                        <p:cTn id="67" dur="1" fill="hold">
                                          <p:stCondLst>
                                            <p:cond delay="0"/>
                                          </p:stCondLst>
                                        </p:cTn>
                                        <p:tgtEl>
                                          <p:spTgt spid="15">
                                            <p:txEl>
                                              <p:pRg st="1" end="1"/>
                                            </p:txEl>
                                          </p:spTgt>
                                        </p:tgtEl>
                                        <p:attrNameLst>
                                          <p:attrName>style.visibility</p:attrName>
                                        </p:attrNameLst>
                                      </p:cBhvr>
                                      <p:to>
                                        <p:strVal val="visible"/>
                                      </p:to>
                                    </p:set>
                                    <p:animEffect transition="in" filter="wipe(left)">
                                      <p:cBhvr>
                                        <p:cTn id="68" dur="500"/>
                                        <p:tgtEl>
                                          <p:spTgt spid="15">
                                            <p:txEl>
                                              <p:pRg st="1" end="1"/>
                                            </p:txEl>
                                          </p:spTgt>
                                        </p:tgtEl>
                                      </p:cBhvr>
                                    </p:animEffect>
                                  </p:childTnLst>
                                </p:cTn>
                              </p:par>
                            </p:childTnLst>
                          </p:cTn>
                        </p:par>
                      </p:childTnLst>
                    </p:cTn>
                  </p:par>
                  <p:par>
                    <p:cTn id="69" fill="hold">
                      <p:stCondLst>
                        <p:cond delay="indefinite"/>
                      </p:stCondLst>
                      <p:childTnLst>
                        <p:par>
                          <p:cTn id="70" fill="hold">
                            <p:stCondLst>
                              <p:cond delay="0"/>
                            </p:stCondLst>
                            <p:childTnLst>
                              <p:par>
                                <p:cTn id="71" presetID="42" presetClass="entr" presetSubtype="0" fill="hold" grpId="0" nodeType="clickEffect">
                                  <p:stCondLst>
                                    <p:cond delay="0"/>
                                  </p:stCondLst>
                                  <p:childTnLst>
                                    <p:set>
                                      <p:cBhvr>
                                        <p:cTn id="72" dur="1" fill="hold">
                                          <p:stCondLst>
                                            <p:cond delay="0"/>
                                          </p:stCondLst>
                                        </p:cTn>
                                        <p:tgtEl>
                                          <p:spTgt spid="16"/>
                                        </p:tgtEl>
                                        <p:attrNameLst>
                                          <p:attrName>style.visibility</p:attrName>
                                        </p:attrNameLst>
                                      </p:cBhvr>
                                      <p:to>
                                        <p:strVal val="visible"/>
                                      </p:to>
                                    </p:set>
                                    <p:animEffect transition="in" filter="fade">
                                      <p:cBhvr>
                                        <p:cTn id="73" dur="1000"/>
                                        <p:tgtEl>
                                          <p:spTgt spid="16"/>
                                        </p:tgtEl>
                                      </p:cBhvr>
                                    </p:animEffect>
                                    <p:anim calcmode="lin" valueType="num">
                                      <p:cBhvr>
                                        <p:cTn id="74" dur="1000" fill="hold"/>
                                        <p:tgtEl>
                                          <p:spTgt spid="16"/>
                                        </p:tgtEl>
                                        <p:attrNameLst>
                                          <p:attrName>ppt_x</p:attrName>
                                        </p:attrNameLst>
                                      </p:cBhvr>
                                      <p:tavLst>
                                        <p:tav tm="0">
                                          <p:val>
                                            <p:strVal val="#ppt_x"/>
                                          </p:val>
                                        </p:tav>
                                        <p:tav tm="100000">
                                          <p:val>
                                            <p:strVal val="#ppt_x"/>
                                          </p:val>
                                        </p:tav>
                                      </p:tavLst>
                                    </p:anim>
                                    <p:anim calcmode="lin" valueType="num">
                                      <p:cBhvr>
                                        <p:cTn id="75"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42" presetClass="entr" presetSubtype="0" fill="hold" grpId="0" nodeType="clickEffect">
                                  <p:stCondLst>
                                    <p:cond delay="0"/>
                                  </p:stCondLst>
                                  <p:childTnLst>
                                    <p:set>
                                      <p:cBhvr>
                                        <p:cTn id="79" dur="1" fill="hold">
                                          <p:stCondLst>
                                            <p:cond delay="0"/>
                                          </p:stCondLst>
                                        </p:cTn>
                                        <p:tgtEl>
                                          <p:spTgt spid="17"/>
                                        </p:tgtEl>
                                        <p:attrNameLst>
                                          <p:attrName>style.visibility</p:attrName>
                                        </p:attrNameLst>
                                      </p:cBhvr>
                                      <p:to>
                                        <p:strVal val="visible"/>
                                      </p:to>
                                    </p:set>
                                    <p:animEffect transition="in" filter="fade">
                                      <p:cBhvr>
                                        <p:cTn id="80" dur="1000"/>
                                        <p:tgtEl>
                                          <p:spTgt spid="17"/>
                                        </p:tgtEl>
                                      </p:cBhvr>
                                    </p:animEffect>
                                    <p:anim calcmode="lin" valueType="num">
                                      <p:cBhvr>
                                        <p:cTn id="81" dur="1000" fill="hold"/>
                                        <p:tgtEl>
                                          <p:spTgt spid="17"/>
                                        </p:tgtEl>
                                        <p:attrNameLst>
                                          <p:attrName>ppt_x</p:attrName>
                                        </p:attrNameLst>
                                      </p:cBhvr>
                                      <p:tavLst>
                                        <p:tav tm="0">
                                          <p:val>
                                            <p:strVal val="#ppt_x"/>
                                          </p:val>
                                        </p:tav>
                                        <p:tav tm="100000">
                                          <p:val>
                                            <p:strVal val="#ppt_x"/>
                                          </p:val>
                                        </p:tav>
                                      </p:tavLst>
                                    </p:anim>
                                    <p:anim calcmode="lin" valueType="num">
                                      <p:cBhvr>
                                        <p:cTn id="82"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9" grpId="0"/>
      <p:bldP spid="21" grpId="0"/>
      <p:bldP spid="23" grpId="0"/>
      <p:bldP spid="16" grpId="0"/>
      <p:bldP spid="17" grpId="0"/>
      <p:bldP spid="2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rPr>
              <a:t>Era of Quality at the Akshaya Patra Foundation</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08 March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10</a:t>
            </a:fld>
            <a:r>
              <a:rPr lang="en-US" altLang="zh-TW" dirty="0">
                <a:solidFill>
                  <a:schemeClr val="bg1">
                    <a:lumMod val="95000"/>
                  </a:schemeClr>
                </a:solidFill>
              </a:rPr>
              <a:t>/40</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 name="Content Placeholder 3"/>
          <p:cNvSpPr>
            <a:spLocks noGrp="1"/>
          </p:cNvSpPr>
          <p:nvPr>
            <p:ph idx="1"/>
          </p:nvPr>
        </p:nvSpPr>
        <p:spPr>
          <a:xfrm>
            <a:off x="381000" y="717674"/>
            <a:ext cx="8305800" cy="5759326"/>
          </a:xfrm>
        </p:spPr>
        <p:txBody>
          <a:bodyPr>
            <a:noAutofit/>
          </a:bodyPr>
          <a:lstStyle/>
          <a:p>
            <a:pPr marL="0" indent="0">
              <a:buNone/>
            </a:pPr>
            <a:endParaRPr lang="en-US" dirty="0"/>
          </a:p>
          <a:p>
            <a:pPr marL="0" indent="0">
              <a:buNone/>
            </a:pPr>
            <a:endParaRPr lang="en-US" dirty="0"/>
          </a:p>
          <a:p>
            <a:pPr marL="0" indent="0">
              <a:buNone/>
            </a:pPr>
            <a:endParaRPr lang="en-US" dirty="0"/>
          </a:p>
          <a:p>
            <a:pPr marL="0" indent="0">
              <a:buNone/>
            </a:pPr>
            <a:r>
              <a:rPr lang="en-US" dirty="0"/>
              <a:t>(4) For the upper and lower limits calculated in question 3 for Sambar cooking, calculate the optimal start time for Sambar cooking that will maximize the Sigma score.</a:t>
            </a:r>
          </a:p>
          <a:p>
            <a:pPr marL="0" indent="0">
              <a:buNone/>
            </a:pPr>
            <a:endParaRPr lang="en-US" dirty="0"/>
          </a:p>
        </p:txBody>
      </p:sp>
      <p:sp>
        <p:nvSpPr>
          <p:cNvPr id="11" name="TextBox 10"/>
          <p:cNvSpPr txBox="1"/>
          <p:nvPr/>
        </p:nvSpPr>
        <p:spPr>
          <a:xfrm>
            <a:off x="7239000" y="482936"/>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Case Study</a:t>
            </a:r>
          </a:p>
        </p:txBody>
      </p:sp>
    </p:spTree>
    <p:extLst>
      <p:ext uri="{BB962C8B-B14F-4D97-AF65-F5344CB8AC3E}">
        <p14:creationId xmlns:p14="http://schemas.microsoft.com/office/powerpoint/2010/main" val="611457713"/>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1000"/>
                                        <p:tgtEl>
                                          <p:spTgt spid="4">
                                            <p:txEl>
                                              <p:pRg st="3" end="3"/>
                                            </p:txEl>
                                          </p:spTgt>
                                        </p:tgtEl>
                                      </p:cBhvr>
                                    </p:animEffect>
                                    <p:anim calcmode="lin" valueType="num">
                                      <p:cBhvr>
                                        <p:cTn id="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rPr>
              <a:t>Era of Quality at the Akshaya Patra Foundation</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08 March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11</a:t>
            </a:fld>
            <a:r>
              <a:rPr lang="en-US" altLang="zh-TW" dirty="0">
                <a:solidFill>
                  <a:schemeClr val="bg1">
                    <a:lumMod val="95000"/>
                  </a:schemeClr>
                </a:solidFill>
              </a:rPr>
              <a:t>/40</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 name="Content Placeholder 3"/>
          <p:cNvSpPr>
            <a:spLocks noGrp="1"/>
          </p:cNvSpPr>
          <p:nvPr>
            <p:ph idx="1"/>
          </p:nvPr>
        </p:nvSpPr>
        <p:spPr>
          <a:xfrm>
            <a:off x="381000" y="717674"/>
            <a:ext cx="8305800" cy="5759326"/>
          </a:xfrm>
        </p:spPr>
        <p:txBody>
          <a:bodyPr>
            <a:noAutofit/>
          </a:bodyPr>
          <a:lstStyle/>
          <a:p>
            <a:pPr marL="0" indent="0">
              <a:buNone/>
            </a:pPr>
            <a:endParaRPr lang="en-US" sz="2800" dirty="0"/>
          </a:p>
          <a:p>
            <a:pPr marL="0" indent="0">
              <a:buNone/>
            </a:pPr>
            <a:endParaRPr lang="en-US" sz="2800" dirty="0"/>
          </a:p>
          <a:p>
            <a:pPr marL="0" indent="0">
              <a:buNone/>
            </a:pPr>
            <a:endParaRPr lang="en-US" sz="2800" dirty="0"/>
          </a:p>
          <a:p>
            <a:pPr marL="0" indent="0">
              <a:buNone/>
            </a:pPr>
            <a:endParaRPr lang="en-US" sz="2800" dirty="0"/>
          </a:p>
          <a:p>
            <a:pPr marL="0" indent="0">
              <a:buNone/>
            </a:pPr>
            <a:endParaRPr lang="en-US" sz="2800" dirty="0"/>
          </a:p>
          <a:p>
            <a:pPr marL="0" indent="0">
              <a:buNone/>
            </a:pPr>
            <a:endParaRPr lang="en-US" sz="2800" dirty="0"/>
          </a:p>
          <a:p>
            <a:pPr marL="0" indent="0">
              <a:buNone/>
            </a:pPr>
            <a:r>
              <a:rPr lang="en-US" sz="2400" dirty="0"/>
              <a:t>Knowing the LSL and USL, defects can occur owing to the following reasons:</a:t>
            </a:r>
          </a:p>
          <a:p>
            <a:pPr marL="514350" indent="-514350">
              <a:buAutoNum type="arabicParenBoth"/>
            </a:pPr>
            <a:r>
              <a:rPr lang="en-US" sz="2400" dirty="0"/>
              <a:t>If 1</a:t>
            </a:r>
            <a:r>
              <a:rPr lang="en-US" sz="2400" baseline="30000" dirty="0"/>
              <a:t>st</a:t>
            </a:r>
            <a:r>
              <a:rPr lang="en-US" sz="2400" dirty="0"/>
              <a:t> batch of cooking completes before 6 am (thus exceeding the cooking-to-consumption time, i.e., 6 hours)</a:t>
            </a:r>
          </a:p>
          <a:p>
            <a:pPr marL="514350" indent="-514350">
              <a:buAutoNum type="arabicParenBoth"/>
            </a:pPr>
            <a:r>
              <a:rPr lang="en-US" sz="2400" dirty="0"/>
              <a:t>If 1</a:t>
            </a:r>
            <a:r>
              <a:rPr lang="en-US" sz="2400" baseline="30000" dirty="0"/>
              <a:t>st</a:t>
            </a:r>
            <a:r>
              <a:rPr lang="en-US" sz="2400" dirty="0"/>
              <a:t> batch of cooking is completed after 7.30 am (causing food may not be able to deliver to the farthest school before 12 noon)</a:t>
            </a:r>
          </a:p>
        </p:txBody>
      </p:sp>
      <p:sp>
        <p:nvSpPr>
          <p:cNvPr id="11" name="TextBox 10"/>
          <p:cNvSpPr txBox="1"/>
          <p:nvPr/>
        </p:nvSpPr>
        <p:spPr>
          <a:xfrm>
            <a:off x="7239000" y="482936"/>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Case Study</a:t>
            </a:r>
          </a:p>
        </p:txBody>
      </p:sp>
      <p:pic>
        <p:nvPicPr>
          <p:cNvPr id="13" name="Picture 12">
            <a:extLst>
              <a:ext uri="{FF2B5EF4-FFF2-40B4-BE49-F238E27FC236}">
                <a16:creationId xmlns:a16="http://schemas.microsoft.com/office/drawing/2014/main" id="{99655297-E079-4F7F-B8A0-C1E842FF28F6}"/>
              </a:ext>
            </a:extLst>
          </p:cNvPr>
          <p:cNvPicPr>
            <a:picLocks noChangeAspect="1"/>
          </p:cNvPicPr>
          <p:nvPr/>
        </p:nvPicPr>
        <p:blipFill rotWithShape="1">
          <a:blip r:embed="rId3"/>
          <a:srcRect b="13989"/>
          <a:stretch/>
        </p:blipFill>
        <p:spPr>
          <a:xfrm>
            <a:off x="1990420" y="731641"/>
            <a:ext cx="5315559" cy="2743200"/>
          </a:xfrm>
          <a:prstGeom prst="rect">
            <a:avLst/>
          </a:prstGeom>
        </p:spPr>
      </p:pic>
      <p:cxnSp>
        <p:nvCxnSpPr>
          <p:cNvPr id="14" name="Straight Connector 13">
            <a:extLst>
              <a:ext uri="{FF2B5EF4-FFF2-40B4-BE49-F238E27FC236}">
                <a16:creationId xmlns:a16="http://schemas.microsoft.com/office/drawing/2014/main" id="{D4F08EFE-184B-47B9-844A-9A2F27CE28F9}"/>
              </a:ext>
            </a:extLst>
          </p:cNvPr>
          <p:cNvCxnSpPr/>
          <p:nvPr/>
        </p:nvCxnSpPr>
        <p:spPr>
          <a:xfrm>
            <a:off x="6019800" y="1600200"/>
            <a:ext cx="0" cy="1828800"/>
          </a:xfrm>
          <a:prstGeom prst="line">
            <a:avLst/>
          </a:prstGeom>
        </p:spPr>
        <p:style>
          <a:lnRef idx="1">
            <a:schemeClr val="accent2"/>
          </a:lnRef>
          <a:fillRef idx="0">
            <a:schemeClr val="accent2"/>
          </a:fillRef>
          <a:effectRef idx="0">
            <a:schemeClr val="accent2"/>
          </a:effectRef>
          <a:fontRef idx="minor">
            <a:schemeClr val="tx1"/>
          </a:fontRef>
        </p:style>
      </p:cxnSp>
      <p:sp>
        <p:nvSpPr>
          <p:cNvPr id="15" name="TextBox 14">
            <a:extLst>
              <a:ext uri="{FF2B5EF4-FFF2-40B4-BE49-F238E27FC236}">
                <a16:creationId xmlns:a16="http://schemas.microsoft.com/office/drawing/2014/main" id="{7F2C8AEC-5030-49D1-BAAD-85ED0EBD209B}"/>
              </a:ext>
            </a:extLst>
          </p:cNvPr>
          <p:cNvSpPr txBox="1"/>
          <p:nvPr/>
        </p:nvSpPr>
        <p:spPr>
          <a:xfrm>
            <a:off x="5549158" y="3516868"/>
            <a:ext cx="941283" cy="369332"/>
          </a:xfrm>
          <a:prstGeom prst="rect">
            <a:avLst/>
          </a:prstGeom>
          <a:noFill/>
        </p:spPr>
        <p:txBody>
          <a:bodyPr wrap="none" rtlCol="0">
            <a:spAutoFit/>
          </a:bodyPr>
          <a:lstStyle/>
          <a:p>
            <a:r>
              <a:rPr lang="en-US" dirty="0"/>
              <a:t>7.30 am</a:t>
            </a:r>
          </a:p>
        </p:txBody>
      </p:sp>
      <p:sp>
        <p:nvSpPr>
          <p:cNvPr id="16" name="TextBox 15">
            <a:extLst>
              <a:ext uri="{FF2B5EF4-FFF2-40B4-BE49-F238E27FC236}">
                <a16:creationId xmlns:a16="http://schemas.microsoft.com/office/drawing/2014/main" id="{0FA055A2-BE65-4A0E-80D4-983E528247BC}"/>
              </a:ext>
            </a:extLst>
          </p:cNvPr>
          <p:cNvSpPr txBox="1"/>
          <p:nvPr/>
        </p:nvSpPr>
        <p:spPr>
          <a:xfrm>
            <a:off x="5751937" y="1219200"/>
            <a:ext cx="575799" cy="400110"/>
          </a:xfrm>
          <a:prstGeom prst="rect">
            <a:avLst/>
          </a:prstGeom>
          <a:noFill/>
        </p:spPr>
        <p:txBody>
          <a:bodyPr wrap="none" rtlCol="0">
            <a:spAutoFit/>
          </a:bodyPr>
          <a:lstStyle/>
          <a:p>
            <a:r>
              <a:rPr lang="en-US" sz="2000" dirty="0"/>
              <a:t>USL</a:t>
            </a:r>
          </a:p>
        </p:txBody>
      </p:sp>
      <p:cxnSp>
        <p:nvCxnSpPr>
          <p:cNvPr id="17" name="Straight Connector 16">
            <a:extLst>
              <a:ext uri="{FF2B5EF4-FFF2-40B4-BE49-F238E27FC236}">
                <a16:creationId xmlns:a16="http://schemas.microsoft.com/office/drawing/2014/main" id="{BC7A2F82-B326-4272-8154-1DEA2907762B}"/>
              </a:ext>
            </a:extLst>
          </p:cNvPr>
          <p:cNvCxnSpPr/>
          <p:nvPr/>
        </p:nvCxnSpPr>
        <p:spPr>
          <a:xfrm>
            <a:off x="2805959" y="1600200"/>
            <a:ext cx="0" cy="1828800"/>
          </a:xfrm>
          <a:prstGeom prst="line">
            <a:avLst/>
          </a:prstGeom>
        </p:spPr>
        <p:style>
          <a:lnRef idx="1">
            <a:schemeClr val="accent2"/>
          </a:lnRef>
          <a:fillRef idx="0">
            <a:schemeClr val="accent2"/>
          </a:fillRef>
          <a:effectRef idx="0">
            <a:schemeClr val="accent2"/>
          </a:effectRef>
          <a:fontRef idx="minor">
            <a:schemeClr val="tx1"/>
          </a:fontRef>
        </p:style>
      </p:cxnSp>
      <p:sp>
        <p:nvSpPr>
          <p:cNvPr id="18" name="TextBox 17">
            <a:extLst>
              <a:ext uri="{FF2B5EF4-FFF2-40B4-BE49-F238E27FC236}">
                <a16:creationId xmlns:a16="http://schemas.microsoft.com/office/drawing/2014/main" id="{72A8744E-48E1-477D-889A-6B04ED6F4FA2}"/>
              </a:ext>
            </a:extLst>
          </p:cNvPr>
          <p:cNvSpPr txBox="1"/>
          <p:nvPr/>
        </p:nvSpPr>
        <p:spPr>
          <a:xfrm>
            <a:off x="2474663" y="3516868"/>
            <a:ext cx="649537" cy="369332"/>
          </a:xfrm>
          <a:prstGeom prst="rect">
            <a:avLst/>
          </a:prstGeom>
          <a:noFill/>
        </p:spPr>
        <p:txBody>
          <a:bodyPr wrap="none" rtlCol="0">
            <a:spAutoFit/>
          </a:bodyPr>
          <a:lstStyle/>
          <a:p>
            <a:r>
              <a:rPr lang="en-US" dirty="0"/>
              <a:t>6 am</a:t>
            </a:r>
          </a:p>
        </p:txBody>
      </p:sp>
      <p:sp>
        <p:nvSpPr>
          <p:cNvPr id="19" name="TextBox 18">
            <a:extLst>
              <a:ext uri="{FF2B5EF4-FFF2-40B4-BE49-F238E27FC236}">
                <a16:creationId xmlns:a16="http://schemas.microsoft.com/office/drawing/2014/main" id="{229D5749-FCD8-4618-B059-8F9CB5E8BE1B}"/>
              </a:ext>
            </a:extLst>
          </p:cNvPr>
          <p:cNvSpPr txBox="1"/>
          <p:nvPr/>
        </p:nvSpPr>
        <p:spPr>
          <a:xfrm>
            <a:off x="2538096" y="1219200"/>
            <a:ext cx="518091" cy="400110"/>
          </a:xfrm>
          <a:prstGeom prst="rect">
            <a:avLst/>
          </a:prstGeom>
          <a:noFill/>
        </p:spPr>
        <p:txBody>
          <a:bodyPr wrap="none" rtlCol="0">
            <a:spAutoFit/>
          </a:bodyPr>
          <a:lstStyle/>
          <a:p>
            <a:r>
              <a:rPr lang="en-US" sz="2000" dirty="0"/>
              <a:t>LSL</a:t>
            </a:r>
          </a:p>
        </p:txBody>
      </p:sp>
    </p:spTree>
    <p:extLst>
      <p:ext uri="{BB962C8B-B14F-4D97-AF65-F5344CB8AC3E}">
        <p14:creationId xmlns:p14="http://schemas.microsoft.com/office/powerpoint/2010/main" val="1588034588"/>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6" end="6"/>
                                            </p:txEl>
                                          </p:spTgt>
                                        </p:tgtEl>
                                        <p:attrNameLst>
                                          <p:attrName>style.visibility</p:attrName>
                                        </p:attrNameLst>
                                      </p:cBhvr>
                                      <p:to>
                                        <p:strVal val="visible"/>
                                      </p:to>
                                    </p:set>
                                    <p:animEffect transition="in" filter="fade">
                                      <p:cBhvr>
                                        <p:cTn id="7" dur="1000"/>
                                        <p:tgtEl>
                                          <p:spTgt spid="4">
                                            <p:txEl>
                                              <p:pRg st="6" end="6"/>
                                            </p:txEl>
                                          </p:spTgt>
                                        </p:tgtEl>
                                      </p:cBhvr>
                                    </p:animEffect>
                                    <p:anim calcmode="lin" valueType="num">
                                      <p:cBhvr>
                                        <p:cTn id="8"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7" end="7"/>
                                            </p:txEl>
                                          </p:spTgt>
                                        </p:tgtEl>
                                        <p:attrNameLst>
                                          <p:attrName>style.visibility</p:attrName>
                                        </p:attrNameLst>
                                      </p:cBhvr>
                                      <p:to>
                                        <p:strVal val="visible"/>
                                      </p:to>
                                    </p:set>
                                    <p:animEffect transition="in" filter="fade">
                                      <p:cBhvr>
                                        <p:cTn id="14" dur="1000"/>
                                        <p:tgtEl>
                                          <p:spTgt spid="4">
                                            <p:txEl>
                                              <p:pRg st="7" end="7"/>
                                            </p:txEl>
                                          </p:spTgt>
                                        </p:tgtEl>
                                      </p:cBhvr>
                                    </p:animEffect>
                                    <p:anim calcmode="lin" valueType="num">
                                      <p:cBhvr>
                                        <p:cTn id="15"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8" end="8"/>
                                            </p:txEl>
                                          </p:spTgt>
                                        </p:tgtEl>
                                        <p:attrNameLst>
                                          <p:attrName>style.visibility</p:attrName>
                                        </p:attrNameLst>
                                      </p:cBhvr>
                                      <p:to>
                                        <p:strVal val="visible"/>
                                      </p:to>
                                    </p:set>
                                    <p:animEffect transition="in" filter="fade">
                                      <p:cBhvr>
                                        <p:cTn id="21" dur="1000"/>
                                        <p:tgtEl>
                                          <p:spTgt spid="4">
                                            <p:txEl>
                                              <p:pRg st="8" end="8"/>
                                            </p:txEl>
                                          </p:spTgt>
                                        </p:tgtEl>
                                      </p:cBhvr>
                                    </p:animEffect>
                                    <p:anim calcmode="lin" valueType="num">
                                      <p:cBhvr>
                                        <p:cTn id="22"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rPr>
              <a:t>Era of Quality at the Akshaya Patra Foundation</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08 March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12</a:t>
            </a:fld>
            <a:r>
              <a:rPr lang="en-US" altLang="zh-TW" dirty="0">
                <a:solidFill>
                  <a:schemeClr val="bg1">
                    <a:lumMod val="95000"/>
                  </a:schemeClr>
                </a:solidFill>
              </a:rPr>
              <a:t>/40</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 name="Content Placeholder 3"/>
          <p:cNvSpPr>
            <a:spLocks noGrp="1"/>
          </p:cNvSpPr>
          <p:nvPr>
            <p:ph idx="1"/>
          </p:nvPr>
        </p:nvSpPr>
        <p:spPr>
          <a:xfrm>
            <a:off x="381000" y="717674"/>
            <a:ext cx="8305800" cy="5759326"/>
          </a:xfrm>
        </p:spPr>
        <p:txBody>
          <a:bodyPr>
            <a:noAutofit/>
          </a:bodyPr>
          <a:lstStyle/>
          <a:p>
            <a:pPr marL="0" indent="0">
              <a:buNone/>
            </a:pPr>
            <a:r>
              <a:rPr lang="en-US" sz="2800" dirty="0"/>
              <a:t>.</a:t>
            </a:r>
          </a:p>
        </p:txBody>
      </p:sp>
      <p:sp>
        <p:nvSpPr>
          <p:cNvPr id="11" name="TextBox 10"/>
          <p:cNvSpPr txBox="1"/>
          <p:nvPr/>
        </p:nvSpPr>
        <p:spPr>
          <a:xfrm>
            <a:off x="7239000" y="482936"/>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Case Study</a:t>
            </a:r>
          </a:p>
        </p:txBody>
      </p:sp>
      <p:sp>
        <p:nvSpPr>
          <p:cNvPr id="12" name="Rectangle 11">
            <a:extLst>
              <a:ext uri="{FF2B5EF4-FFF2-40B4-BE49-F238E27FC236}">
                <a16:creationId xmlns:a16="http://schemas.microsoft.com/office/drawing/2014/main" id="{61B61B8A-9AF8-4C12-BAD7-BB1B1D7E9164}"/>
              </a:ext>
            </a:extLst>
          </p:cNvPr>
          <p:cNvSpPr/>
          <p:nvPr/>
        </p:nvSpPr>
        <p:spPr>
          <a:xfrm>
            <a:off x="3320377" y="4748655"/>
            <a:ext cx="4017254" cy="400110"/>
          </a:xfrm>
          <a:prstGeom prst="rect">
            <a:avLst/>
          </a:prstGeom>
        </p:spPr>
        <p:txBody>
          <a:bodyPr wrap="none">
            <a:spAutoFit/>
          </a:bodyPr>
          <a:lstStyle/>
          <a:p>
            <a:r>
              <a:rPr lang="en-US" sz="2000" dirty="0"/>
              <a:t>NORM.DIST(x1, Mean, </a:t>
            </a:r>
            <a:r>
              <a:rPr lang="en-US" sz="2000" dirty="0" err="1"/>
              <a:t>Stdev</a:t>
            </a:r>
            <a:r>
              <a:rPr lang="en-US" sz="2000" dirty="0"/>
              <a:t>, TRUE)</a:t>
            </a:r>
          </a:p>
        </p:txBody>
      </p:sp>
      <p:pic>
        <p:nvPicPr>
          <p:cNvPr id="21" name="Picture 20">
            <a:extLst>
              <a:ext uri="{FF2B5EF4-FFF2-40B4-BE49-F238E27FC236}">
                <a16:creationId xmlns:a16="http://schemas.microsoft.com/office/drawing/2014/main" id="{F8B8D706-A5EA-40D4-AB53-8ABD4256596F}"/>
              </a:ext>
            </a:extLst>
          </p:cNvPr>
          <p:cNvPicPr>
            <a:picLocks noChangeAspect="1"/>
          </p:cNvPicPr>
          <p:nvPr/>
        </p:nvPicPr>
        <p:blipFill rotWithShape="1">
          <a:blip r:embed="rId3"/>
          <a:srcRect b="13989"/>
          <a:stretch/>
        </p:blipFill>
        <p:spPr>
          <a:xfrm>
            <a:off x="1990420" y="731641"/>
            <a:ext cx="5315559" cy="2743200"/>
          </a:xfrm>
          <a:prstGeom prst="rect">
            <a:avLst/>
          </a:prstGeom>
        </p:spPr>
      </p:pic>
      <p:cxnSp>
        <p:nvCxnSpPr>
          <p:cNvPr id="23" name="Straight Connector 22">
            <a:extLst>
              <a:ext uri="{FF2B5EF4-FFF2-40B4-BE49-F238E27FC236}">
                <a16:creationId xmlns:a16="http://schemas.microsoft.com/office/drawing/2014/main" id="{C4E8CBC7-FAD3-46AC-A124-0E2AFB579A6F}"/>
              </a:ext>
            </a:extLst>
          </p:cNvPr>
          <p:cNvCxnSpPr/>
          <p:nvPr/>
        </p:nvCxnSpPr>
        <p:spPr>
          <a:xfrm>
            <a:off x="6019800" y="1600200"/>
            <a:ext cx="0" cy="1828800"/>
          </a:xfrm>
          <a:prstGeom prst="line">
            <a:avLst/>
          </a:prstGeom>
        </p:spPr>
        <p:style>
          <a:lnRef idx="1">
            <a:schemeClr val="accent2"/>
          </a:lnRef>
          <a:fillRef idx="0">
            <a:schemeClr val="accent2"/>
          </a:fillRef>
          <a:effectRef idx="0">
            <a:schemeClr val="accent2"/>
          </a:effectRef>
          <a:fontRef idx="minor">
            <a:schemeClr val="tx1"/>
          </a:fontRef>
        </p:style>
      </p:cxnSp>
      <p:sp>
        <p:nvSpPr>
          <p:cNvPr id="24" name="TextBox 23">
            <a:extLst>
              <a:ext uri="{FF2B5EF4-FFF2-40B4-BE49-F238E27FC236}">
                <a16:creationId xmlns:a16="http://schemas.microsoft.com/office/drawing/2014/main" id="{C5DAF867-CAE9-4DF1-BF60-A30E5CCD8934}"/>
              </a:ext>
            </a:extLst>
          </p:cNvPr>
          <p:cNvSpPr txBox="1"/>
          <p:nvPr/>
        </p:nvSpPr>
        <p:spPr>
          <a:xfrm>
            <a:off x="5549158" y="3516868"/>
            <a:ext cx="941283" cy="369332"/>
          </a:xfrm>
          <a:prstGeom prst="rect">
            <a:avLst/>
          </a:prstGeom>
          <a:noFill/>
        </p:spPr>
        <p:txBody>
          <a:bodyPr wrap="none" rtlCol="0">
            <a:spAutoFit/>
          </a:bodyPr>
          <a:lstStyle/>
          <a:p>
            <a:r>
              <a:rPr lang="en-US" dirty="0"/>
              <a:t>7.30 am</a:t>
            </a:r>
          </a:p>
        </p:txBody>
      </p:sp>
      <p:sp>
        <p:nvSpPr>
          <p:cNvPr id="25" name="TextBox 24">
            <a:extLst>
              <a:ext uri="{FF2B5EF4-FFF2-40B4-BE49-F238E27FC236}">
                <a16:creationId xmlns:a16="http://schemas.microsoft.com/office/drawing/2014/main" id="{51FD150A-B9EA-4A8B-AF7B-11CCCA546EB9}"/>
              </a:ext>
            </a:extLst>
          </p:cNvPr>
          <p:cNvSpPr txBox="1"/>
          <p:nvPr/>
        </p:nvSpPr>
        <p:spPr>
          <a:xfrm>
            <a:off x="5751937" y="1219200"/>
            <a:ext cx="575799" cy="400110"/>
          </a:xfrm>
          <a:prstGeom prst="rect">
            <a:avLst/>
          </a:prstGeom>
          <a:noFill/>
        </p:spPr>
        <p:txBody>
          <a:bodyPr wrap="none" rtlCol="0">
            <a:spAutoFit/>
          </a:bodyPr>
          <a:lstStyle/>
          <a:p>
            <a:r>
              <a:rPr lang="en-US" sz="2000" dirty="0"/>
              <a:t>USL</a:t>
            </a:r>
          </a:p>
        </p:txBody>
      </p:sp>
      <p:cxnSp>
        <p:nvCxnSpPr>
          <p:cNvPr id="26" name="Straight Connector 25">
            <a:extLst>
              <a:ext uri="{FF2B5EF4-FFF2-40B4-BE49-F238E27FC236}">
                <a16:creationId xmlns:a16="http://schemas.microsoft.com/office/drawing/2014/main" id="{4E80AAAB-A92A-4255-949C-F92DAA6722D0}"/>
              </a:ext>
            </a:extLst>
          </p:cNvPr>
          <p:cNvCxnSpPr/>
          <p:nvPr/>
        </p:nvCxnSpPr>
        <p:spPr>
          <a:xfrm>
            <a:off x="2805959" y="1600200"/>
            <a:ext cx="0" cy="1828800"/>
          </a:xfrm>
          <a:prstGeom prst="line">
            <a:avLst/>
          </a:prstGeom>
        </p:spPr>
        <p:style>
          <a:lnRef idx="1">
            <a:schemeClr val="accent2"/>
          </a:lnRef>
          <a:fillRef idx="0">
            <a:schemeClr val="accent2"/>
          </a:fillRef>
          <a:effectRef idx="0">
            <a:schemeClr val="accent2"/>
          </a:effectRef>
          <a:fontRef idx="minor">
            <a:schemeClr val="tx1"/>
          </a:fontRef>
        </p:style>
      </p:cxnSp>
      <p:sp>
        <p:nvSpPr>
          <p:cNvPr id="27" name="TextBox 26">
            <a:extLst>
              <a:ext uri="{FF2B5EF4-FFF2-40B4-BE49-F238E27FC236}">
                <a16:creationId xmlns:a16="http://schemas.microsoft.com/office/drawing/2014/main" id="{5A4EB21A-4C83-4834-833D-00F32381D016}"/>
              </a:ext>
            </a:extLst>
          </p:cNvPr>
          <p:cNvSpPr txBox="1"/>
          <p:nvPr/>
        </p:nvSpPr>
        <p:spPr>
          <a:xfrm>
            <a:off x="2474663" y="3516868"/>
            <a:ext cx="649537" cy="369332"/>
          </a:xfrm>
          <a:prstGeom prst="rect">
            <a:avLst/>
          </a:prstGeom>
          <a:noFill/>
        </p:spPr>
        <p:txBody>
          <a:bodyPr wrap="none" rtlCol="0">
            <a:spAutoFit/>
          </a:bodyPr>
          <a:lstStyle/>
          <a:p>
            <a:r>
              <a:rPr lang="en-US" dirty="0"/>
              <a:t>6 am</a:t>
            </a:r>
          </a:p>
        </p:txBody>
      </p:sp>
      <p:sp>
        <p:nvSpPr>
          <p:cNvPr id="28" name="TextBox 27">
            <a:extLst>
              <a:ext uri="{FF2B5EF4-FFF2-40B4-BE49-F238E27FC236}">
                <a16:creationId xmlns:a16="http://schemas.microsoft.com/office/drawing/2014/main" id="{24E368E9-5B89-4500-8789-5AD05B1274DE}"/>
              </a:ext>
            </a:extLst>
          </p:cNvPr>
          <p:cNvSpPr txBox="1"/>
          <p:nvPr/>
        </p:nvSpPr>
        <p:spPr>
          <a:xfrm>
            <a:off x="2538096" y="1219200"/>
            <a:ext cx="518091" cy="400110"/>
          </a:xfrm>
          <a:prstGeom prst="rect">
            <a:avLst/>
          </a:prstGeom>
          <a:noFill/>
        </p:spPr>
        <p:txBody>
          <a:bodyPr wrap="none" rtlCol="0">
            <a:spAutoFit/>
          </a:bodyPr>
          <a:lstStyle/>
          <a:p>
            <a:r>
              <a:rPr lang="en-US" sz="2000" dirty="0"/>
              <a:t>LSL</a:t>
            </a:r>
          </a:p>
        </p:txBody>
      </p:sp>
      <p:sp>
        <p:nvSpPr>
          <p:cNvPr id="30" name="Rectangle 29">
            <a:extLst>
              <a:ext uri="{FF2B5EF4-FFF2-40B4-BE49-F238E27FC236}">
                <a16:creationId xmlns:a16="http://schemas.microsoft.com/office/drawing/2014/main" id="{BB47D2EA-C8AC-4440-9923-F4946FBD5F25}"/>
              </a:ext>
            </a:extLst>
          </p:cNvPr>
          <p:cNvSpPr/>
          <p:nvPr/>
        </p:nvSpPr>
        <p:spPr>
          <a:xfrm>
            <a:off x="917575" y="4747088"/>
            <a:ext cx="2593274" cy="400110"/>
          </a:xfrm>
          <a:prstGeom prst="rect">
            <a:avLst/>
          </a:prstGeom>
        </p:spPr>
        <p:txBody>
          <a:bodyPr wrap="none">
            <a:spAutoFit/>
          </a:bodyPr>
          <a:lstStyle/>
          <a:p>
            <a:r>
              <a:rPr lang="en-US" sz="2000" dirty="0"/>
              <a:t>Probability before x1 = </a:t>
            </a:r>
          </a:p>
        </p:txBody>
      </p:sp>
      <p:sp>
        <p:nvSpPr>
          <p:cNvPr id="31" name="Rectangle 30">
            <a:extLst>
              <a:ext uri="{FF2B5EF4-FFF2-40B4-BE49-F238E27FC236}">
                <a16:creationId xmlns:a16="http://schemas.microsoft.com/office/drawing/2014/main" id="{BBE1EAFB-83B9-4C8F-8615-70290E238351}"/>
              </a:ext>
            </a:extLst>
          </p:cNvPr>
          <p:cNvSpPr/>
          <p:nvPr/>
        </p:nvSpPr>
        <p:spPr>
          <a:xfrm>
            <a:off x="3317202" y="5238690"/>
            <a:ext cx="4212820" cy="400110"/>
          </a:xfrm>
          <a:prstGeom prst="rect">
            <a:avLst/>
          </a:prstGeom>
        </p:spPr>
        <p:txBody>
          <a:bodyPr wrap="none">
            <a:spAutoFit/>
          </a:bodyPr>
          <a:lstStyle/>
          <a:p>
            <a:r>
              <a:rPr lang="en-US" sz="2000" dirty="0"/>
              <a:t>1 - NORM.DIST(x1, Mean, </a:t>
            </a:r>
            <a:r>
              <a:rPr lang="en-US" sz="2000" dirty="0" err="1"/>
              <a:t>Stdev</a:t>
            </a:r>
            <a:r>
              <a:rPr lang="en-US" sz="2000" dirty="0"/>
              <a:t>, TRUE)</a:t>
            </a:r>
          </a:p>
        </p:txBody>
      </p:sp>
      <p:sp>
        <p:nvSpPr>
          <p:cNvPr id="32" name="Rectangle 31">
            <a:extLst>
              <a:ext uri="{FF2B5EF4-FFF2-40B4-BE49-F238E27FC236}">
                <a16:creationId xmlns:a16="http://schemas.microsoft.com/office/drawing/2014/main" id="{A5802547-7819-487A-9EF0-5989F24176FE}"/>
              </a:ext>
            </a:extLst>
          </p:cNvPr>
          <p:cNvSpPr/>
          <p:nvPr/>
        </p:nvSpPr>
        <p:spPr>
          <a:xfrm>
            <a:off x="914400" y="5237123"/>
            <a:ext cx="2412520" cy="400110"/>
          </a:xfrm>
          <a:prstGeom prst="rect">
            <a:avLst/>
          </a:prstGeom>
        </p:spPr>
        <p:txBody>
          <a:bodyPr wrap="none">
            <a:spAutoFit/>
          </a:bodyPr>
          <a:lstStyle/>
          <a:p>
            <a:r>
              <a:rPr lang="en-US" sz="2000" dirty="0"/>
              <a:t>Probability after x1 = </a:t>
            </a:r>
          </a:p>
        </p:txBody>
      </p:sp>
      <p:sp>
        <p:nvSpPr>
          <p:cNvPr id="29" name="TextBox 28">
            <a:extLst>
              <a:ext uri="{FF2B5EF4-FFF2-40B4-BE49-F238E27FC236}">
                <a16:creationId xmlns:a16="http://schemas.microsoft.com/office/drawing/2014/main" id="{D4B31BD9-4C91-4877-B877-144E3D9AF5F1}"/>
              </a:ext>
            </a:extLst>
          </p:cNvPr>
          <p:cNvSpPr txBox="1"/>
          <p:nvPr/>
        </p:nvSpPr>
        <p:spPr>
          <a:xfrm>
            <a:off x="2590800" y="3859037"/>
            <a:ext cx="401072" cy="369332"/>
          </a:xfrm>
          <a:prstGeom prst="rect">
            <a:avLst/>
          </a:prstGeom>
          <a:noFill/>
        </p:spPr>
        <p:txBody>
          <a:bodyPr wrap="none" rtlCol="0">
            <a:spAutoFit/>
          </a:bodyPr>
          <a:lstStyle/>
          <a:p>
            <a:r>
              <a:rPr lang="en-US" dirty="0"/>
              <a:t>x1</a:t>
            </a:r>
          </a:p>
        </p:txBody>
      </p:sp>
      <p:sp>
        <p:nvSpPr>
          <p:cNvPr id="33" name="TextBox 32">
            <a:extLst>
              <a:ext uri="{FF2B5EF4-FFF2-40B4-BE49-F238E27FC236}">
                <a16:creationId xmlns:a16="http://schemas.microsoft.com/office/drawing/2014/main" id="{532890F9-B4A9-40FB-8076-800815FB34F5}"/>
              </a:ext>
            </a:extLst>
          </p:cNvPr>
          <p:cNvSpPr txBox="1"/>
          <p:nvPr/>
        </p:nvSpPr>
        <p:spPr>
          <a:xfrm>
            <a:off x="5824991" y="3859037"/>
            <a:ext cx="401072" cy="369332"/>
          </a:xfrm>
          <a:prstGeom prst="rect">
            <a:avLst/>
          </a:prstGeom>
          <a:noFill/>
        </p:spPr>
        <p:txBody>
          <a:bodyPr wrap="none" rtlCol="0">
            <a:spAutoFit/>
          </a:bodyPr>
          <a:lstStyle/>
          <a:p>
            <a:r>
              <a:rPr lang="en-US" dirty="0"/>
              <a:t>x2</a:t>
            </a:r>
          </a:p>
        </p:txBody>
      </p:sp>
      <p:cxnSp>
        <p:nvCxnSpPr>
          <p:cNvPr id="35" name="Straight Arrow Connector 34">
            <a:extLst>
              <a:ext uri="{FF2B5EF4-FFF2-40B4-BE49-F238E27FC236}">
                <a16:creationId xmlns:a16="http://schemas.microsoft.com/office/drawing/2014/main" id="{7944B9AE-7235-429C-AB66-5A26960F1018}"/>
              </a:ext>
            </a:extLst>
          </p:cNvPr>
          <p:cNvCxnSpPr>
            <a:cxnSpLocks/>
          </p:cNvCxnSpPr>
          <p:nvPr/>
        </p:nvCxnSpPr>
        <p:spPr>
          <a:xfrm>
            <a:off x="6082351" y="3276600"/>
            <a:ext cx="62324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671173AB-EABD-4197-8E09-C4CF7EC8FA96}"/>
              </a:ext>
            </a:extLst>
          </p:cNvPr>
          <p:cNvCxnSpPr>
            <a:cxnSpLocks/>
          </p:cNvCxnSpPr>
          <p:nvPr/>
        </p:nvCxnSpPr>
        <p:spPr>
          <a:xfrm flipH="1">
            <a:off x="2102614" y="3271549"/>
            <a:ext cx="64452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7" name="Rectangle 36">
            <a:extLst>
              <a:ext uri="{FF2B5EF4-FFF2-40B4-BE49-F238E27FC236}">
                <a16:creationId xmlns:a16="http://schemas.microsoft.com/office/drawing/2014/main" id="{0C4EB9E9-8F60-407E-B679-F719158C1263}"/>
              </a:ext>
            </a:extLst>
          </p:cNvPr>
          <p:cNvSpPr/>
          <p:nvPr/>
        </p:nvSpPr>
        <p:spPr>
          <a:xfrm>
            <a:off x="892621" y="5638800"/>
            <a:ext cx="3693447" cy="400110"/>
          </a:xfrm>
          <a:prstGeom prst="rect">
            <a:avLst/>
          </a:prstGeom>
        </p:spPr>
        <p:txBody>
          <a:bodyPr wrap="none">
            <a:spAutoFit/>
          </a:bodyPr>
          <a:lstStyle/>
          <a:p>
            <a:r>
              <a:rPr lang="en-US" sz="2000" dirty="0"/>
              <a:t>Total defect proportion = x1 + x2</a:t>
            </a:r>
          </a:p>
        </p:txBody>
      </p:sp>
      <p:sp>
        <p:nvSpPr>
          <p:cNvPr id="38" name="Rectangle 37">
            <a:extLst>
              <a:ext uri="{FF2B5EF4-FFF2-40B4-BE49-F238E27FC236}">
                <a16:creationId xmlns:a16="http://schemas.microsoft.com/office/drawing/2014/main" id="{660DA6C5-C914-47AB-B1FD-305E4AC3E238}"/>
              </a:ext>
            </a:extLst>
          </p:cNvPr>
          <p:cNvSpPr/>
          <p:nvPr/>
        </p:nvSpPr>
        <p:spPr>
          <a:xfrm>
            <a:off x="870842" y="6040477"/>
            <a:ext cx="3885294" cy="400110"/>
          </a:xfrm>
          <a:prstGeom prst="rect">
            <a:avLst/>
          </a:prstGeom>
        </p:spPr>
        <p:txBody>
          <a:bodyPr wrap="none">
            <a:spAutoFit/>
          </a:bodyPr>
          <a:lstStyle/>
          <a:p>
            <a:r>
              <a:rPr lang="en-US" sz="2000" dirty="0"/>
              <a:t>Sigma Score = NORM.S.INV(x1 + x2)</a:t>
            </a:r>
          </a:p>
        </p:txBody>
      </p:sp>
    </p:spTree>
    <p:extLst>
      <p:ext uri="{BB962C8B-B14F-4D97-AF65-F5344CB8AC3E}">
        <p14:creationId xmlns:p14="http://schemas.microsoft.com/office/powerpoint/2010/main" val="1696287966"/>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1000"/>
                                        <p:tgtEl>
                                          <p:spTgt spid="29"/>
                                        </p:tgtEl>
                                      </p:cBhvr>
                                    </p:animEffect>
                                    <p:anim calcmode="lin" valueType="num">
                                      <p:cBhvr>
                                        <p:cTn id="8" dur="1000" fill="hold"/>
                                        <p:tgtEl>
                                          <p:spTgt spid="29"/>
                                        </p:tgtEl>
                                        <p:attrNameLst>
                                          <p:attrName>ppt_x</p:attrName>
                                        </p:attrNameLst>
                                      </p:cBhvr>
                                      <p:tavLst>
                                        <p:tav tm="0">
                                          <p:val>
                                            <p:strVal val="#ppt_x"/>
                                          </p:val>
                                        </p:tav>
                                        <p:tav tm="100000">
                                          <p:val>
                                            <p:strVal val="#ppt_x"/>
                                          </p:val>
                                        </p:tav>
                                      </p:tavLst>
                                    </p:anim>
                                    <p:anim calcmode="lin" valueType="num">
                                      <p:cBhvr>
                                        <p:cTn id="9"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3"/>
                                        </p:tgtEl>
                                        <p:attrNameLst>
                                          <p:attrName>style.visibility</p:attrName>
                                        </p:attrNameLst>
                                      </p:cBhvr>
                                      <p:to>
                                        <p:strVal val="visible"/>
                                      </p:to>
                                    </p:set>
                                    <p:animEffect transition="in" filter="fade">
                                      <p:cBhvr>
                                        <p:cTn id="14" dur="1000"/>
                                        <p:tgtEl>
                                          <p:spTgt spid="33"/>
                                        </p:tgtEl>
                                      </p:cBhvr>
                                    </p:animEffect>
                                    <p:anim calcmode="lin" valueType="num">
                                      <p:cBhvr>
                                        <p:cTn id="15" dur="1000" fill="hold"/>
                                        <p:tgtEl>
                                          <p:spTgt spid="33"/>
                                        </p:tgtEl>
                                        <p:attrNameLst>
                                          <p:attrName>ppt_x</p:attrName>
                                        </p:attrNameLst>
                                      </p:cBhvr>
                                      <p:tavLst>
                                        <p:tav tm="0">
                                          <p:val>
                                            <p:strVal val="#ppt_x"/>
                                          </p:val>
                                        </p:tav>
                                        <p:tav tm="100000">
                                          <p:val>
                                            <p:strVal val="#ppt_x"/>
                                          </p:val>
                                        </p:tav>
                                      </p:tavLst>
                                    </p:anim>
                                    <p:anim calcmode="lin" valueType="num">
                                      <p:cBhvr>
                                        <p:cTn id="16"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fade">
                                      <p:cBhvr>
                                        <p:cTn id="21" dur="1000"/>
                                        <p:tgtEl>
                                          <p:spTgt spid="30"/>
                                        </p:tgtEl>
                                      </p:cBhvr>
                                    </p:animEffect>
                                    <p:anim calcmode="lin" valueType="num">
                                      <p:cBhvr>
                                        <p:cTn id="22" dur="1000" fill="hold"/>
                                        <p:tgtEl>
                                          <p:spTgt spid="30"/>
                                        </p:tgtEl>
                                        <p:attrNameLst>
                                          <p:attrName>ppt_x</p:attrName>
                                        </p:attrNameLst>
                                      </p:cBhvr>
                                      <p:tavLst>
                                        <p:tav tm="0">
                                          <p:val>
                                            <p:strVal val="#ppt_x"/>
                                          </p:val>
                                        </p:tav>
                                        <p:tav tm="100000">
                                          <p:val>
                                            <p:strVal val="#ppt_x"/>
                                          </p:val>
                                        </p:tav>
                                      </p:tavLst>
                                    </p:anim>
                                    <p:anim calcmode="lin" valueType="num">
                                      <p:cBhvr>
                                        <p:cTn id="23"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1000"/>
                                        <p:tgtEl>
                                          <p:spTgt spid="12"/>
                                        </p:tgtEl>
                                      </p:cBhvr>
                                    </p:animEffect>
                                    <p:anim calcmode="lin" valueType="num">
                                      <p:cBhvr>
                                        <p:cTn id="29" dur="1000" fill="hold"/>
                                        <p:tgtEl>
                                          <p:spTgt spid="12"/>
                                        </p:tgtEl>
                                        <p:attrNameLst>
                                          <p:attrName>ppt_x</p:attrName>
                                        </p:attrNameLst>
                                      </p:cBhvr>
                                      <p:tavLst>
                                        <p:tav tm="0">
                                          <p:val>
                                            <p:strVal val="#ppt_x"/>
                                          </p:val>
                                        </p:tav>
                                        <p:tav tm="100000">
                                          <p:val>
                                            <p:strVal val="#ppt_x"/>
                                          </p:val>
                                        </p:tav>
                                      </p:tavLst>
                                    </p:anim>
                                    <p:anim calcmode="lin" valueType="num">
                                      <p:cBhvr>
                                        <p:cTn id="30"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2" presetClass="entr" presetSubtype="2" fill="hold" nodeType="click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wipe(right)">
                                      <p:cBhvr>
                                        <p:cTn id="35" dur="500"/>
                                        <p:tgtEl>
                                          <p:spTgt spid="36"/>
                                        </p:tgtEl>
                                      </p:cBhvr>
                                    </p:animEffect>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32"/>
                                        </p:tgtEl>
                                        <p:attrNameLst>
                                          <p:attrName>style.visibility</p:attrName>
                                        </p:attrNameLst>
                                      </p:cBhvr>
                                      <p:to>
                                        <p:strVal val="visible"/>
                                      </p:to>
                                    </p:set>
                                    <p:animEffect transition="in" filter="fade">
                                      <p:cBhvr>
                                        <p:cTn id="40" dur="1000"/>
                                        <p:tgtEl>
                                          <p:spTgt spid="32"/>
                                        </p:tgtEl>
                                      </p:cBhvr>
                                    </p:animEffect>
                                    <p:anim calcmode="lin" valueType="num">
                                      <p:cBhvr>
                                        <p:cTn id="41" dur="1000" fill="hold"/>
                                        <p:tgtEl>
                                          <p:spTgt spid="32"/>
                                        </p:tgtEl>
                                        <p:attrNameLst>
                                          <p:attrName>ppt_x</p:attrName>
                                        </p:attrNameLst>
                                      </p:cBhvr>
                                      <p:tavLst>
                                        <p:tav tm="0">
                                          <p:val>
                                            <p:strVal val="#ppt_x"/>
                                          </p:val>
                                        </p:tav>
                                        <p:tav tm="100000">
                                          <p:val>
                                            <p:strVal val="#ppt_x"/>
                                          </p:val>
                                        </p:tav>
                                      </p:tavLst>
                                    </p:anim>
                                    <p:anim calcmode="lin" valueType="num">
                                      <p:cBhvr>
                                        <p:cTn id="42"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31"/>
                                        </p:tgtEl>
                                        <p:attrNameLst>
                                          <p:attrName>style.visibility</p:attrName>
                                        </p:attrNameLst>
                                      </p:cBhvr>
                                      <p:to>
                                        <p:strVal val="visible"/>
                                      </p:to>
                                    </p:set>
                                    <p:animEffect transition="in" filter="fade">
                                      <p:cBhvr>
                                        <p:cTn id="47" dur="1000"/>
                                        <p:tgtEl>
                                          <p:spTgt spid="31"/>
                                        </p:tgtEl>
                                      </p:cBhvr>
                                    </p:animEffect>
                                    <p:anim calcmode="lin" valueType="num">
                                      <p:cBhvr>
                                        <p:cTn id="48" dur="1000" fill="hold"/>
                                        <p:tgtEl>
                                          <p:spTgt spid="31"/>
                                        </p:tgtEl>
                                        <p:attrNameLst>
                                          <p:attrName>ppt_x</p:attrName>
                                        </p:attrNameLst>
                                      </p:cBhvr>
                                      <p:tavLst>
                                        <p:tav tm="0">
                                          <p:val>
                                            <p:strVal val="#ppt_x"/>
                                          </p:val>
                                        </p:tav>
                                        <p:tav tm="100000">
                                          <p:val>
                                            <p:strVal val="#ppt_x"/>
                                          </p:val>
                                        </p:tav>
                                      </p:tavLst>
                                    </p:anim>
                                    <p:anim calcmode="lin" valueType="num">
                                      <p:cBhvr>
                                        <p:cTn id="49"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nodeType="clickEffect">
                                  <p:stCondLst>
                                    <p:cond delay="0"/>
                                  </p:stCondLst>
                                  <p:childTnLst>
                                    <p:set>
                                      <p:cBhvr>
                                        <p:cTn id="53" dur="1" fill="hold">
                                          <p:stCondLst>
                                            <p:cond delay="0"/>
                                          </p:stCondLst>
                                        </p:cTn>
                                        <p:tgtEl>
                                          <p:spTgt spid="35"/>
                                        </p:tgtEl>
                                        <p:attrNameLst>
                                          <p:attrName>style.visibility</p:attrName>
                                        </p:attrNameLst>
                                      </p:cBhvr>
                                      <p:to>
                                        <p:strVal val="visible"/>
                                      </p:to>
                                    </p:set>
                                    <p:animEffect transition="in" filter="wipe(left)">
                                      <p:cBhvr>
                                        <p:cTn id="54" dur="500"/>
                                        <p:tgtEl>
                                          <p:spTgt spid="35"/>
                                        </p:tgtEl>
                                      </p:cBhvr>
                                    </p:animEffect>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grpId="0" nodeType="clickEffect">
                                  <p:stCondLst>
                                    <p:cond delay="0"/>
                                  </p:stCondLst>
                                  <p:childTnLst>
                                    <p:set>
                                      <p:cBhvr>
                                        <p:cTn id="58" dur="1" fill="hold">
                                          <p:stCondLst>
                                            <p:cond delay="0"/>
                                          </p:stCondLst>
                                        </p:cTn>
                                        <p:tgtEl>
                                          <p:spTgt spid="37"/>
                                        </p:tgtEl>
                                        <p:attrNameLst>
                                          <p:attrName>style.visibility</p:attrName>
                                        </p:attrNameLst>
                                      </p:cBhvr>
                                      <p:to>
                                        <p:strVal val="visible"/>
                                      </p:to>
                                    </p:set>
                                    <p:animEffect transition="in" filter="fade">
                                      <p:cBhvr>
                                        <p:cTn id="59" dur="1000"/>
                                        <p:tgtEl>
                                          <p:spTgt spid="37"/>
                                        </p:tgtEl>
                                      </p:cBhvr>
                                    </p:animEffect>
                                    <p:anim calcmode="lin" valueType="num">
                                      <p:cBhvr>
                                        <p:cTn id="60" dur="1000" fill="hold"/>
                                        <p:tgtEl>
                                          <p:spTgt spid="37"/>
                                        </p:tgtEl>
                                        <p:attrNameLst>
                                          <p:attrName>ppt_x</p:attrName>
                                        </p:attrNameLst>
                                      </p:cBhvr>
                                      <p:tavLst>
                                        <p:tav tm="0">
                                          <p:val>
                                            <p:strVal val="#ppt_x"/>
                                          </p:val>
                                        </p:tav>
                                        <p:tav tm="100000">
                                          <p:val>
                                            <p:strVal val="#ppt_x"/>
                                          </p:val>
                                        </p:tav>
                                      </p:tavLst>
                                    </p:anim>
                                    <p:anim calcmode="lin" valueType="num">
                                      <p:cBhvr>
                                        <p:cTn id="61"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42" presetClass="entr" presetSubtype="0" fill="hold" grpId="0" nodeType="clickEffect">
                                  <p:stCondLst>
                                    <p:cond delay="0"/>
                                  </p:stCondLst>
                                  <p:childTnLst>
                                    <p:set>
                                      <p:cBhvr>
                                        <p:cTn id="65" dur="1" fill="hold">
                                          <p:stCondLst>
                                            <p:cond delay="0"/>
                                          </p:stCondLst>
                                        </p:cTn>
                                        <p:tgtEl>
                                          <p:spTgt spid="38"/>
                                        </p:tgtEl>
                                        <p:attrNameLst>
                                          <p:attrName>style.visibility</p:attrName>
                                        </p:attrNameLst>
                                      </p:cBhvr>
                                      <p:to>
                                        <p:strVal val="visible"/>
                                      </p:to>
                                    </p:set>
                                    <p:animEffect transition="in" filter="fade">
                                      <p:cBhvr>
                                        <p:cTn id="66" dur="1000"/>
                                        <p:tgtEl>
                                          <p:spTgt spid="38"/>
                                        </p:tgtEl>
                                      </p:cBhvr>
                                    </p:animEffect>
                                    <p:anim calcmode="lin" valueType="num">
                                      <p:cBhvr>
                                        <p:cTn id="67" dur="1000" fill="hold"/>
                                        <p:tgtEl>
                                          <p:spTgt spid="38"/>
                                        </p:tgtEl>
                                        <p:attrNameLst>
                                          <p:attrName>ppt_x</p:attrName>
                                        </p:attrNameLst>
                                      </p:cBhvr>
                                      <p:tavLst>
                                        <p:tav tm="0">
                                          <p:val>
                                            <p:strVal val="#ppt_x"/>
                                          </p:val>
                                        </p:tav>
                                        <p:tav tm="100000">
                                          <p:val>
                                            <p:strVal val="#ppt_x"/>
                                          </p:val>
                                        </p:tav>
                                      </p:tavLst>
                                    </p:anim>
                                    <p:anim calcmode="lin" valueType="num">
                                      <p:cBhvr>
                                        <p:cTn id="68"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30" grpId="0"/>
      <p:bldP spid="31" grpId="0"/>
      <p:bldP spid="32" grpId="0"/>
      <p:bldP spid="29" grpId="0"/>
      <p:bldP spid="33" grpId="0"/>
      <p:bldP spid="37" grpId="0"/>
      <p:bldP spid="3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rPr>
              <a:t>Era of Quality at the Akshaya Patra Foundation</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08 March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13</a:t>
            </a:fld>
            <a:r>
              <a:rPr lang="en-US" altLang="zh-TW" dirty="0">
                <a:solidFill>
                  <a:schemeClr val="bg1">
                    <a:lumMod val="95000"/>
                  </a:schemeClr>
                </a:solidFill>
              </a:rPr>
              <a:t>/40</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 name="Content Placeholder 3"/>
          <p:cNvSpPr>
            <a:spLocks noGrp="1"/>
          </p:cNvSpPr>
          <p:nvPr>
            <p:ph idx="1"/>
          </p:nvPr>
        </p:nvSpPr>
        <p:spPr>
          <a:xfrm>
            <a:off x="381000" y="717674"/>
            <a:ext cx="8305800" cy="5759326"/>
          </a:xfrm>
        </p:spPr>
        <p:txBody>
          <a:bodyPr>
            <a:noAutofit/>
          </a:bodyPr>
          <a:lstStyle/>
          <a:p>
            <a:pPr marL="0" indent="0">
              <a:buNone/>
            </a:pPr>
            <a:r>
              <a:rPr lang="en-US" sz="2800" dirty="0"/>
              <a:t>.</a:t>
            </a:r>
          </a:p>
        </p:txBody>
      </p:sp>
      <p:sp>
        <p:nvSpPr>
          <p:cNvPr id="11" name="TextBox 10"/>
          <p:cNvSpPr txBox="1"/>
          <p:nvPr/>
        </p:nvSpPr>
        <p:spPr>
          <a:xfrm>
            <a:off x="7239000" y="482936"/>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Case Study</a:t>
            </a:r>
          </a:p>
        </p:txBody>
      </p:sp>
      <p:pic>
        <p:nvPicPr>
          <p:cNvPr id="21" name="Picture 20">
            <a:extLst>
              <a:ext uri="{FF2B5EF4-FFF2-40B4-BE49-F238E27FC236}">
                <a16:creationId xmlns:a16="http://schemas.microsoft.com/office/drawing/2014/main" id="{F8B8D706-A5EA-40D4-AB53-8ABD4256596F}"/>
              </a:ext>
            </a:extLst>
          </p:cNvPr>
          <p:cNvPicPr>
            <a:picLocks noChangeAspect="1"/>
          </p:cNvPicPr>
          <p:nvPr/>
        </p:nvPicPr>
        <p:blipFill rotWithShape="1">
          <a:blip r:embed="rId3"/>
          <a:srcRect b="13989"/>
          <a:stretch/>
        </p:blipFill>
        <p:spPr>
          <a:xfrm>
            <a:off x="1990420" y="731641"/>
            <a:ext cx="5315559" cy="2743200"/>
          </a:xfrm>
          <a:prstGeom prst="rect">
            <a:avLst/>
          </a:prstGeom>
        </p:spPr>
      </p:pic>
      <p:cxnSp>
        <p:nvCxnSpPr>
          <p:cNvPr id="23" name="Straight Connector 22">
            <a:extLst>
              <a:ext uri="{FF2B5EF4-FFF2-40B4-BE49-F238E27FC236}">
                <a16:creationId xmlns:a16="http://schemas.microsoft.com/office/drawing/2014/main" id="{C4E8CBC7-FAD3-46AC-A124-0E2AFB579A6F}"/>
              </a:ext>
            </a:extLst>
          </p:cNvPr>
          <p:cNvCxnSpPr/>
          <p:nvPr/>
        </p:nvCxnSpPr>
        <p:spPr>
          <a:xfrm>
            <a:off x="6019800" y="1600200"/>
            <a:ext cx="0" cy="1828800"/>
          </a:xfrm>
          <a:prstGeom prst="line">
            <a:avLst/>
          </a:prstGeom>
        </p:spPr>
        <p:style>
          <a:lnRef idx="1">
            <a:schemeClr val="accent2"/>
          </a:lnRef>
          <a:fillRef idx="0">
            <a:schemeClr val="accent2"/>
          </a:fillRef>
          <a:effectRef idx="0">
            <a:schemeClr val="accent2"/>
          </a:effectRef>
          <a:fontRef idx="minor">
            <a:schemeClr val="tx1"/>
          </a:fontRef>
        </p:style>
      </p:cxnSp>
      <p:sp>
        <p:nvSpPr>
          <p:cNvPr id="24" name="TextBox 23">
            <a:extLst>
              <a:ext uri="{FF2B5EF4-FFF2-40B4-BE49-F238E27FC236}">
                <a16:creationId xmlns:a16="http://schemas.microsoft.com/office/drawing/2014/main" id="{C5DAF867-CAE9-4DF1-BF60-A30E5CCD8934}"/>
              </a:ext>
            </a:extLst>
          </p:cNvPr>
          <p:cNvSpPr txBox="1"/>
          <p:nvPr/>
        </p:nvSpPr>
        <p:spPr>
          <a:xfrm>
            <a:off x="5549158" y="3516868"/>
            <a:ext cx="941283" cy="369332"/>
          </a:xfrm>
          <a:prstGeom prst="rect">
            <a:avLst/>
          </a:prstGeom>
          <a:noFill/>
        </p:spPr>
        <p:txBody>
          <a:bodyPr wrap="none" rtlCol="0">
            <a:spAutoFit/>
          </a:bodyPr>
          <a:lstStyle/>
          <a:p>
            <a:r>
              <a:rPr lang="en-US" dirty="0"/>
              <a:t>7.30 am</a:t>
            </a:r>
          </a:p>
        </p:txBody>
      </p:sp>
      <p:sp>
        <p:nvSpPr>
          <p:cNvPr id="25" name="TextBox 24">
            <a:extLst>
              <a:ext uri="{FF2B5EF4-FFF2-40B4-BE49-F238E27FC236}">
                <a16:creationId xmlns:a16="http://schemas.microsoft.com/office/drawing/2014/main" id="{51FD150A-B9EA-4A8B-AF7B-11CCCA546EB9}"/>
              </a:ext>
            </a:extLst>
          </p:cNvPr>
          <p:cNvSpPr txBox="1"/>
          <p:nvPr/>
        </p:nvSpPr>
        <p:spPr>
          <a:xfrm>
            <a:off x="5751937" y="1219200"/>
            <a:ext cx="575799" cy="400110"/>
          </a:xfrm>
          <a:prstGeom prst="rect">
            <a:avLst/>
          </a:prstGeom>
          <a:noFill/>
        </p:spPr>
        <p:txBody>
          <a:bodyPr wrap="none" rtlCol="0">
            <a:spAutoFit/>
          </a:bodyPr>
          <a:lstStyle/>
          <a:p>
            <a:r>
              <a:rPr lang="en-US" sz="2000" dirty="0"/>
              <a:t>USL</a:t>
            </a:r>
          </a:p>
        </p:txBody>
      </p:sp>
      <p:cxnSp>
        <p:nvCxnSpPr>
          <p:cNvPr id="26" name="Straight Connector 25">
            <a:extLst>
              <a:ext uri="{FF2B5EF4-FFF2-40B4-BE49-F238E27FC236}">
                <a16:creationId xmlns:a16="http://schemas.microsoft.com/office/drawing/2014/main" id="{4E80AAAB-A92A-4255-949C-F92DAA6722D0}"/>
              </a:ext>
            </a:extLst>
          </p:cNvPr>
          <p:cNvCxnSpPr/>
          <p:nvPr/>
        </p:nvCxnSpPr>
        <p:spPr>
          <a:xfrm>
            <a:off x="2805959" y="1600200"/>
            <a:ext cx="0" cy="1828800"/>
          </a:xfrm>
          <a:prstGeom prst="line">
            <a:avLst/>
          </a:prstGeom>
        </p:spPr>
        <p:style>
          <a:lnRef idx="1">
            <a:schemeClr val="accent2"/>
          </a:lnRef>
          <a:fillRef idx="0">
            <a:schemeClr val="accent2"/>
          </a:fillRef>
          <a:effectRef idx="0">
            <a:schemeClr val="accent2"/>
          </a:effectRef>
          <a:fontRef idx="minor">
            <a:schemeClr val="tx1"/>
          </a:fontRef>
        </p:style>
      </p:cxnSp>
      <p:sp>
        <p:nvSpPr>
          <p:cNvPr id="27" name="TextBox 26">
            <a:extLst>
              <a:ext uri="{FF2B5EF4-FFF2-40B4-BE49-F238E27FC236}">
                <a16:creationId xmlns:a16="http://schemas.microsoft.com/office/drawing/2014/main" id="{5A4EB21A-4C83-4834-833D-00F32381D016}"/>
              </a:ext>
            </a:extLst>
          </p:cNvPr>
          <p:cNvSpPr txBox="1"/>
          <p:nvPr/>
        </p:nvSpPr>
        <p:spPr>
          <a:xfrm>
            <a:off x="2474663" y="3516868"/>
            <a:ext cx="649537" cy="369332"/>
          </a:xfrm>
          <a:prstGeom prst="rect">
            <a:avLst/>
          </a:prstGeom>
          <a:noFill/>
        </p:spPr>
        <p:txBody>
          <a:bodyPr wrap="none" rtlCol="0">
            <a:spAutoFit/>
          </a:bodyPr>
          <a:lstStyle/>
          <a:p>
            <a:r>
              <a:rPr lang="en-US" dirty="0"/>
              <a:t>6 am</a:t>
            </a:r>
          </a:p>
        </p:txBody>
      </p:sp>
      <p:sp>
        <p:nvSpPr>
          <p:cNvPr id="28" name="TextBox 27">
            <a:extLst>
              <a:ext uri="{FF2B5EF4-FFF2-40B4-BE49-F238E27FC236}">
                <a16:creationId xmlns:a16="http://schemas.microsoft.com/office/drawing/2014/main" id="{24E368E9-5B89-4500-8789-5AD05B1274DE}"/>
              </a:ext>
            </a:extLst>
          </p:cNvPr>
          <p:cNvSpPr txBox="1"/>
          <p:nvPr/>
        </p:nvSpPr>
        <p:spPr>
          <a:xfrm>
            <a:off x="2538096" y="1219200"/>
            <a:ext cx="518091" cy="400110"/>
          </a:xfrm>
          <a:prstGeom prst="rect">
            <a:avLst/>
          </a:prstGeom>
          <a:noFill/>
        </p:spPr>
        <p:txBody>
          <a:bodyPr wrap="none" rtlCol="0">
            <a:spAutoFit/>
          </a:bodyPr>
          <a:lstStyle/>
          <a:p>
            <a:r>
              <a:rPr lang="en-US" sz="2000" dirty="0"/>
              <a:t>LSL</a:t>
            </a:r>
          </a:p>
        </p:txBody>
      </p:sp>
      <p:sp>
        <p:nvSpPr>
          <p:cNvPr id="34" name="TextBox 33">
            <a:extLst>
              <a:ext uri="{FF2B5EF4-FFF2-40B4-BE49-F238E27FC236}">
                <a16:creationId xmlns:a16="http://schemas.microsoft.com/office/drawing/2014/main" id="{2ACD9494-27EC-4BEA-A4CD-54DAFBF4A955}"/>
              </a:ext>
            </a:extLst>
          </p:cNvPr>
          <p:cNvSpPr txBox="1"/>
          <p:nvPr/>
        </p:nvSpPr>
        <p:spPr>
          <a:xfrm>
            <a:off x="765175" y="3889717"/>
            <a:ext cx="649537" cy="369332"/>
          </a:xfrm>
          <a:prstGeom prst="rect">
            <a:avLst/>
          </a:prstGeom>
          <a:noFill/>
        </p:spPr>
        <p:txBody>
          <a:bodyPr wrap="none" rtlCol="0">
            <a:spAutoFit/>
          </a:bodyPr>
          <a:lstStyle/>
          <a:p>
            <a:r>
              <a:rPr lang="en-US" dirty="0"/>
              <a:t>4 am</a:t>
            </a:r>
          </a:p>
        </p:txBody>
      </p:sp>
      <p:cxnSp>
        <p:nvCxnSpPr>
          <p:cNvPr id="10" name="Straight Arrow Connector 9">
            <a:extLst>
              <a:ext uri="{FF2B5EF4-FFF2-40B4-BE49-F238E27FC236}">
                <a16:creationId xmlns:a16="http://schemas.microsoft.com/office/drawing/2014/main" id="{DBD57CE0-2504-4480-AC3F-FDD24805F926}"/>
              </a:ext>
            </a:extLst>
          </p:cNvPr>
          <p:cNvCxnSpPr>
            <a:cxnSpLocks/>
          </p:cNvCxnSpPr>
          <p:nvPr/>
        </p:nvCxnSpPr>
        <p:spPr>
          <a:xfrm>
            <a:off x="1066800" y="4495800"/>
            <a:ext cx="1704536" cy="0"/>
          </a:xfrm>
          <a:prstGeom prst="straightConnector1">
            <a:avLst/>
          </a:prstGeom>
          <a:ln>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6DFC50C6-5056-49EA-A696-0981D8225913}"/>
              </a:ext>
            </a:extLst>
          </p:cNvPr>
          <p:cNvCxnSpPr>
            <a:cxnSpLocks/>
          </p:cNvCxnSpPr>
          <p:nvPr/>
        </p:nvCxnSpPr>
        <p:spPr>
          <a:xfrm>
            <a:off x="1089943" y="4231293"/>
            <a:ext cx="0" cy="755703"/>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791FF0A3-AB30-4719-B13A-54B323911C48}"/>
              </a:ext>
            </a:extLst>
          </p:cNvPr>
          <p:cNvCxnSpPr>
            <a:cxnSpLocks/>
          </p:cNvCxnSpPr>
          <p:nvPr/>
        </p:nvCxnSpPr>
        <p:spPr>
          <a:xfrm>
            <a:off x="2771336" y="4157004"/>
            <a:ext cx="0" cy="1106424"/>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7BFC07EA-D9CC-49B2-AC45-71981FE37D2A}"/>
              </a:ext>
            </a:extLst>
          </p:cNvPr>
          <p:cNvCxnSpPr>
            <a:cxnSpLocks/>
          </p:cNvCxnSpPr>
          <p:nvPr/>
        </p:nvCxnSpPr>
        <p:spPr>
          <a:xfrm>
            <a:off x="6019800" y="4018885"/>
            <a:ext cx="0" cy="1619915"/>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FF753346-95F0-483E-BE33-C94FB0BCE6F2}"/>
              </a:ext>
            </a:extLst>
          </p:cNvPr>
          <p:cNvCxnSpPr>
            <a:cxnSpLocks/>
          </p:cNvCxnSpPr>
          <p:nvPr/>
        </p:nvCxnSpPr>
        <p:spPr>
          <a:xfrm>
            <a:off x="1128422" y="4831084"/>
            <a:ext cx="4863242" cy="0"/>
          </a:xfrm>
          <a:prstGeom prst="straightConnector1">
            <a:avLst/>
          </a:prstGeom>
          <a:ln>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B0C347FC-DFCF-40CB-A0C3-D5F4E4876206}"/>
              </a:ext>
            </a:extLst>
          </p:cNvPr>
          <p:cNvSpPr txBox="1"/>
          <p:nvPr/>
        </p:nvSpPr>
        <p:spPr>
          <a:xfrm>
            <a:off x="1512178" y="4193118"/>
            <a:ext cx="861133" cy="338554"/>
          </a:xfrm>
          <a:prstGeom prst="rect">
            <a:avLst/>
          </a:prstGeom>
          <a:noFill/>
        </p:spPr>
        <p:txBody>
          <a:bodyPr wrap="none" rtlCol="0">
            <a:spAutoFit/>
          </a:bodyPr>
          <a:lstStyle/>
          <a:p>
            <a:r>
              <a:rPr lang="en-US" sz="1600" dirty="0"/>
              <a:t>120 min</a:t>
            </a:r>
          </a:p>
        </p:txBody>
      </p:sp>
      <p:sp>
        <p:nvSpPr>
          <p:cNvPr id="40" name="TextBox 39">
            <a:extLst>
              <a:ext uri="{FF2B5EF4-FFF2-40B4-BE49-F238E27FC236}">
                <a16:creationId xmlns:a16="http://schemas.microsoft.com/office/drawing/2014/main" id="{CACD62B4-667E-4D34-AA4C-FC197F92C67D}"/>
              </a:ext>
            </a:extLst>
          </p:cNvPr>
          <p:cNvSpPr txBox="1"/>
          <p:nvPr/>
        </p:nvSpPr>
        <p:spPr>
          <a:xfrm>
            <a:off x="3025067" y="4572000"/>
            <a:ext cx="861133" cy="338554"/>
          </a:xfrm>
          <a:prstGeom prst="rect">
            <a:avLst/>
          </a:prstGeom>
          <a:noFill/>
        </p:spPr>
        <p:txBody>
          <a:bodyPr wrap="none" rtlCol="0">
            <a:spAutoFit/>
          </a:bodyPr>
          <a:lstStyle/>
          <a:p>
            <a:r>
              <a:rPr lang="en-US" sz="1600" dirty="0"/>
              <a:t>210 min</a:t>
            </a:r>
          </a:p>
        </p:txBody>
      </p:sp>
      <p:sp>
        <p:nvSpPr>
          <p:cNvPr id="41" name="TextBox 40">
            <a:extLst>
              <a:ext uri="{FF2B5EF4-FFF2-40B4-BE49-F238E27FC236}">
                <a16:creationId xmlns:a16="http://schemas.microsoft.com/office/drawing/2014/main" id="{999EBDE5-75A3-4538-9045-5DFBD02794B6}"/>
              </a:ext>
            </a:extLst>
          </p:cNvPr>
          <p:cNvSpPr txBox="1"/>
          <p:nvPr/>
        </p:nvSpPr>
        <p:spPr>
          <a:xfrm>
            <a:off x="1103063" y="5726668"/>
            <a:ext cx="946093" cy="369332"/>
          </a:xfrm>
          <a:prstGeom prst="rect">
            <a:avLst/>
          </a:prstGeom>
          <a:noFill/>
        </p:spPr>
        <p:txBody>
          <a:bodyPr wrap="none" rtlCol="0">
            <a:spAutoFit/>
          </a:bodyPr>
          <a:lstStyle/>
          <a:p>
            <a:r>
              <a:rPr lang="en-US" dirty="0"/>
              <a:t>4:15 am</a:t>
            </a:r>
          </a:p>
        </p:txBody>
      </p:sp>
      <p:cxnSp>
        <p:nvCxnSpPr>
          <p:cNvPr id="42" name="Straight Connector 41">
            <a:extLst>
              <a:ext uri="{FF2B5EF4-FFF2-40B4-BE49-F238E27FC236}">
                <a16:creationId xmlns:a16="http://schemas.microsoft.com/office/drawing/2014/main" id="{5AE2106A-3632-4B90-BEBD-8346EE726199}"/>
              </a:ext>
            </a:extLst>
          </p:cNvPr>
          <p:cNvCxnSpPr>
            <a:cxnSpLocks/>
          </p:cNvCxnSpPr>
          <p:nvPr/>
        </p:nvCxnSpPr>
        <p:spPr>
          <a:xfrm>
            <a:off x="1371600" y="4953000"/>
            <a:ext cx="0" cy="755703"/>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3892A51A-EEC5-4589-AFA0-EC64E59AD5E7}"/>
              </a:ext>
            </a:extLst>
          </p:cNvPr>
          <p:cNvCxnSpPr>
            <a:cxnSpLocks/>
          </p:cNvCxnSpPr>
          <p:nvPr/>
        </p:nvCxnSpPr>
        <p:spPr>
          <a:xfrm>
            <a:off x="1367115" y="5147604"/>
            <a:ext cx="1408707" cy="0"/>
          </a:xfrm>
          <a:prstGeom prst="straightConnector1">
            <a:avLst/>
          </a:prstGeom>
          <a:ln>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A7AE49F3-214F-4344-A36D-91F38329000B}"/>
              </a:ext>
            </a:extLst>
          </p:cNvPr>
          <p:cNvSpPr txBox="1"/>
          <p:nvPr/>
        </p:nvSpPr>
        <p:spPr>
          <a:xfrm>
            <a:off x="1664578" y="4843046"/>
            <a:ext cx="861133" cy="338554"/>
          </a:xfrm>
          <a:prstGeom prst="rect">
            <a:avLst/>
          </a:prstGeom>
          <a:noFill/>
        </p:spPr>
        <p:txBody>
          <a:bodyPr wrap="none" rtlCol="0">
            <a:spAutoFit/>
          </a:bodyPr>
          <a:lstStyle/>
          <a:p>
            <a:r>
              <a:rPr lang="en-US" sz="1600" dirty="0"/>
              <a:t>105 min</a:t>
            </a:r>
          </a:p>
        </p:txBody>
      </p:sp>
      <p:cxnSp>
        <p:nvCxnSpPr>
          <p:cNvPr id="45" name="Straight Arrow Connector 44">
            <a:extLst>
              <a:ext uri="{FF2B5EF4-FFF2-40B4-BE49-F238E27FC236}">
                <a16:creationId xmlns:a16="http://schemas.microsoft.com/office/drawing/2014/main" id="{05D40C13-2D2A-4C0C-9BDF-2C9DC5760702}"/>
              </a:ext>
            </a:extLst>
          </p:cNvPr>
          <p:cNvCxnSpPr>
            <a:cxnSpLocks/>
          </p:cNvCxnSpPr>
          <p:nvPr/>
        </p:nvCxnSpPr>
        <p:spPr>
          <a:xfrm>
            <a:off x="1385158" y="5486400"/>
            <a:ext cx="4654678" cy="0"/>
          </a:xfrm>
          <a:prstGeom prst="straightConnector1">
            <a:avLst/>
          </a:prstGeom>
          <a:ln>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283004E5-3537-4E6F-B499-E9145F5D6C83}"/>
              </a:ext>
            </a:extLst>
          </p:cNvPr>
          <p:cNvSpPr txBox="1"/>
          <p:nvPr/>
        </p:nvSpPr>
        <p:spPr>
          <a:xfrm>
            <a:off x="2971800" y="5224046"/>
            <a:ext cx="861133" cy="338554"/>
          </a:xfrm>
          <a:prstGeom prst="rect">
            <a:avLst/>
          </a:prstGeom>
          <a:noFill/>
        </p:spPr>
        <p:txBody>
          <a:bodyPr wrap="none" rtlCol="0">
            <a:spAutoFit/>
          </a:bodyPr>
          <a:lstStyle/>
          <a:p>
            <a:r>
              <a:rPr lang="en-US" sz="1600" dirty="0"/>
              <a:t>195 min</a:t>
            </a:r>
          </a:p>
        </p:txBody>
      </p:sp>
    </p:spTree>
    <p:extLst>
      <p:ext uri="{BB962C8B-B14F-4D97-AF65-F5344CB8AC3E}">
        <p14:creationId xmlns:p14="http://schemas.microsoft.com/office/powerpoint/2010/main" val="2994331698"/>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1000"/>
                                        <p:tgtEl>
                                          <p:spTgt spid="34"/>
                                        </p:tgtEl>
                                      </p:cBhvr>
                                    </p:animEffect>
                                    <p:anim calcmode="lin" valueType="num">
                                      <p:cBhvr>
                                        <p:cTn id="8" dur="1000" fill="hold"/>
                                        <p:tgtEl>
                                          <p:spTgt spid="34"/>
                                        </p:tgtEl>
                                        <p:attrNameLst>
                                          <p:attrName>ppt_x</p:attrName>
                                        </p:attrNameLst>
                                      </p:cBhvr>
                                      <p:tavLst>
                                        <p:tav tm="0">
                                          <p:val>
                                            <p:strVal val="#ppt_x"/>
                                          </p:val>
                                        </p:tav>
                                        <p:tav tm="100000">
                                          <p:val>
                                            <p:strVal val="#ppt_x"/>
                                          </p:val>
                                        </p:tav>
                                      </p:tavLst>
                                    </p:anim>
                                    <p:anim calcmode="lin" valueType="num">
                                      <p:cBhvr>
                                        <p:cTn id="9" dur="1000" fill="hold"/>
                                        <p:tgtEl>
                                          <p:spTgt spid="3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fade">
                                      <p:cBhvr>
                                        <p:cTn id="19" dur="1000"/>
                                        <p:tgtEl>
                                          <p:spTgt spid="37"/>
                                        </p:tgtEl>
                                      </p:cBhvr>
                                    </p:animEffect>
                                    <p:anim calcmode="lin" valueType="num">
                                      <p:cBhvr>
                                        <p:cTn id="20" dur="1000" fill="hold"/>
                                        <p:tgtEl>
                                          <p:spTgt spid="37"/>
                                        </p:tgtEl>
                                        <p:attrNameLst>
                                          <p:attrName>ppt_x</p:attrName>
                                        </p:attrNameLst>
                                      </p:cBhvr>
                                      <p:tavLst>
                                        <p:tav tm="0">
                                          <p:val>
                                            <p:strVal val="#ppt_x"/>
                                          </p:val>
                                        </p:tav>
                                        <p:tav tm="100000">
                                          <p:val>
                                            <p:strVal val="#ppt_x"/>
                                          </p:val>
                                        </p:tav>
                                      </p:tavLst>
                                    </p:anim>
                                    <p:anim calcmode="lin" valueType="num">
                                      <p:cBhvr>
                                        <p:cTn id="21"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6" presetClass="entr" presetSubtype="37" fill="hold"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barn(outVertical)">
                                      <p:cBhvr>
                                        <p:cTn id="26" dur="500"/>
                                        <p:tgtEl>
                                          <p:spTgt spid="10"/>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1000"/>
                                        <p:tgtEl>
                                          <p:spTgt spid="18"/>
                                        </p:tgtEl>
                                      </p:cBhvr>
                                    </p:animEffect>
                                    <p:anim calcmode="lin" valueType="num">
                                      <p:cBhvr>
                                        <p:cTn id="32" dur="1000" fill="hold"/>
                                        <p:tgtEl>
                                          <p:spTgt spid="18"/>
                                        </p:tgtEl>
                                        <p:attrNameLst>
                                          <p:attrName>ppt_x</p:attrName>
                                        </p:attrNameLst>
                                      </p:cBhvr>
                                      <p:tavLst>
                                        <p:tav tm="0">
                                          <p:val>
                                            <p:strVal val="#ppt_x"/>
                                          </p:val>
                                        </p:tav>
                                        <p:tav tm="100000">
                                          <p:val>
                                            <p:strVal val="#ppt_x"/>
                                          </p:val>
                                        </p:tav>
                                      </p:tavLst>
                                    </p:anim>
                                    <p:anim calcmode="lin" valueType="num">
                                      <p:cBhvr>
                                        <p:cTn id="33"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38"/>
                                        </p:tgtEl>
                                        <p:attrNameLst>
                                          <p:attrName>style.visibility</p:attrName>
                                        </p:attrNameLst>
                                      </p:cBhvr>
                                      <p:to>
                                        <p:strVal val="visible"/>
                                      </p:to>
                                    </p:set>
                                    <p:animEffect transition="in" filter="fade">
                                      <p:cBhvr>
                                        <p:cTn id="38" dur="1000"/>
                                        <p:tgtEl>
                                          <p:spTgt spid="38"/>
                                        </p:tgtEl>
                                      </p:cBhvr>
                                    </p:animEffect>
                                    <p:anim calcmode="lin" valueType="num">
                                      <p:cBhvr>
                                        <p:cTn id="39" dur="1000" fill="hold"/>
                                        <p:tgtEl>
                                          <p:spTgt spid="38"/>
                                        </p:tgtEl>
                                        <p:attrNameLst>
                                          <p:attrName>ppt_x</p:attrName>
                                        </p:attrNameLst>
                                      </p:cBhvr>
                                      <p:tavLst>
                                        <p:tav tm="0">
                                          <p:val>
                                            <p:strVal val="#ppt_x"/>
                                          </p:val>
                                        </p:tav>
                                        <p:tav tm="100000">
                                          <p:val>
                                            <p:strVal val="#ppt_x"/>
                                          </p:val>
                                        </p:tav>
                                      </p:tavLst>
                                    </p:anim>
                                    <p:anim calcmode="lin" valueType="num">
                                      <p:cBhvr>
                                        <p:cTn id="40"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16" presetClass="entr" presetSubtype="37" fill="hold" nodeType="clickEffect">
                                  <p:stCondLst>
                                    <p:cond delay="0"/>
                                  </p:stCondLst>
                                  <p:childTnLst>
                                    <p:set>
                                      <p:cBhvr>
                                        <p:cTn id="44" dur="1" fill="hold">
                                          <p:stCondLst>
                                            <p:cond delay="0"/>
                                          </p:stCondLst>
                                        </p:cTn>
                                        <p:tgtEl>
                                          <p:spTgt spid="39"/>
                                        </p:tgtEl>
                                        <p:attrNameLst>
                                          <p:attrName>style.visibility</p:attrName>
                                        </p:attrNameLst>
                                      </p:cBhvr>
                                      <p:to>
                                        <p:strVal val="visible"/>
                                      </p:to>
                                    </p:set>
                                    <p:animEffect transition="in" filter="barn(outVertical)">
                                      <p:cBhvr>
                                        <p:cTn id="45" dur="500"/>
                                        <p:tgtEl>
                                          <p:spTgt spid="39"/>
                                        </p:tgtEl>
                                      </p:cBhvr>
                                    </p:animEffect>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grpId="0" nodeType="clickEffect">
                                  <p:stCondLst>
                                    <p:cond delay="0"/>
                                  </p:stCondLst>
                                  <p:childTnLst>
                                    <p:set>
                                      <p:cBhvr>
                                        <p:cTn id="49" dur="1" fill="hold">
                                          <p:stCondLst>
                                            <p:cond delay="0"/>
                                          </p:stCondLst>
                                        </p:cTn>
                                        <p:tgtEl>
                                          <p:spTgt spid="40"/>
                                        </p:tgtEl>
                                        <p:attrNameLst>
                                          <p:attrName>style.visibility</p:attrName>
                                        </p:attrNameLst>
                                      </p:cBhvr>
                                      <p:to>
                                        <p:strVal val="visible"/>
                                      </p:to>
                                    </p:set>
                                    <p:animEffect transition="in" filter="fade">
                                      <p:cBhvr>
                                        <p:cTn id="50" dur="1000"/>
                                        <p:tgtEl>
                                          <p:spTgt spid="40"/>
                                        </p:tgtEl>
                                      </p:cBhvr>
                                    </p:animEffect>
                                    <p:anim calcmode="lin" valueType="num">
                                      <p:cBhvr>
                                        <p:cTn id="51" dur="1000" fill="hold"/>
                                        <p:tgtEl>
                                          <p:spTgt spid="40"/>
                                        </p:tgtEl>
                                        <p:attrNameLst>
                                          <p:attrName>ppt_x</p:attrName>
                                        </p:attrNameLst>
                                      </p:cBhvr>
                                      <p:tavLst>
                                        <p:tav tm="0">
                                          <p:val>
                                            <p:strVal val="#ppt_x"/>
                                          </p:val>
                                        </p:tav>
                                        <p:tav tm="100000">
                                          <p:val>
                                            <p:strVal val="#ppt_x"/>
                                          </p:val>
                                        </p:tav>
                                      </p:tavLst>
                                    </p:anim>
                                    <p:anim calcmode="lin" valueType="num">
                                      <p:cBhvr>
                                        <p:cTn id="52"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grpId="0" nodeType="clickEffect">
                                  <p:stCondLst>
                                    <p:cond delay="0"/>
                                  </p:stCondLst>
                                  <p:childTnLst>
                                    <p:set>
                                      <p:cBhvr>
                                        <p:cTn id="56" dur="1" fill="hold">
                                          <p:stCondLst>
                                            <p:cond delay="0"/>
                                          </p:stCondLst>
                                        </p:cTn>
                                        <p:tgtEl>
                                          <p:spTgt spid="41"/>
                                        </p:tgtEl>
                                        <p:attrNameLst>
                                          <p:attrName>style.visibility</p:attrName>
                                        </p:attrNameLst>
                                      </p:cBhvr>
                                      <p:to>
                                        <p:strVal val="visible"/>
                                      </p:to>
                                    </p:set>
                                    <p:animEffect transition="in" filter="fade">
                                      <p:cBhvr>
                                        <p:cTn id="57" dur="1000"/>
                                        <p:tgtEl>
                                          <p:spTgt spid="41"/>
                                        </p:tgtEl>
                                      </p:cBhvr>
                                    </p:animEffect>
                                    <p:anim calcmode="lin" valueType="num">
                                      <p:cBhvr>
                                        <p:cTn id="58" dur="1000" fill="hold"/>
                                        <p:tgtEl>
                                          <p:spTgt spid="41"/>
                                        </p:tgtEl>
                                        <p:attrNameLst>
                                          <p:attrName>ppt_x</p:attrName>
                                        </p:attrNameLst>
                                      </p:cBhvr>
                                      <p:tavLst>
                                        <p:tav tm="0">
                                          <p:val>
                                            <p:strVal val="#ppt_x"/>
                                          </p:val>
                                        </p:tav>
                                        <p:tav tm="100000">
                                          <p:val>
                                            <p:strVal val="#ppt_x"/>
                                          </p:val>
                                        </p:tav>
                                      </p:tavLst>
                                    </p:anim>
                                    <p:anim calcmode="lin" valueType="num">
                                      <p:cBhvr>
                                        <p:cTn id="59" dur="1000" fill="hold"/>
                                        <p:tgtEl>
                                          <p:spTgt spid="41"/>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42"/>
                                        </p:tgtEl>
                                        <p:attrNameLst>
                                          <p:attrName>style.visibility</p:attrName>
                                        </p:attrNameLst>
                                      </p:cBhvr>
                                      <p:to>
                                        <p:strVal val="visible"/>
                                      </p:to>
                                    </p:set>
                                    <p:animEffect transition="in" filter="fade">
                                      <p:cBhvr>
                                        <p:cTn id="62" dur="1000"/>
                                        <p:tgtEl>
                                          <p:spTgt spid="42"/>
                                        </p:tgtEl>
                                      </p:cBhvr>
                                    </p:animEffect>
                                    <p:anim calcmode="lin" valueType="num">
                                      <p:cBhvr>
                                        <p:cTn id="63" dur="1000" fill="hold"/>
                                        <p:tgtEl>
                                          <p:spTgt spid="42"/>
                                        </p:tgtEl>
                                        <p:attrNameLst>
                                          <p:attrName>ppt_x</p:attrName>
                                        </p:attrNameLst>
                                      </p:cBhvr>
                                      <p:tavLst>
                                        <p:tav tm="0">
                                          <p:val>
                                            <p:strVal val="#ppt_x"/>
                                          </p:val>
                                        </p:tav>
                                        <p:tav tm="100000">
                                          <p:val>
                                            <p:strVal val="#ppt_x"/>
                                          </p:val>
                                        </p:tav>
                                      </p:tavLst>
                                    </p:anim>
                                    <p:anim calcmode="lin" valueType="num">
                                      <p:cBhvr>
                                        <p:cTn id="64"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16" presetClass="entr" presetSubtype="37" fill="hold" nodeType="clickEffect">
                                  <p:stCondLst>
                                    <p:cond delay="0"/>
                                  </p:stCondLst>
                                  <p:childTnLst>
                                    <p:set>
                                      <p:cBhvr>
                                        <p:cTn id="68" dur="1" fill="hold">
                                          <p:stCondLst>
                                            <p:cond delay="0"/>
                                          </p:stCondLst>
                                        </p:cTn>
                                        <p:tgtEl>
                                          <p:spTgt spid="43"/>
                                        </p:tgtEl>
                                        <p:attrNameLst>
                                          <p:attrName>style.visibility</p:attrName>
                                        </p:attrNameLst>
                                      </p:cBhvr>
                                      <p:to>
                                        <p:strVal val="visible"/>
                                      </p:to>
                                    </p:set>
                                    <p:animEffect transition="in" filter="barn(outVertical)">
                                      <p:cBhvr>
                                        <p:cTn id="69" dur="500"/>
                                        <p:tgtEl>
                                          <p:spTgt spid="43"/>
                                        </p:tgtEl>
                                      </p:cBhvr>
                                    </p:animEffect>
                                  </p:childTnLst>
                                </p:cTn>
                              </p:par>
                            </p:childTnLst>
                          </p:cTn>
                        </p:par>
                      </p:childTnLst>
                    </p:cTn>
                  </p:par>
                  <p:par>
                    <p:cTn id="70" fill="hold">
                      <p:stCondLst>
                        <p:cond delay="indefinite"/>
                      </p:stCondLst>
                      <p:childTnLst>
                        <p:par>
                          <p:cTn id="71" fill="hold">
                            <p:stCondLst>
                              <p:cond delay="0"/>
                            </p:stCondLst>
                            <p:childTnLst>
                              <p:par>
                                <p:cTn id="72" presetID="42" presetClass="entr" presetSubtype="0" fill="hold" grpId="0" nodeType="clickEffect">
                                  <p:stCondLst>
                                    <p:cond delay="0"/>
                                  </p:stCondLst>
                                  <p:childTnLst>
                                    <p:set>
                                      <p:cBhvr>
                                        <p:cTn id="73" dur="1" fill="hold">
                                          <p:stCondLst>
                                            <p:cond delay="0"/>
                                          </p:stCondLst>
                                        </p:cTn>
                                        <p:tgtEl>
                                          <p:spTgt spid="44"/>
                                        </p:tgtEl>
                                        <p:attrNameLst>
                                          <p:attrName>style.visibility</p:attrName>
                                        </p:attrNameLst>
                                      </p:cBhvr>
                                      <p:to>
                                        <p:strVal val="visible"/>
                                      </p:to>
                                    </p:set>
                                    <p:animEffect transition="in" filter="fade">
                                      <p:cBhvr>
                                        <p:cTn id="74" dur="1000"/>
                                        <p:tgtEl>
                                          <p:spTgt spid="44"/>
                                        </p:tgtEl>
                                      </p:cBhvr>
                                    </p:animEffect>
                                    <p:anim calcmode="lin" valueType="num">
                                      <p:cBhvr>
                                        <p:cTn id="75" dur="1000" fill="hold"/>
                                        <p:tgtEl>
                                          <p:spTgt spid="44"/>
                                        </p:tgtEl>
                                        <p:attrNameLst>
                                          <p:attrName>ppt_x</p:attrName>
                                        </p:attrNameLst>
                                      </p:cBhvr>
                                      <p:tavLst>
                                        <p:tav tm="0">
                                          <p:val>
                                            <p:strVal val="#ppt_x"/>
                                          </p:val>
                                        </p:tav>
                                        <p:tav tm="100000">
                                          <p:val>
                                            <p:strVal val="#ppt_x"/>
                                          </p:val>
                                        </p:tav>
                                      </p:tavLst>
                                    </p:anim>
                                    <p:anim calcmode="lin" valueType="num">
                                      <p:cBhvr>
                                        <p:cTn id="76"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16" presetClass="entr" presetSubtype="37" fill="hold" nodeType="clickEffect">
                                  <p:stCondLst>
                                    <p:cond delay="0"/>
                                  </p:stCondLst>
                                  <p:childTnLst>
                                    <p:set>
                                      <p:cBhvr>
                                        <p:cTn id="80" dur="1" fill="hold">
                                          <p:stCondLst>
                                            <p:cond delay="0"/>
                                          </p:stCondLst>
                                        </p:cTn>
                                        <p:tgtEl>
                                          <p:spTgt spid="45"/>
                                        </p:tgtEl>
                                        <p:attrNameLst>
                                          <p:attrName>style.visibility</p:attrName>
                                        </p:attrNameLst>
                                      </p:cBhvr>
                                      <p:to>
                                        <p:strVal val="visible"/>
                                      </p:to>
                                    </p:set>
                                    <p:animEffect transition="in" filter="barn(outVertical)">
                                      <p:cBhvr>
                                        <p:cTn id="81" dur="500"/>
                                        <p:tgtEl>
                                          <p:spTgt spid="45"/>
                                        </p:tgtEl>
                                      </p:cBhvr>
                                    </p:animEffect>
                                  </p:childTnLst>
                                </p:cTn>
                              </p:par>
                            </p:childTnLst>
                          </p:cTn>
                        </p:par>
                      </p:childTnLst>
                    </p:cTn>
                  </p:par>
                  <p:par>
                    <p:cTn id="82" fill="hold">
                      <p:stCondLst>
                        <p:cond delay="indefinite"/>
                      </p:stCondLst>
                      <p:childTnLst>
                        <p:par>
                          <p:cTn id="83" fill="hold">
                            <p:stCondLst>
                              <p:cond delay="0"/>
                            </p:stCondLst>
                            <p:childTnLst>
                              <p:par>
                                <p:cTn id="84" presetID="42" presetClass="entr" presetSubtype="0" fill="hold" grpId="0" nodeType="clickEffect">
                                  <p:stCondLst>
                                    <p:cond delay="0"/>
                                  </p:stCondLst>
                                  <p:childTnLst>
                                    <p:set>
                                      <p:cBhvr>
                                        <p:cTn id="85" dur="1" fill="hold">
                                          <p:stCondLst>
                                            <p:cond delay="0"/>
                                          </p:stCondLst>
                                        </p:cTn>
                                        <p:tgtEl>
                                          <p:spTgt spid="47"/>
                                        </p:tgtEl>
                                        <p:attrNameLst>
                                          <p:attrName>style.visibility</p:attrName>
                                        </p:attrNameLst>
                                      </p:cBhvr>
                                      <p:to>
                                        <p:strVal val="visible"/>
                                      </p:to>
                                    </p:set>
                                    <p:animEffect transition="in" filter="fade">
                                      <p:cBhvr>
                                        <p:cTn id="86" dur="1000"/>
                                        <p:tgtEl>
                                          <p:spTgt spid="47"/>
                                        </p:tgtEl>
                                      </p:cBhvr>
                                    </p:animEffect>
                                    <p:anim calcmode="lin" valueType="num">
                                      <p:cBhvr>
                                        <p:cTn id="87" dur="1000" fill="hold"/>
                                        <p:tgtEl>
                                          <p:spTgt spid="47"/>
                                        </p:tgtEl>
                                        <p:attrNameLst>
                                          <p:attrName>ppt_x</p:attrName>
                                        </p:attrNameLst>
                                      </p:cBhvr>
                                      <p:tavLst>
                                        <p:tav tm="0">
                                          <p:val>
                                            <p:strVal val="#ppt_x"/>
                                          </p:val>
                                        </p:tav>
                                        <p:tav tm="100000">
                                          <p:val>
                                            <p:strVal val="#ppt_x"/>
                                          </p:val>
                                        </p:tav>
                                      </p:tavLst>
                                    </p:anim>
                                    <p:anim calcmode="lin" valueType="num">
                                      <p:cBhvr>
                                        <p:cTn id="88"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18" grpId="0"/>
      <p:bldP spid="40" grpId="0"/>
      <p:bldP spid="41" grpId="0"/>
      <p:bldP spid="44" grpId="0"/>
      <p:bldP spid="4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rPr>
              <a:t>Era of Quality at the Akshaya Patra Foundation</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08 March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14</a:t>
            </a:fld>
            <a:r>
              <a:rPr lang="en-US" altLang="zh-TW" dirty="0">
                <a:solidFill>
                  <a:schemeClr val="bg1">
                    <a:lumMod val="95000"/>
                  </a:schemeClr>
                </a:solidFill>
              </a:rPr>
              <a:t>/40</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 name="Content Placeholder 3"/>
          <p:cNvSpPr>
            <a:spLocks noGrp="1"/>
          </p:cNvSpPr>
          <p:nvPr>
            <p:ph idx="1"/>
          </p:nvPr>
        </p:nvSpPr>
        <p:spPr>
          <a:xfrm>
            <a:off x="381000" y="717674"/>
            <a:ext cx="8305800" cy="5759326"/>
          </a:xfrm>
        </p:spPr>
        <p:txBody>
          <a:bodyPr>
            <a:noAutofit/>
          </a:bodyPr>
          <a:lstStyle/>
          <a:p>
            <a:pPr marL="0" indent="0">
              <a:buNone/>
            </a:pPr>
            <a:r>
              <a:rPr lang="en-US" sz="2800" dirty="0"/>
              <a:t>.</a:t>
            </a:r>
          </a:p>
        </p:txBody>
      </p:sp>
      <p:sp>
        <p:nvSpPr>
          <p:cNvPr id="11" name="TextBox 10"/>
          <p:cNvSpPr txBox="1"/>
          <p:nvPr/>
        </p:nvSpPr>
        <p:spPr>
          <a:xfrm>
            <a:off x="7239000" y="482936"/>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Case Study</a:t>
            </a:r>
          </a:p>
        </p:txBody>
      </p:sp>
      <p:pic>
        <p:nvPicPr>
          <p:cNvPr id="6" name="Picture 5">
            <a:extLst>
              <a:ext uri="{FF2B5EF4-FFF2-40B4-BE49-F238E27FC236}">
                <a16:creationId xmlns:a16="http://schemas.microsoft.com/office/drawing/2014/main" id="{E0AB6412-9698-4BB8-AF65-D4304F6A54C6}"/>
              </a:ext>
            </a:extLst>
          </p:cNvPr>
          <p:cNvPicPr>
            <a:picLocks noChangeAspect="1"/>
          </p:cNvPicPr>
          <p:nvPr/>
        </p:nvPicPr>
        <p:blipFill>
          <a:blip r:embed="rId3"/>
          <a:stretch>
            <a:fillRect/>
          </a:stretch>
        </p:blipFill>
        <p:spPr>
          <a:xfrm>
            <a:off x="307975" y="2743200"/>
            <a:ext cx="8488878" cy="2655117"/>
          </a:xfrm>
          <a:prstGeom prst="rect">
            <a:avLst/>
          </a:prstGeom>
        </p:spPr>
      </p:pic>
      <p:sp>
        <p:nvSpPr>
          <p:cNvPr id="10" name="Rectangle 9">
            <a:extLst>
              <a:ext uri="{FF2B5EF4-FFF2-40B4-BE49-F238E27FC236}">
                <a16:creationId xmlns:a16="http://schemas.microsoft.com/office/drawing/2014/main" id="{04C51927-7406-42FF-B783-4F4E4DD83607}"/>
              </a:ext>
            </a:extLst>
          </p:cNvPr>
          <p:cNvSpPr/>
          <p:nvPr/>
        </p:nvSpPr>
        <p:spPr>
          <a:xfrm>
            <a:off x="7828672" y="4495800"/>
            <a:ext cx="944628" cy="37705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EACBE378-1A0B-49DD-86EB-0118200FACDE}"/>
              </a:ext>
            </a:extLst>
          </p:cNvPr>
          <p:cNvSpPr/>
          <p:nvPr/>
        </p:nvSpPr>
        <p:spPr>
          <a:xfrm>
            <a:off x="256736" y="4528616"/>
            <a:ext cx="944628" cy="283286"/>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1B61B8A-9AF8-4C12-BAD7-BB1B1D7E9164}"/>
              </a:ext>
            </a:extLst>
          </p:cNvPr>
          <p:cNvSpPr/>
          <p:nvPr/>
        </p:nvSpPr>
        <p:spPr>
          <a:xfrm>
            <a:off x="1562100" y="5716492"/>
            <a:ext cx="3460434" cy="400110"/>
          </a:xfrm>
          <a:prstGeom prst="rect">
            <a:avLst/>
          </a:prstGeom>
        </p:spPr>
        <p:txBody>
          <a:bodyPr wrap="none">
            <a:spAutoFit/>
          </a:bodyPr>
          <a:lstStyle/>
          <a:p>
            <a:r>
              <a:rPr lang="en-US" sz="2000" dirty="0"/>
              <a:t>=NORM.DIST(120,122,10,TRUE)</a:t>
            </a:r>
          </a:p>
        </p:txBody>
      </p:sp>
      <p:sp>
        <p:nvSpPr>
          <p:cNvPr id="16" name="Freeform: Shape 15">
            <a:extLst>
              <a:ext uri="{FF2B5EF4-FFF2-40B4-BE49-F238E27FC236}">
                <a16:creationId xmlns:a16="http://schemas.microsoft.com/office/drawing/2014/main" id="{2BA10D6F-D0F2-491A-83AA-241E944EC024}"/>
              </a:ext>
            </a:extLst>
          </p:cNvPr>
          <p:cNvSpPr/>
          <p:nvPr/>
        </p:nvSpPr>
        <p:spPr>
          <a:xfrm>
            <a:off x="2067951" y="3854548"/>
            <a:ext cx="1730326" cy="1927274"/>
          </a:xfrm>
          <a:custGeom>
            <a:avLst/>
            <a:gdLst>
              <a:gd name="connsiteX0" fmla="*/ 0 w 1730326"/>
              <a:gd name="connsiteY0" fmla="*/ 1927274 h 1927274"/>
              <a:gd name="connsiteX1" fmla="*/ 1730326 w 1730326"/>
              <a:gd name="connsiteY1" fmla="*/ 0 h 1927274"/>
              <a:gd name="connsiteX2" fmla="*/ 1730326 w 1730326"/>
              <a:gd name="connsiteY2" fmla="*/ 0 h 1927274"/>
            </a:gdLst>
            <a:ahLst/>
            <a:cxnLst>
              <a:cxn ang="0">
                <a:pos x="connsiteX0" y="connsiteY0"/>
              </a:cxn>
              <a:cxn ang="0">
                <a:pos x="connsiteX1" y="connsiteY1"/>
              </a:cxn>
              <a:cxn ang="0">
                <a:pos x="connsiteX2" y="connsiteY2"/>
              </a:cxn>
            </a:cxnLst>
            <a:rect l="l" t="t" r="r" b="b"/>
            <a:pathLst>
              <a:path w="1730326" h="1927274">
                <a:moveTo>
                  <a:pt x="0" y="1927274"/>
                </a:moveTo>
                <a:lnTo>
                  <a:pt x="1730326" y="0"/>
                </a:lnTo>
                <a:lnTo>
                  <a:pt x="1730326" y="0"/>
                </a:lnTo>
              </a:path>
            </a:pathLst>
          </a:custGeom>
          <a:noFill/>
          <a:ln>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50B66039-0731-437A-808E-DB117598C3AB}"/>
              </a:ext>
            </a:extLst>
          </p:cNvPr>
          <p:cNvSpPr/>
          <p:nvPr/>
        </p:nvSpPr>
        <p:spPr>
          <a:xfrm>
            <a:off x="3744554" y="6086623"/>
            <a:ext cx="3668825" cy="400110"/>
          </a:xfrm>
          <a:prstGeom prst="rect">
            <a:avLst/>
          </a:prstGeom>
        </p:spPr>
        <p:txBody>
          <a:bodyPr wrap="none">
            <a:spAutoFit/>
          </a:bodyPr>
          <a:lstStyle/>
          <a:p>
            <a:r>
              <a:rPr lang="en-US" sz="2000" dirty="0"/>
              <a:t>=1-NORM.DIST(210,122,10,TRUE)</a:t>
            </a:r>
          </a:p>
        </p:txBody>
      </p:sp>
      <p:sp>
        <p:nvSpPr>
          <p:cNvPr id="22" name="Freeform: Shape 21">
            <a:extLst>
              <a:ext uri="{FF2B5EF4-FFF2-40B4-BE49-F238E27FC236}">
                <a16:creationId xmlns:a16="http://schemas.microsoft.com/office/drawing/2014/main" id="{EF5DA510-7F1C-4243-9AAD-769225A48C01}"/>
              </a:ext>
            </a:extLst>
          </p:cNvPr>
          <p:cNvSpPr/>
          <p:nvPr/>
        </p:nvSpPr>
        <p:spPr>
          <a:xfrm>
            <a:off x="4670474" y="3854548"/>
            <a:ext cx="1533160" cy="2317652"/>
          </a:xfrm>
          <a:custGeom>
            <a:avLst/>
            <a:gdLst>
              <a:gd name="connsiteX0" fmla="*/ 0 w 1730326"/>
              <a:gd name="connsiteY0" fmla="*/ 1927274 h 1927274"/>
              <a:gd name="connsiteX1" fmla="*/ 1730326 w 1730326"/>
              <a:gd name="connsiteY1" fmla="*/ 0 h 1927274"/>
              <a:gd name="connsiteX2" fmla="*/ 1730326 w 1730326"/>
              <a:gd name="connsiteY2" fmla="*/ 0 h 1927274"/>
            </a:gdLst>
            <a:ahLst/>
            <a:cxnLst>
              <a:cxn ang="0">
                <a:pos x="connsiteX0" y="connsiteY0"/>
              </a:cxn>
              <a:cxn ang="0">
                <a:pos x="connsiteX1" y="connsiteY1"/>
              </a:cxn>
              <a:cxn ang="0">
                <a:pos x="connsiteX2" y="connsiteY2"/>
              </a:cxn>
            </a:cxnLst>
            <a:rect l="l" t="t" r="r" b="b"/>
            <a:pathLst>
              <a:path w="1730326" h="1927274">
                <a:moveTo>
                  <a:pt x="0" y="1927274"/>
                </a:moveTo>
                <a:lnTo>
                  <a:pt x="1730326" y="0"/>
                </a:lnTo>
                <a:lnTo>
                  <a:pt x="1730326" y="0"/>
                </a:lnTo>
              </a:path>
            </a:pathLst>
          </a:custGeom>
          <a:noFill/>
          <a:ln>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42373167"/>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down)">
                                      <p:cBhvr>
                                        <p:cTn id="19" dur="500"/>
                                        <p:tgtEl>
                                          <p:spTgt spid="16"/>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wipe(left)">
                                      <p:cBhvr>
                                        <p:cTn id="24" dur="500"/>
                                        <p:tgtEl>
                                          <p:spTgt spid="17"/>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wipe(down)">
                                      <p:cBhvr>
                                        <p:cTn id="29" dur="500"/>
                                        <p:tgtEl>
                                          <p:spTgt spid="22"/>
                                        </p:tgtEl>
                                      </p:cBhvr>
                                    </p:animEffect>
                                  </p:childTnLst>
                                </p:cTn>
                              </p:par>
                            </p:childTnLst>
                          </p:cTn>
                        </p:par>
                      </p:childTnLst>
                    </p:cTn>
                  </p:par>
                  <p:par>
                    <p:cTn id="30" fill="hold">
                      <p:stCondLst>
                        <p:cond delay="indefinite"/>
                      </p:stCondLst>
                      <p:childTnLst>
                        <p:par>
                          <p:cTn id="31" fill="hold">
                            <p:stCondLst>
                              <p:cond delay="0"/>
                            </p:stCondLst>
                            <p:childTnLst>
                              <p:par>
                                <p:cTn id="32" presetID="6" presetClass="entr" presetSubtype="16" fill="hold" grpId="0" nodeType="click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circle(in)">
                                      <p:cBhvr>
                                        <p:cTn id="34" dur="20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6" presetClass="entr" presetSubtype="16"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circle(in)">
                                      <p:cBhvr>
                                        <p:cTn id="39"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5" grpId="0" animBg="1"/>
      <p:bldP spid="12" grpId="0"/>
      <p:bldP spid="16" grpId="0" animBg="1"/>
      <p:bldP spid="17" grpId="0"/>
      <p:bldP spid="2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rPr>
              <a:t>Era of Quality at the Akshaya Patra Foundation</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08 March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15</a:t>
            </a:fld>
            <a:r>
              <a:rPr lang="en-US" altLang="zh-TW" dirty="0">
                <a:solidFill>
                  <a:schemeClr val="bg1">
                    <a:lumMod val="95000"/>
                  </a:schemeClr>
                </a:solidFill>
              </a:rPr>
              <a:t>/40</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 name="Content Placeholder 3"/>
          <p:cNvSpPr>
            <a:spLocks noGrp="1"/>
          </p:cNvSpPr>
          <p:nvPr>
            <p:ph idx="1"/>
          </p:nvPr>
        </p:nvSpPr>
        <p:spPr>
          <a:xfrm>
            <a:off x="381000" y="717674"/>
            <a:ext cx="8305800" cy="5759326"/>
          </a:xfrm>
        </p:spPr>
        <p:txBody>
          <a:bodyPr>
            <a:noAutofit/>
          </a:bodyPr>
          <a:lstStyle/>
          <a:p>
            <a:pPr marL="0" indent="0">
              <a:buNone/>
            </a:pPr>
            <a:r>
              <a:rPr lang="en-US" dirty="0"/>
              <a:t>(5) Identify cost-effective means of reducing cooking cycle time, thereby increasing the Sigma score.</a:t>
            </a:r>
          </a:p>
          <a:p>
            <a:pPr>
              <a:buFont typeface="Courier New" panose="02070309020205020404" pitchFamily="49" charset="0"/>
              <a:buChar char="o"/>
            </a:pPr>
            <a:endParaRPr lang="en-US" sz="2800" dirty="0"/>
          </a:p>
          <a:p>
            <a:pPr>
              <a:buFont typeface="Courier New" panose="02070309020205020404" pitchFamily="49" charset="0"/>
              <a:buChar char="o"/>
            </a:pPr>
            <a:r>
              <a:rPr lang="en-US" sz="2800" dirty="0"/>
              <a:t>Non-availability of vessels</a:t>
            </a:r>
          </a:p>
          <a:p>
            <a:pPr>
              <a:buFont typeface="Courier New" panose="02070309020205020404" pitchFamily="49" charset="0"/>
              <a:buChar char="o"/>
            </a:pPr>
            <a:r>
              <a:rPr lang="en-US" sz="2800" dirty="0"/>
              <a:t>Quality of Toor </a:t>
            </a:r>
            <a:r>
              <a:rPr lang="en-US" sz="2800" dirty="0" err="1"/>
              <a:t>Daal</a:t>
            </a:r>
            <a:endParaRPr lang="en-US" sz="2800" dirty="0"/>
          </a:p>
          <a:p>
            <a:pPr>
              <a:buFont typeface="Courier New" panose="02070309020205020404" pitchFamily="49" charset="0"/>
              <a:buChar char="o"/>
            </a:pPr>
            <a:r>
              <a:rPr lang="en-US" sz="2800" dirty="0"/>
              <a:t>Less manpower</a:t>
            </a:r>
          </a:p>
          <a:p>
            <a:pPr>
              <a:buFont typeface="Courier New" panose="02070309020205020404" pitchFamily="49" charset="0"/>
              <a:buChar char="o"/>
            </a:pPr>
            <a:r>
              <a:rPr lang="en-US" sz="2800" dirty="0"/>
              <a:t>Usage of cold water</a:t>
            </a:r>
          </a:p>
          <a:p>
            <a:pPr>
              <a:buFont typeface="Courier New" panose="02070309020205020404" pitchFamily="49" charset="0"/>
              <a:buChar char="o"/>
            </a:pPr>
            <a:r>
              <a:rPr lang="en-US" sz="2800" dirty="0"/>
              <a:t>Poor quality steam</a:t>
            </a:r>
          </a:p>
          <a:p>
            <a:pPr>
              <a:buFont typeface="Courier New" panose="02070309020205020404" pitchFamily="49" charset="0"/>
              <a:buChar char="o"/>
            </a:pPr>
            <a:r>
              <a:rPr lang="en-US" sz="2800" dirty="0"/>
              <a:t>Complex packaging specification</a:t>
            </a:r>
          </a:p>
          <a:p>
            <a:pPr>
              <a:buFont typeface="Courier New" panose="02070309020205020404" pitchFamily="49" charset="0"/>
              <a:buChar char="o"/>
            </a:pPr>
            <a:r>
              <a:rPr lang="en-US" sz="2800" dirty="0"/>
              <a:t>Design of cauldron</a:t>
            </a:r>
          </a:p>
        </p:txBody>
      </p:sp>
      <p:sp>
        <p:nvSpPr>
          <p:cNvPr id="11" name="TextBox 10"/>
          <p:cNvSpPr txBox="1"/>
          <p:nvPr/>
        </p:nvSpPr>
        <p:spPr>
          <a:xfrm>
            <a:off x="7239000" y="482936"/>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Case Study</a:t>
            </a:r>
          </a:p>
        </p:txBody>
      </p:sp>
    </p:spTree>
    <p:extLst>
      <p:ext uri="{BB962C8B-B14F-4D97-AF65-F5344CB8AC3E}">
        <p14:creationId xmlns:p14="http://schemas.microsoft.com/office/powerpoint/2010/main" val="852307300"/>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Effect transition="in" filter="fade">
                                      <p:cBhvr>
                                        <p:cTn id="19" dur="1000"/>
                                        <p:tgtEl>
                                          <p:spTgt spid="4">
                                            <p:txEl>
                                              <p:pRg st="3" end="3"/>
                                            </p:txEl>
                                          </p:spTgt>
                                        </p:tgtEl>
                                      </p:cBhvr>
                                    </p:animEffect>
                                    <p:anim calcmode="lin" valueType="num">
                                      <p:cBhvr>
                                        <p:cTn id="20"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4">
                                            <p:txEl>
                                              <p:pRg st="3" end="3"/>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4">
                                            <p:txEl>
                                              <p:pRg st="4" end="4"/>
                                            </p:txEl>
                                          </p:spTgt>
                                        </p:tgtEl>
                                        <p:attrNameLst>
                                          <p:attrName>style.visibility</p:attrName>
                                        </p:attrNameLst>
                                      </p:cBhvr>
                                      <p:to>
                                        <p:strVal val="visible"/>
                                      </p:to>
                                    </p:set>
                                    <p:animEffect transition="in" filter="fade">
                                      <p:cBhvr>
                                        <p:cTn id="24" dur="1000"/>
                                        <p:tgtEl>
                                          <p:spTgt spid="4">
                                            <p:txEl>
                                              <p:pRg st="4" end="4"/>
                                            </p:txEl>
                                          </p:spTgt>
                                        </p:tgtEl>
                                      </p:cBhvr>
                                    </p:animEffect>
                                    <p:anim calcmode="lin" valueType="num">
                                      <p:cBhvr>
                                        <p:cTn id="25"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6" dur="1000" fill="hold"/>
                                        <p:tgtEl>
                                          <p:spTgt spid="4">
                                            <p:txEl>
                                              <p:pRg st="4" end="4"/>
                                            </p:txEl>
                                          </p:spTgt>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4">
                                            <p:txEl>
                                              <p:pRg st="5" end="5"/>
                                            </p:txEl>
                                          </p:spTgt>
                                        </p:tgtEl>
                                        <p:attrNameLst>
                                          <p:attrName>style.visibility</p:attrName>
                                        </p:attrNameLst>
                                      </p:cBhvr>
                                      <p:to>
                                        <p:strVal val="visible"/>
                                      </p:to>
                                    </p:set>
                                    <p:animEffect transition="in" filter="fade">
                                      <p:cBhvr>
                                        <p:cTn id="29" dur="1000"/>
                                        <p:tgtEl>
                                          <p:spTgt spid="4">
                                            <p:txEl>
                                              <p:pRg st="5" end="5"/>
                                            </p:txEl>
                                          </p:spTgt>
                                        </p:tgtEl>
                                      </p:cBhvr>
                                    </p:animEffect>
                                    <p:anim calcmode="lin" valueType="num">
                                      <p:cBhvr>
                                        <p:cTn id="30"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1" dur="1000" fill="hold"/>
                                        <p:tgtEl>
                                          <p:spTgt spid="4">
                                            <p:txEl>
                                              <p:pRg st="5" end="5"/>
                                            </p:txEl>
                                          </p:spTgt>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4">
                                            <p:txEl>
                                              <p:pRg st="6" end="6"/>
                                            </p:txEl>
                                          </p:spTgt>
                                        </p:tgtEl>
                                        <p:attrNameLst>
                                          <p:attrName>style.visibility</p:attrName>
                                        </p:attrNameLst>
                                      </p:cBhvr>
                                      <p:to>
                                        <p:strVal val="visible"/>
                                      </p:to>
                                    </p:set>
                                    <p:animEffect transition="in" filter="fade">
                                      <p:cBhvr>
                                        <p:cTn id="34" dur="1000"/>
                                        <p:tgtEl>
                                          <p:spTgt spid="4">
                                            <p:txEl>
                                              <p:pRg st="6" end="6"/>
                                            </p:txEl>
                                          </p:spTgt>
                                        </p:tgtEl>
                                      </p:cBhvr>
                                    </p:animEffect>
                                    <p:anim calcmode="lin" valueType="num">
                                      <p:cBhvr>
                                        <p:cTn id="35"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6" dur="1000" fill="hold"/>
                                        <p:tgtEl>
                                          <p:spTgt spid="4">
                                            <p:txEl>
                                              <p:pRg st="6" end="6"/>
                                            </p:txEl>
                                          </p:spTgt>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4">
                                            <p:txEl>
                                              <p:pRg st="7" end="7"/>
                                            </p:txEl>
                                          </p:spTgt>
                                        </p:tgtEl>
                                        <p:attrNameLst>
                                          <p:attrName>style.visibility</p:attrName>
                                        </p:attrNameLst>
                                      </p:cBhvr>
                                      <p:to>
                                        <p:strVal val="visible"/>
                                      </p:to>
                                    </p:set>
                                    <p:animEffect transition="in" filter="fade">
                                      <p:cBhvr>
                                        <p:cTn id="39" dur="1000"/>
                                        <p:tgtEl>
                                          <p:spTgt spid="4">
                                            <p:txEl>
                                              <p:pRg st="7" end="7"/>
                                            </p:txEl>
                                          </p:spTgt>
                                        </p:tgtEl>
                                      </p:cBhvr>
                                    </p:animEffect>
                                    <p:anim calcmode="lin" valueType="num">
                                      <p:cBhvr>
                                        <p:cTn id="40"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41" dur="1000" fill="hold"/>
                                        <p:tgtEl>
                                          <p:spTgt spid="4">
                                            <p:txEl>
                                              <p:pRg st="7" end="7"/>
                                            </p:txEl>
                                          </p:spTgt>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4">
                                            <p:txEl>
                                              <p:pRg st="8" end="8"/>
                                            </p:txEl>
                                          </p:spTgt>
                                        </p:tgtEl>
                                        <p:attrNameLst>
                                          <p:attrName>style.visibility</p:attrName>
                                        </p:attrNameLst>
                                      </p:cBhvr>
                                      <p:to>
                                        <p:strVal val="visible"/>
                                      </p:to>
                                    </p:set>
                                    <p:animEffect transition="in" filter="fade">
                                      <p:cBhvr>
                                        <p:cTn id="44" dur="1000"/>
                                        <p:tgtEl>
                                          <p:spTgt spid="4">
                                            <p:txEl>
                                              <p:pRg st="8" end="8"/>
                                            </p:txEl>
                                          </p:spTgt>
                                        </p:tgtEl>
                                      </p:cBhvr>
                                    </p:animEffect>
                                    <p:anim calcmode="lin" valueType="num">
                                      <p:cBhvr>
                                        <p:cTn id="45"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46"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rPr>
              <a:t>Era of Quality at the Akshaya Patra Foundation</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08 March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16</a:t>
            </a:fld>
            <a:r>
              <a:rPr lang="en-US" altLang="zh-TW" dirty="0">
                <a:solidFill>
                  <a:schemeClr val="bg1">
                    <a:lumMod val="95000"/>
                  </a:schemeClr>
                </a:solidFill>
              </a:rPr>
              <a:t>/40</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 name="Content Placeholder 3"/>
          <p:cNvSpPr>
            <a:spLocks noGrp="1"/>
          </p:cNvSpPr>
          <p:nvPr>
            <p:ph idx="1"/>
          </p:nvPr>
        </p:nvSpPr>
        <p:spPr>
          <a:xfrm>
            <a:off x="381000" y="717674"/>
            <a:ext cx="8305800" cy="5759326"/>
          </a:xfrm>
        </p:spPr>
        <p:txBody>
          <a:bodyPr>
            <a:noAutofit/>
          </a:bodyPr>
          <a:lstStyle/>
          <a:p>
            <a:pPr>
              <a:buFont typeface="Courier New" panose="02070309020205020404" pitchFamily="49" charset="0"/>
              <a:buChar char="o"/>
            </a:pPr>
            <a:endParaRPr lang="en-US" sz="2800" dirty="0"/>
          </a:p>
          <a:p>
            <a:pPr>
              <a:buFont typeface="Courier New" panose="02070309020205020404" pitchFamily="49" charset="0"/>
              <a:buChar char="o"/>
            </a:pPr>
            <a:r>
              <a:rPr lang="en-US" sz="2800" dirty="0"/>
              <a:t>Guest visit during production</a:t>
            </a:r>
          </a:p>
          <a:p>
            <a:pPr>
              <a:buFont typeface="Courier New" panose="02070309020205020404" pitchFamily="49" charset="0"/>
              <a:buChar char="o"/>
            </a:pPr>
            <a:r>
              <a:rPr lang="en-US" sz="2800" dirty="0"/>
              <a:t>Less area in kitchen</a:t>
            </a:r>
          </a:p>
          <a:p>
            <a:pPr>
              <a:buFont typeface="Courier New" panose="02070309020205020404" pitchFamily="49" charset="0"/>
              <a:buChar char="o"/>
            </a:pPr>
            <a:r>
              <a:rPr lang="en-US" sz="2800" dirty="0"/>
              <a:t>Less capacity of Sambar vessel</a:t>
            </a:r>
          </a:p>
          <a:p>
            <a:pPr>
              <a:buFont typeface="Courier New" panose="02070309020205020404" pitchFamily="49" charset="0"/>
              <a:buChar char="o"/>
            </a:pPr>
            <a:r>
              <a:rPr lang="en-US" sz="2800" dirty="0"/>
              <a:t>Menu complexity</a:t>
            </a:r>
          </a:p>
          <a:p>
            <a:pPr>
              <a:buFont typeface="Courier New" panose="02070309020205020404" pitchFamily="49" charset="0"/>
              <a:buChar char="o"/>
            </a:pPr>
            <a:r>
              <a:rPr lang="en-US" sz="2800" dirty="0"/>
              <a:t>Delay in packing</a:t>
            </a:r>
          </a:p>
          <a:p>
            <a:pPr>
              <a:buFont typeface="Courier New" panose="02070309020205020404" pitchFamily="49" charset="0"/>
              <a:buChar char="o"/>
            </a:pPr>
            <a:r>
              <a:rPr lang="en-US" sz="2800" dirty="0"/>
              <a:t>Poor quality of raw material</a:t>
            </a:r>
          </a:p>
          <a:p>
            <a:pPr>
              <a:buFont typeface="Courier New" panose="02070309020205020404" pitchFamily="49" charset="0"/>
              <a:buChar char="o"/>
            </a:pPr>
            <a:r>
              <a:rPr lang="en-US" sz="2800" dirty="0"/>
              <a:t>Water unavailability</a:t>
            </a:r>
          </a:p>
          <a:p>
            <a:pPr>
              <a:buFont typeface="Courier New" panose="02070309020205020404" pitchFamily="49" charset="0"/>
              <a:buChar char="o"/>
            </a:pPr>
            <a:endParaRPr lang="en-US" sz="2800" dirty="0"/>
          </a:p>
        </p:txBody>
      </p:sp>
      <p:sp>
        <p:nvSpPr>
          <p:cNvPr id="11" name="TextBox 10"/>
          <p:cNvSpPr txBox="1"/>
          <p:nvPr/>
        </p:nvSpPr>
        <p:spPr>
          <a:xfrm>
            <a:off x="7239000" y="482936"/>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Case Study</a:t>
            </a:r>
          </a:p>
        </p:txBody>
      </p:sp>
    </p:spTree>
    <p:extLst>
      <p:ext uri="{BB962C8B-B14F-4D97-AF65-F5344CB8AC3E}">
        <p14:creationId xmlns:p14="http://schemas.microsoft.com/office/powerpoint/2010/main" val="3710730608"/>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rPr>
              <a:t>Era of Quality at the Akshaya Patra Foundation</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08 March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17</a:t>
            </a:fld>
            <a:r>
              <a:rPr lang="en-US" altLang="zh-TW" dirty="0">
                <a:solidFill>
                  <a:schemeClr val="bg1">
                    <a:lumMod val="95000"/>
                  </a:schemeClr>
                </a:solidFill>
              </a:rPr>
              <a:t>/40</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 name="Content Placeholder 3"/>
          <p:cNvSpPr>
            <a:spLocks noGrp="1"/>
          </p:cNvSpPr>
          <p:nvPr>
            <p:ph idx="1"/>
          </p:nvPr>
        </p:nvSpPr>
        <p:spPr>
          <a:xfrm>
            <a:off x="381000" y="717674"/>
            <a:ext cx="8305800" cy="5759326"/>
          </a:xfrm>
        </p:spPr>
        <p:txBody>
          <a:bodyPr>
            <a:noAutofit/>
          </a:bodyPr>
          <a:lstStyle/>
          <a:p>
            <a:pPr>
              <a:buFont typeface="Courier New" panose="02070309020205020404" pitchFamily="49" charset="0"/>
              <a:buChar char="o"/>
            </a:pPr>
            <a:r>
              <a:rPr lang="en-US" sz="2800" dirty="0"/>
              <a:t>.</a:t>
            </a:r>
          </a:p>
          <a:p>
            <a:pPr marL="0" indent="0">
              <a:buNone/>
            </a:pPr>
            <a:endParaRPr lang="en-US" sz="2800" dirty="0"/>
          </a:p>
        </p:txBody>
      </p:sp>
      <p:sp>
        <p:nvSpPr>
          <p:cNvPr id="11" name="TextBox 10"/>
          <p:cNvSpPr txBox="1"/>
          <p:nvPr/>
        </p:nvSpPr>
        <p:spPr>
          <a:xfrm>
            <a:off x="7239000" y="482936"/>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Case Study</a:t>
            </a:r>
          </a:p>
        </p:txBody>
      </p:sp>
      <p:pic>
        <p:nvPicPr>
          <p:cNvPr id="6" name="Picture 5">
            <a:extLst>
              <a:ext uri="{FF2B5EF4-FFF2-40B4-BE49-F238E27FC236}">
                <a16:creationId xmlns:a16="http://schemas.microsoft.com/office/drawing/2014/main" id="{BF6A13F5-0EF3-4A3A-B748-21605F147FBF}"/>
              </a:ext>
            </a:extLst>
          </p:cNvPr>
          <p:cNvPicPr>
            <a:picLocks noChangeAspect="1"/>
          </p:cNvPicPr>
          <p:nvPr/>
        </p:nvPicPr>
        <p:blipFill>
          <a:blip r:embed="rId3"/>
          <a:stretch>
            <a:fillRect/>
          </a:stretch>
        </p:blipFill>
        <p:spPr>
          <a:xfrm>
            <a:off x="930085" y="852268"/>
            <a:ext cx="7299515" cy="5690941"/>
          </a:xfrm>
          <a:prstGeom prst="rect">
            <a:avLst/>
          </a:prstGeom>
        </p:spPr>
      </p:pic>
    </p:spTree>
    <p:extLst>
      <p:ext uri="{BB962C8B-B14F-4D97-AF65-F5344CB8AC3E}">
        <p14:creationId xmlns:p14="http://schemas.microsoft.com/office/powerpoint/2010/main" val="1389468673"/>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rPr>
              <a:t>Era of Quality at the Akshaya Patra Foundation</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08 March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18</a:t>
            </a:fld>
            <a:r>
              <a:rPr lang="en-US" altLang="zh-TW" dirty="0">
                <a:solidFill>
                  <a:schemeClr val="bg1">
                    <a:lumMod val="95000"/>
                  </a:schemeClr>
                </a:solidFill>
              </a:rPr>
              <a:t>/40</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 name="Content Placeholder 3"/>
          <p:cNvSpPr>
            <a:spLocks noGrp="1"/>
          </p:cNvSpPr>
          <p:nvPr>
            <p:ph idx="1"/>
          </p:nvPr>
        </p:nvSpPr>
        <p:spPr>
          <a:xfrm>
            <a:off x="381000" y="717674"/>
            <a:ext cx="8305800" cy="5759326"/>
          </a:xfrm>
        </p:spPr>
        <p:txBody>
          <a:bodyPr>
            <a:noAutofit/>
          </a:bodyPr>
          <a:lstStyle/>
          <a:p>
            <a:pPr>
              <a:buFont typeface="Courier New" panose="02070309020205020404" pitchFamily="49" charset="0"/>
              <a:buChar char="o"/>
            </a:pPr>
            <a:endParaRPr lang="en-US" sz="2800" dirty="0"/>
          </a:p>
          <a:p>
            <a:pPr>
              <a:buFont typeface="Courier New" panose="02070309020205020404" pitchFamily="49" charset="0"/>
              <a:buChar char="o"/>
            </a:pPr>
            <a:endParaRPr lang="en-US" sz="2800" dirty="0"/>
          </a:p>
          <a:p>
            <a:pPr>
              <a:buFont typeface="Courier New" panose="02070309020205020404" pitchFamily="49" charset="0"/>
              <a:buChar char="o"/>
            </a:pPr>
            <a:endParaRPr lang="en-US" sz="2800" dirty="0"/>
          </a:p>
          <a:p>
            <a:pPr>
              <a:buFont typeface="Courier New" panose="02070309020205020404" pitchFamily="49" charset="0"/>
              <a:buChar char="o"/>
            </a:pPr>
            <a:endParaRPr lang="en-US" sz="2800" dirty="0"/>
          </a:p>
          <a:p>
            <a:pPr marL="0" indent="0">
              <a:buNone/>
            </a:pPr>
            <a:r>
              <a:rPr lang="en-US" sz="4000" b="1" u="sng" dirty="0"/>
              <a:t>Improve</a:t>
            </a:r>
          </a:p>
          <a:p>
            <a:pPr>
              <a:buFont typeface="Courier New" panose="02070309020205020404" pitchFamily="49" charset="0"/>
              <a:buChar char="o"/>
            </a:pPr>
            <a:r>
              <a:rPr lang="en-US" sz="4000" dirty="0"/>
              <a:t>Implement the solution</a:t>
            </a:r>
            <a:endParaRPr lang="en-US" sz="2800" dirty="0"/>
          </a:p>
        </p:txBody>
      </p:sp>
      <p:sp>
        <p:nvSpPr>
          <p:cNvPr id="11" name="TextBox 10"/>
          <p:cNvSpPr txBox="1"/>
          <p:nvPr/>
        </p:nvSpPr>
        <p:spPr>
          <a:xfrm>
            <a:off x="7239000" y="482936"/>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Case Study</a:t>
            </a:r>
          </a:p>
        </p:txBody>
      </p:sp>
    </p:spTree>
    <p:extLst>
      <p:ext uri="{BB962C8B-B14F-4D97-AF65-F5344CB8AC3E}">
        <p14:creationId xmlns:p14="http://schemas.microsoft.com/office/powerpoint/2010/main" val="50559060"/>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rPr>
              <a:t>Era of Quality at the Akshaya Patra Foundation</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08 March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19</a:t>
            </a:fld>
            <a:r>
              <a:rPr lang="en-US" altLang="zh-TW" dirty="0">
                <a:solidFill>
                  <a:schemeClr val="bg1">
                    <a:lumMod val="95000"/>
                  </a:schemeClr>
                </a:solidFill>
              </a:rPr>
              <a:t>/40</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 name="Content Placeholder 3"/>
          <p:cNvSpPr>
            <a:spLocks noGrp="1"/>
          </p:cNvSpPr>
          <p:nvPr>
            <p:ph idx="1"/>
          </p:nvPr>
        </p:nvSpPr>
        <p:spPr>
          <a:xfrm>
            <a:off x="381000" y="717674"/>
            <a:ext cx="8305800" cy="5759326"/>
          </a:xfrm>
        </p:spPr>
        <p:txBody>
          <a:bodyPr>
            <a:noAutofit/>
          </a:bodyPr>
          <a:lstStyle/>
          <a:p>
            <a:pPr>
              <a:buFont typeface="Courier New" panose="02070309020205020404" pitchFamily="49" charset="0"/>
              <a:buChar char="o"/>
            </a:pPr>
            <a:endParaRPr lang="en-US" sz="2800" dirty="0"/>
          </a:p>
          <a:p>
            <a:pPr>
              <a:buFont typeface="Courier New" panose="02070309020205020404" pitchFamily="49" charset="0"/>
              <a:buChar char="o"/>
            </a:pPr>
            <a:endParaRPr lang="en-US" sz="2800" dirty="0"/>
          </a:p>
          <a:p>
            <a:pPr>
              <a:buFont typeface="Courier New" panose="02070309020205020404" pitchFamily="49" charset="0"/>
              <a:buChar char="o"/>
            </a:pPr>
            <a:endParaRPr lang="en-US" sz="2800" dirty="0"/>
          </a:p>
          <a:p>
            <a:pPr>
              <a:buFont typeface="Courier New" panose="02070309020205020404" pitchFamily="49" charset="0"/>
              <a:buChar char="o"/>
            </a:pPr>
            <a:endParaRPr lang="en-US" sz="2800" dirty="0"/>
          </a:p>
          <a:p>
            <a:pPr marL="0" indent="0">
              <a:buNone/>
            </a:pPr>
            <a:r>
              <a:rPr lang="en-US" sz="4000" b="1" dirty="0"/>
              <a:t>Control</a:t>
            </a:r>
            <a:endParaRPr lang="en-US" sz="2800" b="1" dirty="0"/>
          </a:p>
        </p:txBody>
      </p:sp>
      <p:sp>
        <p:nvSpPr>
          <p:cNvPr id="11" name="TextBox 10"/>
          <p:cNvSpPr txBox="1"/>
          <p:nvPr/>
        </p:nvSpPr>
        <p:spPr>
          <a:xfrm>
            <a:off x="7239000" y="482936"/>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Case Study</a:t>
            </a:r>
          </a:p>
        </p:txBody>
      </p:sp>
    </p:spTree>
    <p:extLst>
      <p:ext uri="{BB962C8B-B14F-4D97-AF65-F5344CB8AC3E}">
        <p14:creationId xmlns:p14="http://schemas.microsoft.com/office/powerpoint/2010/main" val="2277065999"/>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rPr>
              <a:t>Era of Quality at the Akshaya Patra Foundation</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08 March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20</a:t>
            </a:fld>
            <a:r>
              <a:rPr lang="en-US" altLang="zh-TW" dirty="0">
                <a:solidFill>
                  <a:schemeClr val="bg1">
                    <a:lumMod val="95000"/>
                  </a:schemeClr>
                </a:solidFill>
              </a:rPr>
              <a:t>/40</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 name="Content Placeholder 3"/>
          <p:cNvSpPr>
            <a:spLocks noGrp="1"/>
          </p:cNvSpPr>
          <p:nvPr>
            <p:ph idx="1"/>
          </p:nvPr>
        </p:nvSpPr>
        <p:spPr>
          <a:xfrm>
            <a:off x="381000" y="717674"/>
            <a:ext cx="8305800" cy="5759326"/>
          </a:xfrm>
        </p:spPr>
        <p:txBody>
          <a:bodyPr>
            <a:noAutofit/>
          </a:bodyPr>
          <a:lstStyle/>
          <a:p>
            <a:pPr marL="0" indent="0">
              <a:buNone/>
            </a:pPr>
            <a:r>
              <a:rPr lang="en-US" dirty="0"/>
              <a:t>(6) After improving the Sigma score, what type of control mechanism needs to be adopted?</a:t>
            </a:r>
          </a:p>
          <a:p>
            <a:pPr>
              <a:buFont typeface="Courier New" panose="02070309020205020404" pitchFamily="49" charset="0"/>
              <a:buChar char="o"/>
            </a:pPr>
            <a:endParaRPr lang="en-US" sz="2800" dirty="0"/>
          </a:p>
          <a:p>
            <a:pPr>
              <a:buFont typeface="Courier New" panose="02070309020205020404" pitchFamily="49" charset="0"/>
              <a:buChar char="o"/>
            </a:pPr>
            <a:r>
              <a:rPr lang="en-US" sz="2800" dirty="0"/>
              <a:t>The TAPF should introduce a control mechanism to ensure that the cooking starts every day at 4.45 am</a:t>
            </a:r>
          </a:p>
          <a:p>
            <a:pPr>
              <a:buFont typeface="Courier New" panose="02070309020205020404" pitchFamily="49" charset="0"/>
              <a:buChar char="o"/>
            </a:pPr>
            <a:r>
              <a:rPr lang="en-US" sz="2800" dirty="0"/>
              <a:t>The start time of cooking should be recorded everyday and any deviation from 4.45 am should be analyzed and any causes of early or late start should be eliminated.</a:t>
            </a:r>
          </a:p>
          <a:p>
            <a:pPr>
              <a:buFont typeface="Courier New" panose="02070309020205020404" pitchFamily="49" charset="0"/>
              <a:buChar char="o"/>
            </a:pPr>
            <a:r>
              <a:rPr lang="en-US" sz="2800" dirty="0"/>
              <a:t>X-bar chart can be used to monitor and ensure that the cooking cycle time is maintained within the 3-sigma control limit.</a:t>
            </a:r>
          </a:p>
        </p:txBody>
      </p:sp>
      <p:sp>
        <p:nvSpPr>
          <p:cNvPr id="11" name="TextBox 10"/>
          <p:cNvSpPr txBox="1"/>
          <p:nvPr/>
        </p:nvSpPr>
        <p:spPr>
          <a:xfrm>
            <a:off x="7239000" y="482936"/>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Case Study</a:t>
            </a:r>
          </a:p>
        </p:txBody>
      </p:sp>
    </p:spTree>
    <p:extLst>
      <p:ext uri="{BB962C8B-B14F-4D97-AF65-F5344CB8AC3E}">
        <p14:creationId xmlns:p14="http://schemas.microsoft.com/office/powerpoint/2010/main" val="1366933140"/>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wipe(down)">
                                      <p:cBhvr>
                                        <p:cTn id="7" dur="500"/>
                                        <p:tgtEl>
                                          <p:spTgt spid="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xEl>
                                              <p:pRg st="3" end="3"/>
                                            </p:txEl>
                                          </p:spTgt>
                                        </p:tgtEl>
                                        <p:attrNameLst>
                                          <p:attrName>style.visibility</p:attrName>
                                        </p:attrNameLst>
                                      </p:cBhvr>
                                      <p:to>
                                        <p:strVal val="visible"/>
                                      </p:to>
                                    </p:set>
                                    <p:animEffect transition="in" filter="wipe(down)">
                                      <p:cBhvr>
                                        <p:cTn id="12" dur="500"/>
                                        <p:tgtEl>
                                          <p:spTgt spid="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animEffect transition="in" filter="wipe(down)">
                                      <p:cBhvr>
                                        <p:cTn id="17"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rPr>
              <a:t>Era of Quality at the Akshaya Patra Foundation</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08 March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21</a:t>
            </a:fld>
            <a:r>
              <a:rPr lang="en-US" altLang="zh-TW" dirty="0">
                <a:solidFill>
                  <a:schemeClr val="bg1">
                    <a:lumMod val="95000"/>
                  </a:schemeClr>
                </a:solidFill>
              </a:rPr>
              <a:t>/40</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 name="Content Placeholder 3"/>
          <p:cNvSpPr>
            <a:spLocks noGrp="1"/>
          </p:cNvSpPr>
          <p:nvPr>
            <p:ph idx="1"/>
          </p:nvPr>
        </p:nvSpPr>
        <p:spPr>
          <a:xfrm>
            <a:off x="381000" y="717674"/>
            <a:ext cx="8305800" cy="5759326"/>
          </a:xfrm>
        </p:spPr>
        <p:txBody>
          <a:bodyPr>
            <a:noAutofit/>
          </a:bodyPr>
          <a:lstStyle/>
          <a:p>
            <a:pPr marL="0" indent="0">
              <a:buNone/>
            </a:pPr>
            <a:r>
              <a:rPr lang="en-US" dirty="0"/>
              <a:t>(6) After improving the Sigma score, what type of control mechanism needs to be adopted?</a:t>
            </a:r>
          </a:p>
          <a:p>
            <a:pPr>
              <a:buFont typeface="Courier New" panose="02070309020205020404" pitchFamily="49" charset="0"/>
              <a:buChar char="o"/>
            </a:pPr>
            <a:endParaRPr lang="en-US" sz="2800" dirty="0"/>
          </a:p>
          <a:p>
            <a:pPr>
              <a:buFont typeface="Courier New" panose="02070309020205020404" pitchFamily="49" charset="0"/>
              <a:buChar char="o"/>
            </a:pPr>
            <a:r>
              <a:rPr lang="en-US" sz="2800" dirty="0"/>
              <a:t>LCL = 122 – 3*10 = 92</a:t>
            </a:r>
          </a:p>
          <a:p>
            <a:pPr>
              <a:buFont typeface="Courier New" panose="02070309020205020404" pitchFamily="49" charset="0"/>
              <a:buChar char="o"/>
            </a:pPr>
            <a:r>
              <a:rPr lang="en-US" sz="2800" dirty="0"/>
              <a:t>UCL = 122 + 3*10 = 152</a:t>
            </a:r>
          </a:p>
        </p:txBody>
      </p:sp>
      <p:sp>
        <p:nvSpPr>
          <p:cNvPr id="11" name="TextBox 10"/>
          <p:cNvSpPr txBox="1"/>
          <p:nvPr/>
        </p:nvSpPr>
        <p:spPr>
          <a:xfrm>
            <a:off x="7239000" y="482936"/>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Case Study</a:t>
            </a:r>
          </a:p>
        </p:txBody>
      </p:sp>
    </p:spTree>
    <p:extLst>
      <p:ext uri="{BB962C8B-B14F-4D97-AF65-F5344CB8AC3E}">
        <p14:creationId xmlns:p14="http://schemas.microsoft.com/office/powerpoint/2010/main" val="2039730418"/>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sz="3600" b="1" dirty="0">
                <a:solidFill>
                  <a:schemeClr val="bg1"/>
                </a:solidFill>
              </a:rPr>
              <a:t>Era of Quality at the Akshaya Patra Foundation</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08 March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22</a:t>
            </a:fld>
            <a:r>
              <a:rPr lang="en-US" altLang="zh-TW" dirty="0">
                <a:solidFill>
                  <a:schemeClr val="bg1">
                    <a:lumMod val="95000"/>
                  </a:schemeClr>
                </a:solidFill>
              </a:rPr>
              <a:t>/40</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 name="Content Placeholder 3"/>
          <p:cNvSpPr>
            <a:spLocks noGrp="1"/>
          </p:cNvSpPr>
          <p:nvPr>
            <p:ph idx="1"/>
          </p:nvPr>
        </p:nvSpPr>
        <p:spPr>
          <a:xfrm>
            <a:off x="381000" y="717674"/>
            <a:ext cx="8305800" cy="5759326"/>
          </a:xfrm>
        </p:spPr>
        <p:txBody>
          <a:bodyPr>
            <a:noAutofit/>
          </a:bodyPr>
          <a:lstStyle/>
          <a:p>
            <a:pPr marL="0" indent="0">
              <a:buNone/>
            </a:pPr>
            <a:r>
              <a:rPr lang="en-US" dirty="0"/>
              <a:t>(7) What strategies TAPF should use to orient and motivate the unskilled workers of the kitchen on quality aspects?</a:t>
            </a:r>
          </a:p>
        </p:txBody>
      </p:sp>
      <p:sp>
        <p:nvSpPr>
          <p:cNvPr id="11" name="TextBox 10"/>
          <p:cNvSpPr txBox="1"/>
          <p:nvPr/>
        </p:nvSpPr>
        <p:spPr>
          <a:xfrm>
            <a:off x="7239000" y="482936"/>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Case Study</a:t>
            </a:r>
          </a:p>
        </p:txBody>
      </p:sp>
    </p:spTree>
    <p:extLst>
      <p:ext uri="{BB962C8B-B14F-4D97-AF65-F5344CB8AC3E}">
        <p14:creationId xmlns:p14="http://schemas.microsoft.com/office/powerpoint/2010/main" val="3860330393"/>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endParaRPr lang="en-GB" altLang="zh-TW" sz="3200" b="1" kern="0" dirty="0">
              <a:solidFill>
                <a:schemeClr val="bg1"/>
              </a:solidFill>
              <a:ea typeface="新細明體" pitchFamily="18" charset="-12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 (IIM Raipur)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Operations Management II</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14 March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23</a:t>
            </a:fld>
            <a:r>
              <a:rPr lang="en-US" altLang="zh-TW" dirty="0">
                <a:solidFill>
                  <a:schemeClr val="bg1">
                    <a:lumMod val="95000"/>
                  </a:schemeClr>
                </a:solidFill>
              </a:rPr>
              <a:t>/20</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chor="ct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eaLnBrk="0" hangingPunct="0">
              <a:buNone/>
              <a:tabLst>
                <a:tab pos="457200" algn="l"/>
              </a:tabLst>
              <a:defRPr/>
            </a:pPr>
            <a:r>
              <a:rPr lang="en-US" sz="4400" dirty="0"/>
              <a:t>Inventory Management</a:t>
            </a:r>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457200"/>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p:sp>
        <p:nvSpPr>
          <p:cNvPr id="6" name="AutoShape 7" descr="Image result for foxconn logo"/>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2007190724"/>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GB" altLang="zh-TW" sz="3200" b="1" kern="0" dirty="0">
                <a:solidFill>
                  <a:schemeClr val="bg1"/>
                </a:solidFill>
                <a:ea typeface="新細明體" pitchFamily="18" charset="-120"/>
              </a:rPr>
              <a:t>Amazon.com</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 (IIM Raipur)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Operations Management II</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14 March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24</a:t>
            </a:fld>
            <a:r>
              <a:rPr lang="en-US" altLang="zh-TW" dirty="0">
                <a:solidFill>
                  <a:schemeClr val="bg1">
                    <a:lumMod val="95000"/>
                  </a:schemeClr>
                </a:solidFill>
              </a:rPr>
              <a:t>/20</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chor="ct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eaLnBrk="0" hangingPunct="0">
              <a:buNone/>
              <a:tabLst>
                <a:tab pos="457200" algn="l"/>
              </a:tabLst>
              <a:defRPr/>
            </a:pPr>
            <a:endParaRPr lang="en-US" sz="44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457200"/>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p:sp>
        <p:nvSpPr>
          <p:cNvPr id="6" name="AutoShape 7" descr="Image result for foxconn logo"/>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4" name="Picture 3">
            <a:extLst>
              <a:ext uri="{FF2B5EF4-FFF2-40B4-BE49-F238E27FC236}">
                <a16:creationId xmlns:a16="http://schemas.microsoft.com/office/drawing/2014/main" id="{2B785918-5E9D-4BBE-B5A2-BE55CBA7D693}"/>
              </a:ext>
            </a:extLst>
          </p:cNvPr>
          <p:cNvPicPr>
            <a:picLocks noChangeAspect="1"/>
          </p:cNvPicPr>
          <p:nvPr/>
        </p:nvPicPr>
        <p:blipFill rotWithShape="1">
          <a:blip r:embed="rId3"/>
          <a:srcRect t="35778" b="34272"/>
          <a:stretch/>
        </p:blipFill>
        <p:spPr>
          <a:xfrm>
            <a:off x="457200" y="1905000"/>
            <a:ext cx="2143125" cy="641866"/>
          </a:xfrm>
          <a:prstGeom prst="rect">
            <a:avLst/>
          </a:prstGeom>
        </p:spPr>
      </p:pic>
      <p:sp>
        <p:nvSpPr>
          <p:cNvPr id="7" name="TextBox 6">
            <a:extLst>
              <a:ext uri="{FF2B5EF4-FFF2-40B4-BE49-F238E27FC236}">
                <a16:creationId xmlns:a16="http://schemas.microsoft.com/office/drawing/2014/main" id="{2A039BBF-5155-439A-BDAE-8C41659D1F36}"/>
              </a:ext>
            </a:extLst>
          </p:cNvPr>
          <p:cNvSpPr txBox="1"/>
          <p:nvPr/>
        </p:nvSpPr>
        <p:spPr>
          <a:xfrm>
            <a:off x="2057400" y="2954923"/>
            <a:ext cx="3150414" cy="523220"/>
          </a:xfrm>
          <a:prstGeom prst="rect">
            <a:avLst/>
          </a:prstGeom>
          <a:noFill/>
        </p:spPr>
        <p:txBody>
          <a:bodyPr wrap="none" rtlCol="0">
            <a:spAutoFit/>
          </a:bodyPr>
          <a:lstStyle/>
          <a:p>
            <a:r>
              <a:rPr lang="en-US" sz="2800" dirty="0"/>
              <a:t>1995, virtual retailer</a:t>
            </a:r>
          </a:p>
        </p:txBody>
      </p:sp>
      <p:cxnSp>
        <p:nvCxnSpPr>
          <p:cNvPr id="10" name="Connector: Elbow 9">
            <a:extLst>
              <a:ext uri="{FF2B5EF4-FFF2-40B4-BE49-F238E27FC236}">
                <a16:creationId xmlns:a16="http://schemas.microsoft.com/office/drawing/2014/main" id="{86F1C372-2882-406B-A373-BE5B5F5F4428}"/>
              </a:ext>
            </a:extLst>
          </p:cNvPr>
          <p:cNvCxnSpPr>
            <a:cxnSpLocks/>
          </p:cNvCxnSpPr>
          <p:nvPr/>
        </p:nvCxnSpPr>
        <p:spPr>
          <a:xfrm rot="16200000" flipH="1">
            <a:off x="1396384" y="2627989"/>
            <a:ext cx="594122" cy="491289"/>
          </a:xfrm>
          <a:prstGeom prst="bentConnector2">
            <a:avLst/>
          </a:prstGeom>
          <a:ln>
            <a:headEnd type="none" w="med" len="med"/>
            <a:tailEnd type="arrow" w="med" len="med"/>
          </a:ln>
        </p:spPr>
        <p:style>
          <a:lnRef idx="2">
            <a:schemeClr val="accent4"/>
          </a:lnRef>
          <a:fillRef idx="0">
            <a:schemeClr val="accent4"/>
          </a:fillRef>
          <a:effectRef idx="1">
            <a:schemeClr val="accent4"/>
          </a:effectRef>
          <a:fontRef idx="minor">
            <a:schemeClr val="tx1"/>
          </a:fontRef>
        </p:style>
      </p:cxnSp>
      <p:sp>
        <p:nvSpPr>
          <p:cNvPr id="15" name="TextBox 14">
            <a:extLst>
              <a:ext uri="{FF2B5EF4-FFF2-40B4-BE49-F238E27FC236}">
                <a16:creationId xmlns:a16="http://schemas.microsoft.com/office/drawing/2014/main" id="{F064A627-A89F-4650-BC69-72000F2DE340}"/>
              </a:ext>
            </a:extLst>
          </p:cNvPr>
          <p:cNvSpPr txBox="1"/>
          <p:nvPr/>
        </p:nvSpPr>
        <p:spPr>
          <a:xfrm>
            <a:off x="3132076" y="3761513"/>
            <a:ext cx="4447821" cy="523220"/>
          </a:xfrm>
          <a:prstGeom prst="rect">
            <a:avLst/>
          </a:prstGeom>
          <a:noFill/>
        </p:spPr>
        <p:txBody>
          <a:bodyPr wrap="none" rtlCol="0">
            <a:spAutoFit/>
          </a:bodyPr>
          <a:lstStyle/>
          <a:p>
            <a:r>
              <a:rPr lang="en-US" sz="2800" dirty="0"/>
              <a:t>Millions of items of inventory</a:t>
            </a:r>
            <a:endParaRPr lang="en-US" sz="4000" dirty="0"/>
          </a:p>
        </p:txBody>
      </p:sp>
      <p:cxnSp>
        <p:nvCxnSpPr>
          <p:cNvPr id="16" name="Connector: Elbow 15">
            <a:extLst>
              <a:ext uri="{FF2B5EF4-FFF2-40B4-BE49-F238E27FC236}">
                <a16:creationId xmlns:a16="http://schemas.microsoft.com/office/drawing/2014/main" id="{CC7AD410-588B-48E5-9573-A2B992298103}"/>
              </a:ext>
            </a:extLst>
          </p:cNvPr>
          <p:cNvCxnSpPr>
            <a:cxnSpLocks/>
          </p:cNvCxnSpPr>
          <p:nvPr/>
        </p:nvCxnSpPr>
        <p:spPr>
          <a:xfrm rot="16200000" flipH="1">
            <a:off x="2589370" y="3480417"/>
            <a:ext cx="594122" cy="491289"/>
          </a:xfrm>
          <a:prstGeom prst="bentConnector2">
            <a:avLst/>
          </a:prstGeom>
          <a:ln>
            <a:headEnd type="none" w="med" len="med"/>
            <a:tailEnd type="arrow" w="med" len="med"/>
          </a:ln>
        </p:spPr>
        <p:style>
          <a:lnRef idx="2">
            <a:schemeClr val="accent4"/>
          </a:lnRef>
          <a:fillRef idx="0">
            <a:schemeClr val="accent4"/>
          </a:fillRef>
          <a:effectRef idx="1">
            <a:schemeClr val="accent4"/>
          </a:effectRef>
          <a:fontRef idx="minor">
            <a:schemeClr val="tx1"/>
          </a:fontRef>
        </p:style>
      </p:cxnSp>
      <p:sp>
        <p:nvSpPr>
          <p:cNvPr id="17" name="TextBox 16">
            <a:extLst>
              <a:ext uri="{FF2B5EF4-FFF2-40B4-BE49-F238E27FC236}">
                <a16:creationId xmlns:a16="http://schemas.microsoft.com/office/drawing/2014/main" id="{D81330E3-3D5D-49CF-ABD9-581EA4C45C2F}"/>
              </a:ext>
            </a:extLst>
          </p:cNvPr>
          <p:cNvSpPr txBox="1"/>
          <p:nvPr/>
        </p:nvSpPr>
        <p:spPr>
          <a:xfrm>
            <a:off x="3102096" y="4480323"/>
            <a:ext cx="6258188" cy="523220"/>
          </a:xfrm>
          <a:prstGeom prst="rect">
            <a:avLst/>
          </a:prstGeom>
          <a:noFill/>
        </p:spPr>
        <p:txBody>
          <a:bodyPr wrap="none" rtlCol="0">
            <a:spAutoFit/>
          </a:bodyPr>
          <a:lstStyle/>
          <a:p>
            <a:r>
              <a:rPr lang="en-US" sz="2700" dirty="0"/>
              <a:t>Hundreds of thousands of bins on shelves</a:t>
            </a:r>
          </a:p>
        </p:txBody>
      </p:sp>
      <p:sp>
        <p:nvSpPr>
          <p:cNvPr id="18" name="TextBox 17">
            <a:extLst>
              <a:ext uri="{FF2B5EF4-FFF2-40B4-BE49-F238E27FC236}">
                <a16:creationId xmlns:a16="http://schemas.microsoft.com/office/drawing/2014/main" id="{0A766117-3A7A-474D-8217-9096B9DC9A11}"/>
              </a:ext>
            </a:extLst>
          </p:cNvPr>
          <p:cNvSpPr txBox="1"/>
          <p:nvPr/>
        </p:nvSpPr>
        <p:spPr>
          <a:xfrm>
            <a:off x="3124200" y="5115580"/>
            <a:ext cx="5962914" cy="523220"/>
          </a:xfrm>
          <a:prstGeom prst="rect">
            <a:avLst/>
          </a:prstGeom>
          <a:noFill/>
        </p:spPr>
        <p:txBody>
          <a:bodyPr wrap="none" rtlCol="0">
            <a:spAutoFit/>
          </a:bodyPr>
          <a:lstStyle/>
          <a:p>
            <a:r>
              <a:rPr lang="en-US" sz="2800" dirty="0"/>
              <a:t>Over 175 warehouses around the world</a:t>
            </a:r>
            <a:endParaRPr lang="en-US" sz="3600" dirty="0"/>
          </a:p>
        </p:txBody>
      </p:sp>
      <p:pic>
        <p:nvPicPr>
          <p:cNvPr id="12" name="Picture 11">
            <a:extLst>
              <a:ext uri="{FF2B5EF4-FFF2-40B4-BE49-F238E27FC236}">
                <a16:creationId xmlns:a16="http://schemas.microsoft.com/office/drawing/2014/main" id="{C21BDD6D-FAC7-4638-8DF6-CBE9EA1A8323}"/>
              </a:ext>
            </a:extLst>
          </p:cNvPr>
          <p:cNvPicPr>
            <a:picLocks noChangeAspect="1"/>
          </p:cNvPicPr>
          <p:nvPr/>
        </p:nvPicPr>
        <p:blipFill>
          <a:blip r:embed="rId4"/>
          <a:stretch>
            <a:fillRect/>
          </a:stretch>
        </p:blipFill>
        <p:spPr>
          <a:xfrm>
            <a:off x="5106015" y="643726"/>
            <a:ext cx="4002669" cy="3117788"/>
          </a:xfrm>
          <a:prstGeom prst="rect">
            <a:avLst/>
          </a:prstGeom>
        </p:spPr>
      </p:pic>
      <p:pic>
        <p:nvPicPr>
          <p:cNvPr id="13" name="Picture 12">
            <a:extLst>
              <a:ext uri="{FF2B5EF4-FFF2-40B4-BE49-F238E27FC236}">
                <a16:creationId xmlns:a16="http://schemas.microsoft.com/office/drawing/2014/main" id="{E571CD3D-A236-45CF-A9ED-64F4F167895C}"/>
              </a:ext>
            </a:extLst>
          </p:cNvPr>
          <p:cNvPicPr>
            <a:picLocks noChangeAspect="1"/>
          </p:cNvPicPr>
          <p:nvPr/>
        </p:nvPicPr>
        <p:blipFill>
          <a:blip r:embed="rId5"/>
          <a:stretch>
            <a:fillRect/>
          </a:stretch>
        </p:blipFill>
        <p:spPr>
          <a:xfrm>
            <a:off x="0" y="4231645"/>
            <a:ext cx="3124200" cy="2343150"/>
          </a:xfrm>
          <a:prstGeom prst="rect">
            <a:avLst/>
          </a:prstGeom>
        </p:spPr>
      </p:pic>
    </p:spTree>
    <p:extLst>
      <p:ext uri="{BB962C8B-B14F-4D97-AF65-F5344CB8AC3E}">
        <p14:creationId xmlns:p14="http://schemas.microsoft.com/office/powerpoint/2010/main" val="2063207979"/>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strips(downRigh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strips(downRight)">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left)">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wipe(left)">
                                      <p:cBhvr>
                                        <p:cTn id="27" dur="500"/>
                                        <p:tgtEl>
                                          <p:spTgt spid="17"/>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wipe(left)">
                                      <p:cBhvr>
                                        <p:cTn id="3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5" grpId="0"/>
      <p:bldP spid="17" grpId="0"/>
      <p:bldP spid="1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GB" altLang="zh-TW" sz="3200" b="1" kern="0" dirty="0">
                <a:solidFill>
                  <a:schemeClr val="bg1"/>
                </a:solidFill>
                <a:ea typeface="新細明體" pitchFamily="18" charset="-120"/>
              </a:rPr>
              <a:t>IKEA</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 (IIM Raipur)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Operations Management II</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14 March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25</a:t>
            </a:fld>
            <a:r>
              <a:rPr lang="en-US" altLang="zh-TW" dirty="0">
                <a:solidFill>
                  <a:schemeClr val="bg1">
                    <a:lumMod val="95000"/>
                  </a:schemeClr>
                </a:solidFill>
              </a:rPr>
              <a:t>/20</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eaLnBrk="0" hangingPunct="0">
              <a:buNone/>
              <a:tabLst>
                <a:tab pos="457200" algn="l"/>
              </a:tabLst>
              <a:defRPr/>
            </a:pPr>
            <a:r>
              <a:rPr lang="en-GB" sz="2400" b="1" dirty="0"/>
              <a:t>Maximum/minimum settings</a:t>
            </a:r>
            <a:endParaRPr lang="en-GB" sz="2400" dirty="0"/>
          </a:p>
          <a:p>
            <a:pPr marL="0" indent="0" eaLnBrk="0" hangingPunct="0">
              <a:buNone/>
              <a:tabLst>
                <a:tab pos="457200" algn="l"/>
              </a:tabLst>
              <a:defRPr/>
            </a:pPr>
            <a:endParaRPr lang="en-GB" sz="2000" dirty="0"/>
          </a:p>
          <a:p>
            <a:pPr marL="0" indent="0" eaLnBrk="0" hangingPunct="0">
              <a:buNone/>
              <a:tabLst>
                <a:tab pos="457200" algn="l"/>
              </a:tabLst>
              <a:defRPr/>
            </a:pPr>
            <a:r>
              <a:rPr lang="en-GB" sz="2000" dirty="0"/>
              <a:t>The in-store logistics managers use an </a:t>
            </a:r>
            <a:r>
              <a:rPr lang="en-GB" sz="2000" b="1" dirty="0">
                <a:solidFill>
                  <a:srgbClr val="C00000"/>
                </a:solidFill>
              </a:rPr>
              <a:t>inventory replenishment management</a:t>
            </a:r>
            <a:r>
              <a:rPr lang="en-GB" sz="2000" dirty="0"/>
              <a:t> process developed by IKEA called ‘</a:t>
            </a:r>
            <a:r>
              <a:rPr lang="en-GB" sz="2000" b="1" dirty="0">
                <a:effectLst>
                  <a:outerShdw blurRad="38100" dist="38100" dir="2700000" algn="tl">
                    <a:srgbClr val="000000">
                      <a:alpha val="43137"/>
                    </a:srgbClr>
                  </a:outerShdw>
                </a:effectLst>
              </a:rPr>
              <a:t>minimum/maximum settings</a:t>
            </a:r>
            <a:r>
              <a:rPr lang="en-GB" sz="2000" dirty="0"/>
              <a:t>’ to respond to store-level inventory </a:t>
            </a:r>
            <a:r>
              <a:rPr lang="en-GB" sz="2000" b="1" dirty="0">
                <a:solidFill>
                  <a:srgbClr val="C00000"/>
                </a:solidFill>
              </a:rPr>
              <a:t>reorder points</a:t>
            </a:r>
            <a:r>
              <a:rPr lang="en-GB" sz="2000" dirty="0"/>
              <a:t> and reorder products.</a:t>
            </a:r>
          </a:p>
          <a:p>
            <a:pPr marL="0" indent="0" eaLnBrk="0" hangingPunct="0">
              <a:buNone/>
              <a:tabLst>
                <a:tab pos="457200" algn="l"/>
              </a:tabLst>
              <a:defRPr/>
            </a:pPr>
            <a:endParaRPr lang="en-GB" sz="2400" dirty="0"/>
          </a:p>
          <a:p>
            <a:pPr marL="0" indent="0" eaLnBrk="0" hangingPunct="0">
              <a:buNone/>
              <a:tabLst>
                <a:tab pos="457200" algn="l"/>
              </a:tabLst>
              <a:defRPr/>
            </a:pPr>
            <a:r>
              <a:rPr lang="en-GB" sz="1800" b="1" u="sng" dirty="0">
                <a:solidFill>
                  <a:srgbClr val="0066FF"/>
                </a:solidFill>
              </a:rPr>
              <a:t>Minimum settings</a:t>
            </a:r>
            <a:r>
              <a:rPr lang="en-GB" sz="1800" dirty="0"/>
              <a:t>: The minimum amount of products available before reordering.</a:t>
            </a:r>
          </a:p>
          <a:p>
            <a:pPr marL="0" indent="0" eaLnBrk="0" hangingPunct="0">
              <a:buNone/>
              <a:tabLst>
                <a:tab pos="457200" algn="l"/>
              </a:tabLst>
              <a:defRPr/>
            </a:pPr>
            <a:r>
              <a:rPr lang="en-GB" sz="1800" b="1" u="sng" dirty="0">
                <a:solidFill>
                  <a:srgbClr val="0066FF"/>
                </a:solidFill>
                <a:effectLst>
                  <a:outerShdw blurRad="38100" dist="38100" dir="2700000" algn="tl">
                    <a:srgbClr val="000000">
                      <a:alpha val="43137"/>
                    </a:srgbClr>
                  </a:outerShdw>
                </a:effectLst>
              </a:rPr>
              <a:t>Maximum settings</a:t>
            </a:r>
            <a:r>
              <a:rPr lang="en-GB" sz="1800" dirty="0"/>
              <a:t>: The maximum amount of a particular product to order at one time.</a:t>
            </a:r>
            <a:endParaRPr lang="en-US" sz="1800" dirty="0"/>
          </a:p>
          <a:p>
            <a:pPr marL="0" indent="0">
              <a:lnSpc>
                <a:spcPct val="90000"/>
              </a:lnSpc>
              <a:spcBef>
                <a:spcPts val="0"/>
              </a:spcBef>
              <a:buClr>
                <a:schemeClr val="tx1"/>
              </a:buClr>
              <a:buNone/>
            </a:pPr>
            <a:endParaRPr lang="en-US" sz="2400" b="1" dirty="0">
              <a:solidFill>
                <a:srgbClr val="C00000"/>
              </a:solidFill>
            </a:endParaRPr>
          </a:p>
          <a:p>
            <a:pPr>
              <a:lnSpc>
                <a:spcPct val="90000"/>
              </a:lnSpc>
              <a:spcBef>
                <a:spcPts val="0"/>
              </a:spcBef>
              <a:buClr>
                <a:schemeClr val="tx1"/>
              </a:buClr>
              <a:buBlip>
                <a:blip r:embed="rId3"/>
              </a:buBlip>
            </a:pPr>
            <a:r>
              <a:rPr lang="en-GB" sz="2000" dirty="0"/>
              <a:t>All IKEA inventory is stocked at night</a:t>
            </a:r>
          </a:p>
          <a:p>
            <a:pPr>
              <a:lnSpc>
                <a:spcPct val="90000"/>
              </a:lnSpc>
              <a:spcBef>
                <a:spcPts val="0"/>
              </a:spcBef>
              <a:buClr>
                <a:schemeClr val="tx1"/>
              </a:buClr>
              <a:buBlip>
                <a:blip r:embed="rId3"/>
              </a:buBlip>
            </a:pPr>
            <a:r>
              <a:rPr lang="en-GB" sz="2000" dirty="0"/>
              <a:t>Using IKEA’s proprietary inventory system, logistics managers know what is sold through point-of-sale (POS) data</a:t>
            </a:r>
            <a:endParaRPr lang="en-US" sz="2000" b="1" dirty="0">
              <a:solidFill>
                <a:srgbClr val="C00000"/>
              </a:solidFill>
            </a:endParaRPr>
          </a:p>
          <a:p>
            <a:pPr marL="0" indent="0" eaLnBrk="0" hangingPunct="0">
              <a:buNone/>
              <a:tabLst>
                <a:tab pos="457200" algn="l"/>
              </a:tabLst>
              <a:defRPr/>
            </a:pPr>
            <a:endParaRPr lang="en-GB" sz="2800" dirty="0"/>
          </a:p>
          <a:p>
            <a:pPr marL="0" indent="0" eaLnBrk="0" hangingPunct="0">
              <a:buNone/>
              <a:tabLst>
                <a:tab pos="457200" algn="l"/>
              </a:tabLst>
              <a:defRPr/>
            </a:pPr>
            <a:endParaRPr lang="en-US" sz="24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457200"/>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p:sp>
        <p:nvSpPr>
          <p:cNvPr id="4" name="AutoShape 4" descr="Image result for apple iphone log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 name="AutoShape 7" descr="Image result for foxconn logo"/>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amazon"/>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 name="AutoShape 4" descr="Image result for amazon"/>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2" name="Rectangle 11"/>
          <p:cNvSpPr/>
          <p:nvPr/>
        </p:nvSpPr>
        <p:spPr>
          <a:xfrm>
            <a:off x="460375" y="5298606"/>
            <a:ext cx="5182054" cy="646331"/>
          </a:xfrm>
          <a:prstGeom prst="rect">
            <a:avLst/>
          </a:prstGeom>
        </p:spPr>
        <p:style>
          <a:lnRef idx="1">
            <a:schemeClr val="accent4"/>
          </a:lnRef>
          <a:fillRef idx="3">
            <a:schemeClr val="accent4"/>
          </a:fillRef>
          <a:effectRef idx="2">
            <a:schemeClr val="accent4"/>
          </a:effectRef>
          <a:fontRef idx="minor">
            <a:schemeClr val="lt1"/>
          </a:fontRef>
        </p:style>
        <p:txBody>
          <a:bodyPr wrap="square">
            <a:spAutoFit/>
          </a:bodyPr>
          <a:lstStyle/>
          <a:p>
            <a:r>
              <a:rPr lang="en-GB" b="1" dirty="0"/>
              <a:t>The process meets customer demand while minimising ordering too few or too many products.</a:t>
            </a:r>
          </a:p>
        </p:txBody>
      </p:sp>
      <p:sp>
        <p:nvSpPr>
          <p:cNvPr id="13" name="Rounded Rectangle 12"/>
          <p:cNvSpPr/>
          <p:nvPr/>
        </p:nvSpPr>
        <p:spPr>
          <a:xfrm>
            <a:off x="410028" y="1318260"/>
            <a:ext cx="8229600" cy="117348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7826" name="Picture 2" descr="IKEA Inventory Management - sustainable product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42429" y="4419600"/>
            <a:ext cx="3501571" cy="213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1024949"/>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GB" altLang="zh-TW" sz="3200" b="1" kern="0" dirty="0">
                <a:solidFill>
                  <a:schemeClr val="bg1"/>
                </a:solidFill>
                <a:ea typeface="新細明體" pitchFamily="18" charset="-120"/>
              </a:rPr>
              <a:t>Inventory</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 (IIM Raipur)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Operations Management II</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14 March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26</a:t>
            </a:fld>
            <a:r>
              <a:rPr lang="en-US" altLang="zh-TW" dirty="0">
                <a:solidFill>
                  <a:schemeClr val="bg1">
                    <a:lumMod val="95000"/>
                  </a:schemeClr>
                </a:solidFill>
              </a:rPr>
              <a:t>/20</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eaLnBrk="0" hangingPunct="0">
              <a:buNone/>
              <a:tabLst>
                <a:tab pos="457200" algn="l"/>
              </a:tabLst>
              <a:defRPr/>
            </a:pPr>
            <a:endParaRPr lang="en-US" sz="2400" dirty="0"/>
          </a:p>
          <a:p>
            <a:pPr marL="622300" indent="-622300">
              <a:lnSpc>
                <a:spcPct val="90000"/>
              </a:lnSpc>
              <a:spcAft>
                <a:spcPts val="1200"/>
              </a:spcAft>
              <a:buClr>
                <a:schemeClr val="tx1"/>
              </a:buClr>
              <a:buFont typeface="Times" charset="0"/>
              <a:buAutoNum type="arabicPeriod"/>
            </a:pPr>
            <a:endParaRPr lang="en-US" sz="2800" dirty="0"/>
          </a:p>
          <a:p>
            <a:pPr marL="0" indent="0" eaLnBrk="0" hangingPunct="0">
              <a:buNone/>
              <a:tabLst>
                <a:tab pos="457200" algn="l"/>
              </a:tabLst>
              <a:defRPr/>
            </a:pPr>
            <a:endParaRPr lang="en-GB" sz="2800" dirty="0"/>
          </a:p>
          <a:p>
            <a:pPr marL="0" indent="0" eaLnBrk="0" hangingPunct="0">
              <a:buNone/>
              <a:tabLst>
                <a:tab pos="457200" algn="l"/>
              </a:tabLst>
              <a:defRPr/>
            </a:pPr>
            <a:endParaRPr lang="en-US" sz="24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457200"/>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p:sp>
        <p:nvSpPr>
          <p:cNvPr id="4" name="AutoShape 4" descr="Image result for apple iphone log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 name="AutoShape 7" descr="Image result for foxconn logo"/>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6" name="Rectangle 15"/>
          <p:cNvSpPr/>
          <p:nvPr/>
        </p:nvSpPr>
        <p:spPr>
          <a:xfrm>
            <a:off x="307975" y="685800"/>
            <a:ext cx="1978603" cy="584775"/>
          </a:xfrm>
          <a:prstGeom prst="rect">
            <a:avLst/>
          </a:prstGeom>
        </p:spPr>
        <p:txBody>
          <a:bodyPr wrap="square">
            <a:spAutoFit/>
          </a:bodyPr>
          <a:lstStyle/>
          <a:p>
            <a:pPr algn="ctr"/>
            <a:r>
              <a:rPr lang="en-US" sz="3200" b="1" dirty="0">
                <a:solidFill>
                  <a:schemeClr val="tx2"/>
                </a:solidFill>
              </a:rPr>
              <a:t>Inventory</a:t>
            </a:r>
            <a:endParaRPr lang="en-US" sz="2800" b="1" dirty="0">
              <a:solidFill>
                <a:schemeClr val="tx2"/>
              </a:solidFill>
            </a:endParaRPr>
          </a:p>
        </p:txBody>
      </p:sp>
      <p:sp>
        <p:nvSpPr>
          <p:cNvPr id="9" name="Rectangle 8"/>
          <p:cNvSpPr/>
          <p:nvPr/>
        </p:nvSpPr>
        <p:spPr>
          <a:xfrm>
            <a:off x="1674522" y="1349567"/>
            <a:ext cx="7393277" cy="830997"/>
          </a:xfrm>
          <a:prstGeom prst="rect">
            <a:avLst/>
          </a:prstGeom>
        </p:spPr>
        <p:txBody>
          <a:bodyPr wrap="square">
            <a:spAutoFit/>
          </a:bodyPr>
          <a:lstStyle/>
          <a:p>
            <a:r>
              <a:rPr lang="en-US" sz="2400" dirty="0"/>
              <a:t>A stock of materials used to satisfy customer demand or to support the production of services or goods</a:t>
            </a:r>
            <a:r>
              <a:rPr lang="en-US" sz="2000" dirty="0"/>
              <a:t>.</a:t>
            </a:r>
          </a:p>
        </p:txBody>
      </p:sp>
      <p:cxnSp>
        <p:nvCxnSpPr>
          <p:cNvPr id="12" name="Elbow Connector 11"/>
          <p:cNvCxnSpPr>
            <a:stCxn id="16" idx="2"/>
            <a:endCxn id="9" idx="1"/>
          </p:cNvCxnSpPr>
          <p:nvPr/>
        </p:nvCxnSpPr>
        <p:spPr>
          <a:xfrm rot="16200000" flipH="1">
            <a:off x="1238654" y="1329197"/>
            <a:ext cx="494491" cy="377245"/>
          </a:xfrm>
          <a:prstGeom prst="bentConnector2">
            <a:avLst/>
          </a:prstGeom>
          <a:ln>
            <a:tailEnd type="arrow"/>
          </a:ln>
        </p:spPr>
        <p:style>
          <a:lnRef idx="2">
            <a:schemeClr val="accent1"/>
          </a:lnRef>
          <a:fillRef idx="0">
            <a:schemeClr val="accent1"/>
          </a:fillRef>
          <a:effectRef idx="1">
            <a:schemeClr val="accent1"/>
          </a:effectRef>
          <a:fontRef idx="minor">
            <a:schemeClr val="tx1"/>
          </a:fontRef>
        </p:style>
      </p:cxnSp>
      <p:sp>
        <p:nvSpPr>
          <p:cNvPr id="23" name="Rectangle 22"/>
          <p:cNvSpPr/>
          <p:nvPr/>
        </p:nvSpPr>
        <p:spPr>
          <a:xfrm>
            <a:off x="304800" y="2285947"/>
            <a:ext cx="4343400" cy="584775"/>
          </a:xfrm>
          <a:prstGeom prst="rect">
            <a:avLst/>
          </a:prstGeom>
        </p:spPr>
        <p:txBody>
          <a:bodyPr wrap="square">
            <a:spAutoFit/>
          </a:bodyPr>
          <a:lstStyle/>
          <a:p>
            <a:pPr algn="ctr"/>
            <a:r>
              <a:rPr lang="en-US" sz="3200" b="1" dirty="0">
                <a:solidFill>
                  <a:schemeClr val="tx2"/>
                </a:solidFill>
              </a:rPr>
              <a:t>Inventory management</a:t>
            </a:r>
            <a:endParaRPr lang="en-US" sz="2800" b="1" dirty="0">
              <a:solidFill>
                <a:schemeClr val="tx2"/>
              </a:solidFill>
            </a:endParaRPr>
          </a:p>
        </p:txBody>
      </p:sp>
      <p:sp>
        <p:nvSpPr>
          <p:cNvPr id="24" name="Rectangle 23"/>
          <p:cNvSpPr/>
          <p:nvPr/>
        </p:nvSpPr>
        <p:spPr>
          <a:xfrm>
            <a:off x="1671347" y="2949714"/>
            <a:ext cx="7393277" cy="830997"/>
          </a:xfrm>
          <a:prstGeom prst="rect">
            <a:avLst/>
          </a:prstGeom>
        </p:spPr>
        <p:txBody>
          <a:bodyPr wrap="square">
            <a:spAutoFit/>
          </a:bodyPr>
          <a:lstStyle/>
          <a:p>
            <a:r>
              <a:rPr lang="en-US" sz="2400" dirty="0"/>
              <a:t>The planning and controlling of inventories to meet the competitive priorities of the organization.</a:t>
            </a:r>
          </a:p>
        </p:txBody>
      </p:sp>
      <p:cxnSp>
        <p:nvCxnSpPr>
          <p:cNvPr id="25" name="Elbow Connector 24"/>
          <p:cNvCxnSpPr>
            <a:endCxn id="24" idx="1"/>
          </p:cNvCxnSpPr>
          <p:nvPr/>
        </p:nvCxnSpPr>
        <p:spPr>
          <a:xfrm rot="16200000" flipH="1">
            <a:off x="1173304" y="2867170"/>
            <a:ext cx="622016" cy="374069"/>
          </a:xfrm>
          <a:prstGeom prst="bentConnector2">
            <a:avLst/>
          </a:prstGeom>
          <a:ln>
            <a:tailEnd type="arrow"/>
          </a:ln>
        </p:spPr>
        <p:style>
          <a:lnRef idx="2">
            <a:schemeClr val="accent1"/>
          </a:lnRef>
          <a:fillRef idx="0">
            <a:schemeClr val="accent1"/>
          </a:fillRef>
          <a:effectRef idx="1">
            <a:schemeClr val="accent1"/>
          </a:effectRef>
          <a:fontRef idx="minor">
            <a:schemeClr val="tx1"/>
          </a:fontRef>
        </p:style>
      </p:cxnSp>
      <p:pic>
        <p:nvPicPr>
          <p:cNvPr id="7170" name="Picture 2" descr="Image result for customer service">
            <a:extLst>
              <a:ext uri="{FF2B5EF4-FFF2-40B4-BE49-F238E27FC236}">
                <a16:creationId xmlns:a16="http://schemas.microsoft.com/office/drawing/2014/main" id="{2A9911AE-73D3-48D9-90A3-42ABA65562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85827" y="4013436"/>
            <a:ext cx="3449306" cy="22995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2561630"/>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strips(downRight)">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strips(downRight)">
                                      <p:cBhvr>
                                        <p:cTn id="17" dur="500"/>
                                        <p:tgtEl>
                                          <p:spTgt spid="2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wipe(left)">
                                      <p:cBhvr>
                                        <p:cTn id="22" dur="500"/>
                                        <p:tgtEl>
                                          <p:spTgt spid="24"/>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7170"/>
                                        </p:tgtEl>
                                        <p:attrNameLst>
                                          <p:attrName>style.visibility</p:attrName>
                                        </p:attrNameLst>
                                      </p:cBhvr>
                                      <p:to>
                                        <p:strVal val="visible"/>
                                      </p:to>
                                    </p:set>
                                    <p:animEffect transition="in" filter="fade">
                                      <p:cBhvr>
                                        <p:cTn id="27" dur="1000"/>
                                        <p:tgtEl>
                                          <p:spTgt spid="7170"/>
                                        </p:tgtEl>
                                      </p:cBhvr>
                                    </p:animEffect>
                                    <p:anim calcmode="lin" valueType="num">
                                      <p:cBhvr>
                                        <p:cTn id="28" dur="1000" fill="hold"/>
                                        <p:tgtEl>
                                          <p:spTgt spid="7170"/>
                                        </p:tgtEl>
                                        <p:attrNameLst>
                                          <p:attrName>ppt_x</p:attrName>
                                        </p:attrNameLst>
                                      </p:cBhvr>
                                      <p:tavLst>
                                        <p:tav tm="0">
                                          <p:val>
                                            <p:strVal val="#ppt_x"/>
                                          </p:val>
                                        </p:tav>
                                        <p:tav tm="100000">
                                          <p:val>
                                            <p:strVal val="#ppt_x"/>
                                          </p:val>
                                        </p:tav>
                                      </p:tavLst>
                                    </p:anim>
                                    <p:anim calcmode="lin" valueType="num">
                                      <p:cBhvr>
                                        <p:cTn id="29" dur="1000" fill="hold"/>
                                        <p:tgtEl>
                                          <p:spTgt spid="717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GB" altLang="zh-TW" sz="3200" b="1" kern="0" dirty="0">
                <a:solidFill>
                  <a:schemeClr val="bg1"/>
                </a:solidFill>
                <a:ea typeface="新細明體" pitchFamily="18" charset="-120"/>
              </a:rPr>
              <a:t>Holding, Ordering, and Setup Costs</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 (IIM Raipur)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Operations Management II</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14 March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27</a:t>
            </a:fld>
            <a:r>
              <a:rPr lang="en-US" altLang="zh-TW" dirty="0">
                <a:solidFill>
                  <a:schemeClr val="bg1">
                    <a:lumMod val="95000"/>
                  </a:schemeClr>
                </a:solidFill>
              </a:rPr>
              <a:t>/20</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eaLnBrk="0" hangingPunct="0">
              <a:buNone/>
              <a:tabLst>
                <a:tab pos="457200" algn="l"/>
              </a:tabLst>
              <a:defRPr/>
            </a:pPr>
            <a:endParaRPr lang="en-US" sz="2400" dirty="0"/>
          </a:p>
          <a:p>
            <a:pPr marL="393700" indent="-393700">
              <a:lnSpc>
                <a:spcPct val="90000"/>
              </a:lnSpc>
              <a:spcAft>
                <a:spcPts val="1200"/>
              </a:spcAft>
              <a:buClr>
                <a:schemeClr val="tx1"/>
              </a:buClr>
              <a:buFont typeface="Times" charset="0"/>
              <a:buAutoNum type="arabicPeriod"/>
            </a:pPr>
            <a:r>
              <a:rPr lang="en-US" sz="3000" b="1" dirty="0"/>
              <a:t>Holding costs </a:t>
            </a:r>
            <a:r>
              <a:rPr lang="en-US" sz="3000" dirty="0"/>
              <a:t>are the costs associated with holding or “carrying” inventory over time.</a:t>
            </a:r>
          </a:p>
          <a:p>
            <a:pPr marL="0" indent="0">
              <a:lnSpc>
                <a:spcPct val="90000"/>
              </a:lnSpc>
              <a:spcAft>
                <a:spcPts val="1200"/>
              </a:spcAft>
              <a:buClr>
                <a:schemeClr val="tx1"/>
              </a:buClr>
              <a:buNone/>
            </a:pPr>
            <a:r>
              <a:rPr lang="en-US" sz="3000" dirty="0"/>
              <a:t>	Example: Obsolescence, storage cost, extra staffing, opportunity cost, interest payments, scrap</a:t>
            </a:r>
          </a:p>
          <a:p>
            <a:pPr marL="0" indent="0">
              <a:lnSpc>
                <a:spcPct val="90000"/>
              </a:lnSpc>
              <a:spcAft>
                <a:spcPts val="1200"/>
              </a:spcAft>
              <a:buClr>
                <a:schemeClr val="tx1"/>
              </a:buClr>
              <a:buNone/>
            </a:pPr>
            <a:r>
              <a:rPr lang="en-US" sz="3000" dirty="0"/>
              <a:t>2. </a:t>
            </a:r>
            <a:r>
              <a:rPr lang="en-US" sz="3000" b="1" dirty="0"/>
              <a:t>Ordering cost</a:t>
            </a:r>
            <a:r>
              <a:rPr lang="en-US" sz="3000" dirty="0"/>
              <a:t>: This cost incurs whenever an order is placed. This cost includes costs of supplies, forms, order processing, purchasing, clerical support, and so forth. </a:t>
            </a:r>
          </a:p>
          <a:p>
            <a:pPr marL="0" indent="0">
              <a:lnSpc>
                <a:spcPct val="90000"/>
              </a:lnSpc>
              <a:spcAft>
                <a:spcPts val="1200"/>
              </a:spcAft>
              <a:buClr>
                <a:schemeClr val="tx1"/>
              </a:buClr>
              <a:buNone/>
            </a:pPr>
            <a:r>
              <a:rPr lang="en-US" sz="3000" dirty="0"/>
              <a:t>3. Setup cost is the cost to prepare a machine or process for manufacturing an order. </a:t>
            </a:r>
            <a:br>
              <a:rPr lang="en-US" sz="3000" dirty="0"/>
            </a:br>
            <a:r>
              <a:rPr lang="en-US" sz="3000" b="1" dirty="0"/>
              <a:t>Example</a:t>
            </a:r>
            <a:r>
              <a:rPr lang="en-US" sz="3000" dirty="0"/>
              <a:t>: Time and labor to clean and change tools or holders</a:t>
            </a:r>
            <a:endParaRPr lang="en-GB" sz="2600" dirty="0"/>
          </a:p>
          <a:p>
            <a:pPr marL="0" indent="0" eaLnBrk="0" hangingPunct="0">
              <a:buNone/>
              <a:tabLst>
                <a:tab pos="457200" algn="l"/>
              </a:tabLst>
              <a:defRPr/>
            </a:pPr>
            <a:endParaRPr lang="en-US" sz="24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457200"/>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p:sp>
        <p:nvSpPr>
          <p:cNvPr id="4" name="AutoShape 4" descr="Image result for apple iphone log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 name="AutoShape 7" descr="Image result for foxconn logo"/>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1313074045"/>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fade">
                                      <p:cBhvr>
                                        <p:cTn id="7" dur="1000"/>
                                        <p:tgtEl>
                                          <p:spTgt spid="8">
                                            <p:txEl>
                                              <p:pRg st="1" end="1"/>
                                            </p:txEl>
                                          </p:spTgt>
                                        </p:tgtEl>
                                      </p:cBhvr>
                                    </p:animEffect>
                                    <p:anim calcmode="lin" valueType="num">
                                      <p:cBhvr>
                                        <p:cTn id="8"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8">
                                            <p:txEl>
                                              <p:pRg st="2" end="2"/>
                                            </p:txEl>
                                          </p:spTgt>
                                        </p:tgtEl>
                                        <p:attrNameLst>
                                          <p:attrName>style.visibility</p:attrName>
                                        </p:attrNameLst>
                                      </p:cBhvr>
                                      <p:to>
                                        <p:strVal val="visible"/>
                                      </p:to>
                                    </p:set>
                                    <p:animEffect transition="in" filter="fade">
                                      <p:cBhvr>
                                        <p:cTn id="12" dur="1000"/>
                                        <p:tgtEl>
                                          <p:spTgt spid="8">
                                            <p:txEl>
                                              <p:pRg st="2" end="2"/>
                                            </p:txEl>
                                          </p:spTgt>
                                        </p:tgtEl>
                                      </p:cBhvr>
                                    </p:animEffect>
                                    <p:anim calcmode="lin" valueType="num">
                                      <p:cBhvr>
                                        <p:cTn id="13"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animEffect transition="in" filter="fade">
                                      <p:cBhvr>
                                        <p:cTn id="19" dur="1000"/>
                                        <p:tgtEl>
                                          <p:spTgt spid="8">
                                            <p:txEl>
                                              <p:pRg st="3" end="3"/>
                                            </p:txEl>
                                          </p:spTgt>
                                        </p:tgtEl>
                                      </p:cBhvr>
                                    </p:animEffect>
                                    <p:anim calcmode="lin" valueType="num">
                                      <p:cBhvr>
                                        <p:cTn id="20" dur="100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8">
                                            <p:txEl>
                                              <p:pRg st="4" end="4"/>
                                            </p:txEl>
                                          </p:spTgt>
                                        </p:tgtEl>
                                        <p:attrNameLst>
                                          <p:attrName>style.visibility</p:attrName>
                                        </p:attrNameLst>
                                      </p:cBhvr>
                                      <p:to>
                                        <p:strVal val="visible"/>
                                      </p:to>
                                    </p:set>
                                    <p:animEffect transition="in" filter="fade">
                                      <p:cBhvr>
                                        <p:cTn id="26" dur="1000"/>
                                        <p:tgtEl>
                                          <p:spTgt spid="8">
                                            <p:txEl>
                                              <p:pRg st="4" end="4"/>
                                            </p:txEl>
                                          </p:spTgt>
                                        </p:tgtEl>
                                      </p:cBhvr>
                                    </p:animEffect>
                                    <p:anim calcmode="lin" valueType="num">
                                      <p:cBhvr>
                                        <p:cTn id="27" dur="1000" fill="hold"/>
                                        <p:tgtEl>
                                          <p:spTgt spid="8">
                                            <p:txEl>
                                              <p:pRg st="4" end="4"/>
                                            </p:txEl>
                                          </p:spTgt>
                                        </p:tgtEl>
                                        <p:attrNameLst>
                                          <p:attrName>ppt_x</p:attrName>
                                        </p:attrNameLst>
                                      </p:cBhvr>
                                      <p:tavLst>
                                        <p:tav tm="0">
                                          <p:val>
                                            <p:strVal val="#ppt_x"/>
                                          </p:val>
                                        </p:tav>
                                        <p:tav tm="100000">
                                          <p:val>
                                            <p:strVal val="#ppt_x"/>
                                          </p:val>
                                        </p:tav>
                                      </p:tavLst>
                                    </p:anim>
                                    <p:anim calcmode="lin" valueType="num">
                                      <p:cBhvr>
                                        <p:cTn id="28" dur="1000" fill="hold"/>
                                        <p:tgtEl>
                                          <p:spTgt spid="8">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GB" altLang="zh-TW" sz="3200" b="1" kern="0" dirty="0">
                <a:solidFill>
                  <a:schemeClr val="bg1"/>
                </a:solidFill>
                <a:ea typeface="新細明體" pitchFamily="18" charset="-120"/>
              </a:rPr>
              <a:t>Pressures for Large and Small Inventories</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 (IIM Raipur)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Operations Management II</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14 March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28</a:t>
            </a:fld>
            <a:r>
              <a:rPr lang="en-US" altLang="zh-TW" dirty="0">
                <a:solidFill>
                  <a:schemeClr val="bg1">
                    <a:lumMod val="95000"/>
                  </a:schemeClr>
                </a:solidFill>
              </a:rPr>
              <a:t>/20</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eaLnBrk="0" hangingPunct="0">
              <a:buNone/>
              <a:tabLst>
                <a:tab pos="457200" algn="l"/>
              </a:tabLst>
              <a:defRPr/>
            </a:pPr>
            <a:endParaRPr lang="en-US" sz="2400" dirty="0"/>
          </a:p>
          <a:p>
            <a:pPr marL="622300" indent="-622300">
              <a:lnSpc>
                <a:spcPct val="90000"/>
              </a:lnSpc>
              <a:spcAft>
                <a:spcPts val="1200"/>
              </a:spcAft>
              <a:buClr>
                <a:schemeClr val="tx1"/>
              </a:buClr>
              <a:buFont typeface="Times" charset="0"/>
              <a:buAutoNum type="arabicPeriod"/>
            </a:pPr>
            <a:endParaRPr lang="en-US" sz="2800" dirty="0"/>
          </a:p>
          <a:p>
            <a:pPr marL="0" indent="0" eaLnBrk="0" hangingPunct="0">
              <a:buNone/>
              <a:tabLst>
                <a:tab pos="457200" algn="l"/>
              </a:tabLst>
              <a:defRPr/>
            </a:pPr>
            <a:endParaRPr lang="en-GB" sz="2800" dirty="0"/>
          </a:p>
          <a:p>
            <a:pPr marL="0" indent="0" eaLnBrk="0" hangingPunct="0">
              <a:buNone/>
              <a:tabLst>
                <a:tab pos="457200" algn="l"/>
              </a:tabLst>
              <a:defRPr/>
            </a:pPr>
            <a:endParaRPr lang="en-US" sz="24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457200"/>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p:sp>
        <p:nvSpPr>
          <p:cNvPr id="4" name="AutoShape 4" descr="Image result for apple iphone log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 name="AutoShape 7" descr="Image result for foxconn logo"/>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5" name="Rectangle 94"/>
          <p:cNvSpPr/>
          <p:nvPr/>
        </p:nvSpPr>
        <p:spPr>
          <a:xfrm>
            <a:off x="0" y="943636"/>
            <a:ext cx="3959225" cy="584775"/>
          </a:xfrm>
          <a:prstGeom prst="rect">
            <a:avLst/>
          </a:prstGeom>
        </p:spPr>
        <p:txBody>
          <a:bodyPr wrap="square">
            <a:spAutoFit/>
          </a:bodyPr>
          <a:lstStyle/>
          <a:p>
            <a:pPr algn="ctr"/>
            <a:r>
              <a:rPr lang="en-US" sz="3200" b="1" dirty="0">
                <a:solidFill>
                  <a:schemeClr val="tx2"/>
                </a:solidFill>
              </a:rPr>
              <a:t>Increase in Inventory</a:t>
            </a:r>
            <a:endParaRPr lang="en-US" sz="2800" b="1" dirty="0">
              <a:solidFill>
                <a:schemeClr val="tx2"/>
              </a:solidFill>
            </a:endParaRPr>
          </a:p>
        </p:txBody>
      </p:sp>
      <p:sp>
        <p:nvSpPr>
          <p:cNvPr id="96" name="Rectangle 95"/>
          <p:cNvSpPr/>
          <p:nvPr/>
        </p:nvSpPr>
        <p:spPr>
          <a:xfrm>
            <a:off x="2054649" y="2577060"/>
            <a:ext cx="2060151" cy="523220"/>
          </a:xfrm>
          <a:prstGeom prst="rect">
            <a:avLst/>
          </a:prstGeom>
        </p:spPr>
        <p:txBody>
          <a:bodyPr wrap="square">
            <a:spAutoFit/>
          </a:bodyPr>
          <a:lstStyle/>
          <a:p>
            <a:r>
              <a:rPr lang="en-US" sz="2800" u="sng" dirty="0"/>
              <a:t>Holding cost</a:t>
            </a:r>
            <a:endParaRPr lang="en-US" sz="2400" u="sng" dirty="0"/>
          </a:p>
        </p:txBody>
      </p:sp>
      <p:cxnSp>
        <p:nvCxnSpPr>
          <p:cNvPr id="97" name="Elbow Connector 96"/>
          <p:cNvCxnSpPr/>
          <p:nvPr/>
        </p:nvCxnSpPr>
        <p:spPr>
          <a:xfrm>
            <a:off x="685800" y="1528409"/>
            <a:ext cx="1362501" cy="1338646"/>
          </a:xfrm>
          <a:prstGeom prst="bentConnector3">
            <a:avLst>
              <a:gd name="adj1" fmla="val -1133"/>
            </a:avLst>
          </a:prstGeom>
          <a:ln>
            <a:tailEnd type="arrow"/>
          </a:ln>
        </p:spPr>
        <p:style>
          <a:lnRef idx="2">
            <a:schemeClr val="accent1"/>
          </a:lnRef>
          <a:fillRef idx="0">
            <a:schemeClr val="accent1"/>
          </a:fillRef>
          <a:effectRef idx="1">
            <a:schemeClr val="accent1"/>
          </a:effectRef>
          <a:fontRef idx="minor">
            <a:schemeClr val="tx1"/>
          </a:fontRef>
        </p:style>
      </p:cxnSp>
      <p:sp>
        <p:nvSpPr>
          <p:cNvPr id="98" name="Rectangle 97"/>
          <p:cNvSpPr/>
          <p:nvPr/>
        </p:nvSpPr>
        <p:spPr>
          <a:xfrm>
            <a:off x="2054649" y="3119735"/>
            <a:ext cx="1449175" cy="400110"/>
          </a:xfrm>
          <a:prstGeom prst="rect">
            <a:avLst/>
          </a:prstGeom>
        </p:spPr>
        <p:txBody>
          <a:bodyPr wrap="square">
            <a:spAutoFit/>
          </a:bodyPr>
          <a:lstStyle/>
          <a:p>
            <a:r>
              <a:rPr lang="en-US" sz="2000" dirty="0"/>
              <a:t>Investment</a:t>
            </a:r>
            <a:endParaRPr lang="en-US" dirty="0"/>
          </a:p>
        </p:txBody>
      </p:sp>
      <p:sp>
        <p:nvSpPr>
          <p:cNvPr id="99" name="Rectangle 98"/>
          <p:cNvSpPr/>
          <p:nvPr/>
        </p:nvSpPr>
        <p:spPr>
          <a:xfrm>
            <a:off x="2054649" y="3500735"/>
            <a:ext cx="2898351" cy="400110"/>
          </a:xfrm>
          <a:prstGeom prst="rect">
            <a:avLst/>
          </a:prstGeom>
        </p:spPr>
        <p:txBody>
          <a:bodyPr wrap="square">
            <a:spAutoFit/>
          </a:bodyPr>
          <a:lstStyle/>
          <a:p>
            <a:r>
              <a:rPr lang="en-US" sz="2000" dirty="0"/>
              <a:t>Storage and handling cost</a:t>
            </a:r>
            <a:endParaRPr lang="en-US" dirty="0"/>
          </a:p>
        </p:txBody>
      </p:sp>
      <p:sp>
        <p:nvSpPr>
          <p:cNvPr id="101" name="Rectangle 100"/>
          <p:cNvSpPr/>
          <p:nvPr/>
        </p:nvSpPr>
        <p:spPr>
          <a:xfrm>
            <a:off x="2054649" y="3949007"/>
            <a:ext cx="1449175" cy="400110"/>
          </a:xfrm>
          <a:prstGeom prst="rect">
            <a:avLst/>
          </a:prstGeom>
        </p:spPr>
        <p:txBody>
          <a:bodyPr wrap="square">
            <a:spAutoFit/>
          </a:bodyPr>
          <a:lstStyle/>
          <a:p>
            <a:r>
              <a:rPr lang="en-US" sz="2000" dirty="0"/>
              <a:t>Insurance</a:t>
            </a:r>
            <a:endParaRPr lang="en-US" dirty="0"/>
          </a:p>
        </p:txBody>
      </p:sp>
      <p:sp>
        <p:nvSpPr>
          <p:cNvPr id="102" name="Rectangle 101"/>
          <p:cNvSpPr/>
          <p:nvPr/>
        </p:nvSpPr>
        <p:spPr>
          <a:xfrm>
            <a:off x="2054649" y="4495800"/>
            <a:ext cx="1449175" cy="400110"/>
          </a:xfrm>
          <a:prstGeom prst="rect">
            <a:avLst/>
          </a:prstGeom>
        </p:spPr>
        <p:txBody>
          <a:bodyPr wrap="square">
            <a:spAutoFit/>
          </a:bodyPr>
          <a:lstStyle/>
          <a:p>
            <a:r>
              <a:rPr lang="en-US" sz="2000" dirty="0"/>
              <a:t>Shrinkage</a:t>
            </a:r>
            <a:endParaRPr lang="en-US" dirty="0"/>
          </a:p>
        </p:txBody>
      </p:sp>
      <p:cxnSp>
        <p:nvCxnSpPr>
          <p:cNvPr id="103" name="Elbow Connector 102"/>
          <p:cNvCxnSpPr/>
          <p:nvPr/>
        </p:nvCxnSpPr>
        <p:spPr>
          <a:xfrm>
            <a:off x="685800" y="2897832"/>
            <a:ext cx="1362501" cy="421958"/>
          </a:xfrm>
          <a:prstGeom prst="bentConnector3">
            <a:avLst>
              <a:gd name="adj1" fmla="val -1133"/>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06" name="Elbow Connector 105"/>
          <p:cNvCxnSpPr/>
          <p:nvPr/>
        </p:nvCxnSpPr>
        <p:spPr>
          <a:xfrm>
            <a:off x="685800" y="3295578"/>
            <a:ext cx="1362501" cy="452736"/>
          </a:xfrm>
          <a:prstGeom prst="bentConnector3">
            <a:avLst>
              <a:gd name="adj1" fmla="val -1133"/>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08" name="Elbow Connector 107"/>
          <p:cNvCxnSpPr/>
          <p:nvPr/>
        </p:nvCxnSpPr>
        <p:spPr>
          <a:xfrm>
            <a:off x="671286" y="3733800"/>
            <a:ext cx="1362501" cy="452736"/>
          </a:xfrm>
          <a:prstGeom prst="bentConnector3">
            <a:avLst>
              <a:gd name="adj1" fmla="val -68"/>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09" name="Elbow Connector 108"/>
          <p:cNvCxnSpPr/>
          <p:nvPr/>
        </p:nvCxnSpPr>
        <p:spPr>
          <a:xfrm>
            <a:off x="671286" y="4186536"/>
            <a:ext cx="1362501" cy="452736"/>
          </a:xfrm>
          <a:prstGeom prst="bentConnector3">
            <a:avLst>
              <a:gd name="adj1" fmla="val -68"/>
            </a:avLst>
          </a:prstGeom>
          <a:ln>
            <a:tailEnd type="arrow"/>
          </a:ln>
        </p:spPr>
        <p:style>
          <a:lnRef idx="2">
            <a:schemeClr val="accent1"/>
          </a:lnRef>
          <a:fillRef idx="0">
            <a:schemeClr val="accent1"/>
          </a:fillRef>
          <a:effectRef idx="1">
            <a:schemeClr val="accent1"/>
          </a:effectRef>
          <a:fontRef idx="minor">
            <a:schemeClr val="tx1"/>
          </a:fontRef>
        </p:style>
      </p:cxnSp>
      <p:sp>
        <p:nvSpPr>
          <p:cNvPr id="113" name="TextBox 112"/>
          <p:cNvSpPr txBox="1"/>
          <p:nvPr/>
        </p:nvSpPr>
        <p:spPr>
          <a:xfrm>
            <a:off x="29028" y="1976735"/>
            <a:ext cx="1352422" cy="461665"/>
          </a:xfrm>
          <a:prstGeom prst="rect">
            <a:avLst/>
          </a:prstGeom>
        </p:spPr>
        <p:style>
          <a:lnRef idx="1">
            <a:schemeClr val="accent1"/>
          </a:lnRef>
          <a:fillRef idx="3">
            <a:schemeClr val="accent1"/>
          </a:fillRef>
          <a:effectRef idx="2">
            <a:schemeClr val="accent1"/>
          </a:effectRef>
          <a:fontRef idx="minor">
            <a:schemeClr val="lt1"/>
          </a:fontRef>
        </p:style>
        <p:txBody>
          <a:bodyPr wrap="none" rtlCol="0">
            <a:spAutoFit/>
          </a:bodyPr>
          <a:lstStyle/>
          <a:p>
            <a:r>
              <a:rPr lang="en-GB" sz="2400" dirty="0"/>
              <a:t>Increases</a:t>
            </a:r>
          </a:p>
        </p:txBody>
      </p:sp>
      <p:sp>
        <p:nvSpPr>
          <p:cNvPr id="114" name="Rectangle 113"/>
          <p:cNvSpPr/>
          <p:nvPr/>
        </p:nvSpPr>
        <p:spPr>
          <a:xfrm>
            <a:off x="4800600" y="990600"/>
            <a:ext cx="3959225" cy="584775"/>
          </a:xfrm>
          <a:prstGeom prst="rect">
            <a:avLst/>
          </a:prstGeom>
        </p:spPr>
        <p:txBody>
          <a:bodyPr wrap="square">
            <a:spAutoFit/>
          </a:bodyPr>
          <a:lstStyle/>
          <a:p>
            <a:pPr algn="ctr"/>
            <a:r>
              <a:rPr lang="en-US" sz="3200" b="1" dirty="0">
                <a:solidFill>
                  <a:schemeClr val="tx2"/>
                </a:solidFill>
              </a:rPr>
              <a:t>Increase in Inventory</a:t>
            </a:r>
            <a:endParaRPr lang="en-US" sz="2800" b="1" dirty="0">
              <a:solidFill>
                <a:schemeClr val="tx2"/>
              </a:solidFill>
            </a:endParaRPr>
          </a:p>
        </p:txBody>
      </p:sp>
      <p:sp>
        <p:nvSpPr>
          <p:cNvPr id="115" name="Rectangle 114"/>
          <p:cNvSpPr/>
          <p:nvPr/>
        </p:nvSpPr>
        <p:spPr>
          <a:xfrm>
            <a:off x="6855249" y="2713964"/>
            <a:ext cx="2365956" cy="400110"/>
          </a:xfrm>
          <a:prstGeom prst="rect">
            <a:avLst/>
          </a:prstGeom>
        </p:spPr>
        <p:txBody>
          <a:bodyPr wrap="square">
            <a:spAutoFit/>
          </a:bodyPr>
          <a:lstStyle/>
          <a:p>
            <a:r>
              <a:rPr lang="en-US" sz="2000" dirty="0"/>
              <a:t>Customer service</a:t>
            </a:r>
            <a:endParaRPr lang="en-US" dirty="0"/>
          </a:p>
        </p:txBody>
      </p:sp>
      <p:cxnSp>
        <p:nvCxnSpPr>
          <p:cNvPr id="116" name="Elbow Connector 115"/>
          <p:cNvCxnSpPr/>
          <p:nvPr/>
        </p:nvCxnSpPr>
        <p:spPr>
          <a:xfrm>
            <a:off x="5486400" y="1575373"/>
            <a:ext cx="1362502" cy="1338646"/>
          </a:xfrm>
          <a:prstGeom prst="bentConnector3">
            <a:avLst>
              <a:gd name="adj1" fmla="val -68"/>
            </a:avLst>
          </a:prstGeom>
          <a:ln>
            <a:tailEnd type="arrow"/>
          </a:ln>
        </p:spPr>
        <p:style>
          <a:lnRef idx="2">
            <a:schemeClr val="accent1"/>
          </a:lnRef>
          <a:fillRef idx="0">
            <a:schemeClr val="accent1"/>
          </a:fillRef>
          <a:effectRef idx="1">
            <a:schemeClr val="accent1"/>
          </a:effectRef>
          <a:fontRef idx="minor">
            <a:schemeClr val="tx1"/>
          </a:fontRef>
        </p:style>
      </p:cxnSp>
      <p:sp>
        <p:nvSpPr>
          <p:cNvPr id="119" name="Rectangle 118"/>
          <p:cNvSpPr/>
          <p:nvPr/>
        </p:nvSpPr>
        <p:spPr>
          <a:xfrm>
            <a:off x="6855249" y="3957727"/>
            <a:ext cx="1904576" cy="400110"/>
          </a:xfrm>
          <a:prstGeom prst="rect">
            <a:avLst/>
          </a:prstGeom>
        </p:spPr>
        <p:txBody>
          <a:bodyPr wrap="square">
            <a:spAutoFit/>
          </a:bodyPr>
          <a:lstStyle/>
          <a:p>
            <a:r>
              <a:rPr lang="en-US" sz="2000" dirty="0"/>
              <a:t>Setup cost</a:t>
            </a:r>
            <a:endParaRPr lang="en-US" dirty="0"/>
          </a:p>
        </p:txBody>
      </p:sp>
      <p:sp>
        <p:nvSpPr>
          <p:cNvPr id="120" name="Rectangle 119"/>
          <p:cNvSpPr/>
          <p:nvPr/>
        </p:nvSpPr>
        <p:spPr>
          <a:xfrm>
            <a:off x="6855249" y="4353241"/>
            <a:ext cx="2060151" cy="400110"/>
          </a:xfrm>
          <a:prstGeom prst="rect">
            <a:avLst/>
          </a:prstGeom>
        </p:spPr>
        <p:txBody>
          <a:bodyPr wrap="square">
            <a:spAutoFit/>
          </a:bodyPr>
          <a:lstStyle/>
          <a:p>
            <a:r>
              <a:rPr lang="en-US" sz="2000" dirty="0"/>
              <a:t>Ordering cost</a:t>
            </a:r>
            <a:endParaRPr lang="en-US" dirty="0"/>
          </a:p>
        </p:txBody>
      </p:sp>
      <p:cxnSp>
        <p:nvCxnSpPr>
          <p:cNvPr id="124" name="Elbow Connector 123"/>
          <p:cNvCxnSpPr/>
          <p:nvPr/>
        </p:nvCxnSpPr>
        <p:spPr>
          <a:xfrm>
            <a:off x="5486400" y="2856939"/>
            <a:ext cx="1365675" cy="1323643"/>
          </a:xfrm>
          <a:prstGeom prst="bentConnector3">
            <a:avLst>
              <a:gd name="adj1" fmla="val 49"/>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25" name="Elbow Connector 124"/>
          <p:cNvCxnSpPr/>
          <p:nvPr/>
        </p:nvCxnSpPr>
        <p:spPr>
          <a:xfrm>
            <a:off x="5486400" y="4079978"/>
            <a:ext cx="1362501" cy="452736"/>
          </a:xfrm>
          <a:prstGeom prst="bentConnector3">
            <a:avLst>
              <a:gd name="adj1" fmla="val -68"/>
            </a:avLst>
          </a:prstGeom>
          <a:ln>
            <a:tailEnd type="arrow"/>
          </a:ln>
        </p:spPr>
        <p:style>
          <a:lnRef idx="2">
            <a:schemeClr val="accent1"/>
          </a:lnRef>
          <a:fillRef idx="0">
            <a:schemeClr val="accent1"/>
          </a:fillRef>
          <a:effectRef idx="1">
            <a:schemeClr val="accent1"/>
          </a:effectRef>
          <a:fontRef idx="minor">
            <a:schemeClr val="tx1"/>
          </a:fontRef>
        </p:style>
      </p:cxnSp>
      <p:sp>
        <p:nvSpPr>
          <p:cNvPr id="127" name="TextBox 126"/>
          <p:cNvSpPr txBox="1"/>
          <p:nvPr/>
        </p:nvSpPr>
        <p:spPr>
          <a:xfrm>
            <a:off x="4829628" y="2023699"/>
            <a:ext cx="1352422" cy="461665"/>
          </a:xfrm>
          <a:prstGeom prst="rect">
            <a:avLst/>
          </a:prstGeom>
        </p:spPr>
        <p:style>
          <a:lnRef idx="1">
            <a:schemeClr val="accent1"/>
          </a:lnRef>
          <a:fillRef idx="3">
            <a:schemeClr val="accent1"/>
          </a:fillRef>
          <a:effectRef idx="2">
            <a:schemeClr val="accent1"/>
          </a:effectRef>
          <a:fontRef idx="minor">
            <a:schemeClr val="lt1"/>
          </a:fontRef>
        </p:style>
        <p:txBody>
          <a:bodyPr wrap="none" rtlCol="0">
            <a:spAutoFit/>
          </a:bodyPr>
          <a:lstStyle/>
          <a:p>
            <a:r>
              <a:rPr lang="en-GB" sz="2400" dirty="0"/>
              <a:t>Increases</a:t>
            </a:r>
          </a:p>
        </p:txBody>
      </p:sp>
      <p:sp>
        <p:nvSpPr>
          <p:cNvPr id="134" name="TextBox 133"/>
          <p:cNvSpPr txBox="1"/>
          <p:nvPr/>
        </p:nvSpPr>
        <p:spPr>
          <a:xfrm>
            <a:off x="5214258" y="3606798"/>
            <a:ext cx="1247265" cy="400110"/>
          </a:xfrm>
          <a:prstGeom prst="rect">
            <a:avLst/>
          </a:prstGeom>
        </p:spPr>
        <p:style>
          <a:lnRef idx="1">
            <a:schemeClr val="accent1"/>
          </a:lnRef>
          <a:fillRef idx="3">
            <a:schemeClr val="accent1"/>
          </a:fillRef>
          <a:effectRef idx="2">
            <a:schemeClr val="accent1"/>
          </a:effectRef>
          <a:fontRef idx="minor">
            <a:schemeClr val="lt1"/>
          </a:fontRef>
        </p:style>
        <p:txBody>
          <a:bodyPr wrap="none" rtlCol="0">
            <a:spAutoFit/>
          </a:bodyPr>
          <a:lstStyle/>
          <a:p>
            <a:r>
              <a:rPr lang="en-GB" sz="2000" dirty="0"/>
              <a:t>Decreases</a:t>
            </a:r>
          </a:p>
        </p:txBody>
      </p:sp>
      <p:sp>
        <p:nvSpPr>
          <p:cNvPr id="142" name="Right Brace 141"/>
          <p:cNvSpPr/>
          <p:nvPr/>
        </p:nvSpPr>
        <p:spPr>
          <a:xfrm rot="5400000">
            <a:off x="1676400" y="3715788"/>
            <a:ext cx="381000" cy="3276600"/>
          </a:xfrm>
          <a:prstGeom prst="rightBrace">
            <a:avLst/>
          </a:prstGeom>
        </p:spPr>
        <p:style>
          <a:lnRef idx="3">
            <a:schemeClr val="accent3"/>
          </a:lnRef>
          <a:fillRef idx="0">
            <a:schemeClr val="accent3"/>
          </a:fillRef>
          <a:effectRef idx="2">
            <a:schemeClr val="accent3"/>
          </a:effectRef>
          <a:fontRef idx="minor">
            <a:schemeClr val="tx1"/>
          </a:fontRef>
        </p:style>
        <p:txBody>
          <a:bodyPr rtlCol="0" anchor="ctr"/>
          <a:lstStyle/>
          <a:p>
            <a:pPr algn="ctr"/>
            <a:endParaRPr lang="en-GB"/>
          </a:p>
        </p:txBody>
      </p:sp>
      <p:sp>
        <p:nvSpPr>
          <p:cNvPr id="143" name="TextBox 142"/>
          <p:cNvSpPr txBox="1"/>
          <p:nvPr/>
        </p:nvSpPr>
        <p:spPr>
          <a:xfrm>
            <a:off x="1054883" y="5640196"/>
            <a:ext cx="1937069" cy="461665"/>
          </a:xfrm>
          <a:prstGeom prst="rect">
            <a:avLst/>
          </a:prstGeom>
          <a:noFill/>
        </p:spPr>
        <p:txBody>
          <a:bodyPr wrap="none" rtlCol="0">
            <a:spAutoFit/>
          </a:bodyPr>
          <a:lstStyle/>
          <a:p>
            <a:r>
              <a:rPr lang="en-GB" sz="2400" dirty="0"/>
              <a:t>Unfavourable </a:t>
            </a:r>
          </a:p>
        </p:txBody>
      </p:sp>
      <p:sp>
        <p:nvSpPr>
          <p:cNvPr id="144" name="Right Brace 143"/>
          <p:cNvSpPr/>
          <p:nvPr/>
        </p:nvSpPr>
        <p:spPr>
          <a:xfrm rot="5400000">
            <a:off x="6818312" y="3611728"/>
            <a:ext cx="381000" cy="3502025"/>
          </a:xfrm>
          <a:prstGeom prst="rightBrace">
            <a:avLst/>
          </a:prstGeom>
        </p:spPr>
        <p:style>
          <a:lnRef idx="3">
            <a:schemeClr val="accent3"/>
          </a:lnRef>
          <a:fillRef idx="0">
            <a:schemeClr val="accent3"/>
          </a:fillRef>
          <a:effectRef idx="2">
            <a:schemeClr val="accent3"/>
          </a:effectRef>
          <a:fontRef idx="minor">
            <a:schemeClr val="tx1"/>
          </a:fontRef>
        </p:style>
        <p:txBody>
          <a:bodyPr rtlCol="0" anchor="ctr"/>
          <a:lstStyle/>
          <a:p>
            <a:pPr algn="ctr"/>
            <a:endParaRPr lang="en-GB"/>
          </a:p>
        </p:txBody>
      </p:sp>
      <p:sp>
        <p:nvSpPr>
          <p:cNvPr id="145" name="TextBox 144"/>
          <p:cNvSpPr txBox="1"/>
          <p:nvPr/>
        </p:nvSpPr>
        <p:spPr>
          <a:xfrm>
            <a:off x="6196795" y="5648849"/>
            <a:ext cx="1624034" cy="461665"/>
          </a:xfrm>
          <a:prstGeom prst="rect">
            <a:avLst/>
          </a:prstGeom>
          <a:noFill/>
        </p:spPr>
        <p:txBody>
          <a:bodyPr wrap="none" rtlCol="0">
            <a:spAutoFit/>
          </a:bodyPr>
          <a:lstStyle/>
          <a:p>
            <a:r>
              <a:rPr lang="en-GB" sz="2400" dirty="0"/>
              <a:t>Favourable </a:t>
            </a:r>
          </a:p>
        </p:txBody>
      </p:sp>
    </p:spTree>
    <p:extLst>
      <p:ext uri="{BB962C8B-B14F-4D97-AF65-F5344CB8AC3E}">
        <p14:creationId xmlns:p14="http://schemas.microsoft.com/office/powerpoint/2010/main" val="3158139894"/>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97"/>
                                        </p:tgtEl>
                                        <p:attrNameLst>
                                          <p:attrName>style.visibility</p:attrName>
                                        </p:attrNameLst>
                                      </p:cBhvr>
                                      <p:to>
                                        <p:strVal val="visible"/>
                                      </p:to>
                                    </p:set>
                                    <p:animEffect transition="in" filter="strips(downRight)">
                                      <p:cBhvr>
                                        <p:cTn id="7" dur="500"/>
                                        <p:tgtEl>
                                          <p:spTgt spid="97"/>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113"/>
                                        </p:tgtEl>
                                        <p:attrNameLst>
                                          <p:attrName>style.visibility</p:attrName>
                                        </p:attrNameLst>
                                      </p:cBhvr>
                                      <p:to>
                                        <p:strVal val="visible"/>
                                      </p:to>
                                    </p:set>
                                    <p:animEffect transition="in" filter="wipe(up)">
                                      <p:cBhvr>
                                        <p:cTn id="10" dur="500"/>
                                        <p:tgtEl>
                                          <p:spTgt spid="11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96"/>
                                        </p:tgtEl>
                                        <p:attrNameLst>
                                          <p:attrName>style.visibility</p:attrName>
                                        </p:attrNameLst>
                                      </p:cBhvr>
                                      <p:to>
                                        <p:strVal val="visible"/>
                                      </p:to>
                                    </p:set>
                                    <p:animEffect transition="in" filter="wipe(left)">
                                      <p:cBhvr>
                                        <p:cTn id="15" dur="500"/>
                                        <p:tgtEl>
                                          <p:spTgt spid="96"/>
                                        </p:tgtEl>
                                      </p:cBhvr>
                                    </p:animEffect>
                                  </p:childTnLst>
                                </p:cTn>
                              </p:par>
                            </p:childTnLst>
                          </p:cTn>
                        </p:par>
                      </p:childTnLst>
                    </p:cTn>
                  </p:par>
                  <p:par>
                    <p:cTn id="16" fill="hold">
                      <p:stCondLst>
                        <p:cond delay="indefinite"/>
                      </p:stCondLst>
                      <p:childTnLst>
                        <p:par>
                          <p:cTn id="17" fill="hold">
                            <p:stCondLst>
                              <p:cond delay="0"/>
                            </p:stCondLst>
                            <p:childTnLst>
                              <p:par>
                                <p:cTn id="18" presetID="18" presetClass="entr" presetSubtype="6" fill="hold" nodeType="clickEffect">
                                  <p:stCondLst>
                                    <p:cond delay="0"/>
                                  </p:stCondLst>
                                  <p:childTnLst>
                                    <p:set>
                                      <p:cBhvr>
                                        <p:cTn id="19" dur="1" fill="hold">
                                          <p:stCondLst>
                                            <p:cond delay="0"/>
                                          </p:stCondLst>
                                        </p:cTn>
                                        <p:tgtEl>
                                          <p:spTgt spid="103"/>
                                        </p:tgtEl>
                                        <p:attrNameLst>
                                          <p:attrName>style.visibility</p:attrName>
                                        </p:attrNameLst>
                                      </p:cBhvr>
                                      <p:to>
                                        <p:strVal val="visible"/>
                                      </p:to>
                                    </p:set>
                                    <p:animEffect transition="in" filter="strips(downRight)">
                                      <p:cBhvr>
                                        <p:cTn id="20" dur="500"/>
                                        <p:tgtEl>
                                          <p:spTgt spid="103"/>
                                        </p:tgtEl>
                                      </p:cBhvr>
                                    </p:animEffect>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98"/>
                                        </p:tgtEl>
                                        <p:attrNameLst>
                                          <p:attrName>style.visibility</p:attrName>
                                        </p:attrNameLst>
                                      </p:cBhvr>
                                      <p:to>
                                        <p:strVal val="visible"/>
                                      </p:to>
                                    </p:set>
                                    <p:animEffect transition="in" filter="wipe(left)">
                                      <p:cBhvr>
                                        <p:cTn id="24" dur="500"/>
                                        <p:tgtEl>
                                          <p:spTgt spid="98"/>
                                        </p:tgtEl>
                                      </p:cBhvr>
                                    </p:animEffect>
                                  </p:childTnLst>
                                </p:cTn>
                              </p:par>
                            </p:childTnLst>
                          </p:cTn>
                        </p:par>
                      </p:childTnLst>
                    </p:cTn>
                  </p:par>
                  <p:par>
                    <p:cTn id="25" fill="hold">
                      <p:stCondLst>
                        <p:cond delay="indefinite"/>
                      </p:stCondLst>
                      <p:childTnLst>
                        <p:par>
                          <p:cTn id="26" fill="hold">
                            <p:stCondLst>
                              <p:cond delay="0"/>
                            </p:stCondLst>
                            <p:childTnLst>
                              <p:par>
                                <p:cTn id="27" presetID="18" presetClass="entr" presetSubtype="6" fill="hold" nodeType="clickEffect">
                                  <p:stCondLst>
                                    <p:cond delay="0"/>
                                  </p:stCondLst>
                                  <p:childTnLst>
                                    <p:set>
                                      <p:cBhvr>
                                        <p:cTn id="28" dur="1" fill="hold">
                                          <p:stCondLst>
                                            <p:cond delay="0"/>
                                          </p:stCondLst>
                                        </p:cTn>
                                        <p:tgtEl>
                                          <p:spTgt spid="106"/>
                                        </p:tgtEl>
                                        <p:attrNameLst>
                                          <p:attrName>style.visibility</p:attrName>
                                        </p:attrNameLst>
                                      </p:cBhvr>
                                      <p:to>
                                        <p:strVal val="visible"/>
                                      </p:to>
                                    </p:set>
                                    <p:animEffect transition="in" filter="strips(downRight)">
                                      <p:cBhvr>
                                        <p:cTn id="29" dur="500"/>
                                        <p:tgtEl>
                                          <p:spTgt spid="106"/>
                                        </p:tgtEl>
                                      </p:cBhvr>
                                    </p:animEffect>
                                  </p:childTnLst>
                                </p:cTn>
                              </p:par>
                            </p:childTnLst>
                          </p:cTn>
                        </p:par>
                        <p:par>
                          <p:cTn id="30" fill="hold">
                            <p:stCondLst>
                              <p:cond delay="500"/>
                            </p:stCondLst>
                            <p:childTnLst>
                              <p:par>
                                <p:cTn id="31" presetID="22" presetClass="entr" presetSubtype="8" fill="hold" grpId="0" nodeType="afterEffect">
                                  <p:stCondLst>
                                    <p:cond delay="0"/>
                                  </p:stCondLst>
                                  <p:childTnLst>
                                    <p:set>
                                      <p:cBhvr>
                                        <p:cTn id="32" dur="1" fill="hold">
                                          <p:stCondLst>
                                            <p:cond delay="0"/>
                                          </p:stCondLst>
                                        </p:cTn>
                                        <p:tgtEl>
                                          <p:spTgt spid="99"/>
                                        </p:tgtEl>
                                        <p:attrNameLst>
                                          <p:attrName>style.visibility</p:attrName>
                                        </p:attrNameLst>
                                      </p:cBhvr>
                                      <p:to>
                                        <p:strVal val="visible"/>
                                      </p:to>
                                    </p:set>
                                    <p:animEffect transition="in" filter="wipe(left)">
                                      <p:cBhvr>
                                        <p:cTn id="33" dur="500"/>
                                        <p:tgtEl>
                                          <p:spTgt spid="99"/>
                                        </p:tgtEl>
                                      </p:cBhvr>
                                    </p:animEffect>
                                  </p:childTnLst>
                                </p:cTn>
                              </p:par>
                            </p:childTnLst>
                          </p:cTn>
                        </p:par>
                      </p:childTnLst>
                    </p:cTn>
                  </p:par>
                  <p:par>
                    <p:cTn id="34" fill="hold">
                      <p:stCondLst>
                        <p:cond delay="indefinite"/>
                      </p:stCondLst>
                      <p:childTnLst>
                        <p:par>
                          <p:cTn id="35" fill="hold">
                            <p:stCondLst>
                              <p:cond delay="0"/>
                            </p:stCondLst>
                            <p:childTnLst>
                              <p:par>
                                <p:cTn id="36" presetID="18" presetClass="entr" presetSubtype="6" fill="hold" nodeType="clickEffect">
                                  <p:stCondLst>
                                    <p:cond delay="0"/>
                                  </p:stCondLst>
                                  <p:childTnLst>
                                    <p:set>
                                      <p:cBhvr>
                                        <p:cTn id="37" dur="1" fill="hold">
                                          <p:stCondLst>
                                            <p:cond delay="0"/>
                                          </p:stCondLst>
                                        </p:cTn>
                                        <p:tgtEl>
                                          <p:spTgt spid="108"/>
                                        </p:tgtEl>
                                        <p:attrNameLst>
                                          <p:attrName>style.visibility</p:attrName>
                                        </p:attrNameLst>
                                      </p:cBhvr>
                                      <p:to>
                                        <p:strVal val="visible"/>
                                      </p:to>
                                    </p:set>
                                    <p:animEffect transition="in" filter="strips(downRight)">
                                      <p:cBhvr>
                                        <p:cTn id="38" dur="500"/>
                                        <p:tgtEl>
                                          <p:spTgt spid="108"/>
                                        </p:tgtEl>
                                      </p:cBhvr>
                                    </p:animEffect>
                                  </p:childTnLst>
                                </p:cTn>
                              </p:par>
                            </p:childTnLst>
                          </p:cTn>
                        </p:par>
                        <p:par>
                          <p:cTn id="39" fill="hold">
                            <p:stCondLst>
                              <p:cond delay="500"/>
                            </p:stCondLst>
                            <p:childTnLst>
                              <p:par>
                                <p:cTn id="40" presetID="22" presetClass="entr" presetSubtype="8" fill="hold" grpId="0" nodeType="afterEffect">
                                  <p:stCondLst>
                                    <p:cond delay="0"/>
                                  </p:stCondLst>
                                  <p:childTnLst>
                                    <p:set>
                                      <p:cBhvr>
                                        <p:cTn id="41" dur="1" fill="hold">
                                          <p:stCondLst>
                                            <p:cond delay="0"/>
                                          </p:stCondLst>
                                        </p:cTn>
                                        <p:tgtEl>
                                          <p:spTgt spid="101"/>
                                        </p:tgtEl>
                                        <p:attrNameLst>
                                          <p:attrName>style.visibility</p:attrName>
                                        </p:attrNameLst>
                                      </p:cBhvr>
                                      <p:to>
                                        <p:strVal val="visible"/>
                                      </p:to>
                                    </p:set>
                                    <p:animEffect transition="in" filter="wipe(left)">
                                      <p:cBhvr>
                                        <p:cTn id="42" dur="500"/>
                                        <p:tgtEl>
                                          <p:spTgt spid="101"/>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6" fill="hold" nodeType="clickEffect">
                                  <p:stCondLst>
                                    <p:cond delay="0"/>
                                  </p:stCondLst>
                                  <p:childTnLst>
                                    <p:set>
                                      <p:cBhvr>
                                        <p:cTn id="46" dur="1" fill="hold">
                                          <p:stCondLst>
                                            <p:cond delay="0"/>
                                          </p:stCondLst>
                                        </p:cTn>
                                        <p:tgtEl>
                                          <p:spTgt spid="109"/>
                                        </p:tgtEl>
                                        <p:attrNameLst>
                                          <p:attrName>style.visibility</p:attrName>
                                        </p:attrNameLst>
                                      </p:cBhvr>
                                      <p:to>
                                        <p:strVal val="visible"/>
                                      </p:to>
                                    </p:set>
                                    <p:animEffect transition="in" filter="strips(downRight)">
                                      <p:cBhvr>
                                        <p:cTn id="47" dur="500"/>
                                        <p:tgtEl>
                                          <p:spTgt spid="109"/>
                                        </p:tgtEl>
                                      </p:cBhvr>
                                    </p:animEffect>
                                  </p:childTnLst>
                                </p:cTn>
                              </p:par>
                            </p:childTnLst>
                          </p:cTn>
                        </p:par>
                        <p:par>
                          <p:cTn id="48" fill="hold">
                            <p:stCondLst>
                              <p:cond delay="500"/>
                            </p:stCondLst>
                            <p:childTnLst>
                              <p:par>
                                <p:cTn id="49" presetID="22" presetClass="entr" presetSubtype="8" fill="hold" grpId="0" nodeType="afterEffect">
                                  <p:stCondLst>
                                    <p:cond delay="0"/>
                                  </p:stCondLst>
                                  <p:childTnLst>
                                    <p:set>
                                      <p:cBhvr>
                                        <p:cTn id="50" dur="1" fill="hold">
                                          <p:stCondLst>
                                            <p:cond delay="0"/>
                                          </p:stCondLst>
                                        </p:cTn>
                                        <p:tgtEl>
                                          <p:spTgt spid="102"/>
                                        </p:tgtEl>
                                        <p:attrNameLst>
                                          <p:attrName>style.visibility</p:attrName>
                                        </p:attrNameLst>
                                      </p:cBhvr>
                                      <p:to>
                                        <p:strVal val="visible"/>
                                      </p:to>
                                    </p:set>
                                    <p:animEffect transition="in" filter="wipe(left)">
                                      <p:cBhvr>
                                        <p:cTn id="51" dur="500"/>
                                        <p:tgtEl>
                                          <p:spTgt spid="102"/>
                                        </p:tgtEl>
                                      </p:cBhvr>
                                    </p:animEffect>
                                  </p:childTnLst>
                                </p:cTn>
                              </p:par>
                            </p:childTnLst>
                          </p:cTn>
                        </p:par>
                      </p:childTnLst>
                    </p:cTn>
                  </p:par>
                  <p:par>
                    <p:cTn id="52" fill="hold">
                      <p:stCondLst>
                        <p:cond delay="indefinite"/>
                      </p:stCondLst>
                      <p:childTnLst>
                        <p:par>
                          <p:cTn id="53" fill="hold">
                            <p:stCondLst>
                              <p:cond delay="0"/>
                            </p:stCondLst>
                            <p:childTnLst>
                              <p:par>
                                <p:cTn id="54" presetID="18" presetClass="entr" presetSubtype="6" fill="hold" nodeType="clickEffect">
                                  <p:stCondLst>
                                    <p:cond delay="0"/>
                                  </p:stCondLst>
                                  <p:childTnLst>
                                    <p:set>
                                      <p:cBhvr>
                                        <p:cTn id="55" dur="1" fill="hold">
                                          <p:stCondLst>
                                            <p:cond delay="0"/>
                                          </p:stCondLst>
                                        </p:cTn>
                                        <p:tgtEl>
                                          <p:spTgt spid="116"/>
                                        </p:tgtEl>
                                        <p:attrNameLst>
                                          <p:attrName>style.visibility</p:attrName>
                                        </p:attrNameLst>
                                      </p:cBhvr>
                                      <p:to>
                                        <p:strVal val="visible"/>
                                      </p:to>
                                    </p:set>
                                    <p:animEffect transition="in" filter="strips(downRight)">
                                      <p:cBhvr>
                                        <p:cTn id="56" dur="500"/>
                                        <p:tgtEl>
                                          <p:spTgt spid="116"/>
                                        </p:tgtEl>
                                      </p:cBhvr>
                                    </p:animEffect>
                                  </p:childTnLst>
                                </p:cTn>
                              </p:par>
                              <p:par>
                                <p:cTn id="57" presetID="22" presetClass="entr" presetSubtype="1" fill="hold" grpId="0" nodeType="withEffect">
                                  <p:stCondLst>
                                    <p:cond delay="0"/>
                                  </p:stCondLst>
                                  <p:childTnLst>
                                    <p:set>
                                      <p:cBhvr>
                                        <p:cTn id="58" dur="1" fill="hold">
                                          <p:stCondLst>
                                            <p:cond delay="0"/>
                                          </p:stCondLst>
                                        </p:cTn>
                                        <p:tgtEl>
                                          <p:spTgt spid="127"/>
                                        </p:tgtEl>
                                        <p:attrNameLst>
                                          <p:attrName>style.visibility</p:attrName>
                                        </p:attrNameLst>
                                      </p:cBhvr>
                                      <p:to>
                                        <p:strVal val="visible"/>
                                      </p:to>
                                    </p:set>
                                    <p:animEffect transition="in" filter="wipe(up)">
                                      <p:cBhvr>
                                        <p:cTn id="59" dur="500"/>
                                        <p:tgtEl>
                                          <p:spTgt spid="127"/>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8" fill="hold" grpId="0" nodeType="clickEffect">
                                  <p:stCondLst>
                                    <p:cond delay="0"/>
                                  </p:stCondLst>
                                  <p:childTnLst>
                                    <p:set>
                                      <p:cBhvr>
                                        <p:cTn id="63" dur="1" fill="hold">
                                          <p:stCondLst>
                                            <p:cond delay="0"/>
                                          </p:stCondLst>
                                        </p:cTn>
                                        <p:tgtEl>
                                          <p:spTgt spid="115"/>
                                        </p:tgtEl>
                                        <p:attrNameLst>
                                          <p:attrName>style.visibility</p:attrName>
                                        </p:attrNameLst>
                                      </p:cBhvr>
                                      <p:to>
                                        <p:strVal val="visible"/>
                                      </p:to>
                                    </p:set>
                                    <p:animEffect transition="in" filter="wipe(left)">
                                      <p:cBhvr>
                                        <p:cTn id="64" dur="500"/>
                                        <p:tgtEl>
                                          <p:spTgt spid="115"/>
                                        </p:tgtEl>
                                      </p:cBhvr>
                                    </p:animEffect>
                                  </p:childTnLst>
                                </p:cTn>
                              </p:par>
                            </p:childTnLst>
                          </p:cTn>
                        </p:par>
                      </p:childTnLst>
                    </p:cTn>
                  </p:par>
                  <p:par>
                    <p:cTn id="65" fill="hold">
                      <p:stCondLst>
                        <p:cond delay="indefinite"/>
                      </p:stCondLst>
                      <p:childTnLst>
                        <p:par>
                          <p:cTn id="66" fill="hold">
                            <p:stCondLst>
                              <p:cond delay="0"/>
                            </p:stCondLst>
                            <p:childTnLst>
                              <p:par>
                                <p:cTn id="67" presetID="18" presetClass="entr" presetSubtype="6" fill="hold" nodeType="clickEffect">
                                  <p:stCondLst>
                                    <p:cond delay="0"/>
                                  </p:stCondLst>
                                  <p:childTnLst>
                                    <p:set>
                                      <p:cBhvr>
                                        <p:cTn id="68" dur="1" fill="hold">
                                          <p:stCondLst>
                                            <p:cond delay="0"/>
                                          </p:stCondLst>
                                        </p:cTn>
                                        <p:tgtEl>
                                          <p:spTgt spid="124"/>
                                        </p:tgtEl>
                                        <p:attrNameLst>
                                          <p:attrName>style.visibility</p:attrName>
                                        </p:attrNameLst>
                                      </p:cBhvr>
                                      <p:to>
                                        <p:strVal val="visible"/>
                                      </p:to>
                                    </p:set>
                                    <p:animEffect transition="in" filter="strips(downRight)">
                                      <p:cBhvr>
                                        <p:cTn id="69" dur="500"/>
                                        <p:tgtEl>
                                          <p:spTgt spid="124"/>
                                        </p:tgtEl>
                                      </p:cBhvr>
                                    </p:animEffect>
                                  </p:childTnLst>
                                </p:cTn>
                              </p:par>
                            </p:childTnLst>
                          </p:cTn>
                        </p:par>
                        <p:par>
                          <p:cTn id="70" fill="hold">
                            <p:stCondLst>
                              <p:cond delay="500"/>
                            </p:stCondLst>
                            <p:childTnLst>
                              <p:par>
                                <p:cTn id="71" presetID="22" presetClass="entr" presetSubtype="8" fill="hold" grpId="0" nodeType="afterEffect">
                                  <p:stCondLst>
                                    <p:cond delay="0"/>
                                  </p:stCondLst>
                                  <p:childTnLst>
                                    <p:set>
                                      <p:cBhvr>
                                        <p:cTn id="72" dur="1" fill="hold">
                                          <p:stCondLst>
                                            <p:cond delay="0"/>
                                          </p:stCondLst>
                                        </p:cTn>
                                        <p:tgtEl>
                                          <p:spTgt spid="119"/>
                                        </p:tgtEl>
                                        <p:attrNameLst>
                                          <p:attrName>style.visibility</p:attrName>
                                        </p:attrNameLst>
                                      </p:cBhvr>
                                      <p:to>
                                        <p:strVal val="visible"/>
                                      </p:to>
                                    </p:set>
                                    <p:animEffect transition="in" filter="wipe(left)">
                                      <p:cBhvr>
                                        <p:cTn id="73" dur="500"/>
                                        <p:tgtEl>
                                          <p:spTgt spid="119"/>
                                        </p:tgtEl>
                                      </p:cBhvr>
                                    </p:animEffect>
                                  </p:childTnLst>
                                </p:cTn>
                              </p:par>
                              <p:par>
                                <p:cTn id="74" presetID="22" presetClass="entr" presetSubtype="1" fill="hold" grpId="0" nodeType="withEffect">
                                  <p:stCondLst>
                                    <p:cond delay="0"/>
                                  </p:stCondLst>
                                  <p:childTnLst>
                                    <p:set>
                                      <p:cBhvr>
                                        <p:cTn id="75" dur="1" fill="hold">
                                          <p:stCondLst>
                                            <p:cond delay="0"/>
                                          </p:stCondLst>
                                        </p:cTn>
                                        <p:tgtEl>
                                          <p:spTgt spid="134"/>
                                        </p:tgtEl>
                                        <p:attrNameLst>
                                          <p:attrName>style.visibility</p:attrName>
                                        </p:attrNameLst>
                                      </p:cBhvr>
                                      <p:to>
                                        <p:strVal val="visible"/>
                                      </p:to>
                                    </p:set>
                                    <p:animEffect transition="in" filter="wipe(up)">
                                      <p:cBhvr>
                                        <p:cTn id="76" dur="500"/>
                                        <p:tgtEl>
                                          <p:spTgt spid="134"/>
                                        </p:tgtEl>
                                      </p:cBhvr>
                                    </p:animEffect>
                                  </p:childTnLst>
                                </p:cTn>
                              </p:par>
                            </p:childTnLst>
                          </p:cTn>
                        </p:par>
                      </p:childTnLst>
                    </p:cTn>
                  </p:par>
                  <p:par>
                    <p:cTn id="77" fill="hold">
                      <p:stCondLst>
                        <p:cond delay="indefinite"/>
                      </p:stCondLst>
                      <p:childTnLst>
                        <p:par>
                          <p:cTn id="78" fill="hold">
                            <p:stCondLst>
                              <p:cond delay="0"/>
                            </p:stCondLst>
                            <p:childTnLst>
                              <p:par>
                                <p:cTn id="79" presetID="18" presetClass="entr" presetSubtype="6" fill="hold" nodeType="clickEffect">
                                  <p:stCondLst>
                                    <p:cond delay="0"/>
                                  </p:stCondLst>
                                  <p:childTnLst>
                                    <p:set>
                                      <p:cBhvr>
                                        <p:cTn id="80" dur="1" fill="hold">
                                          <p:stCondLst>
                                            <p:cond delay="0"/>
                                          </p:stCondLst>
                                        </p:cTn>
                                        <p:tgtEl>
                                          <p:spTgt spid="125"/>
                                        </p:tgtEl>
                                        <p:attrNameLst>
                                          <p:attrName>style.visibility</p:attrName>
                                        </p:attrNameLst>
                                      </p:cBhvr>
                                      <p:to>
                                        <p:strVal val="visible"/>
                                      </p:to>
                                    </p:set>
                                    <p:animEffect transition="in" filter="strips(downRight)">
                                      <p:cBhvr>
                                        <p:cTn id="81" dur="500"/>
                                        <p:tgtEl>
                                          <p:spTgt spid="125"/>
                                        </p:tgtEl>
                                      </p:cBhvr>
                                    </p:animEffect>
                                  </p:childTnLst>
                                </p:cTn>
                              </p:par>
                            </p:childTnLst>
                          </p:cTn>
                        </p:par>
                        <p:par>
                          <p:cTn id="82" fill="hold">
                            <p:stCondLst>
                              <p:cond delay="500"/>
                            </p:stCondLst>
                            <p:childTnLst>
                              <p:par>
                                <p:cTn id="83" presetID="22" presetClass="entr" presetSubtype="8" fill="hold" grpId="0" nodeType="afterEffect">
                                  <p:stCondLst>
                                    <p:cond delay="0"/>
                                  </p:stCondLst>
                                  <p:childTnLst>
                                    <p:set>
                                      <p:cBhvr>
                                        <p:cTn id="84" dur="1" fill="hold">
                                          <p:stCondLst>
                                            <p:cond delay="0"/>
                                          </p:stCondLst>
                                        </p:cTn>
                                        <p:tgtEl>
                                          <p:spTgt spid="120"/>
                                        </p:tgtEl>
                                        <p:attrNameLst>
                                          <p:attrName>style.visibility</p:attrName>
                                        </p:attrNameLst>
                                      </p:cBhvr>
                                      <p:to>
                                        <p:strVal val="visible"/>
                                      </p:to>
                                    </p:set>
                                    <p:animEffect transition="in" filter="wipe(left)">
                                      <p:cBhvr>
                                        <p:cTn id="85" dur="500"/>
                                        <p:tgtEl>
                                          <p:spTgt spid="120"/>
                                        </p:tgtEl>
                                      </p:cBhvr>
                                    </p:animEffect>
                                  </p:childTnLst>
                                </p:cTn>
                              </p:par>
                            </p:childTnLst>
                          </p:cTn>
                        </p:par>
                      </p:childTnLst>
                    </p:cTn>
                  </p:par>
                  <p:par>
                    <p:cTn id="86" fill="hold">
                      <p:stCondLst>
                        <p:cond delay="indefinite"/>
                      </p:stCondLst>
                      <p:childTnLst>
                        <p:par>
                          <p:cTn id="87" fill="hold">
                            <p:stCondLst>
                              <p:cond delay="0"/>
                            </p:stCondLst>
                            <p:childTnLst>
                              <p:par>
                                <p:cTn id="88" presetID="16" presetClass="entr" presetSubtype="21" fill="hold" grpId="0" nodeType="clickEffect">
                                  <p:stCondLst>
                                    <p:cond delay="0"/>
                                  </p:stCondLst>
                                  <p:childTnLst>
                                    <p:set>
                                      <p:cBhvr>
                                        <p:cTn id="89" dur="1" fill="hold">
                                          <p:stCondLst>
                                            <p:cond delay="0"/>
                                          </p:stCondLst>
                                        </p:cTn>
                                        <p:tgtEl>
                                          <p:spTgt spid="142"/>
                                        </p:tgtEl>
                                        <p:attrNameLst>
                                          <p:attrName>style.visibility</p:attrName>
                                        </p:attrNameLst>
                                      </p:cBhvr>
                                      <p:to>
                                        <p:strVal val="visible"/>
                                      </p:to>
                                    </p:set>
                                    <p:animEffect transition="in" filter="barn(inVertical)">
                                      <p:cBhvr>
                                        <p:cTn id="90" dur="500"/>
                                        <p:tgtEl>
                                          <p:spTgt spid="142"/>
                                        </p:tgtEl>
                                      </p:cBhvr>
                                    </p:animEffect>
                                  </p:childTnLst>
                                </p:cTn>
                              </p:par>
                              <p:par>
                                <p:cTn id="91" presetID="16" presetClass="entr" presetSubtype="21" fill="hold" grpId="0" nodeType="withEffect">
                                  <p:stCondLst>
                                    <p:cond delay="0"/>
                                  </p:stCondLst>
                                  <p:childTnLst>
                                    <p:set>
                                      <p:cBhvr>
                                        <p:cTn id="92" dur="1" fill="hold">
                                          <p:stCondLst>
                                            <p:cond delay="0"/>
                                          </p:stCondLst>
                                        </p:cTn>
                                        <p:tgtEl>
                                          <p:spTgt spid="143"/>
                                        </p:tgtEl>
                                        <p:attrNameLst>
                                          <p:attrName>style.visibility</p:attrName>
                                        </p:attrNameLst>
                                      </p:cBhvr>
                                      <p:to>
                                        <p:strVal val="visible"/>
                                      </p:to>
                                    </p:set>
                                    <p:animEffect transition="in" filter="barn(inVertical)">
                                      <p:cBhvr>
                                        <p:cTn id="93" dur="500"/>
                                        <p:tgtEl>
                                          <p:spTgt spid="143"/>
                                        </p:tgtEl>
                                      </p:cBhvr>
                                    </p:animEffect>
                                  </p:childTnLst>
                                </p:cTn>
                              </p:par>
                            </p:childTnLst>
                          </p:cTn>
                        </p:par>
                      </p:childTnLst>
                    </p:cTn>
                  </p:par>
                  <p:par>
                    <p:cTn id="94" fill="hold">
                      <p:stCondLst>
                        <p:cond delay="indefinite"/>
                      </p:stCondLst>
                      <p:childTnLst>
                        <p:par>
                          <p:cTn id="95" fill="hold">
                            <p:stCondLst>
                              <p:cond delay="0"/>
                            </p:stCondLst>
                            <p:childTnLst>
                              <p:par>
                                <p:cTn id="96" presetID="16" presetClass="entr" presetSubtype="21" fill="hold" grpId="0" nodeType="clickEffect">
                                  <p:stCondLst>
                                    <p:cond delay="0"/>
                                  </p:stCondLst>
                                  <p:childTnLst>
                                    <p:set>
                                      <p:cBhvr>
                                        <p:cTn id="97" dur="1" fill="hold">
                                          <p:stCondLst>
                                            <p:cond delay="0"/>
                                          </p:stCondLst>
                                        </p:cTn>
                                        <p:tgtEl>
                                          <p:spTgt spid="144"/>
                                        </p:tgtEl>
                                        <p:attrNameLst>
                                          <p:attrName>style.visibility</p:attrName>
                                        </p:attrNameLst>
                                      </p:cBhvr>
                                      <p:to>
                                        <p:strVal val="visible"/>
                                      </p:to>
                                    </p:set>
                                    <p:animEffect transition="in" filter="barn(inVertical)">
                                      <p:cBhvr>
                                        <p:cTn id="98" dur="500"/>
                                        <p:tgtEl>
                                          <p:spTgt spid="144"/>
                                        </p:tgtEl>
                                      </p:cBhvr>
                                    </p:animEffect>
                                  </p:childTnLst>
                                </p:cTn>
                              </p:par>
                              <p:par>
                                <p:cTn id="99" presetID="16" presetClass="entr" presetSubtype="21" fill="hold" grpId="0" nodeType="withEffect">
                                  <p:stCondLst>
                                    <p:cond delay="0"/>
                                  </p:stCondLst>
                                  <p:childTnLst>
                                    <p:set>
                                      <p:cBhvr>
                                        <p:cTn id="100" dur="1" fill="hold">
                                          <p:stCondLst>
                                            <p:cond delay="0"/>
                                          </p:stCondLst>
                                        </p:cTn>
                                        <p:tgtEl>
                                          <p:spTgt spid="145"/>
                                        </p:tgtEl>
                                        <p:attrNameLst>
                                          <p:attrName>style.visibility</p:attrName>
                                        </p:attrNameLst>
                                      </p:cBhvr>
                                      <p:to>
                                        <p:strVal val="visible"/>
                                      </p:to>
                                    </p:set>
                                    <p:animEffect transition="in" filter="barn(inVertical)">
                                      <p:cBhvr>
                                        <p:cTn id="101" dur="500"/>
                                        <p:tgtEl>
                                          <p:spTgt spid="1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 grpId="0"/>
      <p:bldP spid="98" grpId="0"/>
      <p:bldP spid="99" grpId="0"/>
      <p:bldP spid="101" grpId="0"/>
      <p:bldP spid="102" grpId="0"/>
      <p:bldP spid="113" grpId="0" animBg="1"/>
      <p:bldP spid="115" grpId="0"/>
      <p:bldP spid="119" grpId="0"/>
      <p:bldP spid="120" grpId="0"/>
      <p:bldP spid="127" grpId="0" animBg="1"/>
      <p:bldP spid="134" grpId="0" animBg="1"/>
      <p:bldP spid="142" grpId="0" animBg="1"/>
      <p:bldP spid="143" grpId="0"/>
      <p:bldP spid="144" grpId="0" animBg="1"/>
      <p:bldP spid="14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GB" altLang="zh-TW" sz="3200" b="1" kern="0" dirty="0">
                <a:solidFill>
                  <a:schemeClr val="bg1"/>
                </a:solidFill>
                <a:ea typeface="新細明體" pitchFamily="18" charset="-120"/>
              </a:rPr>
              <a:t>Types of inventory</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 (IIM Raipur)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Operations Management II</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14 March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29</a:t>
            </a:fld>
            <a:r>
              <a:rPr lang="en-US" altLang="zh-TW" dirty="0">
                <a:solidFill>
                  <a:schemeClr val="bg1">
                    <a:lumMod val="95000"/>
                  </a:schemeClr>
                </a:solidFill>
              </a:rPr>
              <a:t>/19</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eaLnBrk="0" hangingPunct="0">
              <a:buNone/>
              <a:tabLst>
                <a:tab pos="457200" algn="l"/>
              </a:tabLst>
              <a:defRPr/>
            </a:pPr>
            <a:endParaRPr lang="en-US" sz="2400" dirty="0"/>
          </a:p>
          <a:p>
            <a:pPr marL="622300" indent="-622300">
              <a:lnSpc>
                <a:spcPct val="90000"/>
              </a:lnSpc>
              <a:spcAft>
                <a:spcPts val="1200"/>
              </a:spcAft>
              <a:buClr>
                <a:schemeClr val="tx1"/>
              </a:buClr>
              <a:buFont typeface="Times" charset="0"/>
              <a:buAutoNum type="arabicPeriod"/>
            </a:pPr>
            <a:endParaRPr lang="en-US" sz="2800" dirty="0"/>
          </a:p>
          <a:p>
            <a:pPr marL="0" indent="0" eaLnBrk="0" hangingPunct="0">
              <a:buNone/>
              <a:tabLst>
                <a:tab pos="457200" algn="l"/>
              </a:tabLst>
              <a:defRPr/>
            </a:pPr>
            <a:endParaRPr lang="en-GB" sz="2800" dirty="0"/>
          </a:p>
          <a:p>
            <a:pPr marL="0" indent="0" eaLnBrk="0" hangingPunct="0">
              <a:buNone/>
              <a:tabLst>
                <a:tab pos="457200" algn="l"/>
              </a:tabLst>
              <a:defRPr/>
            </a:pPr>
            <a:endParaRPr lang="en-US" sz="24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457200"/>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p:sp>
        <p:nvSpPr>
          <p:cNvPr id="4" name="AutoShape 4" descr="Image result for apple iphone log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 name="AutoShape 7" descr="Image result for foxconn logo"/>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5" name="Rectangle 94"/>
          <p:cNvSpPr/>
          <p:nvPr/>
        </p:nvSpPr>
        <p:spPr>
          <a:xfrm>
            <a:off x="0" y="943636"/>
            <a:ext cx="3959225" cy="584775"/>
          </a:xfrm>
          <a:prstGeom prst="rect">
            <a:avLst/>
          </a:prstGeom>
        </p:spPr>
        <p:txBody>
          <a:bodyPr wrap="square">
            <a:spAutoFit/>
          </a:bodyPr>
          <a:lstStyle/>
          <a:p>
            <a:pPr algn="ctr"/>
            <a:r>
              <a:rPr lang="en-US" sz="3200" b="1" dirty="0">
                <a:solidFill>
                  <a:schemeClr val="tx2"/>
                </a:solidFill>
              </a:rPr>
              <a:t>Types of Inventory</a:t>
            </a:r>
            <a:endParaRPr lang="en-US" sz="2800" b="1" dirty="0">
              <a:solidFill>
                <a:schemeClr val="tx2"/>
              </a:solidFill>
            </a:endParaRPr>
          </a:p>
        </p:txBody>
      </p:sp>
      <p:sp>
        <p:nvSpPr>
          <p:cNvPr id="96" name="Rectangle 95"/>
          <p:cNvSpPr/>
          <p:nvPr/>
        </p:nvSpPr>
        <p:spPr>
          <a:xfrm>
            <a:off x="2054649" y="2667000"/>
            <a:ext cx="1904576" cy="400110"/>
          </a:xfrm>
          <a:prstGeom prst="rect">
            <a:avLst/>
          </a:prstGeom>
        </p:spPr>
        <p:txBody>
          <a:bodyPr wrap="square">
            <a:spAutoFit/>
          </a:bodyPr>
          <a:lstStyle/>
          <a:p>
            <a:r>
              <a:rPr lang="en-US" sz="2000" dirty="0"/>
              <a:t>Raw materials</a:t>
            </a:r>
            <a:endParaRPr lang="en-US" dirty="0"/>
          </a:p>
        </p:txBody>
      </p:sp>
      <p:cxnSp>
        <p:nvCxnSpPr>
          <p:cNvPr id="97" name="Elbow Connector 96"/>
          <p:cNvCxnSpPr/>
          <p:nvPr/>
        </p:nvCxnSpPr>
        <p:spPr>
          <a:xfrm>
            <a:off x="685800" y="1528409"/>
            <a:ext cx="1362501" cy="1338646"/>
          </a:xfrm>
          <a:prstGeom prst="bentConnector3">
            <a:avLst>
              <a:gd name="adj1" fmla="val -1133"/>
            </a:avLst>
          </a:prstGeom>
          <a:ln>
            <a:tailEnd type="arrow"/>
          </a:ln>
        </p:spPr>
        <p:style>
          <a:lnRef idx="2">
            <a:schemeClr val="accent1"/>
          </a:lnRef>
          <a:fillRef idx="0">
            <a:schemeClr val="accent1"/>
          </a:fillRef>
          <a:effectRef idx="1">
            <a:schemeClr val="accent1"/>
          </a:effectRef>
          <a:fontRef idx="minor">
            <a:schemeClr val="tx1"/>
          </a:fontRef>
        </p:style>
      </p:cxnSp>
      <p:sp>
        <p:nvSpPr>
          <p:cNvPr id="98" name="Rectangle 97"/>
          <p:cNvSpPr/>
          <p:nvPr/>
        </p:nvSpPr>
        <p:spPr>
          <a:xfrm>
            <a:off x="2054649" y="3119735"/>
            <a:ext cx="1983951" cy="400110"/>
          </a:xfrm>
          <a:prstGeom prst="rect">
            <a:avLst/>
          </a:prstGeom>
        </p:spPr>
        <p:txBody>
          <a:bodyPr wrap="square">
            <a:spAutoFit/>
          </a:bodyPr>
          <a:lstStyle/>
          <a:p>
            <a:r>
              <a:rPr lang="en-US" sz="2000" dirty="0"/>
              <a:t>Work-in-process</a:t>
            </a:r>
            <a:endParaRPr lang="en-US" dirty="0"/>
          </a:p>
        </p:txBody>
      </p:sp>
      <p:sp>
        <p:nvSpPr>
          <p:cNvPr id="99" name="Rectangle 98"/>
          <p:cNvSpPr/>
          <p:nvPr/>
        </p:nvSpPr>
        <p:spPr>
          <a:xfrm>
            <a:off x="2054650" y="3500735"/>
            <a:ext cx="1904576" cy="400110"/>
          </a:xfrm>
          <a:prstGeom prst="rect">
            <a:avLst/>
          </a:prstGeom>
        </p:spPr>
        <p:txBody>
          <a:bodyPr wrap="square">
            <a:spAutoFit/>
          </a:bodyPr>
          <a:lstStyle/>
          <a:p>
            <a:r>
              <a:rPr lang="en-US" sz="2000" dirty="0"/>
              <a:t>Finished goods</a:t>
            </a:r>
            <a:endParaRPr lang="en-US" dirty="0"/>
          </a:p>
        </p:txBody>
      </p:sp>
      <p:cxnSp>
        <p:nvCxnSpPr>
          <p:cNvPr id="103" name="Elbow Connector 102"/>
          <p:cNvCxnSpPr/>
          <p:nvPr/>
        </p:nvCxnSpPr>
        <p:spPr>
          <a:xfrm>
            <a:off x="685800" y="2897832"/>
            <a:ext cx="1362501" cy="421958"/>
          </a:xfrm>
          <a:prstGeom prst="bentConnector3">
            <a:avLst>
              <a:gd name="adj1" fmla="val -1133"/>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06" name="Elbow Connector 105"/>
          <p:cNvCxnSpPr/>
          <p:nvPr/>
        </p:nvCxnSpPr>
        <p:spPr>
          <a:xfrm>
            <a:off x="685800" y="3295578"/>
            <a:ext cx="1362501" cy="452736"/>
          </a:xfrm>
          <a:prstGeom prst="bentConnector3">
            <a:avLst>
              <a:gd name="adj1" fmla="val -1133"/>
            </a:avLst>
          </a:prstGeom>
          <a:ln>
            <a:tailEnd type="arrow"/>
          </a:ln>
        </p:spPr>
        <p:style>
          <a:lnRef idx="2">
            <a:schemeClr val="accent1"/>
          </a:lnRef>
          <a:fillRef idx="0">
            <a:schemeClr val="accent1"/>
          </a:fillRef>
          <a:effectRef idx="1">
            <a:schemeClr val="accent1"/>
          </a:effectRef>
          <a:fontRef idx="minor">
            <a:schemeClr val="tx1"/>
          </a:fontRef>
        </p:style>
      </p:cxnSp>
      <p:sp>
        <p:nvSpPr>
          <p:cNvPr id="113" name="TextBox 112"/>
          <p:cNvSpPr txBox="1"/>
          <p:nvPr/>
        </p:nvSpPr>
        <p:spPr>
          <a:xfrm>
            <a:off x="29028" y="1976735"/>
            <a:ext cx="2763257" cy="461665"/>
          </a:xfrm>
          <a:prstGeom prst="rect">
            <a:avLst/>
          </a:prstGeom>
        </p:spPr>
        <p:style>
          <a:lnRef idx="2">
            <a:schemeClr val="accent4"/>
          </a:lnRef>
          <a:fillRef idx="1">
            <a:schemeClr val="lt1"/>
          </a:fillRef>
          <a:effectRef idx="0">
            <a:schemeClr val="accent4"/>
          </a:effectRef>
          <a:fontRef idx="minor">
            <a:schemeClr val="dk1"/>
          </a:fontRef>
        </p:style>
        <p:txBody>
          <a:bodyPr wrap="none" rtlCol="0">
            <a:spAutoFit/>
          </a:bodyPr>
          <a:lstStyle/>
          <a:p>
            <a:r>
              <a:rPr lang="en-GB" sz="2400" dirty="0"/>
              <a:t>Based on accounting</a:t>
            </a:r>
          </a:p>
        </p:txBody>
      </p:sp>
      <p:cxnSp>
        <p:nvCxnSpPr>
          <p:cNvPr id="31" name="Elbow Connector 30"/>
          <p:cNvCxnSpPr/>
          <p:nvPr/>
        </p:nvCxnSpPr>
        <p:spPr>
          <a:xfrm>
            <a:off x="685800" y="3733800"/>
            <a:ext cx="1362501" cy="452736"/>
          </a:xfrm>
          <a:prstGeom prst="bentConnector3">
            <a:avLst>
              <a:gd name="adj1" fmla="val -1133"/>
            </a:avLst>
          </a:prstGeom>
          <a:ln>
            <a:tailEnd type="arrow"/>
          </a:ln>
        </p:spPr>
        <p:style>
          <a:lnRef idx="2">
            <a:schemeClr val="accent1"/>
          </a:lnRef>
          <a:fillRef idx="0">
            <a:schemeClr val="accent1"/>
          </a:fillRef>
          <a:effectRef idx="1">
            <a:schemeClr val="accent1"/>
          </a:effectRef>
          <a:fontRef idx="minor">
            <a:schemeClr val="tx1"/>
          </a:fontRef>
        </p:style>
      </p:cxn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92284" y="4343400"/>
            <a:ext cx="6351716" cy="2195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 name="Rectangle 29"/>
          <p:cNvSpPr/>
          <p:nvPr/>
        </p:nvSpPr>
        <p:spPr>
          <a:xfrm>
            <a:off x="2054650" y="3938957"/>
            <a:ext cx="1904576" cy="923330"/>
          </a:xfrm>
          <a:prstGeom prst="rect">
            <a:avLst/>
          </a:prstGeom>
        </p:spPr>
        <p:txBody>
          <a:bodyPr wrap="square">
            <a:spAutoFit/>
          </a:bodyPr>
          <a:lstStyle/>
          <a:p>
            <a:r>
              <a:rPr lang="en-US" dirty="0"/>
              <a:t>Maintenance/repair/operating (MRO)</a:t>
            </a:r>
          </a:p>
        </p:txBody>
      </p:sp>
    </p:spTree>
    <p:extLst>
      <p:ext uri="{BB962C8B-B14F-4D97-AF65-F5344CB8AC3E}">
        <p14:creationId xmlns:p14="http://schemas.microsoft.com/office/powerpoint/2010/main" val="1552633434"/>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97"/>
                                        </p:tgtEl>
                                        <p:attrNameLst>
                                          <p:attrName>style.visibility</p:attrName>
                                        </p:attrNameLst>
                                      </p:cBhvr>
                                      <p:to>
                                        <p:strVal val="visible"/>
                                      </p:to>
                                    </p:set>
                                    <p:animEffect transition="in" filter="strips(downRight)">
                                      <p:cBhvr>
                                        <p:cTn id="7" dur="500"/>
                                        <p:tgtEl>
                                          <p:spTgt spid="97"/>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113"/>
                                        </p:tgtEl>
                                        <p:attrNameLst>
                                          <p:attrName>style.visibility</p:attrName>
                                        </p:attrNameLst>
                                      </p:cBhvr>
                                      <p:to>
                                        <p:strVal val="visible"/>
                                      </p:to>
                                    </p:set>
                                    <p:animEffect transition="in" filter="wipe(up)">
                                      <p:cBhvr>
                                        <p:cTn id="10" dur="500"/>
                                        <p:tgtEl>
                                          <p:spTgt spid="11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96"/>
                                        </p:tgtEl>
                                        <p:attrNameLst>
                                          <p:attrName>style.visibility</p:attrName>
                                        </p:attrNameLst>
                                      </p:cBhvr>
                                      <p:to>
                                        <p:strVal val="visible"/>
                                      </p:to>
                                    </p:set>
                                    <p:animEffect transition="in" filter="wipe(left)">
                                      <p:cBhvr>
                                        <p:cTn id="15" dur="500"/>
                                        <p:tgtEl>
                                          <p:spTgt spid="96"/>
                                        </p:tgtEl>
                                      </p:cBhvr>
                                    </p:animEffect>
                                  </p:childTnLst>
                                </p:cTn>
                              </p:par>
                            </p:childTnLst>
                          </p:cTn>
                        </p:par>
                      </p:childTnLst>
                    </p:cTn>
                  </p:par>
                  <p:par>
                    <p:cTn id="16" fill="hold">
                      <p:stCondLst>
                        <p:cond delay="indefinite"/>
                      </p:stCondLst>
                      <p:childTnLst>
                        <p:par>
                          <p:cTn id="17" fill="hold">
                            <p:stCondLst>
                              <p:cond delay="0"/>
                            </p:stCondLst>
                            <p:childTnLst>
                              <p:par>
                                <p:cTn id="18" presetID="18" presetClass="entr" presetSubtype="6" fill="hold" nodeType="clickEffect">
                                  <p:stCondLst>
                                    <p:cond delay="0"/>
                                  </p:stCondLst>
                                  <p:childTnLst>
                                    <p:set>
                                      <p:cBhvr>
                                        <p:cTn id="19" dur="1" fill="hold">
                                          <p:stCondLst>
                                            <p:cond delay="0"/>
                                          </p:stCondLst>
                                        </p:cTn>
                                        <p:tgtEl>
                                          <p:spTgt spid="103"/>
                                        </p:tgtEl>
                                        <p:attrNameLst>
                                          <p:attrName>style.visibility</p:attrName>
                                        </p:attrNameLst>
                                      </p:cBhvr>
                                      <p:to>
                                        <p:strVal val="visible"/>
                                      </p:to>
                                    </p:set>
                                    <p:animEffect transition="in" filter="strips(downRight)">
                                      <p:cBhvr>
                                        <p:cTn id="20" dur="500"/>
                                        <p:tgtEl>
                                          <p:spTgt spid="103"/>
                                        </p:tgtEl>
                                      </p:cBhvr>
                                    </p:animEffect>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98"/>
                                        </p:tgtEl>
                                        <p:attrNameLst>
                                          <p:attrName>style.visibility</p:attrName>
                                        </p:attrNameLst>
                                      </p:cBhvr>
                                      <p:to>
                                        <p:strVal val="visible"/>
                                      </p:to>
                                    </p:set>
                                    <p:animEffect transition="in" filter="wipe(left)">
                                      <p:cBhvr>
                                        <p:cTn id="24" dur="500"/>
                                        <p:tgtEl>
                                          <p:spTgt spid="98"/>
                                        </p:tgtEl>
                                      </p:cBhvr>
                                    </p:animEffect>
                                  </p:childTnLst>
                                </p:cTn>
                              </p:par>
                            </p:childTnLst>
                          </p:cTn>
                        </p:par>
                      </p:childTnLst>
                    </p:cTn>
                  </p:par>
                  <p:par>
                    <p:cTn id="25" fill="hold">
                      <p:stCondLst>
                        <p:cond delay="indefinite"/>
                      </p:stCondLst>
                      <p:childTnLst>
                        <p:par>
                          <p:cTn id="26" fill="hold">
                            <p:stCondLst>
                              <p:cond delay="0"/>
                            </p:stCondLst>
                            <p:childTnLst>
                              <p:par>
                                <p:cTn id="27" presetID="18" presetClass="entr" presetSubtype="6" fill="hold" nodeType="clickEffect">
                                  <p:stCondLst>
                                    <p:cond delay="0"/>
                                  </p:stCondLst>
                                  <p:childTnLst>
                                    <p:set>
                                      <p:cBhvr>
                                        <p:cTn id="28" dur="1" fill="hold">
                                          <p:stCondLst>
                                            <p:cond delay="0"/>
                                          </p:stCondLst>
                                        </p:cTn>
                                        <p:tgtEl>
                                          <p:spTgt spid="106"/>
                                        </p:tgtEl>
                                        <p:attrNameLst>
                                          <p:attrName>style.visibility</p:attrName>
                                        </p:attrNameLst>
                                      </p:cBhvr>
                                      <p:to>
                                        <p:strVal val="visible"/>
                                      </p:to>
                                    </p:set>
                                    <p:animEffect transition="in" filter="strips(downRight)">
                                      <p:cBhvr>
                                        <p:cTn id="29" dur="500"/>
                                        <p:tgtEl>
                                          <p:spTgt spid="106"/>
                                        </p:tgtEl>
                                      </p:cBhvr>
                                    </p:animEffect>
                                  </p:childTnLst>
                                </p:cTn>
                              </p:par>
                            </p:childTnLst>
                          </p:cTn>
                        </p:par>
                        <p:par>
                          <p:cTn id="30" fill="hold">
                            <p:stCondLst>
                              <p:cond delay="500"/>
                            </p:stCondLst>
                            <p:childTnLst>
                              <p:par>
                                <p:cTn id="31" presetID="22" presetClass="entr" presetSubtype="8" fill="hold" grpId="0" nodeType="afterEffect">
                                  <p:stCondLst>
                                    <p:cond delay="0"/>
                                  </p:stCondLst>
                                  <p:childTnLst>
                                    <p:set>
                                      <p:cBhvr>
                                        <p:cTn id="32" dur="1" fill="hold">
                                          <p:stCondLst>
                                            <p:cond delay="0"/>
                                          </p:stCondLst>
                                        </p:cTn>
                                        <p:tgtEl>
                                          <p:spTgt spid="99"/>
                                        </p:tgtEl>
                                        <p:attrNameLst>
                                          <p:attrName>style.visibility</p:attrName>
                                        </p:attrNameLst>
                                      </p:cBhvr>
                                      <p:to>
                                        <p:strVal val="visible"/>
                                      </p:to>
                                    </p:set>
                                    <p:animEffect transition="in" filter="wipe(left)">
                                      <p:cBhvr>
                                        <p:cTn id="33" dur="500"/>
                                        <p:tgtEl>
                                          <p:spTgt spid="99"/>
                                        </p:tgtEl>
                                      </p:cBhvr>
                                    </p:animEffect>
                                  </p:childTnLst>
                                </p:cTn>
                              </p:par>
                            </p:childTnLst>
                          </p:cTn>
                        </p:par>
                      </p:childTnLst>
                    </p:cTn>
                  </p:par>
                  <p:par>
                    <p:cTn id="34" fill="hold">
                      <p:stCondLst>
                        <p:cond delay="indefinite"/>
                      </p:stCondLst>
                      <p:childTnLst>
                        <p:par>
                          <p:cTn id="35" fill="hold">
                            <p:stCondLst>
                              <p:cond delay="0"/>
                            </p:stCondLst>
                            <p:childTnLst>
                              <p:par>
                                <p:cTn id="36" presetID="18" presetClass="entr" presetSubtype="6" fill="hold" nodeType="clickEffect">
                                  <p:stCondLst>
                                    <p:cond delay="0"/>
                                  </p:stCondLst>
                                  <p:childTnLst>
                                    <p:set>
                                      <p:cBhvr>
                                        <p:cTn id="37" dur="1" fill="hold">
                                          <p:stCondLst>
                                            <p:cond delay="0"/>
                                          </p:stCondLst>
                                        </p:cTn>
                                        <p:tgtEl>
                                          <p:spTgt spid="31"/>
                                        </p:tgtEl>
                                        <p:attrNameLst>
                                          <p:attrName>style.visibility</p:attrName>
                                        </p:attrNameLst>
                                      </p:cBhvr>
                                      <p:to>
                                        <p:strVal val="visible"/>
                                      </p:to>
                                    </p:set>
                                    <p:animEffect transition="in" filter="strips(downRight)">
                                      <p:cBhvr>
                                        <p:cTn id="38" dur="500"/>
                                        <p:tgtEl>
                                          <p:spTgt spid="31"/>
                                        </p:tgtEl>
                                      </p:cBhvr>
                                    </p:animEffect>
                                  </p:childTnLst>
                                </p:cTn>
                              </p:par>
                            </p:childTnLst>
                          </p:cTn>
                        </p:par>
                        <p:par>
                          <p:cTn id="39" fill="hold">
                            <p:stCondLst>
                              <p:cond delay="500"/>
                            </p:stCondLst>
                            <p:childTnLst>
                              <p:par>
                                <p:cTn id="40" presetID="22" presetClass="entr" presetSubtype="8" fill="hold" grpId="0" nodeType="afterEffect">
                                  <p:stCondLst>
                                    <p:cond delay="0"/>
                                  </p:stCondLst>
                                  <p:childTnLst>
                                    <p:set>
                                      <p:cBhvr>
                                        <p:cTn id="41" dur="1" fill="hold">
                                          <p:stCondLst>
                                            <p:cond delay="0"/>
                                          </p:stCondLst>
                                        </p:cTn>
                                        <p:tgtEl>
                                          <p:spTgt spid="30"/>
                                        </p:tgtEl>
                                        <p:attrNameLst>
                                          <p:attrName>style.visibility</p:attrName>
                                        </p:attrNameLst>
                                      </p:cBhvr>
                                      <p:to>
                                        <p:strVal val="visible"/>
                                      </p:to>
                                    </p:set>
                                    <p:animEffect transition="in" filter="wipe(left)">
                                      <p:cBhvr>
                                        <p:cTn id="42"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 grpId="0"/>
      <p:bldP spid="98" grpId="0"/>
      <p:bldP spid="99" grpId="0"/>
      <p:bldP spid="113" grpId="0" animBg="1"/>
      <p:bldP spid="30"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GB" altLang="zh-TW" sz="3200" b="1" kern="0" dirty="0">
                <a:solidFill>
                  <a:schemeClr val="bg1"/>
                </a:solidFill>
                <a:ea typeface="新細明體" pitchFamily="18" charset="-120"/>
              </a:rPr>
              <a:t>Types of inventory</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 (IIM Raipur)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Operations Management II</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14 March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30</a:t>
            </a:fld>
            <a:r>
              <a:rPr lang="en-US" altLang="zh-TW" dirty="0">
                <a:solidFill>
                  <a:schemeClr val="bg1">
                    <a:lumMod val="95000"/>
                  </a:schemeClr>
                </a:solidFill>
              </a:rPr>
              <a:t>/19</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eaLnBrk="0" hangingPunct="0">
              <a:buNone/>
              <a:tabLst>
                <a:tab pos="457200" algn="l"/>
              </a:tabLst>
              <a:defRPr/>
            </a:pPr>
            <a:endParaRPr lang="en-US" sz="2400" dirty="0"/>
          </a:p>
          <a:p>
            <a:pPr marL="0" indent="0" eaLnBrk="0" hangingPunct="0">
              <a:buNone/>
              <a:tabLst>
                <a:tab pos="457200" algn="l"/>
              </a:tabLst>
              <a:defRPr/>
            </a:pPr>
            <a:endParaRPr lang="en-GB" sz="2800" dirty="0"/>
          </a:p>
          <a:p>
            <a:pPr marL="0" indent="0" eaLnBrk="0" hangingPunct="0">
              <a:buNone/>
              <a:tabLst>
                <a:tab pos="457200" algn="l"/>
              </a:tabLst>
              <a:defRPr/>
            </a:pPr>
            <a:endParaRPr lang="en-US" sz="24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457200"/>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p:sp>
        <p:nvSpPr>
          <p:cNvPr id="4" name="AutoShape 4" descr="Image result for apple iphone log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 name="AutoShape 7" descr="Image result for foxconn logo"/>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cxnSp>
        <p:nvCxnSpPr>
          <p:cNvPr id="30" name="AutoShape 25"/>
          <p:cNvCxnSpPr>
            <a:cxnSpLocks noChangeShapeType="1"/>
          </p:cNvCxnSpPr>
          <p:nvPr/>
        </p:nvCxnSpPr>
        <p:spPr bwMode="auto">
          <a:xfrm flipH="1" flipV="1">
            <a:off x="2814637" y="1383268"/>
            <a:ext cx="4763" cy="246062"/>
          </a:xfrm>
          <a:prstGeom prst="straightConnector1">
            <a:avLst/>
          </a:prstGeom>
          <a:noFill/>
          <a:ln w="9525">
            <a:solidFill>
              <a:schemeClr val="bg1"/>
            </a:solidFill>
            <a:miter lim="800000"/>
            <a:headEnd/>
            <a:tailEnd type="triangle" w="med" len="med"/>
          </a:ln>
          <a:extLst>
            <a:ext uri="{909E8E84-426E-40DD-AFC4-6F175D3DCCD1}">
              <a14:hiddenFill xmlns:a14="http://schemas.microsoft.com/office/drawing/2010/main">
                <a:noFill/>
              </a14:hiddenFill>
            </a:ext>
          </a:extLst>
        </p:spPr>
      </p:cxnSp>
      <p:cxnSp>
        <p:nvCxnSpPr>
          <p:cNvPr id="31" name="AutoShape 26"/>
          <p:cNvCxnSpPr>
            <a:cxnSpLocks noChangeShapeType="1"/>
          </p:cNvCxnSpPr>
          <p:nvPr/>
        </p:nvCxnSpPr>
        <p:spPr bwMode="auto">
          <a:xfrm flipH="1" flipV="1">
            <a:off x="2814637" y="1964293"/>
            <a:ext cx="4763" cy="246062"/>
          </a:xfrm>
          <a:prstGeom prst="straightConnector1">
            <a:avLst/>
          </a:prstGeom>
          <a:noFill/>
          <a:ln w="9525">
            <a:solidFill>
              <a:schemeClr val="bg1"/>
            </a:solidFill>
            <a:miter lim="800000"/>
            <a:headEnd/>
            <a:tailEnd type="triangle" w="med" len="med"/>
          </a:ln>
          <a:extLst>
            <a:ext uri="{909E8E84-426E-40DD-AFC4-6F175D3DCCD1}">
              <a14:hiddenFill xmlns:a14="http://schemas.microsoft.com/office/drawing/2010/main">
                <a:noFill/>
              </a14:hiddenFill>
            </a:ext>
          </a:extLst>
        </p:spPr>
      </p:cxnSp>
      <p:sp>
        <p:nvSpPr>
          <p:cNvPr id="32" name="Line 32"/>
          <p:cNvSpPr>
            <a:spLocks noChangeShapeType="1"/>
          </p:cNvSpPr>
          <p:nvPr/>
        </p:nvSpPr>
        <p:spPr bwMode="auto">
          <a:xfrm flipV="1">
            <a:off x="2836862" y="2575480"/>
            <a:ext cx="0" cy="576263"/>
          </a:xfrm>
          <a:prstGeom prst="line">
            <a:avLst/>
          </a:prstGeom>
          <a:noFill/>
          <a:ln w="9525">
            <a:solidFill>
              <a:schemeClr val="bg1"/>
            </a:solidFill>
            <a:miter lim="800000"/>
            <a:headEnd/>
            <a:tailEnd type="triangle" w="med" len="med"/>
          </a:ln>
          <a:extLst>
            <a:ext uri="{909E8E84-426E-40DD-AFC4-6F175D3DCCD1}">
              <a14:hiddenFill xmlns:a14="http://schemas.microsoft.com/office/drawing/2010/main">
                <a:noFill/>
              </a14:hiddenFill>
            </a:ext>
          </a:extLst>
        </p:spPr>
        <p:txBody>
          <a:bodyPr wrap="none" anchor="ctr"/>
          <a:lstStyle/>
          <a:p>
            <a:endParaRPr lang="en-GB"/>
          </a:p>
        </p:txBody>
      </p:sp>
      <p:grpSp>
        <p:nvGrpSpPr>
          <p:cNvPr id="33" name="Group 55"/>
          <p:cNvGrpSpPr>
            <a:grpSpLocks/>
          </p:cNvGrpSpPr>
          <p:nvPr/>
        </p:nvGrpSpPr>
        <p:grpSpPr bwMode="auto">
          <a:xfrm>
            <a:off x="685800" y="1066800"/>
            <a:ext cx="5426075" cy="2246557"/>
            <a:chOff x="1629" y="2058"/>
            <a:chExt cx="3418" cy="1381"/>
          </a:xfrm>
        </p:grpSpPr>
        <p:sp>
          <p:nvSpPr>
            <p:cNvPr id="34" name="Rectangle 49"/>
            <p:cNvSpPr>
              <a:spLocks noChangeArrowheads="1"/>
            </p:cNvSpPr>
            <p:nvPr/>
          </p:nvSpPr>
          <p:spPr bwMode="auto">
            <a:xfrm>
              <a:off x="1629" y="2058"/>
              <a:ext cx="720" cy="192"/>
            </a:xfrm>
            <a:prstGeom prst="rect">
              <a:avLst/>
            </a:prstGeom>
            <a:noFill/>
            <a:ln w="12700">
              <a:solidFill>
                <a:schemeClr val="bg1"/>
              </a:solidFill>
              <a:miter lim="800000"/>
              <a:headEnd type="none" w="sm" len="sm"/>
              <a:tailEnd type="none" w="sm" len="sm"/>
            </a:ln>
          </p:spPr>
          <p:txBody>
            <a:bodyPr wrap="none" anchor="ctr"/>
            <a:lstStyle>
              <a:lvl1pPr eaLnBrk="0" hangingPunct="0">
                <a:defRPr kumimoji="1" sz="2400">
                  <a:solidFill>
                    <a:schemeClr val="tx1"/>
                  </a:solidFill>
                  <a:latin typeface="Times New Roman" pitchFamily="18" charset="0"/>
                  <a:ea typeface="新細明體" charset="-120"/>
                </a:defRPr>
              </a:lvl1pPr>
              <a:lvl2pPr marL="742950" indent="-285750" eaLnBrk="0" hangingPunct="0">
                <a:defRPr kumimoji="1" sz="2400">
                  <a:solidFill>
                    <a:schemeClr val="tx1"/>
                  </a:solidFill>
                  <a:latin typeface="Times New Roman" pitchFamily="18" charset="0"/>
                  <a:ea typeface="新細明體" charset="-120"/>
                </a:defRPr>
              </a:lvl2pPr>
              <a:lvl3pPr marL="1143000" indent="-228600" eaLnBrk="0" hangingPunct="0">
                <a:defRPr kumimoji="1" sz="2400">
                  <a:solidFill>
                    <a:schemeClr val="tx1"/>
                  </a:solidFill>
                  <a:latin typeface="Times New Roman" pitchFamily="18" charset="0"/>
                  <a:ea typeface="新細明體" charset="-120"/>
                </a:defRPr>
              </a:lvl3pPr>
              <a:lvl4pPr marL="1600200" indent="-228600" eaLnBrk="0" hangingPunct="0">
                <a:defRPr kumimoji="1" sz="2400">
                  <a:solidFill>
                    <a:schemeClr val="tx1"/>
                  </a:solidFill>
                  <a:latin typeface="Times New Roman" pitchFamily="18" charset="0"/>
                  <a:ea typeface="新細明體" charset="-120"/>
                </a:defRPr>
              </a:lvl4pPr>
              <a:lvl5pPr marL="2057400" indent="-228600" eaLnBrk="0" hangingPunct="0">
                <a:defRPr kumimoji="1" sz="2400">
                  <a:solidFill>
                    <a:schemeClr val="tx1"/>
                  </a:solidFill>
                  <a:latin typeface="Times New Roman" pitchFamily="18" charset="0"/>
                  <a:ea typeface="新細明體"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charset="-120"/>
                </a:defRPr>
              </a:lvl9pPr>
            </a:lstStyle>
            <a:p>
              <a:pPr algn="ctr" eaLnBrk="1" hangingPunct="1"/>
              <a:r>
                <a:rPr lang="en-US" altLang="zh-TW" sz="1600" b="1" dirty="0">
                  <a:solidFill>
                    <a:schemeClr val="tx1">
                      <a:lumMod val="85000"/>
                      <a:lumOff val="15000"/>
                    </a:schemeClr>
                  </a:solidFill>
                </a:rPr>
                <a:t>Inventory</a:t>
              </a:r>
            </a:p>
          </p:txBody>
        </p:sp>
        <p:grpSp>
          <p:nvGrpSpPr>
            <p:cNvPr id="35" name="Group 52"/>
            <p:cNvGrpSpPr>
              <a:grpSpLocks/>
            </p:cNvGrpSpPr>
            <p:nvPr/>
          </p:nvGrpSpPr>
          <p:grpSpPr bwMode="auto">
            <a:xfrm>
              <a:off x="2417" y="2075"/>
              <a:ext cx="2109" cy="1296"/>
              <a:chOff x="2561" y="2075"/>
              <a:chExt cx="2109" cy="1296"/>
            </a:xfrm>
          </p:grpSpPr>
          <p:sp>
            <p:nvSpPr>
              <p:cNvPr id="37" name="Line 43"/>
              <p:cNvSpPr>
                <a:spLocks noChangeShapeType="1"/>
              </p:cNvSpPr>
              <p:nvPr/>
            </p:nvSpPr>
            <p:spPr bwMode="auto">
              <a:xfrm>
                <a:off x="2561" y="3363"/>
                <a:ext cx="2109" cy="0"/>
              </a:xfrm>
              <a:prstGeom prst="line">
                <a:avLst/>
              </a:prstGeom>
              <a:ln>
                <a:headEnd type="none" w="med" len="med"/>
                <a:tailEnd type="arrow" w="med" len="med"/>
              </a:ln>
            </p:spPr>
            <p:style>
              <a:lnRef idx="3">
                <a:schemeClr val="accent6"/>
              </a:lnRef>
              <a:fillRef idx="0">
                <a:schemeClr val="accent6"/>
              </a:fillRef>
              <a:effectRef idx="2">
                <a:schemeClr val="accent6"/>
              </a:effectRef>
              <a:fontRef idx="minor">
                <a:schemeClr val="tx1"/>
              </a:fontRef>
            </p:style>
            <p:txBody>
              <a:bodyPr wrap="none" anchor="ctr"/>
              <a:lstStyle/>
              <a:p>
                <a:endParaRPr lang="en-GB"/>
              </a:p>
            </p:txBody>
          </p:sp>
          <p:sp>
            <p:nvSpPr>
              <p:cNvPr id="38" name="Line 42"/>
              <p:cNvSpPr>
                <a:spLocks noChangeShapeType="1"/>
              </p:cNvSpPr>
              <p:nvPr/>
            </p:nvSpPr>
            <p:spPr bwMode="auto">
              <a:xfrm flipV="1">
                <a:off x="2561" y="2075"/>
                <a:ext cx="0" cy="1296"/>
              </a:xfrm>
              <a:prstGeom prst="line">
                <a:avLst/>
              </a:prstGeom>
              <a:ln>
                <a:headEnd type="none" w="med" len="med"/>
                <a:tailEnd type="arrow" w="med" len="med"/>
              </a:ln>
            </p:spPr>
            <p:style>
              <a:lnRef idx="3">
                <a:schemeClr val="accent6"/>
              </a:lnRef>
              <a:fillRef idx="0">
                <a:schemeClr val="accent6"/>
              </a:fillRef>
              <a:effectRef idx="2">
                <a:schemeClr val="accent6"/>
              </a:effectRef>
              <a:fontRef idx="minor">
                <a:schemeClr val="tx1"/>
              </a:fontRef>
            </p:style>
            <p:txBody>
              <a:bodyPr wrap="none" anchor="ctr"/>
              <a:lstStyle/>
              <a:p>
                <a:endParaRPr lang="en-GB"/>
              </a:p>
            </p:txBody>
          </p:sp>
        </p:grpSp>
        <p:sp>
          <p:nvSpPr>
            <p:cNvPr id="36" name="Rectangle 53"/>
            <p:cNvSpPr>
              <a:spLocks noChangeArrowheads="1"/>
            </p:cNvSpPr>
            <p:nvPr/>
          </p:nvSpPr>
          <p:spPr bwMode="auto">
            <a:xfrm>
              <a:off x="4503" y="3247"/>
              <a:ext cx="544" cy="192"/>
            </a:xfrm>
            <a:prstGeom prst="rect">
              <a:avLst/>
            </a:prstGeom>
            <a:noFill/>
            <a:ln w="12700">
              <a:solidFill>
                <a:schemeClr val="bg1"/>
              </a:solidFill>
              <a:miter lim="800000"/>
              <a:headEnd type="none" w="sm" len="sm"/>
              <a:tailEnd type="none" w="sm" len="sm"/>
            </a:ln>
          </p:spPr>
          <p:txBody>
            <a:bodyPr wrap="none" anchor="ctr"/>
            <a:lstStyle>
              <a:lvl1pPr eaLnBrk="0" hangingPunct="0">
                <a:defRPr kumimoji="1" sz="2400">
                  <a:solidFill>
                    <a:schemeClr val="tx1"/>
                  </a:solidFill>
                  <a:latin typeface="Times New Roman" pitchFamily="18" charset="0"/>
                  <a:ea typeface="新細明體" charset="-120"/>
                </a:defRPr>
              </a:lvl1pPr>
              <a:lvl2pPr marL="742950" indent="-285750" eaLnBrk="0" hangingPunct="0">
                <a:defRPr kumimoji="1" sz="2400">
                  <a:solidFill>
                    <a:schemeClr val="tx1"/>
                  </a:solidFill>
                  <a:latin typeface="Times New Roman" pitchFamily="18" charset="0"/>
                  <a:ea typeface="新細明體" charset="-120"/>
                </a:defRPr>
              </a:lvl2pPr>
              <a:lvl3pPr marL="1143000" indent="-228600" eaLnBrk="0" hangingPunct="0">
                <a:defRPr kumimoji="1" sz="2400">
                  <a:solidFill>
                    <a:schemeClr val="tx1"/>
                  </a:solidFill>
                  <a:latin typeface="Times New Roman" pitchFamily="18" charset="0"/>
                  <a:ea typeface="新細明體" charset="-120"/>
                </a:defRPr>
              </a:lvl3pPr>
              <a:lvl4pPr marL="1600200" indent="-228600" eaLnBrk="0" hangingPunct="0">
                <a:defRPr kumimoji="1" sz="2400">
                  <a:solidFill>
                    <a:schemeClr val="tx1"/>
                  </a:solidFill>
                  <a:latin typeface="Times New Roman" pitchFamily="18" charset="0"/>
                  <a:ea typeface="新細明體" charset="-120"/>
                </a:defRPr>
              </a:lvl4pPr>
              <a:lvl5pPr marL="2057400" indent="-228600" eaLnBrk="0" hangingPunct="0">
                <a:defRPr kumimoji="1" sz="2400">
                  <a:solidFill>
                    <a:schemeClr val="tx1"/>
                  </a:solidFill>
                  <a:latin typeface="Times New Roman" pitchFamily="18" charset="0"/>
                  <a:ea typeface="新細明體"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charset="-120"/>
                </a:defRPr>
              </a:lvl9pPr>
            </a:lstStyle>
            <a:p>
              <a:pPr algn="ctr" eaLnBrk="1" hangingPunct="1"/>
              <a:r>
                <a:rPr lang="en-US" altLang="zh-TW" sz="1600" b="1" dirty="0">
                  <a:solidFill>
                    <a:schemeClr val="tx1">
                      <a:lumMod val="85000"/>
                      <a:lumOff val="15000"/>
                    </a:schemeClr>
                  </a:solidFill>
                </a:rPr>
                <a:t>Time </a:t>
              </a:r>
              <a:r>
                <a:rPr lang="en-US" altLang="zh-TW" sz="1600" b="1" i="1" dirty="0">
                  <a:solidFill>
                    <a:schemeClr val="tx1">
                      <a:lumMod val="85000"/>
                      <a:lumOff val="15000"/>
                    </a:schemeClr>
                  </a:solidFill>
                </a:rPr>
                <a:t>t</a:t>
              </a:r>
            </a:p>
          </p:txBody>
        </p:sp>
      </p:grpSp>
      <p:sp>
        <p:nvSpPr>
          <p:cNvPr id="39" name="Line 44"/>
          <p:cNvSpPr>
            <a:spLocks noChangeShapeType="1"/>
          </p:cNvSpPr>
          <p:nvPr/>
        </p:nvSpPr>
        <p:spPr bwMode="auto">
          <a:xfrm>
            <a:off x="1936750" y="1772205"/>
            <a:ext cx="990600" cy="1371600"/>
          </a:xfrm>
          <a:prstGeom prst="line">
            <a:avLst/>
          </a:prstGeom>
          <a:ln>
            <a:headEnd type="none" w="sm" len="sm"/>
            <a:tailEnd type="none" w="sm" len="sm"/>
          </a:ln>
        </p:spPr>
        <p:style>
          <a:lnRef idx="3">
            <a:schemeClr val="accent1"/>
          </a:lnRef>
          <a:fillRef idx="0">
            <a:schemeClr val="accent1"/>
          </a:fillRef>
          <a:effectRef idx="2">
            <a:schemeClr val="accent1"/>
          </a:effectRef>
          <a:fontRef idx="minor">
            <a:schemeClr val="tx1"/>
          </a:fontRef>
        </p:style>
        <p:txBody>
          <a:bodyPr wrap="none" anchor="ctr"/>
          <a:lstStyle/>
          <a:p>
            <a:endParaRPr lang="en-GB"/>
          </a:p>
        </p:txBody>
      </p:sp>
      <p:sp>
        <p:nvSpPr>
          <p:cNvPr id="40" name="Line 45"/>
          <p:cNvSpPr>
            <a:spLocks noChangeShapeType="1"/>
          </p:cNvSpPr>
          <p:nvPr/>
        </p:nvSpPr>
        <p:spPr bwMode="auto">
          <a:xfrm flipV="1">
            <a:off x="2927350" y="1696005"/>
            <a:ext cx="0" cy="1447800"/>
          </a:xfrm>
          <a:prstGeom prst="line">
            <a:avLst/>
          </a:prstGeom>
          <a:ln>
            <a:headEnd type="none" w="sm" len="sm"/>
            <a:tailEnd type="none" w="sm" len="sm"/>
          </a:ln>
        </p:spPr>
        <p:style>
          <a:lnRef idx="3">
            <a:schemeClr val="accent1"/>
          </a:lnRef>
          <a:fillRef idx="0">
            <a:schemeClr val="accent1"/>
          </a:fillRef>
          <a:effectRef idx="2">
            <a:schemeClr val="accent1"/>
          </a:effectRef>
          <a:fontRef idx="minor">
            <a:schemeClr val="tx1"/>
          </a:fontRef>
        </p:style>
        <p:txBody>
          <a:bodyPr wrap="none" anchor="ctr"/>
          <a:lstStyle/>
          <a:p>
            <a:endParaRPr lang="en-GB"/>
          </a:p>
        </p:txBody>
      </p:sp>
      <p:sp>
        <p:nvSpPr>
          <p:cNvPr id="41" name="Line 46"/>
          <p:cNvSpPr>
            <a:spLocks noChangeShapeType="1"/>
          </p:cNvSpPr>
          <p:nvPr/>
        </p:nvSpPr>
        <p:spPr bwMode="auto">
          <a:xfrm>
            <a:off x="2927350" y="1696005"/>
            <a:ext cx="1066800" cy="1447800"/>
          </a:xfrm>
          <a:prstGeom prst="line">
            <a:avLst/>
          </a:prstGeom>
          <a:ln>
            <a:headEnd type="none" w="sm" len="sm"/>
            <a:tailEnd type="none" w="sm" len="sm"/>
          </a:ln>
        </p:spPr>
        <p:style>
          <a:lnRef idx="3">
            <a:schemeClr val="accent1"/>
          </a:lnRef>
          <a:fillRef idx="0">
            <a:schemeClr val="accent1"/>
          </a:fillRef>
          <a:effectRef idx="2">
            <a:schemeClr val="accent1"/>
          </a:effectRef>
          <a:fontRef idx="minor">
            <a:schemeClr val="tx1"/>
          </a:fontRef>
        </p:style>
        <p:txBody>
          <a:bodyPr wrap="none" anchor="ctr"/>
          <a:lstStyle/>
          <a:p>
            <a:endParaRPr lang="en-GB"/>
          </a:p>
        </p:txBody>
      </p:sp>
      <p:sp>
        <p:nvSpPr>
          <p:cNvPr id="42" name="Line 47"/>
          <p:cNvSpPr>
            <a:spLocks noChangeShapeType="1"/>
          </p:cNvSpPr>
          <p:nvPr/>
        </p:nvSpPr>
        <p:spPr bwMode="auto">
          <a:xfrm flipV="1">
            <a:off x="3994150" y="1703943"/>
            <a:ext cx="0" cy="1447800"/>
          </a:xfrm>
          <a:prstGeom prst="line">
            <a:avLst/>
          </a:prstGeom>
          <a:ln>
            <a:headEnd type="none" w="sm" len="sm"/>
            <a:tailEnd type="none" w="sm" len="sm"/>
          </a:ln>
        </p:spPr>
        <p:style>
          <a:lnRef idx="3">
            <a:schemeClr val="accent1"/>
          </a:lnRef>
          <a:fillRef idx="0">
            <a:schemeClr val="accent1"/>
          </a:fillRef>
          <a:effectRef idx="2">
            <a:schemeClr val="accent1"/>
          </a:effectRef>
          <a:fontRef idx="minor">
            <a:schemeClr val="tx1"/>
          </a:fontRef>
        </p:style>
        <p:txBody>
          <a:bodyPr wrap="none" anchor="ctr"/>
          <a:lstStyle/>
          <a:p>
            <a:endParaRPr lang="en-GB"/>
          </a:p>
        </p:txBody>
      </p:sp>
      <p:sp>
        <p:nvSpPr>
          <p:cNvPr id="43" name="Line 48"/>
          <p:cNvSpPr>
            <a:spLocks noChangeShapeType="1"/>
          </p:cNvSpPr>
          <p:nvPr/>
        </p:nvSpPr>
        <p:spPr bwMode="auto">
          <a:xfrm>
            <a:off x="3994150" y="1696005"/>
            <a:ext cx="953233" cy="1439863"/>
          </a:xfrm>
          <a:prstGeom prst="line">
            <a:avLst/>
          </a:prstGeom>
          <a:ln>
            <a:headEnd type="none" w="sm" len="sm"/>
            <a:tailEnd type="none" w="sm" len="sm"/>
          </a:ln>
        </p:spPr>
        <p:style>
          <a:lnRef idx="2">
            <a:schemeClr val="accent1"/>
          </a:lnRef>
          <a:fillRef idx="0">
            <a:schemeClr val="accent1"/>
          </a:fillRef>
          <a:effectRef idx="1">
            <a:schemeClr val="accent1"/>
          </a:effectRef>
          <a:fontRef idx="minor">
            <a:schemeClr val="tx1"/>
          </a:fontRef>
        </p:style>
        <p:txBody>
          <a:bodyPr wrap="none" anchor="ctr"/>
          <a:lstStyle/>
          <a:p>
            <a:endParaRPr lang="en-GB"/>
          </a:p>
        </p:txBody>
      </p:sp>
      <p:sp>
        <p:nvSpPr>
          <p:cNvPr id="53" name="Rectangle 50"/>
          <p:cNvSpPr>
            <a:spLocks noChangeArrowheads="1"/>
          </p:cNvSpPr>
          <p:nvPr/>
        </p:nvSpPr>
        <p:spPr bwMode="auto">
          <a:xfrm>
            <a:off x="1509712" y="1508680"/>
            <a:ext cx="53181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eaLnBrk="0" hangingPunct="0">
              <a:defRPr kumimoji="1" sz="2400">
                <a:solidFill>
                  <a:schemeClr val="tx1"/>
                </a:solidFill>
                <a:latin typeface="Times New Roman" pitchFamily="18" charset="0"/>
                <a:ea typeface="新細明體" charset="-120"/>
              </a:defRPr>
            </a:lvl1pPr>
            <a:lvl2pPr marL="742950" indent="-285750" eaLnBrk="0" hangingPunct="0">
              <a:defRPr kumimoji="1" sz="2400">
                <a:solidFill>
                  <a:schemeClr val="tx1"/>
                </a:solidFill>
                <a:latin typeface="Times New Roman" pitchFamily="18" charset="0"/>
                <a:ea typeface="新細明體" charset="-120"/>
              </a:defRPr>
            </a:lvl2pPr>
            <a:lvl3pPr marL="1143000" indent="-228600" eaLnBrk="0" hangingPunct="0">
              <a:defRPr kumimoji="1" sz="2400">
                <a:solidFill>
                  <a:schemeClr val="tx1"/>
                </a:solidFill>
                <a:latin typeface="Times New Roman" pitchFamily="18" charset="0"/>
                <a:ea typeface="新細明體" charset="-120"/>
              </a:defRPr>
            </a:lvl3pPr>
            <a:lvl4pPr marL="1600200" indent="-228600" eaLnBrk="0" hangingPunct="0">
              <a:defRPr kumimoji="1" sz="2400">
                <a:solidFill>
                  <a:schemeClr val="tx1"/>
                </a:solidFill>
                <a:latin typeface="Times New Roman" pitchFamily="18" charset="0"/>
                <a:ea typeface="新細明體" charset="-120"/>
              </a:defRPr>
            </a:lvl4pPr>
            <a:lvl5pPr marL="2057400" indent="-228600" eaLnBrk="0" hangingPunct="0">
              <a:defRPr kumimoji="1" sz="2400">
                <a:solidFill>
                  <a:schemeClr val="tx1"/>
                </a:solidFill>
                <a:latin typeface="Times New Roman" pitchFamily="18" charset="0"/>
                <a:ea typeface="新細明體"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charset="-120"/>
              </a:defRPr>
            </a:lvl9pPr>
          </a:lstStyle>
          <a:p>
            <a:pPr algn="ctr" eaLnBrk="1" hangingPunct="1"/>
            <a:r>
              <a:rPr lang="en-US" altLang="zh-TW" b="1" i="1">
                <a:solidFill>
                  <a:schemeClr val="bg1"/>
                </a:solidFill>
              </a:rPr>
              <a:t>Q</a:t>
            </a:r>
          </a:p>
        </p:txBody>
      </p:sp>
      <p:sp>
        <p:nvSpPr>
          <p:cNvPr id="54" name="TextBox 53"/>
          <p:cNvSpPr txBox="1"/>
          <p:nvPr/>
        </p:nvSpPr>
        <p:spPr>
          <a:xfrm>
            <a:off x="1479911" y="1599168"/>
            <a:ext cx="340158" cy="369332"/>
          </a:xfrm>
          <a:prstGeom prst="rect">
            <a:avLst/>
          </a:prstGeom>
          <a:noFill/>
        </p:spPr>
        <p:txBody>
          <a:bodyPr wrap="none" rtlCol="0">
            <a:spAutoFit/>
          </a:bodyPr>
          <a:lstStyle/>
          <a:p>
            <a:r>
              <a:rPr lang="en-GB" dirty="0"/>
              <a:t>Q</a:t>
            </a:r>
          </a:p>
        </p:txBody>
      </p:sp>
      <p:cxnSp>
        <p:nvCxnSpPr>
          <p:cNvPr id="55" name="Straight Connector 54"/>
          <p:cNvCxnSpPr/>
          <p:nvPr/>
        </p:nvCxnSpPr>
        <p:spPr>
          <a:xfrm>
            <a:off x="1820069" y="1789668"/>
            <a:ext cx="266700" cy="0"/>
          </a:xfrm>
          <a:prstGeom prst="line">
            <a:avLst/>
          </a:prstGeom>
        </p:spPr>
        <p:style>
          <a:lnRef idx="1">
            <a:schemeClr val="accent1"/>
          </a:lnRef>
          <a:fillRef idx="0">
            <a:schemeClr val="accent1"/>
          </a:fillRef>
          <a:effectRef idx="0">
            <a:schemeClr val="accent1"/>
          </a:effectRef>
          <a:fontRef idx="minor">
            <a:schemeClr val="tx1"/>
          </a:fontRef>
        </p:style>
      </p:cxnSp>
      <p:sp>
        <p:nvSpPr>
          <p:cNvPr id="56" name="TextBox 55"/>
          <p:cNvSpPr txBox="1"/>
          <p:nvPr/>
        </p:nvSpPr>
        <p:spPr>
          <a:xfrm>
            <a:off x="1677987" y="3059668"/>
            <a:ext cx="301686" cy="369332"/>
          </a:xfrm>
          <a:prstGeom prst="rect">
            <a:avLst/>
          </a:prstGeom>
          <a:noFill/>
        </p:spPr>
        <p:txBody>
          <a:bodyPr wrap="none" rtlCol="0">
            <a:spAutoFit/>
          </a:bodyPr>
          <a:lstStyle/>
          <a:p>
            <a:r>
              <a:rPr lang="en-GB" dirty="0"/>
              <a:t>0</a:t>
            </a:r>
          </a:p>
        </p:txBody>
      </p:sp>
      <p:sp>
        <p:nvSpPr>
          <p:cNvPr id="57" name="TextBox 56"/>
          <p:cNvSpPr txBox="1"/>
          <p:nvPr/>
        </p:nvSpPr>
        <p:spPr>
          <a:xfrm>
            <a:off x="2810669" y="3135868"/>
            <a:ext cx="301686" cy="369332"/>
          </a:xfrm>
          <a:prstGeom prst="rect">
            <a:avLst/>
          </a:prstGeom>
          <a:noFill/>
        </p:spPr>
        <p:txBody>
          <a:bodyPr wrap="none" rtlCol="0">
            <a:spAutoFit/>
          </a:bodyPr>
          <a:lstStyle/>
          <a:p>
            <a:r>
              <a:rPr lang="en-GB" dirty="0"/>
              <a:t>1</a:t>
            </a:r>
          </a:p>
        </p:txBody>
      </p:sp>
      <p:sp>
        <p:nvSpPr>
          <p:cNvPr id="58" name="TextBox 57"/>
          <p:cNvSpPr txBox="1"/>
          <p:nvPr/>
        </p:nvSpPr>
        <p:spPr>
          <a:xfrm>
            <a:off x="3880583" y="3135868"/>
            <a:ext cx="301686" cy="369332"/>
          </a:xfrm>
          <a:prstGeom prst="rect">
            <a:avLst/>
          </a:prstGeom>
          <a:noFill/>
        </p:spPr>
        <p:txBody>
          <a:bodyPr wrap="none" rtlCol="0">
            <a:spAutoFit/>
          </a:bodyPr>
          <a:lstStyle/>
          <a:p>
            <a:r>
              <a:rPr lang="en-GB" dirty="0"/>
              <a:t>2</a:t>
            </a:r>
          </a:p>
        </p:txBody>
      </p:sp>
      <p:sp>
        <p:nvSpPr>
          <p:cNvPr id="59" name="TextBox 58"/>
          <p:cNvSpPr txBox="1"/>
          <p:nvPr/>
        </p:nvSpPr>
        <p:spPr>
          <a:xfrm>
            <a:off x="4791869" y="3109436"/>
            <a:ext cx="301686" cy="369332"/>
          </a:xfrm>
          <a:prstGeom prst="rect">
            <a:avLst/>
          </a:prstGeom>
          <a:noFill/>
        </p:spPr>
        <p:txBody>
          <a:bodyPr wrap="none" rtlCol="0">
            <a:spAutoFit/>
          </a:bodyPr>
          <a:lstStyle/>
          <a:p>
            <a:r>
              <a:rPr lang="en-GB" dirty="0"/>
              <a:t>3</a:t>
            </a:r>
          </a:p>
        </p:txBody>
      </p:sp>
      <p:sp>
        <p:nvSpPr>
          <p:cNvPr id="9" name="TextBox 8"/>
          <p:cNvSpPr txBox="1"/>
          <p:nvPr/>
        </p:nvSpPr>
        <p:spPr>
          <a:xfrm>
            <a:off x="6813042" y="2075622"/>
            <a:ext cx="1371529" cy="400110"/>
          </a:xfrm>
          <a:prstGeom prst="rect">
            <a:avLst/>
          </a:prstGeom>
          <a:noFill/>
        </p:spPr>
        <p:txBody>
          <a:bodyPr wrap="none" rtlCol="0">
            <a:spAutoFit/>
          </a:bodyPr>
          <a:lstStyle/>
          <a:p>
            <a:r>
              <a:rPr lang="en-GB" sz="2000" dirty="0"/>
              <a:t>Lot size = Q</a:t>
            </a:r>
          </a:p>
        </p:txBody>
      </p:sp>
      <p:sp>
        <p:nvSpPr>
          <p:cNvPr id="61" name="TextBox 60"/>
          <p:cNvSpPr txBox="1"/>
          <p:nvPr/>
        </p:nvSpPr>
        <p:spPr>
          <a:xfrm>
            <a:off x="450294" y="4062603"/>
            <a:ext cx="2568524" cy="369332"/>
          </a:xfrm>
          <a:prstGeom prst="rect">
            <a:avLst/>
          </a:prstGeom>
          <a:noFill/>
        </p:spPr>
        <p:txBody>
          <a:bodyPr wrap="none" rtlCol="0">
            <a:spAutoFit/>
          </a:bodyPr>
          <a:lstStyle/>
          <a:p>
            <a:r>
              <a:rPr lang="en-GB" dirty="0"/>
              <a:t>Average cycle inventory =</a:t>
            </a:r>
          </a:p>
        </p:txBody>
      </p:sp>
      <mc:AlternateContent xmlns:mc="http://schemas.openxmlformats.org/markup-compatibility/2006">
        <mc:Choice xmlns:a14="http://schemas.microsoft.com/office/drawing/2010/main" Requires="a14">
          <p:sp>
            <p:nvSpPr>
              <p:cNvPr id="10" name="Rectangle 9"/>
              <p:cNvSpPr/>
              <p:nvPr/>
            </p:nvSpPr>
            <p:spPr>
              <a:xfrm>
                <a:off x="6400800" y="3907163"/>
                <a:ext cx="1040991" cy="61093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f>
                        <m:fPr>
                          <m:ctrlPr>
                            <a:rPr lang="en-GB" i="1">
                              <a:latin typeface="Cambria Math" panose="02040503050406030204" pitchFamily="18" charset="0"/>
                            </a:rPr>
                          </m:ctrlPr>
                        </m:fPr>
                        <m:num>
                          <m:r>
                            <a:rPr lang="en-GB" i="1">
                              <a:latin typeface="Cambria Math"/>
                            </a:rPr>
                            <m:t>𝑄</m:t>
                          </m:r>
                          <m:r>
                            <a:rPr lang="en-GB" i="1">
                              <a:latin typeface="Cambria Math"/>
                            </a:rPr>
                            <m:t>+0</m:t>
                          </m:r>
                        </m:num>
                        <m:den>
                          <m:r>
                            <a:rPr lang="en-GB" i="1">
                              <a:latin typeface="Cambria Math"/>
                            </a:rPr>
                            <m:t>2</m:t>
                          </m:r>
                        </m:den>
                      </m:f>
                    </m:oMath>
                  </m:oMathPara>
                </a14:m>
                <a:endParaRPr lang="en-GB" dirty="0"/>
              </a:p>
            </p:txBody>
          </p:sp>
        </mc:Choice>
        <mc:Fallback>
          <p:sp>
            <p:nvSpPr>
              <p:cNvPr id="10" name="Rectangle 9"/>
              <p:cNvSpPr>
                <a:spLocks noRot="1" noChangeAspect="1" noMove="1" noResize="1" noEditPoints="1" noAdjustHandles="1" noChangeArrowheads="1" noChangeShapeType="1" noTextEdit="1"/>
              </p:cNvSpPr>
              <p:nvPr/>
            </p:nvSpPr>
            <p:spPr>
              <a:xfrm>
                <a:off x="6400800" y="3907163"/>
                <a:ext cx="1040991" cy="610936"/>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2" name="TextBox 11"/>
              <p:cNvSpPr txBox="1"/>
              <p:nvPr/>
            </p:nvSpPr>
            <p:spPr>
              <a:xfrm>
                <a:off x="7368899" y="3816721"/>
                <a:ext cx="699230" cy="791820"/>
              </a:xfrm>
              <a:prstGeom prst="rect">
                <a:avLst/>
              </a:prstGeom>
              <a:noFill/>
            </p:spPr>
            <p:txBody>
              <a:bodyPr wrap="none" rtlCol="0">
                <a:spAutoFit/>
              </a:bodyPr>
              <a:lstStyle/>
              <a:p>
                <a:r>
                  <a:rPr lang="en-GB" sz="3200" dirty="0"/>
                  <a:t>= </a:t>
                </a:r>
                <a14:m>
                  <m:oMath xmlns:m="http://schemas.openxmlformats.org/officeDocument/2006/math">
                    <m:f>
                      <m:fPr>
                        <m:ctrlPr>
                          <a:rPr lang="en-GB" sz="3200" i="1" smtClean="0">
                            <a:latin typeface="Cambria Math" panose="02040503050406030204" pitchFamily="18" charset="0"/>
                          </a:rPr>
                        </m:ctrlPr>
                      </m:fPr>
                      <m:num>
                        <m:r>
                          <a:rPr lang="en-GB" sz="3200" b="0" i="1" smtClean="0">
                            <a:latin typeface="Cambria Math"/>
                          </a:rPr>
                          <m:t>𝑄</m:t>
                        </m:r>
                      </m:num>
                      <m:den>
                        <m:r>
                          <a:rPr lang="en-GB" sz="3200" b="0" i="1" smtClean="0">
                            <a:latin typeface="Cambria Math"/>
                          </a:rPr>
                          <m:t>2</m:t>
                        </m:r>
                      </m:den>
                    </m:f>
                  </m:oMath>
                </a14:m>
                <a:endParaRPr lang="en-GB" sz="3200" dirty="0"/>
              </a:p>
            </p:txBody>
          </p:sp>
        </mc:Choice>
        <mc:Fallback>
          <p:sp>
            <p:nvSpPr>
              <p:cNvPr id="12" name="TextBox 11"/>
              <p:cNvSpPr txBox="1">
                <a:spLocks noRot="1" noChangeAspect="1" noMove="1" noResize="1" noEditPoints="1" noAdjustHandles="1" noChangeArrowheads="1" noChangeShapeType="1" noTextEdit="1"/>
              </p:cNvSpPr>
              <p:nvPr/>
            </p:nvSpPr>
            <p:spPr>
              <a:xfrm>
                <a:off x="7368899" y="3816721"/>
                <a:ext cx="699230" cy="791820"/>
              </a:xfrm>
              <a:prstGeom prst="rect">
                <a:avLst/>
              </a:prstGeom>
              <a:blipFill>
                <a:blip r:embed="rId4"/>
                <a:stretch>
                  <a:fillRect l="-22609" b="-12308"/>
                </a:stretch>
              </a:blipFill>
            </p:spPr>
            <p:txBody>
              <a:bodyPr/>
              <a:lstStyle/>
              <a:p>
                <a:r>
                  <a:rPr lang="en-US">
                    <a:noFill/>
                  </a:rPr>
                  <a:t> </a:t>
                </a:r>
              </a:p>
            </p:txBody>
          </p:sp>
        </mc:Fallback>
      </mc:AlternateContent>
      <p:cxnSp>
        <p:nvCxnSpPr>
          <p:cNvPr id="18" name="Straight Connector 17"/>
          <p:cNvCxnSpPr/>
          <p:nvPr/>
        </p:nvCxnSpPr>
        <p:spPr>
          <a:xfrm flipV="1">
            <a:off x="1066800" y="2502693"/>
            <a:ext cx="4495800" cy="11907"/>
          </a:xfrm>
          <a:prstGeom prst="line">
            <a:avLst/>
          </a:prstGeom>
          <a:ln>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60" name="TextBox 59">
                <a:extLst>
                  <a:ext uri="{FF2B5EF4-FFF2-40B4-BE49-F238E27FC236}">
                    <a16:creationId xmlns:a16="http://schemas.microsoft.com/office/drawing/2014/main" id="{4B5D8ACB-ACF4-41A6-A1CA-3FCF88978639}"/>
                  </a:ext>
                </a:extLst>
              </p:cNvPr>
              <p:cNvSpPr txBox="1"/>
              <p:nvPr/>
            </p:nvSpPr>
            <p:spPr>
              <a:xfrm>
                <a:off x="917575" y="5238982"/>
                <a:ext cx="6604950" cy="716799"/>
              </a:xfrm>
              <a:prstGeom prst="rect">
                <a:avLst/>
              </a:prstGeom>
            </p:spPr>
            <p:style>
              <a:lnRef idx="2">
                <a:schemeClr val="accent6"/>
              </a:lnRef>
              <a:fillRef idx="1">
                <a:schemeClr val="lt1"/>
              </a:fillRef>
              <a:effectRef idx="0">
                <a:schemeClr val="accent6"/>
              </a:effectRef>
              <a:fontRef idx="minor">
                <a:schemeClr val="dk1"/>
              </a:fontRef>
            </p:style>
            <p:txBody>
              <a:bodyPr wrap="none" rtlCol="0">
                <a:spAutoFit/>
              </a:bodyPr>
              <a:lstStyle/>
              <a:p>
                <a:r>
                  <a:rPr lang="en-GB" sz="2400" dirty="0"/>
                  <a:t>Cycle inventory = Average inventory =</a:t>
                </a:r>
                <a:r>
                  <a:rPr lang="en-GB" sz="3200" dirty="0"/>
                  <a:t> </a:t>
                </a:r>
                <a14:m>
                  <m:oMath xmlns:m="http://schemas.openxmlformats.org/officeDocument/2006/math">
                    <m:f>
                      <m:fPr>
                        <m:ctrlPr>
                          <a:rPr lang="en-GB" sz="2800" i="1">
                            <a:latin typeface="Cambria Math" panose="02040503050406030204" pitchFamily="18" charset="0"/>
                          </a:rPr>
                        </m:ctrlPr>
                      </m:fPr>
                      <m:num>
                        <m:r>
                          <a:rPr lang="en-US" sz="2800" b="0" i="1" smtClean="0">
                            <a:latin typeface="Cambria Math" panose="02040503050406030204" pitchFamily="18" charset="0"/>
                          </a:rPr>
                          <m:t>𝐿𝑜𝑡</m:t>
                        </m:r>
                        <m:r>
                          <a:rPr lang="en-US" sz="2800" b="0" i="1" smtClean="0">
                            <a:latin typeface="Cambria Math" panose="02040503050406030204" pitchFamily="18" charset="0"/>
                          </a:rPr>
                          <m:t> </m:t>
                        </m:r>
                        <m:r>
                          <a:rPr lang="en-US" sz="2800" b="0" i="1" smtClean="0">
                            <a:latin typeface="Cambria Math" panose="02040503050406030204" pitchFamily="18" charset="0"/>
                          </a:rPr>
                          <m:t>𝑠𝑖𝑧𝑒</m:t>
                        </m:r>
                      </m:num>
                      <m:den>
                        <m:r>
                          <a:rPr lang="en-GB" sz="2800" i="1">
                            <a:latin typeface="Cambria Math"/>
                          </a:rPr>
                          <m:t>2</m:t>
                        </m:r>
                      </m:den>
                    </m:f>
                    <m:r>
                      <a:rPr lang="en-US" sz="2800" b="0" i="1" smtClean="0">
                        <a:latin typeface="Cambria Math" panose="02040503050406030204" pitchFamily="18" charset="0"/>
                      </a:rPr>
                      <m:t>=</m:t>
                    </m:r>
                    <m:f>
                      <m:fPr>
                        <m:ctrlPr>
                          <a:rPr lang="en-GB" sz="2800" i="1">
                            <a:latin typeface="Cambria Math" panose="02040503050406030204" pitchFamily="18" charset="0"/>
                          </a:rPr>
                        </m:ctrlPr>
                      </m:fPr>
                      <m:num>
                        <m:r>
                          <a:rPr lang="en-GB" sz="2800" i="1">
                            <a:latin typeface="Cambria Math"/>
                          </a:rPr>
                          <m:t>𝑄</m:t>
                        </m:r>
                      </m:num>
                      <m:den>
                        <m:r>
                          <a:rPr lang="en-GB" sz="2800" i="1">
                            <a:latin typeface="Cambria Math"/>
                          </a:rPr>
                          <m:t>2</m:t>
                        </m:r>
                      </m:den>
                    </m:f>
                  </m:oMath>
                </a14:m>
                <a:endParaRPr lang="en-GB" sz="2400" dirty="0"/>
              </a:p>
            </p:txBody>
          </p:sp>
        </mc:Choice>
        <mc:Fallback>
          <p:sp>
            <p:nvSpPr>
              <p:cNvPr id="60" name="TextBox 59">
                <a:extLst>
                  <a:ext uri="{FF2B5EF4-FFF2-40B4-BE49-F238E27FC236}">
                    <a16:creationId xmlns:a16="http://schemas.microsoft.com/office/drawing/2014/main" id="{4B5D8ACB-ACF4-41A6-A1CA-3FCF88978639}"/>
                  </a:ext>
                </a:extLst>
              </p:cNvPr>
              <p:cNvSpPr txBox="1">
                <a:spLocks noRot="1" noChangeAspect="1" noMove="1" noResize="1" noEditPoints="1" noAdjustHandles="1" noChangeArrowheads="1" noChangeShapeType="1" noTextEdit="1"/>
              </p:cNvSpPr>
              <p:nvPr/>
            </p:nvSpPr>
            <p:spPr>
              <a:xfrm>
                <a:off x="917575" y="5238982"/>
                <a:ext cx="6604950" cy="716799"/>
              </a:xfrm>
              <a:prstGeom prst="rect">
                <a:avLst/>
              </a:prstGeom>
              <a:blipFill>
                <a:blip r:embed="rId5"/>
                <a:stretch>
                  <a:fillRect l="-1288" b="-2459"/>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44" name="Rectangle 43">
                <a:extLst>
                  <a:ext uri="{FF2B5EF4-FFF2-40B4-BE49-F238E27FC236}">
                    <a16:creationId xmlns:a16="http://schemas.microsoft.com/office/drawing/2014/main" id="{1BCA483A-B975-4496-8FA8-BF3C2FF4CAB5}"/>
                  </a:ext>
                </a:extLst>
              </p:cNvPr>
              <p:cNvSpPr/>
              <p:nvPr/>
            </p:nvSpPr>
            <p:spPr>
              <a:xfrm>
                <a:off x="2920093" y="3920710"/>
                <a:ext cx="3676519" cy="61093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GB" i="1" smtClean="0">
                              <a:latin typeface="Cambria Math" panose="02040503050406030204" pitchFamily="18" charset="0"/>
                            </a:rPr>
                          </m:ctrlPr>
                        </m:fPr>
                        <m:num>
                          <m:r>
                            <a:rPr lang="en-US" b="0" i="1" smtClean="0">
                              <a:latin typeface="Cambria Math" panose="02040503050406030204" pitchFamily="18" charset="0"/>
                            </a:rPr>
                            <m:t>𝑀𝑎𝑥</m:t>
                          </m:r>
                          <m:r>
                            <a:rPr lang="en-US" b="0" i="1" smtClean="0">
                              <a:latin typeface="Cambria Math" panose="02040503050406030204" pitchFamily="18" charset="0"/>
                            </a:rPr>
                            <m:t> </m:t>
                          </m:r>
                          <m:r>
                            <a:rPr lang="en-US" b="0" i="1" smtClean="0">
                              <a:latin typeface="Cambria Math" panose="02040503050406030204" pitchFamily="18" charset="0"/>
                            </a:rPr>
                            <m:t>𝑖𝑛𝑣𝑒𝑛𝑡𝑜𝑟𝑦</m:t>
                          </m:r>
                          <m:r>
                            <a:rPr lang="en-GB" i="1">
                              <a:latin typeface="Cambria Math"/>
                            </a:rPr>
                            <m:t>+</m:t>
                          </m:r>
                          <m:r>
                            <a:rPr lang="en-US" b="0" i="1" smtClean="0">
                              <a:latin typeface="Cambria Math" panose="02040503050406030204" pitchFamily="18" charset="0"/>
                            </a:rPr>
                            <m:t>𝑀𝑖𝑛</m:t>
                          </m:r>
                          <m:r>
                            <a:rPr lang="en-US" b="0" i="1" smtClean="0">
                              <a:latin typeface="Cambria Math" panose="02040503050406030204" pitchFamily="18" charset="0"/>
                            </a:rPr>
                            <m:t> </m:t>
                          </m:r>
                          <m:r>
                            <a:rPr lang="en-US" b="0" i="1" smtClean="0">
                              <a:latin typeface="Cambria Math" panose="02040503050406030204" pitchFamily="18" charset="0"/>
                            </a:rPr>
                            <m:t>𝑖𝑛𝑣𝑒𝑛𝑡𝑜𝑟𝑦</m:t>
                          </m:r>
                        </m:num>
                        <m:den>
                          <m:r>
                            <a:rPr lang="en-GB" i="1">
                              <a:latin typeface="Cambria Math"/>
                            </a:rPr>
                            <m:t>2</m:t>
                          </m:r>
                        </m:den>
                      </m:f>
                    </m:oMath>
                  </m:oMathPara>
                </a14:m>
                <a:endParaRPr lang="en-GB" dirty="0"/>
              </a:p>
            </p:txBody>
          </p:sp>
        </mc:Choice>
        <mc:Fallback>
          <p:sp>
            <p:nvSpPr>
              <p:cNvPr id="44" name="Rectangle 43">
                <a:extLst>
                  <a:ext uri="{FF2B5EF4-FFF2-40B4-BE49-F238E27FC236}">
                    <a16:creationId xmlns:a16="http://schemas.microsoft.com/office/drawing/2014/main" id="{1BCA483A-B975-4496-8FA8-BF3C2FF4CAB5}"/>
                  </a:ext>
                </a:extLst>
              </p:cNvPr>
              <p:cNvSpPr>
                <a:spLocks noRot="1" noChangeAspect="1" noMove="1" noResize="1" noEditPoints="1" noAdjustHandles="1" noChangeArrowheads="1" noChangeShapeType="1" noTextEdit="1"/>
              </p:cNvSpPr>
              <p:nvPr/>
            </p:nvSpPr>
            <p:spPr>
              <a:xfrm>
                <a:off x="2920093" y="3920710"/>
                <a:ext cx="3676519" cy="610936"/>
              </a:xfrm>
              <a:prstGeom prst="rect">
                <a:avLst/>
              </a:prstGeom>
              <a:blipFill>
                <a:blip r:embed="rId6"/>
                <a:stretch>
                  <a:fillRect/>
                </a:stretch>
              </a:blipFill>
            </p:spPr>
            <p:txBody>
              <a:bodyPr/>
              <a:lstStyle/>
              <a:p>
                <a:r>
                  <a:rPr lang="en-US">
                    <a:noFill/>
                  </a:rPr>
                  <a:t> </a:t>
                </a:r>
              </a:p>
            </p:txBody>
          </p:sp>
        </mc:Fallback>
      </mc:AlternateContent>
      <p:sp>
        <p:nvSpPr>
          <p:cNvPr id="13" name="TextBox 12">
            <a:extLst>
              <a:ext uri="{FF2B5EF4-FFF2-40B4-BE49-F238E27FC236}">
                <a16:creationId xmlns:a16="http://schemas.microsoft.com/office/drawing/2014/main" id="{97C3BA63-DB49-4326-884E-1E6CF914E4F2}"/>
              </a:ext>
            </a:extLst>
          </p:cNvPr>
          <p:cNvSpPr txBox="1"/>
          <p:nvPr/>
        </p:nvSpPr>
        <p:spPr>
          <a:xfrm>
            <a:off x="71091" y="2132178"/>
            <a:ext cx="1882182" cy="369332"/>
          </a:xfrm>
          <a:prstGeom prst="rect">
            <a:avLst/>
          </a:prstGeom>
          <a:noFill/>
        </p:spPr>
        <p:txBody>
          <a:bodyPr wrap="none" rtlCol="0">
            <a:spAutoFit/>
          </a:bodyPr>
          <a:lstStyle/>
          <a:p>
            <a:r>
              <a:rPr lang="en-US" dirty="0"/>
              <a:t>Average inventory</a:t>
            </a:r>
          </a:p>
        </p:txBody>
      </p:sp>
    </p:spTree>
    <p:extLst>
      <p:ext uri="{BB962C8B-B14F-4D97-AF65-F5344CB8AC3E}">
        <p14:creationId xmlns:p14="http://schemas.microsoft.com/office/powerpoint/2010/main" val="3549408080"/>
      </p:ext>
    </p:extLst>
  </p:cSld>
  <p:clrMapOvr>
    <a:masterClrMapping/>
  </p:clrMapOvr>
  <mc:AlternateContent xmlns:mc="http://schemas.openxmlformats.org/markup-compatibility/2006">
    <mc:Choice xmlns:p14="http://schemas.microsoft.com/office/powerpoint/2010/main" Requires="p14">
      <p:transition spd="slow" p14:dur="1500">
        <p:split orient="vert" dir="in"/>
      </p:transition>
    </mc:Choice>
    <mc:Fallback>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circle(in)">
                                      <p:cBhvr>
                                        <p:cTn id="7" dur="2000"/>
                                        <p:tgtEl>
                                          <p:spTgt spid="55"/>
                                        </p:tgtEl>
                                      </p:cBhvr>
                                    </p:animEffect>
                                  </p:childTnLst>
                                </p:cTn>
                              </p:par>
                            </p:childTnLst>
                          </p:cTn>
                        </p:par>
                        <p:par>
                          <p:cTn id="8" fill="hold">
                            <p:stCondLst>
                              <p:cond delay="2000"/>
                            </p:stCondLst>
                            <p:childTnLst>
                              <p:par>
                                <p:cTn id="9" presetID="2" presetClass="entr" presetSubtype="4"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additive="base">
                                        <p:cTn id="11" dur="500" fill="hold"/>
                                        <p:tgtEl>
                                          <p:spTgt spid="54"/>
                                        </p:tgtEl>
                                        <p:attrNameLst>
                                          <p:attrName>ppt_x</p:attrName>
                                        </p:attrNameLst>
                                      </p:cBhvr>
                                      <p:tavLst>
                                        <p:tav tm="0">
                                          <p:val>
                                            <p:strVal val="#ppt_x"/>
                                          </p:val>
                                        </p:tav>
                                        <p:tav tm="100000">
                                          <p:val>
                                            <p:strVal val="#ppt_x"/>
                                          </p:val>
                                        </p:tav>
                                      </p:tavLst>
                                    </p:anim>
                                    <p:anim calcmode="lin" valueType="num">
                                      <p:cBhvr additive="base">
                                        <p:cTn id="12" dur="500" fill="hold"/>
                                        <p:tgtEl>
                                          <p:spTgt spid="5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wipe(left)">
                                      <p:cBhvr>
                                        <p:cTn id="17" dur="1000"/>
                                        <p:tgtEl>
                                          <p:spTgt spid="3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40"/>
                                        </p:tgtEl>
                                        <p:attrNameLst>
                                          <p:attrName>style.visibility</p:attrName>
                                        </p:attrNameLst>
                                      </p:cBhvr>
                                      <p:to>
                                        <p:strVal val="visible"/>
                                      </p:to>
                                    </p:set>
                                    <p:animEffect transition="in" filter="wipe(down)">
                                      <p:cBhvr>
                                        <p:cTn id="22" dur="1000"/>
                                        <p:tgtEl>
                                          <p:spTgt spid="4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41"/>
                                        </p:tgtEl>
                                        <p:attrNameLst>
                                          <p:attrName>style.visibility</p:attrName>
                                        </p:attrNameLst>
                                      </p:cBhvr>
                                      <p:to>
                                        <p:strVal val="visible"/>
                                      </p:to>
                                    </p:set>
                                    <p:animEffect transition="in" filter="wipe(left)">
                                      <p:cBhvr>
                                        <p:cTn id="27" dur="1000"/>
                                        <p:tgtEl>
                                          <p:spTgt spid="41"/>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42"/>
                                        </p:tgtEl>
                                        <p:attrNameLst>
                                          <p:attrName>style.visibility</p:attrName>
                                        </p:attrNameLst>
                                      </p:cBhvr>
                                      <p:to>
                                        <p:strVal val="visible"/>
                                      </p:to>
                                    </p:set>
                                    <p:animEffect transition="in" filter="wipe(down)">
                                      <p:cBhvr>
                                        <p:cTn id="32" dur="1000"/>
                                        <p:tgtEl>
                                          <p:spTgt spid="42"/>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43"/>
                                        </p:tgtEl>
                                        <p:attrNameLst>
                                          <p:attrName>style.visibility</p:attrName>
                                        </p:attrNameLst>
                                      </p:cBhvr>
                                      <p:to>
                                        <p:strVal val="visible"/>
                                      </p:to>
                                    </p:set>
                                    <p:animEffect transition="in" filter="wipe(left)">
                                      <p:cBhvr>
                                        <p:cTn id="37" dur="1000"/>
                                        <p:tgtEl>
                                          <p:spTgt spid="43"/>
                                        </p:tgtEl>
                                      </p:cBhvr>
                                    </p:animEffect>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1000"/>
                                        <p:tgtEl>
                                          <p:spTgt spid="9"/>
                                        </p:tgtEl>
                                      </p:cBhvr>
                                    </p:animEffect>
                                    <p:anim calcmode="lin" valueType="num">
                                      <p:cBhvr>
                                        <p:cTn id="43" dur="1000" fill="hold"/>
                                        <p:tgtEl>
                                          <p:spTgt spid="9"/>
                                        </p:tgtEl>
                                        <p:attrNameLst>
                                          <p:attrName>ppt_x</p:attrName>
                                        </p:attrNameLst>
                                      </p:cBhvr>
                                      <p:tavLst>
                                        <p:tav tm="0">
                                          <p:val>
                                            <p:strVal val="#ppt_x"/>
                                          </p:val>
                                        </p:tav>
                                        <p:tav tm="100000">
                                          <p:val>
                                            <p:strVal val="#ppt_x"/>
                                          </p:val>
                                        </p:tav>
                                      </p:tavLst>
                                    </p:anim>
                                    <p:anim calcmode="lin" valueType="num">
                                      <p:cBhvr>
                                        <p:cTn id="4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61"/>
                                        </p:tgtEl>
                                        <p:attrNameLst>
                                          <p:attrName>style.visibility</p:attrName>
                                        </p:attrNameLst>
                                      </p:cBhvr>
                                      <p:to>
                                        <p:strVal val="visible"/>
                                      </p:to>
                                    </p:set>
                                    <p:animEffect transition="in" filter="fade">
                                      <p:cBhvr>
                                        <p:cTn id="49" dur="1000"/>
                                        <p:tgtEl>
                                          <p:spTgt spid="61"/>
                                        </p:tgtEl>
                                      </p:cBhvr>
                                    </p:animEffect>
                                    <p:anim calcmode="lin" valueType="num">
                                      <p:cBhvr>
                                        <p:cTn id="50" dur="1000" fill="hold"/>
                                        <p:tgtEl>
                                          <p:spTgt spid="61"/>
                                        </p:tgtEl>
                                        <p:attrNameLst>
                                          <p:attrName>ppt_x</p:attrName>
                                        </p:attrNameLst>
                                      </p:cBhvr>
                                      <p:tavLst>
                                        <p:tav tm="0">
                                          <p:val>
                                            <p:strVal val="#ppt_x"/>
                                          </p:val>
                                        </p:tav>
                                        <p:tav tm="100000">
                                          <p:val>
                                            <p:strVal val="#ppt_x"/>
                                          </p:val>
                                        </p:tav>
                                      </p:tavLst>
                                    </p:anim>
                                    <p:anim calcmode="lin" valueType="num">
                                      <p:cBhvr>
                                        <p:cTn id="51" dur="1000" fill="hold"/>
                                        <p:tgtEl>
                                          <p:spTgt spid="61"/>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 presetClass="entr" presetSubtype="2" fill="hold" grpId="0" nodeType="clickEffect">
                                  <p:stCondLst>
                                    <p:cond delay="0"/>
                                  </p:stCondLst>
                                  <p:childTnLst>
                                    <p:set>
                                      <p:cBhvr>
                                        <p:cTn id="55" dur="1" fill="hold">
                                          <p:stCondLst>
                                            <p:cond delay="0"/>
                                          </p:stCondLst>
                                        </p:cTn>
                                        <p:tgtEl>
                                          <p:spTgt spid="44"/>
                                        </p:tgtEl>
                                        <p:attrNameLst>
                                          <p:attrName>style.visibility</p:attrName>
                                        </p:attrNameLst>
                                      </p:cBhvr>
                                      <p:to>
                                        <p:strVal val="visible"/>
                                      </p:to>
                                    </p:set>
                                    <p:anim calcmode="lin" valueType="num">
                                      <p:cBhvr additive="base">
                                        <p:cTn id="56" dur="500" fill="hold"/>
                                        <p:tgtEl>
                                          <p:spTgt spid="44"/>
                                        </p:tgtEl>
                                        <p:attrNameLst>
                                          <p:attrName>ppt_x</p:attrName>
                                        </p:attrNameLst>
                                      </p:cBhvr>
                                      <p:tavLst>
                                        <p:tav tm="0">
                                          <p:val>
                                            <p:strVal val="1+#ppt_w/2"/>
                                          </p:val>
                                        </p:tav>
                                        <p:tav tm="100000">
                                          <p:val>
                                            <p:strVal val="#ppt_x"/>
                                          </p:val>
                                        </p:tav>
                                      </p:tavLst>
                                    </p:anim>
                                    <p:anim calcmode="lin" valueType="num">
                                      <p:cBhvr additive="base">
                                        <p:cTn id="57" dur="500" fill="hold"/>
                                        <p:tgtEl>
                                          <p:spTgt spid="44"/>
                                        </p:tgtEl>
                                        <p:attrNameLst>
                                          <p:attrName>ppt_y</p:attrName>
                                        </p:attrNameLst>
                                      </p:cBhvr>
                                      <p:tavLst>
                                        <p:tav tm="0">
                                          <p:val>
                                            <p:strVal val="#ppt_y"/>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 presetClass="entr" presetSubtype="2" fill="hold" grpId="0" nodeType="clickEffect">
                                  <p:stCondLst>
                                    <p:cond delay="0"/>
                                  </p:stCondLst>
                                  <p:childTnLst>
                                    <p:set>
                                      <p:cBhvr>
                                        <p:cTn id="61" dur="1" fill="hold">
                                          <p:stCondLst>
                                            <p:cond delay="0"/>
                                          </p:stCondLst>
                                        </p:cTn>
                                        <p:tgtEl>
                                          <p:spTgt spid="10"/>
                                        </p:tgtEl>
                                        <p:attrNameLst>
                                          <p:attrName>style.visibility</p:attrName>
                                        </p:attrNameLst>
                                      </p:cBhvr>
                                      <p:to>
                                        <p:strVal val="visible"/>
                                      </p:to>
                                    </p:set>
                                    <p:anim calcmode="lin" valueType="num">
                                      <p:cBhvr additive="base">
                                        <p:cTn id="62" dur="500" fill="hold"/>
                                        <p:tgtEl>
                                          <p:spTgt spid="10"/>
                                        </p:tgtEl>
                                        <p:attrNameLst>
                                          <p:attrName>ppt_x</p:attrName>
                                        </p:attrNameLst>
                                      </p:cBhvr>
                                      <p:tavLst>
                                        <p:tav tm="0">
                                          <p:val>
                                            <p:strVal val="1+#ppt_w/2"/>
                                          </p:val>
                                        </p:tav>
                                        <p:tav tm="100000">
                                          <p:val>
                                            <p:strVal val="#ppt_x"/>
                                          </p:val>
                                        </p:tav>
                                      </p:tavLst>
                                    </p:anim>
                                    <p:anim calcmode="lin" valueType="num">
                                      <p:cBhvr additive="base">
                                        <p:cTn id="63"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2" presetClass="entr" presetSubtype="2" fill="hold" grpId="0" nodeType="clickEffect">
                                  <p:stCondLst>
                                    <p:cond delay="0"/>
                                  </p:stCondLst>
                                  <p:childTnLst>
                                    <p:set>
                                      <p:cBhvr>
                                        <p:cTn id="67" dur="1" fill="hold">
                                          <p:stCondLst>
                                            <p:cond delay="0"/>
                                          </p:stCondLst>
                                        </p:cTn>
                                        <p:tgtEl>
                                          <p:spTgt spid="12"/>
                                        </p:tgtEl>
                                        <p:attrNameLst>
                                          <p:attrName>style.visibility</p:attrName>
                                        </p:attrNameLst>
                                      </p:cBhvr>
                                      <p:to>
                                        <p:strVal val="visible"/>
                                      </p:to>
                                    </p:set>
                                    <p:anim calcmode="lin" valueType="num">
                                      <p:cBhvr additive="base">
                                        <p:cTn id="68" dur="500" fill="hold"/>
                                        <p:tgtEl>
                                          <p:spTgt spid="12"/>
                                        </p:tgtEl>
                                        <p:attrNameLst>
                                          <p:attrName>ppt_x</p:attrName>
                                        </p:attrNameLst>
                                      </p:cBhvr>
                                      <p:tavLst>
                                        <p:tav tm="0">
                                          <p:val>
                                            <p:strVal val="1+#ppt_w/2"/>
                                          </p:val>
                                        </p:tav>
                                        <p:tav tm="100000">
                                          <p:val>
                                            <p:strVal val="#ppt_x"/>
                                          </p:val>
                                        </p:tav>
                                      </p:tavLst>
                                    </p:anim>
                                    <p:anim calcmode="lin" valueType="num">
                                      <p:cBhvr additive="base">
                                        <p:cTn id="69"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22" presetClass="entr" presetSubtype="8" fill="hold" nodeType="clickEffect">
                                  <p:stCondLst>
                                    <p:cond delay="0"/>
                                  </p:stCondLst>
                                  <p:childTnLst>
                                    <p:set>
                                      <p:cBhvr>
                                        <p:cTn id="73" dur="1" fill="hold">
                                          <p:stCondLst>
                                            <p:cond delay="0"/>
                                          </p:stCondLst>
                                        </p:cTn>
                                        <p:tgtEl>
                                          <p:spTgt spid="18"/>
                                        </p:tgtEl>
                                        <p:attrNameLst>
                                          <p:attrName>style.visibility</p:attrName>
                                        </p:attrNameLst>
                                      </p:cBhvr>
                                      <p:to>
                                        <p:strVal val="visible"/>
                                      </p:to>
                                    </p:set>
                                    <p:animEffect transition="in" filter="wipe(left)">
                                      <p:cBhvr>
                                        <p:cTn id="74" dur="500"/>
                                        <p:tgtEl>
                                          <p:spTgt spid="18"/>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8" fill="hold" grpId="0" nodeType="clickEffect">
                                  <p:stCondLst>
                                    <p:cond delay="0"/>
                                  </p:stCondLst>
                                  <p:childTnLst>
                                    <p:set>
                                      <p:cBhvr>
                                        <p:cTn id="78" dur="1" fill="hold">
                                          <p:stCondLst>
                                            <p:cond delay="0"/>
                                          </p:stCondLst>
                                        </p:cTn>
                                        <p:tgtEl>
                                          <p:spTgt spid="13"/>
                                        </p:tgtEl>
                                        <p:attrNameLst>
                                          <p:attrName>style.visibility</p:attrName>
                                        </p:attrNameLst>
                                      </p:cBhvr>
                                      <p:to>
                                        <p:strVal val="visible"/>
                                      </p:to>
                                    </p:set>
                                    <p:animEffect transition="in" filter="wipe(left)">
                                      <p:cBhvr>
                                        <p:cTn id="79" dur="500"/>
                                        <p:tgtEl>
                                          <p:spTgt spid="13"/>
                                        </p:tgtEl>
                                      </p:cBhvr>
                                    </p:animEffect>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grpId="0" nodeType="clickEffect">
                                  <p:stCondLst>
                                    <p:cond delay="0"/>
                                  </p:stCondLst>
                                  <p:childTnLst>
                                    <p:set>
                                      <p:cBhvr>
                                        <p:cTn id="83" dur="1" fill="hold">
                                          <p:stCondLst>
                                            <p:cond delay="0"/>
                                          </p:stCondLst>
                                        </p:cTn>
                                        <p:tgtEl>
                                          <p:spTgt spid="60"/>
                                        </p:tgtEl>
                                        <p:attrNameLst>
                                          <p:attrName>style.visibility</p:attrName>
                                        </p:attrNameLst>
                                      </p:cBhvr>
                                      <p:to>
                                        <p:strVal val="visible"/>
                                      </p:to>
                                    </p:set>
                                    <p:animEffect transition="in" filter="fade">
                                      <p:cBhvr>
                                        <p:cTn id="84" dur="1000"/>
                                        <p:tgtEl>
                                          <p:spTgt spid="60"/>
                                        </p:tgtEl>
                                      </p:cBhvr>
                                    </p:animEffect>
                                    <p:anim calcmode="lin" valueType="num">
                                      <p:cBhvr>
                                        <p:cTn id="85" dur="1000" fill="hold"/>
                                        <p:tgtEl>
                                          <p:spTgt spid="60"/>
                                        </p:tgtEl>
                                        <p:attrNameLst>
                                          <p:attrName>ppt_x</p:attrName>
                                        </p:attrNameLst>
                                      </p:cBhvr>
                                      <p:tavLst>
                                        <p:tav tm="0">
                                          <p:val>
                                            <p:strVal val="#ppt_x"/>
                                          </p:val>
                                        </p:tav>
                                        <p:tav tm="100000">
                                          <p:val>
                                            <p:strVal val="#ppt_x"/>
                                          </p:val>
                                        </p:tav>
                                      </p:tavLst>
                                    </p:anim>
                                    <p:anim calcmode="lin" valueType="num">
                                      <p:cBhvr>
                                        <p:cTn id="86" dur="1000" fill="hold"/>
                                        <p:tgtEl>
                                          <p:spTgt spid="6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P spid="41" grpId="0" animBg="1"/>
      <p:bldP spid="42" grpId="0" animBg="1"/>
      <p:bldP spid="43" grpId="0" animBg="1"/>
      <p:bldP spid="54" grpId="0"/>
      <p:bldP spid="9" grpId="0"/>
      <p:bldP spid="61" grpId="0"/>
      <p:bldP spid="10" grpId="0"/>
      <p:bldP spid="12" grpId="0"/>
      <p:bldP spid="60" grpId="0" animBg="1"/>
      <p:bldP spid="44" grpId="0"/>
      <p:bldP spid="1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GB" altLang="zh-TW" sz="3200" b="1" kern="0" dirty="0">
                <a:solidFill>
                  <a:schemeClr val="bg1"/>
                </a:solidFill>
                <a:ea typeface="新細明體" pitchFamily="18" charset="-120"/>
              </a:rPr>
              <a:t>ABC Classification</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 (IIM Raipur)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Operations Management II</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14 March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31</a:t>
            </a:fld>
            <a:r>
              <a:rPr lang="en-US" altLang="zh-TW" dirty="0">
                <a:solidFill>
                  <a:schemeClr val="bg1">
                    <a:lumMod val="95000"/>
                  </a:schemeClr>
                </a:solidFill>
              </a:rPr>
              <a:t>/19</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eaLnBrk="0" hangingPunct="0">
              <a:buNone/>
              <a:tabLst>
                <a:tab pos="457200" algn="l"/>
              </a:tabLst>
              <a:defRPr/>
            </a:pPr>
            <a:endParaRPr lang="en-US" sz="2400" dirty="0"/>
          </a:p>
          <a:p>
            <a:pPr marL="0" indent="0" eaLnBrk="0" hangingPunct="0">
              <a:buNone/>
              <a:tabLst>
                <a:tab pos="457200" algn="l"/>
              </a:tabLst>
              <a:defRPr/>
            </a:pPr>
            <a:endParaRPr lang="en-GB" sz="2800" dirty="0"/>
          </a:p>
          <a:p>
            <a:pPr marL="0" indent="0" eaLnBrk="0" hangingPunct="0">
              <a:buNone/>
              <a:tabLst>
                <a:tab pos="457200" algn="l"/>
              </a:tabLst>
              <a:defRPr/>
            </a:pPr>
            <a:endParaRPr lang="en-US" sz="24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457200"/>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p:sp>
        <p:nvSpPr>
          <p:cNvPr id="4" name="AutoShape 4" descr="Image result for apple iphone log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0" name="Rectangle 3"/>
          <p:cNvSpPr txBox="1">
            <a:spLocks noChangeArrowheads="1"/>
          </p:cNvSpPr>
          <p:nvPr/>
        </p:nvSpPr>
        <p:spPr>
          <a:xfrm>
            <a:off x="381000" y="1033461"/>
            <a:ext cx="8534400" cy="512127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endParaRPr lang="en-US" sz="2000" dirty="0"/>
          </a:p>
        </p:txBody>
      </p:sp>
      <p:sp>
        <p:nvSpPr>
          <p:cNvPr id="13" name="Rectangle 2"/>
          <p:cNvSpPr>
            <a:spLocks noChangeArrowheads="1"/>
          </p:cNvSpPr>
          <p:nvPr/>
        </p:nvSpPr>
        <p:spPr bwMode="auto">
          <a:xfrm>
            <a:off x="6424614" y="1754188"/>
            <a:ext cx="2320925" cy="4173537"/>
          </a:xfrm>
          <a:prstGeom prst="rect">
            <a:avLst/>
          </a:prstGeom>
          <a:solidFill>
            <a:srgbClr val="FFFF00"/>
          </a:solidFill>
          <a:ln>
            <a:noFill/>
          </a:ln>
        </p:spPr>
        <p:txBody>
          <a:bodyPr wrap="none" anchor="ctr"/>
          <a:lstStyle/>
          <a:p>
            <a:endParaRPr lang="en-NZ">
              <a:solidFill>
                <a:srgbClr val="FFFF00"/>
              </a:solidFill>
            </a:endParaRPr>
          </a:p>
        </p:txBody>
      </p:sp>
      <p:sp>
        <p:nvSpPr>
          <p:cNvPr id="14" name="Rectangle 3"/>
          <p:cNvSpPr>
            <a:spLocks noChangeArrowheads="1"/>
          </p:cNvSpPr>
          <p:nvPr/>
        </p:nvSpPr>
        <p:spPr bwMode="auto">
          <a:xfrm>
            <a:off x="5053014" y="1900238"/>
            <a:ext cx="1371600" cy="4005262"/>
          </a:xfrm>
          <a:prstGeom prst="rect">
            <a:avLst/>
          </a:prstGeom>
          <a:solidFill>
            <a:schemeClr val="tx2">
              <a:lumMod val="20000"/>
              <a:lumOff val="80000"/>
            </a:schemeClr>
          </a:solidFill>
          <a:ln>
            <a:noFill/>
          </a:ln>
        </p:spPr>
        <p:txBody>
          <a:bodyPr wrap="none" anchor="ctr"/>
          <a:lstStyle/>
          <a:p>
            <a:endParaRPr lang="en-NZ"/>
          </a:p>
        </p:txBody>
      </p:sp>
      <p:sp>
        <p:nvSpPr>
          <p:cNvPr id="15" name="Rectangle 4"/>
          <p:cNvSpPr>
            <a:spLocks noChangeArrowheads="1"/>
          </p:cNvSpPr>
          <p:nvPr/>
        </p:nvSpPr>
        <p:spPr bwMode="auto">
          <a:xfrm>
            <a:off x="4146551" y="2609850"/>
            <a:ext cx="922338" cy="3302000"/>
          </a:xfrm>
          <a:prstGeom prst="rect">
            <a:avLst/>
          </a:prstGeom>
          <a:solidFill>
            <a:schemeClr val="accent1"/>
          </a:solidFill>
          <a:ln>
            <a:noFill/>
          </a:ln>
        </p:spPr>
        <p:txBody>
          <a:bodyPr wrap="none" anchor="ctr"/>
          <a:lstStyle/>
          <a:p>
            <a:endParaRPr lang="en-NZ"/>
          </a:p>
        </p:txBody>
      </p:sp>
      <p:grpSp>
        <p:nvGrpSpPr>
          <p:cNvPr id="16" name="Group 6"/>
          <p:cNvGrpSpPr>
            <a:grpSpLocks/>
          </p:cNvGrpSpPr>
          <p:nvPr/>
        </p:nvGrpSpPr>
        <p:grpSpPr bwMode="auto">
          <a:xfrm>
            <a:off x="3359151" y="1412875"/>
            <a:ext cx="5632449" cy="5140325"/>
            <a:chOff x="1404" y="940"/>
            <a:chExt cx="3548" cy="3238"/>
          </a:xfrm>
        </p:grpSpPr>
        <p:sp>
          <p:nvSpPr>
            <p:cNvPr id="17" name="Rectangle 7"/>
            <p:cNvSpPr>
              <a:spLocks noChangeArrowheads="1"/>
            </p:cNvSpPr>
            <p:nvPr/>
          </p:nvSpPr>
          <p:spPr bwMode="auto">
            <a:xfrm>
              <a:off x="2070" y="3768"/>
              <a:ext cx="256"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defTabSz="762000" eaLnBrk="0" hangingPunct="0"/>
              <a:r>
                <a:rPr lang="en-US" sz="1600" b="1"/>
                <a:t>10</a:t>
              </a:r>
            </a:p>
          </p:txBody>
        </p:sp>
        <p:sp>
          <p:nvSpPr>
            <p:cNvPr id="18" name="Rectangle 8"/>
            <p:cNvSpPr>
              <a:spLocks noChangeArrowheads="1"/>
            </p:cNvSpPr>
            <p:nvPr/>
          </p:nvSpPr>
          <p:spPr bwMode="auto">
            <a:xfrm>
              <a:off x="2357" y="3768"/>
              <a:ext cx="256"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defTabSz="762000" eaLnBrk="0" hangingPunct="0"/>
              <a:r>
                <a:rPr lang="en-US" sz="1600" b="1"/>
                <a:t>20</a:t>
              </a:r>
            </a:p>
          </p:txBody>
        </p:sp>
        <p:sp>
          <p:nvSpPr>
            <p:cNvPr id="19" name="Rectangle 9"/>
            <p:cNvSpPr>
              <a:spLocks noChangeArrowheads="1"/>
            </p:cNvSpPr>
            <p:nvPr/>
          </p:nvSpPr>
          <p:spPr bwMode="auto">
            <a:xfrm>
              <a:off x="2645" y="3768"/>
              <a:ext cx="256"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defTabSz="762000" eaLnBrk="0" hangingPunct="0"/>
              <a:r>
                <a:rPr lang="en-US" sz="1600" b="1"/>
                <a:t>30</a:t>
              </a:r>
            </a:p>
          </p:txBody>
        </p:sp>
        <p:sp>
          <p:nvSpPr>
            <p:cNvPr id="21" name="Rectangle 10"/>
            <p:cNvSpPr>
              <a:spLocks noChangeArrowheads="1"/>
            </p:cNvSpPr>
            <p:nvPr/>
          </p:nvSpPr>
          <p:spPr bwMode="auto">
            <a:xfrm>
              <a:off x="2933" y="3768"/>
              <a:ext cx="256"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defTabSz="762000" eaLnBrk="0" hangingPunct="0"/>
              <a:r>
                <a:rPr lang="en-US" sz="1600" b="1"/>
                <a:t>40</a:t>
              </a:r>
            </a:p>
          </p:txBody>
        </p:sp>
        <p:sp>
          <p:nvSpPr>
            <p:cNvPr id="22" name="Rectangle 11"/>
            <p:cNvSpPr>
              <a:spLocks noChangeArrowheads="1"/>
            </p:cNvSpPr>
            <p:nvPr/>
          </p:nvSpPr>
          <p:spPr bwMode="auto">
            <a:xfrm>
              <a:off x="3221" y="3768"/>
              <a:ext cx="256"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defTabSz="762000" eaLnBrk="0" hangingPunct="0"/>
              <a:r>
                <a:rPr lang="en-US" sz="1600" b="1"/>
                <a:t>50</a:t>
              </a:r>
            </a:p>
          </p:txBody>
        </p:sp>
        <p:sp>
          <p:nvSpPr>
            <p:cNvPr id="23" name="Rectangle 12"/>
            <p:cNvSpPr>
              <a:spLocks noChangeArrowheads="1"/>
            </p:cNvSpPr>
            <p:nvPr/>
          </p:nvSpPr>
          <p:spPr bwMode="auto">
            <a:xfrm>
              <a:off x="3509" y="3768"/>
              <a:ext cx="256"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defTabSz="762000" eaLnBrk="0" hangingPunct="0"/>
              <a:r>
                <a:rPr lang="en-US" sz="1600" b="1"/>
                <a:t>60</a:t>
              </a:r>
            </a:p>
          </p:txBody>
        </p:sp>
        <p:sp>
          <p:nvSpPr>
            <p:cNvPr id="24" name="Rectangle 13"/>
            <p:cNvSpPr>
              <a:spLocks noChangeArrowheads="1"/>
            </p:cNvSpPr>
            <p:nvPr/>
          </p:nvSpPr>
          <p:spPr bwMode="auto">
            <a:xfrm>
              <a:off x="3797" y="3768"/>
              <a:ext cx="256"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defTabSz="762000" eaLnBrk="0" hangingPunct="0"/>
              <a:r>
                <a:rPr lang="en-US" sz="1600" b="1"/>
                <a:t>70</a:t>
              </a:r>
            </a:p>
          </p:txBody>
        </p:sp>
        <p:sp>
          <p:nvSpPr>
            <p:cNvPr id="25" name="Rectangle 14"/>
            <p:cNvSpPr>
              <a:spLocks noChangeArrowheads="1"/>
            </p:cNvSpPr>
            <p:nvPr/>
          </p:nvSpPr>
          <p:spPr bwMode="auto">
            <a:xfrm>
              <a:off x="4084" y="3768"/>
              <a:ext cx="256"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defTabSz="762000" eaLnBrk="0" hangingPunct="0"/>
              <a:r>
                <a:rPr lang="en-US" sz="1600" b="1"/>
                <a:t>80</a:t>
              </a:r>
            </a:p>
          </p:txBody>
        </p:sp>
        <p:sp>
          <p:nvSpPr>
            <p:cNvPr id="26" name="Rectangle 15"/>
            <p:cNvSpPr>
              <a:spLocks noChangeArrowheads="1"/>
            </p:cNvSpPr>
            <p:nvPr/>
          </p:nvSpPr>
          <p:spPr bwMode="auto">
            <a:xfrm>
              <a:off x="4372" y="3768"/>
              <a:ext cx="256"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defTabSz="762000" eaLnBrk="0" hangingPunct="0"/>
              <a:r>
                <a:rPr lang="en-US" sz="1600" b="1"/>
                <a:t>90</a:t>
              </a:r>
            </a:p>
          </p:txBody>
        </p:sp>
        <p:sp>
          <p:nvSpPr>
            <p:cNvPr id="27" name="Rectangle 16"/>
            <p:cNvSpPr>
              <a:spLocks noChangeArrowheads="1"/>
            </p:cNvSpPr>
            <p:nvPr/>
          </p:nvSpPr>
          <p:spPr bwMode="auto">
            <a:xfrm>
              <a:off x="4624" y="3768"/>
              <a:ext cx="328"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defTabSz="762000" eaLnBrk="0" hangingPunct="0"/>
              <a:r>
                <a:rPr lang="en-US" sz="1600" b="1"/>
                <a:t>100</a:t>
              </a:r>
            </a:p>
          </p:txBody>
        </p:sp>
        <p:sp>
          <p:nvSpPr>
            <p:cNvPr id="28" name="Rectangle 17"/>
            <p:cNvSpPr>
              <a:spLocks noChangeArrowheads="1"/>
            </p:cNvSpPr>
            <p:nvPr/>
          </p:nvSpPr>
          <p:spPr bwMode="auto">
            <a:xfrm>
              <a:off x="2607" y="3949"/>
              <a:ext cx="1490" cy="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defTabSz="762000" eaLnBrk="0" hangingPunct="0"/>
              <a:r>
                <a:rPr lang="en-US" b="1"/>
                <a:t>Percentage of SKUs</a:t>
              </a:r>
            </a:p>
          </p:txBody>
        </p:sp>
        <p:sp>
          <p:nvSpPr>
            <p:cNvPr id="29" name="Rectangle 18"/>
            <p:cNvSpPr>
              <a:spLocks noChangeArrowheads="1"/>
            </p:cNvSpPr>
            <p:nvPr/>
          </p:nvSpPr>
          <p:spPr bwMode="auto">
            <a:xfrm rot="16200000">
              <a:off x="713" y="2326"/>
              <a:ext cx="161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defTabSz="762000" eaLnBrk="0" hangingPunct="0"/>
              <a:r>
                <a:rPr lang="en-US" b="1" dirty="0"/>
                <a:t>Percentage of total value</a:t>
              </a:r>
            </a:p>
          </p:txBody>
        </p:sp>
        <p:sp>
          <p:nvSpPr>
            <p:cNvPr id="30" name="Freeform 19"/>
            <p:cNvSpPr>
              <a:spLocks/>
            </p:cNvSpPr>
            <p:nvPr/>
          </p:nvSpPr>
          <p:spPr bwMode="auto">
            <a:xfrm>
              <a:off x="1896" y="998"/>
              <a:ext cx="3029" cy="2775"/>
            </a:xfrm>
            <a:custGeom>
              <a:avLst/>
              <a:gdLst>
                <a:gd name="T0" fmla="*/ 0 w 3029"/>
                <a:gd name="T1" fmla="*/ 0 h 2775"/>
                <a:gd name="T2" fmla="*/ 0 w 3029"/>
                <a:gd name="T3" fmla="*/ 2774 h 2775"/>
                <a:gd name="T4" fmla="*/ 3028 w 3029"/>
                <a:gd name="T5" fmla="*/ 2774 h 2775"/>
                <a:gd name="T6" fmla="*/ 0 60000 65536"/>
                <a:gd name="T7" fmla="*/ 0 60000 65536"/>
                <a:gd name="T8" fmla="*/ 0 60000 65536"/>
                <a:gd name="T9" fmla="*/ 0 w 3029"/>
                <a:gd name="T10" fmla="*/ 0 h 2775"/>
                <a:gd name="T11" fmla="*/ 3029 w 3029"/>
                <a:gd name="T12" fmla="*/ 2775 h 2775"/>
              </a:gdLst>
              <a:ahLst/>
              <a:cxnLst>
                <a:cxn ang="T6">
                  <a:pos x="T0" y="T1"/>
                </a:cxn>
                <a:cxn ang="T7">
                  <a:pos x="T2" y="T3"/>
                </a:cxn>
                <a:cxn ang="T8">
                  <a:pos x="T4" y="T5"/>
                </a:cxn>
              </a:cxnLst>
              <a:rect l="T9" t="T10" r="T11" b="T12"/>
              <a:pathLst>
                <a:path w="3029" h="2775">
                  <a:moveTo>
                    <a:pt x="0" y="0"/>
                  </a:moveTo>
                  <a:lnTo>
                    <a:pt x="0" y="2774"/>
                  </a:lnTo>
                  <a:lnTo>
                    <a:pt x="3028" y="2774"/>
                  </a:lnTo>
                </a:path>
              </a:pathLst>
            </a:custGeom>
            <a:noFill/>
            <a:ln w="508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NZ"/>
            </a:p>
          </p:txBody>
        </p:sp>
        <p:sp>
          <p:nvSpPr>
            <p:cNvPr id="31" name="Rectangle 20"/>
            <p:cNvSpPr>
              <a:spLocks noChangeArrowheads="1"/>
            </p:cNvSpPr>
            <p:nvPr/>
          </p:nvSpPr>
          <p:spPr bwMode="auto">
            <a:xfrm>
              <a:off x="1571" y="940"/>
              <a:ext cx="492" cy="2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lgn="r" defTabSz="762000" eaLnBrk="0" hangingPunct="0">
                <a:lnSpc>
                  <a:spcPct val="170000"/>
                </a:lnSpc>
              </a:pPr>
              <a:r>
                <a:rPr lang="en-US" sz="1600" b="1" dirty="0"/>
                <a:t>100 —</a:t>
              </a:r>
            </a:p>
            <a:p>
              <a:pPr algn="r" defTabSz="762000" eaLnBrk="0" hangingPunct="0">
                <a:lnSpc>
                  <a:spcPct val="170000"/>
                </a:lnSpc>
              </a:pPr>
              <a:r>
                <a:rPr lang="en-US" sz="1600" b="1" dirty="0"/>
                <a:t>90 —</a:t>
              </a:r>
            </a:p>
            <a:p>
              <a:pPr algn="r" defTabSz="762000" eaLnBrk="0" hangingPunct="0">
                <a:lnSpc>
                  <a:spcPct val="170000"/>
                </a:lnSpc>
              </a:pPr>
              <a:r>
                <a:rPr lang="en-US" sz="1600" b="1" dirty="0"/>
                <a:t>80 —</a:t>
              </a:r>
            </a:p>
            <a:p>
              <a:pPr algn="r" defTabSz="762000" eaLnBrk="0" hangingPunct="0">
                <a:lnSpc>
                  <a:spcPct val="170000"/>
                </a:lnSpc>
              </a:pPr>
              <a:r>
                <a:rPr lang="en-US" sz="1600" b="1" dirty="0"/>
                <a:t>70 —</a:t>
              </a:r>
            </a:p>
            <a:p>
              <a:pPr algn="r" defTabSz="762000" eaLnBrk="0" hangingPunct="0">
                <a:lnSpc>
                  <a:spcPct val="170000"/>
                </a:lnSpc>
              </a:pPr>
              <a:r>
                <a:rPr lang="en-US" sz="1600" b="1" dirty="0"/>
                <a:t>60 —</a:t>
              </a:r>
            </a:p>
            <a:p>
              <a:pPr algn="r" defTabSz="762000" eaLnBrk="0" hangingPunct="0">
                <a:lnSpc>
                  <a:spcPct val="170000"/>
                </a:lnSpc>
              </a:pPr>
              <a:r>
                <a:rPr lang="en-US" sz="1600" b="1" dirty="0"/>
                <a:t>50 —</a:t>
              </a:r>
            </a:p>
            <a:p>
              <a:pPr algn="r" defTabSz="762000" eaLnBrk="0" hangingPunct="0">
                <a:lnSpc>
                  <a:spcPct val="170000"/>
                </a:lnSpc>
              </a:pPr>
              <a:r>
                <a:rPr lang="en-US" sz="1600" b="1" dirty="0"/>
                <a:t>40 —</a:t>
              </a:r>
            </a:p>
            <a:p>
              <a:pPr algn="r" defTabSz="762000" eaLnBrk="0" hangingPunct="0">
                <a:lnSpc>
                  <a:spcPct val="170000"/>
                </a:lnSpc>
              </a:pPr>
              <a:r>
                <a:rPr lang="en-US" sz="1600" b="1" dirty="0"/>
                <a:t>30 —</a:t>
              </a:r>
            </a:p>
            <a:p>
              <a:pPr algn="r" defTabSz="762000" eaLnBrk="0" hangingPunct="0">
                <a:lnSpc>
                  <a:spcPct val="170000"/>
                </a:lnSpc>
              </a:pPr>
              <a:r>
                <a:rPr lang="en-US" sz="1600" b="1" dirty="0"/>
                <a:t>20 —</a:t>
              </a:r>
            </a:p>
            <a:p>
              <a:pPr algn="r" defTabSz="762000" eaLnBrk="0" hangingPunct="0">
                <a:lnSpc>
                  <a:spcPct val="170000"/>
                </a:lnSpc>
              </a:pPr>
              <a:r>
                <a:rPr lang="en-US" sz="1600" b="1" dirty="0"/>
                <a:t>10 —</a:t>
              </a:r>
            </a:p>
            <a:p>
              <a:pPr algn="r" defTabSz="762000" eaLnBrk="0" hangingPunct="0">
                <a:lnSpc>
                  <a:spcPct val="170000"/>
                </a:lnSpc>
              </a:pPr>
              <a:r>
                <a:rPr lang="en-US" sz="1600" b="1" dirty="0"/>
                <a:t>0 —</a:t>
              </a:r>
            </a:p>
          </p:txBody>
        </p:sp>
        <p:sp>
          <p:nvSpPr>
            <p:cNvPr id="32" name="Line 21"/>
            <p:cNvSpPr>
              <a:spLocks noChangeShapeType="1"/>
            </p:cNvSpPr>
            <p:nvPr/>
          </p:nvSpPr>
          <p:spPr bwMode="auto">
            <a:xfrm>
              <a:off x="2203" y="3669"/>
              <a:ext cx="0" cy="89"/>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3" name="Line 22"/>
            <p:cNvSpPr>
              <a:spLocks noChangeShapeType="1"/>
            </p:cNvSpPr>
            <p:nvPr/>
          </p:nvSpPr>
          <p:spPr bwMode="auto">
            <a:xfrm>
              <a:off x="2776" y="3669"/>
              <a:ext cx="0" cy="89"/>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4" name="Line 23"/>
            <p:cNvSpPr>
              <a:spLocks noChangeShapeType="1"/>
            </p:cNvSpPr>
            <p:nvPr/>
          </p:nvSpPr>
          <p:spPr bwMode="auto">
            <a:xfrm>
              <a:off x="3064" y="3669"/>
              <a:ext cx="0" cy="89"/>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5" name="Line 24"/>
            <p:cNvSpPr>
              <a:spLocks noChangeShapeType="1"/>
            </p:cNvSpPr>
            <p:nvPr/>
          </p:nvSpPr>
          <p:spPr bwMode="auto">
            <a:xfrm>
              <a:off x="3349" y="3669"/>
              <a:ext cx="0" cy="89"/>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6" name="Line 25"/>
            <p:cNvSpPr>
              <a:spLocks noChangeShapeType="1"/>
            </p:cNvSpPr>
            <p:nvPr/>
          </p:nvSpPr>
          <p:spPr bwMode="auto">
            <a:xfrm>
              <a:off x="3640" y="3669"/>
              <a:ext cx="0" cy="89"/>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 name="Line 26"/>
            <p:cNvSpPr>
              <a:spLocks noChangeShapeType="1"/>
            </p:cNvSpPr>
            <p:nvPr/>
          </p:nvSpPr>
          <p:spPr bwMode="auto">
            <a:xfrm>
              <a:off x="3928" y="3669"/>
              <a:ext cx="0" cy="89"/>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 name="Line 27"/>
            <p:cNvSpPr>
              <a:spLocks noChangeShapeType="1"/>
            </p:cNvSpPr>
            <p:nvPr/>
          </p:nvSpPr>
          <p:spPr bwMode="auto">
            <a:xfrm>
              <a:off x="4213" y="3669"/>
              <a:ext cx="0" cy="89"/>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 name="Line 28"/>
            <p:cNvSpPr>
              <a:spLocks noChangeShapeType="1"/>
            </p:cNvSpPr>
            <p:nvPr/>
          </p:nvSpPr>
          <p:spPr bwMode="auto">
            <a:xfrm>
              <a:off x="4504" y="3669"/>
              <a:ext cx="0" cy="89"/>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0" name="Line 29"/>
            <p:cNvSpPr>
              <a:spLocks noChangeShapeType="1"/>
            </p:cNvSpPr>
            <p:nvPr/>
          </p:nvSpPr>
          <p:spPr bwMode="auto">
            <a:xfrm>
              <a:off x="4794" y="3669"/>
              <a:ext cx="0" cy="89"/>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 name="Line 30"/>
            <p:cNvSpPr>
              <a:spLocks noChangeShapeType="1"/>
            </p:cNvSpPr>
            <p:nvPr/>
          </p:nvSpPr>
          <p:spPr bwMode="auto">
            <a:xfrm>
              <a:off x="2488" y="3669"/>
              <a:ext cx="0" cy="89"/>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42" name="Freeform 31"/>
          <p:cNvSpPr>
            <a:spLocks/>
          </p:cNvSpPr>
          <p:nvPr/>
        </p:nvSpPr>
        <p:spPr bwMode="auto">
          <a:xfrm>
            <a:off x="4138614" y="1752600"/>
            <a:ext cx="4584700" cy="4165600"/>
          </a:xfrm>
          <a:custGeom>
            <a:avLst/>
            <a:gdLst>
              <a:gd name="T0" fmla="*/ 0 w 2888"/>
              <a:gd name="T1" fmla="*/ 2624 h 2624"/>
              <a:gd name="T2" fmla="*/ 80 w 2888"/>
              <a:gd name="T3" fmla="*/ 1944 h 2624"/>
              <a:gd name="T4" fmla="*/ 256 w 2888"/>
              <a:gd name="T5" fmla="*/ 1144 h 2624"/>
              <a:gd name="T6" fmla="*/ 440 w 2888"/>
              <a:gd name="T7" fmla="*/ 672 h 2624"/>
              <a:gd name="T8" fmla="*/ 728 w 2888"/>
              <a:gd name="T9" fmla="*/ 376 h 2624"/>
              <a:gd name="T10" fmla="*/ 1128 w 2888"/>
              <a:gd name="T11" fmla="*/ 192 h 2624"/>
              <a:gd name="T12" fmla="*/ 1544 w 2888"/>
              <a:gd name="T13" fmla="*/ 88 h 2624"/>
              <a:gd name="T14" fmla="*/ 2232 w 2888"/>
              <a:gd name="T15" fmla="*/ 16 h 2624"/>
              <a:gd name="T16" fmla="*/ 2888 w 2888"/>
              <a:gd name="T17" fmla="*/ 0 h 26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888"/>
              <a:gd name="T28" fmla="*/ 0 h 2624"/>
              <a:gd name="T29" fmla="*/ 2888 w 2888"/>
              <a:gd name="T30" fmla="*/ 2624 h 262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888" h="2624">
                <a:moveTo>
                  <a:pt x="0" y="2624"/>
                </a:moveTo>
                <a:cubicBezTo>
                  <a:pt x="18" y="2407"/>
                  <a:pt x="37" y="2191"/>
                  <a:pt x="80" y="1944"/>
                </a:cubicBezTo>
                <a:cubicBezTo>
                  <a:pt x="123" y="1697"/>
                  <a:pt x="196" y="1356"/>
                  <a:pt x="256" y="1144"/>
                </a:cubicBezTo>
                <a:cubicBezTo>
                  <a:pt x="316" y="932"/>
                  <a:pt x="361" y="800"/>
                  <a:pt x="440" y="672"/>
                </a:cubicBezTo>
                <a:cubicBezTo>
                  <a:pt x="519" y="544"/>
                  <a:pt x="613" y="456"/>
                  <a:pt x="728" y="376"/>
                </a:cubicBezTo>
                <a:cubicBezTo>
                  <a:pt x="843" y="296"/>
                  <a:pt x="992" y="240"/>
                  <a:pt x="1128" y="192"/>
                </a:cubicBezTo>
                <a:cubicBezTo>
                  <a:pt x="1264" y="144"/>
                  <a:pt x="1360" y="117"/>
                  <a:pt x="1544" y="88"/>
                </a:cubicBezTo>
                <a:cubicBezTo>
                  <a:pt x="1728" y="59"/>
                  <a:pt x="2008" y="31"/>
                  <a:pt x="2232" y="16"/>
                </a:cubicBezTo>
                <a:cubicBezTo>
                  <a:pt x="2456" y="1"/>
                  <a:pt x="2672" y="0"/>
                  <a:pt x="2888" y="0"/>
                </a:cubicBezTo>
              </a:path>
            </a:pathLst>
          </a:custGeom>
          <a:noFill/>
          <a:ln w="76200">
            <a:solidFill>
              <a:srgbClr val="B20019"/>
            </a:solidFill>
            <a:round/>
            <a:headEnd/>
            <a:tailEnd/>
          </a:ln>
          <a:extLst>
            <a:ext uri="{909E8E84-426E-40DD-AFC4-6F175D3DCCD1}">
              <a14:hiddenFill xmlns:a14="http://schemas.microsoft.com/office/drawing/2010/main">
                <a:solidFill>
                  <a:srgbClr val="FFFFFF"/>
                </a:solidFill>
              </a14:hiddenFill>
            </a:ext>
          </a:extLst>
        </p:spPr>
        <p:txBody>
          <a:bodyPr/>
          <a:lstStyle/>
          <a:p>
            <a:endParaRPr lang="en-NZ"/>
          </a:p>
        </p:txBody>
      </p:sp>
      <p:grpSp>
        <p:nvGrpSpPr>
          <p:cNvPr id="43" name="Group 32"/>
          <p:cNvGrpSpPr>
            <a:grpSpLocks/>
          </p:cNvGrpSpPr>
          <p:nvPr/>
        </p:nvGrpSpPr>
        <p:grpSpPr bwMode="auto">
          <a:xfrm>
            <a:off x="4127501" y="1436688"/>
            <a:ext cx="4649788" cy="1249362"/>
            <a:chOff x="1721" y="769"/>
            <a:chExt cx="2929" cy="787"/>
          </a:xfrm>
        </p:grpSpPr>
        <p:sp>
          <p:nvSpPr>
            <p:cNvPr id="44" name="Rectangle 33"/>
            <p:cNvSpPr>
              <a:spLocks noChangeArrowheads="1"/>
            </p:cNvSpPr>
            <p:nvPr/>
          </p:nvSpPr>
          <p:spPr bwMode="auto">
            <a:xfrm>
              <a:off x="3560" y="769"/>
              <a:ext cx="584"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defTabSz="762000" eaLnBrk="0" hangingPunct="0"/>
              <a:r>
                <a:rPr lang="en-US" sz="1600" b="1"/>
                <a:t>Class C</a:t>
              </a:r>
            </a:p>
          </p:txBody>
        </p:sp>
        <p:sp>
          <p:nvSpPr>
            <p:cNvPr id="45" name="Rectangle 34"/>
            <p:cNvSpPr>
              <a:spLocks noChangeArrowheads="1"/>
            </p:cNvSpPr>
            <p:nvPr/>
          </p:nvSpPr>
          <p:spPr bwMode="auto">
            <a:xfrm>
              <a:off x="1721" y="1246"/>
              <a:ext cx="584"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defTabSz="762000" eaLnBrk="0" hangingPunct="0"/>
              <a:r>
                <a:rPr lang="en-US" sz="1600" b="1"/>
                <a:t>Class A</a:t>
              </a:r>
            </a:p>
          </p:txBody>
        </p:sp>
        <p:sp>
          <p:nvSpPr>
            <p:cNvPr id="46" name="Rectangle 35"/>
            <p:cNvSpPr>
              <a:spLocks noChangeArrowheads="1"/>
            </p:cNvSpPr>
            <p:nvPr/>
          </p:nvSpPr>
          <p:spPr bwMode="auto">
            <a:xfrm>
              <a:off x="2433" y="873"/>
              <a:ext cx="584"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defTabSz="762000" eaLnBrk="0" hangingPunct="0"/>
              <a:r>
                <a:rPr lang="en-US" sz="1600" b="1" dirty="0"/>
                <a:t>Class B</a:t>
              </a:r>
            </a:p>
          </p:txBody>
        </p:sp>
        <p:sp>
          <p:nvSpPr>
            <p:cNvPr id="47" name="Oval 36"/>
            <p:cNvSpPr>
              <a:spLocks noChangeArrowheads="1"/>
            </p:cNvSpPr>
            <p:nvPr/>
          </p:nvSpPr>
          <p:spPr bwMode="auto">
            <a:xfrm>
              <a:off x="4537" y="918"/>
              <a:ext cx="113" cy="113"/>
            </a:xfrm>
            <a:prstGeom prst="ellipse">
              <a:avLst/>
            </a:prstGeom>
            <a:solidFill>
              <a:schemeClr val="tx1"/>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p>
              <a:endParaRPr lang="en-NZ"/>
            </a:p>
          </p:txBody>
        </p:sp>
        <p:sp>
          <p:nvSpPr>
            <p:cNvPr id="48" name="Oval 37"/>
            <p:cNvSpPr>
              <a:spLocks noChangeArrowheads="1"/>
            </p:cNvSpPr>
            <p:nvPr/>
          </p:nvSpPr>
          <p:spPr bwMode="auto">
            <a:xfrm>
              <a:off x="2219" y="1443"/>
              <a:ext cx="113" cy="113"/>
            </a:xfrm>
            <a:prstGeom prst="ellipse">
              <a:avLst/>
            </a:prstGeom>
            <a:solidFill>
              <a:schemeClr val="tx1"/>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p>
              <a:endParaRPr lang="en-NZ"/>
            </a:p>
          </p:txBody>
        </p:sp>
        <p:sp>
          <p:nvSpPr>
            <p:cNvPr id="49" name="Oval 38"/>
            <p:cNvSpPr>
              <a:spLocks noChangeArrowheads="1"/>
            </p:cNvSpPr>
            <p:nvPr/>
          </p:nvSpPr>
          <p:spPr bwMode="auto">
            <a:xfrm>
              <a:off x="3098" y="1025"/>
              <a:ext cx="113" cy="113"/>
            </a:xfrm>
            <a:prstGeom prst="ellipse">
              <a:avLst/>
            </a:prstGeom>
            <a:solidFill>
              <a:schemeClr val="tx1"/>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p>
              <a:endParaRPr lang="en-NZ"/>
            </a:p>
          </p:txBody>
        </p:sp>
      </p:grpSp>
      <p:sp>
        <p:nvSpPr>
          <p:cNvPr id="51" name="Rectangle 50"/>
          <p:cNvSpPr/>
          <p:nvPr/>
        </p:nvSpPr>
        <p:spPr>
          <a:xfrm>
            <a:off x="427263" y="2083732"/>
            <a:ext cx="2696937" cy="4031873"/>
          </a:xfrm>
          <a:prstGeom prst="rect">
            <a:avLst/>
          </a:prstGeom>
        </p:spPr>
        <p:txBody>
          <a:bodyPr wrap="square">
            <a:spAutoFit/>
          </a:bodyPr>
          <a:lstStyle/>
          <a:p>
            <a:r>
              <a:rPr lang="en-US" sz="3200" b="1" dirty="0">
                <a:solidFill>
                  <a:schemeClr val="tx2"/>
                </a:solidFill>
              </a:rPr>
              <a:t>ABC Analysis</a:t>
            </a:r>
          </a:p>
          <a:p>
            <a:endParaRPr lang="en-US" sz="3200" b="1" dirty="0">
              <a:solidFill>
                <a:schemeClr val="tx2"/>
              </a:solidFill>
            </a:endParaRPr>
          </a:p>
          <a:p>
            <a:r>
              <a:rPr lang="en-US" sz="2400" b="1" dirty="0"/>
              <a:t>The process of dividing SKUs into three classes, according to their values, so that managers can focus on items that have the highest value.</a:t>
            </a:r>
            <a:endParaRPr lang="en-US" sz="2400" dirty="0"/>
          </a:p>
        </p:txBody>
      </p:sp>
      <p:sp>
        <p:nvSpPr>
          <p:cNvPr id="6" name="Rectangle 5"/>
          <p:cNvSpPr/>
          <p:nvPr/>
        </p:nvSpPr>
        <p:spPr>
          <a:xfrm>
            <a:off x="289830" y="773410"/>
            <a:ext cx="6272871" cy="461665"/>
          </a:xfrm>
          <a:prstGeom prst="rect">
            <a:avLst/>
          </a:prstGeom>
        </p:spPr>
        <p:txBody>
          <a:bodyPr wrap="none">
            <a:spAutoFit/>
          </a:bodyPr>
          <a:lstStyle/>
          <a:p>
            <a:pPr marL="342900" indent="-342900">
              <a:buFont typeface="Wingdings" panose="05000000000000000000" pitchFamily="2" charset="2"/>
              <a:buChar char="Ø"/>
            </a:pPr>
            <a:r>
              <a:rPr lang="en-GB" sz="2400" b="1" dirty="0"/>
              <a:t>Pareto principle: </a:t>
            </a:r>
            <a:r>
              <a:rPr lang="en-GB" sz="2400" dirty="0"/>
              <a:t>Critical few and trivial many</a:t>
            </a:r>
          </a:p>
        </p:txBody>
      </p:sp>
    </p:spTree>
    <p:extLst>
      <p:ext uri="{BB962C8B-B14F-4D97-AF65-F5344CB8AC3E}">
        <p14:creationId xmlns:p14="http://schemas.microsoft.com/office/powerpoint/2010/main" val="4182575221"/>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nodePh="1">
                                  <p:stCondLst>
                                    <p:cond delay="1000"/>
                                  </p:stCondLst>
                                  <p:endCondLst>
                                    <p:cond evt="begin" delay="0">
                                      <p:tn val="5"/>
                                    </p:cond>
                                  </p:endCondLst>
                                  <p:childTnLst>
                                    <p:set>
                                      <p:cBhvr>
                                        <p:cTn id="6" dur="1" fill="hold">
                                          <p:stCondLst>
                                            <p:cond delay="0"/>
                                          </p:stCondLst>
                                        </p:cTn>
                                        <p:tgtEl>
                                          <p:spTgt spid="50"/>
                                        </p:tgtEl>
                                        <p:attrNameLst>
                                          <p:attrName>style.visibility</p:attrName>
                                        </p:attrNameLst>
                                      </p:cBhvr>
                                      <p:to>
                                        <p:strVal val="visible"/>
                                      </p:to>
                                    </p:set>
                                    <p:animEffect transition="in" filter="strips(downRight)">
                                      <p:cBhvr>
                                        <p:cTn id="7" dur="1000"/>
                                        <p:tgtEl>
                                          <p:spTgt spid="5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down)">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down)">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down)">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42"/>
                                        </p:tgtEl>
                                        <p:attrNameLst>
                                          <p:attrName>style.visibility</p:attrName>
                                        </p:attrNameLst>
                                      </p:cBhvr>
                                      <p:to>
                                        <p:strVal val="visible"/>
                                      </p:to>
                                    </p:set>
                                    <p:animEffect transition="in" filter="wipe(left)">
                                      <p:cBhvr>
                                        <p:cTn id="2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13" grpId="0" animBg="1"/>
      <p:bldP spid="14" grpId="0" animBg="1"/>
      <p:bldP spid="15" grpId="0" animBg="1"/>
      <p:bldP spid="42"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GB" altLang="zh-TW" sz="3200" b="1" kern="0" dirty="0">
                <a:solidFill>
                  <a:schemeClr val="bg1"/>
                </a:solidFill>
                <a:ea typeface="新細明體" pitchFamily="18" charset="-120"/>
              </a:rPr>
              <a:t>ABC Classification</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 (IIM Raipur)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Operations Management II</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14 March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32</a:t>
            </a:fld>
            <a:r>
              <a:rPr lang="en-US" altLang="zh-TW" dirty="0">
                <a:solidFill>
                  <a:schemeClr val="bg1">
                    <a:lumMod val="95000"/>
                  </a:schemeClr>
                </a:solidFill>
              </a:rPr>
              <a:t>/19</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eaLnBrk="0" hangingPunct="0">
              <a:buNone/>
              <a:tabLst>
                <a:tab pos="457200" algn="l"/>
              </a:tabLst>
              <a:defRPr/>
            </a:pPr>
            <a:endParaRPr lang="en-US" sz="2400" dirty="0"/>
          </a:p>
          <a:p>
            <a:pPr marL="0" indent="0" eaLnBrk="0" hangingPunct="0">
              <a:buNone/>
              <a:tabLst>
                <a:tab pos="457200" algn="l"/>
              </a:tabLst>
              <a:defRPr/>
            </a:pPr>
            <a:endParaRPr lang="en-GB" sz="2800" dirty="0"/>
          </a:p>
          <a:p>
            <a:pPr marL="0" indent="0" eaLnBrk="0" hangingPunct="0">
              <a:buNone/>
              <a:tabLst>
                <a:tab pos="457200" algn="l"/>
              </a:tabLst>
              <a:defRPr/>
            </a:pPr>
            <a:endParaRPr lang="en-US" sz="24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457200"/>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p:sp>
        <p:nvSpPr>
          <p:cNvPr id="4" name="AutoShape 4" descr="Image result for apple iphone log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0" name="Rectangle 3"/>
          <p:cNvSpPr txBox="1">
            <a:spLocks noChangeArrowheads="1"/>
          </p:cNvSpPr>
          <p:nvPr/>
        </p:nvSpPr>
        <p:spPr>
          <a:xfrm>
            <a:off x="381000" y="1033461"/>
            <a:ext cx="8534400" cy="512127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endParaRPr lang="en-US" sz="2000" dirty="0"/>
          </a:p>
        </p:txBody>
      </p:sp>
      <p:grpSp>
        <p:nvGrpSpPr>
          <p:cNvPr id="58" name="Group 3"/>
          <p:cNvGrpSpPr>
            <a:grpSpLocks/>
          </p:cNvGrpSpPr>
          <p:nvPr/>
        </p:nvGrpSpPr>
        <p:grpSpPr bwMode="auto">
          <a:xfrm>
            <a:off x="2778125" y="1865313"/>
            <a:ext cx="1052513" cy="3354387"/>
            <a:chOff x="1142" y="1167"/>
            <a:chExt cx="663" cy="2113"/>
          </a:xfrm>
        </p:grpSpPr>
        <p:sp>
          <p:nvSpPr>
            <p:cNvPr id="59" name="Rectangle 4"/>
            <p:cNvSpPr>
              <a:spLocks noChangeArrowheads="1"/>
            </p:cNvSpPr>
            <p:nvPr/>
          </p:nvSpPr>
          <p:spPr bwMode="auto">
            <a:xfrm>
              <a:off x="1152" y="1416"/>
              <a:ext cx="504" cy="1864"/>
            </a:xfrm>
            <a:prstGeom prst="rect">
              <a:avLst/>
            </a:prstGeom>
            <a:solidFill>
              <a:schemeClr val="tx2"/>
            </a:solidFill>
            <a:ln w="19050">
              <a:solidFill>
                <a:schemeClr val="tx1"/>
              </a:solidFill>
              <a:miter lim="800000"/>
              <a:headEnd/>
              <a:tailEnd/>
            </a:ln>
          </p:spPr>
          <p:txBody>
            <a:bodyPr wrap="none" anchor="ctr"/>
            <a:lstStyle/>
            <a:p>
              <a:endParaRPr lang="en-US" dirty="0"/>
            </a:p>
          </p:txBody>
        </p:sp>
        <p:sp>
          <p:nvSpPr>
            <p:cNvPr id="60" name="Rectangle 5"/>
            <p:cNvSpPr>
              <a:spLocks noChangeArrowheads="1"/>
            </p:cNvSpPr>
            <p:nvPr/>
          </p:nvSpPr>
          <p:spPr bwMode="auto">
            <a:xfrm>
              <a:off x="1142" y="1167"/>
              <a:ext cx="663"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000" dirty="0"/>
                <a:t>A Items</a:t>
              </a:r>
            </a:p>
          </p:txBody>
        </p:sp>
      </p:grpSp>
      <p:grpSp>
        <p:nvGrpSpPr>
          <p:cNvPr id="61" name="Group 6"/>
          <p:cNvGrpSpPr>
            <a:grpSpLocks/>
          </p:cNvGrpSpPr>
          <p:nvPr/>
        </p:nvGrpSpPr>
        <p:grpSpPr bwMode="auto">
          <a:xfrm>
            <a:off x="3594100" y="4316413"/>
            <a:ext cx="1752600" cy="903287"/>
            <a:chOff x="1656" y="2711"/>
            <a:chExt cx="1104" cy="569"/>
          </a:xfrm>
        </p:grpSpPr>
        <p:sp>
          <p:nvSpPr>
            <p:cNvPr id="62" name="Rectangle 7"/>
            <p:cNvSpPr>
              <a:spLocks noChangeArrowheads="1"/>
            </p:cNvSpPr>
            <p:nvPr/>
          </p:nvSpPr>
          <p:spPr bwMode="auto">
            <a:xfrm>
              <a:off x="1656" y="2960"/>
              <a:ext cx="1104" cy="320"/>
            </a:xfrm>
            <a:prstGeom prst="rect">
              <a:avLst/>
            </a:prstGeom>
            <a:solidFill>
              <a:schemeClr val="accent3"/>
            </a:solidFill>
            <a:ln w="19050" cmpd="sng">
              <a:solidFill>
                <a:schemeClr val="tx1"/>
              </a:solidFill>
              <a:miter lim="800000"/>
              <a:headEnd/>
              <a:tailEnd/>
            </a:ln>
            <a:effectLst/>
          </p:spPr>
          <p:txBody>
            <a:bodyPr wrap="none" anchor="ctr"/>
            <a:lstStyle/>
            <a:p>
              <a:pPr fontAlgn="auto">
                <a:spcBef>
                  <a:spcPts val="0"/>
                </a:spcBef>
                <a:spcAft>
                  <a:spcPts val="0"/>
                </a:spcAft>
                <a:defRPr/>
              </a:pPr>
              <a:endParaRPr lang="en-US" dirty="0">
                <a:latin typeface="+mn-lt"/>
                <a:ea typeface="+mn-ea"/>
                <a:cs typeface="+mn-cs"/>
              </a:endParaRPr>
            </a:p>
          </p:txBody>
        </p:sp>
        <p:sp>
          <p:nvSpPr>
            <p:cNvPr id="64" name="Rectangle 8"/>
            <p:cNvSpPr>
              <a:spLocks noChangeArrowheads="1"/>
            </p:cNvSpPr>
            <p:nvPr/>
          </p:nvSpPr>
          <p:spPr bwMode="auto">
            <a:xfrm>
              <a:off x="1854" y="2711"/>
              <a:ext cx="664"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000" dirty="0"/>
                <a:t>B Items</a:t>
              </a:r>
            </a:p>
          </p:txBody>
        </p:sp>
      </p:grpSp>
      <p:grpSp>
        <p:nvGrpSpPr>
          <p:cNvPr id="66" name="Group 12"/>
          <p:cNvGrpSpPr>
            <a:grpSpLocks/>
          </p:cNvGrpSpPr>
          <p:nvPr/>
        </p:nvGrpSpPr>
        <p:grpSpPr bwMode="auto">
          <a:xfrm>
            <a:off x="1798638" y="1684338"/>
            <a:ext cx="7345362" cy="4467225"/>
            <a:chOff x="525" y="1053"/>
            <a:chExt cx="4627" cy="2814"/>
          </a:xfrm>
        </p:grpSpPr>
        <p:sp>
          <p:nvSpPr>
            <p:cNvPr id="67" name="Rectangle 16"/>
            <p:cNvSpPr>
              <a:spLocks noChangeArrowheads="1"/>
            </p:cNvSpPr>
            <p:nvPr/>
          </p:nvSpPr>
          <p:spPr bwMode="auto">
            <a:xfrm>
              <a:off x="1198" y="3139"/>
              <a:ext cx="3730" cy="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nSpc>
                  <a:spcPct val="120000"/>
                </a:lnSpc>
                <a:tabLst>
                  <a:tab pos="381000" algn="ctr"/>
                  <a:tab pos="952500" algn="ctr"/>
                  <a:tab pos="1524000" algn="ctr"/>
                  <a:tab pos="2095500" algn="ctr"/>
                  <a:tab pos="2667000" algn="ctr"/>
                  <a:tab pos="3238500" algn="ctr"/>
                  <a:tab pos="3810000" algn="ctr"/>
                  <a:tab pos="4381500" algn="ctr"/>
                  <a:tab pos="4953000" algn="ctr"/>
                  <a:tab pos="5524500" algn="ctr"/>
                  <a:tab pos="6388100" algn="ctr"/>
                </a:tabLst>
              </a:pPr>
              <a:r>
                <a:rPr lang="en-US" sz="1200" dirty="0"/>
                <a:t>	|	|	|	|	|	|	|	|	|	|</a:t>
              </a:r>
            </a:p>
            <a:p>
              <a:pPr>
                <a:lnSpc>
                  <a:spcPct val="120000"/>
                </a:lnSpc>
                <a:tabLst>
                  <a:tab pos="381000" algn="ctr"/>
                  <a:tab pos="952500" algn="ctr"/>
                  <a:tab pos="1524000" algn="ctr"/>
                  <a:tab pos="2095500" algn="ctr"/>
                  <a:tab pos="2667000" algn="ctr"/>
                  <a:tab pos="3238500" algn="ctr"/>
                  <a:tab pos="3810000" algn="ctr"/>
                  <a:tab pos="4381500" algn="ctr"/>
                  <a:tab pos="4953000" algn="ctr"/>
                  <a:tab pos="5524500" algn="ctr"/>
                  <a:tab pos="6388100" algn="ctr"/>
                </a:tabLst>
              </a:pPr>
              <a:r>
                <a:rPr lang="en-US" sz="2000" dirty="0"/>
                <a:t>	10	20	30	40	50	60	70	80	90	100</a:t>
              </a:r>
            </a:p>
          </p:txBody>
        </p:sp>
        <p:sp>
          <p:nvSpPr>
            <p:cNvPr id="68" name="Rectangle 13"/>
            <p:cNvSpPr>
              <a:spLocks noChangeArrowheads="1"/>
            </p:cNvSpPr>
            <p:nvPr/>
          </p:nvSpPr>
          <p:spPr bwMode="auto">
            <a:xfrm rot="-5400000">
              <a:off x="-638" y="2216"/>
              <a:ext cx="2577"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000" dirty="0"/>
                <a:t>Percentage of annual dollar usage</a:t>
              </a:r>
            </a:p>
          </p:txBody>
        </p:sp>
        <p:sp>
          <p:nvSpPr>
            <p:cNvPr id="69" name="Freeform 14"/>
            <p:cNvSpPr>
              <a:spLocks/>
            </p:cNvSpPr>
            <p:nvPr/>
          </p:nvSpPr>
          <p:spPr bwMode="auto">
            <a:xfrm>
              <a:off x="1144" y="1200"/>
              <a:ext cx="4008" cy="2088"/>
            </a:xfrm>
            <a:custGeom>
              <a:avLst/>
              <a:gdLst>
                <a:gd name="T0" fmla="*/ 0 w 4008"/>
                <a:gd name="T1" fmla="*/ 0 h 2080"/>
                <a:gd name="T2" fmla="*/ 0 w 4008"/>
                <a:gd name="T3" fmla="*/ 2088 h 2080"/>
                <a:gd name="T4" fmla="*/ 4008 w 4008"/>
                <a:gd name="T5" fmla="*/ 2088 h 2080"/>
                <a:gd name="T6" fmla="*/ 0 60000 65536"/>
                <a:gd name="T7" fmla="*/ 0 60000 65536"/>
                <a:gd name="T8" fmla="*/ 0 60000 65536"/>
                <a:gd name="T9" fmla="*/ 0 w 4008"/>
                <a:gd name="T10" fmla="*/ 0 h 2080"/>
                <a:gd name="T11" fmla="*/ 4008 w 4008"/>
                <a:gd name="T12" fmla="*/ 2080 h 2080"/>
              </a:gdLst>
              <a:ahLst/>
              <a:cxnLst>
                <a:cxn ang="T6">
                  <a:pos x="T0" y="T1"/>
                </a:cxn>
                <a:cxn ang="T7">
                  <a:pos x="T2" y="T3"/>
                </a:cxn>
                <a:cxn ang="T8">
                  <a:pos x="T4" y="T5"/>
                </a:cxn>
              </a:cxnLst>
              <a:rect l="T9" t="T10" r="T11" b="T12"/>
              <a:pathLst>
                <a:path w="4008" h="2080">
                  <a:moveTo>
                    <a:pt x="0" y="0"/>
                  </a:moveTo>
                  <a:lnTo>
                    <a:pt x="0" y="2080"/>
                  </a:lnTo>
                  <a:lnTo>
                    <a:pt x="4008" y="2080"/>
                  </a:lnTo>
                </a:path>
              </a:pathLst>
            </a:custGeom>
            <a:noFill/>
            <a:ln w="57150">
              <a:solidFill>
                <a:schemeClr val="tx1"/>
              </a:solidFill>
              <a:round/>
              <a:headEnd type="triangle" w="sm" len="sm"/>
              <a:tailEnd type="triangle" w="sm" len="sm"/>
            </a:ln>
            <a:extLst>
              <a:ext uri="{909E8E84-426E-40DD-AFC4-6F175D3DCCD1}">
                <a14:hiddenFill xmlns:a14="http://schemas.microsoft.com/office/drawing/2010/main">
                  <a:solidFill>
                    <a:srgbClr val="FFFFFF"/>
                  </a:solidFill>
                </a14:hiddenFill>
              </a:ext>
            </a:extLst>
          </p:spPr>
          <p:txBody>
            <a:bodyPr wrap="none" anchor="ctr"/>
            <a:lstStyle/>
            <a:p>
              <a:endParaRPr lang="en-US" dirty="0"/>
            </a:p>
          </p:txBody>
        </p:sp>
        <p:sp>
          <p:nvSpPr>
            <p:cNvPr id="70" name="Rectangle 15"/>
            <p:cNvSpPr>
              <a:spLocks noChangeArrowheads="1"/>
            </p:cNvSpPr>
            <p:nvPr/>
          </p:nvSpPr>
          <p:spPr bwMode="auto">
            <a:xfrm>
              <a:off x="810" y="1255"/>
              <a:ext cx="472" cy="2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lnSpc>
                  <a:spcPct val="121000"/>
                </a:lnSpc>
              </a:pPr>
              <a:r>
                <a:rPr lang="en-US" sz="2000" dirty="0"/>
                <a:t>80  –</a:t>
              </a:r>
            </a:p>
            <a:p>
              <a:pPr algn="r">
                <a:lnSpc>
                  <a:spcPct val="121000"/>
                </a:lnSpc>
              </a:pPr>
              <a:r>
                <a:rPr lang="en-US" sz="2000" dirty="0"/>
                <a:t>70  –</a:t>
              </a:r>
            </a:p>
            <a:p>
              <a:pPr algn="r">
                <a:lnSpc>
                  <a:spcPct val="121000"/>
                </a:lnSpc>
              </a:pPr>
              <a:r>
                <a:rPr lang="en-US" sz="2000" dirty="0"/>
                <a:t>60  –</a:t>
              </a:r>
            </a:p>
            <a:p>
              <a:pPr algn="r">
                <a:lnSpc>
                  <a:spcPct val="121000"/>
                </a:lnSpc>
              </a:pPr>
              <a:r>
                <a:rPr lang="en-US" sz="2000" dirty="0"/>
                <a:t>50  –</a:t>
              </a:r>
            </a:p>
            <a:p>
              <a:pPr algn="r">
                <a:lnSpc>
                  <a:spcPct val="121000"/>
                </a:lnSpc>
              </a:pPr>
              <a:r>
                <a:rPr lang="en-US" sz="2000" dirty="0"/>
                <a:t>40  –</a:t>
              </a:r>
            </a:p>
            <a:p>
              <a:pPr algn="r">
                <a:lnSpc>
                  <a:spcPct val="121000"/>
                </a:lnSpc>
              </a:pPr>
              <a:r>
                <a:rPr lang="en-US" sz="2000" dirty="0"/>
                <a:t>30  –</a:t>
              </a:r>
            </a:p>
            <a:p>
              <a:pPr algn="r">
                <a:lnSpc>
                  <a:spcPct val="121000"/>
                </a:lnSpc>
              </a:pPr>
              <a:r>
                <a:rPr lang="en-US" sz="2000" dirty="0"/>
                <a:t>20  –</a:t>
              </a:r>
            </a:p>
            <a:p>
              <a:pPr algn="r">
                <a:lnSpc>
                  <a:spcPct val="121000"/>
                </a:lnSpc>
              </a:pPr>
              <a:r>
                <a:rPr lang="en-US" sz="2000" dirty="0"/>
                <a:t>10  –</a:t>
              </a:r>
            </a:p>
            <a:p>
              <a:pPr algn="r">
                <a:lnSpc>
                  <a:spcPct val="121000"/>
                </a:lnSpc>
              </a:pPr>
              <a:r>
                <a:rPr lang="en-US" sz="2000" dirty="0"/>
                <a:t>0  –</a:t>
              </a:r>
            </a:p>
          </p:txBody>
        </p:sp>
        <p:sp>
          <p:nvSpPr>
            <p:cNvPr id="71" name="Rectangle 17"/>
            <p:cNvSpPr>
              <a:spLocks noChangeArrowheads="1"/>
            </p:cNvSpPr>
            <p:nvPr/>
          </p:nvSpPr>
          <p:spPr bwMode="auto">
            <a:xfrm>
              <a:off x="1866" y="3615"/>
              <a:ext cx="2299"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000" dirty="0"/>
                <a:t>Percentage of inventory items</a:t>
              </a:r>
            </a:p>
          </p:txBody>
        </p:sp>
      </p:grpSp>
      <p:grpSp>
        <p:nvGrpSpPr>
          <p:cNvPr id="73" name="Group 9"/>
          <p:cNvGrpSpPr>
            <a:grpSpLocks/>
          </p:cNvGrpSpPr>
          <p:nvPr/>
        </p:nvGrpSpPr>
        <p:grpSpPr bwMode="auto">
          <a:xfrm>
            <a:off x="5346700" y="4632325"/>
            <a:ext cx="3124200" cy="587375"/>
            <a:chOff x="2760" y="2910"/>
            <a:chExt cx="1968" cy="370"/>
          </a:xfrm>
        </p:grpSpPr>
        <p:sp>
          <p:nvSpPr>
            <p:cNvPr id="74" name="Rectangle 10"/>
            <p:cNvSpPr>
              <a:spLocks noChangeArrowheads="1"/>
            </p:cNvSpPr>
            <p:nvPr/>
          </p:nvSpPr>
          <p:spPr bwMode="auto">
            <a:xfrm>
              <a:off x="2760" y="3152"/>
              <a:ext cx="1968" cy="128"/>
            </a:xfrm>
            <a:prstGeom prst="rect">
              <a:avLst/>
            </a:prstGeom>
            <a:solidFill>
              <a:srgbClr val="24BDB2"/>
            </a:solidFill>
            <a:ln w="19050">
              <a:solidFill>
                <a:schemeClr val="tx1"/>
              </a:solidFill>
              <a:miter lim="800000"/>
              <a:headEnd/>
              <a:tailEnd/>
            </a:ln>
          </p:spPr>
          <p:txBody>
            <a:bodyPr wrap="none" anchor="ctr"/>
            <a:lstStyle/>
            <a:p>
              <a:endParaRPr lang="en-US" dirty="0"/>
            </a:p>
          </p:txBody>
        </p:sp>
        <p:sp>
          <p:nvSpPr>
            <p:cNvPr id="75" name="Rectangle 11"/>
            <p:cNvSpPr>
              <a:spLocks noChangeArrowheads="1"/>
            </p:cNvSpPr>
            <p:nvPr/>
          </p:nvSpPr>
          <p:spPr bwMode="auto">
            <a:xfrm>
              <a:off x="3342" y="2910"/>
              <a:ext cx="694"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000" dirty="0"/>
                <a:t>C Items</a:t>
              </a:r>
            </a:p>
          </p:txBody>
        </p:sp>
      </p:grpSp>
    </p:spTree>
    <p:extLst>
      <p:ext uri="{BB962C8B-B14F-4D97-AF65-F5344CB8AC3E}">
        <p14:creationId xmlns:p14="http://schemas.microsoft.com/office/powerpoint/2010/main" val="1579008106"/>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nodePh="1">
                                  <p:stCondLst>
                                    <p:cond delay="1000"/>
                                  </p:stCondLst>
                                  <p:endCondLst>
                                    <p:cond evt="begin" delay="0">
                                      <p:tn val="5"/>
                                    </p:cond>
                                  </p:endCondLst>
                                  <p:childTnLst>
                                    <p:set>
                                      <p:cBhvr>
                                        <p:cTn id="6" dur="1" fill="hold">
                                          <p:stCondLst>
                                            <p:cond delay="0"/>
                                          </p:stCondLst>
                                        </p:cTn>
                                        <p:tgtEl>
                                          <p:spTgt spid="50"/>
                                        </p:tgtEl>
                                        <p:attrNameLst>
                                          <p:attrName>style.visibility</p:attrName>
                                        </p:attrNameLst>
                                      </p:cBhvr>
                                      <p:to>
                                        <p:strVal val="visible"/>
                                      </p:to>
                                    </p:set>
                                    <p:animEffect transition="in" filter="strips(downRight)">
                                      <p:cBhvr>
                                        <p:cTn id="7" dur="1000"/>
                                        <p:tgtEl>
                                          <p:spTgt spid="50"/>
                                        </p:tgtEl>
                                      </p:cBhvr>
                                    </p:animEffect>
                                  </p:childTnLst>
                                </p:cTn>
                              </p:par>
                            </p:childTnLst>
                          </p:cTn>
                        </p:par>
                        <p:par>
                          <p:cTn id="8" fill="hold">
                            <p:stCondLst>
                              <p:cond delay="2000"/>
                            </p:stCondLst>
                            <p:childTnLst>
                              <p:par>
                                <p:cTn id="9" presetID="18" presetClass="entr" presetSubtype="3" fill="hold" nodeType="afterEffect">
                                  <p:stCondLst>
                                    <p:cond delay="1000"/>
                                  </p:stCondLst>
                                  <p:childTnLst>
                                    <p:set>
                                      <p:cBhvr>
                                        <p:cTn id="10" dur="1" fill="hold">
                                          <p:stCondLst>
                                            <p:cond delay="0"/>
                                          </p:stCondLst>
                                        </p:cTn>
                                        <p:tgtEl>
                                          <p:spTgt spid="66"/>
                                        </p:tgtEl>
                                        <p:attrNameLst>
                                          <p:attrName>style.visibility</p:attrName>
                                        </p:attrNameLst>
                                      </p:cBhvr>
                                      <p:to>
                                        <p:strVal val="visible"/>
                                      </p:to>
                                    </p:set>
                                    <p:animEffect transition="in" filter="strips(upRight)">
                                      <p:cBhvr>
                                        <p:cTn id="11" dur="1000"/>
                                        <p:tgtEl>
                                          <p:spTgt spid="66"/>
                                        </p:tgtEl>
                                      </p:cBhvr>
                                    </p:animEffect>
                                  </p:childTnLst>
                                </p:cTn>
                              </p:par>
                            </p:childTnLst>
                          </p:cTn>
                        </p:par>
                        <p:par>
                          <p:cTn id="12" fill="hold">
                            <p:stCondLst>
                              <p:cond delay="4000"/>
                            </p:stCondLst>
                            <p:childTnLst>
                              <p:par>
                                <p:cTn id="13" presetID="22" presetClass="entr" presetSubtype="4" fill="hold" nodeType="afterEffect">
                                  <p:stCondLst>
                                    <p:cond delay="1000"/>
                                  </p:stCondLst>
                                  <p:childTnLst>
                                    <p:set>
                                      <p:cBhvr>
                                        <p:cTn id="14" dur="1" fill="hold">
                                          <p:stCondLst>
                                            <p:cond delay="0"/>
                                          </p:stCondLst>
                                        </p:cTn>
                                        <p:tgtEl>
                                          <p:spTgt spid="58"/>
                                        </p:tgtEl>
                                        <p:attrNameLst>
                                          <p:attrName>style.visibility</p:attrName>
                                        </p:attrNameLst>
                                      </p:cBhvr>
                                      <p:to>
                                        <p:strVal val="visible"/>
                                      </p:to>
                                    </p:set>
                                    <p:animEffect transition="in" filter="wipe(down)">
                                      <p:cBhvr>
                                        <p:cTn id="15" dur="1000"/>
                                        <p:tgtEl>
                                          <p:spTgt spid="58"/>
                                        </p:tgtEl>
                                      </p:cBhvr>
                                    </p:animEffect>
                                  </p:childTnLst>
                                </p:cTn>
                              </p:par>
                            </p:childTnLst>
                          </p:cTn>
                        </p:par>
                        <p:par>
                          <p:cTn id="16" fill="hold">
                            <p:stCondLst>
                              <p:cond delay="6000"/>
                            </p:stCondLst>
                            <p:childTnLst>
                              <p:par>
                                <p:cTn id="17" presetID="22" presetClass="entr" presetSubtype="4" fill="hold" nodeType="afterEffect">
                                  <p:stCondLst>
                                    <p:cond delay="1000"/>
                                  </p:stCondLst>
                                  <p:childTnLst>
                                    <p:set>
                                      <p:cBhvr>
                                        <p:cTn id="18" dur="1" fill="hold">
                                          <p:stCondLst>
                                            <p:cond delay="0"/>
                                          </p:stCondLst>
                                        </p:cTn>
                                        <p:tgtEl>
                                          <p:spTgt spid="61"/>
                                        </p:tgtEl>
                                        <p:attrNameLst>
                                          <p:attrName>style.visibility</p:attrName>
                                        </p:attrNameLst>
                                      </p:cBhvr>
                                      <p:to>
                                        <p:strVal val="visible"/>
                                      </p:to>
                                    </p:set>
                                    <p:animEffect transition="in" filter="wipe(down)">
                                      <p:cBhvr>
                                        <p:cTn id="19" dur="1000"/>
                                        <p:tgtEl>
                                          <p:spTgt spid="61"/>
                                        </p:tgtEl>
                                      </p:cBhvr>
                                    </p:animEffect>
                                  </p:childTnLst>
                                </p:cTn>
                              </p:par>
                            </p:childTnLst>
                          </p:cTn>
                        </p:par>
                        <p:par>
                          <p:cTn id="20" fill="hold">
                            <p:stCondLst>
                              <p:cond delay="8000"/>
                            </p:stCondLst>
                            <p:childTnLst>
                              <p:par>
                                <p:cTn id="21" presetID="22" presetClass="entr" presetSubtype="4" fill="hold" nodeType="afterEffect">
                                  <p:stCondLst>
                                    <p:cond delay="1000"/>
                                  </p:stCondLst>
                                  <p:childTnLst>
                                    <p:set>
                                      <p:cBhvr>
                                        <p:cTn id="22" dur="1" fill="hold">
                                          <p:stCondLst>
                                            <p:cond delay="0"/>
                                          </p:stCondLst>
                                        </p:cTn>
                                        <p:tgtEl>
                                          <p:spTgt spid="73"/>
                                        </p:tgtEl>
                                        <p:attrNameLst>
                                          <p:attrName>style.visibility</p:attrName>
                                        </p:attrNameLst>
                                      </p:cBhvr>
                                      <p:to>
                                        <p:strVal val="visible"/>
                                      </p:to>
                                    </p:set>
                                    <p:animEffect transition="in" filter="wipe(down)">
                                      <p:cBhvr>
                                        <p:cTn id="23" dur="10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GB" altLang="zh-TW" sz="3200" b="1" kern="0" dirty="0">
                <a:solidFill>
                  <a:schemeClr val="bg1"/>
                </a:solidFill>
                <a:ea typeface="新細明體" pitchFamily="18" charset="-120"/>
              </a:rPr>
              <a:t>Economic Order Quantity (EOQ)</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 (IIM Raipur)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Operations Management II</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14 March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33</a:t>
            </a:fld>
            <a:r>
              <a:rPr lang="en-US" altLang="zh-TW" dirty="0">
                <a:solidFill>
                  <a:schemeClr val="bg1">
                    <a:lumMod val="95000"/>
                  </a:schemeClr>
                </a:solidFill>
              </a:rPr>
              <a:t>/19</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sz="2400" dirty="0"/>
          </a:p>
          <a:p>
            <a:pPr marL="0" indent="0" eaLnBrk="0" hangingPunct="0">
              <a:buNone/>
              <a:tabLst>
                <a:tab pos="457200" algn="l"/>
              </a:tabLst>
              <a:defRPr/>
            </a:pPr>
            <a:endParaRPr lang="en-US" sz="2400" dirty="0"/>
          </a:p>
          <a:p>
            <a:pPr marL="0" indent="0" eaLnBrk="0" hangingPunct="0">
              <a:buNone/>
              <a:tabLst>
                <a:tab pos="457200" algn="l"/>
              </a:tabLst>
              <a:defRPr/>
            </a:pPr>
            <a:endParaRPr lang="en-GB" sz="2800" dirty="0"/>
          </a:p>
          <a:p>
            <a:pPr marL="0" indent="0" eaLnBrk="0" hangingPunct="0">
              <a:buNone/>
              <a:tabLst>
                <a:tab pos="457200" algn="l"/>
              </a:tabLst>
              <a:defRPr/>
            </a:pPr>
            <a:endParaRPr lang="en-US" sz="24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457200"/>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p:sp>
        <p:nvSpPr>
          <p:cNvPr id="4" name="AutoShape 4" descr="Image result for apple iphone log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9" name="TextBox 11"/>
          <p:cNvSpPr txBox="1">
            <a:spLocks noChangeArrowheads="1"/>
          </p:cNvSpPr>
          <p:nvPr/>
        </p:nvSpPr>
        <p:spPr bwMode="auto">
          <a:xfrm>
            <a:off x="457200" y="1384300"/>
            <a:ext cx="7569200" cy="1717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tabLst>
                <a:tab pos="533400" algn="r"/>
                <a:tab pos="723900" algn="l"/>
              </a:tabLst>
              <a:defRPr>
                <a:solidFill>
                  <a:schemeClr val="tx1"/>
                </a:solidFill>
                <a:latin typeface="Arial" charset="0"/>
                <a:ea typeface="ＭＳ Ｐゴシック" charset="0"/>
                <a:cs typeface="Arial" charset="0"/>
              </a:defRPr>
            </a:lvl1pPr>
            <a:lvl2pPr marL="742950" indent="-285750">
              <a:tabLst>
                <a:tab pos="533400" algn="r"/>
                <a:tab pos="723900" algn="l"/>
              </a:tabLst>
              <a:defRPr>
                <a:solidFill>
                  <a:schemeClr val="tx1"/>
                </a:solidFill>
                <a:latin typeface="Arial" charset="0"/>
                <a:ea typeface="Arial" charset="0"/>
                <a:cs typeface="Arial" charset="0"/>
              </a:defRPr>
            </a:lvl2pPr>
            <a:lvl3pPr marL="1143000" indent="-228600">
              <a:tabLst>
                <a:tab pos="533400" algn="r"/>
                <a:tab pos="723900" algn="l"/>
              </a:tabLst>
              <a:defRPr>
                <a:solidFill>
                  <a:schemeClr val="tx1"/>
                </a:solidFill>
                <a:latin typeface="Arial" charset="0"/>
                <a:ea typeface="Arial" charset="0"/>
                <a:cs typeface="Arial" charset="0"/>
              </a:defRPr>
            </a:lvl3pPr>
            <a:lvl4pPr marL="1600200" indent="-228600">
              <a:tabLst>
                <a:tab pos="533400" algn="r"/>
                <a:tab pos="723900" algn="l"/>
              </a:tabLst>
              <a:defRPr>
                <a:solidFill>
                  <a:schemeClr val="tx1"/>
                </a:solidFill>
                <a:latin typeface="Arial" charset="0"/>
                <a:ea typeface="Arial" charset="0"/>
                <a:cs typeface="Arial" charset="0"/>
              </a:defRPr>
            </a:lvl4pPr>
            <a:lvl5pPr marL="2057400" indent="-228600">
              <a:tabLst>
                <a:tab pos="533400" algn="r"/>
                <a:tab pos="723900" algn="l"/>
              </a:tabLst>
              <a:defRPr>
                <a:solidFill>
                  <a:schemeClr val="tx1"/>
                </a:solidFill>
                <a:latin typeface="Arial" charset="0"/>
                <a:ea typeface="Arial" charset="0"/>
                <a:cs typeface="Arial" charset="0"/>
              </a:defRPr>
            </a:lvl5pPr>
            <a:lvl6pPr marL="2514600" indent="-228600" fontAlgn="base">
              <a:spcBef>
                <a:spcPct val="0"/>
              </a:spcBef>
              <a:spcAft>
                <a:spcPct val="0"/>
              </a:spcAft>
              <a:tabLst>
                <a:tab pos="533400" algn="r"/>
                <a:tab pos="723900" algn="l"/>
              </a:tabLst>
              <a:defRPr>
                <a:solidFill>
                  <a:schemeClr val="tx1"/>
                </a:solidFill>
                <a:latin typeface="Arial" charset="0"/>
                <a:ea typeface="Arial" charset="0"/>
                <a:cs typeface="Arial" charset="0"/>
              </a:defRPr>
            </a:lvl6pPr>
            <a:lvl7pPr marL="2971800" indent="-228600" fontAlgn="base">
              <a:spcBef>
                <a:spcPct val="0"/>
              </a:spcBef>
              <a:spcAft>
                <a:spcPct val="0"/>
              </a:spcAft>
              <a:tabLst>
                <a:tab pos="533400" algn="r"/>
                <a:tab pos="723900" algn="l"/>
              </a:tabLst>
              <a:defRPr>
                <a:solidFill>
                  <a:schemeClr val="tx1"/>
                </a:solidFill>
                <a:latin typeface="Arial" charset="0"/>
                <a:ea typeface="Arial" charset="0"/>
                <a:cs typeface="Arial" charset="0"/>
              </a:defRPr>
            </a:lvl7pPr>
            <a:lvl8pPr marL="3429000" indent="-228600" fontAlgn="base">
              <a:spcBef>
                <a:spcPct val="0"/>
              </a:spcBef>
              <a:spcAft>
                <a:spcPct val="0"/>
              </a:spcAft>
              <a:tabLst>
                <a:tab pos="533400" algn="r"/>
                <a:tab pos="723900" algn="l"/>
              </a:tabLst>
              <a:defRPr>
                <a:solidFill>
                  <a:schemeClr val="tx1"/>
                </a:solidFill>
                <a:latin typeface="Arial" charset="0"/>
                <a:ea typeface="Arial" charset="0"/>
                <a:cs typeface="Arial" charset="0"/>
              </a:defRPr>
            </a:lvl8pPr>
            <a:lvl9pPr marL="3886200" indent="-228600" fontAlgn="base">
              <a:spcBef>
                <a:spcPct val="0"/>
              </a:spcBef>
              <a:spcAft>
                <a:spcPct val="0"/>
              </a:spcAft>
              <a:tabLst>
                <a:tab pos="533400" algn="r"/>
                <a:tab pos="723900" algn="l"/>
              </a:tabLst>
              <a:defRPr>
                <a:solidFill>
                  <a:schemeClr val="tx1"/>
                </a:solidFill>
                <a:latin typeface="Arial" charset="0"/>
                <a:ea typeface="Arial" charset="0"/>
                <a:cs typeface="Arial" charset="0"/>
              </a:defRPr>
            </a:lvl9pPr>
          </a:lstStyle>
          <a:p>
            <a:pPr>
              <a:lnSpc>
                <a:spcPct val="110000"/>
              </a:lnSpc>
              <a:buClr>
                <a:srgbClr val="D33320"/>
              </a:buClr>
            </a:pPr>
            <a:r>
              <a:rPr lang="en-US" sz="2400" i="1" dirty="0">
                <a:solidFill>
                  <a:srgbClr val="000000"/>
                </a:solidFill>
                <a:latin typeface="Times New Roman" charset="0"/>
                <a:cs typeface="Times New Roman" charset="0"/>
              </a:rPr>
              <a:t>	Q</a:t>
            </a:r>
            <a:r>
              <a:rPr lang="en-US" sz="2400" dirty="0">
                <a:solidFill>
                  <a:srgbClr val="000000"/>
                </a:solidFill>
              </a:rPr>
              <a:t>	= Number of items per order</a:t>
            </a:r>
          </a:p>
          <a:p>
            <a:pPr>
              <a:lnSpc>
                <a:spcPct val="110000"/>
              </a:lnSpc>
              <a:buClr>
                <a:srgbClr val="D33320"/>
              </a:buClr>
            </a:pPr>
            <a:r>
              <a:rPr lang="en-US" sz="2400" i="1" dirty="0">
                <a:solidFill>
                  <a:srgbClr val="000000"/>
                </a:solidFill>
              </a:rPr>
              <a:t>	</a:t>
            </a:r>
            <a:r>
              <a:rPr lang="en-US" sz="2400" i="1" dirty="0">
                <a:solidFill>
                  <a:srgbClr val="000000"/>
                </a:solidFill>
                <a:latin typeface="Times New Roman" charset="0"/>
                <a:cs typeface="Times New Roman" charset="0"/>
              </a:rPr>
              <a:t>D</a:t>
            </a:r>
            <a:r>
              <a:rPr lang="en-US" sz="2400" dirty="0">
                <a:solidFill>
                  <a:srgbClr val="000000"/>
                </a:solidFill>
              </a:rPr>
              <a:t>	= Annual demand in units for the inventory item</a:t>
            </a:r>
          </a:p>
          <a:p>
            <a:pPr>
              <a:lnSpc>
                <a:spcPct val="110000"/>
              </a:lnSpc>
              <a:buClr>
                <a:srgbClr val="D33320"/>
              </a:buClr>
            </a:pPr>
            <a:r>
              <a:rPr lang="en-US" sz="2400" i="1" dirty="0">
                <a:solidFill>
                  <a:srgbClr val="000000"/>
                </a:solidFill>
              </a:rPr>
              <a:t>	</a:t>
            </a:r>
            <a:r>
              <a:rPr lang="en-US" sz="2400" i="1" dirty="0">
                <a:solidFill>
                  <a:srgbClr val="000000"/>
                </a:solidFill>
                <a:latin typeface="Times New Roman" charset="0"/>
                <a:cs typeface="Times New Roman" charset="0"/>
              </a:rPr>
              <a:t>S</a:t>
            </a:r>
            <a:r>
              <a:rPr lang="en-US" sz="2400" dirty="0">
                <a:solidFill>
                  <a:srgbClr val="000000"/>
                </a:solidFill>
              </a:rPr>
              <a:t>	= Setup or ordering cost for each order</a:t>
            </a:r>
          </a:p>
          <a:p>
            <a:pPr>
              <a:lnSpc>
                <a:spcPct val="110000"/>
              </a:lnSpc>
              <a:buClr>
                <a:srgbClr val="D33320"/>
              </a:buClr>
            </a:pPr>
            <a:r>
              <a:rPr lang="en-US" sz="2400" i="1" dirty="0">
                <a:solidFill>
                  <a:srgbClr val="000000"/>
                </a:solidFill>
              </a:rPr>
              <a:t>	</a:t>
            </a:r>
            <a:r>
              <a:rPr lang="en-US" sz="2400" i="1" dirty="0">
                <a:solidFill>
                  <a:srgbClr val="000000"/>
                </a:solidFill>
                <a:latin typeface="Times New Roman" charset="0"/>
                <a:cs typeface="Times New Roman" charset="0"/>
              </a:rPr>
              <a:t>H</a:t>
            </a:r>
            <a:r>
              <a:rPr lang="en-US" sz="2400" dirty="0">
                <a:solidFill>
                  <a:srgbClr val="000000"/>
                </a:solidFill>
              </a:rPr>
              <a:t>	= Holding or carrying cost per unit per year</a:t>
            </a:r>
          </a:p>
        </p:txBody>
      </p:sp>
      <mc:AlternateContent xmlns:mc="http://schemas.openxmlformats.org/markup-compatibility/2006" xmlns:a14="http://schemas.microsoft.com/office/drawing/2010/main">
        <mc:Choice Requires="a14">
          <p:sp>
            <p:nvSpPr>
              <p:cNvPr id="27" name="Rectangle 26"/>
              <p:cNvSpPr/>
              <p:nvPr/>
            </p:nvSpPr>
            <p:spPr>
              <a:xfrm>
                <a:off x="883523" y="4931229"/>
                <a:ext cx="3691652" cy="704295"/>
              </a:xfrm>
              <a:prstGeom prst="rect">
                <a:avLst/>
              </a:prstGeom>
            </p:spPr>
            <p:txBody>
              <a:bodyPr wrap="none">
                <a:spAutoFit/>
              </a:bodyPr>
              <a:lstStyle/>
              <a:p>
                <a:r>
                  <a:rPr lang="en-US" sz="2800" dirty="0"/>
                  <a:t>Time between order = </a:t>
                </a:r>
                <a14:m>
                  <m:oMath xmlns:m="http://schemas.openxmlformats.org/officeDocument/2006/math">
                    <m:f>
                      <m:fPr>
                        <m:ctrlPr>
                          <a:rPr lang="en-US" sz="2800" i="1">
                            <a:latin typeface="Cambria Math" panose="02040503050406030204" pitchFamily="18" charset="0"/>
                          </a:rPr>
                        </m:ctrlPr>
                      </m:fPr>
                      <m:num>
                        <m:r>
                          <a:rPr lang="en-GB" sz="2800" i="1">
                            <a:latin typeface="Cambria Math"/>
                          </a:rPr>
                          <m:t>𝑄</m:t>
                        </m:r>
                      </m:num>
                      <m:den>
                        <m:r>
                          <a:rPr lang="en-GB" sz="2800" i="1">
                            <a:latin typeface="Cambria Math"/>
                          </a:rPr>
                          <m:t>𝐷</m:t>
                        </m:r>
                      </m:den>
                    </m:f>
                  </m:oMath>
                </a14:m>
                <a:endParaRPr lang="en-GB" sz="2800" dirty="0"/>
              </a:p>
            </p:txBody>
          </p:sp>
        </mc:Choice>
        <mc:Fallback xmlns="">
          <p:sp>
            <p:nvSpPr>
              <p:cNvPr id="27" name="Rectangle 26"/>
              <p:cNvSpPr>
                <a:spLocks noRot="1" noChangeAspect="1" noMove="1" noResize="1" noEditPoints="1" noAdjustHandles="1" noChangeArrowheads="1" noChangeShapeType="1" noTextEdit="1"/>
              </p:cNvSpPr>
              <p:nvPr/>
            </p:nvSpPr>
            <p:spPr>
              <a:xfrm>
                <a:off x="883523" y="4931229"/>
                <a:ext cx="3691652" cy="704295"/>
              </a:xfrm>
              <a:prstGeom prst="rect">
                <a:avLst/>
              </a:prstGeom>
              <a:blipFill rotWithShape="1">
                <a:blip r:embed="rId2"/>
                <a:stretch>
                  <a:fillRect l="-3465" b="-1217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1" name="Rectangle 30"/>
              <p:cNvSpPr/>
              <p:nvPr/>
            </p:nvSpPr>
            <p:spPr>
              <a:xfrm>
                <a:off x="917575" y="4128134"/>
                <a:ext cx="3185359" cy="748666"/>
              </a:xfrm>
              <a:prstGeom prst="rect">
                <a:avLst/>
              </a:prstGeom>
            </p:spPr>
            <p:txBody>
              <a:bodyPr wrap="none">
                <a:spAutoFit/>
              </a:bodyPr>
              <a:lstStyle/>
              <a:p>
                <a:r>
                  <a:rPr lang="en-US" sz="2800" dirty="0"/>
                  <a:t>Number of order = </a:t>
                </a:r>
                <a14:m>
                  <m:oMath xmlns:m="http://schemas.openxmlformats.org/officeDocument/2006/math">
                    <m:f>
                      <m:fPr>
                        <m:ctrlPr>
                          <a:rPr lang="en-US" sz="2800" i="1">
                            <a:latin typeface="Cambria Math" panose="02040503050406030204" pitchFamily="18" charset="0"/>
                          </a:rPr>
                        </m:ctrlPr>
                      </m:fPr>
                      <m:num>
                        <m:r>
                          <a:rPr lang="en-GB" sz="2800" b="0" i="1" smtClean="0">
                            <a:latin typeface="Cambria Math"/>
                          </a:rPr>
                          <m:t>𝐷</m:t>
                        </m:r>
                      </m:num>
                      <m:den>
                        <m:r>
                          <a:rPr lang="en-GB" sz="2800" b="0" i="1" smtClean="0">
                            <a:latin typeface="Cambria Math"/>
                          </a:rPr>
                          <m:t>𝑄</m:t>
                        </m:r>
                      </m:den>
                    </m:f>
                  </m:oMath>
                </a14:m>
                <a:endParaRPr lang="en-GB" sz="2800" dirty="0"/>
              </a:p>
            </p:txBody>
          </p:sp>
        </mc:Choice>
        <mc:Fallback xmlns="">
          <p:sp>
            <p:nvSpPr>
              <p:cNvPr id="31" name="Rectangle 30"/>
              <p:cNvSpPr>
                <a:spLocks noRot="1" noChangeAspect="1" noMove="1" noResize="1" noEditPoints="1" noAdjustHandles="1" noChangeArrowheads="1" noChangeShapeType="1" noTextEdit="1"/>
              </p:cNvSpPr>
              <p:nvPr/>
            </p:nvSpPr>
            <p:spPr>
              <a:xfrm>
                <a:off x="917575" y="4128134"/>
                <a:ext cx="3185359" cy="748666"/>
              </a:xfrm>
              <a:prstGeom prst="rect">
                <a:avLst/>
              </a:prstGeom>
              <a:blipFill rotWithShape="1">
                <a:blip r:embed="rId3"/>
                <a:stretch>
                  <a:fillRect l="-4023" b="-4878"/>
                </a:stretch>
              </a:blipFill>
            </p:spPr>
            <p:txBody>
              <a:bodyPr/>
              <a:lstStyle/>
              <a:p>
                <a:r>
                  <a:rPr lang="en-GB">
                    <a:noFill/>
                  </a:rPr>
                  <a:t> </a:t>
                </a:r>
              </a:p>
            </p:txBody>
          </p:sp>
        </mc:Fallback>
      </mc:AlternateContent>
    </p:spTree>
    <p:extLst>
      <p:ext uri="{BB962C8B-B14F-4D97-AF65-F5344CB8AC3E}">
        <p14:creationId xmlns:p14="http://schemas.microsoft.com/office/powerpoint/2010/main" val="3349229685"/>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1000"/>
                                        <p:tgtEl>
                                          <p:spTgt spid="29"/>
                                        </p:tgtEl>
                                      </p:cBhvr>
                                    </p:animEffect>
                                    <p:anim calcmode="lin" valueType="num">
                                      <p:cBhvr>
                                        <p:cTn id="8" dur="1000" fill="hold"/>
                                        <p:tgtEl>
                                          <p:spTgt spid="29"/>
                                        </p:tgtEl>
                                        <p:attrNameLst>
                                          <p:attrName>ppt_x</p:attrName>
                                        </p:attrNameLst>
                                      </p:cBhvr>
                                      <p:tavLst>
                                        <p:tav tm="0">
                                          <p:val>
                                            <p:strVal val="#ppt_x"/>
                                          </p:val>
                                        </p:tav>
                                        <p:tav tm="100000">
                                          <p:val>
                                            <p:strVal val="#ppt_x"/>
                                          </p:val>
                                        </p:tav>
                                      </p:tavLst>
                                    </p:anim>
                                    <p:anim calcmode="lin" valueType="num">
                                      <p:cBhvr>
                                        <p:cTn id="9"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31"/>
                                        </p:tgtEl>
                                        <p:attrNameLst>
                                          <p:attrName>style.visibility</p:attrName>
                                        </p:attrNameLst>
                                      </p:cBhvr>
                                      <p:to>
                                        <p:strVal val="visible"/>
                                      </p:to>
                                    </p:set>
                                    <p:animEffect transition="in" filter="wipe(left)">
                                      <p:cBhvr>
                                        <p:cTn id="14" dur="500"/>
                                        <p:tgtEl>
                                          <p:spTgt spid="31"/>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wipe(left)">
                                      <p:cBhvr>
                                        <p:cTn id="19"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27" grpId="0"/>
      <p:bldP spid="31"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GB" altLang="zh-TW" sz="3200" b="1" kern="0" dirty="0">
                <a:solidFill>
                  <a:schemeClr val="bg1"/>
                </a:solidFill>
                <a:ea typeface="新細明體" pitchFamily="18" charset="-120"/>
              </a:rPr>
              <a:t>Economic Order Quantity (EOQ)</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 (IIM Raipur)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Operations Management II</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14 March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34</a:t>
            </a:fld>
            <a:r>
              <a:rPr lang="en-US" altLang="zh-TW" dirty="0">
                <a:solidFill>
                  <a:schemeClr val="bg1">
                    <a:lumMod val="95000"/>
                  </a:schemeClr>
                </a:solidFill>
              </a:rPr>
              <a:t>/19</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sz="2400" dirty="0"/>
          </a:p>
          <a:p>
            <a:pPr marL="0" indent="0" eaLnBrk="0" hangingPunct="0">
              <a:buNone/>
              <a:tabLst>
                <a:tab pos="457200" algn="l"/>
              </a:tabLst>
              <a:defRPr/>
            </a:pPr>
            <a:endParaRPr lang="en-US" sz="2400" dirty="0"/>
          </a:p>
          <a:p>
            <a:pPr marL="0" indent="0" eaLnBrk="0" hangingPunct="0">
              <a:buNone/>
              <a:tabLst>
                <a:tab pos="457200" algn="l"/>
              </a:tabLst>
              <a:defRPr/>
            </a:pPr>
            <a:endParaRPr lang="en-GB" sz="2800" dirty="0"/>
          </a:p>
          <a:p>
            <a:pPr marL="0" indent="0" eaLnBrk="0" hangingPunct="0">
              <a:buNone/>
              <a:tabLst>
                <a:tab pos="457200" algn="l"/>
              </a:tabLst>
              <a:defRPr/>
            </a:pPr>
            <a:endParaRPr lang="en-US" sz="24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457200"/>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p:sp>
        <p:nvSpPr>
          <p:cNvPr id="4" name="AutoShape 4" descr="Image result for apple iphone log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2" name="Rectangle 3"/>
          <p:cNvSpPr txBox="1">
            <a:spLocks noChangeArrowheads="1"/>
          </p:cNvSpPr>
          <p:nvPr/>
        </p:nvSpPr>
        <p:spPr>
          <a:xfrm>
            <a:off x="609600" y="878001"/>
            <a:ext cx="7912100" cy="5635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55600" indent="-355600"/>
            <a:r>
              <a:rPr lang="en-US" sz="2800" dirty="0">
                <a:solidFill>
                  <a:schemeClr val="tx2"/>
                </a:solidFill>
              </a:rPr>
              <a:t>Annual holding cost</a:t>
            </a:r>
          </a:p>
        </p:txBody>
      </p:sp>
      <p:sp>
        <p:nvSpPr>
          <p:cNvPr id="13" name="Rectangle 7"/>
          <p:cNvSpPr>
            <a:spLocks noChangeArrowheads="1"/>
          </p:cNvSpPr>
          <p:nvPr/>
        </p:nvSpPr>
        <p:spPr bwMode="auto">
          <a:xfrm>
            <a:off x="1196974" y="1357087"/>
            <a:ext cx="7324725" cy="712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781300" indent="-2781300">
              <a:lnSpc>
                <a:spcPct val="90000"/>
              </a:lnSpc>
              <a:spcBef>
                <a:spcPct val="40000"/>
              </a:spcBef>
              <a:buClr>
                <a:srgbClr val="B20019"/>
              </a:buClr>
              <a:buFont typeface="Wingdings" pitchFamily="2" charset="2"/>
              <a:buNone/>
            </a:pPr>
            <a:r>
              <a:rPr lang="en-US" sz="2000" dirty="0"/>
              <a:t>Annual holding cost = (Average cycle inventory) </a:t>
            </a:r>
            <a:r>
              <a:rPr lang="en-US" sz="2000" dirty="0">
                <a:sym typeface="Symbol" pitchFamily="18" charset="2"/>
              </a:rPr>
              <a:t> </a:t>
            </a:r>
            <a:r>
              <a:rPr lang="en-US" sz="2000" dirty="0"/>
              <a:t>(Unit holding cost)</a:t>
            </a:r>
          </a:p>
          <a:p>
            <a:pPr marL="2781300" indent="-2781300">
              <a:lnSpc>
                <a:spcPct val="90000"/>
              </a:lnSpc>
              <a:spcBef>
                <a:spcPct val="40000"/>
              </a:spcBef>
              <a:buClr>
                <a:srgbClr val="B20019"/>
              </a:buClr>
              <a:buFont typeface="Wingdings" pitchFamily="2" charset="2"/>
              <a:buNone/>
            </a:pPr>
            <a:endParaRPr lang="en-US" sz="2000" dirty="0"/>
          </a:p>
          <a:p>
            <a:pPr marL="2781300" indent="-2781300">
              <a:lnSpc>
                <a:spcPct val="90000"/>
              </a:lnSpc>
              <a:spcBef>
                <a:spcPct val="40000"/>
              </a:spcBef>
              <a:buClr>
                <a:srgbClr val="B20019"/>
              </a:buClr>
              <a:buFont typeface="Wingdings" pitchFamily="2" charset="2"/>
              <a:buNone/>
            </a:pPr>
            <a:endParaRPr lang="en-US" sz="2000" dirty="0"/>
          </a:p>
        </p:txBody>
      </p:sp>
      <p:sp>
        <p:nvSpPr>
          <p:cNvPr id="14" name="Rectangle 11"/>
          <p:cNvSpPr>
            <a:spLocks noChangeArrowheads="1"/>
          </p:cNvSpPr>
          <p:nvPr/>
        </p:nvSpPr>
        <p:spPr bwMode="auto">
          <a:xfrm>
            <a:off x="917576" y="4523696"/>
            <a:ext cx="8048170" cy="389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01800" indent="-1701800">
              <a:lnSpc>
                <a:spcPct val="90000"/>
              </a:lnSpc>
              <a:spcBef>
                <a:spcPct val="40000"/>
              </a:spcBef>
              <a:buClr>
                <a:srgbClr val="B20019"/>
              </a:buClr>
              <a:buFont typeface="Wingdings" pitchFamily="2" charset="2"/>
              <a:buNone/>
            </a:pPr>
            <a:r>
              <a:rPr lang="en-US" sz="2000" dirty="0"/>
              <a:t>Total costs = Annual holding cost + Annual ordering or setup cost</a:t>
            </a:r>
          </a:p>
        </p:txBody>
      </p:sp>
      <p:grpSp>
        <p:nvGrpSpPr>
          <p:cNvPr id="15" name="Group 12"/>
          <p:cNvGrpSpPr>
            <a:grpSpLocks/>
          </p:cNvGrpSpPr>
          <p:nvPr/>
        </p:nvGrpSpPr>
        <p:grpSpPr bwMode="auto">
          <a:xfrm>
            <a:off x="825045" y="2069421"/>
            <a:ext cx="8140700" cy="1174750"/>
            <a:chOff x="488" y="1737"/>
            <a:chExt cx="4984" cy="740"/>
          </a:xfrm>
        </p:grpSpPr>
        <p:sp>
          <p:nvSpPr>
            <p:cNvPr id="16" name="Rectangle 4"/>
            <p:cNvSpPr>
              <a:spLocks noChangeArrowheads="1"/>
            </p:cNvSpPr>
            <p:nvPr/>
          </p:nvSpPr>
          <p:spPr bwMode="auto">
            <a:xfrm>
              <a:off x="488" y="1737"/>
              <a:ext cx="4984" cy="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55600" indent="-355600">
                <a:lnSpc>
                  <a:spcPct val="90000"/>
                </a:lnSpc>
                <a:spcBef>
                  <a:spcPct val="40000"/>
                </a:spcBef>
                <a:buClr>
                  <a:srgbClr val="B20019"/>
                </a:buClr>
                <a:buFont typeface="Wingdings" pitchFamily="2" charset="2"/>
                <a:buChar char="l"/>
              </a:pPr>
              <a:endParaRPr lang="en-US" sz="2400" b="1" dirty="0"/>
            </a:p>
          </p:txBody>
        </p:sp>
        <p:sp>
          <p:nvSpPr>
            <p:cNvPr id="17" name="Rectangle 8"/>
            <p:cNvSpPr>
              <a:spLocks noChangeArrowheads="1"/>
            </p:cNvSpPr>
            <p:nvPr/>
          </p:nvSpPr>
          <p:spPr bwMode="auto">
            <a:xfrm>
              <a:off x="667" y="2212"/>
              <a:ext cx="4805" cy="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870200" indent="-2870200">
                <a:lnSpc>
                  <a:spcPct val="90000"/>
                </a:lnSpc>
                <a:spcBef>
                  <a:spcPct val="40000"/>
                </a:spcBef>
                <a:buClr>
                  <a:srgbClr val="B20019"/>
                </a:buClr>
                <a:buFont typeface="Wingdings" pitchFamily="2" charset="2"/>
                <a:buNone/>
              </a:pPr>
              <a:r>
                <a:rPr lang="en-US" sz="2000" dirty="0"/>
                <a:t>Annual ordering cost=(Number of orders/Year) </a:t>
              </a:r>
              <a:r>
                <a:rPr lang="en-US" sz="2000" dirty="0">
                  <a:sym typeface="Symbol" pitchFamily="18" charset="2"/>
                </a:rPr>
                <a:t> </a:t>
              </a:r>
              <a:r>
                <a:rPr lang="en-US" sz="2000" dirty="0"/>
                <a:t>(Ordering or setup costs)</a:t>
              </a:r>
            </a:p>
          </p:txBody>
        </p:sp>
      </p:grpSp>
      <p:sp>
        <p:nvSpPr>
          <p:cNvPr id="18" name="Rectangle 3"/>
          <p:cNvSpPr txBox="1">
            <a:spLocks noChangeArrowheads="1"/>
          </p:cNvSpPr>
          <p:nvPr/>
        </p:nvSpPr>
        <p:spPr>
          <a:xfrm>
            <a:off x="642257" y="2259127"/>
            <a:ext cx="7912100" cy="5635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b="1" kern="1200">
                <a:solidFill>
                  <a:schemeClr val="tx2"/>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b="1"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2"/>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2"/>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55600" indent="-355600"/>
            <a:r>
              <a:rPr lang="en-US" sz="2800" dirty="0"/>
              <a:t>Annual ordering cost</a:t>
            </a:r>
          </a:p>
        </p:txBody>
      </p:sp>
      <p:sp>
        <p:nvSpPr>
          <p:cNvPr id="19" name="Rectangle 3"/>
          <p:cNvSpPr txBox="1">
            <a:spLocks noChangeArrowheads="1"/>
          </p:cNvSpPr>
          <p:nvPr/>
        </p:nvSpPr>
        <p:spPr>
          <a:xfrm>
            <a:off x="752929" y="3960133"/>
            <a:ext cx="7912100" cy="5635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b="1" kern="1200">
                <a:solidFill>
                  <a:schemeClr val="tx2"/>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b="1"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2"/>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2"/>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55600" indent="-355600"/>
            <a:r>
              <a:rPr lang="en-US" sz="2800" dirty="0"/>
              <a:t>Total annual cycle inventory cost</a:t>
            </a:r>
          </a:p>
        </p:txBody>
      </p:sp>
      <mc:AlternateContent xmlns:mc="http://schemas.openxmlformats.org/markup-compatibility/2006" xmlns:a14="http://schemas.microsoft.com/office/drawing/2010/main">
        <mc:Choice Requires="a14">
          <p:sp>
            <p:nvSpPr>
              <p:cNvPr id="6" name="TextBox 5"/>
              <p:cNvSpPr txBox="1"/>
              <p:nvPr/>
            </p:nvSpPr>
            <p:spPr>
              <a:xfrm>
                <a:off x="3214736" y="3081698"/>
                <a:ext cx="641842" cy="65210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a:rPr>
                        <m:t>=</m:t>
                      </m:r>
                      <m:f>
                        <m:fPr>
                          <m:ctrlPr>
                            <a:rPr lang="en-GB" i="1" smtClean="0">
                              <a:latin typeface="Cambria Math" panose="02040503050406030204" pitchFamily="18" charset="0"/>
                            </a:rPr>
                          </m:ctrlPr>
                        </m:fPr>
                        <m:num>
                          <m:r>
                            <a:rPr lang="en-GB" b="0" i="1" smtClean="0">
                              <a:latin typeface="Cambria Math"/>
                            </a:rPr>
                            <m:t>𝐷</m:t>
                          </m:r>
                        </m:num>
                        <m:den>
                          <m:r>
                            <a:rPr lang="en-GB" b="0" i="1" smtClean="0">
                              <a:latin typeface="Cambria Math"/>
                            </a:rPr>
                            <m:t>𝑄</m:t>
                          </m:r>
                        </m:den>
                      </m:f>
                    </m:oMath>
                  </m:oMathPara>
                </a14:m>
                <a:endParaRPr lang="en-GB" dirty="0"/>
              </a:p>
            </p:txBody>
          </p:sp>
        </mc:Choice>
        <mc:Fallback xmlns="">
          <p:sp>
            <p:nvSpPr>
              <p:cNvPr id="6" name="TextBox 5"/>
              <p:cNvSpPr txBox="1">
                <a:spLocks noRot="1" noChangeAspect="1" noMove="1" noResize="1" noEditPoints="1" noAdjustHandles="1" noChangeArrowheads="1" noChangeShapeType="1" noTextEdit="1"/>
              </p:cNvSpPr>
              <p:nvPr/>
            </p:nvSpPr>
            <p:spPr>
              <a:xfrm>
                <a:off x="3214736" y="3081698"/>
                <a:ext cx="641842" cy="652102"/>
              </a:xfrm>
              <a:prstGeom prst="rect">
                <a:avLst/>
              </a:prstGeom>
              <a:blipFill rotWithShape="1">
                <a:blip r:embed="rId2"/>
                <a:stretch>
                  <a:fillRect/>
                </a:stretch>
              </a:blipFill>
            </p:spPr>
            <p:txBody>
              <a:bodyPr/>
              <a:lstStyle/>
              <a:p>
                <a:r>
                  <a:rPr lang="en-GB">
                    <a:noFill/>
                  </a:rPr>
                  <a:t> </a:t>
                </a:r>
              </a:p>
            </p:txBody>
          </p:sp>
        </mc:Fallback>
      </mc:AlternateContent>
      <p:sp>
        <p:nvSpPr>
          <p:cNvPr id="21" name="TextBox 20"/>
          <p:cNvSpPr txBox="1"/>
          <p:nvPr/>
        </p:nvSpPr>
        <p:spPr>
          <a:xfrm>
            <a:off x="3671936" y="3218110"/>
            <a:ext cx="290464" cy="369332"/>
          </a:xfrm>
          <a:prstGeom prst="rect">
            <a:avLst/>
          </a:prstGeom>
          <a:noFill/>
        </p:spPr>
        <p:txBody>
          <a:bodyPr wrap="none" rtlCol="0">
            <a:spAutoFit/>
          </a:bodyPr>
          <a:lstStyle/>
          <a:p>
            <a:r>
              <a:rPr lang="en-GB" b="0" dirty="0"/>
              <a:t>S</a:t>
            </a:r>
            <a:endParaRPr lang="en-GB" dirty="0"/>
          </a:p>
        </p:txBody>
      </p:sp>
      <mc:AlternateContent xmlns:mc="http://schemas.openxmlformats.org/markup-compatibility/2006" xmlns:a14="http://schemas.microsoft.com/office/drawing/2010/main">
        <mc:Choice Requires="a14">
          <p:sp>
            <p:nvSpPr>
              <p:cNvPr id="22" name="TextBox 21"/>
              <p:cNvSpPr txBox="1"/>
              <p:nvPr/>
            </p:nvSpPr>
            <p:spPr>
              <a:xfrm>
                <a:off x="3276600" y="1600200"/>
                <a:ext cx="637034" cy="61093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a:rPr>
                        <m:t>=</m:t>
                      </m:r>
                      <m:f>
                        <m:fPr>
                          <m:ctrlPr>
                            <a:rPr lang="en-GB" i="1" smtClean="0">
                              <a:latin typeface="Cambria Math" panose="02040503050406030204" pitchFamily="18" charset="0"/>
                            </a:rPr>
                          </m:ctrlPr>
                        </m:fPr>
                        <m:num>
                          <m:r>
                            <a:rPr lang="en-GB" b="0" i="1" smtClean="0">
                              <a:latin typeface="Cambria Math"/>
                            </a:rPr>
                            <m:t>𝑄</m:t>
                          </m:r>
                        </m:num>
                        <m:den>
                          <m:r>
                            <a:rPr lang="en-GB" b="0" i="1" smtClean="0">
                              <a:latin typeface="Cambria Math"/>
                            </a:rPr>
                            <m:t>2</m:t>
                          </m:r>
                        </m:den>
                      </m:f>
                    </m:oMath>
                  </m:oMathPara>
                </a14:m>
                <a:endParaRPr lang="en-GB" dirty="0"/>
              </a:p>
            </p:txBody>
          </p:sp>
        </mc:Choice>
        <mc:Fallback xmlns="">
          <p:sp>
            <p:nvSpPr>
              <p:cNvPr id="22" name="TextBox 21"/>
              <p:cNvSpPr txBox="1">
                <a:spLocks noRot="1" noChangeAspect="1" noMove="1" noResize="1" noEditPoints="1" noAdjustHandles="1" noChangeArrowheads="1" noChangeShapeType="1" noTextEdit="1"/>
              </p:cNvSpPr>
              <p:nvPr/>
            </p:nvSpPr>
            <p:spPr>
              <a:xfrm>
                <a:off x="3276600" y="1600200"/>
                <a:ext cx="637034" cy="610936"/>
              </a:xfrm>
              <a:prstGeom prst="rect">
                <a:avLst/>
              </a:prstGeom>
              <a:blipFill rotWithShape="1">
                <a:blip r:embed="rId3"/>
                <a:stretch>
                  <a:fillRect/>
                </a:stretch>
              </a:blipFill>
            </p:spPr>
            <p:txBody>
              <a:bodyPr/>
              <a:lstStyle/>
              <a:p>
                <a:r>
                  <a:rPr lang="en-GB">
                    <a:noFill/>
                  </a:rPr>
                  <a:t> </a:t>
                </a:r>
              </a:p>
            </p:txBody>
          </p:sp>
        </mc:Fallback>
      </mc:AlternateContent>
      <p:sp>
        <p:nvSpPr>
          <p:cNvPr id="23" name="TextBox 22"/>
          <p:cNvSpPr txBox="1"/>
          <p:nvPr/>
        </p:nvSpPr>
        <p:spPr>
          <a:xfrm>
            <a:off x="3733800" y="1736612"/>
            <a:ext cx="328936" cy="369332"/>
          </a:xfrm>
          <a:prstGeom prst="rect">
            <a:avLst/>
          </a:prstGeom>
          <a:noFill/>
        </p:spPr>
        <p:txBody>
          <a:bodyPr wrap="none" rtlCol="0">
            <a:spAutoFit/>
          </a:bodyPr>
          <a:lstStyle/>
          <a:p>
            <a:r>
              <a:rPr lang="en-GB" dirty="0"/>
              <a:t>H</a:t>
            </a:r>
          </a:p>
        </p:txBody>
      </p:sp>
      <mc:AlternateContent xmlns:mc="http://schemas.openxmlformats.org/markup-compatibility/2006" xmlns:a14="http://schemas.microsoft.com/office/drawing/2010/main">
        <mc:Choice Requires="a14">
          <p:sp>
            <p:nvSpPr>
              <p:cNvPr id="24" name="TextBox 23"/>
              <p:cNvSpPr txBox="1"/>
              <p:nvPr/>
            </p:nvSpPr>
            <p:spPr>
              <a:xfrm>
                <a:off x="1762188" y="5232400"/>
                <a:ext cx="1057212" cy="561244"/>
              </a:xfrm>
              <a:prstGeom prst="rect">
                <a:avLst/>
              </a:prstGeom>
              <a:noFill/>
            </p:spPr>
            <p:txBody>
              <a:bodyPr wrap="none" rtlCol="0">
                <a:spAutoFit/>
              </a:bodyPr>
              <a:lstStyle/>
              <a:p>
                <a14:m>
                  <m:oMath xmlns:m="http://schemas.openxmlformats.org/officeDocument/2006/math">
                    <m:f>
                      <m:fPr>
                        <m:ctrlPr>
                          <a:rPr lang="en-GB" sz="2000" i="1" smtClean="0">
                            <a:latin typeface="Cambria Math" panose="02040503050406030204" pitchFamily="18" charset="0"/>
                          </a:rPr>
                        </m:ctrlPr>
                      </m:fPr>
                      <m:num>
                        <m:r>
                          <a:rPr lang="en-GB" sz="2000" b="0" i="1" smtClean="0">
                            <a:latin typeface="Cambria Math"/>
                          </a:rPr>
                          <m:t>𝐷</m:t>
                        </m:r>
                      </m:num>
                      <m:den>
                        <m:r>
                          <a:rPr lang="en-GB" sz="2000" b="0" i="1" smtClean="0">
                            <a:latin typeface="Cambria Math"/>
                          </a:rPr>
                          <m:t>𝑄</m:t>
                        </m:r>
                      </m:den>
                    </m:f>
                  </m:oMath>
                </a14:m>
                <a:r>
                  <a:rPr lang="en-GB" sz="2000" dirty="0"/>
                  <a:t>S = </a:t>
                </a:r>
                <a14:m>
                  <m:oMath xmlns:m="http://schemas.openxmlformats.org/officeDocument/2006/math">
                    <m:f>
                      <m:fPr>
                        <m:ctrlPr>
                          <a:rPr lang="en-GB" sz="2000" i="1">
                            <a:latin typeface="Cambria Math" panose="02040503050406030204" pitchFamily="18" charset="0"/>
                          </a:rPr>
                        </m:ctrlPr>
                      </m:fPr>
                      <m:num>
                        <m:r>
                          <a:rPr lang="en-GB" sz="2000" b="0" i="1" smtClean="0">
                            <a:latin typeface="Cambria Math"/>
                          </a:rPr>
                          <m:t>𝑄</m:t>
                        </m:r>
                      </m:num>
                      <m:den>
                        <m:r>
                          <a:rPr lang="en-GB" sz="2000" b="0" i="1" smtClean="0">
                            <a:latin typeface="Cambria Math"/>
                          </a:rPr>
                          <m:t>2</m:t>
                        </m:r>
                      </m:den>
                    </m:f>
                    <m:r>
                      <a:rPr lang="en-GB" sz="2000" b="0" i="1" smtClean="0">
                        <a:latin typeface="Cambria Math"/>
                      </a:rPr>
                      <m:t>𝐻</m:t>
                    </m:r>
                  </m:oMath>
                </a14:m>
                <a:endParaRPr lang="en-GB" sz="2000" dirty="0"/>
              </a:p>
            </p:txBody>
          </p:sp>
        </mc:Choice>
        <mc:Fallback xmlns="">
          <p:sp>
            <p:nvSpPr>
              <p:cNvPr id="24" name="TextBox 23"/>
              <p:cNvSpPr txBox="1">
                <a:spLocks noRot="1" noChangeAspect="1" noMove="1" noResize="1" noEditPoints="1" noAdjustHandles="1" noChangeArrowheads="1" noChangeShapeType="1" noTextEdit="1"/>
              </p:cNvSpPr>
              <p:nvPr/>
            </p:nvSpPr>
            <p:spPr>
              <a:xfrm>
                <a:off x="1762188" y="5232400"/>
                <a:ext cx="1057212" cy="561244"/>
              </a:xfrm>
              <a:prstGeom prst="rect">
                <a:avLst/>
              </a:prstGeom>
              <a:blipFill rotWithShape="1">
                <a:blip r:embed="rId4"/>
                <a:stretch>
                  <a:fillRect b="-2174"/>
                </a:stretch>
              </a:blipFill>
            </p:spPr>
            <p:txBody>
              <a:bodyPr/>
              <a:lstStyle/>
              <a:p>
                <a:r>
                  <a:rPr lang="en-GB">
                    <a:noFill/>
                  </a:rPr>
                  <a:t> </a:t>
                </a:r>
              </a:p>
            </p:txBody>
          </p:sp>
        </mc:Fallback>
      </mc:AlternateContent>
      <p:sp>
        <p:nvSpPr>
          <p:cNvPr id="26" name="Rectangle 11"/>
          <p:cNvSpPr>
            <a:spLocks noChangeArrowheads="1"/>
          </p:cNvSpPr>
          <p:nvPr/>
        </p:nvSpPr>
        <p:spPr bwMode="auto">
          <a:xfrm>
            <a:off x="914400" y="4868069"/>
            <a:ext cx="1905000" cy="389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01800" indent="-1701800">
              <a:lnSpc>
                <a:spcPct val="90000"/>
              </a:lnSpc>
              <a:spcBef>
                <a:spcPct val="40000"/>
              </a:spcBef>
              <a:buClr>
                <a:srgbClr val="B20019"/>
              </a:buClr>
              <a:buFont typeface="Wingdings" pitchFamily="2" charset="2"/>
              <a:buNone/>
            </a:pPr>
            <a:r>
              <a:rPr lang="en-US" sz="2000" b="1" dirty="0"/>
              <a:t>For optimal cost</a:t>
            </a:r>
          </a:p>
        </p:txBody>
      </p:sp>
      <mc:AlternateContent xmlns:mc="http://schemas.openxmlformats.org/markup-compatibility/2006" xmlns:a14="http://schemas.microsoft.com/office/drawing/2010/main">
        <mc:Choice Requires="a14">
          <p:sp>
            <p:nvSpPr>
              <p:cNvPr id="9" name="TextBox 8"/>
              <p:cNvSpPr txBox="1"/>
              <p:nvPr/>
            </p:nvSpPr>
            <p:spPr>
              <a:xfrm>
                <a:off x="3395252" y="5185015"/>
                <a:ext cx="1313727" cy="656013"/>
              </a:xfrm>
              <a:prstGeom prst="rect">
                <a:avLst/>
              </a:prstGeom>
              <a:noFill/>
            </p:spPr>
            <p:txBody>
              <a:bodyPr wrap="square" rtlCol="0">
                <a:spAutoFit/>
              </a:bodyPr>
              <a:lstStyle/>
              <a:p>
                <a:r>
                  <a:rPr lang="en-GB" b="0" dirty="0"/>
                  <a:t>Q* </a:t>
                </a:r>
                <a14:m>
                  <m:oMath xmlns:m="http://schemas.openxmlformats.org/officeDocument/2006/math">
                    <m:r>
                      <a:rPr lang="en-GB" b="0" i="1" smtClean="0">
                        <a:latin typeface="Cambria Math"/>
                      </a:rPr>
                      <m:t>= </m:t>
                    </m:r>
                    <m:rad>
                      <m:radPr>
                        <m:degHide m:val="on"/>
                        <m:ctrlPr>
                          <a:rPr lang="en-GB" i="1" smtClean="0">
                            <a:latin typeface="Cambria Math" panose="02040503050406030204" pitchFamily="18" charset="0"/>
                          </a:rPr>
                        </m:ctrlPr>
                      </m:radPr>
                      <m:deg/>
                      <m:e>
                        <m:f>
                          <m:fPr>
                            <m:ctrlPr>
                              <a:rPr lang="en-GB" i="1" smtClean="0">
                                <a:latin typeface="Cambria Math" panose="02040503050406030204" pitchFamily="18" charset="0"/>
                              </a:rPr>
                            </m:ctrlPr>
                          </m:fPr>
                          <m:num>
                            <m:r>
                              <a:rPr lang="en-GB" b="0" i="1" smtClean="0">
                                <a:latin typeface="Cambria Math"/>
                              </a:rPr>
                              <m:t>2</m:t>
                            </m:r>
                            <m:r>
                              <a:rPr lang="en-GB" b="0" i="1" smtClean="0">
                                <a:latin typeface="Cambria Math"/>
                              </a:rPr>
                              <m:t>𝐷𝑆</m:t>
                            </m:r>
                          </m:num>
                          <m:den>
                            <m:r>
                              <a:rPr lang="en-GB" b="0" i="1" smtClean="0">
                                <a:latin typeface="Cambria Math"/>
                              </a:rPr>
                              <m:t>𝐻</m:t>
                            </m:r>
                          </m:den>
                        </m:f>
                      </m:e>
                    </m:rad>
                  </m:oMath>
                </a14:m>
                <a:endParaRPr lang="en-GB" dirty="0"/>
              </a:p>
            </p:txBody>
          </p:sp>
        </mc:Choice>
        <mc:Fallback xmlns="">
          <p:sp>
            <p:nvSpPr>
              <p:cNvPr id="9" name="TextBox 8"/>
              <p:cNvSpPr txBox="1">
                <a:spLocks noRot="1" noChangeAspect="1" noMove="1" noResize="1" noEditPoints="1" noAdjustHandles="1" noChangeArrowheads="1" noChangeShapeType="1" noTextEdit="1"/>
              </p:cNvSpPr>
              <p:nvPr/>
            </p:nvSpPr>
            <p:spPr>
              <a:xfrm>
                <a:off x="3395252" y="5185015"/>
                <a:ext cx="1313727" cy="656013"/>
              </a:xfrm>
              <a:prstGeom prst="rect">
                <a:avLst/>
              </a:prstGeom>
              <a:blipFill rotWithShape="1">
                <a:blip r:embed="rId5"/>
                <a:stretch>
                  <a:fillRect l="-4186"/>
                </a:stretch>
              </a:blipFill>
            </p:spPr>
            <p:txBody>
              <a:bodyPr/>
              <a:lstStyle/>
              <a:p>
                <a:r>
                  <a:rPr lang="en-GB">
                    <a:noFill/>
                  </a:rPr>
                  <a:t> </a:t>
                </a:r>
              </a:p>
            </p:txBody>
          </p:sp>
        </mc:Fallback>
      </mc:AlternateContent>
      <p:sp>
        <p:nvSpPr>
          <p:cNvPr id="10" name="Right Arrow 9"/>
          <p:cNvSpPr/>
          <p:nvPr/>
        </p:nvSpPr>
        <p:spPr>
          <a:xfrm>
            <a:off x="2971800" y="5412032"/>
            <a:ext cx="304800" cy="20197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p:cNvSpPr/>
          <p:nvPr/>
        </p:nvSpPr>
        <p:spPr>
          <a:xfrm>
            <a:off x="3395252" y="5185015"/>
            <a:ext cx="1464084" cy="65601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270101643"/>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fade">
                                      <p:cBhvr>
                                        <p:cTn id="14" dur="1000"/>
                                        <p:tgtEl>
                                          <p:spTgt spid="22"/>
                                        </p:tgtEl>
                                      </p:cBhvr>
                                    </p:animEffect>
                                    <p:anim calcmode="lin" valueType="num">
                                      <p:cBhvr>
                                        <p:cTn id="15" dur="1000" fill="hold"/>
                                        <p:tgtEl>
                                          <p:spTgt spid="22"/>
                                        </p:tgtEl>
                                        <p:attrNameLst>
                                          <p:attrName>ppt_x</p:attrName>
                                        </p:attrNameLst>
                                      </p:cBhvr>
                                      <p:tavLst>
                                        <p:tav tm="0">
                                          <p:val>
                                            <p:strVal val="#ppt_x"/>
                                          </p:val>
                                        </p:tav>
                                        <p:tav tm="100000">
                                          <p:val>
                                            <p:strVal val="#ppt_x"/>
                                          </p:val>
                                        </p:tav>
                                      </p:tavLst>
                                    </p:anim>
                                    <p:anim calcmode="lin" valueType="num">
                                      <p:cBhvr>
                                        <p:cTn id="16"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fade">
                                      <p:cBhvr>
                                        <p:cTn id="21" dur="1000"/>
                                        <p:tgtEl>
                                          <p:spTgt spid="23"/>
                                        </p:tgtEl>
                                      </p:cBhvr>
                                    </p:animEffect>
                                    <p:anim calcmode="lin" valueType="num">
                                      <p:cBhvr>
                                        <p:cTn id="22" dur="1000" fill="hold"/>
                                        <p:tgtEl>
                                          <p:spTgt spid="23"/>
                                        </p:tgtEl>
                                        <p:attrNameLst>
                                          <p:attrName>ppt_x</p:attrName>
                                        </p:attrNameLst>
                                      </p:cBhvr>
                                      <p:tavLst>
                                        <p:tav tm="0">
                                          <p:val>
                                            <p:strVal val="#ppt_x"/>
                                          </p:val>
                                        </p:tav>
                                        <p:tav tm="100000">
                                          <p:val>
                                            <p:strVal val="#ppt_x"/>
                                          </p:val>
                                        </p:tav>
                                      </p:tavLst>
                                    </p:anim>
                                    <p:anim calcmode="lin" valueType="num">
                                      <p:cBhvr>
                                        <p:cTn id="23"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1000"/>
                                        <p:tgtEl>
                                          <p:spTgt spid="15"/>
                                        </p:tgtEl>
                                      </p:cBhvr>
                                    </p:animEffect>
                                    <p:anim calcmode="lin" valueType="num">
                                      <p:cBhvr>
                                        <p:cTn id="29" dur="1000" fill="hold"/>
                                        <p:tgtEl>
                                          <p:spTgt spid="15"/>
                                        </p:tgtEl>
                                        <p:attrNameLst>
                                          <p:attrName>ppt_x</p:attrName>
                                        </p:attrNameLst>
                                      </p:cBhvr>
                                      <p:tavLst>
                                        <p:tav tm="0">
                                          <p:val>
                                            <p:strVal val="#ppt_x"/>
                                          </p:val>
                                        </p:tav>
                                        <p:tav tm="100000">
                                          <p:val>
                                            <p:strVal val="#ppt_x"/>
                                          </p:val>
                                        </p:tav>
                                      </p:tavLst>
                                    </p:anim>
                                    <p:anim calcmode="lin" valueType="num">
                                      <p:cBhvr>
                                        <p:cTn id="30"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1000"/>
                                        <p:tgtEl>
                                          <p:spTgt spid="6"/>
                                        </p:tgtEl>
                                      </p:cBhvr>
                                    </p:animEffect>
                                    <p:anim calcmode="lin" valueType="num">
                                      <p:cBhvr>
                                        <p:cTn id="36" dur="1000" fill="hold"/>
                                        <p:tgtEl>
                                          <p:spTgt spid="6"/>
                                        </p:tgtEl>
                                        <p:attrNameLst>
                                          <p:attrName>ppt_x</p:attrName>
                                        </p:attrNameLst>
                                      </p:cBhvr>
                                      <p:tavLst>
                                        <p:tav tm="0">
                                          <p:val>
                                            <p:strVal val="#ppt_x"/>
                                          </p:val>
                                        </p:tav>
                                        <p:tav tm="100000">
                                          <p:val>
                                            <p:strVal val="#ppt_x"/>
                                          </p:val>
                                        </p:tav>
                                      </p:tavLst>
                                    </p:anim>
                                    <p:anim calcmode="lin" valueType="num">
                                      <p:cBhvr>
                                        <p:cTn id="37"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1000"/>
                                        <p:tgtEl>
                                          <p:spTgt spid="21"/>
                                        </p:tgtEl>
                                      </p:cBhvr>
                                    </p:animEffect>
                                    <p:anim calcmode="lin" valueType="num">
                                      <p:cBhvr>
                                        <p:cTn id="43" dur="1000" fill="hold"/>
                                        <p:tgtEl>
                                          <p:spTgt spid="21"/>
                                        </p:tgtEl>
                                        <p:attrNameLst>
                                          <p:attrName>ppt_x</p:attrName>
                                        </p:attrNameLst>
                                      </p:cBhvr>
                                      <p:tavLst>
                                        <p:tav tm="0">
                                          <p:val>
                                            <p:strVal val="#ppt_x"/>
                                          </p:val>
                                        </p:tav>
                                        <p:tav tm="100000">
                                          <p:val>
                                            <p:strVal val="#ppt_x"/>
                                          </p:val>
                                        </p:tav>
                                      </p:tavLst>
                                    </p:anim>
                                    <p:anim calcmode="lin" valueType="num">
                                      <p:cBhvr>
                                        <p:cTn id="44"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16" presetClass="entr" presetSubtype="21" fill="hold" grpId="0" nodeType="click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barn(inVertical)">
                                      <p:cBhvr>
                                        <p:cTn id="49" dur="500"/>
                                        <p:tgtEl>
                                          <p:spTgt spid="14"/>
                                        </p:tgtEl>
                                      </p:cBhvr>
                                    </p:animEffect>
                                  </p:childTnLst>
                                </p:cTn>
                              </p:par>
                            </p:childTnLst>
                          </p:cTn>
                        </p:par>
                      </p:childTnLst>
                    </p:cTn>
                  </p:par>
                  <p:par>
                    <p:cTn id="50" fill="hold">
                      <p:stCondLst>
                        <p:cond delay="indefinite"/>
                      </p:stCondLst>
                      <p:childTnLst>
                        <p:par>
                          <p:cTn id="51" fill="hold">
                            <p:stCondLst>
                              <p:cond delay="0"/>
                            </p:stCondLst>
                            <p:childTnLst>
                              <p:par>
                                <p:cTn id="52" presetID="16" presetClass="entr" presetSubtype="21" fill="hold" grpId="0" nodeType="clickEffect">
                                  <p:stCondLst>
                                    <p:cond delay="0"/>
                                  </p:stCondLst>
                                  <p:childTnLst>
                                    <p:set>
                                      <p:cBhvr>
                                        <p:cTn id="53" dur="1" fill="hold">
                                          <p:stCondLst>
                                            <p:cond delay="0"/>
                                          </p:stCondLst>
                                        </p:cTn>
                                        <p:tgtEl>
                                          <p:spTgt spid="26"/>
                                        </p:tgtEl>
                                        <p:attrNameLst>
                                          <p:attrName>style.visibility</p:attrName>
                                        </p:attrNameLst>
                                      </p:cBhvr>
                                      <p:to>
                                        <p:strVal val="visible"/>
                                      </p:to>
                                    </p:set>
                                    <p:animEffect transition="in" filter="barn(inVertical)">
                                      <p:cBhvr>
                                        <p:cTn id="54" dur="500"/>
                                        <p:tgtEl>
                                          <p:spTgt spid="26"/>
                                        </p:tgtEl>
                                      </p:cBhvr>
                                    </p:animEffect>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grpId="0" nodeType="click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fade">
                                      <p:cBhvr>
                                        <p:cTn id="59" dur="1000"/>
                                        <p:tgtEl>
                                          <p:spTgt spid="24"/>
                                        </p:tgtEl>
                                      </p:cBhvr>
                                    </p:animEffect>
                                    <p:anim calcmode="lin" valueType="num">
                                      <p:cBhvr>
                                        <p:cTn id="60" dur="1000" fill="hold"/>
                                        <p:tgtEl>
                                          <p:spTgt spid="24"/>
                                        </p:tgtEl>
                                        <p:attrNameLst>
                                          <p:attrName>ppt_x</p:attrName>
                                        </p:attrNameLst>
                                      </p:cBhvr>
                                      <p:tavLst>
                                        <p:tav tm="0">
                                          <p:val>
                                            <p:strVal val="#ppt_x"/>
                                          </p:val>
                                        </p:tav>
                                        <p:tav tm="100000">
                                          <p:val>
                                            <p:strVal val="#ppt_x"/>
                                          </p:val>
                                        </p:tav>
                                      </p:tavLst>
                                    </p:anim>
                                    <p:anim calcmode="lin" valueType="num">
                                      <p:cBhvr>
                                        <p:cTn id="61"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2" presetClass="entr" presetSubtype="8" fill="hold" grpId="0" nodeType="clickEffect">
                                  <p:stCondLst>
                                    <p:cond delay="0"/>
                                  </p:stCondLst>
                                  <p:childTnLst>
                                    <p:set>
                                      <p:cBhvr>
                                        <p:cTn id="65" dur="1" fill="hold">
                                          <p:stCondLst>
                                            <p:cond delay="0"/>
                                          </p:stCondLst>
                                        </p:cTn>
                                        <p:tgtEl>
                                          <p:spTgt spid="10"/>
                                        </p:tgtEl>
                                        <p:attrNameLst>
                                          <p:attrName>style.visibility</p:attrName>
                                        </p:attrNameLst>
                                      </p:cBhvr>
                                      <p:to>
                                        <p:strVal val="visible"/>
                                      </p:to>
                                    </p:set>
                                    <p:animEffect transition="in" filter="wipe(left)">
                                      <p:cBhvr>
                                        <p:cTn id="66" dur="500"/>
                                        <p:tgtEl>
                                          <p:spTgt spid="10"/>
                                        </p:tgtEl>
                                      </p:cBhvr>
                                    </p:animEffect>
                                  </p:childTnLst>
                                </p:cTn>
                              </p:par>
                            </p:childTnLst>
                          </p:cTn>
                        </p:par>
                      </p:childTnLst>
                    </p:cTn>
                  </p:par>
                  <p:par>
                    <p:cTn id="67" fill="hold">
                      <p:stCondLst>
                        <p:cond delay="indefinite"/>
                      </p:stCondLst>
                      <p:childTnLst>
                        <p:par>
                          <p:cTn id="68" fill="hold">
                            <p:stCondLst>
                              <p:cond delay="0"/>
                            </p:stCondLst>
                            <p:childTnLst>
                              <p:par>
                                <p:cTn id="69" presetID="42" presetClass="entr" presetSubtype="0" fill="hold" grpId="0" nodeType="clickEffect">
                                  <p:stCondLst>
                                    <p:cond delay="0"/>
                                  </p:stCondLst>
                                  <p:childTnLst>
                                    <p:set>
                                      <p:cBhvr>
                                        <p:cTn id="70" dur="1" fill="hold">
                                          <p:stCondLst>
                                            <p:cond delay="0"/>
                                          </p:stCondLst>
                                        </p:cTn>
                                        <p:tgtEl>
                                          <p:spTgt spid="9"/>
                                        </p:tgtEl>
                                        <p:attrNameLst>
                                          <p:attrName>style.visibility</p:attrName>
                                        </p:attrNameLst>
                                      </p:cBhvr>
                                      <p:to>
                                        <p:strVal val="visible"/>
                                      </p:to>
                                    </p:set>
                                    <p:animEffect transition="in" filter="fade">
                                      <p:cBhvr>
                                        <p:cTn id="71" dur="1000"/>
                                        <p:tgtEl>
                                          <p:spTgt spid="9"/>
                                        </p:tgtEl>
                                      </p:cBhvr>
                                    </p:animEffect>
                                    <p:anim calcmode="lin" valueType="num">
                                      <p:cBhvr>
                                        <p:cTn id="72" dur="1000" fill="hold"/>
                                        <p:tgtEl>
                                          <p:spTgt spid="9"/>
                                        </p:tgtEl>
                                        <p:attrNameLst>
                                          <p:attrName>ppt_x</p:attrName>
                                        </p:attrNameLst>
                                      </p:cBhvr>
                                      <p:tavLst>
                                        <p:tav tm="0">
                                          <p:val>
                                            <p:strVal val="#ppt_x"/>
                                          </p:val>
                                        </p:tav>
                                        <p:tav tm="100000">
                                          <p:val>
                                            <p:strVal val="#ppt_x"/>
                                          </p:val>
                                        </p:tav>
                                      </p:tavLst>
                                    </p:anim>
                                    <p:anim calcmode="lin" valueType="num">
                                      <p:cBhvr>
                                        <p:cTn id="7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6" presetClass="entr" presetSubtype="16" fill="hold" grpId="0" nodeType="clickEffect">
                                  <p:stCondLst>
                                    <p:cond delay="0"/>
                                  </p:stCondLst>
                                  <p:childTnLst>
                                    <p:set>
                                      <p:cBhvr>
                                        <p:cTn id="77" dur="1" fill="hold">
                                          <p:stCondLst>
                                            <p:cond delay="0"/>
                                          </p:stCondLst>
                                        </p:cTn>
                                        <p:tgtEl>
                                          <p:spTgt spid="25"/>
                                        </p:tgtEl>
                                        <p:attrNameLst>
                                          <p:attrName>style.visibility</p:attrName>
                                        </p:attrNameLst>
                                      </p:cBhvr>
                                      <p:to>
                                        <p:strVal val="visible"/>
                                      </p:to>
                                    </p:set>
                                    <p:animEffect transition="in" filter="circle(in)">
                                      <p:cBhvr>
                                        <p:cTn id="78" dur="2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6" grpId="0"/>
      <p:bldP spid="21" grpId="0"/>
      <p:bldP spid="22" grpId="0"/>
      <p:bldP spid="23" grpId="0"/>
      <p:bldP spid="24" grpId="0"/>
      <p:bldP spid="26" grpId="0"/>
      <p:bldP spid="9" grpId="0"/>
      <p:bldP spid="10" grpId="0" animBg="1"/>
      <p:bldP spid="25"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GB" altLang="zh-TW" sz="3200" b="1" kern="0" dirty="0">
                <a:solidFill>
                  <a:schemeClr val="bg1"/>
                </a:solidFill>
                <a:ea typeface="新細明體" pitchFamily="18" charset="-120"/>
              </a:rPr>
              <a:t>Economic Order Quantity (EOQ)</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 (IIM Raipur)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Operations Management II</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14 March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35</a:t>
            </a:fld>
            <a:r>
              <a:rPr lang="en-US" altLang="zh-TW" dirty="0">
                <a:solidFill>
                  <a:schemeClr val="bg1">
                    <a:lumMod val="95000"/>
                  </a:schemeClr>
                </a:solidFill>
              </a:rPr>
              <a:t>/19</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sz="2400" dirty="0"/>
          </a:p>
          <a:p>
            <a:pPr marL="0" indent="0" eaLnBrk="0" hangingPunct="0">
              <a:buNone/>
              <a:tabLst>
                <a:tab pos="457200" algn="l"/>
              </a:tabLst>
              <a:defRPr/>
            </a:pPr>
            <a:endParaRPr lang="en-US" sz="2400" dirty="0"/>
          </a:p>
          <a:p>
            <a:pPr marL="0" indent="0" eaLnBrk="0" hangingPunct="0">
              <a:buNone/>
              <a:tabLst>
                <a:tab pos="457200" algn="l"/>
              </a:tabLst>
              <a:defRPr/>
            </a:pPr>
            <a:endParaRPr lang="en-GB" sz="2800" dirty="0"/>
          </a:p>
          <a:p>
            <a:pPr marL="0" indent="0" eaLnBrk="0" hangingPunct="0">
              <a:buNone/>
              <a:tabLst>
                <a:tab pos="457200" algn="l"/>
              </a:tabLst>
              <a:defRPr/>
            </a:pPr>
            <a:endParaRPr lang="en-US" sz="24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457200"/>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p:sp>
        <p:nvSpPr>
          <p:cNvPr id="4" name="AutoShape 4" descr="Image result for apple iphone log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0" name="Rectangle 2"/>
          <p:cNvSpPr>
            <a:spLocks noChangeArrowheads="1"/>
          </p:cNvSpPr>
          <p:nvPr/>
        </p:nvSpPr>
        <p:spPr bwMode="auto">
          <a:xfrm rot="16200000">
            <a:off x="476250" y="3001962"/>
            <a:ext cx="279558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p>
            <a:pPr algn="ctr" eaLnBrk="0" hangingPunct="0"/>
            <a:r>
              <a:rPr lang="en-US" sz="2000" b="1" dirty="0"/>
              <a:t>Annual cost </a:t>
            </a:r>
            <a:endParaRPr lang="en-US" sz="1600" b="1" dirty="0"/>
          </a:p>
        </p:txBody>
      </p:sp>
      <p:sp>
        <p:nvSpPr>
          <p:cNvPr id="31" name="Rectangle 3"/>
          <p:cNvSpPr>
            <a:spLocks noChangeArrowheads="1"/>
          </p:cNvSpPr>
          <p:nvPr/>
        </p:nvSpPr>
        <p:spPr bwMode="auto">
          <a:xfrm>
            <a:off x="4198938" y="5421312"/>
            <a:ext cx="13779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eaLnBrk="0" hangingPunct="0"/>
            <a:r>
              <a:rPr lang="en-US" sz="2000" b="1" dirty="0"/>
              <a:t>Lot Size (</a:t>
            </a:r>
            <a:r>
              <a:rPr lang="en-US" sz="2000" b="1" i="1" dirty="0"/>
              <a:t>Q</a:t>
            </a:r>
            <a:r>
              <a:rPr lang="en-US" sz="2000" b="1" dirty="0"/>
              <a:t>)</a:t>
            </a:r>
          </a:p>
        </p:txBody>
      </p:sp>
      <p:sp>
        <p:nvSpPr>
          <p:cNvPr id="32" name="Freeform 4"/>
          <p:cNvSpPr>
            <a:spLocks/>
          </p:cNvSpPr>
          <p:nvPr/>
        </p:nvSpPr>
        <p:spPr bwMode="auto">
          <a:xfrm>
            <a:off x="2114550" y="1320800"/>
            <a:ext cx="5457825" cy="4102100"/>
          </a:xfrm>
          <a:custGeom>
            <a:avLst/>
            <a:gdLst>
              <a:gd name="T0" fmla="*/ 0 w 3438"/>
              <a:gd name="T1" fmla="*/ 0 h 2584"/>
              <a:gd name="T2" fmla="*/ 0 w 3438"/>
              <a:gd name="T3" fmla="*/ 2583 h 2584"/>
              <a:gd name="T4" fmla="*/ 3437 w 3438"/>
              <a:gd name="T5" fmla="*/ 2583 h 2584"/>
              <a:gd name="T6" fmla="*/ 0 60000 65536"/>
              <a:gd name="T7" fmla="*/ 0 60000 65536"/>
              <a:gd name="T8" fmla="*/ 0 60000 65536"/>
              <a:gd name="T9" fmla="*/ 0 w 3438"/>
              <a:gd name="T10" fmla="*/ 0 h 2584"/>
              <a:gd name="T11" fmla="*/ 3438 w 3438"/>
              <a:gd name="T12" fmla="*/ 2584 h 2584"/>
            </a:gdLst>
            <a:ahLst/>
            <a:cxnLst>
              <a:cxn ang="T6">
                <a:pos x="T0" y="T1"/>
              </a:cxn>
              <a:cxn ang="T7">
                <a:pos x="T2" y="T3"/>
              </a:cxn>
              <a:cxn ang="T8">
                <a:pos x="T4" y="T5"/>
              </a:cxn>
            </a:cxnLst>
            <a:rect l="T9" t="T10" r="T11" b="T12"/>
            <a:pathLst>
              <a:path w="3438" h="2584">
                <a:moveTo>
                  <a:pt x="0" y="0"/>
                </a:moveTo>
                <a:lnTo>
                  <a:pt x="0" y="2583"/>
                </a:lnTo>
                <a:lnTo>
                  <a:pt x="3437" y="2583"/>
                </a:lnTo>
              </a:path>
            </a:pathLst>
          </a:custGeom>
          <a:noFill/>
          <a:ln w="508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NZ"/>
          </a:p>
        </p:txBody>
      </p:sp>
      <p:sp>
        <p:nvSpPr>
          <p:cNvPr id="33" name="Line 5"/>
          <p:cNvSpPr>
            <a:spLocks noChangeShapeType="1"/>
          </p:cNvSpPr>
          <p:nvPr/>
        </p:nvSpPr>
        <p:spPr bwMode="auto">
          <a:xfrm flipV="1">
            <a:off x="2174875" y="2514599"/>
            <a:ext cx="5078412" cy="2733675"/>
          </a:xfrm>
          <a:prstGeom prst="line">
            <a:avLst/>
          </a:prstGeom>
          <a:noFill/>
          <a:ln w="76200">
            <a:solidFill>
              <a:srgbClr val="B20019"/>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4" name="Freeform 6"/>
          <p:cNvSpPr>
            <a:spLocks/>
          </p:cNvSpPr>
          <p:nvPr/>
        </p:nvSpPr>
        <p:spPr bwMode="auto">
          <a:xfrm>
            <a:off x="2260600" y="1439068"/>
            <a:ext cx="4960937" cy="3783013"/>
          </a:xfrm>
          <a:custGeom>
            <a:avLst/>
            <a:gdLst>
              <a:gd name="T0" fmla="*/ 0 w 3125"/>
              <a:gd name="T1" fmla="*/ 0 h 2383"/>
              <a:gd name="T2" fmla="*/ 20 w 3125"/>
              <a:gd name="T3" fmla="*/ 139 h 2383"/>
              <a:gd name="T4" fmla="*/ 38 w 3125"/>
              <a:gd name="T5" fmla="*/ 262 h 2383"/>
              <a:gd name="T6" fmla="*/ 120 w 3125"/>
              <a:gd name="T7" fmla="*/ 586 h 2383"/>
              <a:gd name="T8" fmla="*/ 189 w 3125"/>
              <a:gd name="T9" fmla="*/ 748 h 2383"/>
              <a:gd name="T10" fmla="*/ 276 w 3125"/>
              <a:gd name="T11" fmla="*/ 940 h 2383"/>
              <a:gd name="T12" fmla="*/ 378 w 3125"/>
              <a:gd name="T13" fmla="*/ 1106 h 2383"/>
              <a:gd name="T14" fmla="*/ 492 w 3125"/>
              <a:gd name="T15" fmla="*/ 1264 h 2383"/>
              <a:gd name="T16" fmla="*/ 627 w 3125"/>
              <a:gd name="T17" fmla="*/ 1417 h 2383"/>
              <a:gd name="T18" fmla="*/ 738 w 3125"/>
              <a:gd name="T19" fmla="*/ 1531 h 2383"/>
              <a:gd name="T20" fmla="*/ 924 w 3125"/>
              <a:gd name="T21" fmla="*/ 1689 h 2383"/>
              <a:gd name="T22" fmla="*/ 1197 w 3125"/>
              <a:gd name="T23" fmla="*/ 1866 h 2383"/>
              <a:gd name="T24" fmla="*/ 1473 w 3125"/>
              <a:gd name="T25" fmla="*/ 2008 h 2383"/>
              <a:gd name="T26" fmla="*/ 1643 w 3125"/>
              <a:gd name="T27" fmla="*/ 2074 h 2383"/>
              <a:gd name="T28" fmla="*/ 1820 w 3125"/>
              <a:gd name="T29" fmla="*/ 2143 h 2383"/>
              <a:gd name="T30" fmla="*/ 2027 w 3125"/>
              <a:gd name="T31" fmla="*/ 2200 h 2383"/>
              <a:gd name="T32" fmla="*/ 2212 w 3125"/>
              <a:gd name="T33" fmla="*/ 2253 h 2383"/>
              <a:gd name="T34" fmla="*/ 2474 w 3125"/>
              <a:gd name="T35" fmla="*/ 2304 h 2383"/>
              <a:gd name="T36" fmla="*/ 2647 w 3125"/>
              <a:gd name="T37" fmla="*/ 2335 h 2383"/>
              <a:gd name="T38" fmla="*/ 2933 w 3125"/>
              <a:gd name="T39" fmla="*/ 2363 h 2383"/>
              <a:gd name="T40" fmla="*/ 3124 w 3125"/>
              <a:gd name="T41" fmla="*/ 2382 h 238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125"/>
              <a:gd name="T64" fmla="*/ 0 h 2383"/>
              <a:gd name="T65" fmla="*/ 3125 w 3125"/>
              <a:gd name="T66" fmla="*/ 2383 h 238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125" h="2383">
                <a:moveTo>
                  <a:pt x="0" y="0"/>
                </a:moveTo>
                <a:lnTo>
                  <a:pt x="20" y="139"/>
                </a:lnTo>
                <a:lnTo>
                  <a:pt x="38" y="262"/>
                </a:lnTo>
                <a:lnTo>
                  <a:pt x="120" y="586"/>
                </a:lnTo>
                <a:lnTo>
                  <a:pt x="189" y="748"/>
                </a:lnTo>
                <a:lnTo>
                  <a:pt x="276" y="940"/>
                </a:lnTo>
                <a:lnTo>
                  <a:pt x="378" y="1106"/>
                </a:lnTo>
                <a:lnTo>
                  <a:pt x="492" y="1264"/>
                </a:lnTo>
                <a:lnTo>
                  <a:pt x="627" y="1417"/>
                </a:lnTo>
                <a:lnTo>
                  <a:pt x="738" y="1531"/>
                </a:lnTo>
                <a:lnTo>
                  <a:pt x="924" y="1689"/>
                </a:lnTo>
                <a:lnTo>
                  <a:pt x="1197" y="1866"/>
                </a:lnTo>
                <a:lnTo>
                  <a:pt x="1473" y="2008"/>
                </a:lnTo>
                <a:lnTo>
                  <a:pt x="1643" y="2074"/>
                </a:lnTo>
                <a:lnTo>
                  <a:pt x="1820" y="2143"/>
                </a:lnTo>
                <a:lnTo>
                  <a:pt x="2027" y="2200"/>
                </a:lnTo>
                <a:lnTo>
                  <a:pt x="2212" y="2253"/>
                </a:lnTo>
                <a:lnTo>
                  <a:pt x="2474" y="2304"/>
                </a:lnTo>
                <a:lnTo>
                  <a:pt x="2647" y="2335"/>
                </a:lnTo>
                <a:lnTo>
                  <a:pt x="2933" y="2363"/>
                </a:lnTo>
                <a:lnTo>
                  <a:pt x="3124" y="2382"/>
                </a:lnTo>
              </a:path>
            </a:pathLst>
          </a:custGeom>
          <a:noFill/>
          <a:ln w="76200" cap="rnd">
            <a:solidFill>
              <a:schemeClr val="tx2"/>
            </a:solidFill>
            <a:round/>
            <a:headEnd/>
            <a:tailEnd/>
          </a:ln>
          <a:extLst>
            <a:ext uri="{909E8E84-426E-40DD-AFC4-6F175D3DCCD1}">
              <a14:hiddenFill xmlns:a14="http://schemas.microsoft.com/office/drawing/2010/main">
                <a:solidFill>
                  <a:srgbClr val="FFFFFF"/>
                </a:solidFill>
              </a14:hiddenFill>
            </a:ext>
          </a:extLst>
        </p:spPr>
        <p:txBody>
          <a:bodyPr/>
          <a:lstStyle/>
          <a:p>
            <a:endParaRPr lang="en-NZ"/>
          </a:p>
        </p:txBody>
      </p:sp>
      <p:sp>
        <p:nvSpPr>
          <p:cNvPr id="35" name="Freeform 7"/>
          <p:cNvSpPr>
            <a:spLocks/>
          </p:cNvSpPr>
          <p:nvPr/>
        </p:nvSpPr>
        <p:spPr bwMode="auto">
          <a:xfrm>
            <a:off x="2325687" y="1219200"/>
            <a:ext cx="4876800" cy="1928812"/>
          </a:xfrm>
          <a:custGeom>
            <a:avLst/>
            <a:gdLst>
              <a:gd name="T0" fmla="*/ 0 w 3120"/>
              <a:gd name="T1" fmla="*/ 0 h 1215"/>
              <a:gd name="T2" fmla="*/ 16 w 3120"/>
              <a:gd name="T3" fmla="*/ 120 h 1215"/>
              <a:gd name="T4" fmla="*/ 30 w 3120"/>
              <a:gd name="T5" fmla="*/ 252 h 1215"/>
              <a:gd name="T6" fmla="*/ 75 w 3120"/>
              <a:gd name="T7" fmla="*/ 389 h 1215"/>
              <a:gd name="T8" fmla="*/ 117 w 3120"/>
              <a:gd name="T9" fmla="*/ 531 h 1215"/>
              <a:gd name="T10" fmla="*/ 169 w 3120"/>
              <a:gd name="T11" fmla="*/ 639 h 1215"/>
              <a:gd name="T12" fmla="*/ 217 w 3120"/>
              <a:gd name="T13" fmla="*/ 718 h 1215"/>
              <a:gd name="T14" fmla="*/ 283 w 3120"/>
              <a:gd name="T15" fmla="*/ 812 h 1215"/>
              <a:gd name="T16" fmla="*/ 388 w 3120"/>
              <a:gd name="T17" fmla="*/ 923 h 1215"/>
              <a:gd name="T18" fmla="*/ 457 w 3120"/>
              <a:gd name="T19" fmla="*/ 983 h 1215"/>
              <a:gd name="T20" fmla="*/ 541 w 3120"/>
              <a:gd name="T21" fmla="*/ 1037 h 1215"/>
              <a:gd name="T22" fmla="*/ 726 w 3120"/>
              <a:gd name="T23" fmla="*/ 1123 h 1215"/>
              <a:gd name="T24" fmla="*/ 940 w 3120"/>
              <a:gd name="T25" fmla="*/ 1186 h 1215"/>
              <a:gd name="T26" fmla="*/ 1086 w 3120"/>
              <a:gd name="T27" fmla="*/ 1205 h 1215"/>
              <a:gd name="T28" fmla="*/ 1188 w 3120"/>
              <a:gd name="T29" fmla="*/ 1214 h 1215"/>
              <a:gd name="T30" fmla="*/ 1476 w 3120"/>
              <a:gd name="T31" fmla="*/ 1210 h 1215"/>
              <a:gd name="T32" fmla="*/ 1808 w 3120"/>
              <a:gd name="T33" fmla="*/ 1168 h 1215"/>
              <a:gd name="T34" fmla="*/ 2022 w 3120"/>
              <a:gd name="T35" fmla="*/ 1121 h 1215"/>
              <a:gd name="T36" fmla="*/ 2198 w 3120"/>
              <a:gd name="T37" fmla="*/ 1076 h 1215"/>
              <a:gd name="T38" fmla="*/ 2604 w 3120"/>
              <a:gd name="T39" fmla="*/ 940 h 1215"/>
              <a:gd name="T40" fmla="*/ 2862 w 3120"/>
              <a:gd name="T41" fmla="*/ 844 h 1215"/>
              <a:gd name="T42" fmla="*/ 3119 w 3120"/>
              <a:gd name="T43" fmla="*/ 746 h 121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3120"/>
              <a:gd name="T67" fmla="*/ 0 h 1215"/>
              <a:gd name="T68" fmla="*/ 3120 w 3120"/>
              <a:gd name="T69" fmla="*/ 1215 h 1215"/>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3120" h="1215">
                <a:moveTo>
                  <a:pt x="0" y="0"/>
                </a:moveTo>
                <a:lnTo>
                  <a:pt x="16" y="120"/>
                </a:lnTo>
                <a:lnTo>
                  <a:pt x="30" y="252"/>
                </a:lnTo>
                <a:lnTo>
                  <a:pt x="75" y="389"/>
                </a:lnTo>
                <a:lnTo>
                  <a:pt x="117" y="531"/>
                </a:lnTo>
                <a:lnTo>
                  <a:pt x="169" y="639"/>
                </a:lnTo>
                <a:lnTo>
                  <a:pt x="217" y="718"/>
                </a:lnTo>
                <a:lnTo>
                  <a:pt x="283" y="812"/>
                </a:lnTo>
                <a:lnTo>
                  <a:pt x="388" y="923"/>
                </a:lnTo>
                <a:lnTo>
                  <a:pt x="457" y="983"/>
                </a:lnTo>
                <a:lnTo>
                  <a:pt x="541" y="1037"/>
                </a:lnTo>
                <a:lnTo>
                  <a:pt x="726" y="1123"/>
                </a:lnTo>
                <a:lnTo>
                  <a:pt x="940" y="1186"/>
                </a:lnTo>
                <a:lnTo>
                  <a:pt x="1086" y="1205"/>
                </a:lnTo>
                <a:lnTo>
                  <a:pt x="1188" y="1214"/>
                </a:lnTo>
                <a:lnTo>
                  <a:pt x="1476" y="1210"/>
                </a:lnTo>
                <a:lnTo>
                  <a:pt x="1808" y="1168"/>
                </a:lnTo>
                <a:lnTo>
                  <a:pt x="2022" y="1121"/>
                </a:lnTo>
                <a:lnTo>
                  <a:pt x="2198" y="1076"/>
                </a:lnTo>
                <a:lnTo>
                  <a:pt x="2604" y="940"/>
                </a:lnTo>
                <a:lnTo>
                  <a:pt x="2862" y="844"/>
                </a:lnTo>
                <a:lnTo>
                  <a:pt x="3119" y="746"/>
                </a:lnTo>
              </a:path>
            </a:pathLst>
          </a:custGeom>
          <a:noFill/>
          <a:ln w="76200" cap="rnd">
            <a:solidFill>
              <a:srgbClr val="7A3C8E"/>
            </a:solidFill>
            <a:round/>
            <a:headEnd/>
            <a:tailEnd/>
          </a:ln>
          <a:extLst>
            <a:ext uri="{909E8E84-426E-40DD-AFC4-6F175D3DCCD1}">
              <a14:hiddenFill xmlns:a14="http://schemas.microsoft.com/office/drawing/2010/main">
                <a:solidFill>
                  <a:srgbClr val="FFFFFF"/>
                </a:solidFill>
              </a14:hiddenFill>
            </a:ext>
          </a:extLst>
        </p:spPr>
        <p:txBody>
          <a:bodyPr/>
          <a:lstStyle/>
          <a:p>
            <a:endParaRPr lang="en-NZ"/>
          </a:p>
        </p:txBody>
      </p:sp>
      <p:sp>
        <p:nvSpPr>
          <p:cNvPr id="36" name="Rectangle 11"/>
          <p:cNvSpPr>
            <a:spLocks noChangeArrowheads="1"/>
          </p:cNvSpPr>
          <p:nvPr/>
        </p:nvSpPr>
        <p:spPr bwMode="auto">
          <a:xfrm>
            <a:off x="6054725" y="3330575"/>
            <a:ext cx="1494639" cy="397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defTabSz="762000" eaLnBrk="0" hangingPunct="0"/>
            <a:r>
              <a:rPr lang="en-US" sz="2000" b="1" dirty="0"/>
              <a:t>Holding cost</a:t>
            </a:r>
          </a:p>
        </p:txBody>
      </p:sp>
      <p:sp>
        <p:nvSpPr>
          <p:cNvPr id="37" name="Line 14"/>
          <p:cNvSpPr>
            <a:spLocks noChangeShapeType="1"/>
          </p:cNvSpPr>
          <p:nvPr/>
        </p:nvSpPr>
        <p:spPr bwMode="auto">
          <a:xfrm>
            <a:off x="5854700" y="3344863"/>
            <a:ext cx="242887" cy="12065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 name="Rectangle 16"/>
          <p:cNvSpPr>
            <a:spLocks noChangeArrowheads="1"/>
          </p:cNvSpPr>
          <p:nvPr/>
        </p:nvSpPr>
        <p:spPr bwMode="auto">
          <a:xfrm>
            <a:off x="5657850" y="4205288"/>
            <a:ext cx="1614928" cy="397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defTabSz="762000" eaLnBrk="0" hangingPunct="0"/>
            <a:r>
              <a:rPr lang="en-US" sz="2000" b="1" dirty="0"/>
              <a:t>Ordering cost</a:t>
            </a:r>
          </a:p>
        </p:txBody>
      </p:sp>
      <p:sp>
        <p:nvSpPr>
          <p:cNvPr id="39" name="Line 19"/>
          <p:cNvSpPr>
            <a:spLocks noChangeShapeType="1"/>
          </p:cNvSpPr>
          <p:nvPr/>
        </p:nvSpPr>
        <p:spPr bwMode="auto">
          <a:xfrm flipH="1">
            <a:off x="5557837" y="4510088"/>
            <a:ext cx="190500" cy="2667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0" name="Rectangle 21"/>
          <p:cNvSpPr>
            <a:spLocks noChangeArrowheads="1"/>
          </p:cNvSpPr>
          <p:nvPr/>
        </p:nvSpPr>
        <p:spPr bwMode="auto">
          <a:xfrm>
            <a:off x="3560762" y="2003425"/>
            <a:ext cx="1189427" cy="397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defTabSz="762000" eaLnBrk="0" hangingPunct="0"/>
            <a:r>
              <a:rPr lang="en-US" sz="2000" b="1" dirty="0"/>
              <a:t>Total cost</a:t>
            </a:r>
          </a:p>
        </p:txBody>
      </p:sp>
      <p:sp>
        <p:nvSpPr>
          <p:cNvPr id="41" name="Line 26"/>
          <p:cNvSpPr>
            <a:spLocks noChangeShapeType="1"/>
          </p:cNvSpPr>
          <p:nvPr/>
        </p:nvSpPr>
        <p:spPr bwMode="auto">
          <a:xfrm flipH="1">
            <a:off x="2890837" y="2246313"/>
            <a:ext cx="657225" cy="312737"/>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cxnSp>
        <p:nvCxnSpPr>
          <p:cNvPr id="28" name="Straight Connector 27"/>
          <p:cNvCxnSpPr/>
          <p:nvPr/>
        </p:nvCxnSpPr>
        <p:spPr>
          <a:xfrm>
            <a:off x="4008675" y="3132137"/>
            <a:ext cx="15411" cy="2290763"/>
          </a:xfrm>
          <a:prstGeom prst="line">
            <a:avLst/>
          </a:prstGeom>
          <a:ln>
            <a:prstDash val="dash"/>
          </a:ln>
        </p:spPr>
        <p:style>
          <a:lnRef idx="3">
            <a:schemeClr val="accent3"/>
          </a:lnRef>
          <a:fillRef idx="0">
            <a:schemeClr val="accent3"/>
          </a:fillRef>
          <a:effectRef idx="2">
            <a:schemeClr val="accent3"/>
          </a:effectRef>
          <a:fontRef idx="minor">
            <a:schemeClr val="tx1"/>
          </a:fontRef>
        </p:style>
      </p:cxnSp>
      <p:sp>
        <p:nvSpPr>
          <p:cNvPr id="44" name="Rectangle 21"/>
          <p:cNvSpPr>
            <a:spLocks noChangeArrowheads="1"/>
          </p:cNvSpPr>
          <p:nvPr/>
        </p:nvSpPr>
        <p:spPr bwMode="auto">
          <a:xfrm>
            <a:off x="5058973" y="2133600"/>
            <a:ext cx="1179233" cy="397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defTabSz="762000" eaLnBrk="0" hangingPunct="0"/>
            <a:r>
              <a:rPr lang="en-US" sz="2000" b="1" dirty="0"/>
              <a:t>Q* (EOQ)</a:t>
            </a:r>
          </a:p>
        </p:txBody>
      </p:sp>
      <p:sp>
        <p:nvSpPr>
          <p:cNvPr id="45" name="Line 26"/>
          <p:cNvSpPr>
            <a:spLocks noChangeShapeType="1"/>
          </p:cNvSpPr>
          <p:nvPr/>
        </p:nvSpPr>
        <p:spPr bwMode="auto">
          <a:xfrm flipH="1">
            <a:off x="4037703" y="2344625"/>
            <a:ext cx="1050298" cy="729456"/>
          </a:xfrm>
          <a:prstGeom prst="line">
            <a:avLst/>
          </a:prstGeom>
          <a:ln>
            <a:headEnd type="none" w="med" len="med"/>
            <a:tailEnd type="arrow" w="med" len="med"/>
          </a:ln>
        </p:spPr>
        <p:style>
          <a:lnRef idx="1">
            <a:schemeClr val="accent4"/>
          </a:lnRef>
          <a:fillRef idx="0">
            <a:schemeClr val="accent4"/>
          </a:fillRef>
          <a:effectRef idx="0">
            <a:schemeClr val="accent4"/>
          </a:effectRef>
          <a:fontRef idx="minor">
            <a:schemeClr val="tx1"/>
          </a:fontRef>
        </p:style>
        <p:txBody>
          <a:bodyPr wrap="none" anchor="ctr"/>
          <a:lstStyle/>
          <a:p>
            <a:endParaRPr lang="en-US"/>
          </a:p>
        </p:txBody>
      </p:sp>
      <p:sp>
        <p:nvSpPr>
          <p:cNvPr id="46" name="TextBox 45"/>
          <p:cNvSpPr txBox="1"/>
          <p:nvPr/>
        </p:nvSpPr>
        <p:spPr>
          <a:xfrm>
            <a:off x="3534798" y="2956678"/>
            <a:ext cx="1007605" cy="305233"/>
          </a:xfrm>
          <a:prstGeom prst="rect">
            <a:avLst/>
          </a:prstGeom>
          <a:noFill/>
          <a:ln w="28575">
            <a:solidFill>
              <a:srgbClr val="FF0000"/>
            </a:solidFill>
          </a:ln>
        </p:spPr>
        <p:style>
          <a:lnRef idx="1">
            <a:schemeClr val="accent4"/>
          </a:lnRef>
          <a:fillRef idx="2">
            <a:schemeClr val="accent4"/>
          </a:fillRef>
          <a:effectRef idx="1">
            <a:schemeClr val="accent4"/>
          </a:effectRef>
          <a:fontRef idx="minor">
            <a:schemeClr val="dk1"/>
          </a:fontRef>
        </p:style>
        <p:txBody>
          <a:bodyPr wrap="square" rtlCol="0">
            <a:spAutoFit/>
          </a:bodyPr>
          <a:lstStyle/>
          <a:p>
            <a:endParaRPr lang="en-GB" dirty="0"/>
          </a:p>
        </p:txBody>
      </p:sp>
    </p:spTree>
    <p:extLst>
      <p:ext uri="{BB962C8B-B14F-4D97-AF65-F5344CB8AC3E}">
        <p14:creationId xmlns:p14="http://schemas.microsoft.com/office/powerpoint/2010/main" val="1340740686"/>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1000"/>
                                        <p:tgtEl>
                                          <p:spTgt spid="31"/>
                                        </p:tgtEl>
                                      </p:cBhvr>
                                    </p:animEffect>
                                    <p:anim calcmode="lin" valueType="num">
                                      <p:cBhvr>
                                        <p:cTn id="8" dur="1000" fill="hold"/>
                                        <p:tgtEl>
                                          <p:spTgt spid="31"/>
                                        </p:tgtEl>
                                        <p:attrNameLst>
                                          <p:attrName>ppt_x</p:attrName>
                                        </p:attrNameLst>
                                      </p:cBhvr>
                                      <p:tavLst>
                                        <p:tav tm="0">
                                          <p:val>
                                            <p:strVal val="#ppt_x"/>
                                          </p:val>
                                        </p:tav>
                                        <p:tav tm="100000">
                                          <p:val>
                                            <p:strVal val="#ppt_x"/>
                                          </p:val>
                                        </p:tav>
                                      </p:tavLst>
                                    </p:anim>
                                    <p:anim calcmode="lin" valueType="num">
                                      <p:cBhvr>
                                        <p:cTn id="9"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42" fill="hold" grpId="0" nodeType="clickEffect">
                                  <p:stCondLst>
                                    <p:cond delay="0"/>
                                  </p:stCondLst>
                                  <p:childTnLst>
                                    <p:set>
                                      <p:cBhvr>
                                        <p:cTn id="13" dur="1" fill="hold">
                                          <p:stCondLst>
                                            <p:cond delay="0"/>
                                          </p:stCondLst>
                                        </p:cTn>
                                        <p:tgtEl>
                                          <p:spTgt spid="30"/>
                                        </p:tgtEl>
                                        <p:attrNameLst>
                                          <p:attrName>style.visibility</p:attrName>
                                        </p:attrNameLst>
                                      </p:cBhvr>
                                      <p:to>
                                        <p:strVal val="visible"/>
                                      </p:to>
                                    </p:set>
                                    <p:animEffect transition="in" filter="barn(outHorizontal)">
                                      <p:cBhvr>
                                        <p:cTn id="14" dur="500"/>
                                        <p:tgtEl>
                                          <p:spTgt spid="30"/>
                                        </p:tgtEl>
                                      </p:cBhvr>
                                    </p:animEffect>
                                  </p:childTnLst>
                                </p:cTn>
                              </p:par>
                            </p:childTnLst>
                          </p:cTn>
                        </p:par>
                        <p:par>
                          <p:cTn id="15" fill="hold">
                            <p:stCondLst>
                              <p:cond delay="500"/>
                            </p:stCondLst>
                            <p:childTnLst>
                              <p:par>
                                <p:cTn id="16" presetID="18" presetClass="entr" presetSubtype="3" fill="hold" grpId="0" nodeType="afterEffect">
                                  <p:stCondLst>
                                    <p:cond delay="1000"/>
                                  </p:stCondLst>
                                  <p:childTnLst>
                                    <p:set>
                                      <p:cBhvr>
                                        <p:cTn id="17" dur="1" fill="hold">
                                          <p:stCondLst>
                                            <p:cond delay="0"/>
                                          </p:stCondLst>
                                        </p:cTn>
                                        <p:tgtEl>
                                          <p:spTgt spid="33"/>
                                        </p:tgtEl>
                                        <p:attrNameLst>
                                          <p:attrName>style.visibility</p:attrName>
                                        </p:attrNameLst>
                                      </p:cBhvr>
                                      <p:to>
                                        <p:strVal val="visible"/>
                                      </p:to>
                                    </p:set>
                                    <p:animEffect transition="in" filter="strips(upRight)">
                                      <p:cBhvr>
                                        <p:cTn id="18" dur="2000"/>
                                        <p:tgtEl>
                                          <p:spTgt spid="33"/>
                                        </p:tgtEl>
                                      </p:cBhvr>
                                    </p:animEffect>
                                  </p:childTnLst>
                                </p:cTn>
                              </p:par>
                            </p:childTnLst>
                          </p:cTn>
                        </p:par>
                        <p:par>
                          <p:cTn id="19" fill="hold">
                            <p:stCondLst>
                              <p:cond delay="3500"/>
                            </p:stCondLst>
                            <p:childTnLst>
                              <p:par>
                                <p:cTn id="20" presetID="18" presetClass="entr" presetSubtype="3" fill="hold" grpId="0" nodeType="afterEffect">
                                  <p:stCondLst>
                                    <p:cond delay="1000"/>
                                  </p:stCondLst>
                                  <p:childTnLst>
                                    <p:set>
                                      <p:cBhvr>
                                        <p:cTn id="21" dur="1" fill="hold">
                                          <p:stCondLst>
                                            <p:cond delay="0"/>
                                          </p:stCondLst>
                                        </p:cTn>
                                        <p:tgtEl>
                                          <p:spTgt spid="36"/>
                                        </p:tgtEl>
                                        <p:attrNameLst>
                                          <p:attrName>style.visibility</p:attrName>
                                        </p:attrNameLst>
                                      </p:cBhvr>
                                      <p:to>
                                        <p:strVal val="visible"/>
                                      </p:to>
                                    </p:set>
                                    <p:animEffect transition="in" filter="strips(upRight)">
                                      <p:cBhvr>
                                        <p:cTn id="22" dur="1000"/>
                                        <p:tgtEl>
                                          <p:spTgt spid="36"/>
                                        </p:tgtEl>
                                      </p:cBhvr>
                                    </p:animEffect>
                                  </p:childTnLst>
                                </p:cTn>
                              </p:par>
                              <p:par>
                                <p:cTn id="23" presetID="18" presetClass="entr" presetSubtype="9" fill="hold" grpId="0" nodeType="withEffect">
                                  <p:stCondLst>
                                    <p:cond delay="1000"/>
                                  </p:stCondLst>
                                  <p:childTnLst>
                                    <p:set>
                                      <p:cBhvr>
                                        <p:cTn id="24" dur="1" fill="hold">
                                          <p:stCondLst>
                                            <p:cond delay="0"/>
                                          </p:stCondLst>
                                        </p:cTn>
                                        <p:tgtEl>
                                          <p:spTgt spid="37"/>
                                        </p:tgtEl>
                                        <p:attrNameLst>
                                          <p:attrName>style.visibility</p:attrName>
                                        </p:attrNameLst>
                                      </p:cBhvr>
                                      <p:to>
                                        <p:strVal val="visible"/>
                                      </p:to>
                                    </p:set>
                                    <p:animEffect transition="in" filter="strips(upLeft)">
                                      <p:cBhvr>
                                        <p:cTn id="25" dur="1000"/>
                                        <p:tgtEl>
                                          <p:spTgt spid="37"/>
                                        </p:tgtEl>
                                      </p:cBhvr>
                                    </p:animEffect>
                                  </p:childTnLst>
                                </p:cTn>
                              </p:par>
                            </p:childTnLst>
                          </p:cTn>
                        </p:par>
                      </p:childTnLst>
                    </p:cTn>
                  </p:par>
                  <p:par>
                    <p:cTn id="26" fill="hold">
                      <p:stCondLst>
                        <p:cond delay="indefinite"/>
                      </p:stCondLst>
                      <p:childTnLst>
                        <p:par>
                          <p:cTn id="27" fill="hold">
                            <p:stCondLst>
                              <p:cond delay="0"/>
                            </p:stCondLst>
                            <p:childTnLst>
                              <p:par>
                                <p:cTn id="28" presetID="18" presetClass="entr" presetSubtype="6" fill="hold" grpId="0" nodeType="clickEffect">
                                  <p:stCondLst>
                                    <p:cond delay="0"/>
                                  </p:stCondLst>
                                  <p:childTnLst>
                                    <p:set>
                                      <p:cBhvr>
                                        <p:cTn id="29" dur="1" fill="hold">
                                          <p:stCondLst>
                                            <p:cond delay="0"/>
                                          </p:stCondLst>
                                        </p:cTn>
                                        <p:tgtEl>
                                          <p:spTgt spid="34"/>
                                        </p:tgtEl>
                                        <p:attrNameLst>
                                          <p:attrName>style.visibility</p:attrName>
                                        </p:attrNameLst>
                                      </p:cBhvr>
                                      <p:to>
                                        <p:strVal val="visible"/>
                                      </p:to>
                                    </p:set>
                                    <p:animEffect transition="in" filter="strips(downRight)">
                                      <p:cBhvr>
                                        <p:cTn id="30" dur="2000"/>
                                        <p:tgtEl>
                                          <p:spTgt spid="34"/>
                                        </p:tgtEl>
                                      </p:cBhvr>
                                    </p:animEffect>
                                  </p:childTnLst>
                                </p:cTn>
                              </p:par>
                            </p:childTnLst>
                          </p:cTn>
                        </p:par>
                        <p:par>
                          <p:cTn id="31" fill="hold">
                            <p:stCondLst>
                              <p:cond delay="2000"/>
                            </p:stCondLst>
                            <p:childTnLst>
                              <p:par>
                                <p:cTn id="32" presetID="18" presetClass="entr" presetSubtype="3" fill="hold" grpId="0" nodeType="afterEffect">
                                  <p:stCondLst>
                                    <p:cond delay="1000"/>
                                  </p:stCondLst>
                                  <p:childTnLst>
                                    <p:set>
                                      <p:cBhvr>
                                        <p:cTn id="33" dur="1" fill="hold">
                                          <p:stCondLst>
                                            <p:cond delay="0"/>
                                          </p:stCondLst>
                                        </p:cTn>
                                        <p:tgtEl>
                                          <p:spTgt spid="38"/>
                                        </p:tgtEl>
                                        <p:attrNameLst>
                                          <p:attrName>style.visibility</p:attrName>
                                        </p:attrNameLst>
                                      </p:cBhvr>
                                      <p:to>
                                        <p:strVal val="visible"/>
                                      </p:to>
                                    </p:set>
                                    <p:animEffect transition="in" filter="strips(upRight)">
                                      <p:cBhvr>
                                        <p:cTn id="34" dur="1000"/>
                                        <p:tgtEl>
                                          <p:spTgt spid="38"/>
                                        </p:tgtEl>
                                      </p:cBhvr>
                                    </p:animEffect>
                                  </p:childTnLst>
                                </p:cTn>
                              </p:par>
                              <p:par>
                                <p:cTn id="35" presetID="18" presetClass="entr" presetSubtype="12" fill="hold" grpId="0" nodeType="withEffect">
                                  <p:stCondLst>
                                    <p:cond delay="1000"/>
                                  </p:stCondLst>
                                  <p:childTnLst>
                                    <p:set>
                                      <p:cBhvr>
                                        <p:cTn id="36" dur="1" fill="hold">
                                          <p:stCondLst>
                                            <p:cond delay="0"/>
                                          </p:stCondLst>
                                        </p:cTn>
                                        <p:tgtEl>
                                          <p:spTgt spid="39"/>
                                        </p:tgtEl>
                                        <p:attrNameLst>
                                          <p:attrName>style.visibility</p:attrName>
                                        </p:attrNameLst>
                                      </p:cBhvr>
                                      <p:to>
                                        <p:strVal val="visible"/>
                                      </p:to>
                                    </p:set>
                                    <p:animEffect transition="in" filter="strips(downLeft)">
                                      <p:cBhvr>
                                        <p:cTn id="37" dur="1000"/>
                                        <p:tgtEl>
                                          <p:spTgt spid="39"/>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6" fill="hold" grpId="0" nodeType="clickEffect">
                                  <p:stCondLst>
                                    <p:cond delay="0"/>
                                  </p:stCondLst>
                                  <p:childTnLst>
                                    <p:set>
                                      <p:cBhvr>
                                        <p:cTn id="41" dur="1" fill="hold">
                                          <p:stCondLst>
                                            <p:cond delay="0"/>
                                          </p:stCondLst>
                                        </p:cTn>
                                        <p:tgtEl>
                                          <p:spTgt spid="35"/>
                                        </p:tgtEl>
                                        <p:attrNameLst>
                                          <p:attrName>style.visibility</p:attrName>
                                        </p:attrNameLst>
                                      </p:cBhvr>
                                      <p:to>
                                        <p:strVal val="visible"/>
                                      </p:to>
                                    </p:set>
                                    <p:animEffect transition="in" filter="strips(downRight)">
                                      <p:cBhvr>
                                        <p:cTn id="42" dur="2000"/>
                                        <p:tgtEl>
                                          <p:spTgt spid="35"/>
                                        </p:tgtEl>
                                      </p:cBhvr>
                                    </p:animEffect>
                                  </p:childTnLst>
                                </p:cTn>
                              </p:par>
                            </p:childTnLst>
                          </p:cTn>
                        </p:par>
                        <p:par>
                          <p:cTn id="43" fill="hold">
                            <p:stCondLst>
                              <p:cond delay="2000"/>
                            </p:stCondLst>
                            <p:childTnLst>
                              <p:par>
                                <p:cTn id="44" presetID="18" presetClass="entr" presetSubtype="3" fill="hold" grpId="0" nodeType="afterEffect">
                                  <p:stCondLst>
                                    <p:cond delay="1000"/>
                                  </p:stCondLst>
                                  <p:childTnLst>
                                    <p:set>
                                      <p:cBhvr>
                                        <p:cTn id="45" dur="1" fill="hold">
                                          <p:stCondLst>
                                            <p:cond delay="0"/>
                                          </p:stCondLst>
                                        </p:cTn>
                                        <p:tgtEl>
                                          <p:spTgt spid="40"/>
                                        </p:tgtEl>
                                        <p:attrNameLst>
                                          <p:attrName>style.visibility</p:attrName>
                                        </p:attrNameLst>
                                      </p:cBhvr>
                                      <p:to>
                                        <p:strVal val="visible"/>
                                      </p:to>
                                    </p:set>
                                    <p:animEffect transition="in" filter="strips(upRight)">
                                      <p:cBhvr>
                                        <p:cTn id="46" dur="1000"/>
                                        <p:tgtEl>
                                          <p:spTgt spid="40"/>
                                        </p:tgtEl>
                                      </p:cBhvr>
                                    </p:animEffect>
                                  </p:childTnLst>
                                </p:cTn>
                              </p:par>
                              <p:par>
                                <p:cTn id="47" presetID="18" presetClass="entr" presetSubtype="12" fill="hold" grpId="0" nodeType="withEffect">
                                  <p:stCondLst>
                                    <p:cond delay="1000"/>
                                  </p:stCondLst>
                                  <p:childTnLst>
                                    <p:set>
                                      <p:cBhvr>
                                        <p:cTn id="48" dur="1" fill="hold">
                                          <p:stCondLst>
                                            <p:cond delay="0"/>
                                          </p:stCondLst>
                                        </p:cTn>
                                        <p:tgtEl>
                                          <p:spTgt spid="41"/>
                                        </p:tgtEl>
                                        <p:attrNameLst>
                                          <p:attrName>style.visibility</p:attrName>
                                        </p:attrNameLst>
                                      </p:cBhvr>
                                      <p:to>
                                        <p:strVal val="visible"/>
                                      </p:to>
                                    </p:set>
                                    <p:animEffect transition="in" filter="strips(downLeft)">
                                      <p:cBhvr>
                                        <p:cTn id="49" dur="1000"/>
                                        <p:tgtEl>
                                          <p:spTgt spid="41"/>
                                        </p:tgtEl>
                                      </p:cBhvr>
                                    </p:animEffect>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grpId="0" nodeType="clickEffect">
                                  <p:stCondLst>
                                    <p:cond delay="0"/>
                                  </p:stCondLst>
                                  <p:childTnLst>
                                    <p:set>
                                      <p:cBhvr>
                                        <p:cTn id="53" dur="1" fill="hold">
                                          <p:stCondLst>
                                            <p:cond delay="0"/>
                                          </p:stCondLst>
                                        </p:cTn>
                                        <p:tgtEl>
                                          <p:spTgt spid="46"/>
                                        </p:tgtEl>
                                        <p:attrNameLst>
                                          <p:attrName>style.visibility</p:attrName>
                                        </p:attrNameLst>
                                      </p:cBhvr>
                                      <p:to>
                                        <p:strVal val="visible"/>
                                      </p:to>
                                    </p:set>
                                    <p:animEffect transition="in" filter="fade">
                                      <p:cBhvr>
                                        <p:cTn id="54" dur="1000"/>
                                        <p:tgtEl>
                                          <p:spTgt spid="46"/>
                                        </p:tgtEl>
                                      </p:cBhvr>
                                    </p:animEffect>
                                    <p:anim calcmode="lin" valueType="num">
                                      <p:cBhvr>
                                        <p:cTn id="55" dur="1000" fill="hold"/>
                                        <p:tgtEl>
                                          <p:spTgt spid="46"/>
                                        </p:tgtEl>
                                        <p:attrNameLst>
                                          <p:attrName>ppt_x</p:attrName>
                                        </p:attrNameLst>
                                      </p:cBhvr>
                                      <p:tavLst>
                                        <p:tav tm="0">
                                          <p:val>
                                            <p:strVal val="#ppt_x"/>
                                          </p:val>
                                        </p:tav>
                                        <p:tav tm="100000">
                                          <p:val>
                                            <p:strVal val="#ppt_x"/>
                                          </p:val>
                                        </p:tav>
                                      </p:tavLst>
                                    </p:anim>
                                    <p:anim calcmode="lin" valueType="num">
                                      <p:cBhvr>
                                        <p:cTn id="56"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2" presetClass="entr" presetSubtype="1" fill="hold" nodeType="clickEffect">
                                  <p:stCondLst>
                                    <p:cond delay="0"/>
                                  </p:stCondLst>
                                  <p:childTnLst>
                                    <p:set>
                                      <p:cBhvr>
                                        <p:cTn id="60" dur="1" fill="hold">
                                          <p:stCondLst>
                                            <p:cond delay="0"/>
                                          </p:stCondLst>
                                        </p:cTn>
                                        <p:tgtEl>
                                          <p:spTgt spid="28"/>
                                        </p:tgtEl>
                                        <p:attrNameLst>
                                          <p:attrName>style.visibility</p:attrName>
                                        </p:attrNameLst>
                                      </p:cBhvr>
                                      <p:to>
                                        <p:strVal val="visible"/>
                                      </p:to>
                                    </p:set>
                                    <p:animEffect transition="in" filter="wipe(up)">
                                      <p:cBhvr>
                                        <p:cTn id="61" dur="500"/>
                                        <p:tgtEl>
                                          <p:spTgt spid="28"/>
                                        </p:tgtEl>
                                      </p:cBhvr>
                                    </p:animEffect>
                                  </p:childTnLst>
                                </p:cTn>
                              </p:par>
                            </p:childTnLst>
                          </p:cTn>
                        </p:par>
                        <p:par>
                          <p:cTn id="62" fill="hold">
                            <p:stCondLst>
                              <p:cond delay="500"/>
                            </p:stCondLst>
                            <p:childTnLst>
                              <p:par>
                                <p:cTn id="63" presetID="18" presetClass="entr" presetSubtype="3" fill="hold" grpId="0" nodeType="afterEffect">
                                  <p:stCondLst>
                                    <p:cond delay="1000"/>
                                  </p:stCondLst>
                                  <p:childTnLst>
                                    <p:set>
                                      <p:cBhvr>
                                        <p:cTn id="64" dur="1" fill="hold">
                                          <p:stCondLst>
                                            <p:cond delay="0"/>
                                          </p:stCondLst>
                                        </p:cTn>
                                        <p:tgtEl>
                                          <p:spTgt spid="44"/>
                                        </p:tgtEl>
                                        <p:attrNameLst>
                                          <p:attrName>style.visibility</p:attrName>
                                        </p:attrNameLst>
                                      </p:cBhvr>
                                      <p:to>
                                        <p:strVal val="visible"/>
                                      </p:to>
                                    </p:set>
                                    <p:animEffect transition="in" filter="strips(upRight)">
                                      <p:cBhvr>
                                        <p:cTn id="65" dur="1000"/>
                                        <p:tgtEl>
                                          <p:spTgt spid="44"/>
                                        </p:tgtEl>
                                      </p:cBhvr>
                                    </p:animEffect>
                                  </p:childTnLst>
                                </p:cTn>
                              </p:par>
                              <p:par>
                                <p:cTn id="66" presetID="18" presetClass="entr" presetSubtype="12" fill="hold" grpId="0" nodeType="withEffect">
                                  <p:stCondLst>
                                    <p:cond delay="1000"/>
                                  </p:stCondLst>
                                  <p:childTnLst>
                                    <p:set>
                                      <p:cBhvr>
                                        <p:cTn id="67" dur="1" fill="hold">
                                          <p:stCondLst>
                                            <p:cond delay="0"/>
                                          </p:stCondLst>
                                        </p:cTn>
                                        <p:tgtEl>
                                          <p:spTgt spid="45"/>
                                        </p:tgtEl>
                                        <p:attrNameLst>
                                          <p:attrName>style.visibility</p:attrName>
                                        </p:attrNameLst>
                                      </p:cBhvr>
                                      <p:to>
                                        <p:strVal val="visible"/>
                                      </p:to>
                                    </p:set>
                                    <p:animEffect transition="in" filter="strips(downLeft)">
                                      <p:cBhvr>
                                        <p:cTn id="68" dur="10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3" grpId="0" animBg="1"/>
      <p:bldP spid="34" grpId="0" animBg="1"/>
      <p:bldP spid="35" grpId="0" animBg="1"/>
      <p:bldP spid="36" grpId="0"/>
      <p:bldP spid="37" grpId="0" animBg="1"/>
      <p:bldP spid="38" grpId="0"/>
      <p:bldP spid="39" grpId="0" animBg="1"/>
      <p:bldP spid="40" grpId="0"/>
      <p:bldP spid="41" grpId="0" animBg="1"/>
      <p:bldP spid="44" grpId="0"/>
      <p:bldP spid="45" grpId="0" animBg="1"/>
      <p:bldP spid="46"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GB" altLang="zh-TW" sz="3200" b="1" kern="0" dirty="0">
                <a:solidFill>
                  <a:schemeClr val="bg1"/>
                </a:solidFill>
                <a:ea typeface="新細明體" pitchFamily="18" charset="-120"/>
              </a:rPr>
              <a:t>Reorder Points</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 (IIM Raipur)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Operations Management II</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GB" dirty="0">
                <a:solidFill>
                  <a:schemeClr val="bg1"/>
                </a:solidFill>
                <a:effectLst>
                  <a:outerShdw blurRad="38100" dist="38100" dir="2700000" algn="tl">
                    <a:srgbClr val="000000">
                      <a:alpha val="43137"/>
                    </a:srgbClr>
                  </a:outerShdw>
                </a:effectLst>
              </a:rPr>
              <a:t>14 March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36</a:t>
            </a:fld>
            <a:r>
              <a:rPr lang="en-US" altLang="zh-TW" dirty="0">
                <a:solidFill>
                  <a:schemeClr val="bg1">
                    <a:lumMod val="95000"/>
                  </a:schemeClr>
                </a:solidFill>
              </a:rPr>
              <a:t>/19</a:t>
            </a:r>
          </a:p>
        </p:txBody>
      </p:sp>
      <mc:AlternateContent xmlns:mc="http://schemas.openxmlformats.org/markup-compatibility/2006">
        <mc:Choice xmlns:a14="http://schemas.microsoft.com/office/drawing/2010/main" Requires="a14">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GB" sz="2800" b="1" u="sng" dirty="0">
                    <a:solidFill>
                      <a:srgbClr val="C00000"/>
                    </a:solidFill>
                    <a:effectLst>
                      <a:outerShdw blurRad="38100" dist="38100" dir="2700000" algn="tl">
                        <a:srgbClr val="000000">
                          <a:alpha val="43137"/>
                        </a:srgbClr>
                      </a:outerShdw>
                    </a:effectLst>
                  </a:rPr>
                  <a:t>The reorder point (ROP) tells “when” to order</a:t>
                </a:r>
              </a:p>
              <a:p>
                <a:pPr marL="0" indent="0">
                  <a:buNone/>
                </a:pPr>
                <a:endParaRPr lang="en-US" sz="2400" dirty="0"/>
              </a:p>
              <a:p>
                <a:pPr marL="0" indent="0">
                  <a:buNone/>
                </a:pPr>
                <a:r>
                  <a:rPr lang="en-US" sz="2400" dirty="0"/>
                  <a:t>ROP = Demand during lead time  </a:t>
                </a:r>
              </a:p>
              <a:p>
                <a:pPr marL="0" indent="0">
                  <a:buNone/>
                </a:pPr>
                <a:r>
                  <a:rPr lang="en-US" sz="2400" dirty="0"/>
                  <a:t>	= </a:t>
                </a:r>
                <a14:m>
                  <m:oMath xmlns:m="http://schemas.openxmlformats.org/officeDocument/2006/math">
                    <m:f>
                      <m:fPr>
                        <m:ctrlPr>
                          <a:rPr lang="en-US" sz="2400" i="1" smtClean="0">
                            <a:latin typeface="Cambria Math" panose="02040503050406030204" pitchFamily="18" charset="0"/>
                          </a:rPr>
                        </m:ctrlPr>
                      </m:fPr>
                      <m:num>
                        <m:r>
                          <a:rPr lang="en-GB" sz="2400" b="0" i="1" smtClean="0">
                            <a:latin typeface="Cambria Math"/>
                          </a:rPr>
                          <m:t>𝐷</m:t>
                        </m:r>
                      </m:num>
                      <m:den>
                        <m:r>
                          <a:rPr lang="en-GB" sz="2400" b="0" i="1" smtClean="0">
                            <a:latin typeface="Cambria Math"/>
                          </a:rPr>
                          <m:t>𝑁𝑢𝑚𝑏𝑒𝑟</m:t>
                        </m:r>
                        <m:r>
                          <a:rPr lang="en-GB" sz="2400" b="0" i="1" smtClean="0">
                            <a:latin typeface="Cambria Math"/>
                          </a:rPr>
                          <m:t> </m:t>
                        </m:r>
                        <m:r>
                          <a:rPr lang="en-GB" sz="2400" b="0" i="1" smtClean="0">
                            <a:latin typeface="Cambria Math"/>
                          </a:rPr>
                          <m:t>𝑜𝑓</m:t>
                        </m:r>
                        <m:r>
                          <a:rPr lang="en-GB" sz="2400" b="0" i="1" smtClean="0">
                            <a:latin typeface="Cambria Math"/>
                          </a:rPr>
                          <m:t> </m:t>
                        </m:r>
                        <m:r>
                          <a:rPr lang="en-GB" sz="2400" b="0" i="1" smtClean="0">
                            <a:latin typeface="Cambria Math"/>
                          </a:rPr>
                          <m:t>𝑤𝑜𝑟𝑘𝑖𝑛𝑔</m:t>
                        </m:r>
                        <m:r>
                          <a:rPr lang="en-GB" sz="2400" b="0" i="1" smtClean="0">
                            <a:latin typeface="Cambria Math"/>
                          </a:rPr>
                          <m:t> </m:t>
                        </m:r>
                        <m:r>
                          <a:rPr lang="en-GB" sz="2400" b="0" i="1" smtClean="0">
                            <a:latin typeface="Cambria Math"/>
                          </a:rPr>
                          <m:t>𝑑𝑎𝑦𝑠</m:t>
                        </m:r>
                      </m:den>
                    </m:f>
                    <m:r>
                      <a:rPr lang="en-US" sz="2400" i="1" smtClean="0">
                        <a:latin typeface="Cambria Math"/>
                        <a:ea typeface="Cambria Math"/>
                      </a:rPr>
                      <m:t>×</m:t>
                    </m:r>
                    <m:r>
                      <a:rPr lang="en-GB" sz="2400" b="0" i="1" smtClean="0">
                        <a:latin typeface="Cambria Math"/>
                      </a:rPr>
                      <m:t>𝐿</m:t>
                    </m:r>
                  </m:oMath>
                </a14:m>
                <a:endParaRPr lang="en-US" sz="2400" dirty="0"/>
              </a:p>
              <a:p>
                <a:pPr marL="0" indent="0" eaLnBrk="0" hangingPunct="0">
                  <a:buNone/>
                  <a:tabLst>
                    <a:tab pos="457200" algn="l"/>
                  </a:tabLst>
                  <a:defRPr/>
                </a:pPr>
                <a:endParaRPr lang="en-US" sz="2400" dirty="0"/>
              </a:p>
              <a:p>
                <a:pPr marL="0" indent="0" eaLnBrk="0" hangingPunct="0">
                  <a:buNone/>
                  <a:tabLst>
                    <a:tab pos="457200" algn="l"/>
                  </a:tabLst>
                  <a:defRPr/>
                </a:pPr>
                <a:r>
                  <a:rPr lang="en-GB" sz="2800" dirty="0"/>
                  <a:t>							</a:t>
                </a:r>
                <a:r>
                  <a:rPr lang="en-GB" sz="2000" dirty="0"/>
                  <a:t>Where L is the lead time</a:t>
                </a:r>
              </a:p>
              <a:p>
                <a:pPr marL="0" indent="0" eaLnBrk="0" hangingPunct="0">
                  <a:buNone/>
                  <a:tabLst>
                    <a:tab pos="457200" algn="l"/>
                  </a:tabLst>
                  <a:defRPr/>
                </a:pPr>
                <a:endParaRPr lang="en-US" sz="2400" dirty="0"/>
              </a:p>
            </p:txBody>
          </p:sp>
        </mc:Choice>
        <mc:Fallback>
          <p:sp>
            <p:nvSpPr>
              <p:cNvPr id="8" name="Rectangle 3"/>
              <p:cNvSpPr txBox="1">
                <a:spLocks noRot="1" noChangeAspect="1" noMove="1" noResize="1" noEditPoints="1" noAdjustHandles="1" noChangeArrowheads="1" noChangeShapeType="1" noTextEdit="1"/>
              </p:cNvSpPr>
              <p:nvPr/>
            </p:nvSpPr>
            <p:spPr>
              <a:xfrm>
                <a:off x="381000" y="617538"/>
                <a:ext cx="8534400" cy="5859462"/>
              </a:xfrm>
              <a:prstGeom prst="rect">
                <a:avLst/>
              </a:prstGeom>
              <a:blipFill>
                <a:blip r:embed="rId2"/>
                <a:stretch>
                  <a:fillRect l="-1571" t="-1040"/>
                </a:stretch>
              </a:blipFill>
            </p:spPr>
            <p:txBody>
              <a:bodyPr/>
              <a:lstStyle/>
              <a:p>
                <a:r>
                  <a:rPr lang="en-US">
                    <a:noFill/>
                  </a:rPr>
                  <a:t> </a:t>
                </a:r>
              </a:p>
            </p:txBody>
          </p:sp>
        </mc:Fallback>
      </mc:AlternateContent>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457200"/>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p:sp>
        <p:nvSpPr>
          <p:cNvPr id="4" name="AutoShape 4" descr="Image result for apple iphone log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 name="TextBox 5"/>
          <p:cNvSpPr txBox="1"/>
          <p:nvPr/>
        </p:nvSpPr>
        <p:spPr>
          <a:xfrm>
            <a:off x="81340" y="4495800"/>
            <a:ext cx="9133719" cy="400110"/>
          </a:xfrm>
          <a:prstGeom prst="rect">
            <a:avLst/>
          </a:prstGeom>
          <a:noFill/>
        </p:spPr>
        <p:txBody>
          <a:bodyPr wrap="none" rtlCol="0">
            <a:spAutoFit/>
          </a:bodyPr>
          <a:lstStyle/>
          <a:p>
            <a:r>
              <a:rPr lang="en-GB" sz="2000" dirty="0"/>
              <a:t>Inventory position = Inventory on hand (OH) + Scheduled receipt (SR) - Backorder (BO)</a:t>
            </a:r>
          </a:p>
        </p:txBody>
      </p:sp>
    </p:spTree>
    <p:extLst>
      <p:ext uri="{BB962C8B-B14F-4D97-AF65-F5344CB8AC3E}">
        <p14:creationId xmlns:p14="http://schemas.microsoft.com/office/powerpoint/2010/main" val="3773222807"/>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animEffect transition="in" filter="wipe(left)">
                                      <p:cBhvr>
                                        <p:cTn id="7" dur="500"/>
                                        <p:tgtEl>
                                          <p:spTgt spid="8">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8">
                                            <p:txEl>
                                              <p:pRg st="3" end="3"/>
                                            </p:txEl>
                                          </p:spTgt>
                                        </p:tgtEl>
                                        <p:attrNameLst>
                                          <p:attrName>style.visibility</p:attrName>
                                        </p:attrNameLst>
                                      </p:cBhvr>
                                      <p:to>
                                        <p:strVal val="visible"/>
                                      </p:to>
                                    </p:set>
                                    <p:animEffect transition="in" filter="wipe(left)">
                                      <p:cBhvr>
                                        <p:cTn id="12" dur="500"/>
                                        <p:tgtEl>
                                          <p:spTgt spid="8">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8">
                                            <p:txEl>
                                              <p:pRg st="5" end="5"/>
                                            </p:txEl>
                                          </p:spTgt>
                                        </p:tgtEl>
                                        <p:attrNameLst>
                                          <p:attrName>style.visibility</p:attrName>
                                        </p:attrNameLst>
                                      </p:cBhvr>
                                      <p:to>
                                        <p:strVal val="visible"/>
                                      </p:to>
                                    </p:set>
                                    <p:animEffect transition="in" filter="wipe(left)">
                                      <p:cBhvr>
                                        <p:cTn id="17" dur="500"/>
                                        <p:tgtEl>
                                          <p:spTgt spid="8">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GB" altLang="zh-TW" sz="3200" b="1" kern="0" dirty="0">
                <a:solidFill>
                  <a:schemeClr val="bg1"/>
                </a:solidFill>
                <a:ea typeface="新細明體" pitchFamily="18" charset="-120"/>
              </a:rPr>
              <a:t>Economic Order Quantity (EOQ)</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 (IIM Raipur)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Operations Management II</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14 March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37</a:t>
            </a:fld>
            <a:r>
              <a:rPr lang="en-US" altLang="zh-TW" dirty="0">
                <a:solidFill>
                  <a:schemeClr val="bg1">
                    <a:lumMod val="95000"/>
                  </a:schemeClr>
                </a:solidFill>
              </a:rPr>
              <a:t>/19</a:t>
            </a:r>
          </a:p>
        </p:txBody>
      </p:sp>
      <mc:AlternateContent xmlns:mc="http://schemas.openxmlformats.org/markup-compatibility/2006">
        <mc:Choice xmlns:a14="http://schemas.microsoft.com/office/drawing/2010/main" Requires="a14">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GB" sz="2800" b="1" u="sng" dirty="0">
                    <a:solidFill>
                      <a:srgbClr val="C00000"/>
                    </a:solidFill>
                    <a:effectLst>
                      <a:outerShdw blurRad="38100" dist="38100" dir="2700000" algn="tl">
                        <a:srgbClr val="000000">
                          <a:alpha val="43137"/>
                        </a:srgbClr>
                      </a:outerShdw>
                    </a:effectLst>
                  </a:rPr>
                  <a:t>Problem 1</a:t>
                </a:r>
              </a:p>
              <a:p>
                <a:pPr marL="0" indent="0">
                  <a:buNone/>
                </a:pPr>
                <a:r>
                  <a:rPr lang="en-GB" sz="2600" dirty="0"/>
                  <a:t>Yellow Press, Inc., estimates annual demand as 2,500 rolls. The cost per roll is $800, and the annual holding cost is 15 percent of the cost. Each order costs $50 to process.</a:t>
                </a:r>
              </a:p>
              <a:p>
                <a:pPr marL="457200" indent="-457200">
                  <a:buAutoNum type="alphaLcPeriod"/>
                </a:pPr>
                <a:r>
                  <a:rPr lang="en-GB" sz="2600" dirty="0"/>
                  <a:t>How many rolls should Yellow Press, Inc., order at a time?</a:t>
                </a:r>
              </a:p>
              <a:p>
                <a:pPr marL="457200" indent="-457200">
                  <a:buAutoNum type="alphaLcPeriod"/>
                </a:pPr>
                <a:r>
                  <a:rPr lang="en-GB" sz="2600" dirty="0"/>
                  <a:t>What is the time between orders?</a:t>
                </a:r>
              </a:p>
              <a:p>
                <a:pPr marL="457200" indent="-457200">
                  <a:buAutoNum type="alphaLcPeriod"/>
                </a:pPr>
                <a:endParaRPr lang="en-GB" sz="2400" dirty="0"/>
              </a:p>
              <a:p>
                <a:pPr marL="0" indent="0">
                  <a:buNone/>
                </a:pPr>
                <a:r>
                  <a:rPr lang="en-US" sz="2400" dirty="0"/>
                  <a:t>D= 2500 rolls/year</a:t>
                </a:r>
              </a:p>
              <a:p>
                <a:pPr marL="0" indent="0">
                  <a:buNone/>
                </a:pPr>
                <a:r>
                  <a:rPr lang="en-US" sz="2400" dirty="0"/>
                  <a:t>P = 800 per roll</a:t>
                </a:r>
              </a:p>
              <a:p>
                <a:pPr marL="0" indent="0">
                  <a:buNone/>
                </a:pPr>
                <a:r>
                  <a:rPr lang="en-US" sz="2400" dirty="0"/>
                  <a:t>S = 50 per order</a:t>
                </a:r>
              </a:p>
              <a:p>
                <a:pPr marL="0" indent="0">
                  <a:buNone/>
                </a:pPr>
                <a:r>
                  <a:rPr lang="en-US" sz="2400" dirty="0"/>
                  <a:t>H = 800 * 0.15 = 120/roll-year</a:t>
                </a:r>
              </a:p>
              <a:p>
                <a:pPr marL="0" indent="0">
                  <a:buNone/>
                </a:pPr>
                <a:r>
                  <a:rPr lang="en-US" sz="2400" dirty="0"/>
                  <a:t>Q* = </a:t>
                </a:r>
                <a14:m>
                  <m:oMath xmlns:m="http://schemas.openxmlformats.org/officeDocument/2006/math">
                    <m:rad>
                      <m:radPr>
                        <m:degHide m:val="on"/>
                        <m:ctrlPr>
                          <a:rPr lang="en-US" sz="2400" i="1" smtClean="0">
                            <a:latin typeface="Cambria Math" panose="02040503050406030204" pitchFamily="18" charset="0"/>
                          </a:rPr>
                        </m:ctrlPr>
                      </m:radPr>
                      <m:deg/>
                      <m:e>
                        <m:f>
                          <m:fPr>
                            <m:ctrlPr>
                              <a:rPr lang="en-US" sz="2400" i="1" smtClean="0">
                                <a:latin typeface="Cambria Math" panose="02040503050406030204" pitchFamily="18" charset="0"/>
                              </a:rPr>
                            </m:ctrlPr>
                          </m:fPr>
                          <m:num>
                            <m:r>
                              <a:rPr lang="en-GB" sz="2400" b="0" i="1" smtClean="0">
                                <a:latin typeface="Cambria Math"/>
                              </a:rPr>
                              <m:t>2</m:t>
                            </m:r>
                            <m:r>
                              <a:rPr lang="en-GB" sz="2400" b="0" i="1" smtClean="0">
                                <a:latin typeface="Cambria Math"/>
                                <a:ea typeface="Cambria Math"/>
                              </a:rPr>
                              <m:t>×2500×50</m:t>
                            </m:r>
                          </m:num>
                          <m:den>
                            <m:r>
                              <a:rPr lang="en-GB" sz="2400" b="0" i="1" smtClean="0">
                                <a:latin typeface="Cambria Math"/>
                              </a:rPr>
                              <m:t>120</m:t>
                            </m:r>
                          </m:den>
                        </m:f>
                      </m:e>
                    </m:rad>
                  </m:oMath>
                </a14:m>
                <a:r>
                  <a:rPr lang="en-US" sz="2400" dirty="0"/>
                  <a:t> = 45.64 or 46 rolls</a:t>
                </a:r>
              </a:p>
              <a:p>
                <a:pPr marL="0" indent="0">
                  <a:buNone/>
                </a:pPr>
                <a:r>
                  <a:rPr lang="en-US" sz="2400" dirty="0"/>
                  <a:t>Time between order = </a:t>
                </a:r>
                <a14:m>
                  <m:oMath xmlns:m="http://schemas.openxmlformats.org/officeDocument/2006/math">
                    <m:f>
                      <m:fPr>
                        <m:ctrlPr>
                          <a:rPr lang="en-US" sz="2400" i="1" smtClean="0">
                            <a:latin typeface="Cambria Math" panose="02040503050406030204" pitchFamily="18" charset="0"/>
                          </a:rPr>
                        </m:ctrlPr>
                      </m:fPr>
                      <m:num>
                        <m:r>
                          <a:rPr lang="en-GB" sz="2400" b="0" i="1" smtClean="0">
                            <a:latin typeface="Cambria Math"/>
                          </a:rPr>
                          <m:t>𝑄</m:t>
                        </m:r>
                      </m:num>
                      <m:den>
                        <m:r>
                          <a:rPr lang="en-GB" sz="2400" b="0" i="1" smtClean="0">
                            <a:latin typeface="Cambria Math"/>
                          </a:rPr>
                          <m:t>𝐷</m:t>
                        </m:r>
                      </m:den>
                    </m:f>
                    <m:r>
                      <a:rPr lang="en-GB" sz="2400" b="0" i="1" smtClean="0">
                        <a:latin typeface="Cambria Math"/>
                      </a:rPr>
                      <m:t>=</m:t>
                    </m:r>
                    <m:f>
                      <m:fPr>
                        <m:ctrlPr>
                          <a:rPr lang="en-US" sz="2400" i="1" smtClean="0">
                            <a:latin typeface="Cambria Math" panose="02040503050406030204" pitchFamily="18" charset="0"/>
                          </a:rPr>
                        </m:ctrlPr>
                      </m:fPr>
                      <m:num>
                        <m:r>
                          <a:rPr lang="en-GB" sz="2400" b="0" i="1" smtClean="0">
                            <a:latin typeface="Cambria Math"/>
                          </a:rPr>
                          <m:t>46</m:t>
                        </m:r>
                      </m:num>
                      <m:den>
                        <m:r>
                          <a:rPr lang="en-GB" sz="2400" b="0" i="1" smtClean="0">
                            <a:latin typeface="Cambria Math"/>
                          </a:rPr>
                          <m:t>2500</m:t>
                        </m:r>
                      </m:den>
                    </m:f>
                  </m:oMath>
                </a14:m>
                <a:r>
                  <a:rPr lang="en-US" sz="2400" dirty="0"/>
                  <a:t>=0.0184 year</a:t>
                </a:r>
              </a:p>
              <a:p>
                <a:pPr marL="0" indent="0" eaLnBrk="0" hangingPunct="0">
                  <a:buNone/>
                  <a:tabLst>
                    <a:tab pos="457200" algn="l"/>
                  </a:tabLst>
                  <a:defRPr/>
                </a:pPr>
                <a:endParaRPr lang="en-US" sz="2400" dirty="0"/>
              </a:p>
              <a:p>
                <a:pPr marL="0" indent="0" eaLnBrk="0" hangingPunct="0">
                  <a:buNone/>
                  <a:tabLst>
                    <a:tab pos="457200" algn="l"/>
                  </a:tabLst>
                  <a:defRPr/>
                </a:pPr>
                <a:endParaRPr lang="en-GB" sz="2800" dirty="0"/>
              </a:p>
              <a:p>
                <a:pPr marL="0" indent="0" eaLnBrk="0" hangingPunct="0">
                  <a:buNone/>
                  <a:tabLst>
                    <a:tab pos="457200" algn="l"/>
                  </a:tabLst>
                  <a:defRPr/>
                </a:pPr>
                <a:endParaRPr lang="en-US" sz="2400" dirty="0"/>
              </a:p>
            </p:txBody>
          </p:sp>
        </mc:Choice>
        <mc:Fallback>
          <p:sp>
            <p:nvSpPr>
              <p:cNvPr id="8" name="Rectangle 3"/>
              <p:cNvSpPr txBox="1">
                <a:spLocks noRot="1" noChangeAspect="1" noMove="1" noResize="1" noEditPoints="1" noAdjustHandles="1" noChangeArrowheads="1" noChangeShapeType="1" noTextEdit="1"/>
              </p:cNvSpPr>
              <p:nvPr/>
            </p:nvSpPr>
            <p:spPr>
              <a:xfrm>
                <a:off x="381000" y="617538"/>
                <a:ext cx="8534400" cy="5859462"/>
              </a:xfrm>
              <a:prstGeom prst="rect">
                <a:avLst/>
              </a:prstGeom>
              <a:blipFill>
                <a:blip r:embed="rId2"/>
                <a:stretch>
                  <a:fillRect l="-1357" t="-1663" r="-1286"/>
                </a:stretch>
              </a:blipFill>
            </p:spPr>
            <p:txBody>
              <a:bodyPr/>
              <a:lstStyle/>
              <a:p>
                <a:r>
                  <a:rPr lang="en-US">
                    <a:noFill/>
                  </a:rPr>
                  <a:t> </a:t>
                </a:r>
              </a:p>
            </p:txBody>
          </p:sp>
        </mc:Fallback>
      </mc:AlternateContent>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457200"/>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p:sp>
        <p:nvSpPr>
          <p:cNvPr id="4" name="AutoShape 4" descr="Image result for apple iphone log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2900247499"/>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xEl>
                                              <p:pRg st="5" end="5"/>
                                            </p:txEl>
                                          </p:spTgt>
                                        </p:tgtEl>
                                        <p:attrNameLst>
                                          <p:attrName>style.visibility</p:attrName>
                                        </p:attrNameLst>
                                      </p:cBhvr>
                                      <p:to>
                                        <p:strVal val="visible"/>
                                      </p:to>
                                    </p:set>
                                    <p:animEffect transition="in" filter="fade">
                                      <p:cBhvr>
                                        <p:cTn id="7" dur="1000"/>
                                        <p:tgtEl>
                                          <p:spTgt spid="8">
                                            <p:txEl>
                                              <p:pRg st="5" end="5"/>
                                            </p:txEl>
                                          </p:spTgt>
                                        </p:tgtEl>
                                      </p:cBhvr>
                                    </p:animEffect>
                                    <p:anim calcmode="lin" valueType="num">
                                      <p:cBhvr>
                                        <p:cTn id="8" dur="1000" fill="hold"/>
                                        <p:tgtEl>
                                          <p:spTgt spid="8">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
                                            <p:txEl>
                                              <p:pRg st="6" end="6"/>
                                            </p:txEl>
                                          </p:spTgt>
                                        </p:tgtEl>
                                        <p:attrNameLst>
                                          <p:attrName>style.visibility</p:attrName>
                                        </p:attrNameLst>
                                      </p:cBhvr>
                                      <p:to>
                                        <p:strVal val="visible"/>
                                      </p:to>
                                    </p:set>
                                    <p:animEffect transition="in" filter="fade">
                                      <p:cBhvr>
                                        <p:cTn id="14" dur="1000"/>
                                        <p:tgtEl>
                                          <p:spTgt spid="8">
                                            <p:txEl>
                                              <p:pRg st="6" end="6"/>
                                            </p:txEl>
                                          </p:spTgt>
                                        </p:tgtEl>
                                      </p:cBhvr>
                                    </p:animEffect>
                                    <p:anim calcmode="lin" valueType="num">
                                      <p:cBhvr>
                                        <p:cTn id="15" dur="1000" fill="hold"/>
                                        <p:tgtEl>
                                          <p:spTgt spid="8">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8">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8">
                                            <p:txEl>
                                              <p:pRg st="7" end="7"/>
                                            </p:txEl>
                                          </p:spTgt>
                                        </p:tgtEl>
                                        <p:attrNameLst>
                                          <p:attrName>style.visibility</p:attrName>
                                        </p:attrNameLst>
                                      </p:cBhvr>
                                      <p:to>
                                        <p:strVal val="visible"/>
                                      </p:to>
                                    </p:set>
                                    <p:animEffect transition="in" filter="fade">
                                      <p:cBhvr>
                                        <p:cTn id="21" dur="1000"/>
                                        <p:tgtEl>
                                          <p:spTgt spid="8">
                                            <p:txEl>
                                              <p:pRg st="7" end="7"/>
                                            </p:txEl>
                                          </p:spTgt>
                                        </p:tgtEl>
                                      </p:cBhvr>
                                    </p:animEffect>
                                    <p:anim calcmode="lin" valueType="num">
                                      <p:cBhvr>
                                        <p:cTn id="22" dur="1000" fill="hold"/>
                                        <p:tgtEl>
                                          <p:spTgt spid="8">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8">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8">
                                            <p:txEl>
                                              <p:pRg st="8" end="8"/>
                                            </p:txEl>
                                          </p:spTgt>
                                        </p:tgtEl>
                                        <p:attrNameLst>
                                          <p:attrName>style.visibility</p:attrName>
                                        </p:attrNameLst>
                                      </p:cBhvr>
                                      <p:to>
                                        <p:strVal val="visible"/>
                                      </p:to>
                                    </p:set>
                                    <p:animEffect transition="in" filter="fade">
                                      <p:cBhvr>
                                        <p:cTn id="28" dur="1000"/>
                                        <p:tgtEl>
                                          <p:spTgt spid="8">
                                            <p:txEl>
                                              <p:pRg st="8" end="8"/>
                                            </p:txEl>
                                          </p:spTgt>
                                        </p:tgtEl>
                                      </p:cBhvr>
                                    </p:animEffect>
                                    <p:anim calcmode="lin" valueType="num">
                                      <p:cBhvr>
                                        <p:cTn id="29" dur="1000" fill="hold"/>
                                        <p:tgtEl>
                                          <p:spTgt spid="8">
                                            <p:txEl>
                                              <p:pRg st="8" end="8"/>
                                            </p:txEl>
                                          </p:spTgt>
                                        </p:tgtEl>
                                        <p:attrNameLst>
                                          <p:attrName>ppt_x</p:attrName>
                                        </p:attrNameLst>
                                      </p:cBhvr>
                                      <p:tavLst>
                                        <p:tav tm="0">
                                          <p:val>
                                            <p:strVal val="#ppt_x"/>
                                          </p:val>
                                        </p:tav>
                                        <p:tav tm="100000">
                                          <p:val>
                                            <p:strVal val="#ppt_x"/>
                                          </p:val>
                                        </p:tav>
                                      </p:tavLst>
                                    </p:anim>
                                    <p:anim calcmode="lin" valueType="num">
                                      <p:cBhvr>
                                        <p:cTn id="30" dur="1000" fill="hold"/>
                                        <p:tgtEl>
                                          <p:spTgt spid="8">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8">
                                            <p:txEl>
                                              <p:pRg st="9" end="9"/>
                                            </p:txEl>
                                          </p:spTgt>
                                        </p:tgtEl>
                                        <p:attrNameLst>
                                          <p:attrName>style.visibility</p:attrName>
                                        </p:attrNameLst>
                                      </p:cBhvr>
                                      <p:to>
                                        <p:strVal val="visible"/>
                                      </p:to>
                                    </p:set>
                                    <p:animEffect transition="in" filter="fade">
                                      <p:cBhvr>
                                        <p:cTn id="35" dur="1000"/>
                                        <p:tgtEl>
                                          <p:spTgt spid="8">
                                            <p:txEl>
                                              <p:pRg st="9" end="9"/>
                                            </p:txEl>
                                          </p:spTgt>
                                        </p:tgtEl>
                                      </p:cBhvr>
                                    </p:animEffect>
                                    <p:anim calcmode="lin" valueType="num">
                                      <p:cBhvr>
                                        <p:cTn id="36" dur="1000" fill="hold"/>
                                        <p:tgtEl>
                                          <p:spTgt spid="8">
                                            <p:txEl>
                                              <p:pRg st="9" end="9"/>
                                            </p:txEl>
                                          </p:spTgt>
                                        </p:tgtEl>
                                        <p:attrNameLst>
                                          <p:attrName>ppt_x</p:attrName>
                                        </p:attrNameLst>
                                      </p:cBhvr>
                                      <p:tavLst>
                                        <p:tav tm="0">
                                          <p:val>
                                            <p:strVal val="#ppt_x"/>
                                          </p:val>
                                        </p:tav>
                                        <p:tav tm="100000">
                                          <p:val>
                                            <p:strVal val="#ppt_x"/>
                                          </p:val>
                                        </p:tav>
                                      </p:tavLst>
                                    </p:anim>
                                    <p:anim calcmode="lin" valueType="num">
                                      <p:cBhvr>
                                        <p:cTn id="37" dur="1000" fill="hold"/>
                                        <p:tgtEl>
                                          <p:spTgt spid="8">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8">
                                            <p:txEl>
                                              <p:pRg st="10" end="10"/>
                                            </p:txEl>
                                          </p:spTgt>
                                        </p:tgtEl>
                                        <p:attrNameLst>
                                          <p:attrName>style.visibility</p:attrName>
                                        </p:attrNameLst>
                                      </p:cBhvr>
                                      <p:to>
                                        <p:strVal val="visible"/>
                                      </p:to>
                                    </p:set>
                                    <p:animEffect transition="in" filter="fade">
                                      <p:cBhvr>
                                        <p:cTn id="42" dur="1000"/>
                                        <p:tgtEl>
                                          <p:spTgt spid="8">
                                            <p:txEl>
                                              <p:pRg st="10" end="10"/>
                                            </p:txEl>
                                          </p:spTgt>
                                        </p:tgtEl>
                                      </p:cBhvr>
                                    </p:animEffect>
                                    <p:anim calcmode="lin" valueType="num">
                                      <p:cBhvr>
                                        <p:cTn id="43" dur="1000" fill="hold"/>
                                        <p:tgtEl>
                                          <p:spTgt spid="8">
                                            <p:txEl>
                                              <p:pRg st="10" end="10"/>
                                            </p:txEl>
                                          </p:spTgt>
                                        </p:tgtEl>
                                        <p:attrNameLst>
                                          <p:attrName>ppt_x</p:attrName>
                                        </p:attrNameLst>
                                      </p:cBhvr>
                                      <p:tavLst>
                                        <p:tav tm="0">
                                          <p:val>
                                            <p:strVal val="#ppt_x"/>
                                          </p:val>
                                        </p:tav>
                                        <p:tav tm="100000">
                                          <p:val>
                                            <p:strVal val="#ppt_x"/>
                                          </p:val>
                                        </p:tav>
                                      </p:tavLst>
                                    </p:anim>
                                    <p:anim calcmode="lin" valueType="num">
                                      <p:cBhvr>
                                        <p:cTn id="44" dur="1000" fill="hold"/>
                                        <p:tgtEl>
                                          <p:spTgt spid="8">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GB" altLang="zh-TW" sz="3200" b="1" kern="0" dirty="0">
                <a:solidFill>
                  <a:schemeClr val="bg1"/>
                </a:solidFill>
                <a:ea typeface="新細明體" pitchFamily="18" charset="-120"/>
              </a:rPr>
              <a:t>Economic Order Quantity (EOQ)</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 (IIM Raipur)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Operations Management II</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GB" dirty="0">
                <a:solidFill>
                  <a:schemeClr val="bg1"/>
                </a:solidFill>
                <a:effectLst>
                  <a:outerShdw blurRad="38100" dist="38100" dir="2700000" algn="tl">
                    <a:srgbClr val="000000">
                      <a:alpha val="43137"/>
                    </a:srgbClr>
                  </a:outerShdw>
                </a:effectLst>
              </a:rPr>
              <a:t>14 March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38</a:t>
            </a:fld>
            <a:r>
              <a:rPr lang="en-US" altLang="zh-TW" dirty="0">
                <a:solidFill>
                  <a:schemeClr val="bg1">
                    <a:lumMod val="95000"/>
                  </a:schemeClr>
                </a:solidFill>
              </a:rPr>
              <a:t>/19</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GB" b="1" u="sng" dirty="0">
                <a:solidFill>
                  <a:srgbClr val="C00000"/>
                </a:solidFill>
                <a:effectLst>
                  <a:outerShdw blurRad="38100" dist="38100" dir="2700000" algn="tl">
                    <a:srgbClr val="000000">
                      <a:alpha val="43137"/>
                    </a:srgbClr>
                  </a:outerShdw>
                </a:effectLst>
              </a:rPr>
              <a:t>Exercise 1</a:t>
            </a:r>
          </a:p>
          <a:p>
            <a:pPr marL="0" indent="0">
              <a:buNone/>
            </a:pPr>
            <a:r>
              <a:rPr lang="en-GB" sz="2400" dirty="0"/>
              <a:t>Leaky Pipe, a local retailer of plumbing supplies, faces demand for one of its SKUs at a constant rate of 30,000 units per year. It costs Leaky Pipe $10 to process an order to replenish stock and $1 per unit per year to carry the item in stock. Stock is received 4 working days after an order is placed. No backordering is allowed. Assume 300 working days a year.</a:t>
            </a:r>
          </a:p>
          <a:p>
            <a:pPr marL="0" indent="0">
              <a:buNone/>
            </a:pPr>
            <a:endParaRPr lang="en-GB" sz="2000" dirty="0"/>
          </a:p>
          <a:p>
            <a:pPr marL="514350" indent="-514350">
              <a:buAutoNum type="alphaLcPeriod"/>
            </a:pPr>
            <a:r>
              <a:rPr lang="en-GB" sz="2000" dirty="0"/>
              <a:t>Find out optimal order quantity and total cost? </a:t>
            </a:r>
          </a:p>
          <a:p>
            <a:pPr marL="514350" indent="-514350">
              <a:buAutoNum type="alphaLcPeriod"/>
            </a:pPr>
            <a:r>
              <a:rPr lang="en-GB" sz="2000" dirty="0"/>
              <a:t>What is the optimal number of orders per year? </a:t>
            </a:r>
          </a:p>
          <a:p>
            <a:pPr marL="514350" indent="-514350">
              <a:buAutoNum type="alphaLcPeriod"/>
            </a:pPr>
            <a:r>
              <a:rPr lang="en-GB" sz="2000" dirty="0"/>
              <a:t>What is the optimal interval (in working days) between orders?</a:t>
            </a:r>
          </a:p>
          <a:p>
            <a:pPr marL="514350" indent="-514350">
              <a:buAutoNum type="alphaLcPeriod"/>
            </a:pPr>
            <a:r>
              <a:rPr lang="en-GB" sz="2000" dirty="0"/>
              <a:t>What is demand during the lead time? </a:t>
            </a:r>
          </a:p>
          <a:p>
            <a:pPr marL="514350" indent="-514350">
              <a:buAutoNum type="alphaLcPeriod"/>
            </a:pPr>
            <a:r>
              <a:rPr lang="en-GB" sz="2000" dirty="0"/>
              <a:t>What is the reorder point? </a:t>
            </a:r>
          </a:p>
          <a:p>
            <a:pPr marL="514350" indent="-514350">
              <a:buAutoNum type="alphaLcPeriod"/>
            </a:pPr>
            <a:r>
              <a:rPr lang="en-GB" sz="2000" dirty="0"/>
              <a:t>What is the inventory position immediately after an order has been placed?</a:t>
            </a:r>
            <a:endParaRPr lang="en-US" sz="24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457200"/>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p:sp>
        <p:nvSpPr>
          <p:cNvPr id="4" name="AutoShape 4" descr="Image result for apple iphone log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 name="TextBox 5"/>
          <p:cNvSpPr txBox="1"/>
          <p:nvPr/>
        </p:nvSpPr>
        <p:spPr>
          <a:xfrm>
            <a:off x="6019800" y="3770868"/>
            <a:ext cx="535724" cy="369332"/>
          </a:xfrm>
          <a:prstGeom prst="rect">
            <a:avLst/>
          </a:prstGeom>
          <a:noFill/>
        </p:spPr>
        <p:txBody>
          <a:bodyPr wrap="none" rtlCol="0">
            <a:spAutoFit/>
          </a:bodyPr>
          <a:lstStyle/>
          <a:p>
            <a:r>
              <a:rPr lang="en-GB" dirty="0">
                <a:solidFill>
                  <a:srgbClr val="7030A0"/>
                </a:solidFill>
              </a:rPr>
              <a:t>775</a:t>
            </a:r>
          </a:p>
        </p:txBody>
      </p:sp>
      <p:sp>
        <p:nvSpPr>
          <p:cNvPr id="13" name="TextBox 12"/>
          <p:cNvSpPr txBox="1"/>
          <p:nvPr/>
        </p:nvSpPr>
        <p:spPr>
          <a:xfrm>
            <a:off x="6136820" y="4140200"/>
            <a:ext cx="418704" cy="369332"/>
          </a:xfrm>
          <a:prstGeom prst="rect">
            <a:avLst/>
          </a:prstGeom>
          <a:noFill/>
        </p:spPr>
        <p:txBody>
          <a:bodyPr wrap="none" rtlCol="0">
            <a:spAutoFit/>
          </a:bodyPr>
          <a:lstStyle/>
          <a:p>
            <a:r>
              <a:rPr lang="en-GB" dirty="0">
                <a:solidFill>
                  <a:srgbClr val="7030A0"/>
                </a:solidFill>
              </a:rPr>
              <a:t>39</a:t>
            </a:r>
          </a:p>
        </p:txBody>
      </p:sp>
      <p:sp>
        <p:nvSpPr>
          <p:cNvPr id="14" name="TextBox 13"/>
          <p:cNvSpPr txBox="1"/>
          <p:nvPr/>
        </p:nvSpPr>
        <p:spPr>
          <a:xfrm>
            <a:off x="7658496" y="4521200"/>
            <a:ext cx="949299" cy="369332"/>
          </a:xfrm>
          <a:prstGeom prst="rect">
            <a:avLst/>
          </a:prstGeom>
          <a:noFill/>
        </p:spPr>
        <p:txBody>
          <a:bodyPr wrap="none" rtlCol="0">
            <a:spAutoFit/>
          </a:bodyPr>
          <a:lstStyle/>
          <a:p>
            <a:r>
              <a:rPr lang="en-GB" dirty="0">
                <a:solidFill>
                  <a:srgbClr val="7030A0"/>
                </a:solidFill>
              </a:rPr>
              <a:t>7.7 days</a:t>
            </a:r>
          </a:p>
        </p:txBody>
      </p:sp>
      <p:sp>
        <p:nvSpPr>
          <p:cNvPr id="15" name="TextBox 14"/>
          <p:cNvSpPr txBox="1"/>
          <p:nvPr/>
        </p:nvSpPr>
        <p:spPr>
          <a:xfrm>
            <a:off x="5235771" y="4914900"/>
            <a:ext cx="1051891" cy="369332"/>
          </a:xfrm>
          <a:prstGeom prst="rect">
            <a:avLst/>
          </a:prstGeom>
          <a:noFill/>
        </p:spPr>
        <p:txBody>
          <a:bodyPr wrap="none" rtlCol="0">
            <a:spAutoFit/>
          </a:bodyPr>
          <a:lstStyle/>
          <a:p>
            <a:r>
              <a:rPr lang="en-GB" dirty="0">
                <a:solidFill>
                  <a:srgbClr val="7030A0"/>
                </a:solidFill>
              </a:rPr>
              <a:t>400 units</a:t>
            </a:r>
          </a:p>
        </p:txBody>
      </p:sp>
      <p:sp>
        <p:nvSpPr>
          <p:cNvPr id="16" name="TextBox 15"/>
          <p:cNvSpPr txBox="1"/>
          <p:nvPr/>
        </p:nvSpPr>
        <p:spPr>
          <a:xfrm>
            <a:off x="3886200" y="5284232"/>
            <a:ext cx="1051891" cy="369332"/>
          </a:xfrm>
          <a:prstGeom prst="rect">
            <a:avLst/>
          </a:prstGeom>
          <a:noFill/>
        </p:spPr>
        <p:txBody>
          <a:bodyPr wrap="none" rtlCol="0">
            <a:spAutoFit/>
          </a:bodyPr>
          <a:lstStyle/>
          <a:p>
            <a:r>
              <a:rPr lang="en-GB" dirty="0">
                <a:solidFill>
                  <a:srgbClr val="7030A0"/>
                </a:solidFill>
              </a:rPr>
              <a:t>400 units</a:t>
            </a:r>
          </a:p>
        </p:txBody>
      </p:sp>
      <p:sp>
        <p:nvSpPr>
          <p:cNvPr id="17" name="TextBox 16"/>
          <p:cNvSpPr txBox="1"/>
          <p:nvPr/>
        </p:nvSpPr>
        <p:spPr>
          <a:xfrm>
            <a:off x="7924800" y="5943600"/>
            <a:ext cx="1168910" cy="369332"/>
          </a:xfrm>
          <a:prstGeom prst="rect">
            <a:avLst/>
          </a:prstGeom>
          <a:noFill/>
        </p:spPr>
        <p:txBody>
          <a:bodyPr wrap="none" rtlCol="0">
            <a:spAutoFit/>
          </a:bodyPr>
          <a:lstStyle/>
          <a:p>
            <a:r>
              <a:rPr lang="en-GB" dirty="0">
                <a:solidFill>
                  <a:srgbClr val="7030A0"/>
                </a:solidFill>
              </a:rPr>
              <a:t>1175 units</a:t>
            </a:r>
          </a:p>
        </p:txBody>
      </p:sp>
      <p:cxnSp>
        <p:nvCxnSpPr>
          <p:cNvPr id="18" name="Straight Connector 17"/>
          <p:cNvCxnSpPr/>
          <p:nvPr/>
        </p:nvCxnSpPr>
        <p:spPr>
          <a:xfrm>
            <a:off x="307975" y="3657600"/>
            <a:ext cx="3349625"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91448416"/>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1000"/>
                                        <p:tgtEl>
                                          <p:spTgt spid="13"/>
                                        </p:tgtEl>
                                      </p:cBhvr>
                                    </p:animEffect>
                                    <p:anim calcmode="lin" valueType="num">
                                      <p:cBhvr>
                                        <p:cTn id="15" dur="1000" fill="hold"/>
                                        <p:tgtEl>
                                          <p:spTgt spid="13"/>
                                        </p:tgtEl>
                                        <p:attrNameLst>
                                          <p:attrName>ppt_x</p:attrName>
                                        </p:attrNameLst>
                                      </p:cBhvr>
                                      <p:tavLst>
                                        <p:tav tm="0">
                                          <p:val>
                                            <p:strVal val="#ppt_x"/>
                                          </p:val>
                                        </p:tav>
                                        <p:tav tm="100000">
                                          <p:val>
                                            <p:strVal val="#ppt_x"/>
                                          </p:val>
                                        </p:tav>
                                      </p:tavLst>
                                    </p:anim>
                                    <p:anim calcmode="lin" valueType="num">
                                      <p:cBhvr>
                                        <p:cTn id="1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1000"/>
                                        <p:tgtEl>
                                          <p:spTgt spid="14"/>
                                        </p:tgtEl>
                                      </p:cBhvr>
                                    </p:animEffect>
                                    <p:anim calcmode="lin" valueType="num">
                                      <p:cBhvr>
                                        <p:cTn id="22" dur="1000" fill="hold"/>
                                        <p:tgtEl>
                                          <p:spTgt spid="14"/>
                                        </p:tgtEl>
                                        <p:attrNameLst>
                                          <p:attrName>ppt_x</p:attrName>
                                        </p:attrNameLst>
                                      </p:cBhvr>
                                      <p:tavLst>
                                        <p:tav tm="0">
                                          <p:val>
                                            <p:strVal val="#ppt_x"/>
                                          </p:val>
                                        </p:tav>
                                        <p:tav tm="100000">
                                          <p:val>
                                            <p:strVal val="#ppt_x"/>
                                          </p:val>
                                        </p:tav>
                                      </p:tavLst>
                                    </p:anim>
                                    <p:anim calcmode="lin" valueType="num">
                                      <p:cBhvr>
                                        <p:cTn id="23"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1000"/>
                                        <p:tgtEl>
                                          <p:spTgt spid="15"/>
                                        </p:tgtEl>
                                      </p:cBhvr>
                                    </p:animEffect>
                                    <p:anim calcmode="lin" valueType="num">
                                      <p:cBhvr>
                                        <p:cTn id="29" dur="1000" fill="hold"/>
                                        <p:tgtEl>
                                          <p:spTgt spid="15"/>
                                        </p:tgtEl>
                                        <p:attrNameLst>
                                          <p:attrName>ppt_x</p:attrName>
                                        </p:attrNameLst>
                                      </p:cBhvr>
                                      <p:tavLst>
                                        <p:tav tm="0">
                                          <p:val>
                                            <p:strVal val="#ppt_x"/>
                                          </p:val>
                                        </p:tav>
                                        <p:tav tm="100000">
                                          <p:val>
                                            <p:strVal val="#ppt_x"/>
                                          </p:val>
                                        </p:tav>
                                      </p:tavLst>
                                    </p:anim>
                                    <p:anim calcmode="lin" valueType="num">
                                      <p:cBhvr>
                                        <p:cTn id="30"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1000"/>
                                        <p:tgtEl>
                                          <p:spTgt spid="16"/>
                                        </p:tgtEl>
                                      </p:cBhvr>
                                    </p:animEffect>
                                    <p:anim calcmode="lin" valueType="num">
                                      <p:cBhvr>
                                        <p:cTn id="36" dur="1000" fill="hold"/>
                                        <p:tgtEl>
                                          <p:spTgt spid="16"/>
                                        </p:tgtEl>
                                        <p:attrNameLst>
                                          <p:attrName>ppt_x</p:attrName>
                                        </p:attrNameLst>
                                      </p:cBhvr>
                                      <p:tavLst>
                                        <p:tav tm="0">
                                          <p:val>
                                            <p:strVal val="#ppt_x"/>
                                          </p:val>
                                        </p:tav>
                                        <p:tav tm="100000">
                                          <p:val>
                                            <p:strVal val="#ppt_x"/>
                                          </p:val>
                                        </p:tav>
                                      </p:tavLst>
                                    </p:anim>
                                    <p:anim calcmode="lin" valueType="num">
                                      <p:cBhvr>
                                        <p:cTn id="37"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fade">
                                      <p:cBhvr>
                                        <p:cTn id="42" dur="1000"/>
                                        <p:tgtEl>
                                          <p:spTgt spid="17"/>
                                        </p:tgtEl>
                                      </p:cBhvr>
                                    </p:animEffect>
                                    <p:anim calcmode="lin" valueType="num">
                                      <p:cBhvr>
                                        <p:cTn id="43" dur="1000" fill="hold"/>
                                        <p:tgtEl>
                                          <p:spTgt spid="17"/>
                                        </p:tgtEl>
                                        <p:attrNameLst>
                                          <p:attrName>ppt_x</p:attrName>
                                        </p:attrNameLst>
                                      </p:cBhvr>
                                      <p:tavLst>
                                        <p:tav tm="0">
                                          <p:val>
                                            <p:strVal val="#ppt_x"/>
                                          </p:val>
                                        </p:tav>
                                        <p:tav tm="100000">
                                          <p:val>
                                            <p:strVal val="#ppt_x"/>
                                          </p:val>
                                        </p:tav>
                                      </p:tavLst>
                                    </p:anim>
                                    <p:anim calcmode="lin" valueType="num">
                                      <p:cBhvr>
                                        <p:cTn id="44"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3" grpId="0"/>
      <p:bldP spid="14" grpId="0"/>
      <p:bldP spid="15" grpId="0"/>
      <p:bldP spid="16" grpId="0"/>
      <p:bldP spid="17"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533400"/>
          </a:xfrm>
          <a:solidFill>
            <a:srgbClr val="3106EA"/>
          </a:solidFill>
        </p:spPr>
        <p:txBody>
          <a:bodyPr>
            <a:normAutofit fontScale="90000"/>
          </a:bodyPr>
          <a:lstStyle/>
          <a:p>
            <a:pPr algn="l"/>
            <a:r>
              <a:rPr lang="en-GB" sz="3600" b="1" dirty="0">
                <a:solidFill>
                  <a:schemeClr val="bg1"/>
                </a:solidFill>
              </a:rPr>
              <a:t>References</a:t>
            </a:r>
            <a:r>
              <a:rPr lang="en-GB" sz="3200" dirty="0">
                <a:solidFill>
                  <a:srgbClr val="3106EA"/>
                </a:solidFill>
              </a:rPr>
              <a:t>.</a:t>
            </a:r>
          </a:p>
        </p:txBody>
      </p:sp>
      <p:sp>
        <p:nvSpPr>
          <p:cNvPr id="4" name="Content Placeholder 3"/>
          <p:cNvSpPr>
            <a:spLocks noGrp="1"/>
          </p:cNvSpPr>
          <p:nvPr>
            <p:ph idx="1"/>
          </p:nvPr>
        </p:nvSpPr>
        <p:spPr>
          <a:xfrm>
            <a:off x="457200" y="963416"/>
            <a:ext cx="8229600" cy="5181600"/>
          </a:xfrm>
        </p:spPr>
        <p:txBody>
          <a:bodyPr anchor="ctr">
            <a:normAutofit fontScale="92500"/>
          </a:bodyPr>
          <a:lstStyle/>
          <a:p>
            <a:pPr marL="793750" indent="-793750">
              <a:buFont typeface="Wingdings" panose="05000000000000000000" pitchFamily="2" charset="2"/>
              <a:buChar char="v"/>
            </a:pPr>
            <a:r>
              <a:rPr lang="en-US" dirty="0"/>
              <a:t>Managing for Quality and Performance Excellence, Evans, J.R. and William M. Lindsay, W.M., Cengage Learning, India</a:t>
            </a:r>
          </a:p>
          <a:p>
            <a:pPr marL="793750" indent="-793750">
              <a:buFont typeface="Wingdings" panose="05000000000000000000" pitchFamily="2" charset="2"/>
              <a:buChar char="v"/>
            </a:pPr>
            <a:r>
              <a:rPr lang="en-US" dirty="0"/>
              <a:t>The Six Sigma Handbook, Tomas </a:t>
            </a:r>
            <a:r>
              <a:rPr lang="en-US" dirty="0" err="1"/>
              <a:t>Pyzdek</a:t>
            </a:r>
            <a:r>
              <a:rPr lang="en-US" dirty="0"/>
              <a:t> and Paul Keller, Fourth edition, McGraw Hill India.</a:t>
            </a:r>
          </a:p>
          <a:p>
            <a:pPr marL="793750" indent="-793750">
              <a:buFont typeface="Wingdings" panose="05000000000000000000" pitchFamily="2" charset="2"/>
              <a:buChar char="v"/>
            </a:pPr>
            <a:r>
              <a:rPr lang="en-US" dirty="0"/>
              <a:t>Total Quality Management, </a:t>
            </a:r>
            <a:r>
              <a:rPr lang="en-US" dirty="0" err="1"/>
              <a:t>Besterfield</a:t>
            </a:r>
            <a:r>
              <a:rPr lang="en-US" dirty="0"/>
              <a:t> et al., Revised third edition, Pearson India</a:t>
            </a:r>
          </a:p>
          <a:p>
            <a:pPr marL="793750" indent="-793750">
              <a:buFont typeface="Wingdings" panose="05000000000000000000" pitchFamily="2" charset="2"/>
              <a:buChar char="v"/>
            </a:pPr>
            <a:r>
              <a:rPr lang="en-US" dirty="0"/>
              <a:t>The Management and Control of Quality, J. Evans, and W. Lindsay, Third edition, Cengage Learning</a:t>
            </a:r>
          </a:p>
        </p:txBody>
      </p:sp>
      <p:sp>
        <p:nvSpPr>
          <p:cNvPr id="15"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IIM Raipur</a:t>
            </a:r>
          </a:p>
        </p:txBody>
      </p:sp>
      <p:sp>
        <p:nvSpPr>
          <p:cNvPr id="17"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cxnSp>
        <p:nvCxnSpPr>
          <p:cNvPr id="18" name="Straight Connector 17"/>
          <p:cNvCxnSpPr/>
          <p:nvPr/>
        </p:nvCxnSpPr>
        <p:spPr>
          <a:xfrm>
            <a:off x="0" y="6569118"/>
            <a:ext cx="9144000" cy="1588"/>
          </a:xfrm>
          <a:prstGeom prst="line">
            <a:avLst/>
          </a:prstGeom>
          <a:ln w="15875">
            <a:solidFill>
              <a:srgbClr val="3333FF"/>
            </a:solidFill>
          </a:ln>
        </p:spPr>
        <p:style>
          <a:lnRef idx="1">
            <a:schemeClr val="accent1"/>
          </a:lnRef>
          <a:fillRef idx="0">
            <a:schemeClr val="accent1"/>
          </a:fillRef>
          <a:effectRef idx="0">
            <a:schemeClr val="accent1"/>
          </a:effectRef>
          <a:fontRef idx="minor">
            <a:schemeClr val="tx1"/>
          </a:fontRef>
        </p:style>
      </p:cxnSp>
      <p:sp>
        <p:nvSpPr>
          <p:cNvPr id="13"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08 March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39</a:t>
            </a:fld>
            <a:r>
              <a:rPr lang="en-US" altLang="zh-TW" dirty="0">
                <a:solidFill>
                  <a:schemeClr val="bg1">
                    <a:lumMod val="95000"/>
                  </a:schemeClr>
                </a:solidFill>
              </a:rPr>
              <a:t>/40</a:t>
            </a:r>
          </a:p>
        </p:txBody>
      </p:sp>
    </p:spTree>
    <p:extLst>
      <p:ext uri="{BB962C8B-B14F-4D97-AF65-F5344CB8AC3E}">
        <p14:creationId xmlns:p14="http://schemas.microsoft.com/office/powerpoint/2010/main" val="334895242"/>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533400"/>
          </a:xfrm>
          <a:solidFill>
            <a:srgbClr val="3106EA"/>
          </a:solidFill>
        </p:spPr>
        <p:txBody>
          <a:bodyPr>
            <a:normAutofit fontScale="90000"/>
          </a:bodyPr>
          <a:lstStyle/>
          <a:p>
            <a:r>
              <a:rPr lang="en-GB" sz="3200" dirty="0">
                <a:solidFill>
                  <a:srgbClr val="3106EA"/>
                </a:solidFill>
              </a:rPr>
              <a:t>.</a:t>
            </a:r>
          </a:p>
        </p:txBody>
      </p:sp>
      <p:sp>
        <p:nvSpPr>
          <p:cNvPr id="4" name="Content Placeholder 3"/>
          <p:cNvSpPr>
            <a:spLocks noGrp="1"/>
          </p:cNvSpPr>
          <p:nvPr>
            <p:ph idx="1"/>
          </p:nvPr>
        </p:nvSpPr>
        <p:spPr>
          <a:xfrm>
            <a:off x="457200" y="1524000"/>
            <a:ext cx="8229600" cy="2971800"/>
          </a:xfrm>
        </p:spPr>
        <p:txBody>
          <a:bodyPr anchor="ctr">
            <a:normAutofit/>
          </a:bodyPr>
          <a:lstStyle/>
          <a:p>
            <a:pPr marL="0" indent="0" algn="ctr">
              <a:buNone/>
            </a:pPr>
            <a:r>
              <a:rPr lang="en-GB" sz="4800" dirty="0"/>
              <a:t>Thanks!</a:t>
            </a:r>
          </a:p>
        </p:txBody>
      </p:sp>
      <p:sp>
        <p:nvSpPr>
          <p:cNvPr id="15"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IIM Raipur</a:t>
            </a:r>
          </a:p>
        </p:txBody>
      </p:sp>
      <p:sp>
        <p:nvSpPr>
          <p:cNvPr id="17"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cxnSp>
        <p:nvCxnSpPr>
          <p:cNvPr id="18" name="Straight Connector 17"/>
          <p:cNvCxnSpPr/>
          <p:nvPr/>
        </p:nvCxnSpPr>
        <p:spPr>
          <a:xfrm>
            <a:off x="0" y="6569118"/>
            <a:ext cx="9144000" cy="1588"/>
          </a:xfrm>
          <a:prstGeom prst="line">
            <a:avLst/>
          </a:prstGeom>
          <a:ln w="15875">
            <a:solidFill>
              <a:srgbClr val="3333FF"/>
            </a:solidFill>
          </a:ln>
        </p:spPr>
        <p:style>
          <a:lnRef idx="1">
            <a:schemeClr val="accent1"/>
          </a:lnRef>
          <a:fillRef idx="0">
            <a:schemeClr val="accent1"/>
          </a:fillRef>
          <a:effectRef idx="0">
            <a:schemeClr val="accent1"/>
          </a:effectRef>
          <a:fontRef idx="minor">
            <a:schemeClr val="tx1"/>
          </a:fontRef>
        </p:style>
      </p:cxnSp>
      <p:sp>
        <p:nvSpPr>
          <p:cNvPr id="13"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08 March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40</a:t>
            </a:fld>
            <a:r>
              <a:rPr lang="en-US" altLang="zh-TW" dirty="0">
                <a:solidFill>
                  <a:schemeClr val="bg1">
                    <a:lumMod val="95000"/>
                  </a:schemeClr>
                </a:solidFill>
              </a:rPr>
              <a:t>/40</a:t>
            </a:r>
          </a:p>
        </p:txBody>
      </p:sp>
    </p:spTree>
    <p:extLst>
      <p:ext uri="{BB962C8B-B14F-4D97-AF65-F5344CB8AC3E}">
        <p14:creationId xmlns:p14="http://schemas.microsoft.com/office/powerpoint/2010/main" val="2540446467"/>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131746</TotalTime>
  <Words>3849</Words>
  <Application>Microsoft Office PowerPoint</Application>
  <PresentationFormat>On-screen Show (4:3)</PresentationFormat>
  <Paragraphs>576</Paragraphs>
  <Slides>40</Slides>
  <Notes>27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40</vt:i4>
      </vt:variant>
    </vt:vector>
  </HeadingPairs>
  <TitlesOfParts>
    <vt:vector size="48" baseType="lpstr">
      <vt:lpstr>Arial</vt:lpstr>
      <vt:lpstr>Calibri</vt:lpstr>
      <vt:lpstr>Cambria Math</vt:lpstr>
      <vt:lpstr>Courier New</vt:lpstr>
      <vt:lpstr>Times</vt:lpstr>
      <vt:lpstr>Times New Roman</vt:lpstr>
      <vt:lpstr>Wingdings</vt:lpstr>
      <vt:lpstr>Office Theme</vt:lpstr>
      <vt:lpstr>Operations Management with Six Sigma</vt:lpstr>
      <vt:lpstr>Era of Quality at the Akshaya Patra Foundation</vt:lpstr>
      <vt:lpstr>Era of Quality at the Akshaya Patra Foundation</vt:lpstr>
      <vt:lpstr>Era of Quality at the Akshaya Patra Foundation</vt:lpstr>
      <vt:lpstr>Era of Quality at the Akshaya Patra Foundation</vt:lpstr>
      <vt:lpstr>Era of Quality at the Akshaya Patra Foundation</vt:lpstr>
      <vt:lpstr>Era of Quality at the Akshaya Patra Foundation</vt:lpstr>
      <vt:lpstr>Era of Quality at the Akshaya Patra Foundation</vt:lpstr>
      <vt:lpstr>Era of Quality at the Akshaya Patra Foundation</vt:lpstr>
      <vt:lpstr>Era of Quality at the Akshaya Patra Foundation</vt:lpstr>
      <vt:lpstr>Era of Quality at the Akshaya Patra Foundation</vt:lpstr>
      <vt:lpstr>Era of Quality at the Akshaya Patra Foundation</vt:lpstr>
      <vt:lpstr>Era of Quality at the Akshaya Patra Foundation</vt:lpstr>
      <vt:lpstr>Era of Quality at the Akshaya Patra Foundation</vt:lpstr>
      <vt:lpstr>Era of Quality at the Akshaya Patra Foundation</vt:lpstr>
      <vt:lpstr>Era of Quality at the Akshaya Patra Foundation</vt:lpstr>
      <vt:lpstr>Era of Quality at the Akshaya Patra Foundation</vt:lpstr>
      <vt:lpstr>Era of Quality at the Akshaya Patra Foundation</vt:lpstr>
      <vt:lpstr>Era of Quality at the Akshaya Patra Foundation</vt:lpstr>
      <vt:lpstr>Era of Quality at the Akshaya Patra Foundation</vt:lpstr>
      <vt:lpstr>Era of Quality at the Akshaya Patra Foundation</vt:lpstr>
      <vt:lpstr>Era of Quality at the Akshaya Patra Foundation</vt:lpstr>
      <vt:lpstr>PowerPoint Presentation</vt:lpstr>
      <vt:lpstr>Amazon.com</vt:lpstr>
      <vt:lpstr>IKEA</vt:lpstr>
      <vt:lpstr>Inventory</vt:lpstr>
      <vt:lpstr>Holding, Ordering, and Setup Costs</vt:lpstr>
      <vt:lpstr>Pressures for Large and Small Inventories</vt:lpstr>
      <vt:lpstr>Types of inventory</vt:lpstr>
      <vt:lpstr>Types of inventory</vt:lpstr>
      <vt:lpstr>ABC Classification</vt:lpstr>
      <vt:lpstr>ABC Classification</vt:lpstr>
      <vt:lpstr>Economic Order Quantity (EOQ)</vt:lpstr>
      <vt:lpstr>Economic Order Quantity (EOQ)</vt:lpstr>
      <vt:lpstr>Economic Order Quantity (EOQ)</vt:lpstr>
      <vt:lpstr>Reorder Points</vt:lpstr>
      <vt:lpstr>Economic Order Quantity (EOQ)</vt:lpstr>
      <vt:lpstr>Economic Order Quantity (EOQ)</vt:lpstr>
      <vt:lpstr>References.</vt:lpstr>
      <vt:lpst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Gopal</dc:creator>
  <cp:lastModifiedBy>Prof. Gopal Kumar</cp:lastModifiedBy>
  <cp:revision>4644</cp:revision>
  <dcterms:created xsi:type="dcterms:W3CDTF">2006-08-16T00:00:00Z</dcterms:created>
  <dcterms:modified xsi:type="dcterms:W3CDTF">2020-03-14T08:42:22Z</dcterms:modified>
</cp:coreProperties>
</file>