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1170" r:id="rId3"/>
    <p:sldId id="1172" r:id="rId4"/>
    <p:sldId id="1173" r:id="rId5"/>
    <p:sldId id="1237" r:id="rId6"/>
    <p:sldId id="1174" r:id="rId7"/>
    <p:sldId id="1177" r:id="rId8"/>
    <p:sldId id="1159" r:id="rId9"/>
    <p:sldId id="1188" r:id="rId10"/>
    <p:sldId id="1254" r:id="rId11"/>
    <p:sldId id="1190" r:id="rId12"/>
    <p:sldId id="1189" r:id="rId13"/>
    <p:sldId id="1183" r:id="rId14"/>
    <p:sldId id="1192" r:id="rId15"/>
    <p:sldId id="1193" r:id="rId16"/>
    <p:sldId id="1194" r:id="rId17"/>
    <p:sldId id="1196" r:id="rId18"/>
    <p:sldId id="1199" r:id="rId19"/>
    <p:sldId id="1255" r:id="rId20"/>
    <p:sldId id="1256" r:id="rId21"/>
    <p:sldId id="1257" r:id="rId22"/>
    <p:sldId id="1258" r:id="rId23"/>
    <p:sldId id="1259" r:id="rId24"/>
    <p:sldId id="1260" r:id="rId25"/>
    <p:sldId id="1264" r:id="rId26"/>
    <p:sldId id="1262" r:id="rId27"/>
    <p:sldId id="1263" r:id="rId28"/>
    <p:sldId id="1261" r:id="rId29"/>
    <p:sldId id="1238" r:id="rId30"/>
    <p:sldId id="1265" r:id="rId31"/>
    <p:sldId id="1266" r:id="rId32"/>
    <p:sldId id="1252" r:id="rId33"/>
    <p:sldId id="1253" r:id="rId34"/>
    <p:sldId id="1239" r:id="rId35"/>
    <p:sldId id="1240" r:id="rId36"/>
    <p:sldId id="1241" r:id="rId37"/>
    <p:sldId id="1242" r:id="rId38"/>
    <p:sldId id="1243" r:id="rId39"/>
    <p:sldId id="1247" r:id="rId40"/>
    <p:sldId id="1246" r:id="rId41"/>
    <p:sldId id="1248" r:id="rId42"/>
    <p:sldId id="1249" r:id="rId43"/>
    <p:sldId id="1250" r:id="rId44"/>
    <p:sldId id="1251" r:id="rId45"/>
    <p:sldId id="1267" r:id="rId46"/>
    <p:sldId id="262" r:id="rId47"/>
    <p:sldId id="1111"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3106EA"/>
    <a:srgbClr val="3366FF"/>
    <a:srgbClr val="221D43"/>
    <a:srgbClr val="153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73" autoAdjust="0"/>
    <p:restoredTop sz="91280" autoAdjust="0"/>
  </p:normalViewPr>
  <p:slideViewPr>
    <p:cSldViewPr>
      <p:cViewPr varScale="1">
        <p:scale>
          <a:sx n="68" d="100"/>
          <a:sy n="68" d="100"/>
        </p:scale>
        <p:origin x="264" y="78"/>
      </p:cViewPr>
      <p:guideLst>
        <p:guide orient="horz" pos="2160"/>
        <p:guide pos="2880"/>
      </p:guideLst>
    </p:cSldViewPr>
  </p:slideViewPr>
  <p:outlineViewPr>
    <p:cViewPr>
      <p:scale>
        <a:sx n="33" d="100"/>
        <a:sy n="33" d="100"/>
      </p:scale>
      <p:origin x="0" y="325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E77FC4-79FD-4AC8-99E5-E05B9F85282D}" type="datetimeFigureOut">
              <a:rPr lang="en-GB" smtClean="0"/>
              <a:t>01/03/2020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E5CD9A-9A32-4E85-9624-1C4F5450E54A}" type="slidenum">
              <a:rPr lang="en-GB" smtClean="0"/>
              <a:t>‹#›</a:t>
            </a:fld>
            <a:endParaRPr lang="en-GB"/>
          </a:p>
        </p:txBody>
      </p:sp>
    </p:spTree>
    <p:extLst>
      <p:ext uri="{BB962C8B-B14F-4D97-AF65-F5344CB8AC3E}">
        <p14:creationId xmlns:p14="http://schemas.microsoft.com/office/powerpoint/2010/main" val="3112066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New orders can’t be processed until the 20 hour lead time has allowed the existing Work in Process to be completed.</a:t>
            </a: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6</a:t>
            </a:fld>
            <a:endParaRPr lang="en-GB"/>
          </a:p>
        </p:txBody>
      </p:sp>
    </p:spTree>
    <p:extLst>
      <p:ext uri="{BB962C8B-B14F-4D97-AF65-F5344CB8AC3E}">
        <p14:creationId xmlns:p14="http://schemas.microsoft.com/office/powerpoint/2010/main" val="934580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7</a:t>
            </a:fld>
            <a:endParaRPr lang="en-GB"/>
          </a:p>
        </p:txBody>
      </p:sp>
    </p:spTree>
    <p:extLst>
      <p:ext uri="{BB962C8B-B14F-4D97-AF65-F5344CB8AC3E}">
        <p14:creationId xmlns:p14="http://schemas.microsoft.com/office/powerpoint/2010/main" val="1360578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8</a:t>
            </a:fld>
            <a:endParaRPr lang="en-GB"/>
          </a:p>
        </p:txBody>
      </p:sp>
    </p:spTree>
    <p:extLst>
      <p:ext uri="{BB962C8B-B14F-4D97-AF65-F5344CB8AC3E}">
        <p14:creationId xmlns:p14="http://schemas.microsoft.com/office/powerpoint/2010/main" val="3560740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9</a:t>
            </a:fld>
            <a:endParaRPr lang="en-GB"/>
          </a:p>
        </p:txBody>
      </p:sp>
    </p:spTree>
    <p:extLst>
      <p:ext uri="{BB962C8B-B14F-4D97-AF65-F5344CB8AC3E}">
        <p14:creationId xmlns:p14="http://schemas.microsoft.com/office/powerpoint/2010/main" val="1340317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10</a:t>
            </a:fld>
            <a:endParaRPr lang="en-GB"/>
          </a:p>
        </p:txBody>
      </p:sp>
    </p:spTree>
    <p:extLst>
      <p:ext uri="{BB962C8B-B14F-4D97-AF65-F5344CB8AC3E}">
        <p14:creationId xmlns:p14="http://schemas.microsoft.com/office/powerpoint/2010/main" val="3262803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11</a:t>
            </a:fld>
            <a:endParaRPr lang="en-GB"/>
          </a:p>
        </p:txBody>
      </p:sp>
    </p:spTree>
    <p:extLst>
      <p:ext uri="{BB962C8B-B14F-4D97-AF65-F5344CB8AC3E}">
        <p14:creationId xmlns:p14="http://schemas.microsoft.com/office/powerpoint/2010/main" val="3985265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12</a:t>
            </a:fld>
            <a:endParaRPr lang="en-GB"/>
          </a:p>
        </p:txBody>
      </p:sp>
    </p:spTree>
    <p:extLst>
      <p:ext uri="{BB962C8B-B14F-4D97-AF65-F5344CB8AC3E}">
        <p14:creationId xmlns:p14="http://schemas.microsoft.com/office/powerpoint/2010/main" val="606924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13</a:t>
            </a:fld>
            <a:endParaRPr lang="en-GB"/>
          </a:p>
        </p:txBody>
      </p:sp>
    </p:spTree>
    <p:extLst>
      <p:ext uri="{BB962C8B-B14F-4D97-AF65-F5344CB8AC3E}">
        <p14:creationId xmlns:p14="http://schemas.microsoft.com/office/powerpoint/2010/main" val="4291049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14</a:t>
            </a:fld>
            <a:endParaRPr lang="en-GB"/>
          </a:p>
        </p:txBody>
      </p:sp>
    </p:spTree>
    <p:extLst>
      <p:ext uri="{BB962C8B-B14F-4D97-AF65-F5344CB8AC3E}">
        <p14:creationId xmlns:p14="http://schemas.microsoft.com/office/powerpoint/2010/main" val="3693510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15</a:t>
            </a:fld>
            <a:endParaRPr lang="en-GB"/>
          </a:p>
        </p:txBody>
      </p:sp>
    </p:spTree>
    <p:extLst>
      <p:ext uri="{BB962C8B-B14F-4D97-AF65-F5344CB8AC3E}">
        <p14:creationId xmlns:p14="http://schemas.microsoft.com/office/powerpoint/2010/main" val="677869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16</a:t>
            </a:fld>
            <a:endParaRPr lang="en-GB"/>
          </a:p>
        </p:txBody>
      </p:sp>
    </p:spTree>
    <p:extLst>
      <p:ext uri="{BB962C8B-B14F-4D97-AF65-F5344CB8AC3E}">
        <p14:creationId xmlns:p14="http://schemas.microsoft.com/office/powerpoint/2010/main" val="3832862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17</a:t>
            </a:fld>
            <a:endParaRPr lang="en-GB"/>
          </a:p>
        </p:txBody>
      </p:sp>
    </p:spTree>
    <p:extLst>
      <p:ext uri="{BB962C8B-B14F-4D97-AF65-F5344CB8AC3E}">
        <p14:creationId xmlns:p14="http://schemas.microsoft.com/office/powerpoint/2010/main" val="2213983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18</a:t>
            </a:fld>
            <a:endParaRPr lang="en-GB"/>
          </a:p>
        </p:txBody>
      </p:sp>
    </p:spTree>
    <p:extLst>
      <p:ext uri="{BB962C8B-B14F-4D97-AF65-F5344CB8AC3E}">
        <p14:creationId xmlns:p14="http://schemas.microsoft.com/office/powerpoint/2010/main" val="102365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19</a:t>
            </a:fld>
            <a:endParaRPr lang="en-GB"/>
          </a:p>
        </p:txBody>
      </p:sp>
    </p:spTree>
    <p:extLst>
      <p:ext uri="{BB962C8B-B14F-4D97-AF65-F5344CB8AC3E}">
        <p14:creationId xmlns:p14="http://schemas.microsoft.com/office/powerpoint/2010/main" val="2443917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20</a:t>
            </a:fld>
            <a:endParaRPr lang="en-GB"/>
          </a:p>
        </p:txBody>
      </p:sp>
    </p:spTree>
    <p:extLst>
      <p:ext uri="{BB962C8B-B14F-4D97-AF65-F5344CB8AC3E}">
        <p14:creationId xmlns:p14="http://schemas.microsoft.com/office/powerpoint/2010/main" val="3007777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21</a:t>
            </a:fld>
            <a:endParaRPr lang="en-GB"/>
          </a:p>
        </p:txBody>
      </p:sp>
    </p:spTree>
    <p:extLst>
      <p:ext uri="{BB962C8B-B14F-4D97-AF65-F5344CB8AC3E}">
        <p14:creationId xmlns:p14="http://schemas.microsoft.com/office/powerpoint/2010/main" val="3486017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22</a:t>
            </a:fld>
            <a:endParaRPr lang="en-GB"/>
          </a:p>
        </p:txBody>
      </p:sp>
    </p:spTree>
    <p:extLst>
      <p:ext uri="{BB962C8B-B14F-4D97-AF65-F5344CB8AC3E}">
        <p14:creationId xmlns:p14="http://schemas.microsoft.com/office/powerpoint/2010/main" val="4282916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23</a:t>
            </a:fld>
            <a:endParaRPr lang="en-GB"/>
          </a:p>
        </p:txBody>
      </p:sp>
    </p:spTree>
    <p:extLst>
      <p:ext uri="{BB962C8B-B14F-4D97-AF65-F5344CB8AC3E}">
        <p14:creationId xmlns:p14="http://schemas.microsoft.com/office/powerpoint/2010/main" val="900160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24</a:t>
            </a:fld>
            <a:endParaRPr lang="en-GB"/>
          </a:p>
        </p:txBody>
      </p:sp>
    </p:spTree>
    <p:extLst>
      <p:ext uri="{BB962C8B-B14F-4D97-AF65-F5344CB8AC3E}">
        <p14:creationId xmlns:p14="http://schemas.microsoft.com/office/powerpoint/2010/main" val="107007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25</a:t>
            </a:fld>
            <a:endParaRPr lang="en-GB"/>
          </a:p>
        </p:txBody>
      </p:sp>
    </p:spTree>
    <p:extLst>
      <p:ext uri="{BB962C8B-B14F-4D97-AF65-F5344CB8AC3E}">
        <p14:creationId xmlns:p14="http://schemas.microsoft.com/office/powerpoint/2010/main" val="2641067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26</a:t>
            </a:fld>
            <a:endParaRPr lang="en-GB"/>
          </a:p>
        </p:txBody>
      </p:sp>
    </p:spTree>
    <p:extLst>
      <p:ext uri="{BB962C8B-B14F-4D97-AF65-F5344CB8AC3E}">
        <p14:creationId xmlns:p14="http://schemas.microsoft.com/office/powerpoint/2010/main" val="2795132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27</a:t>
            </a:fld>
            <a:endParaRPr lang="en-GB"/>
          </a:p>
        </p:txBody>
      </p:sp>
    </p:spTree>
    <p:extLst>
      <p:ext uri="{BB962C8B-B14F-4D97-AF65-F5344CB8AC3E}">
        <p14:creationId xmlns:p14="http://schemas.microsoft.com/office/powerpoint/2010/main" val="2546694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28</a:t>
            </a:fld>
            <a:endParaRPr lang="en-GB"/>
          </a:p>
        </p:txBody>
      </p:sp>
    </p:spTree>
    <p:extLst>
      <p:ext uri="{BB962C8B-B14F-4D97-AF65-F5344CB8AC3E}">
        <p14:creationId xmlns:p14="http://schemas.microsoft.com/office/powerpoint/2010/main" val="3831708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29</a:t>
            </a:fld>
            <a:endParaRPr lang="en-GB"/>
          </a:p>
        </p:txBody>
      </p:sp>
    </p:spTree>
    <p:extLst>
      <p:ext uri="{BB962C8B-B14F-4D97-AF65-F5344CB8AC3E}">
        <p14:creationId xmlns:p14="http://schemas.microsoft.com/office/powerpoint/2010/main" val="46755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30</a:t>
            </a:fld>
            <a:endParaRPr lang="en-GB"/>
          </a:p>
        </p:txBody>
      </p:sp>
    </p:spTree>
    <p:extLst>
      <p:ext uri="{BB962C8B-B14F-4D97-AF65-F5344CB8AC3E}">
        <p14:creationId xmlns:p14="http://schemas.microsoft.com/office/powerpoint/2010/main" val="1939679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31</a:t>
            </a:fld>
            <a:endParaRPr lang="en-GB"/>
          </a:p>
        </p:txBody>
      </p:sp>
    </p:spTree>
    <p:extLst>
      <p:ext uri="{BB962C8B-B14F-4D97-AF65-F5344CB8AC3E}">
        <p14:creationId xmlns:p14="http://schemas.microsoft.com/office/powerpoint/2010/main" val="4208672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32</a:t>
            </a:fld>
            <a:endParaRPr lang="en-GB"/>
          </a:p>
        </p:txBody>
      </p:sp>
    </p:spTree>
    <p:extLst>
      <p:ext uri="{BB962C8B-B14F-4D97-AF65-F5344CB8AC3E}">
        <p14:creationId xmlns:p14="http://schemas.microsoft.com/office/powerpoint/2010/main" val="891681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33</a:t>
            </a:fld>
            <a:endParaRPr lang="en-GB"/>
          </a:p>
        </p:txBody>
      </p:sp>
    </p:spTree>
    <p:extLst>
      <p:ext uri="{BB962C8B-B14F-4D97-AF65-F5344CB8AC3E}">
        <p14:creationId xmlns:p14="http://schemas.microsoft.com/office/powerpoint/2010/main" val="488815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34</a:t>
            </a:fld>
            <a:endParaRPr lang="en-GB"/>
          </a:p>
        </p:txBody>
      </p:sp>
    </p:spTree>
    <p:extLst>
      <p:ext uri="{BB962C8B-B14F-4D97-AF65-F5344CB8AC3E}">
        <p14:creationId xmlns:p14="http://schemas.microsoft.com/office/powerpoint/2010/main" val="4476617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35</a:t>
            </a:fld>
            <a:endParaRPr lang="en-GB"/>
          </a:p>
        </p:txBody>
      </p:sp>
    </p:spTree>
    <p:extLst>
      <p:ext uri="{BB962C8B-B14F-4D97-AF65-F5344CB8AC3E}">
        <p14:creationId xmlns:p14="http://schemas.microsoft.com/office/powerpoint/2010/main" val="1189773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36</a:t>
            </a:fld>
            <a:endParaRPr lang="en-GB"/>
          </a:p>
        </p:txBody>
      </p:sp>
    </p:spTree>
    <p:extLst>
      <p:ext uri="{BB962C8B-B14F-4D97-AF65-F5344CB8AC3E}">
        <p14:creationId xmlns:p14="http://schemas.microsoft.com/office/powerpoint/2010/main" val="38063393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37</a:t>
            </a:fld>
            <a:endParaRPr lang="en-GB"/>
          </a:p>
        </p:txBody>
      </p:sp>
    </p:spTree>
    <p:extLst>
      <p:ext uri="{BB962C8B-B14F-4D97-AF65-F5344CB8AC3E}">
        <p14:creationId xmlns:p14="http://schemas.microsoft.com/office/powerpoint/2010/main" val="2451978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38</a:t>
            </a:fld>
            <a:endParaRPr lang="en-GB"/>
          </a:p>
        </p:txBody>
      </p:sp>
    </p:spTree>
    <p:extLst>
      <p:ext uri="{BB962C8B-B14F-4D97-AF65-F5344CB8AC3E}">
        <p14:creationId xmlns:p14="http://schemas.microsoft.com/office/powerpoint/2010/main" val="10407556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39</a:t>
            </a:fld>
            <a:endParaRPr lang="en-GB"/>
          </a:p>
        </p:txBody>
      </p:sp>
    </p:spTree>
    <p:extLst>
      <p:ext uri="{BB962C8B-B14F-4D97-AF65-F5344CB8AC3E}">
        <p14:creationId xmlns:p14="http://schemas.microsoft.com/office/powerpoint/2010/main" val="42070087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40</a:t>
            </a:fld>
            <a:endParaRPr lang="en-GB"/>
          </a:p>
        </p:txBody>
      </p:sp>
    </p:spTree>
    <p:extLst>
      <p:ext uri="{BB962C8B-B14F-4D97-AF65-F5344CB8AC3E}">
        <p14:creationId xmlns:p14="http://schemas.microsoft.com/office/powerpoint/2010/main" val="12331068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41</a:t>
            </a:fld>
            <a:endParaRPr lang="en-GB"/>
          </a:p>
        </p:txBody>
      </p:sp>
    </p:spTree>
    <p:extLst>
      <p:ext uri="{BB962C8B-B14F-4D97-AF65-F5344CB8AC3E}">
        <p14:creationId xmlns:p14="http://schemas.microsoft.com/office/powerpoint/2010/main" val="34392317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42</a:t>
            </a:fld>
            <a:endParaRPr lang="en-GB"/>
          </a:p>
        </p:txBody>
      </p:sp>
    </p:spTree>
    <p:extLst>
      <p:ext uri="{BB962C8B-B14F-4D97-AF65-F5344CB8AC3E}">
        <p14:creationId xmlns:p14="http://schemas.microsoft.com/office/powerpoint/2010/main" val="4179897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43</a:t>
            </a:fld>
            <a:endParaRPr lang="en-GB"/>
          </a:p>
        </p:txBody>
      </p:sp>
    </p:spTree>
    <p:extLst>
      <p:ext uri="{BB962C8B-B14F-4D97-AF65-F5344CB8AC3E}">
        <p14:creationId xmlns:p14="http://schemas.microsoft.com/office/powerpoint/2010/main" val="31261581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44</a:t>
            </a:fld>
            <a:endParaRPr lang="en-GB"/>
          </a:p>
        </p:txBody>
      </p:sp>
    </p:spTree>
    <p:extLst>
      <p:ext uri="{BB962C8B-B14F-4D97-AF65-F5344CB8AC3E}">
        <p14:creationId xmlns:p14="http://schemas.microsoft.com/office/powerpoint/2010/main" val="34980396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45</a:t>
            </a:fld>
            <a:endParaRPr lang="en-GB"/>
          </a:p>
        </p:txBody>
      </p:sp>
    </p:spTree>
    <p:extLst>
      <p:ext uri="{BB962C8B-B14F-4D97-AF65-F5344CB8AC3E}">
        <p14:creationId xmlns:p14="http://schemas.microsoft.com/office/powerpoint/2010/main" val="1283112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01-Mar-20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01-Mar-20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01-Mar-20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01-Mar-20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01-Mar-20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gopalkumar@iimraipur.ac.in"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5025" y="5097505"/>
            <a:ext cx="32289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3"/>
          <a:srcRect t="37605"/>
          <a:stretch/>
        </p:blipFill>
        <p:spPr bwMode="auto">
          <a:xfrm>
            <a:off x="0" y="2879682"/>
            <a:ext cx="3416796" cy="1768518"/>
          </a:xfrm>
          <a:prstGeom prst="rect">
            <a:avLst/>
          </a:prstGeom>
          <a:noFill/>
          <a:ln w="9525">
            <a:noFill/>
            <a:miter lim="800000"/>
            <a:headEnd/>
            <a:tailEnd/>
          </a:ln>
          <a:effectLst/>
        </p:spPr>
      </p:pic>
      <p:sp>
        <p:nvSpPr>
          <p:cNvPr id="2" name="Title 1"/>
          <p:cNvSpPr>
            <a:spLocks noGrp="1"/>
          </p:cNvSpPr>
          <p:nvPr>
            <p:ph type="ctrTitle"/>
          </p:nvPr>
        </p:nvSpPr>
        <p:spPr>
          <a:xfrm>
            <a:off x="1" y="762001"/>
            <a:ext cx="9143999" cy="1600199"/>
          </a:xfrm>
          <a:solidFill>
            <a:srgbClr val="0066FF"/>
          </a:solidFill>
          <a:effectLst>
            <a:outerShdw blurRad="76200" dist="12700" dir="8100000" sy="-23000" kx="800400" algn="br" rotWithShape="0">
              <a:prstClr val="black">
                <a:alpha val="20000"/>
              </a:prstClr>
            </a:outerShdw>
          </a:effectLst>
          <a:scene3d>
            <a:camera prst="orthographicFront"/>
            <a:lightRig rig="threePt" dir="t"/>
          </a:scene3d>
          <a:sp3d>
            <a:bevelT w="165100" prst="coolSlant"/>
          </a:sp3d>
        </p:spPr>
        <p:txBody>
          <a:bodyPr>
            <a:noAutofit/>
          </a:bodyPr>
          <a:lstStyle/>
          <a:p>
            <a:r>
              <a:rPr lang="en-GB" altLang="zh-TW" sz="3600" b="1" kern="0" dirty="0">
                <a:solidFill>
                  <a:schemeClr val="bg1"/>
                </a:solidFill>
              </a:rPr>
              <a:t>Operations Management with Six Sigma</a:t>
            </a:r>
            <a:endParaRPr lang="en-US" sz="3600" dirty="0">
              <a:solidFill>
                <a:schemeClr val="bg1"/>
              </a:solidFill>
            </a:endParaRPr>
          </a:p>
        </p:txBody>
      </p:sp>
      <p:sp>
        <p:nvSpPr>
          <p:cNvPr id="8"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9"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a:t>
            </a:fld>
            <a:r>
              <a:rPr lang="en-US" altLang="zh-TW" dirty="0">
                <a:solidFill>
                  <a:schemeClr val="bg1">
                    <a:lumMod val="95000"/>
                  </a:schemeClr>
                </a:solidFill>
              </a:rPr>
              <a:t>/47</a:t>
            </a:r>
          </a:p>
        </p:txBody>
      </p:sp>
      <p:sp>
        <p:nvSpPr>
          <p:cNvPr id="10"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cxnSp>
        <p:nvCxnSpPr>
          <p:cNvPr id="11" name="Straight Connector 10"/>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5" name="AutoShape 2" descr="Image result for big baza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9441" y="2819400"/>
            <a:ext cx="2054303" cy="1540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5" descr="Image result for nan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184" y="4267200"/>
            <a:ext cx="14287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629443"/>
            <a:ext cx="3445825" cy="189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371600" y="1676400"/>
            <a:ext cx="6400800" cy="4572000"/>
          </a:xfrm>
        </p:spPr>
        <p:txBody>
          <a:bodyPr>
            <a:normAutofit/>
          </a:bodyPr>
          <a:lstStyle/>
          <a:p>
            <a:endParaRPr lang="en-GB" sz="2000" dirty="0"/>
          </a:p>
          <a:p>
            <a:endParaRPr lang="en-GB" dirty="0"/>
          </a:p>
          <a:p>
            <a:endParaRPr lang="en-GB" dirty="0"/>
          </a:p>
          <a:p>
            <a:r>
              <a:rPr lang="en-GB" sz="2600" dirty="0" err="1"/>
              <a:t>Dr.</a:t>
            </a:r>
            <a:r>
              <a:rPr lang="en-GB" sz="2600" dirty="0"/>
              <a:t> Gopal Kumar</a:t>
            </a:r>
          </a:p>
          <a:p>
            <a:pPr indent="623888"/>
            <a:r>
              <a:rPr lang="en-GB" sz="2000" dirty="0">
                <a:hlinkClick r:id="rId7"/>
              </a:rPr>
              <a:t>gopalkumar@iimraipur.ac.in</a:t>
            </a:r>
            <a:endParaRPr lang="en-GB" sz="2000" dirty="0"/>
          </a:p>
          <a:p>
            <a:endParaRPr lang="en-GB" sz="1100" dirty="0"/>
          </a:p>
          <a:p>
            <a:r>
              <a:rPr lang="en-GB" sz="2400" dirty="0"/>
              <a:t>IIM Raipur</a:t>
            </a:r>
          </a:p>
          <a:p>
            <a:endParaRPr lang="en-GB" sz="1400" dirty="0"/>
          </a:p>
          <a:p>
            <a:r>
              <a:rPr lang="en-GB" sz="1600" dirty="0">
                <a:solidFill>
                  <a:srgbClr val="7030A0"/>
                </a:solidFill>
                <a:effectLst>
                  <a:outerShdw blurRad="38100" dist="38100" dir="2700000" algn="tl">
                    <a:srgbClr val="000000">
                      <a:alpha val="43137"/>
                    </a:srgbClr>
                  </a:outerShdw>
                </a:effectLst>
              </a:rPr>
              <a:t>01 March 2020</a:t>
            </a:r>
          </a:p>
        </p:txBody>
      </p:sp>
    </p:spTree>
    <p:extLst>
      <p:ext uri="{BB962C8B-B14F-4D97-AF65-F5344CB8AC3E}">
        <p14:creationId xmlns:p14="http://schemas.microsoft.com/office/powerpoint/2010/main" val="42401685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Deliverables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4" name="Content Placeholder 3"/>
          <p:cNvSpPr>
            <a:spLocks noGrp="1"/>
          </p:cNvSpPr>
          <p:nvPr>
            <p:ph idx="1"/>
          </p:nvPr>
        </p:nvSpPr>
        <p:spPr>
          <a:xfrm>
            <a:off x="381000" y="717674"/>
            <a:ext cx="8305800" cy="5759326"/>
          </a:xfrm>
        </p:spPr>
        <p:txBody>
          <a:bodyPr>
            <a:noAutofit/>
          </a:bodyPr>
          <a:lstStyle/>
          <a:p>
            <a:pPr marL="514350" indent="-514350" defTabSz="1000125">
              <a:lnSpc>
                <a:spcPct val="90000"/>
              </a:lnSpc>
              <a:spcBef>
                <a:spcPts val="0"/>
              </a:spcBef>
              <a:spcAft>
                <a:spcPts val="1200"/>
              </a:spcAft>
              <a:buClr>
                <a:srgbClr val="BF0922"/>
              </a:buClr>
              <a:buSzPct val="85000"/>
              <a:buFont typeface="+mj-lt"/>
              <a:buAutoNum type="arabicPeriod"/>
              <a:defRPr/>
            </a:pPr>
            <a:r>
              <a:rPr lang="en-US" dirty="0"/>
              <a:t>Cost</a:t>
            </a:r>
          </a:p>
          <a:p>
            <a:pPr marL="514350" indent="-514350" defTabSz="1000125">
              <a:lnSpc>
                <a:spcPct val="90000"/>
              </a:lnSpc>
              <a:spcBef>
                <a:spcPts val="0"/>
              </a:spcBef>
              <a:spcAft>
                <a:spcPts val="1200"/>
              </a:spcAft>
              <a:buClr>
                <a:srgbClr val="BF0922"/>
              </a:buClr>
              <a:buSzPct val="85000"/>
              <a:buFont typeface="+mj-lt"/>
              <a:buAutoNum type="arabicPeriod"/>
              <a:defRPr/>
            </a:pPr>
            <a:r>
              <a:rPr lang="en-US" dirty="0"/>
              <a:t>Quality </a:t>
            </a:r>
          </a:p>
          <a:p>
            <a:pPr marL="514350" indent="-514350" defTabSz="1000125">
              <a:lnSpc>
                <a:spcPct val="90000"/>
              </a:lnSpc>
              <a:spcBef>
                <a:spcPts val="0"/>
              </a:spcBef>
              <a:spcAft>
                <a:spcPts val="1200"/>
              </a:spcAft>
              <a:buClr>
                <a:srgbClr val="BF0922"/>
              </a:buClr>
              <a:buSzPct val="85000"/>
              <a:buFont typeface="+mj-lt"/>
              <a:buAutoNum type="arabicPeriod"/>
              <a:defRPr/>
            </a:pPr>
            <a:r>
              <a:rPr lang="en-US" dirty="0"/>
              <a:t>Schedule</a:t>
            </a:r>
            <a:br>
              <a:rPr lang="en-US" dirty="0"/>
            </a:br>
            <a:endParaRPr lang="en-US" dirty="0"/>
          </a:p>
          <a:p>
            <a:pPr defTabSz="1000125">
              <a:lnSpc>
                <a:spcPct val="90000"/>
              </a:lnSpc>
              <a:spcBef>
                <a:spcPts val="0"/>
              </a:spcBef>
              <a:spcAft>
                <a:spcPts val="1200"/>
              </a:spcAft>
              <a:buClr>
                <a:srgbClr val="BF0922"/>
              </a:buClr>
              <a:buSzPct val="85000"/>
              <a:defRPr/>
            </a:pPr>
            <a:r>
              <a:rPr lang="en-US" b="1" u="sng" dirty="0" err="1"/>
              <a:t>CTx</a:t>
            </a:r>
            <a:endParaRPr lang="en-US" b="1" u="sng" dirty="0"/>
          </a:p>
          <a:p>
            <a:pPr marL="0" indent="0" defTabSz="1000125" fontAlgn="auto">
              <a:lnSpc>
                <a:spcPct val="90000"/>
              </a:lnSpc>
              <a:spcBef>
                <a:spcPts val="0"/>
              </a:spcBef>
              <a:spcAft>
                <a:spcPts val="1200"/>
              </a:spcAft>
              <a:buClr>
                <a:srgbClr val="BF0922"/>
              </a:buClr>
              <a:buSzPct val="85000"/>
              <a:buNone/>
              <a:defRPr/>
            </a:pPr>
            <a:br>
              <a:rPr lang="en-US" dirty="0"/>
            </a:br>
            <a:endParaRPr lang="en-US" sz="2800" dirty="0"/>
          </a:p>
        </p:txBody>
      </p:sp>
      <p:sp>
        <p:nvSpPr>
          <p:cNvPr id="6" name="TextBox 5">
            <a:extLst>
              <a:ext uri="{FF2B5EF4-FFF2-40B4-BE49-F238E27FC236}">
                <a16:creationId xmlns:a16="http://schemas.microsoft.com/office/drawing/2014/main" id="{AC18C7A3-0DD9-430E-BDC7-F5CDEA8FEC4D}"/>
              </a:ext>
            </a:extLst>
          </p:cNvPr>
          <p:cNvSpPr txBox="1"/>
          <p:nvPr/>
        </p:nvSpPr>
        <p:spPr>
          <a:xfrm>
            <a:off x="1277431" y="4804102"/>
            <a:ext cx="2601161" cy="584775"/>
          </a:xfrm>
          <a:prstGeom prst="rect">
            <a:avLst/>
          </a:prstGeom>
          <a:noFill/>
        </p:spPr>
        <p:txBody>
          <a:bodyPr wrap="none" rtlCol="0">
            <a:spAutoFit/>
          </a:bodyPr>
          <a:lstStyle/>
          <a:p>
            <a:r>
              <a:rPr lang="en-US" sz="3200" dirty="0"/>
              <a:t>Critical to Cost</a:t>
            </a:r>
          </a:p>
        </p:txBody>
      </p:sp>
      <p:sp>
        <p:nvSpPr>
          <p:cNvPr id="17" name="TextBox 16">
            <a:extLst>
              <a:ext uri="{FF2B5EF4-FFF2-40B4-BE49-F238E27FC236}">
                <a16:creationId xmlns:a16="http://schemas.microsoft.com/office/drawing/2014/main" id="{D7AFF499-8B6A-4323-8459-5B85A8809522}"/>
              </a:ext>
            </a:extLst>
          </p:cNvPr>
          <p:cNvSpPr txBox="1"/>
          <p:nvPr/>
        </p:nvSpPr>
        <p:spPr>
          <a:xfrm>
            <a:off x="1277431" y="3566815"/>
            <a:ext cx="3073855" cy="584775"/>
          </a:xfrm>
          <a:prstGeom prst="rect">
            <a:avLst/>
          </a:prstGeom>
          <a:noFill/>
        </p:spPr>
        <p:txBody>
          <a:bodyPr wrap="none" rtlCol="0">
            <a:spAutoFit/>
          </a:bodyPr>
          <a:lstStyle/>
          <a:p>
            <a:r>
              <a:rPr lang="en-US" sz="3200" dirty="0"/>
              <a:t>Critical to Quality</a:t>
            </a:r>
          </a:p>
        </p:txBody>
      </p:sp>
      <p:sp>
        <p:nvSpPr>
          <p:cNvPr id="18" name="TextBox 17">
            <a:extLst>
              <a:ext uri="{FF2B5EF4-FFF2-40B4-BE49-F238E27FC236}">
                <a16:creationId xmlns:a16="http://schemas.microsoft.com/office/drawing/2014/main" id="{52E0418F-6170-417B-97E9-F6AF15A7A9A2}"/>
              </a:ext>
            </a:extLst>
          </p:cNvPr>
          <p:cNvSpPr txBox="1"/>
          <p:nvPr/>
        </p:nvSpPr>
        <p:spPr>
          <a:xfrm>
            <a:off x="1277431" y="4184353"/>
            <a:ext cx="3384837" cy="584775"/>
          </a:xfrm>
          <a:prstGeom prst="rect">
            <a:avLst/>
          </a:prstGeom>
          <a:noFill/>
        </p:spPr>
        <p:txBody>
          <a:bodyPr wrap="none" rtlCol="0">
            <a:spAutoFit/>
          </a:bodyPr>
          <a:lstStyle/>
          <a:p>
            <a:r>
              <a:rPr lang="en-US" sz="3200" dirty="0"/>
              <a:t>Critical to Schedule</a:t>
            </a:r>
          </a:p>
        </p:txBody>
      </p:sp>
      <p:sp>
        <p:nvSpPr>
          <p:cNvPr id="10" name="Right Brace 9">
            <a:extLst>
              <a:ext uri="{FF2B5EF4-FFF2-40B4-BE49-F238E27FC236}">
                <a16:creationId xmlns:a16="http://schemas.microsoft.com/office/drawing/2014/main" id="{B58AD375-D8E7-4911-851E-A469C258E062}"/>
              </a:ext>
            </a:extLst>
          </p:cNvPr>
          <p:cNvSpPr/>
          <p:nvPr/>
        </p:nvSpPr>
        <p:spPr>
          <a:xfrm>
            <a:off x="2819400" y="766276"/>
            <a:ext cx="304800" cy="1685349"/>
          </a:xfrm>
          <a:prstGeom prst="righ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1116F17D-EAC8-4CFA-9809-33563DA8086E}"/>
              </a:ext>
            </a:extLst>
          </p:cNvPr>
          <p:cNvSpPr txBox="1"/>
          <p:nvPr/>
        </p:nvSpPr>
        <p:spPr>
          <a:xfrm>
            <a:off x="3325755" y="1378117"/>
            <a:ext cx="3650230" cy="461665"/>
          </a:xfrm>
          <a:prstGeom prst="rect">
            <a:avLst/>
          </a:prstGeom>
          <a:noFill/>
        </p:spPr>
        <p:txBody>
          <a:bodyPr wrap="none" rtlCol="0">
            <a:spAutoFit/>
          </a:bodyPr>
          <a:lstStyle/>
          <a:p>
            <a:r>
              <a:rPr lang="en-US" sz="2400" dirty="0"/>
              <a:t>Success of Six Sigma Project</a:t>
            </a:r>
          </a:p>
        </p:txBody>
      </p:sp>
      <p:sp>
        <p:nvSpPr>
          <p:cNvPr id="13" name="Rectangle 12">
            <a:extLst>
              <a:ext uri="{FF2B5EF4-FFF2-40B4-BE49-F238E27FC236}">
                <a16:creationId xmlns:a16="http://schemas.microsoft.com/office/drawing/2014/main" id="{A29D0972-C87C-4B11-857F-8ED0102CA028}"/>
              </a:ext>
            </a:extLst>
          </p:cNvPr>
          <p:cNvSpPr/>
          <p:nvPr/>
        </p:nvSpPr>
        <p:spPr>
          <a:xfrm>
            <a:off x="657173" y="5569190"/>
            <a:ext cx="8029627"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dirty="0"/>
              <a:t>Deliverables are </a:t>
            </a:r>
            <a:r>
              <a:rPr lang="en-US" sz="2400" u="sng" dirty="0"/>
              <a:t>validated</a:t>
            </a:r>
            <a:r>
              <a:rPr lang="en-US" sz="2400" dirty="0"/>
              <a:t> and </a:t>
            </a:r>
            <a:r>
              <a:rPr lang="en-US" sz="2400" u="sng" dirty="0"/>
              <a:t>refined</a:t>
            </a:r>
            <a:r>
              <a:rPr lang="en-US" sz="2400" dirty="0"/>
              <a:t> in the Measure stage through a thorough statistical analysis.</a:t>
            </a:r>
          </a:p>
        </p:txBody>
      </p:sp>
    </p:spTree>
    <p:extLst>
      <p:ext uri="{BB962C8B-B14F-4D97-AF65-F5344CB8AC3E}">
        <p14:creationId xmlns:p14="http://schemas.microsoft.com/office/powerpoint/2010/main" val="55008855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Quality</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Defects, error, delivery time</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Defects-Per-Million Opportunities </a:t>
                </a:r>
                <a:br>
                  <a:rPr lang="en-US" dirty="0"/>
                </a:br>
                <a:br>
                  <a:rPr lang="en-US" dirty="0"/>
                </a:br>
                <a:endParaRPr lang="en-US" dirty="0"/>
              </a:p>
              <a:p>
                <a:pPr lvl="1" defTabSz="1000125">
                  <a:lnSpc>
                    <a:spcPct val="90000"/>
                  </a:lnSpc>
                  <a:spcBef>
                    <a:spcPts val="0"/>
                  </a:spcBef>
                  <a:spcAft>
                    <a:spcPts val="1200"/>
                  </a:spcAft>
                  <a:buClr>
                    <a:srgbClr val="BF0922"/>
                  </a:buClr>
                  <a:buSzPct val="85000"/>
                  <a:buFont typeface="Wingdings" panose="05000000000000000000" pitchFamily="2" charset="2"/>
                  <a:buChar char="§"/>
                  <a:defRPr/>
                </a:pPr>
                <a:endParaRPr lang="en-US" sz="700" dirty="0"/>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sz="2700" dirty="0"/>
                  <a:t>If defect in a smartphone can happen because defect in camera, GPS system, fingerprint, and video quality (Four opportunities).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sz="2700" dirty="0"/>
                  <a:t>If 1000 smartphone examined, 10 are found defective.</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10</m:t>
                        </m:r>
                      </m:num>
                      <m:den>
                        <m:r>
                          <a:rPr lang="en-US" sz="2400" b="0" i="1" smtClean="0">
                            <a:latin typeface="Cambria Math" panose="02040503050406030204" pitchFamily="18" charset="0"/>
                          </a:rPr>
                          <m:t>1000</m:t>
                        </m:r>
                        <m:r>
                          <a:rPr lang="en-US" sz="2400" b="0" i="1" smtClean="0">
                            <a:latin typeface="Cambria Math" panose="02040503050406030204" pitchFamily="18" charset="0"/>
                            <a:ea typeface="Cambria Math" panose="02040503050406030204" pitchFamily="18" charset="0"/>
                          </a:rPr>
                          <m:t>×4</m:t>
                        </m:r>
                      </m:den>
                    </m:f>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10</m:t>
                        </m:r>
                      </m:e>
                      <m:sup>
                        <m:r>
                          <a:rPr lang="en-US" sz="2400" b="0" i="1" smtClean="0">
                            <a:latin typeface="Cambria Math" panose="02040503050406030204" pitchFamily="18" charset="0"/>
                            <a:ea typeface="Cambria Math" panose="02040503050406030204" pitchFamily="18" charset="0"/>
                          </a:rPr>
                          <m:t>6</m:t>
                        </m:r>
                      </m:sup>
                    </m:sSup>
                    <m:r>
                      <a:rPr lang="en-US" sz="2400" b="0" i="1" smtClean="0">
                        <a:latin typeface="Cambria Math" panose="02040503050406030204" pitchFamily="18" charset="0"/>
                        <a:ea typeface="Cambria Math" panose="02040503050406030204" pitchFamily="18" charset="0"/>
                      </a:rPr>
                      <m:t>=2500 </m:t>
                    </m:r>
                    <m:r>
                      <a:rPr lang="en-US" sz="2400" b="0" i="1" smtClean="0">
                        <a:latin typeface="Cambria Math" panose="02040503050406030204" pitchFamily="18" charset="0"/>
                        <a:ea typeface="Cambria Math" panose="02040503050406030204" pitchFamily="18" charset="0"/>
                      </a:rPr>
                      <m:t>𝐷𝑃𝑀𝑂</m:t>
                    </m:r>
                  </m:oMath>
                </a14:m>
                <a:endParaRPr lang="en-US" sz="2400" b="0" dirty="0">
                  <a:ea typeface="Cambria Math" panose="02040503050406030204" pitchFamily="18" charset="0"/>
                </a:endParaRPr>
              </a:p>
              <a:p>
                <a:pPr lvl="1" defTabSz="1000125">
                  <a:lnSpc>
                    <a:spcPct val="90000"/>
                  </a:lnSpc>
                  <a:spcBef>
                    <a:spcPts val="0"/>
                  </a:spcBef>
                  <a:spcAft>
                    <a:spcPts val="1200"/>
                  </a:spcAft>
                  <a:buClr>
                    <a:srgbClr val="BF0922"/>
                  </a:buClr>
                  <a:buSzPct val="85000"/>
                  <a:buFont typeface="Wingdings" panose="05000000000000000000" pitchFamily="2" charset="2"/>
                  <a:buChar char="§"/>
                  <a:defRPr/>
                </a:pP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10</m:t>
                        </m:r>
                      </m:num>
                      <m:den>
                        <m:r>
                          <a:rPr lang="en-US" sz="2400" i="1">
                            <a:latin typeface="Cambria Math" panose="02040503050406030204" pitchFamily="18" charset="0"/>
                          </a:rPr>
                          <m:t>1000</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6</m:t>
                        </m:r>
                      </m:den>
                    </m:f>
                    <m:r>
                      <a:rPr lang="en-US" sz="2400" i="1">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10</m:t>
                        </m:r>
                      </m:e>
                      <m:sup>
                        <m:r>
                          <a:rPr lang="en-US" sz="2400" i="1">
                            <a:latin typeface="Cambria Math" panose="02040503050406030204" pitchFamily="18" charset="0"/>
                            <a:ea typeface="Cambria Math" panose="02040503050406030204" pitchFamily="18" charset="0"/>
                          </a:rPr>
                          <m:t>6</m:t>
                        </m:r>
                      </m:sup>
                    </m:sSup>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1667</m:t>
                    </m:r>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𝐷𝑃𝑀𝑂</m:t>
                    </m:r>
                  </m:oMath>
                </a14:m>
                <a:endParaRPr lang="en-US" sz="24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2"/>
                <a:stretch>
                  <a:fillRect l="-1248" t="-2222" r="-1836"/>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645A9C4B-9B0F-41DA-9259-90DB49E2FC8F}"/>
              </a:ext>
            </a:extLst>
          </p:cNvPr>
          <p:cNvSpPr txBox="1"/>
          <p:nvPr/>
        </p:nvSpPr>
        <p:spPr>
          <a:xfrm>
            <a:off x="1772187" y="1905000"/>
            <a:ext cx="2035301" cy="523220"/>
          </a:xfrm>
          <a:prstGeom prst="rect">
            <a:avLst/>
          </a:prstGeom>
          <a:noFill/>
        </p:spPr>
        <p:txBody>
          <a:bodyPr wrap="none" rtlCol="0">
            <a:spAutoFit/>
          </a:bodyPr>
          <a:lstStyle/>
          <a:p>
            <a:r>
              <a:rPr lang="en-US" sz="2800" dirty="0"/>
              <a:t>2.5% defects</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03F0219-A3E8-4933-B0A5-B5AEB9CA2984}"/>
                  </a:ext>
                </a:extLst>
              </p:cNvPr>
              <p:cNvSpPr txBox="1"/>
              <p:nvPr/>
            </p:nvSpPr>
            <p:spPr>
              <a:xfrm>
                <a:off x="3087858" y="2435806"/>
                <a:ext cx="4549643" cy="523220"/>
              </a:xfrm>
              <a:prstGeom prst="rect">
                <a:avLst/>
              </a:prstGeom>
              <a:noFill/>
            </p:spPr>
            <p:txBody>
              <a:bodyPr wrap="none" rtlCol="0">
                <a:spAutoFit/>
              </a:bodyPr>
              <a:lstStyle/>
              <a:p>
                <a:r>
                  <a:rPr lang="en-US" sz="2800" dirty="0"/>
                  <a:t>0.025</a:t>
                </a:r>
                <a14:m>
                  <m:oMath xmlns:m="http://schemas.openxmlformats.org/officeDocument/2006/math">
                    <m:r>
                      <a:rPr lang="en-US" sz="2800" i="1" smtClean="0">
                        <a:latin typeface="Cambria Math" panose="02040503050406030204" pitchFamily="18" charset="0"/>
                        <a:ea typeface="Cambria Math" panose="02040503050406030204" pitchFamily="18" charset="0"/>
                      </a:rPr>
                      <m:t>×</m:t>
                    </m:r>
                    <m:sSup>
                      <m:sSupPr>
                        <m:ctrlPr>
                          <a:rPr lang="en-US" sz="280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10</m:t>
                        </m:r>
                      </m:e>
                      <m:sup>
                        <m:r>
                          <a:rPr lang="en-US" sz="2800" b="0" i="1" smtClean="0">
                            <a:latin typeface="Cambria Math" panose="02040503050406030204" pitchFamily="18" charset="0"/>
                            <a:ea typeface="Cambria Math" panose="02040503050406030204" pitchFamily="18" charset="0"/>
                          </a:rPr>
                          <m:t>6</m:t>
                        </m:r>
                      </m:sup>
                    </m:sSup>
                    <m:r>
                      <a:rPr lang="en-US" sz="2800" b="0" i="1" smtClean="0">
                        <a:latin typeface="Cambria Math" panose="02040503050406030204" pitchFamily="18" charset="0"/>
                        <a:ea typeface="Cambria Math" panose="02040503050406030204" pitchFamily="18" charset="0"/>
                      </a:rPr>
                      <m:t>=25,000 </m:t>
                    </m:r>
                    <m:r>
                      <a:rPr lang="en-US" sz="2800" b="0" i="1" smtClean="0">
                        <a:latin typeface="Cambria Math" panose="02040503050406030204" pitchFamily="18" charset="0"/>
                        <a:ea typeface="Cambria Math" panose="02040503050406030204" pitchFamily="18" charset="0"/>
                      </a:rPr>
                      <m:t>𝐷𝑃𝑀𝑂</m:t>
                    </m:r>
                  </m:oMath>
                </a14:m>
                <a:endParaRPr lang="en-US" sz="2800" dirty="0"/>
              </a:p>
            </p:txBody>
          </p:sp>
        </mc:Choice>
        <mc:Fallback xmlns="">
          <p:sp>
            <p:nvSpPr>
              <p:cNvPr id="14" name="TextBox 13">
                <a:extLst>
                  <a:ext uri="{FF2B5EF4-FFF2-40B4-BE49-F238E27FC236}">
                    <a16:creationId xmlns:a16="http://schemas.microsoft.com/office/drawing/2014/main" id="{A03F0219-A3E8-4933-B0A5-B5AEB9CA2984}"/>
                  </a:ext>
                </a:extLst>
              </p:cNvPr>
              <p:cNvSpPr txBox="1">
                <a:spLocks noRot="1" noChangeAspect="1" noMove="1" noResize="1" noEditPoints="1" noAdjustHandles="1" noChangeArrowheads="1" noChangeShapeType="1" noTextEdit="1"/>
              </p:cNvSpPr>
              <p:nvPr/>
            </p:nvSpPr>
            <p:spPr>
              <a:xfrm>
                <a:off x="3087858" y="2435806"/>
                <a:ext cx="4549643" cy="523220"/>
              </a:xfrm>
              <a:prstGeom prst="rect">
                <a:avLst/>
              </a:prstGeom>
              <a:blipFill>
                <a:blip r:embed="rId3"/>
                <a:stretch>
                  <a:fillRect l="-2815" t="-11765" b="-34118"/>
                </a:stretch>
              </a:blipFill>
            </p:spPr>
            <p:txBody>
              <a:bodyPr/>
              <a:lstStyle/>
              <a:p>
                <a:r>
                  <a:rPr lang="en-US">
                    <a:noFill/>
                  </a:rPr>
                  <a:t> </a:t>
                </a:r>
              </a:p>
            </p:txBody>
          </p:sp>
        </mc:Fallback>
      </mc:AlternateContent>
      <p:cxnSp>
        <p:nvCxnSpPr>
          <p:cNvPr id="12" name="Connector: Elbow 11">
            <a:extLst>
              <a:ext uri="{FF2B5EF4-FFF2-40B4-BE49-F238E27FC236}">
                <a16:creationId xmlns:a16="http://schemas.microsoft.com/office/drawing/2014/main" id="{47522C14-E7B7-4138-BBCF-C24B3E288F4B}"/>
              </a:ext>
            </a:extLst>
          </p:cNvPr>
          <p:cNvCxnSpPr>
            <a:endCxn id="14" idx="1"/>
          </p:cNvCxnSpPr>
          <p:nvPr/>
        </p:nvCxnSpPr>
        <p:spPr>
          <a:xfrm>
            <a:off x="2438400" y="2428220"/>
            <a:ext cx="649458" cy="269196"/>
          </a:xfrm>
          <a:prstGeom prst="bentConnector3">
            <a:avLst>
              <a:gd name="adj1" fmla="val 2347"/>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1910830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barn(inVertical)">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barn(inVertical)">
                                      <p:cBhvr>
                                        <p:cTn id="29" dur="500"/>
                                        <p:tgtEl>
                                          <p:spTgt spid="4">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barn(inVertical)">
                                      <p:cBhvr>
                                        <p:cTn id="34" dur="500"/>
                                        <p:tgtEl>
                                          <p:spTgt spid="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barn(inVertical)">
                                      <p:cBhvr>
                                        <p:cTn id="3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Schedule (CTS)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dirty="0"/>
                  <a:t>CTS factors impact the delivery time of the product or service.</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b="1" dirty="0"/>
                  <a:t>Cycle time</a:t>
                </a:r>
                <a:r>
                  <a:rPr lang="en-US" dirty="0"/>
                  <a:t>: The Cycle Time for a process usually refers to the total elapsed time for the process (from process start to process completion)</a:t>
                </a:r>
              </a:p>
              <a:p>
                <a:pPr marL="0" indent="0" defTabSz="1000125">
                  <a:lnSpc>
                    <a:spcPct val="90000"/>
                  </a:lnSpc>
                  <a:spcBef>
                    <a:spcPts val="0"/>
                  </a:spcBef>
                  <a:spcAft>
                    <a:spcPts val="1200"/>
                  </a:spcAft>
                  <a:buClr>
                    <a:srgbClr val="BF0922"/>
                  </a:buClr>
                  <a:buSzPct val="85000"/>
                  <a:buNone/>
                  <a:defRPr/>
                </a:pPr>
                <a:r>
                  <a:rPr lang="en-US" b="1" u="sng" dirty="0"/>
                  <a:t>Example</a:t>
                </a:r>
                <a:r>
                  <a:rPr lang="en-US" dirty="0"/>
                  <a:t>: If a manufacturing unit produces 100 units of product per 60 hours.</a:t>
                </a:r>
              </a:p>
              <a:p>
                <a:pPr marL="0" indent="0" defTabSz="1000125">
                  <a:lnSpc>
                    <a:spcPct val="90000"/>
                  </a:lnSpc>
                  <a:spcBef>
                    <a:spcPts val="0"/>
                  </a:spcBef>
                  <a:spcAft>
                    <a:spcPts val="1200"/>
                  </a:spcAft>
                  <a:buClr>
                    <a:srgbClr val="BF0922"/>
                  </a:buClr>
                  <a:buSzPct val="85000"/>
                  <a:buNone/>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𝐶𝑦𝑐𝑙𝑒</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60</m:t>
                          </m:r>
                        </m:num>
                        <m:den>
                          <m:r>
                            <a:rPr lang="en-US" b="0" i="1" smtClean="0">
                              <a:latin typeface="Cambria Math" panose="02040503050406030204" pitchFamily="18" charset="0"/>
                            </a:rPr>
                            <m:t>100</m:t>
                          </m:r>
                        </m:den>
                      </m:f>
                      <m:r>
                        <a:rPr lang="en-US" b="0" i="1" smtClean="0">
                          <a:latin typeface="Cambria Math" panose="02040503050406030204" pitchFamily="18" charset="0"/>
                        </a:rPr>
                        <m:t>=0.6 </m:t>
                      </m:r>
                      <m:r>
                        <a:rPr lang="en-US" b="0" i="1" smtClean="0">
                          <a:latin typeface="Cambria Math" panose="02040503050406030204" pitchFamily="18" charset="0"/>
                        </a:rPr>
                        <m:t>h𝑜𝑢𝑟</m:t>
                      </m:r>
                      <m:r>
                        <a:rPr lang="en-US" b="0" i="1" smtClean="0">
                          <a:latin typeface="Cambria Math" panose="02040503050406030204" pitchFamily="18" charset="0"/>
                        </a:rPr>
                        <m:t>=0.6∗60=36 </m:t>
                      </m:r>
                      <m:r>
                        <a:rPr lang="en-US" b="0" i="1" smtClean="0">
                          <a:latin typeface="Cambria Math" panose="02040503050406030204" pitchFamily="18" charset="0"/>
                        </a:rPr>
                        <m:t>𝑚𝑖𝑛𝑢𝑡𝑒𝑠</m:t>
                      </m:r>
                      <m:r>
                        <a:rPr lang="en-US" b="0" i="1" smtClean="0">
                          <a:latin typeface="Cambria Math" panose="02040503050406030204" pitchFamily="18" charset="0"/>
                        </a:rPr>
                        <m:t> </m:t>
                      </m:r>
                    </m:oMath>
                  </m:oMathPara>
                </a14:m>
                <a:br>
                  <a:rPr lang="en-US" dirty="0"/>
                </a:br>
                <a:endParaRPr lang="en-US"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sz="2400" b="0" dirty="0">
                  <a:ea typeface="Cambria Math" panose="02040503050406030204" pitchFamily="18" charset="0"/>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2"/>
                <a:stretch>
                  <a:fillRect l="-1909" t="-2222" r="-294"/>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7999E5B1-A277-4693-971C-E12BE3823379}"/>
              </a:ext>
            </a:extLst>
          </p:cNvPr>
          <p:cNvSpPr txBox="1"/>
          <p:nvPr/>
        </p:nvSpPr>
        <p:spPr>
          <a:xfrm>
            <a:off x="457200" y="6015335"/>
            <a:ext cx="8066183"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400" dirty="0"/>
              <a:t>On an average it takes 36 minutes to produce a unit of product.</a:t>
            </a:r>
          </a:p>
        </p:txBody>
      </p:sp>
    </p:spTree>
    <p:extLst>
      <p:ext uri="{BB962C8B-B14F-4D97-AF65-F5344CB8AC3E}">
        <p14:creationId xmlns:p14="http://schemas.microsoft.com/office/powerpoint/2010/main" val="198647473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1000"/>
                                        <p:tgtEl>
                                          <p:spTgt spid="4">
                                            <p:txEl>
                                              <p:pRg st="3" end="3"/>
                                            </p:txEl>
                                          </p:spTgt>
                                        </p:tgtEl>
                                      </p:cBhvr>
                                    </p:animEffect>
                                    <p:anim calcmode="lin" valueType="num">
                                      <p:cBhvr>
                                        <p:cTn id="1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Schedule (CTS)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14:m>
                  <m:oMath xmlns:m="http://schemas.openxmlformats.org/officeDocument/2006/math">
                    <m:r>
                      <a:rPr lang="en-US" b="0" i="1" smtClean="0">
                        <a:latin typeface="Cambria Math" panose="02040503050406030204" pitchFamily="18" charset="0"/>
                      </a:rPr>
                      <m:t>𝑃𝑟𝑜𝑐𝑒𝑠𝑠</m:t>
                    </m:r>
                    <m:r>
                      <a:rPr lang="en-US" b="0" i="1" smtClean="0">
                        <a:latin typeface="Cambria Math" panose="02040503050406030204" pitchFamily="18" charset="0"/>
                      </a:rPr>
                      <m:t> </m:t>
                    </m:r>
                    <m:r>
                      <a:rPr lang="en-US" b="0" i="1" smtClean="0">
                        <a:latin typeface="Cambria Math" panose="02040503050406030204" pitchFamily="18" charset="0"/>
                      </a:rPr>
                      <m:t>𝐶𝑦𝑐𝑙𝑒</m:t>
                    </m:r>
                    <m:r>
                      <a:rPr lang="en-US" b="0" i="1" smtClean="0">
                        <a:latin typeface="Cambria Math" panose="02040503050406030204" pitchFamily="18" charset="0"/>
                      </a:rPr>
                      <m:t> </m:t>
                    </m:r>
                    <m:r>
                      <a:rPr lang="en-US" b="0" i="1" smtClean="0">
                        <a:latin typeface="Cambria Math" panose="02040503050406030204" pitchFamily="18" charset="0"/>
                      </a:rPr>
                      <m:t>𝐸𝑓𝑓𝑖𝑐𝑖𝑒𝑛𝑐𝑦</m:t>
                    </m:r>
                  </m:oMath>
                </a14:m>
                <a:endParaRPr lang="en-US" b="0" i="1" dirty="0">
                  <a:latin typeface="Cambria Math" panose="02040503050406030204" pitchFamily="18" charset="0"/>
                </a:endParaRPr>
              </a:p>
              <a:p>
                <a:pPr marL="0" indent="0" defTabSz="1000125">
                  <a:lnSpc>
                    <a:spcPct val="90000"/>
                  </a:lnSpc>
                  <a:spcBef>
                    <a:spcPts val="0"/>
                  </a:spcBef>
                  <a:spcAft>
                    <a:spcPts val="1200"/>
                  </a:spcAft>
                  <a:buClr>
                    <a:srgbClr val="BF0922"/>
                  </a:buClr>
                  <a:buSzPct val="85000"/>
                  <a:buNone/>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𝑉𝑎𝑙𝑢𝑒</m:t>
                          </m:r>
                          <m:r>
                            <a:rPr lang="en-US" b="0" i="1" smtClean="0">
                              <a:latin typeface="Cambria Math" panose="02040503050406030204" pitchFamily="18" charset="0"/>
                            </a:rPr>
                            <m:t> </m:t>
                          </m:r>
                          <m:r>
                            <a:rPr lang="en-US" b="0" i="1" smtClean="0">
                              <a:latin typeface="Cambria Math" panose="02040503050406030204" pitchFamily="18" charset="0"/>
                            </a:rPr>
                            <m:t>𝑎𝑑𝑑𝑒𝑑</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𝑝𝑟𝑜𝑐𝑒𝑠𝑠</m:t>
                          </m:r>
                        </m:num>
                        <m:den>
                          <m:r>
                            <a:rPr lang="en-US" b="0" i="1" smtClean="0">
                              <a:latin typeface="Cambria Math" panose="02040503050406030204" pitchFamily="18" charset="0"/>
                            </a:rPr>
                            <m:t>𝐶𝑦𝑐𝑙𝑒</m:t>
                          </m:r>
                          <m:r>
                            <a:rPr lang="en-US" b="0" i="1" smtClean="0">
                              <a:latin typeface="Cambria Math" panose="02040503050406030204" pitchFamily="18" charset="0"/>
                            </a:rPr>
                            <m:t> </m:t>
                          </m:r>
                          <m:r>
                            <a:rPr lang="en-US" b="0" i="1" smtClean="0">
                              <a:latin typeface="Cambria Math" panose="02040503050406030204" pitchFamily="18" charset="0"/>
                            </a:rPr>
                            <m:t>𝑡𝑖𝑚𝑒</m:t>
                          </m:r>
                        </m:den>
                      </m:f>
                    </m:oMath>
                  </m:oMathPara>
                </a14:m>
                <a:endParaRPr lang="en-US" sz="2400" b="0" dirty="0">
                  <a:ea typeface="Cambria Math" panose="02040503050406030204" pitchFamily="18" charset="0"/>
                </a:endParaRPr>
              </a:p>
              <a:p>
                <a:pPr marL="0" indent="0" defTabSz="1000125">
                  <a:lnSpc>
                    <a:spcPct val="90000"/>
                  </a:lnSpc>
                  <a:spcBef>
                    <a:spcPts val="0"/>
                  </a:spcBef>
                  <a:spcAft>
                    <a:spcPts val="1200"/>
                  </a:spcAft>
                  <a:buClr>
                    <a:srgbClr val="BF0922"/>
                  </a:buClr>
                  <a:buSzPct val="85000"/>
                  <a:buNone/>
                  <a:defRPr/>
                </a:pPr>
                <a:r>
                  <a:rPr lang="en-US" sz="2400" b="1" u="sng" dirty="0"/>
                  <a:t>Example</a:t>
                </a:r>
                <a:r>
                  <a:rPr lang="en-US" sz="2400" dirty="0"/>
                  <a:t>: In previous example, if value added time is 50 hours   a manufacturing unit produces 100 units of product per 60 hours.</a:t>
                </a:r>
              </a:p>
              <a:p>
                <a:pPr marL="0" indent="0" defTabSz="1000125">
                  <a:lnSpc>
                    <a:spcPct val="90000"/>
                  </a:lnSpc>
                  <a:spcBef>
                    <a:spcPts val="0"/>
                  </a:spcBef>
                  <a:spcAft>
                    <a:spcPts val="1200"/>
                  </a:spcAft>
                  <a:buClr>
                    <a:srgbClr val="BF0922"/>
                  </a:buClr>
                  <a:buSzPct val="85000"/>
                  <a:buNone/>
                  <a:defRPr/>
                </a:pPr>
                <a:endParaRPr lang="en-US" sz="2400" b="0" dirty="0">
                  <a:ea typeface="Cambria Math" panose="02040503050406030204" pitchFamily="18" charset="0"/>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2"/>
                <a:stretch>
                  <a:fillRect l="-1175" r="-220"/>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850CB23B-C59E-4830-8A5D-07BC06150F33}"/>
              </a:ext>
            </a:extLst>
          </p:cNvPr>
          <p:cNvPicPr>
            <a:picLocks noChangeAspect="1"/>
          </p:cNvPicPr>
          <p:nvPr/>
        </p:nvPicPr>
        <p:blipFill>
          <a:blip r:embed="rId3"/>
          <a:stretch>
            <a:fillRect/>
          </a:stretch>
        </p:blipFill>
        <p:spPr>
          <a:xfrm>
            <a:off x="213489" y="4089601"/>
            <a:ext cx="8717021" cy="2420057"/>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9F7E9A0-5203-4776-A1AD-B6AFE5B7186F}"/>
                  </a:ext>
                </a:extLst>
              </p:cNvPr>
              <p:cNvSpPr txBox="1"/>
              <p:nvPr/>
            </p:nvSpPr>
            <p:spPr>
              <a:xfrm>
                <a:off x="2151613" y="3312442"/>
                <a:ext cx="4764574" cy="5845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𝑃𝑟𝑜𝑐𝑒𝑠𝑠</m:t>
                      </m:r>
                      <m:r>
                        <a:rPr lang="en-US" sz="2000" b="0" i="1" smtClean="0">
                          <a:latin typeface="Cambria Math" panose="02040503050406030204" pitchFamily="18" charset="0"/>
                        </a:rPr>
                        <m:t> </m:t>
                      </m:r>
                      <m:r>
                        <a:rPr lang="en-US" sz="2000" b="0" i="1" smtClean="0">
                          <a:latin typeface="Cambria Math" panose="02040503050406030204" pitchFamily="18" charset="0"/>
                        </a:rPr>
                        <m:t>𝑐𝑦𝑐𝑙𝑒</m:t>
                      </m:r>
                      <m:r>
                        <a:rPr lang="en-US" sz="2000" b="0" i="1" smtClean="0">
                          <a:latin typeface="Cambria Math" panose="02040503050406030204" pitchFamily="18" charset="0"/>
                        </a:rPr>
                        <m:t> </m:t>
                      </m:r>
                      <m:r>
                        <a:rPr lang="en-US" sz="2000" b="0" i="1" smtClean="0">
                          <a:latin typeface="Cambria Math" panose="02040503050406030204" pitchFamily="18" charset="0"/>
                        </a:rPr>
                        <m:t>𝑒𝑓𝑓𝑖𝑐𝑖𝑒𝑛𝑐𝑦</m:t>
                      </m:r>
                      <m:r>
                        <a:rPr lang="en-US" sz="2000" b="0" i="1" smtClean="0">
                          <a:latin typeface="Cambria Math" panose="02040503050406030204" pitchFamily="18" charset="0"/>
                        </a:rPr>
                        <m:t>=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50</m:t>
                          </m:r>
                        </m:num>
                        <m:den>
                          <m:r>
                            <a:rPr lang="en-US" sz="2000" b="0" i="1" smtClean="0">
                              <a:latin typeface="Cambria Math" panose="02040503050406030204" pitchFamily="18" charset="0"/>
                            </a:rPr>
                            <m:t>60</m:t>
                          </m:r>
                        </m:den>
                      </m:f>
                      <m:r>
                        <a:rPr lang="en-US" sz="2000" b="0" i="1" smtClean="0">
                          <a:latin typeface="Cambria Math" panose="02040503050406030204" pitchFamily="18" charset="0"/>
                        </a:rPr>
                        <m:t>=83.33%</m:t>
                      </m:r>
                    </m:oMath>
                  </m:oMathPara>
                </a14:m>
                <a:endParaRPr lang="en-US" sz="2000" dirty="0"/>
              </a:p>
            </p:txBody>
          </p:sp>
        </mc:Choice>
        <mc:Fallback xmlns="">
          <p:sp>
            <p:nvSpPr>
              <p:cNvPr id="6" name="TextBox 5">
                <a:extLst>
                  <a:ext uri="{FF2B5EF4-FFF2-40B4-BE49-F238E27FC236}">
                    <a16:creationId xmlns:a16="http://schemas.microsoft.com/office/drawing/2014/main" id="{B9F7E9A0-5203-4776-A1AD-B6AFE5B7186F}"/>
                  </a:ext>
                </a:extLst>
              </p:cNvPr>
              <p:cNvSpPr txBox="1">
                <a:spLocks noRot="1" noChangeAspect="1" noMove="1" noResize="1" noEditPoints="1" noAdjustHandles="1" noChangeArrowheads="1" noChangeShapeType="1" noTextEdit="1"/>
              </p:cNvSpPr>
              <p:nvPr/>
            </p:nvSpPr>
            <p:spPr>
              <a:xfrm>
                <a:off x="2151613" y="3312442"/>
                <a:ext cx="4764574" cy="584519"/>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0821985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outVertic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Schedule</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14:m>
                  <m:oMath xmlns:m="http://schemas.openxmlformats.org/officeDocument/2006/math">
                    <m:r>
                      <a:rPr lang="en-US" i="1" smtClean="0">
                        <a:latin typeface="Cambria Math" panose="02040503050406030204" pitchFamily="18" charset="0"/>
                      </a:rPr>
                      <m:t>𝑃𝑟𝑜𝑐𝑒𝑠𝑠</m:t>
                    </m:r>
                    <m:r>
                      <a:rPr lang="en-US" i="1" smtClean="0">
                        <a:latin typeface="Cambria Math" panose="02040503050406030204" pitchFamily="18" charset="0"/>
                      </a:rPr>
                      <m:t> </m:t>
                    </m:r>
                    <m:r>
                      <a:rPr lang="en-US" i="1" smtClean="0">
                        <a:latin typeface="Cambria Math" panose="02040503050406030204" pitchFamily="18" charset="0"/>
                      </a:rPr>
                      <m:t>𝐿𝑒𝑎𝑑</m:t>
                    </m:r>
                    <m:r>
                      <a:rPr lang="en-US" i="1" smtClean="0">
                        <a:latin typeface="Cambria Math" panose="02040503050406030204" pitchFamily="18" charset="0"/>
                      </a:rPr>
                      <m:t> </m:t>
                    </m:r>
                    <m:r>
                      <a:rPr lang="en-US" i="1" smtClean="0">
                        <a:latin typeface="Cambria Math" panose="02040503050406030204" pitchFamily="18" charset="0"/>
                      </a:rPr>
                      <m:t>𝑇𝑖𝑚𝑒</m:t>
                    </m:r>
                  </m:oMath>
                </a14:m>
                <a:endParaRPr lang="en-US" i="1" dirty="0">
                  <a:latin typeface="Cambria Math" panose="02040503050406030204" pitchFamily="18" charset="0"/>
                </a:endParaRPr>
              </a:p>
              <a:p>
                <a:pPr marL="0" indent="0" defTabSz="1000125">
                  <a:lnSpc>
                    <a:spcPct val="90000"/>
                  </a:lnSpc>
                  <a:spcBef>
                    <a:spcPts val="0"/>
                  </a:spcBef>
                  <a:spcAft>
                    <a:spcPts val="1200"/>
                  </a:spcAft>
                  <a:buClr>
                    <a:srgbClr val="BF0922"/>
                  </a:buClr>
                  <a:buSzPct val="85000"/>
                  <a:buNone/>
                  <a:defRPr/>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𝑁𝑜</m:t>
                          </m:r>
                          <m:r>
                            <a:rPr lang="en-US" i="1">
                              <a:latin typeface="Cambria Math" panose="02040503050406030204" pitchFamily="18" charset="0"/>
                            </a:rPr>
                            <m:t>. </m:t>
                          </m:r>
                          <m:r>
                            <a:rPr lang="en-US" i="1">
                              <a:latin typeface="Cambria Math" panose="02040503050406030204" pitchFamily="18" charset="0"/>
                            </a:rPr>
                            <m:t>𝑜𝑓</m:t>
                          </m:r>
                          <m:r>
                            <a:rPr lang="en-US" i="1">
                              <a:latin typeface="Cambria Math" panose="02040503050406030204" pitchFamily="18" charset="0"/>
                            </a:rPr>
                            <m:t> </m:t>
                          </m:r>
                          <m:r>
                            <a:rPr lang="en-US" i="1">
                              <a:latin typeface="Cambria Math" panose="02040503050406030204" pitchFamily="18" charset="0"/>
                            </a:rPr>
                            <m:t>𝑖𝑡𝑒𝑚𝑠</m:t>
                          </m:r>
                          <m:r>
                            <a:rPr lang="en-US" i="1">
                              <a:latin typeface="Cambria Math" panose="02040503050406030204" pitchFamily="18" charset="0"/>
                            </a:rPr>
                            <m:t> </m:t>
                          </m:r>
                          <m:r>
                            <a:rPr lang="en-US" i="1">
                              <a:latin typeface="Cambria Math" panose="02040503050406030204" pitchFamily="18" charset="0"/>
                            </a:rPr>
                            <m:t>𝑖𝑛</m:t>
                          </m:r>
                          <m:r>
                            <a:rPr lang="en-US" i="1">
                              <a:latin typeface="Cambria Math" panose="02040503050406030204" pitchFamily="18" charset="0"/>
                            </a:rPr>
                            <m:t> </m:t>
                          </m:r>
                          <m:r>
                            <a:rPr lang="en-US" i="1">
                              <a:latin typeface="Cambria Math" panose="02040503050406030204" pitchFamily="18" charset="0"/>
                            </a:rPr>
                            <m:t>𝑝𝑟𝑜𝑐𝑒𝑠𝑠</m:t>
                          </m:r>
                        </m:num>
                        <m:den>
                          <m:r>
                            <a:rPr lang="en-US" i="1">
                              <a:latin typeface="Cambria Math" panose="02040503050406030204" pitchFamily="18" charset="0"/>
                            </a:rPr>
                            <m:t>𝐶𝑜𝑚𝑝𝑙𝑒𝑡𝑖𝑜𝑛</m:t>
                          </m:r>
                          <m:r>
                            <a:rPr lang="en-US" i="1">
                              <a:latin typeface="Cambria Math" panose="02040503050406030204" pitchFamily="18" charset="0"/>
                            </a:rPr>
                            <m:t> </m:t>
                          </m:r>
                          <m:r>
                            <a:rPr lang="en-US" i="1">
                              <a:latin typeface="Cambria Math" panose="02040503050406030204" pitchFamily="18" charset="0"/>
                            </a:rPr>
                            <m:t>𝑝𝑒𝑟</m:t>
                          </m:r>
                          <m:r>
                            <a:rPr lang="en-US" i="1">
                              <a:latin typeface="Cambria Math" panose="02040503050406030204" pitchFamily="18" charset="0"/>
                            </a:rPr>
                            <m:t> </m:t>
                          </m:r>
                          <m:r>
                            <a:rPr lang="en-US" i="1">
                              <a:latin typeface="Cambria Math" panose="02040503050406030204" pitchFamily="18" charset="0"/>
                            </a:rPr>
                            <m:t>h𝑜𝑢𝑟</m:t>
                          </m:r>
                        </m:den>
                      </m:f>
                    </m:oMath>
                  </m:oMathPara>
                </a14:m>
                <a:endParaRPr lang="en-US" dirty="0"/>
              </a:p>
              <a:p>
                <a:pPr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If it takes 2 hours on average to complete each Purchase Order, then </a:t>
                </a:r>
                <a:endParaRPr lang="en-US" dirty="0">
                  <a:latin typeface="Cambria Math" panose="02040503050406030204" pitchFamily="18" charset="0"/>
                </a:endParaRPr>
              </a:p>
              <a:p>
                <a:pPr marL="0" indent="0" defTabSz="1000125">
                  <a:lnSpc>
                    <a:spcPct val="90000"/>
                  </a:lnSpc>
                  <a:spcBef>
                    <a:spcPts val="0"/>
                  </a:spcBef>
                  <a:spcAft>
                    <a:spcPts val="1200"/>
                  </a:spcAft>
                  <a:buClr>
                    <a:srgbClr val="BF0922"/>
                  </a:buClr>
                  <a:buSzPct val="85000"/>
                  <a:buNone/>
                  <a:defRPr/>
                </a:pPr>
                <a14:m>
                  <m:oMath xmlns:m="http://schemas.openxmlformats.org/officeDocument/2006/math">
                    <m:r>
                      <a:rPr lang="en-US" b="0" i="0" smtClean="0">
                        <a:latin typeface="Cambria Math" panose="02040503050406030204" pitchFamily="18" charset="0"/>
                      </a:rPr>
                      <m:t>          </m:t>
                    </m:r>
                    <m:r>
                      <m:rPr>
                        <m:sty m:val="p"/>
                      </m:rPr>
                      <a:rPr lang="en-US">
                        <a:latin typeface="Cambria Math" panose="02040503050406030204" pitchFamily="18" charset="0"/>
                      </a:rPr>
                      <m:t>completion</m:t>
                    </m:r>
                    <m:r>
                      <a:rPr lang="en-US">
                        <a:latin typeface="Cambria Math" panose="02040503050406030204" pitchFamily="18" charset="0"/>
                      </a:rPr>
                      <m:t> </m:t>
                    </m:r>
                    <m:r>
                      <m:rPr>
                        <m:sty m:val="p"/>
                      </m:rPr>
                      <a:rPr lang="en-US">
                        <a:latin typeface="Cambria Math" panose="02040503050406030204" pitchFamily="18" charset="0"/>
                      </a:rPr>
                      <m:t>per</m:t>
                    </m:r>
                    <m:r>
                      <a:rPr lang="en-US">
                        <a:latin typeface="Cambria Math" panose="02040503050406030204" pitchFamily="18" charset="0"/>
                      </a:rPr>
                      <m:t> </m:t>
                    </m:r>
                    <m:r>
                      <m:rPr>
                        <m:sty m:val="p"/>
                      </m:rPr>
                      <a:rPr lang="en-US">
                        <a:latin typeface="Cambria Math" panose="02040503050406030204" pitchFamily="18" charset="0"/>
                      </a:rPr>
                      <m:t>hour</m:t>
                    </m:r>
                  </m:oMath>
                </a14:m>
                <a:r>
                  <a:rPr lang="en-US" dirty="0"/>
                  <a:t> </a:t>
                </a:r>
                <a14:m>
                  <m:oMath xmlns:m="http://schemas.openxmlformats.org/officeDocument/2006/math">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r>
                      <a:rPr lang="en-US" sz="2400" b="0" i="0" smtClean="0">
                        <a:latin typeface="Cambria Math" panose="02040503050406030204" pitchFamily="18" charset="0"/>
                      </a:rPr>
                      <m:t>=0.5</m:t>
                    </m:r>
                  </m:oMath>
                </a14:m>
                <a:endParaRPr lang="en-US" sz="1800" dirty="0">
                  <a:ea typeface="Cambria Math" panose="02040503050406030204" pitchFamily="18" charset="0"/>
                </a:endParaRPr>
              </a:p>
              <a:p>
                <a:pPr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If 10 purchase order waiting in queue, then Process Lead Time </a:t>
                </a:r>
              </a:p>
              <a:p>
                <a:pPr marL="0" indent="0" defTabSz="1000125">
                  <a:lnSpc>
                    <a:spcPct val="90000"/>
                  </a:lnSpc>
                  <a:spcBef>
                    <a:spcPts val="0"/>
                  </a:spcBef>
                  <a:spcAft>
                    <a:spcPts val="1200"/>
                  </a:spcAft>
                  <a:buClr>
                    <a:srgbClr val="BF0922"/>
                  </a:buClr>
                  <a:buSzPct val="85000"/>
                  <a:buNone/>
                  <a:defRPr/>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i="1">
                              <a:latin typeface="Cambria Math" panose="02040503050406030204" pitchFamily="18" charset="0"/>
                            </a:rPr>
                            <m:t>1</m:t>
                          </m:r>
                          <m:r>
                            <a:rPr lang="en-US" sz="2400" b="0" i="1" smtClean="0">
                              <a:latin typeface="Cambria Math" panose="02040503050406030204" pitchFamily="18" charset="0"/>
                            </a:rPr>
                            <m:t>0</m:t>
                          </m:r>
                        </m:num>
                        <m:den>
                          <m:r>
                            <a:rPr lang="en-US" sz="2400" b="0" i="1" smtClean="0">
                              <a:latin typeface="Cambria Math" panose="02040503050406030204" pitchFamily="18" charset="0"/>
                            </a:rPr>
                            <m:t>0.5</m:t>
                          </m:r>
                        </m:den>
                      </m:f>
                      <m:r>
                        <a:rPr lang="en-US" sz="2400">
                          <a:latin typeface="Cambria Math" panose="02040503050406030204" pitchFamily="18" charset="0"/>
                        </a:rPr>
                        <m:t>=</m:t>
                      </m:r>
                      <m:r>
                        <a:rPr lang="en-US" sz="2400" b="0" i="0" smtClean="0">
                          <a:latin typeface="Cambria Math" panose="02040503050406030204" pitchFamily="18" charset="0"/>
                        </a:rPr>
                        <m:t>20</m:t>
                      </m:r>
                      <m:r>
                        <a:rPr lang="en-US" sz="2400">
                          <a:latin typeface="Cambria Math" panose="02040503050406030204" pitchFamily="18" charset="0"/>
                        </a:rPr>
                        <m:t> </m:t>
                      </m:r>
                      <m:r>
                        <m:rPr>
                          <m:sty m:val="p"/>
                        </m:rPr>
                        <a:rPr lang="en-US" sz="2400">
                          <a:latin typeface="Cambria Math" panose="02040503050406030204" pitchFamily="18" charset="0"/>
                        </a:rPr>
                        <m:t>hours</m:t>
                      </m:r>
                    </m:oMath>
                  </m:oMathPara>
                </a14:m>
                <a:endParaRPr lang="en-US" sz="2400"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sz="2400" b="0" dirty="0">
                  <a:ea typeface="Cambria Math" panose="02040503050406030204" pitchFamily="18" charset="0"/>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322" r="-1762"/>
                </a:stretch>
              </a:blipFill>
            </p:spPr>
            <p:txBody>
              <a:bodyPr/>
              <a:lstStyle/>
              <a:p>
                <a:r>
                  <a:rPr lang="en-US">
                    <a:noFill/>
                  </a:rPr>
                  <a:t> </a:t>
                </a:r>
              </a:p>
            </p:txBody>
          </p:sp>
        </mc:Fallback>
      </mc:AlternateContent>
    </p:spTree>
    <p:extLst>
      <p:ext uri="{BB962C8B-B14F-4D97-AF65-F5344CB8AC3E}">
        <p14:creationId xmlns:p14="http://schemas.microsoft.com/office/powerpoint/2010/main" val="287616215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Cost (CTC)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 CTQ and CTS are often CTC as well</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CTCs are similar to CTQs but deal exclusively</a:t>
            </a:r>
            <a:br>
              <a:rPr lang="en-US" dirty="0"/>
            </a:br>
            <a:r>
              <a:rPr lang="en-US" dirty="0"/>
              <a:t>with the impact of cost on the customer/manufacturer.</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Example includes</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work in progress,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finished goods inventory,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overhead,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delivery,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material and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labor</a:t>
            </a:r>
            <a:br>
              <a:rPr lang="en-US" dirty="0"/>
            </a:br>
            <a:br>
              <a:rPr lang="en-US" dirty="0"/>
            </a:br>
            <a:endParaRPr lang="en-US" b="0" dirty="0">
              <a:ea typeface="Cambria Math" panose="02040503050406030204" pitchFamily="18" charset="0"/>
            </a:endParaRPr>
          </a:p>
        </p:txBody>
      </p:sp>
    </p:spTree>
    <p:extLst>
      <p:ext uri="{BB962C8B-B14F-4D97-AF65-F5344CB8AC3E}">
        <p14:creationId xmlns:p14="http://schemas.microsoft.com/office/powerpoint/2010/main" val="105399465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1000"/>
                                        <p:tgtEl>
                                          <p:spTgt spid="4">
                                            <p:txEl>
                                              <p:pRg st="5" end="5"/>
                                            </p:txEl>
                                          </p:spTgt>
                                        </p:tgtEl>
                                      </p:cBhvr>
                                    </p:animEffect>
                                    <p:anim calcmode="lin" valueType="num">
                                      <p:cBhvr>
                                        <p:cTn id="1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1000"/>
                                        <p:tgtEl>
                                          <p:spTgt spid="4">
                                            <p:txEl>
                                              <p:pRg st="6" end="6"/>
                                            </p:txEl>
                                          </p:spTgt>
                                        </p:tgtEl>
                                      </p:cBhvr>
                                    </p:animEffect>
                                    <p:anim calcmode="lin" valueType="num">
                                      <p:cBhvr>
                                        <p:cTn id="2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fade">
                                      <p:cBhvr>
                                        <p:cTn id="27" dur="1000"/>
                                        <p:tgtEl>
                                          <p:spTgt spid="4">
                                            <p:txEl>
                                              <p:pRg st="7" end="7"/>
                                            </p:txEl>
                                          </p:spTgt>
                                        </p:tgtEl>
                                      </p:cBhvr>
                                    </p:animEffect>
                                    <p:anim calcmode="lin" valueType="num">
                                      <p:cBhvr>
                                        <p:cTn id="2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fade">
                                      <p:cBhvr>
                                        <p:cTn id="32" dur="1000"/>
                                        <p:tgtEl>
                                          <p:spTgt spid="4">
                                            <p:txEl>
                                              <p:pRg st="8" end="8"/>
                                            </p:txEl>
                                          </p:spTgt>
                                        </p:tgtEl>
                                      </p:cBhvr>
                                    </p:animEffect>
                                    <p:anim calcmode="lin" valueType="num">
                                      <p:cBhvr>
                                        <p:cTn id="3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sz="3200" b="1" dirty="0">
                <a:solidFill>
                  <a:schemeClr val="bg1"/>
                </a:solidFill>
                <a:effectLst>
                  <a:outerShdw blurRad="38100" dist="38100" dir="2700000" algn="tl">
                    <a:srgbClr val="000000">
                      <a:alpha val="43137"/>
                    </a:srgbClr>
                  </a:outerShdw>
                </a:effectLst>
              </a:rPr>
              <a:t>Measure Phase</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p:txBody>
          <a:bodyPr>
            <a:normAutofit/>
          </a:bodyPr>
          <a:lstStyle/>
          <a:p>
            <a:pPr marL="0" indent="0">
              <a:lnSpc>
                <a:spcPct val="90000"/>
              </a:lnSpc>
              <a:spcAft>
                <a:spcPct val="40000"/>
              </a:spcAft>
              <a:buNone/>
            </a:pPr>
            <a:r>
              <a:rPr lang="en-US" dirty="0"/>
              <a:t>.</a:t>
            </a:r>
          </a:p>
        </p:txBody>
      </p:sp>
      <p:pic>
        <p:nvPicPr>
          <p:cNvPr id="18" name="Picture 17">
            <a:extLst>
              <a:ext uri="{FF2B5EF4-FFF2-40B4-BE49-F238E27FC236}">
                <a16:creationId xmlns:a16="http://schemas.microsoft.com/office/drawing/2014/main" id="{3DEA7CC9-AEB9-4F32-AD5A-C2D882DC9D32}"/>
              </a:ext>
            </a:extLst>
          </p:cNvPr>
          <p:cNvPicPr>
            <a:picLocks noChangeAspect="1"/>
          </p:cNvPicPr>
          <p:nvPr/>
        </p:nvPicPr>
        <p:blipFill>
          <a:blip r:embed="rId3"/>
          <a:stretch>
            <a:fillRect/>
          </a:stretch>
        </p:blipFill>
        <p:spPr>
          <a:xfrm>
            <a:off x="256833" y="1235076"/>
            <a:ext cx="8782734" cy="4987726"/>
          </a:xfrm>
          <a:prstGeom prst="rect">
            <a:avLst/>
          </a:prstGeom>
        </p:spPr>
      </p:pic>
      <p:cxnSp>
        <p:nvCxnSpPr>
          <p:cNvPr id="10" name="Straight Connector 9">
            <a:extLst>
              <a:ext uri="{FF2B5EF4-FFF2-40B4-BE49-F238E27FC236}">
                <a16:creationId xmlns:a16="http://schemas.microsoft.com/office/drawing/2014/main" id="{EC14D005-9952-4F60-B898-AC01AD3AFF0A}"/>
              </a:ext>
            </a:extLst>
          </p:cNvPr>
          <p:cNvCxnSpPr/>
          <p:nvPr/>
        </p:nvCxnSpPr>
        <p:spPr>
          <a:xfrm>
            <a:off x="240208" y="1600200"/>
            <a:ext cx="1190967"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5625B7C5-E61D-4AE0-92B1-CB2AF260C80E}"/>
              </a:ext>
            </a:extLst>
          </p:cNvPr>
          <p:cNvCxnSpPr/>
          <p:nvPr/>
        </p:nvCxnSpPr>
        <p:spPr>
          <a:xfrm>
            <a:off x="4676433" y="1583575"/>
            <a:ext cx="1190967"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7" name="Straight Connector 16">
            <a:extLst>
              <a:ext uri="{FF2B5EF4-FFF2-40B4-BE49-F238E27FC236}">
                <a16:creationId xmlns:a16="http://schemas.microsoft.com/office/drawing/2014/main" id="{05DE65EF-50AF-420F-BB16-02C7E79DE98F}"/>
              </a:ext>
            </a:extLst>
          </p:cNvPr>
          <p:cNvCxnSpPr/>
          <p:nvPr/>
        </p:nvCxnSpPr>
        <p:spPr>
          <a:xfrm>
            <a:off x="304800" y="3259975"/>
            <a:ext cx="1190967"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9" name="Straight Connector 18">
            <a:extLst>
              <a:ext uri="{FF2B5EF4-FFF2-40B4-BE49-F238E27FC236}">
                <a16:creationId xmlns:a16="http://schemas.microsoft.com/office/drawing/2014/main" id="{371A4072-DD69-40A4-9852-21CE21FF3FDE}"/>
              </a:ext>
            </a:extLst>
          </p:cNvPr>
          <p:cNvCxnSpPr/>
          <p:nvPr/>
        </p:nvCxnSpPr>
        <p:spPr>
          <a:xfrm>
            <a:off x="4676433" y="3886200"/>
            <a:ext cx="1190967"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Straight Connector 20">
            <a:extLst>
              <a:ext uri="{FF2B5EF4-FFF2-40B4-BE49-F238E27FC236}">
                <a16:creationId xmlns:a16="http://schemas.microsoft.com/office/drawing/2014/main" id="{5A879A70-C651-453B-A1C7-FFA51185170E}"/>
              </a:ext>
            </a:extLst>
          </p:cNvPr>
          <p:cNvCxnSpPr/>
          <p:nvPr/>
        </p:nvCxnSpPr>
        <p:spPr>
          <a:xfrm>
            <a:off x="304800" y="5510841"/>
            <a:ext cx="1190967" cy="0"/>
          </a:xfrm>
          <a:prstGeom prst="line">
            <a:avLst/>
          </a:prstGeom>
        </p:spPr>
        <p:style>
          <a:lnRef idx="3">
            <a:schemeClr val="accent2"/>
          </a:lnRef>
          <a:fillRef idx="0">
            <a:schemeClr val="accent2"/>
          </a:fillRef>
          <a:effectRef idx="2">
            <a:schemeClr val="accent2"/>
          </a:effectRef>
          <a:fontRef idx="minor">
            <a:schemeClr val="tx1"/>
          </a:fontRef>
        </p:style>
      </p:cxnSp>
      <p:sp>
        <p:nvSpPr>
          <p:cNvPr id="22" name="Rectangle 21">
            <a:extLst>
              <a:ext uri="{FF2B5EF4-FFF2-40B4-BE49-F238E27FC236}">
                <a16:creationId xmlns:a16="http://schemas.microsoft.com/office/drawing/2014/main" id="{0BCBDB4C-FC72-4ED4-91AF-7A196041231D}"/>
              </a:ext>
            </a:extLst>
          </p:cNvPr>
          <p:cNvSpPr/>
          <p:nvPr/>
        </p:nvSpPr>
        <p:spPr>
          <a:xfrm>
            <a:off x="4495800" y="1302018"/>
            <a:ext cx="3644809" cy="212698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441111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9</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381000" y="717674"/>
                <a:ext cx="8305800" cy="5759326"/>
              </a:xfrm>
            </p:spPr>
            <p:txBody>
              <a:bodyPr>
                <a:noAutofit/>
              </a:bodyPr>
              <a:lstStyle/>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14:m>
                  <m:oMath xmlns:m="http://schemas.openxmlformats.org/officeDocument/2006/math">
                    <m:r>
                      <a:rPr lang="en-US" sz="2800" b="0" i="1" smtClean="0">
                        <a:latin typeface="Cambria Math" panose="02040503050406030204" pitchFamily="18" charset="0"/>
                        <a:ea typeface="Cambria Math" panose="02040503050406030204" pitchFamily="18" charset="0"/>
                      </a:rPr>
                      <m:t>𝑌</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𝑓</m:t>
                    </m:r>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𝑋</m:t>
                        </m:r>
                      </m:e>
                    </m:d>
                  </m:oMath>
                </a14:m>
                <a:endParaRPr lang="en-US" sz="2800" dirty="0"/>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sz="2800" dirty="0"/>
              </a:p>
              <a:p>
                <a:pPr marL="0" indent="0" defTabSz="1000125">
                  <a:lnSpc>
                    <a:spcPct val="90000"/>
                  </a:lnSpc>
                  <a:spcBef>
                    <a:spcPts val="0"/>
                  </a:spcBef>
                  <a:spcAft>
                    <a:spcPts val="1200"/>
                  </a:spcAft>
                  <a:buClr>
                    <a:srgbClr val="BF0922"/>
                  </a:buClr>
                  <a:buSzPct val="85000"/>
                  <a:buNone/>
                  <a:defRPr/>
                </a:pPr>
                <a:r>
                  <a:rPr lang="en-US" sz="2800" dirty="0"/>
                  <a:t>Where,</a:t>
                </a:r>
              </a:p>
              <a:p>
                <a:pPr marL="0" indent="0" defTabSz="1000125">
                  <a:lnSpc>
                    <a:spcPct val="90000"/>
                  </a:lnSpc>
                  <a:spcBef>
                    <a:spcPts val="0"/>
                  </a:spcBef>
                  <a:spcAft>
                    <a:spcPts val="1200"/>
                  </a:spcAft>
                  <a:buClr>
                    <a:srgbClr val="BF0922"/>
                  </a:buClr>
                  <a:buSzPct val="85000"/>
                  <a:buNone/>
                  <a:defRPr/>
                </a:pPr>
                <a:r>
                  <a:rPr lang="en-US" sz="2800" dirty="0"/>
                  <a:t>	Y = CTQs</a:t>
                </a:r>
              </a:p>
              <a:p>
                <a:pPr marL="0" indent="0" defTabSz="1000125">
                  <a:lnSpc>
                    <a:spcPct val="90000"/>
                  </a:lnSpc>
                  <a:spcBef>
                    <a:spcPts val="0"/>
                  </a:spcBef>
                  <a:spcAft>
                    <a:spcPts val="1200"/>
                  </a:spcAft>
                  <a:buClr>
                    <a:srgbClr val="BF0922"/>
                  </a:buClr>
                  <a:buSzPct val="85000"/>
                  <a:buNone/>
                  <a:defRPr/>
                </a:pPr>
                <a:r>
                  <a:rPr lang="en-US" sz="2800" dirty="0"/>
                  <a:t>	X = input</a:t>
                </a:r>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ea typeface="Cambria Math" panose="02040503050406030204" pitchFamily="18" charset="0"/>
                </a:endParaRP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542"/>
                </a:stretch>
              </a:blipFill>
            </p:spPr>
            <p:txBody>
              <a:bodyPr/>
              <a:lstStyle/>
              <a:p>
                <a:r>
                  <a:rPr lang="en-US">
                    <a:noFill/>
                  </a:rPr>
                  <a:t> </a:t>
                </a:r>
              </a:p>
            </p:txBody>
          </p:sp>
        </mc:Fallback>
      </mc:AlternateContent>
    </p:spTree>
    <p:extLst>
      <p:ext uri="{BB962C8B-B14F-4D97-AF65-F5344CB8AC3E}">
        <p14:creationId xmlns:p14="http://schemas.microsoft.com/office/powerpoint/2010/main" val="324336061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10</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14:m>
                  <m:oMath xmlns:m="http://schemas.openxmlformats.org/officeDocument/2006/math">
                    <m:r>
                      <a:rPr lang="en-US" sz="2800" b="0" i="1" smtClean="0">
                        <a:latin typeface="Cambria Math" panose="02040503050406030204" pitchFamily="18" charset="0"/>
                        <a:ea typeface="Cambria Math" panose="02040503050406030204" pitchFamily="18" charset="0"/>
                      </a:rPr>
                      <m:t>𝑌</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𝑓</m:t>
                    </m:r>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𝑋</m:t>
                        </m:r>
                      </m:e>
                    </m:d>
                  </m:oMath>
                </a14:m>
                <a:endParaRPr lang="en-US" sz="2800" dirty="0"/>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ea typeface="Cambria Math" panose="02040503050406030204" pitchFamily="18" charset="0"/>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41655687-F2F2-40B5-9415-B38A21A96940}"/>
              </a:ext>
            </a:extLst>
          </p:cNvPr>
          <p:cNvPicPr>
            <a:picLocks noChangeAspect="1"/>
          </p:cNvPicPr>
          <p:nvPr/>
        </p:nvPicPr>
        <p:blipFill>
          <a:blip r:embed="rId4"/>
          <a:stretch>
            <a:fillRect/>
          </a:stretch>
        </p:blipFill>
        <p:spPr>
          <a:xfrm>
            <a:off x="925952" y="1385810"/>
            <a:ext cx="7292096" cy="4879270"/>
          </a:xfrm>
          <a:prstGeom prst="rect">
            <a:avLst/>
          </a:prstGeom>
        </p:spPr>
      </p:pic>
      <p:sp>
        <p:nvSpPr>
          <p:cNvPr id="14" name="Rectangle 13">
            <a:extLst>
              <a:ext uri="{FF2B5EF4-FFF2-40B4-BE49-F238E27FC236}">
                <a16:creationId xmlns:a16="http://schemas.microsoft.com/office/drawing/2014/main" id="{96113242-6D5B-4F65-A341-570645000D6E}"/>
              </a:ext>
            </a:extLst>
          </p:cNvPr>
          <p:cNvSpPr/>
          <p:nvPr/>
        </p:nvSpPr>
        <p:spPr>
          <a:xfrm>
            <a:off x="3429000" y="2090533"/>
            <a:ext cx="2015948" cy="74549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0063116A-C804-4991-8649-D065729E7895}"/>
              </a:ext>
            </a:extLst>
          </p:cNvPr>
          <p:cNvSpPr/>
          <p:nvPr/>
        </p:nvSpPr>
        <p:spPr>
          <a:xfrm>
            <a:off x="3429000" y="3445506"/>
            <a:ext cx="2057400" cy="74549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2A05BE0E-E07D-454A-AB44-A62E8F2FB9AF}"/>
              </a:ext>
            </a:extLst>
          </p:cNvPr>
          <p:cNvSpPr/>
          <p:nvPr/>
        </p:nvSpPr>
        <p:spPr>
          <a:xfrm>
            <a:off x="3429000" y="4842804"/>
            <a:ext cx="2057400" cy="74549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92F0CAB-7ABB-4710-A85E-FD0A2B434E6A}"/>
              </a:ext>
            </a:extLst>
          </p:cNvPr>
          <p:cNvSpPr/>
          <p:nvPr/>
        </p:nvSpPr>
        <p:spPr>
          <a:xfrm>
            <a:off x="5858583" y="1468281"/>
            <a:ext cx="1870364" cy="19336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9022CF3-71A1-40A9-8577-865767D5AD2F}"/>
              </a:ext>
            </a:extLst>
          </p:cNvPr>
          <p:cNvSpPr/>
          <p:nvPr/>
        </p:nvSpPr>
        <p:spPr>
          <a:xfrm>
            <a:off x="5839904" y="3499840"/>
            <a:ext cx="1870364" cy="13206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F8486C8-8103-4063-93DE-B6664F846673}"/>
              </a:ext>
            </a:extLst>
          </p:cNvPr>
          <p:cNvSpPr/>
          <p:nvPr/>
        </p:nvSpPr>
        <p:spPr>
          <a:xfrm>
            <a:off x="5839904" y="4876800"/>
            <a:ext cx="1870364" cy="13206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934992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2000"/>
                                        <p:tgtEl>
                                          <p:spTgt spid="15"/>
                                        </p:tgtEl>
                                      </p:cBhvr>
                                    </p:animEffect>
                                  </p:childTnLst>
                                </p:cTn>
                              </p:par>
                              <p:par>
                                <p:cTn id="18" presetID="16" presetClass="exit" presetSubtype="21" fill="hold" grpId="1" nodeType="withEffect">
                                  <p:stCondLst>
                                    <p:cond delay="0"/>
                                  </p:stCondLst>
                                  <p:childTnLst>
                                    <p:animEffect transition="out" filter="barn(inVertical)">
                                      <p:cBhvr>
                                        <p:cTn id="19" dur="500"/>
                                        <p:tgtEl>
                                          <p:spTgt spid="14"/>
                                        </p:tgtEl>
                                      </p:cBhvr>
                                    </p:animEffect>
                                    <p:set>
                                      <p:cBhvr>
                                        <p:cTn id="20" dur="1" fill="hold">
                                          <p:stCondLst>
                                            <p:cond delay="499"/>
                                          </p:stCondLst>
                                        </p:cTn>
                                        <p:tgtEl>
                                          <p:spTgt spid="1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heel(1)">
                                      <p:cBhvr>
                                        <p:cTn id="25" dur="2000"/>
                                        <p:tgtEl>
                                          <p:spTgt spid="16"/>
                                        </p:tgtEl>
                                      </p:cBhvr>
                                    </p:animEffect>
                                  </p:childTnLst>
                                </p:cTn>
                              </p:par>
                              <p:par>
                                <p:cTn id="26" presetID="16" presetClass="exit" presetSubtype="21" fill="hold" grpId="1" nodeType="withEffect">
                                  <p:stCondLst>
                                    <p:cond delay="0"/>
                                  </p:stCondLst>
                                  <p:childTnLst>
                                    <p:animEffect transition="out" filter="barn(inVertical)">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heel(1)">
                                      <p:cBhvr>
                                        <p:cTn id="33" dur="2000"/>
                                        <p:tgtEl>
                                          <p:spTgt spid="17"/>
                                        </p:tgtEl>
                                      </p:cBhvr>
                                    </p:animEffect>
                                  </p:childTnLst>
                                </p:cTn>
                              </p:par>
                              <p:par>
                                <p:cTn id="34" presetID="16" presetClass="exit" presetSubtype="21" fill="hold" grpId="1" nodeType="withEffect">
                                  <p:stCondLst>
                                    <p:cond delay="0"/>
                                  </p:stCondLst>
                                  <p:childTnLst>
                                    <p:animEffect transition="out" filter="barn(inVertical)">
                                      <p:cBhvr>
                                        <p:cTn id="35" dur="500"/>
                                        <p:tgtEl>
                                          <p:spTgt spid="16"/>
                                        </p:tgtEl>
                                      </p:cBhvr>
                                    </p:animEffect>
                                    <p:set>
                                      <p:cBhvr>
                                        <p:cTn id="36" dur="1" fill="hold">
                                          <p:stCondLst>
                                            <p:cond delay="499"/>
                                          </p:stCondLst>
                                        </p:cTn>
                                        <p:tgtEl>
                                          <p:spTgt spid="1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heel(1)">
                                      <p:cBhvr>
                                        <p:cTn id="41" dur="2000"/>
                                        <p:tgtEl>
                                          <p:spTgt spid="18"/>
                                        </p:tgtEl>
                                      </p:cBhvr>
                                    </p:animEffect>
                                  </p:childTnLst>
                                </p:cTn>
                              </p:par>
                              <p:par>
                                <p:cTn id="42" presetID="16" presetClass="exit" presetSubtype="21" fill="hold" grpId="1" nodeType="withEffect">
                                  <p:stCondLst>
                                    <p:cond delay="0"/>
                                  </p:stCondLst>
                                  <p:childTnLst>
                                    <p:animEffect transition="out" filter="barn(inVertical)">
                                      <p:cBhvr>
                                        <p:cTn id="43" dur="500"/>
                                        <p:tgtEl>
                                          <p:spTgt spid="17"/>
                                        </p:tgtEl>
                                      </p:cBhvr>
                                    </p:animEffect>
                                    <p:set>
                                      <p:cBhvr>
                                        <p:cTn id="44" dur="1" fill="hold">
                                          <p:stCondLst>
                                            <p:cond delay="499"/>
                                          </p:stCondLst>
                                        </p:cTn>
                                        <p:tgtEl>
                                          <p:spTgt spid="1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heel(1)">
                                      <p:cBhvr>
                                        <p:cTn id="49" dur="2000"/>
                                        <p:tgtEl>
                                          <p:spTgt spid="19"/>
                                        </p:tgtEl>
                                      </p:cBhvr>
                                    </p:animEffect>
                                  </p:childTnLst>
                                </p:cTn>
                              </p:par>
                              <p:par>
                                <p:cTn id="50" presetID="16" presetClass="exit" presetSubtype="21" fill="hold" grpId="1" nodeType="withEffect">
                                  <p:stCondLst>
                                    <p:cond delay="0"/>
                                  </p:stCondLst>
                                  <p:childTnLst>
                                    <p:animEffect transition="out" filter="barn(inVertical)">
                                      <p:cBhvr>
                                        <p:cTn id="51" dur="500"/>
                                        <p:tgtEl>
                                          <p:spTgt spid="18"/>
                                        </p:tgtEl>
                                      </p:cBhvr>
                                    </p:animEffect>
                                    <p:set>
                                      <p:cBhvr>
                                        <p:cTn id="52" dur="1" fill="hold">
                                          <p:stCondLst>
                                            <p:cond delay="499"/>
                                          </p:stCondLst>
                                        </p:cTn>
                                        <p:tgtEl>
                                          <p:spTgt spid="18"/>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6" presetClass="exit" presetSubtype="21" fill="hold" grpId="1" nodeType="clickEffect">
                                  <p:stCondLst>
                                    <p:cond delay="0"/>
                                  </p:stCondLst>
                                  <p:childTnLst>
                                    <p:animEffect transition="out" filter="barn(inVertical)">
                                      <p:cBhvr>
                                        <p:cTn id="56" dur="500"/>
                                        <p:tgtEl>
                                          <p:spTgt spid="19"/>
                                        </p:tgtEl>
                                      </p:cBhvr>
                                    </p:animEffect>
                                    <p:set>
                                      <p:cBhvr>
                                        <p:cTn id="57"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11</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14:m>
                  <m:oMath xmlns:m="http://schemas.openxmlformats.org/officeDocument/2006/math">
                    <m:r>
                      <a:rPr lang="en-US" sz="2800" b="0" i="1" smtClean="0">
                        <a:latin typeface="Cambria Math" panose="02040503050406030204" pitchFamily="18" charset="0"/>
                        <a:ea typeface="Cambria Math" panose="02040503050406030204" pitchFamily="18" charset="0"/>
                      </a:rPr>
                      <m:t>𝑌</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𝑓</m:t>
                    </m:r>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𝑋</m:t>
                        </m:r>
                      </m:e>
                    </m:d>
                  </m:oMath>
                </a14:m>
                <a:endParaRPr lang="en-US" sz="2800" dirty="0"/>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r>
                  <a:rPr lang="en-US" sz="2800" dirty="0"/>
                  <a:t>Focus on understanding process performance and collecting the data necessary for analysis.</a:t>
                </a:r>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r>
                  <a:rPr lang="en-US" sz="2800" dirty="0"/>
                  <a:t>Key data collection questions</a:t>
                </a:r>
              </a:p>
              <a:p>
                <a:pPr lvl="1">
                  <a:lnSpc>
                    <a:spcPct val="90000"/>
                  </a:lnSpc>
                </a:pPr>
                <a:r>
                  <a:rPr lang="en-US" dirty="0"/>
                  <a:t>What questions are we trying to answer?</a:t>
                </a:r>
              </a:p>
              <a:p>
                <a:pPr lvl="1">
                  <a:lnSpc>
                    <a:spcPct val="90000"/>
                  </a:lnSpc>
                </a:pPr>
                <a:r>
                  <a:rPr lang="en-US" dirty="0"/>
                  <a:t>What type of data will we need to answer the question?</a:t>
                </a:r>
              </a:p>
              <a:p>
                <a:pPr lvl="1">
                  <a:lnSpc>
                    <a:spcPct val="90000"/>
                  </a:lnSpc>
                </a:pPr>
                <a:r>
                  <a:rPr lang="en-US" dirty="0"/>
                  <a:t>Where can we find the data?</a:t>
                </a:r>
              </a:p>
              <a:p>
                <a:pPr lvl="1">
                  <a:lnSpc>
                    <a:spcPct val="90000"/>
                  </a:lnSpc>
                </a:pPr>
                <a:r>
                  <a:rPr lang="en-US" dirty="0"/>
                  <a:t>Who can provide the data?</a:t>
                </a:r>
              </a:p>
              <a:p>
                <a:pPr lvl="1">
                  <a:lnSpc>
                    <a:spcPct val="90000"/>
                  </a:lnSpc>
                </a:pPr>
                <a:r>
                  <a:rPr lang="en-US" dirty="0"/>
                  <a:t>How can we collect the data with minimum effort and with minimum chance of error?</a:t>
                </a:r>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ea typeface="Cambria Math" panose="02040503050406030204" pitchFamily="18" charset="0"/>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028"/>
                </a:stretch>
              </a:blipFill>
            </p:spPr>
            <p:txBody>
              <a:bodyPr/>
              <a:lstStyle/>
              <a:p>
                <a:r>
                  <a:rPr lang="en-US">
                    <a:noFill/>
                  </a:rPr>
                  <a:t> </a:t>
                </a:r>
              </a:p>
            </p:txBody>
          </p:sp>
        </mc:Fallback>
      </mc:AlternateContent>
    </p:spTree>
    <p:extLst>
      <p:ext uri="{BB962C8B-B14F-4D97-AF65-F5344CB8AC3E}">
        <p14:creationId xmlns:p14="http://schemas.microsoft.com/office/powerpoint/2010/main" val="9281352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12</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81000" y="717674"/>
            <a:ext cx="8305800" cy="5759326"/>
          </a:xfrm>
        </p:spPr>
        <p:txBody>
          <a:bodyPr>
            <a:noAutofit/>
          </a:bodyPr>
          <a:lstStyle/>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sz="2800" dirty="0">
              <a:solidFill>
                <a:srgbClr val="72A376"/>
              </a:solidFill>
            </a:endParaRPr>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r>
              <a:rPr lang="en-US" sz="2800" b="1" u="sng" dirty="0">
                <a:solidFill>
                  <a:srgbClr val="153BDB"/>
                </a:solidFill>
              </a:rPr>
              <a:t>Operational definitions </a:t>
            </a:r>
            <a:r>
              <a:rPr lang="en-US" sz="2800" dirty="0"/>
              <a:t>– clarify performance measures</a:t>
            </a:r>
          </a:p>
          <a:p>
            <a:pPr marL="0" indent="0" defTabSz="1000125">
              <a:lnSpc>
                <a:spcPct val="90000"/>
              </a:lnSpc>
              <a:spcBef>
                <a:spcPts val="0"/>
              </a:spcBef>
              <a:spcAft>
                <a:spcPts val="1200"/>
              </a:spcAft>
              <a:buClr>
                <a:srgbClr val="BF0922"/>
              </a:buClr>
              <a:buSzPct val="85000"/>
              <a:buNone/>
              <a:defRPr/>
            </a:pPr>
            <a:endParaRPr lang="en-US" dirty="0">
              <a:ea typeface="Cambria Math" panose="02040503050406030204" pitchFamily="18" charset="0"/>
            </a:endParaRP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ea typeface="Cambria Math" panose="02040503050406030204" pitchFamily="18" charset="0"/>
              </a:rPr>
              <a:t>On-time delivery? (Does it mean within one day, two day or what?)</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ea typeface="Cambria Math" panose="02040503050406030204" pitchFamily="18" charset="0"/>
              </a:rPr>
              <a:t>Error? (Wrong information? Typographical mistakes? Or either)</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ea typeface="Cambria Math" panose="02040503050406030204" pitchFamily="18" charset="0"/>
              </a:rPr>
              <a:t>Satisfied customers?</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ea typeface="Cambria Math" panose="02040503050406030204" pitchFamily="18" charset="0"/>
              </a:rPr>
              <a:t>Quality?</a:t>
            </a:r>
          </a:p>
        </p:txBody>
      </p:sp>
    </p:spTree>
    <p:extLst>
      <p:ext uri="{BB962C8B-B14F-4D97-AF65-F5344CB8AC3E}">
        <p14:creationId xmlns:p14="http://schemas.microsoft.com/office/powerpoint/2010/main" val="320413270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13</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Observed variation in process output stems from the </a:t>
            </a:r>
            <a:r>
              <a:rPr lang="en-US" u="sng" dirty="0"/>
              <a:t>natural variation </a:t>
            </a:r>
            <a:r>
              <a:rPr lang="en-US" dirty="0"/>
              <a:t>that occurs in the </a:t>
            </a:r>
            <a:r>
              <a:rPr lang="en-US" u="sng" dirty="0"/>
              <a:t>output</a:t>
            </a:r>
            <a:r>
              <a:rPr lang="en-US" dirty="0"/>
              <a:t> itself as well as the </a:t>
            </a:r>
            <a:r>
              <a:rPr lang="en-US" u="sng" dirty="0"/>
              <a:t>measurement system</a:t>
            </a:r>
            <a:r>
              <a:rPr lang="en-US" dirty="0"/>
              <a:t>.</a:t>
            </a:r>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The total observed variation in production output is the sum of the </a:t>
            </a:r>
            <a:r>
              <a:rPr lang="en-US" u="sng" dirty="0"/>
              <a:t>true process variation </a:t>
            </a:r>
            <a:r>
              <a:rPr lang="en-US" dirty="0"/>
              <a:t>(which is what we actually want to measure) plus </a:t>
            </a:r>
            <a:r>
              <a:rPr lang="en-US" u="sng" dirty="0"/>
              <a:t>variation due to measurement</a:t>
            </a:r>
            <a:r>
              <a:rPr lang="en-US" dirty="0"/>
              <a:t>:</a:t>
            </a:r>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b="1" u="sng" dirty="0">
              <a:ea typeface="Cambria Math" panose="02040503050406030204" pitchFamily="18" charset="0"/>
            </a:endParaRPr>
          </a:p>
        </p:txBody>
      </p:sp>
      <p:pic>
        <p:nvPicPr>
          <p:cNvPr id="16" name="Picture 15">
            <a:extLst>
              <a:ext uri="{FF2B5EF4-FFF2-40B4-BE49-F238E27FC236}">
                <a16:creationId xmlns:a16="http://schemas.microsoft.com/office/drawing/2014/main" id="{87F879AF-09B0-41DD-9069-764255B0DAC5}"/>
              </a:ext>
            </a:extLst>
          </p:cNvPr>
          <p:cNvPicPr>
            <a:picLocks noChangeAspect="1"/>
          </p:cNvPicPr>
          <p:nvPr/>
        </p:nvPicPr>
        <p:blipFill rotWithShape="1">
          <a:blip r:embed="rId3"/>
          <a:srcRect t="100001" r="14340" b="-22650"/>
          <a:stretch/>
        </p:blipFill>
        <p:spPr>
          <a:xfrm>
            <a:off x="1168400" y="6111018"/>
            <a:ext cx="5765800" cy="129444"/>
          </a:xfrm>
          <a:prstGeom prst="rect">
            <a:avLst/>
          </a:prstGeom>
        </p:spPr>
      </p:pic>
      <p:pic>
        <p:nvPicPr>
          <p:cNvPr id="17" name="Picture 16">
            <a:extLst>
              <a:ext uri="{FF2B5EF4-FFF2-40B4-BE49-F238E27FC236}">
                <a16:creationId xmlns:a16="http://schemas.microsoft.com/office/drawing/2014/main" id="{56CCCB6E-8C27-4ED5-A77C-87F6DFEBB3B4}"/>
              </a:ext>
            </a:extLst>
          </p:cNvPr>
          <p:cNvPicPr>
            <a:picLocks noChangeAspect="1"/>
          </p:cNvPicPr>
          <p:nvPr/>
        </p:nvPicPr>
        <p:blipFill rotWithShape="1">
          <a:blip r:embed="rId3"/>
          <a:srcRect r="45472"/>
          <a:stretch/>
        </p:blipFill>
        <p:spPr>
          <a:xfrm>
            <a:off x="2813050" y="5557610"/>
            <a:ext cx="3670300" cy="534081"/>
          </a:xfrm>
          <a:prstGeom prst="rect">
            <a:avLst/>
          </a:prstGeom>
        </p:spPr>
      </p:pic>
    </p:spTree>
    <p:extLst>
      <p:ext uri="{BB962C8B-B14F-4D97-AF65-F5344CB8AC3E}">
        <p14:creationId xmlns:p14="http://schemas.microsoft.com/office/powerpoint/2010/main" val="273922634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14</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Manual inspection</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b="1" dirty="0"/>
              <a:t>Accuracy</a:t>
            </a:r>
            <a:r>
              <a:rPr lang="en-US" dirty="0"/>
              <a:t> - the difference between the true value and the observed average of a measurement</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It is measured as the amount of error in a measurement in proportion to the total size of the measurement.</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b="1" dirty="0"/>
              <a:t>Precision</a:t>
            </a:r>
            <a:r>
              <a:rPr lang="en-US" dirty="0"/>
              <a:t> - the closeness of repeated measurements to each other</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It is measured as the variance of repeated measurements.</a:t>
            </a:r>
          </a:p>
        </p:txBody>
      </p:sp>
      <p:pic>
        <p:nvPicPr>
          <p:cNvPr id="16" name="Picture 15">
            <a:extLst>
              <a:ext uri="{FF2B5EF4-FFF2-40B4-BE49-F238E27FC236}">
                <a16:creationId xmlns:a16="http://schemas.microsoft.com/office/drawing/2014/main" id="{87F879AF-09B0-41DD-9069-764255B0DAC5}"/>
              </a:ext>
            </a:extLst>
          </p:cNvPr>
          <p:cNvPicPr>
            <a:picLocks noChangeAspect="1"/>
          </p:cNvPicPr>
          <p:nvPr/>
        </p:nvPicPr>
        <p:blipFill rotWithShape="1">
          <a:blip r:embed="rId3"/>
          <a:srcRect t="100001" r="14340" b="-22650"/>
          <a:stretch/>
        </p:blipFill>
        <p:spPr>
          <a:xfrm>
            <a:off x="1168400" y="6111018"/>
            <a:ext cx="5765800" cy="129444"/>
          </a:xfrm>
          <a:prstGeom prst="rect">
            <a:avLst/>
          </a:prstGeom>
        </p:spPr>
      </p:pic>
    </p:spTree>
    <p:extLst>
      <p:ext uri="{BB962C8B-B14F-4D97-AF65-F5344CB8AC3E}">
        <p14:creationId xmlns:p14="http://schemas.microsoft.com/office/powerpoint/2010/main" val="422672872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15</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b="1" dirty="0"/>
                  <a:t>Example</a:t>
                </a:r>
              </a:p>
              <a:p>
                <a:pPr marL="0" indent="0" defTabSz="1000125">
                  <a:lnSpc>
                    <a:spcPct val="90000"/>
                  </a:lnSpc>
                  <a:spcBef>
                    <a:spcPts val="0"/>
                  </a:spcBef>
                  <a:spcAft>
                    <a:spcPts val="1200"/>
                  </a:spcAft>
                  <a:buClr>
                    <a:srgbClr val="BF0922"/>
                  </a:buClr>
                  <a:buSzPct val="85000"/>
                  <a:buNone/>
                  <a:defRPr/>
                </a:pPr>
                <a:r>
                  <a:rPr lang="en-US" dirty="0"/>
                  <a:t>If true value of dimension = 0.250 inch</a:t>
                </a:r>
              </a:p>
              <a:p>
                <a:pPr marL="0" indent="0" defTabSz="1000125">
                  <a:lnSpc>
                    <a:spcPct val="90000"/>
                  </a:lnSpc>
                  <a:spcBef>
                    <a:spcPts val="0"/>
                  </a:spcBef>
                  <a:spcAft>
                    <a:spcPts val="1200"/>
                  </a:spcAft>
                  <a:buClr>
                    <a:srgbClr val="BF0922"/>
                  </a:buClr>
                  <a:buSzPct val="85000"/>
                  <a:buNone/>
                  <a:defRPr/>
                </a:pPr>
                <a:endParaRPr lang="en-US" u="sng" dirty="0"/>
              </a:p>
              <a:p>
                <a:pPr marL="0" indent="0" defTabSz="1000125">
                  <a:lnSpc>
                    <a:spcPct val="90000"/>
                  </a:lnSpc>
                  <a:spcBef>
                    <a:spcPts val="0"/>
                  </a:spcBef>
                  <a:spcAft>
                    <a:spcPts val="1200"/>
                  </a:spcAft>
                  <a:buClr>
                    <a:srgbClr val="BF0922"/>
                  </a:buClr>
                  <a:buSzPct val="85000"/>
                  <a:buNone/>
                  <a:defRPr/>
                </a:pPr>
                <a:r>
                  <a:rPr lang="en-US" u="sng" dirty="0"/>
                  <a:t>Reading</a:t>
                </a:r>
                <a:r>
                  <a:rPr lang="en-US" dirty="0"/>
                  <a:t>:</a:t>
                </a:r>
              </a:p>
              <a:p>
                <a:pPr marL="0" indent="0" defTabSz="1000125">
                  <a:lnSpc>
                    <a:spcPct val="90000"/>
                  </a:lnSpc>
                  <a:spcBef>
                    <a:spcPts val="0"/>
                  </a:spcBef>
                  <a:spcAft>
                    <a:spcPts val="1200"/>
                  </a:spcAft>
                  <a:buClr>
                    <a:srgbClr val="BF0922"/>
                  </a:buClr>
                  <a:buSzPct val="85000"/>
                  <a:buNone/>
                  <a:defRPr/>
                </a:pPr>
                <a:r>
                  <a:rPr lang="en-US" dirty="0"/>
                  <a:t>Instrument A: 0.248 inch</a:t>
                </a:r>
              </a:p>
              <a:p>
                <a:pPr marL="0" indent="0" defTabSz="1000125">
                  <a:lnSpc>
                    <a:spcPct val="90000"/>
                  </a:lnSpc>
                  <a:spcBef>
                    <a:spcPts val="0"/>
                  </a:spcBef>
                  <a:spcAft>
                    <a:spcPts val="1200"/>
                  </a:spcAft>
                  <a:buClr>
                    <a:srgbClr val="BF0922"/>
                  </a:buClr>
                  <a:buSzPct val="85000"/>
                  <a:buNone/>
                  <a:defRPr/>
                </a:pPr>
                <a:r>
                  <a:rPr lang="en-US" dirty="0"/>
                  <a:t>Instrument B: 0.259 inch</a:t>
                </a:r>
              </a:p>
              <a:p>
                <a:pPr marL="0" indent="0" defTabSz="1000125">
                  <a:lnSpc>
                    <a:spcPct val="90000"/>
                  </a:lnSpc>
                  <a:spcBef>
                    <a:spcPts val="0"/>
                  </a:spcBef>
                  <a:spcAft>
                    <a:spcPts val="1200"/>
                  </a:spcAft>
                  <a:buClr>
                    <a:srgbClr val="BF0922"/>
                  </a:buClr>
                  <a:buSzPct val="85000"/>
                  <a:buNone/>
                  <a:defRPr/>
                </a:pPr>
                <a:r>
                  <a:rPr lang="en-US" dirty="0"/>
                  <a:t>Error of instrument A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0.250−0.248</m:t>
                        </m:r>
                      </m:num>
                      <m:den>
                        <m:r>
                          <a:rPr lang="en-US" b="0" i="1" smtClean="0">
                            <a:latin typeface="Cambria Math" panose="02040503050406030204" pitchFamily="18" charset="0"/>
                          </a:rPr>
                          <m:t>0.250</m:t>
                        </m:r>
                      </m:den>
                    </m:f>
                  </m:oMath>
                </a14:m>
                <a:endParaRPr lang="en-US" dirty="0"/>
              </a:p>
              <a:p>
                <a:pPr marL="0" indent="0" defTabSz="1000125">
                  <a:lnSpc>
                    <a:spcPct val="90000"/>
                  </a:lnSpc>
                  <a:spcBef>
                    <a:spcPts val="0"/>
                  </a:spcBef>
                  <a:spcAft>
                    <a:spcPts val="1200"/>
                  </a:spcAft>
                  <a:buClr>
                    <a:srgbClr val="BF0922"/>
                  </a:buClr>
                  <a:buSzPct val="85000"/>
                  <a:buNone/>
                  <a:defRPr/>
                </a:pPr>
                <a:r>
                  <a:rPr lang="en-US" dirty="0"/>
                  <a:t>Error of instrument B =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0.25</m:t>
                        </m:r>
                        <m:r>
                          <a:rPr lang="en-US" b="0" i="1" smtClean="0">
                            <a:latin typeface="Cambria Math" panose="02040503050406030204" pitchFamily="18" charset="0"/>
                          </a:rPr>
                          <m:t>9</m:t>
                        </m:r>
                        <m:r>
                          <a:rPr lang="en-US" i="1">
                            <a:latin typeface="Cambria Math" panose="02040503050406030204" pitchFamily="18" charset="0"/>
                          </a:rPr>
                          <m:t>−0.2</m:t>
                        </m:r>
                        <m:r>
                          <a:rPr lang="en-US" b="0" i="1" smtClean="0">
                            <a:latin typeface="Cambria Math" panose="02040503050406030204" pitchFamily="18" charset="0"/>
                          </a:rPr>
                          <m:t>50</m:t>
                        </m:r>
                      </m:num>
                      <m:den>
                        <m:r>
                          <a:rPr lang="en-US" i="1">
                            <a:latin typeface="Cambria Math" panose="02040503050406030204" pitchFamily="18" charset="0"/>
                          </a:rPr>
                          <m:t>0.250</m:t>
                        </m:r>
                      </m:den>
                    </m:f>
                  </m:oMath>
                </a14:m>
                <a:endParaRPr lang="en-US"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909" t="-2222"/>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87F879AF-09B0-41DD-9069-764255B0DAC5}"/>
              </a:ext>
            </a:extLst>
          </p:cNvPr>
          <p:cNvPicPr>
            <a:picLocks noChangeAspect="1"/>
          </p:cNvPicPr>
          <p:nvPr/>
        </p:nvPicPr>
        <p:blipFill rotWithShape="1">
          <a:blip r:embed="rId4"/>
          <a:srcRect t="100001" r="14340" b="-22650"/>
          <a:stretch/>
        </p:blipFill>
        <p:spPr>
          <a:xfrm>
            <a:off x="1168400" y="6111018"/>
            <a:ext cx="5765800" cy="129444"/>
          </a:xfrm>
          <a:prstGeom prst="rect">
            <a:avLst/>
          </a:prstGeom>
        </p:spPr>
      </p:pic>
      <p:sp>
        <p:nvSpPr>
          <p:cNvPr id="6" name="Rectangle 5">
            <a:extLst>
              <a:ext uri="{FF2B5EF4-FFF2-40B4-BE49-F238E27FC236}">
                <a16:creationId xmlns:a16="http://schemas.microsoft.com/office/drawing/2014/main" id="{22514138-1ADD-4D4C-B9E8-87B9BB41D103}"/>
              </a:ext>
            </a:extLst>
          </p:cNvPr>
          <p:cNvSpPr/>
          <p:nvPr/>
        </p:nvSpPr>
        <p:spPr>
          <a:xfrm>
            <a:off x="6223979" y="4400667"/>
            <a:ext cx="1015021" cy="461665"/>
          </a:xfrm>
          <a:prstGeom prst="rect">
            <a:avLst/>
          </a:prstGeom>
        </p:spPr>
        <p:txBody>
          <a:bodyPr wrap="none">
            <a:spAutoFit/>
          </a:bodyPr>
          <a:lstStyle/>
          <a:p>
            <a:r>
              <a:rPr lang="en-US" sz="2400" dirty="0"/>
              <a:t>= 0.8%</a:t>
            </a:r>
          </a:p>
        </p:txBody>
      </p:sp>
      <p:sp>
        <p:nvSpPr>
          <p:cNvPr id="15" name="Rectangle 14">
            <a:extLst>
              <a:ext uri="{FF2B5EF4-FFF2-40B4-BE49-F238E27FC236}">
                <a16:creationId xmlns:a16="http://schemas.microsoft.com/office/drawing/2014/main" id="{2E81DB9D-835F-45A1-A554-312FF81A0D0F}"/>
              </a:ext>
            </a:extLst>
          </p:cNvPr>
          <p:cNvSpPr/>
          <p:nvPr/>
        </p:nvSpPr>
        <p:spPr>
          <a:xfrm>
            <a:off x="6223979" y="5177135"/>
            <a:ext cx="1015021" cy="461665"/>
          </a:xfrm>
          <a:prstGeom prst="rect">
            <a:avLst/>
          </a:prstGeom>
        </p:spPr>
        <p:txBody>
          <a:bodyPr wrap="none">
            <a:spAutoFit/>
          </a:bodyPr>
          <a:lstStyle/>
          <a:p>
            <a:r>
              <a:rPr lang="en-US" sz="2400" dirty="0"/>
              <a:t>= 3.6%</a:t>
            </a:r>
          </a:p>
        </p:txBody>
      </p:sp>
      <p:sp>
        <p:nvSpPr>
          <p:cNvPr id="10" name="TextBox 9">
            <a:extLst>
              <a:ext uri="{FF2B5EF4-FFF2-40B4-BE49-F238E27FC236}">
                <a16:creationId xmlns:a16="http://schemas.microsoft.com/office/drawing/2014/main" id="{1FCD3D15-2BC6-4A89-9E2C-57DC6DC9986C}"/>
              </a:ext>
            </a:extLst>
          </p:cNvPr>
          <p:cNvSpPr txBox="1"/>
          <p:nvPr/>
        </p:nvSpPr>
        <p:spPr>
          <a:xfrm rot="20319399">
            <a:off x="7182857" y="4229474"/>
            <a:ext cx="1550874"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a:t>More accurate</a:t>
            </a:r>
          </a:p>
        </p:txBody>
      </p:sp>
    </p:spTree>
    <p:extLst>
      <p:ext uri="{BB962C8B-B14F-4D97-AF65-F5344CB8AC3E}">
        <p14:creationId xmlns:p14="http://schemas.microsoft.com/office/powerpoint/2010/main" val="202490411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wipe(left)">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wipe(left)">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wipe(left)">
                                      <p:cBhvr>
                                        <p:cTn id="17" dur="500"/>
                                        <p:tgtEl>
                                          <p:spTgt spid="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Effect transition="in" filter="wipe(left)">
                                      <p:cBhvr>
                                        <p:cTn id="29" dur="500"/>
                                        <p:tgtEl>
                                          <p:spTgt spid="4">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16</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b="1" dirty="0"/>
              <a:t>Example</a:t>
            </a:r>
          </a:p>
          <a:p>
            <a:pPr marL="0" indent="0" defTabSz="1000125">
              <a:lnSpc>
                <a:spcPct val="90000"/>
              </a:lnSpc>
              <a:spcBef>
                <a:spcPts val="0"/>
              </a:spcBef>
              <a:spcAft>
                <a:spcPts val="1200"/>
              </a:spcAft>
              <a:buClr>
                <a:srgbClr val="BF0922"/>
              </a:buClr>
              <a:buSzPct val="85000"/>
              <a:buNone/>
              <a:defRPr/>
            </a:pPr>
            <a:r>
              <a:rPr lang="en-US" dirty="0"/>
              <a:t>If true value of dimension = 0.250 inch</a:t>
            </a:r>
          </a:p>
          <a:p>
            <a:pPr marL="0" indent="0" defTabSz="1000125">
              <a:lnSpc>
                <a:spcPct val="90000"/>
              </a:lnSpc>
              <a:spcBef>
                <a:spcPts val="0"/>
              </a:spcBef>
              <a:spcAft>
                <a:spcPts val="1200"/>
              </a:spcAft>
              <a:buClr>
                <a:srgbClr val="BF0922"/>
              </a:buClr>
              <a:buSzPct val="85000"/>
              <a:buNone/>
              <a:defRPr/>
            </a:pPr>
            <a:r>
              <a:rPr lang="en-US" u="sng" dirty="0"/>
              <a:t>Reading</a:t>
            </a:r>
            <a:r>
              <a:rPr lang="en-US" dirty="0"/>
              <a:t>:</a:t>
            </a:r>
          </a:p>
          <a:p>
            <a:pPr defTabSz="1000125">
              <a:lnSpc>
                <a:spcPct val="90000"/>
              </a:lnSpc>
              <a:spcBef>
                <a:spcPts val="0"/>
              </a:spcBef>
              <a:spcAft>
                <a:spcPts val="1200"/>
              </a:spcAft>
              <a:buClr>
                <a:srgbClr val="BF0922"/>
              </a:buClr>
              <a:buSzPct val="85000"/>
              <a:defRPr/>
            </a:pPr>
            <a:r>
              <a:rPr lang="en-US" dirty="0"/>
              <a:t>Dimension has been measured three times by the both instrument A and B</a:t>
            </a:r>
          </a:p>
          <a:p>
            <a:pPr marL="0" indent="0" defTabSz="1000125">
              <a:lnSpc>
                <a:spcPct val="90000"/>
              </a:lnSpc>
              <a:spcBef>
                <a:spcPts val="0"/>
              </a:spcBef>
              <a:spcAft>
                <a:spcPts val="1200"/>
              </a:spcAft>
              <a:buClr>
                <a:srgbClr val="BF0922"/>
              </a:buClr>
              <a:buSzPct val="85000"/>
              <a:buNone/>
              <a:defRPr/>
            </a:pPr>
            <a:r>
              <a:rPr lang="en-US" dirty="0"/>
              <a:t>Instrument A: 0.248, 0.246, 0.251</a:t>
            </a:r>
          </a:p>
          <a:p>
            <a:pPr marL="0" indent="0" defTabSz="1000125">
              <a:lnSpc>
                <a:spcPct val="90000"/>
              </a:lnSpc>
              <a:spcBef>
                <a:spcPts val="0"/>
              </a:spcBef>
              <a:spcAft>
                <a:spcPts val="1200"/>
              </a:spcAft>
              <a:buClr>
                <a:srgbClr val="BF0922"/>
              </a:buClr>
              <a:buSzPct val="85000"/>
              <a:buNone/>
              <a:defRPr/>
            </a:pPr>
            <a:r>
              <a:rPr lang="en-US" dirty="0"/>
              <a:t>Instrument B: 0.259, 0.258, 0.259</a:t>
            </a:r>
          </a:p>
        </p:txBody>
      </p:sp>
      <p:pic>
        <p:nvPicPr>
          <p:cNvPr id="16" name="Picture 15">
            <a:extLst>
              <a:ext uri="{FF2B5EF4-FFF2-40B4-BE49-F238E27FC236}">
                <a16:creationId xmlns:a16="http://schemas.microsoft.com/office/drawing/2014/main" id="{87F879AF-09B0-41DD-9069-764255B0DAC5}"/>
              </a:ext>
            </a:extLst>
          </p:cNvPr>
          <p:cNvPicPr>
            <a:picLocks noChangeAspect="1"/>
          </p:cNvPicPr>
          <p:nvPr/>
        </p:nvPicPr>
        <p:blipFill rotWithShape="1">
          <a:blip r:embed="rId3"/>
          <a:srcRect t="100001" r="14340" b="-22650"/>
          <a:stretch/>
        </p:blipFill>
        <p:spPr>
          <a:xfrm>
            <a:off x="1168400" y="6111018"/>
            <a:ext cx="5765800" cy="129444"/>
          </a:xfrm>
          <a:prstGeom prst="rect">
            <a:avLst/>
          </a:prstGeom>
        </p:spPr>
      </p:pic>
      <p:pic>
        <p:nvPicPr>
          <p:cNvPr id="12" name="Picture 11">
            <a:extLst>
              <a:ext uri="{FF2B5EF4-FFF2-40B4-BE49-F238E27FC236}">
                <a16:creationId xmlns:a16="http://schemas.microsoft.com/office/drawing/2014/main" id="{D770C4BA-E0E3-4C22-AB67-C123A70E6357}"/>
              </a:ext>
            </a:extLst>
          </p:cNvPr>
          <p:cNvPicPr>
            <a:picLocks noChangeAspect="1"/>
          </p:cNvPicPr>
          <p:nvPr/>
        </p:nvPicPr>
        <p:blipFill>
          <a:blip r:embed="rId4"/>
          <a:stretch>
            <a:fillRect/>
          </a:stretch>
        </p:blipFill>
        <p:spPr>
          <a:xfrm>
            <a:off x="3006432" y="4964724"/>
            <a:ext cx="3340934" cy="1408082"/>
          </a:xfrm>
          <a:prstGeom prst="rect">
            <a:avLst/>
          </a:prstGeom>
        </p:spPr>
      </p:pic>
      <p:sp>
        <p:nvSpPr>
          <p:cNvPr id="18" name="TextBox 17">
            <a:extLst>
              <a:ext uri="{FF2B5EF4-FFF2-40B4-BE49-F238E27FC236}">
                <a16:creationId xmlns:a16="http://schemas.microsoft.com/office/drawing/2014/main" id="{FEB2ADF4-C05F-406A-AAE1-09590B3FFB5F}"/>
              </a:ext>
            </a:extLst>
          </p:cNvPr>
          <p:cNvSpPr txBox="1"/>
          <p:nvPr/>
        </p:nvSpPr>
        <p:spPr>
          <a:xfrm rot="20319399">
            <a:off x="6107790" y="4003360"/>
            <a:ext cx="1419363"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a:t>More precise</a:t>
            </a:r>
          </a:p>
        </p:txBody>
      </p:sp>
      <p:sp>
        <p:nvSpPr>
          <p:cNvPr id="13" name="Rectangle 12">
            <a:extLst>
              <a:ext uri="{FF2B5EF4-FFF2-40B4-BE49-F238E27FC236}">
                <a16:creationId xmlns:a16="http://schemas.microsoft.com/office/drawing/2014/main" id="{21A56711-B251-4482-B64E-FE41DD6FF220}"/>
              </a:ext>
            </a:extLst>
          </p:cNvPr>
          <p:cNvSpPr/>
          <p:nvPr/>
        </p:nvSpPr>
        <p:spPr>
          <a:xfrm>
            <a:off x="5225240" y="6085924"/>
            <a:ext cx="1175560" cy="3148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70688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wipe(left)">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wipe(left)">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Repeatability and Reproducibility (R&amp;R)</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17</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a:lnSpc>
                <a:spcPct val="90000"/>
              </a:lnSpc>
            </a:pPr>
            <a:r>
              <a:rPr lang="en-US" dirty="0">
                <a:solidFill>
                  <a:srgbClr val="153BDB"/>
                </a:solidFill>
              </a:rPr>
              <a:t>Repeatability (equipment variation, EV) </a:t>
            </a:r>
            <a:r>
              <a:rPr lang="en-US" dirty="0"/>
              <a:t>– variation in </a:t>
            </a:r>
            <a:r>
              <a:rPr lang="en-US" u="sng" dirty="0"/>
              <a:t>multiple measurements</a:t>
            </a:r>
            <a:r>
              <a:rPr lang="en-US" dirty="0"/>
              <a:t> by an individual using the same instrument. </a:t>
            </a:r>
          </a:p>
          <a:p>
            <a:pPr>
              <a:lnSpc>
                <a:spcPct val="90000"/>
              </a:lnSpc>
            </a:pPr>
            <a:endParaRPr lang="en-US" dirty="0">
              <a:solidFill>
                <a:srgbClr val="153BDB"/>
              </a:solidFill>
            </a:endParaRPr>
          </a:p>
          <a:p>
            <a:pPr>
              <a:lnSpc>
                <a:spcPct val="90000"/>
              </a:lnSpc>
            </a:pPr>
            <a:r>
              <a:rPr lang="en-US" dirty="0">
                <a:solidFill>
                  <a:srgbClr val="153BDB"/>
                </a:solidFill>
              </a:rPr>
              <a:t>Reproducibility </a:t>
            </a:r>
          </a:p>
          <a:p>
            <a:pPr marL="0" indent="0">
              <a:lnSpc>
                <a:spcPct val="90000"/>
              </a:lnSpc>
              <a:buNone/>
            </a:pPr>
            <a:r>
              <a:rPr lang="en-US" dirty="0">
                <a:solidFill>
                  <a:srgbClr val="153BDB"/>
                </a:solidFill>
              </a:rPr>
              <a:t>    (appraiser variation, AV) </a:t>
            </a:r>
            <a:r>
              <a:rPr lang="en-US" dirty="0"/>
              <a:t>– </a:t>
            </a:r>
          </a:p>
          <a:p>
            <a:pPr marL="0" indent="0">
              <a:lnSpc>
                <a:spcPct val="90000"/>
              </a:lnSpc>
              <a:buNone/>
            </a:pPr>
            <a:r>
              <a:rPr lang="en-US" dirty="0"/>
              <a:t>variation in the same measuring </a:t>
            </a:r>
          </a:p>
          <a:p>
            <a:pPr marL="0" indent="0">
              <a:lnSpc>
                <a:spcPct val="90000"/>
              </a:lnSpc>
              <a:buNone/>
            </a:pPr>
            <a:r>
              <a:rPr lang="en-US" dirty="0"/>
              <a:t>instrument used </a:t>
            </a:r>
          </a:p>
          <a:p>
            <a:pPr marL="0" indent="0">
              <a:lnSpc>
                <a:spcPct val="90000"/>
              </a:lnSpc>
              <a:buNone/>
            </a:pPr>
            <a:r>
              <a:rPr lang="en-US" dirty="0"/>
              <a:t>by </a:t>
            </a:r>
            <a:r>
              <a:rPr lang="en-US" u="sng" dirty="0"/>
              <a:t>different individuals</a:t>
            </a:r>
            <a:r>
              <a:rPr lang="en-US" dirty="0"/>
              <a:t>.</a:t>
            </a:r>
          </a:p>
          <a:p>
            <a:endParaRPr lang="en-US" dirty="0"/>
          </a:p>
        </p:txBody>
      </p:sp>
      <p:pic>
        <p:nvPicPr>
          <p:cNvPr id="6" name="Picture 5">
            <a:extLst>
              <a:ext uri="{FF2B5EF4-FFF2-40B4-BE49-F238E27FC236}">
                <a16:creationId xmlns:a16="http://schemas.microsoft.com/office/drawing/2014/main" id="{A5E71A7A-1FF0-4810-85D9-BC43FD3E5842}"/>
              </a:ext>
            </a:extLst>
          </p:cNvPr>
          <p:cNvPicPr>
            <a:picLocks noChangeAspect="1"/>
          </p:cNvPicPr>
          <p:nvPr/>
        </p:nvPicPr>
        <p:blipFill rotWithShape="1">
          <a:blip r:embed="rId3"/>
          <a:srcRect l="3618"/>
          <a:stretch/>
        </p:blipFill>
        <p:spPr>
          <a:xfrm>
            <a:off x="6591300" y="2526616"/>
            <a:ext cx="2438400" cy="3950384"/>
          </a:xfrm>
          <a:prstGeom prst="rect">
            <a:avLst/>
          </a:prstGeom>
        </p:spPr>
      </p:pic>
      <p:pic>
        <p:nvPicPr>
          <p:cNvPr id="14" name="Picture 13">
            <a:extLst>
              <a:ext uri="{FF2B5EF4-FFF2-40B4-BE49-F238E27FC236}">
                <a16:creationId xmlns:a16="http://schemas.microsoft.com/office/drawing/2014/main" id="{5EBB1F86-1CA2-4089-BE11-9AB7CC3DA53A}"/>
              </a:ext>
            </a:extLst>
          </p:cNvPr>
          <p:cNvPicPr>
            <a:picLocks noChangeAspect="1"/>
          </p:cNvPicPr>
          <p:nvPr/>
        </p:nvPicPr>
        <p:blipFill rotWithShape="1">
          <a:blip r:embed="rId4"/>
          <a:srcRect r="45472"/>
          <a:stretch/>
        </p:blipFill>
        <p:spPr>
          <a:xfrm>
            <a:off x="1752600" y="5612107"/>
            <a:ext cx="3670300" cy="534081"/>
          </a:xfrm>
          <a:prstGeom prst="rect">
            <a:avLst/>
          </a:prstGeom>
        </p:spPr>
      </p:pic>
    </p:spTree>
    <p:extLst>
      <p:ext uri="{BB962C8B-B14F-4D97-AF65-F5344CB8AC3E}">
        <p14:creationId xmlns:p14="http://schemas.microsoft.com/office/powerpoint/2010/main" val="73286426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Repeatability and Reproducibility</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18</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a:lnSpc>
                <a:spcPct val="90000"/>
              </a:lnSpc>
            </a:pPr>
            <a:r>
              <a:rPr lang="en-US" dirty="0">
                <a:solidFill>
                  <a:srgbClr val="153BDB"/>
                </a:solidFill>
              </a:rPr>
              <a:t>Stability </a:t>
            </a:r>
            <a:r>
              <a:rPr lang="en-US" dirty="0"/>
              <a:t>– Variance in the average when measuring over extended time period</a:t>
            </a:r>
          </a:p>
          <a:p>
            <a:endParaRPr lang="en-US" dirty="0"/>
          </a:p>
        </p:txBody>
      </p:sp>
      <p:pic>
        <p:nvPicPr>
          <p:cNvPr id="10" name="Picture 9">
            <a:extLst>
              <a:ext uri="{FF2B5EF4-FFF2-40B4-BE49-F238E27FC236}">
                <a16:creationId xmlns:a16="http://schemas.microsoft.com/office/drawing/2014/main" id="{AD8A482A-AC21-4E92-BD38-1B34753BF2E5}"/>
              </a:ext>
            </a:extLst>
          </p:cNvPr>
          <p:cNvPicPr>
            <a:picLocks noChangeAspect="1"/>
          </p:cNvPicPr>
          <p:nvPr/>
        </p:nvPicPr>
        <p:blipFill>
          <a:blip r:embed="rId3"/>
          <a:stretch>
            <a:fillRect/>
          </a:stretch>
        </p:blipFill>
        <p:spPr>
          <a:xfrm>
            <a:off x="2578697" y="2040255"/>
            <a:ext cx="3028950" cy="4391025"/>
          </a:xfrm>
          <a:prstGeom prst="rect">
            <a:avLst/>
          </a:prstGeom>
        </p:spPr>
      </p:pic>
    </p:spTree>
    <p:extLst>
      <p:ext uri="{BB962C8B-B14F-4D97-AF65-F5344CB8AC3E}">
        <p14:creationId xmlns:p14="http://schemas.microsoft.com/office/powerpoint/2010/main" val="347703260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Process Capability</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19</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a:lnSpc>
                <a:spcPct val="90000"/>
              </a:lnSpc>
            </a:pPr>
            <a:endParaRPr lang="en-US" dirty="0">
              <a:solidFill>
                <a:srgbClr val="153BDB"/>
              </a:solidFill>
            </a:endParaRPr>
          </a:p>
          <a:p>
            <a:pPr>
              <a:lnSpc>
                <a:spcPct val="90000"/>
              </a:lnSpc>
            </a:pPr>
            <a:endParaRPr lang="en-US" dirty="0">
              <a:solidFill>
                <a:srgbClr val="153BDB"/>
              </a:solidFill>
            </a:endParaRPr>
          </a:p>
          <a:p>
            <a:pPr>
              <a:lnSpc>
                <a:spcPct val="90000"/>
              </a:lnSpc>
            </a:pPr>
            <a:endParaRPr lang="en-US" dirty="0">
              <a:solidFill>
                <a:srgbClr val="153BDB"/>
              </a:solidFill>
            </a:endParaRPr>
          </a:p>
          <a:p>
            <a:pPr>
              <a:lnSpc>
                <a:spcPct val="90000"/>
              </a:lnSpc>
            </a:pPr>
            <a:endParaRPr lang="en-US" dirty="0">
              <a:solidFill>
                <a:srgbClr val="153BDB"/>
              </a:solidFill>
            </a:endParaRPr>
          </a:p>
          <a:p>
            <a:pPr>
              <a:lnSpc>
                <a:spcPct val="90000"/>
              </a:lnSpc>
            </a:pPr>
            <a:r>
              <a:rPr lang="en-US" sz="3600" dirty="0">
                <a:solidFill>
                  <a:srgbClr val="153BDB"/>
                </a:solidFill>
              </a:rPr>
              <a:t>We have already covered.</a:t>
            </a:r>
            <a:endParaRPr lang="en-US" sz="3600" dirty="0"/>
          </a:p>
        </p:txBody>
      </p:sp>
    </p:spTree>
    <p:extLst>
      <p:ext uri="{BB962C8B-B14F-4D97-AF65-F5344CB8AC3E}">
        <p14:creationId xmlns:p14="http://schemas.microsoft.com/office/powerpoint/2010/main" val="144705090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Data</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20</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a:lnSpc>
                <a:spcPct val="90000"/>
              </a:lnSpc>
            </a:pPr>
            <a:endParaRPr lang="en-US" dirty="0">
              <a:solidFill>
                <a:srgbClr val="153BDB"/>
              </a:solidFill>
            </a:endParaRPr>
          </a:p>
          <a:p>
            <a:pPr>
              <a:lnSpc>
                <a:spcPct val="90000"/>
              </a:lnSpc>
            </a:pPr>
            <a:endParaRPr lang="en-US" dirty="0">
              <a:solidFill>
                <a:srgbClr val="153BDB"/>
              </a:solidFill>
            </a:endParaRPr>
          </a:p>
          <a:p>
            <a:pPr>
              <a:lnSpc>
                <a:spcPct val="90000"/>
              </a:lnSpc>
            </a:pPr>
            <a:endParaRPr lang="en-US" dirty="0">
              <a:solidFill>
                <a:srgbClr val="153BDB"/>
              </a:solidFill>
            </a:endParaRPr>
          </a:p>
          <a:p>
            <a:pPr>
              <a:lnSpc>
                <a:spcPct val="90000"/>
              </a:lnSpc>
            </a:pPr>
            <a:r>
              <a:rPr lang="en-US" sz="3600" dirty="0">
                <a:solidFill>
                  <a:srgbClr val="153BDB"/>
                </a:solidFill>
              </a:rPr>
              <a:t>Recording data</a:t>
            </a:r>
          </a:p>
          <a:p>
            <a:pPr lvl="1">
              <a:lnSpc>
                <a:spcPct val="90000"/>
              </a:lnSpc>
            </a:pPr>
            <a:r>
              <a:rPr lang="en-US" sz="3200" dirty="0"/>
              <a:t>Columnar</a:t>
            </a:r>
          </a:p>
          <a:p>
            <a:pPr lvl="1">
              <a:lnSpc>
                <a:spcPct val="90000"/>
              </a:lnSpc>
            </a:pPr>
            <a:r>
              <a:rPr lang="en-US" sz="3200" dirty="0"/>
              <a:t>Tabular forms</a:t>
            </a:r>
          </a:p>
          <a:p>
            <a:pPr lvl="1">
              <a:lnSpc>
                <a:spcPct val="90000"/>
              </a:lnSpc>
            </a:pPr>
            <a:r>
              <a:rPr lang="en-US" sz="3200" dirty="0"/>
              <a:t>Check sheets</a:t>
            </a:r>
          </a:p>
        </p:txBody>
      </p:sp>
    </p:spTree>
    <p:extLst>
      <p:ext uri="{BB962C8B-B14F-4D97-AF65-F5344CB8AC3E}">
        <p14:creationId xmlns:p14="http://schemas.microsoft.com/office/powerpoint/2010/main" val="40253772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Descriptive Statistics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21</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a:lnSpc>
                <a:spcPct val="90000"/>
              </a:lnSpc>
            </a:pPr>
            <a:endParaRPr lang="en-US" dirty="0">
              <a:solidFill>
                <a:srgbClr val="153BDB"/>
              </a:solidFill>
            </a:endParaRPr>
          </a:p>
          <a:p>
            <a:pPr>
              <a:lnSpc>
                <a:spcPct val="90000"/>
              </a:lnSpc>
            </a:pPr>
            <a:endParaRPr lang="en-US" dirty="0">
              <a:solidFill>
                <a:srgbClr val="153BDB"/>
              </a:solidFill>
            </a:endParaRPr>
          </a:p>
          <a:p>
            <a:pPr>
              <a:lnSpc>
                <a:spcPct val="90000"/>
              </a:lnSpc>
            </a:pPr>
            <a:endParaRPr lang="en-US" dirty="0">
              <a:solidFill>
                <a:srgbClr val="153BDB"/>
              </a:solidFill>
            </a:endParaRPr>
          </a:p>
        </p:txBody>
      </p:sp>
      <p:pic>
        <p:nvPicPr>
          <p:cNvPr id="13" name="Picture 3">
            <a:extLst>
              <a:ext uri="{FF2B5EF4-FFF2-40B4-BE49-F238E27FC236}">
                <a16:creationId xmlns:a16="http://schemas.microsoft.com/office/drawing/2014/main" id="{69607243-2C49-464B-8F01-5E968B8136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12112" y="946667"/>
            <a:ext cx="4514850" cy="238125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4">
            <a:extLst>
              <a:ext uri="{FF2B5EF4-FFF2-40B4-BE49-F238E27FC236}">
                <a16:creationId xmlns:a16="http://schemas.microsoft.com/office/drawing/2014/main" id="{73666020-5AB4-463A-AA3B-49DF9B92125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12112" y="3907835"/>
            <a:ext cx="4495800" cy="235902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a:extLst>
              <a:ext uri="{FF2B5EF4-FFF2-40B4-BE49-F238E27FC236}">
                <a16:creationId xmlns:a16="http://schemas.microsoft.com/office/drawing/2014/main" id="{0833BDB9-6560-426F-985D-258A84067E18}"/>
              </a:ext>
            </a:extLst>
          </p:cNvPr>
          <p:cNvSpPr txBox="1"/>
          <p:nvPr/>
        </p:nvSpPr>
        <p:spPr>
          <a:xfrm>
            <a:off x="917038" y="1875682"/>
            <a:ext cx="1902187" cy="523220"/>
          </a:xfrm>
          <a:prstGeom prst="rect">
            <a:avLst/>
          </a:prstGeom>
          <a:noFill/>
        </p:spPr>
        <p:txBody>
          <a:bodyPr wrap="none" rtlCol="0">
            <a:spAutoFit/>
          </a:bodyPr>
          <a:lstStyle/>
          <a:p>
            <a:r>
              <a:rPr lang="en-US" sz="2800" dirty="0"/>
              <a:t>Populations</a:t>
            </a:r>
          </a:p>
        </p:txBody>
      </p:sp>
      <p:sp>
        <p:nvSpPr>
          <p:cNvPr id="16" name="TextBox 15">
            <a:extLst>
              <a:ext uri="{FF2B5EF4-FFF2-40B4-BE49-F238E27FC236}">
                <a16:creationId xmlns:a16="http://schemas.microsoft.com/office/drawing/2014/main" id="{7084FDEC-DA3D-420C-9BDE-897AE7AEA146}"/>
              </a:ext>
            </a:extLst>
          </p:cNvPr>
          <p:cNvSpPr txBox="1"/>
          <p:nvPr/>
        </p:nvSpPr>
        <p:spPr>
          <a:xfrm>
            <a:off x="936088" y="4647536"/>
            <a:ext cx="1257075" cy="523220"/>
          </a:xfrm>
          <a:prstGeom prst="rect">
            <a:avLst/>
          </a:prstGeom>
          <a:noFill/>
        </p:spPr>
        <p:txBody>
          <a:bodyPr wrap="none" rtlCol="0">
            <a:spAutoFit/>
          </a:bodyPr>
          <a:lstStyle/>
          <a:p>
            <a:r>
              <a:rPr lang="en-US" sz="2800" dirty="0"/>
              <a:t>Sample</a:t>
            </a:r>
          </a:p>
        </p:txBody>
      </p:sp>
    </p:spTree>
    <p:extLst>
      <p:ext uri="{BB962C8B-B14F-4D97-AF65-F5344CB8AC3E}">
        <p14:creationId xmlns:p14="http://schemas.microsoft.com/office/powerpoint/2010/main" val="22663165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Descriptive Statistics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22</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r>
              <a:rPr lang="en-US" sz="2800" dirty="0"/>
              <a:t>Mean: AVERAGE(</a:t>
            </a:r>
            <a:r>
              <a:rPr lang="en-US" sz="2800" i="1" dirty="0"/>
              <a:t>data range</a:t>
            </a:r>
            <a:r>
              <a:rPr lang="en-US" sz="2800" dirty="0"/>
              <a:t>)</a:t>
            </a:r>
          </a:p>
          <a:p>
            <a:r>
              <a:rPr lang="en-US" sz="2800" dirty="0"/>
              <a:t>Median: MEDIAN(</a:t>
            </a:r>
            <a:r>
              <a:rPr lang="en-US" sz="2800" i="1" dirty="0"/>
              <a:t>data range</a:t>
            </a:r>
            <a:r>
              <a:rPr lang="en-US" sz="2800" dirty="0"/>
              <a:t>)</a:t>
            </a:r>
          </a:p>
          <a:p>
            <a:r>
              <a:rPr lang="en-US" sz="2800" dirty="0"/>
              <a:t>Mode: MODE.SNGL(</a:t>
            </a:r>
            <a:r>
              <a:rPr lang="en-US" sz="2800" i="1" dirty="0"/>
              <a:t>data range</a:t>
            </a:r>
            <a:r>
              <a:rPr lang="en-US" sz="2800" dirty="0"/>
              <a:t>) or MODE.MULT(</a:t>
            </a:r>
            <a:r>
              <a:rPr lang="en-US" sz="2800" i="1" dirty="0"/>
              <a:t>data range</a:t>
            </a:r>
            <a:r>
              <a:rPr lang="en-US" sz="2800" dirty="0"/>
              <a:t>)</a:t>
            </a:r>
          </a:p>
          <a:p>
            <a:r>
              <a:rPr lang="en-US" sz="2800" dirty="0"/>
              <a:t>Range: =MAX(</a:t>
            </a:r>
            <a:r>
              <a:rPr lang="en-US" sz="2800" i="1" dirty="0"/>
              <a:t>data range</a:t>
            </a:r>
            <a:r>
              <a:rPr lang="en-US" sz="2800" dirty="0"/>
              <a:t>) – MIN(</a:t>
            </a:r>
            <a:r>
              <a:rPr lang="en-US" sz="2800" i="1" dirty="0"/>
              <a:t>data range</a:t>
            </a:r>
            <a:r>
              <a:rPr lang="en-US" sz="2800" dirty="0"/>
              <a:t>)</a:t>
            </a:r>
          </a:p>
          <a:p>
            <a:r>
              <a:rPr lang="en-US" sz="2800" dirty="0"/>
              <a:t>Variance: VAR.S(</a:t>
            </a:r>
            <a:r>
              <a:rPr lang="en-US" sz="2800" i="1" dirty="0"/>
              <a:t>data range</a:t>
            </a:r>
            <a:r>
              <a:rPr lang="en-US" sz="2800" dirty="0"/>
              <a:t>) or VAR.P(</a:t>
            </a:r>
            <a:r>
              <a:rPr lang="en-US" sz="2800" i="1" dirty="0"/>
              <a:t>data range</a:t>
            </a:r>
            <a:r>
              <a:rPr lang="en-US" sz="2800" dirty="0"/>
              <a:t>)</a:t>
            </a:r>
          </a:p>
          <a:p>
            <a:r>
              <a:rPr lang="en-US" sz="2800" dirty="0"/>
              <a:t>Standard deviation: STDEV.S(</a:t>
            </a:r>
            <a:r>
              <a:rPr lang="en-US" sz="2800" i="1" dirty="0"/>
              <a:t>data range</a:t>
            </a:r>
            <a:r>
              <a:rPr lang="en-US" sz="2800" dirty="0"/>
              <a:t>) or STDEV.P(</a:t>
            </a:r>
            <a:r>
              <a:rPr lang="en-US" sz="2800" i="1" dirty="0"/>
              <a:t>data range</a:t>
            </a:r>
            <a:r>
              <a:rPr lang="en-US" sz="2800" dirty="0"/>
              <a:t>)</a:t>
            </a:r>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a:lnSpc>
                <a:spcPct val="90000"/>
              </a:lnSpc>
            </a:pPr>
            <a:endParaRPr lang="en-US" dirty="0">
              <a:solidFill>
                <a:srgbClr val="153BDB"/>
              </a:solidFill>
            </a:endParaRPr>
          </a:p>
          <a:p>
            <a:pPr marL="0" indent="0">
              <a:lnSpc>
                <a:spcPct val="90000"/>
              </a:lnSpc>
              <a:buNone/>
            </a:pPr>
            <a:r>
              <a:rPr lang="en-US" sz="3600" u="sng" dirty="0"/>
              <a:t>Excel Functions for Descriptive Statistics</a:t>
            </a:r>
            <a:endParaRPr lang="en-US" sz="3600" u="sng" dirty="0">
              <a:solidFill>
                <a:srgbClr val="153BDB"/>
              </a:solidFill>
            </a:endParaRPr>
          </a:p>
          <a:p>
            <a:pPr>
              <a:lnSpc>
                <a:spcPct val="90000"/>
              </a:lnSpc>
            </a:pPr>
            <a:endParaRPr lang="en-US" dirty="0">
              <a:solidFill>
                <a:srgbClr val="153BDB"/>
              </a:solidFill>
            </a:endParaRPr>
          </a:p>
        </p:txBody>
      </p:sp>
    </p:spTree>
    <p:extLst>
      <p:ext uri="{BB962C8B-B14F-4D97-AF65-F5344CB8AC3E}">
        <p14:creationId xmlns:p14="http://schemas.microsoft.com/office/powerpoint/2010/main" val="194332965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1000"/>
                                        <p:tgtEl>
                                          <p:spTgt spid="8">
                                            <p:txEl>
                                              <p:pRg st="3" end="3"/>
                                            </p:txEl>
                                          </p:spTgt>
                                        </p:tgtEl>
                                      </p:cBhvr>
                                    </p:animEffect>
                                    <p:anim calcmode="lin" valueType="num">
                                      <p:cBhvr>
                                        <p:cTn id="8"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4" end="4"/>
                                            </p:txEl>
                                          </p:spTgt>
                                        </p:tgtEl>
                                        <p:attrNameLst>
                                          <p:attrName>style.visibility</p:attrName>
                                        </p:attrNameLst>
                                      </p:cBhvr>
                                      <p:to>
                                        <p:strVal val="visible"/>
                                      </p:to>
                                    </p:set>
                                    <p:animEffect transition="in" filter="fade">
                                      <p:cBhvr>
                                        <p:cTn id="14" dur="1000"/>
                                        <p:tgtEl>
                                          <p:spTgt spid="8">
                                            <p:txEl>
                                              <p:pRg st="4" end="4"/>
                                            </p:txEl>
                                          </p:spTgt>
                                        </p:tgtEl>
                                      </p:cBhvr>
                                    </p:animEffect>
                                    <p:anim calcmode="lin" valueType="num">
                                      <p:cBhvr>
                                        <p:cTn id="1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Effect transition="in" filter="fade">
                                      <p:cBhvr>
                                        <p:cTn id="21" dur="1000"/>
                                        <p:tgtEl>
                                          <p:spTgt spid="8">
                                            <p:txEl>
                                              <p:pRg st="5" end="5"/>
                                            </p:txEl>
                                          </p:spTgt>
                                        </p:tgtEl>
                                      </p:cBhvr>
                                    </p:animEffect>
                                    <p:anim calcmode="lin" valueType="num">
                                      <p:cBhvr>
                                        <p:cTn id="22"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fade">
                                      <p:cBhvr>
                                        <p:cTn id="28" dur="1000"/>
                                        <p:tgtEl>
                                          <p:spTgt spid="8">
                                            <p:txEl>
                                              <p:pRg st="6" end="6"/>
                                            </p:txEl>
                                          </p:spTgt>
                                        </p:tgtEl>
                                      </p:cBhvr>
                                    </p:animEffect>
                                    <p:anim calcmode="lin" valueType="num">
                                      <p:cBhvr>
                                        <p:cTn id="29"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Effect transition="in" filter="fade">
                                      <p:cBhvr>
                                        <p:cTn id="35" dur="1000"/>
                                        <p:tgtEl>
                                          <p:spTgt spid="8">
                                            <p:txEl>
                                              <p:pRg st="7" end="7"/>
                                            </p:txEl>
                                          </p:spTgt>
                                        </p:tgtEl>
                                      </p:cBhvr>
                                    </p:animEffect>
                                    <p:anim calcmode="lin" valueType="num">
                                      <p:cBhvr>
                                        <p:cTn id="36"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xEl>
                                              <p:pRg st="8" end="8"/>
                                            </p:txEl>
                                          </p:spTgt>
                                        </p:tgtEl>
                                        <p:attrNameLst>
                                          <p:attrName>style.visibility</p:attrName>
                                        </p:attrNameLst>
                                      </p:cBhvr>
                                      <p:to>
                                        <p:strVal val="visible"/>
                                      </p:to>
                                    </p:set>
                                    <p:animEffect transition="in" filter="fade">
                                      <p:cBhvr>
                                        <p:cTn id="42" dur="1000"/>
                                        <p:tgtEl>
                                          <p:spTgt spid="8">
                                            <p:txEl>
                                              <p:pRg st="8" end="8"/>
                                            </p:txEl>
                                          </p:spTgt>
                                        </p:tgtEl>
                                      </p:cBhvr>
                                    </p:animEffect>
                                    <p:anim calcmode="lin" valueType="num">
                                      <p:cBhvr>
                                        <p:cTn id="43"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Descriptive Statistics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23</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a:lnSpc>
                <a:spcPct val="90000"/>
              </a:lnSpc>
              <a:buNone/>
            </a:pPr>
            <a:r>
              <a:rPr lang="en-US" sz="3600" u="sng" dirty="0"/>
              <a:t>Example</a:t>
            </a:r>
          </a:p>
          <a:p>
            <a:pPr marL="0" indent="0">
              <a:lnSpc>
                <a:spcPct val="90000"/>
              </a:lnSpc>
              <a:buNone/>
            </a:pPr>
            <a:endParaRPr lang="en-US" sz="3600" u="sng" dirty="0">
              <a:solidFill>
                <a:srgbClr val="153BDB"/>
              </a:solidFill>
            </a:endParaRPr>
          </a:p>
          <a:p>
            <a:pPr marL="0" indent="0">
              <a:lnSpc>
                <a:spcPct val="90000"/>
              </a:lnSpc>
              <a:buNone/>
            </a:pPr>
            <a:r>
              <a:rPr lang="en-US" sz="2800" dirty="0"/>
              <a:t>U-bolts are used in automotive assembly. A sample of 120 measurements of a critical dimension of U-bolts is collected. Analyze the data using descriptive statistics.</a:t>
            </a:r>
          </a:p>
          <a:p>
            <a:pPr>
              <a:lnSpc>
                <a:spcPct val="90000"/>
              </a:lnSpc>
            </a:pPr>
            <a:endParaRPr lang="en-US" dirty="0">
              <a:solidFill>
                <a:srgbClr val="153BDB"/>
              </a:solidFill>
            </a:endParaRPr>
          </a:p>
        </p:txBody>
      </p:sp>
    </p:spTree>
    <p:extLst>
      <p:ext uri="{BB962C8B-B14F-4D97-AF65-F5344CB8AC3E}">
        <p14:creationId xmlns:p14="http://schemas.microsoft.com/office/powerpoint/2010/main" val="234705598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Descriptive Statistics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24</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a:lnSpc>
                <a:spcPct val="90000"/>
              </a:lnSpc>
              <a:buNone/>
            </a:pPr>
            <a:r>
              <a:rPr lang="en-US" sz="3600" u="sng" dirty="0"/>
              <a:t>Example</a:t>
            </a:r>
          </a:p>
          <a:p>
            <a:pPr>
              <a:lnSpc>
                <a:spcPct val="90000"/>
              </a:lnSpc>
            </a:pPr>
            <a:endParaRPr lang="en-US" dirty="0">
              <a:solidFill>
                <a:srgbClr val="153BDB"/>
              </a:solidFill>
            </a:endParaRPr>
          </a:p>
        </p:txBody>
      </p:sp>
      <p:pic>
        <p:nvPicPr>
          <p:cNvPr id="6" name="Picture 5">
            <a:extLst>
              <a:ext uri="{FF2B5EF4-FFF2-40B4-BE49-F238E27FC236}">
                <a16:creationId xmlns:a16="http://schemas.microsoft.com/office/drawing/2014/main" id="{6FC3F3F8-2CAA-4AC6-BDFC-07D422670E11}"/>
              </a:ext>
            </a:extLst>
          </p:cNvPr>
          <p:cNvPicPr>
            <a:picLocks noChangeAspect="1"/>
          </p:cNvPicPr>
          <p:nvPr/>
        </p:nvPicPr>
        <p:blipFill>
          <a:blip r:embed="rId3"/>
          <a:stretch>
            <a:fillRect/>
          </a:stretch>
        </p:blipFill>
        <p:spPr>
          <a:xfrm>
            <a:off x="762000" y="1339113"/>
            <a:ext cx="3674745" cy="5183156"/>
          </a:xfrm>
          <a:prstGeom prst="rect">
            <a:avLst/>
          </a:prstGeom>
        </p:spPr>
      </p:pic>
      <p:sp>
        <p:nvSpPr>
          <p:cNvPr id="10" name="Rectangle 9">
            <a:extLst>
              <a:ext uri="{FF2B5EF4-FFF2-40B4-BE49-F238E27FC236}">
                <a16:creationId xmlns:a16="http://schemas.microsoft.com/office/drawing/2014/main" id="{8DB11938-6743-4EF8-8A7F-3F5B84C0AD9B}"/>
              </a:ext>
            </a:extLst>
          </p:cNvPr>
          <p:cNvSpPr/>
          <p:nvPr/>
        </p:nvSpPr>
        <p:spPr>
          <a:xfrm>
            <a:off x="3657600" y="4267200"/>
            <a:ext cx="9144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F88CD83-840A-46A2-9DE5-B9F249D8FC11}"/>
              </a:ext>
            </a:extLst>
          </p:cNvPr>
          <p:cNvSpPr txBox="1"/>
          <p:nvPr/>
        </p:nvSpPr>
        <p:spPr>
          <a:xfrm>
            <a:off x="5410200" y="3251557"/>
            <a:ext cx="2712409" cy="830997"/>
          </a:xfrm>
          <a:prstGeom prst="rect">
            <a:avLst/>
          </a:prstGeom>
          <a:noFill/>
        </p:spPr>
        <p:txBody>
          <a:bodyPr wrap="none" rtlCol="0">
            <a:spAutoFit/>
          </a:bodyPr>
          <a:lstStyle/>
          <a:p>
            <a:r>
              <a:rPr lang="en-US" sz="2400" dirty="0"/>
              <a:t>Close to zero </a:t>
            </a:r>
          </a:p>
          <a:p>
            <a:r>
              <a:rPr lang="en-US" sz="2400" dirty="0"/>
              <a:t>(-1 &lt; Skewness &lt; +1)</a:t>
            </a:r>
          </a:p>
        </p:txBody>
      </p:sp>
      <p:cxnSp>
        <p:nvCxnSpPr>
          <p:cNvPr id="14" name="Straight Arrow Connector 13">
            <a:extLst>
              <a:ext uri="{FF2B5EF4-FFF2-40B4-BE49-F238E27FC236}">
                <a16:creationId xmlns:a16="http://schemas.microsoft.com/office/drawing/2014/main" id="{18BEFEAA-3B5A-45A3-8502-6049F682654E}"/>
              </a:ext>
            </a:extLst>
          </p:cNvPr>
          <p:cNvCxnSpPr>
            <a:stCxn id="10" idx="3"/>
          </p:cNvCxnSpPr>
          <p:nvPr/>
        </p:nvCxnSpPr>
        <p:spPr>
          <a:xfrm flipV="1">
            <a:off x="4572000" y="3645932"/>
            <a:ext cx="872821" cy="7736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D97B4B1-56AF-4613-B4B8-3371DE78B6FF}"/>
              </a:ext>
            </a:extLst>
          </p:cNvPr>
          <p:cNvSpPr txBox="1"/>
          <p:nvPr/>
        </p:nvSpPr>
        <p:spPr>
          <a:xfrm>
            <a:off x="4734220" y="4876800"/>
            <a:ext cx="3521413" cy="461665"/>
          </a:xfrm>
          <a:prstGeom prst="rect">
            <a:avLst/>
          </a:prstGeom>
          <a:noFill/>
        </p:spPr>
        <p:txBody>
          <a:bodyPr wrap="none" rtlCol="0">
            <a:spAutoFit/>
          </a:bodyPr>
          <a:lstStyle/>
          <a:p>
            <a:r>
              <a:rPr lang="en-US" sz="2400" dirty="0"/>
              <a:t>Lower limit = 10.717-0.016</a:t>
            </a:r>
          </a:p>
        </p:txBody>
      </p:sp>
      <p:sp>
        <p:nvSpPr>
          <p:cNvPr id="19" name="TextBox 18">
            <a:extLst>
              <a:ext uri="{FF2B5EF4-FFF2-40B4-BE49-F238E27FC236}">
                <a16:creationId xmlns:a16="http://schemas.microsoft.com/office/drawing/2014/main" id="{69C72728-DD4A-430F-9A1E-C56D4BF6DB8E}"/>
              </a:ext>
            </a:extLst>
          </p:cNvPr>
          <p:cNvSpPr txBox="1"/>
          <p:nvPr/>
        </p:nvSpPr>
        <p:spPr>
          <a:xfrm>
            <a:off x="8106537" y="4875011"/>
            <a:ext cx="1037463" cy="461665"/>
          </a:xfrm>
          <a:prstGeom prst="rect">
            <a:avLst/>
          </a:prstGeom>
          <a:noFill/>
        </p:spPr>
        <p:txBody>
          <a:bodyPr wrap="none" rtlCol="0">
            <a:spAutoFit/>
          </a:bodyPr>
          <a:lstStyle/>
          <a:p>
            <a:r>
              <a:rPr lang="en-US" sz="2400" dirty="0"/>
              <a:t>=10.70</a:t>
            </a:r>
          </a:p>
        </p:txBody>
      </p:sp>
      <p:sp>
        <p:nvSpPr>
          <p:cNvPr id="21" name="TextBox 20">
            <a:extLst>
              <a:ext uri="{FF2B5EF4-FFF2-40B4-BE49-F238E27FC236}">
                <a16:creationId xmlns:a16="http://schemas.microsoft.com/office/drawing/2014/main" id="{D4D72CB3-4EA7-4632-862B-9C169A587E9A}"/>
              </a:ext>
            </a:extLst>
          </p:cNvPr>
          <p:cNvSpPr txBox="1"/>
          <p:nvPr/>
        </p:nvSpPr>
        <p:spPr>
          <a:xfrm>
            <a:off x="4724400" y="5329535"/>
            <a:ext cx="3594254" cy="461665"/>
          </a:xfrm>
          <a:prstGeom prst="rect">
            <a:avLst/>
          </a:prstGeom>
          <a:noFill/>
        </p:spPr>
        <p:txBody>
          <a:bodyPr wrap="none" rtlCol="0">
            <a:spAutoFit/>
          </a:bodyPr>
          <a:lstStyle/>
          <a:p>
            <a:r>
              <a:rPr lang="en-US" sz="2400" dirty="0"/>
              <a:t>Upper limit = 10.717+0.016</a:t>
            </a:r>
          </a:p>
        </p:txBody>
      </p:sp>
      <p:sp>
        <p:nvSpPr>
          <p:cNvPr id="22" name="TextBox 21">
            <a:extLst>
              <a:ext uri="{FF2B5EF4-FFF2-40B4-BE49-F238E27FC236}">
                <a16:creationId xmlns:a16="http://schemas.microsoft.com/office/drawing/2014/main" id="{F18031BD-0893-4344-A412-1FEABD7EAD4B}"/>
              </a:ext>
            </a:extLst>
          </p:cNvPr>
          <p:cNvSpPr txBox="1"/>
          <p:nvPr/>
        </p:nvSpPr>
        <p:spPr>
          <a:xfrm>
            <a:off x="8096717" y="5327746"/>
            <a:ext cx="1037463" cy="461665"/>
          </a:xfrm>
          <a:prstGeom prst="rect">
            <a:avLst/>
          </a:prstGeom>
          <a:noFill/>
        </p:spPr>
        <p:txBody>
          <a:bodyPr wrap="none" rtlCol="0">
            <a:spAutoFit/>
          </a:bodyPr>
          <a:lstStyle/>
          <a:p>
            <a:r>
              <a:rPr lang="en-US" sz="2400" dirty="0"/>
              <a:t>=10.73</a:t>
            </a:r>
          </a:p>
        </p:txBody>
      </p:sp>
    </p:spTree>
    <p:extLst>
      <p:ext uri="{BB962C8B-B14F-4D97-AF65-F5344CB8AC3E}">
        <p14:creationId xmlns:p14="http://schemas.microsoft.com/office/powerpoint/2010/main" val="4305069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5" grpId="0"/>
      <p:bldP spid="19"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Descriptive Statistics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25</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a:lnSpc>
                <a:spcPct val="90000"/>
              </a:lnSpc>
              <a:buNone/>
            </a:pPr>
            <a:r>
              <a:rPr lang="en-US" sz="3600" u="sng" dirty="0"/>
              <a:t>Example</a:t>
            </a:r>
          </a:p>
          <a:p>
            <a:pPr>
              <a:lnSpc>
                <a:spcPct val="90000"/>
              </a:lnSpc>
            </a:pPr>
            <a:endParaRPr lang="en-US" dirty="0">
              <a:solidFill>
                <a:srgbClr val="153BDB"/>
              </a:solidFill>
            </a:endParaRPr>
          </a:p>
        </p:txBody>
      </p:sp>
      <p:pic>
        <p:nvPicPr>
          <p:cNvPr id="13" name="Picture 12">
            <a:extLst>
              <a:ext uri="{FF2B5EF4-FFF2-40B4-BE49-F238E27FC236}">
                <a16:creationId xmlns:a16="http://schemas.microsoft.com/office/drawing/2014/main" id="{06373638-D4DF-460B-8642-EAA9FBDC6227}"/>
              </a:ext>
            </a:extLst>
          </p:cNvPr>
          <p:cNvPicPr>
            <a:picLocks noChangeAspect="1"/>
          </p:cNvPicPr>
          <p:nvPr/>
        </p:nvPicPr>
        <p:blipFill rotWithShape="1">
          <a:blip r:embed="rId3"/>
          <a:srcRect l="-1" r="1003"/>
          <a:stretch/>
        </p:blipFill>
        <p:spPr>
          <a:xfrm>
            <a:off x="2133600" y="2666568"/>
            <a:ext cx="5029200" cy="1815306"/>
          </a:xfrm>
          <a:prstGeom prst="rect">
            <a:avLst/>
          </a:prstGeom>
        </p:spPr>
      </p:pic>
      <p:sp>
        <p:nvSpPr>
          <p:cNvPr id="16" name="TextBox 15">
            <a:extLst>
              <a:ext uri="{FF2B5EF4-FFF2-40B4-BE49-F238E27FC236}">
                <a16:creationId xmlns:a16="http://schemas.microsoft.com/office/drawing/2014/main" id="{32BE5F72-7871-4E65-B52D-6A4B6109382D}"/>
              </a:ext>
            </a:extLst>
          </p:cNvPr>
          <p:cNvSpPr txBox="1"/>
          <p:nvPr/>
        </p:nvSpPr>
        <p:spPr>
          <a:xfrm>
            <a:off x="4343400" y="4449608"/>
            <a:ext cx="827471" cy="369332"/>
          </a:xfrm>
          <a:prstGeom prst="rect">
            <a:avLst/>
          </a:prstGeom>
          <a:noFill/>
        </p:spPr>
        <p:txBody>
          <a:bodyPr wrap="none" rtlCol="0">
            <a:spAutoFit/>
          </a:bodyPr>
          <a:lstStyle/>
          <a:p>
            <a:r>
              <a:rPr lang="en-US" dirty="0"/>
              <a:t>10.717</a:t>
            </a:r>
          </a:p>
        </p:txBody>
      </p:sp>
      <p:cxnSp>
        <p:nvCxnSpPr>
          <p:cNvPr id="18" name="Straight Connector 17">
            <a:extLst>
              <a:ext uri="{FF2B5EF4-FFF2-40B4-BE49-F238E27FC236}">
                <a16:creationId xmlns:a16="http://schemas.microsoft.com/office/drawing/2014/main" id="{E5C84400-B7A7-4EB6-B2FB-8601A6C95D77}"/>
              </a:ext>
            </a:extLst>
          </p:cNvPr>
          <p:cNvCxnSpPr/>
          <p:nvPr/>
        </p:nvCxnSpPr>
        <p:spPr>
          <a:xfrm>
            <a:off x="4495800" y="2285136"/>
            <a:ext cx="0" cy="28198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6BFD35-F232-47C2-BED0-5CFF32FBDAA2}"/>
              </a:ext>
            </a:extLst>
          </p:cNvPr>
          <p:cNvCxnSpPr/>
          <p:nvPr/>
        </p:nvCxnSpPr>
        <p:spPr>
          <a:xfrm>
            <a:off x="4876800" y="2285568"/>
            <a:ext cx="0" cy="2819832"/>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1D6A2C3-241E-45D5-AF2C-1F3D0DFE9DD8}"/>
              </a:ext>
            </a:extLst>
          </p:cNvPr>
          <p:cNvSpPr txBox="1"/>
          <p:nvPr/>
        </p:nvSpPr>
        <p:spPr>
          <a:xfrm>
            <a:off x="4330100" y="5029200"/>
            <a:ext cx="380232" cy="369332"/>
          </a:xfrm>
          <a:prstGeom prst="rect">
            <a:avLst/>
          </a:prstGeom>
          <a:noFill/>
        </p:spPr>
        <p:txBody>
          <a:bodyPr wrap="none" rtlCol="0">
            <a:spAutoFit/>
          </a:bodyPr>
          <a:lstStyle/>
          <a:p>
            <a:r>
              <a:rPr lang="en-US" dirty="0"/>
              <a:t>LL</a:t>
            </a:r>
          </a:p>
        </p:txBody>
      </p:sp>
      <p:sp>
        <p:nvSpPr>
          <p:cNvPr id="27" name="TextBox 26">
            <a:extLst>
              <a:ext uri="{FF2B5EF4-FFF2-40B4-BE49-F238E27FC236}">
                <a16:creationId xmlns:a16="http://schemas.microsoft.com/office/drawing/2014/main" id="{7D0DACEE-567D-4FD5-B3D8-03D06D6C77BC}"/>
              </a:ext>
            </a:extLst>
          </p:cNvPr>
          <p:cNvSpPr txBox="1"/>
          <p:nvPr/>
        </p:nvSpPr>
        <p:spPr>
          <a:xfrm>
            <a:off x="4711100" y="5029200"/>
            <a:ext cx="429926" cy="369332"/>
          </a:xfrm>
          <a:prstGeom prst="rect">
            <a:avLst/>
          </a:prstGeom>
          <a:noFill/>
        </p:spPr>
        <p:txBody>
          <a:bodyPr wrap="none" rtlCol="0">
            <a:spAutoFit/>
          </a:bodyPr>
          <a:lstStyle/>
          <a:p>
            <a:r>
              <a:rPr lang="en-US" dirty="0"/>
              <a:t>UL</a:t>
            </a:r>
          </a:p>
        </p:txBody>
      </p:sp>
      <p:sp>
        <p:nvSpPr>
          <p:cNvPr id="28" name="TextBox 27">
            <a:extLst>
              <a:ext uri="{FF2B5EF4-FFF2-40B4-BE49-F238E27FC236}">
                <a16:creationId xmlns:a16="http://schemas.microsoft.com/office/drawing/2014/main" id="{4E7B4A07-6324-4E5A-B684-F4DB33A8D8A3}"/>
              </a:ext>
            </a:extLst>
          </p:cNvPr>
          <p:cNvSpPr txBox="1"/>
          <p:nvPr/>
        </p:nvSpPr>
        <p:spPr>
          <a:xfrm>
            <a:off x="3958160" y="1921854"/>
            <a:ext cx="710451" cy="369332"/>
          </a:xfrm>
          <a:prstGeom prst="rect">
            <a:avLst/>
          </a:prstGeom>
          <a:noFill/>
        </p:spPr>
        <p:txBody>
          <a:bodyPr wrap="none" rtlCol="0">
            <a:spAutoFit/>
          </a:bodyPr>
          <a:lstStyle/>
          <a:p>
            <a:r>
              <a:rPr lang="en-US" dirty="0"/>
              <a:t>10.70</a:t>
            </a:r>
          </a:p>
        </p:txBody>
      </p:sp>
      <p:sp>
        <p:nvSpPr>
          <p:cNvPr id="29" name="TextBox 28">
            <a:extLst>
              <a:ext uri="{FF2B5EF4-FFF2-40B4-BE49-F238E27FC236}">
                <a16:creationId xmlns:a16="http://schemas.microsoft.com/office/drawing/2014/main" id="{2319EBC3-4C49-41F2-95C8-E7C45254FC84}"/>
              </a:ext>
            </a:extLst>
          </p:cNvPr>
          <p:cNvSpPr txBox="1"/>
          <p:nvPr/>
        </p:nvSpPr>
        <p:spPr>
          <a:xfrm>
            <a:off x="4716650" y="1953014"/>
            <a:ext cx="710451" cy="369332"/>
          </a:xfrm>
          <a:prstGeom prst="rect">
            <a:avLst/>
          </a:prstGeom>
          <a:noFill/>
        </p:spPr>
        <p:txBody>
          <a:bodyPr wrap="none" rtlCol="0">
            <a:spAutoFit/>
          </a:bodyPr>
          <a:lstStyle/>
          <a:p>
            <a:r>
              <a:rPr lang="en-US" dirty="0"/>
              <a:t>10.73</a:t>
            </a:r>
          </a:p>
        </p:txBody>
      </p:sp>
    </p:spTree>
    <p:extLst>
      <p:ext uri="{BB962C8B-B14F-4D97-AF65-F5344CB8AC3E}">
        <p14:creationId xmlns:p14="http://schemas.microsoft.com/office/powerpoint/2010/main" val="389071202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27" grpId="0"/>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Descriptive Statistics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26</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a:lnSpc>
                <a:spcPct val="90000"/>
              </a:lnSpc>
              <a:buNone/>
            </a:pPr>
            <a:r>
              <a:rPr lang="en-US" sz="3600" u="sng" dirty="0"/>
              <a:t>Exercise 01</a:t>
            </a:r>
          </a:p>
          <a:p>
            <a:pPr marL="0" indent="0">
              <a:lnSpc>
                <a:spcPct val="90000"/>
              </a:lnSpc>
              <a:buNone/>
            </a:pPr>
            <a:r>
              <a:rPr lang="en-US" dirty="0"/>
              <a:t>The times for carrying out a blood test at </a:t>
            </a:r>
            <a:r>
              <a:rPr lang="en-US" dirty="0" err="1"/>
              <a:t>Rivervalley</a:t>
            </a:r>
            <a:r>
              <a:rPr lang="en-US" dirty="0"/>
              <a:t> Labs for 100 tests are recorded in Excel workbook. The data were studied in order to better understand the process. </a:t>
            </a:r>
          </a:p>
          <a:p>
            <a:pPr marL="514350" indent="-514350">
              <a:lnSpc>
                <a:spcPct val="90000"/>
              </a:lnSpc>
              <a:buFont typeface="+mj-lt"/>
              <a:buAutoNum type="alphaLcParenR"/>
            </a:pPr>
            <a:r>
              <a:rPr lang="en-US" dirty="0"/>
              <a:t>Apply the </a:t>
            </a:r>
            <a:r>
              <a:rPr lang="en-US" i="1" dirty="0"/>
              <a:t>Descriptive Statistics</a:t>
            </a:r>
            <a:r>
              <a:rPr lang="en-US" dirty="0"/>
              <a:t> tool to compute summary statistics and explain the results.  </a:t>
            </a:r>
          </a:p>
          <a:p>
            <a:pPr marL="514350" indent="-514350">
              <a:lnSpc>
                <a:spcPct val="90000"/>
              </a:lnSpc>
              <a:buFont typeface="+mj-lt"/>
              <a:buAutoNum type="alphaLcParenR"/>
            </a:pPr>
            <a:r>
              <a:rPr lang="en-US" dirty="0"/>
              <a:t>Also, construct a frequency distribution and histogram, for the data taken from set. From what type of distribution might you suspect the data are drawn?</a:t>
            </a:r>
            <a:endParaRPr lang="en-US" sz="2600" dirty="0"/>
          </a:p>
        </p:txBody>
      </p:sp>
    </p:spTree>
    <p:extLst>
      <p:ext uri="{BB962C8B-B14F-4D97-AF65-F5344CB8AC3E}">
        <p14:creationId xmlns:p14="http://schemas.microsoft.com/office/powerpoint/2010/main" val="44450648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Descriptive Statistics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27</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a:lnSpc>
                <a:spcPct val="90000"/>
              </a:lnSpc>
              <a:buNone/>
            </a:pPr>
            <a:r>
              <a:rPr lang="en-US" sz="3600" u="sng" dirty="0"/>
              <a:t>Exercise 01</a:t>
            </a:r>
          </a:p>
        </p:txBody>
      </p:sp>
      <p:pic>
        <p:nvPicPr>
          <p:cNvPr id="6" name="Picture 5">
            <a:extLst>
              <a:ext uri="{FF2B5EF4-FFF2-40B4-BE49-F238E27FC236}">
                <a16:creationId xmlns:a16="http://schemas.microsoft.com/office/drawing/2014/main" id="{BBF6D15E-C987-4D7D-944C-E62DEFD2F192}"/>
              </a:ext>
            </a:extLst>
          </p:cNvPr>
          <p:cNvPicPr>
            <a:picLocks noChangeAspect="1"/>
          </p:cNvPicPr>
          <p:nvPr/>
        </p:nvPicPr>
        <p:blipFill>
          <a:blip r:embed="rId3"/>
          <a:stretch>
            <a:fillRect/>
          </a:stretch>
        </p:blipFill>
        <p:spPr>
          <a:xfrm>
            <a:off x="3531988" y="2076567"/>
            <a:ext cx="5612012" cy="2941403"/>
          </a:xfrm>
          <a:prstGeom prst="rect">
            <a:avLst/>
          </a:prstGeom>
        </p:spPr>
      </p:pic>
      <p:pic>
        <p:nvPicPr>
          <p:cNvPr id="10" name="Picture 9">
            <a:extLst>
              <a:ext uri="{FF2B5EF4-FFF2-40B4-BE49-F238E27FC236}">
                <a16:creationId xmlns:a16="http://schemas.microsoft.com/office/drawing/2014/main" id="{DF7A7895-F40A-4BF1-ACD7-C54345C1E023}"/>
              </a:ext>
            </a:extLst>
          </p:cNvPr>
          <p:cNvPicPr>
            <a:picLocks noChangeAspect="1"/>
          </p:cNvPicPr>
          <p:nvPr/>
        </p:nvPicPr>
        <p:blipFill>
          <a:blip r:embed="rId4"/>
          <a:stretch>
            <a:fillRect/>
          </a:stretch>
        </p:blipFill>
        <p:spPr>
          <a:xfrm>
            <a:off x="307975" y="1948823"/>
            <a:ext cx="2919046" cy="4117257"/>
          </a:xfrm>
          <a:prstGeom prst="rect">
            <a:avLst/>
          </a:prstGeom>
        </p:spPr>
      </p:pic>
    </p:spTree>
    <p:extLst>
      <p:ext uri="{BB962C8B-B14F-4D97-AF65-F5344CB8AC3E}">
        <p14:creationId xmlns:p14="http://schemas.microsoft.com/office/powerpoint/2010/main" val="293901805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Descriptive Statistics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28</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51715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a:lnSpc>
                <a:spcPct val="90000"/>
              </a:lnSpc>
              <a:buNone/>
            </a:pPr>
            <a:r>
              <a:rPr lang="en-US" sz="3600" u="sng" dirty="0"/>
              <a:t>Exercise 02</a:t>
            </a:r>
          </a:p>
          <a:p>
            <a:pPr marL="0" indent="0">
              <a:lnSpc>
                <a:spcPct val="90000"/>
              </a:lnSpc>
              <a:buNone/>
            </a:pPr>
            <a:r>
              <a:rPr lang="en-US" sz="2600" dirty="0"/>
              <a:t>Use the data for Twenty-first Century Laundry for the weights of loads of clothes processed through their washing department in a week. </a:t>
            </a:r>
          </a:p>
          <a:p>
            <a:pPr marL="514350" indent="-514350">
              <a:lnSpc>
                <a:spcPct val="90000"/>
              </a:lnSpc>
              <a:buFont typeface="+mj-lt"/>
              <a:buAutoNum type="alphaLcPeriod"/>
            </a:pPr>
            <a:r>
              <a:rPr lang="en-US" sz="2600" dirty="0"/>
              <a:t>Apply the Excel Descriptive Statistics tool to compute the mean, standard deviation, and other relevant statistics, and interpret the results in a meaningful fashion. </a:t>
            </a:r>
          </a:p>
          <a:p>
            <a:pPr marL="514350" indent="-514350">
              <a:lnSpc>
                <a:spcPct val="90000"/>
              </a:lnSpc>
              <a:buFont typeface="+mj-lt"/>
              <a:buAutoNum type="alphaLcPeriod"/>
            </a:pPr>
            <a:r>
              <a:rPr lang="en-US" sz="2600" dirty="0"/>
              <a:t>Use the Frequency Distribution and Histogram Excel template to construct a frequency distribution and histogram for the data.</a:t>
            </a:r>
          </a:p>
        </p:txBody>
      </p:sp>
    </p:spTree>
    <p:extLst>
      <p:ext uri="{BB962C8B-B14F-4D97-AF65-F5344CB8AC3E}">
        <p14:creationId xmlns:p14="http://schemas.microsoft.com/office/powerpoint/2010/main" val="97511642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29</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1. Developing a high level process map for the </a:t>
            </a:r>
            <a:r>
              <a:rPr lang="en-US" sz="2800" dirty="0" err="1"/>
              <a:t>Akshay</a:t>
            </a:r>
            <a:r>
              <a:rPr lang="en-US" sz="2800" dirty="0"/>
              <a:t> Patra Foundation using SIPOC.</a:t>
            </a:r>
          </a:p>
        </p:txBody>
      </p:sp>
      <p:pic>
        <p:nvPicPr>
          <p:cNvPr id="6" name="Picture 5">
            <a:extLst>
              <a:ext uri="{FF2B5EF4-FFF2-40B4-BE49-F238E27FC236}">
                <a16:creationId xmlns:a16="http://schemas.microsoft.com/office/drawing/2014/main" id="{4580C349-6C12-4B6B-BDA9-4FDA0B770714}"/>
              </a:ext>
            </a:extLst>
          </p:cNvPr>
          <p:cNvPicPr>
            <a:picLocks noChangeAspect="1"/>
          </p:cNvPicPr>
          <p:nvPr/>
        </p:nvPicPr>
        <p:blipFill>
          <a:blip r:embed="rId3"/>
          <a:stretch>
            <a:fillRect/>
          </a:stretch>
        </p:blipFill>
        <p:spPr>
          <a:xfrm>
            <a:off x="527159" y="1752600"/>
            <a:ext cx="8359666" cy="4800600"/>
          </a:xfrm>
          <a:prstGeom prst="rect">
            <a:avLst/>
          </a:prstGeom>
        </p:spPr>
      </p:pic>
      <p:sp>
        <p:nvSpPr>
          <p:cNvPr id="14" name="Rectangle 13">
            <a:extLst>
              <a:ext uri="{FF2B5EF4-FFF2-40B4-BE49-F238E27FC236}">
                <a16:creationId xmlns:a16="http://schemas.microsoft.com/office/drawing/2014/main" id="{FCB10307-E2D8-49C5-84B5-72633693DCB3}"/>
              </a:ext>
            </a:extLst>
          </p:cNvPr>
          <p:cNvSpPr/>
          <p:nvPr/>
        </p:nvSpPr>
        <p:spPr>
          <a:xfrm>
            <a:off x="541226" y="4067322"/>
            <a:ext cx="1682641" cy="15714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765297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30</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Process Map for Rice</a:t>
            </a:r>
          </a:p>
        </p:txBody>
      </p:sp>
      <p:pic>
        <p:nvPicPr>
          <p:cNvPr id="10" name="Picture 9">
            <a:extLst>
              <a:ext uri="{FF2B5EF4-FFF2-40B4-BE49-F238E27FC236}">
                <a16:creationId xmlns:a16="http://schemas.microsoft.com/office/drawing/2014/main" id="{C040FB12-BE40-414D-B0E6-C11E7A999B2D}"/>
              </a:ext>
            </a:extLst>
          </p:cNvPr>
          <p:cNvPicPr>
            <a:picLocks noChangeAspect="1"/>
          </p:cNvPicPr>
          <p:nvPr/>
        </p:nvPicPr>
        <p:blipFill>
          <a:blip r:embed="rId3"/>
          <a:stretch>
            <a:fillRect/>
          </a:stretch>
        </p:blipFill>
        <p:spPr>
          <a:xfrm>
            <a:off x="16412" y="1456911"/>
            <a:ext cx="9144000" cy="4572000"/>
          </a:xfrm>
          <a:prstGeom prst="rect">
            <a:avLst/>
          </a:prstGeom>
        </p:spPr>
      </p:pic>
    </p:spTree>
    <p:extLst>
      <p:ext uri="{BB962C8B-B14F-4D97-AF65-F5344CB8AC3E}">
        <p14:creationId xmlns:p14="http://schemas.microsoft.com/office/powerpoint/2010/main" val="149999094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31</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Process Map for Sambar</a:t>
            </a:r>
          </a:p>
        </p:txBody>
      </p:sp>
      <p:pic>
        <p:nvPicPr>
          <p:cNvPr id="6" name="Picture 5">
            <a:extLst>
              <a:ext uri="{FF2B5EF4-FFF2-40B4-BE49-F238E27FC236}">
                <a16:creationId xmlns:a16="http://schemas.microsoft.com/office/drawing/2014/main" id="{34223D7E-48D0-4458-8329-D9BA73769D3F}"/>
              </a:ext>
            </a:extLst>
          </p:cNvPr>
          <p:cNvPicPr>
            <a:picLocks noChangeAspect="1"/>
          </p:cNvPicPr>
          <p:nvPr/>
        </p:nvPicPr>
        <p:blipFill>
          <a:blip r:embed="rId3"/>
          <a:stretch>
            <a:fillRect/>
          </a:stretch>
        </p:blipFill>
        <p:spPr>
          <a:xfrm>
            <a:off x="853440" y="1141829"/>
            <a:ext cx="7680960" cy="2677898"/>
          </a:xfrm>
          <a:prstGeom prst="rect">
            <a:avLst/>
          </a:prstGeom>
        </p:spPr>
      </p:pic>
      <p:pic>
        <p:nvPicPr>
          <p:cNvPr id="12" name="Picture 11">
            <a:extLst>
              <a:ext uri="{FF2B5EF4-FFF2-40B4-BE49-F238E27FC236}">
                <a16:creationId xmlns:a16="http://schemas.microsoft.com/office/drawing/2014/main" id="{AD9CEF77-964B-42D2-A7D7-29C3B4E77ABD}"/>
              </a:ext>
            </a:extLst>
          </p:cNvPr>
          <p:cNvPicPr>
            <a:picLocks noChangeAspect="1"/>
          </p:cNvPicPr>
          <p:nvPr/>
        </p:nvPicPr>
        <p:blipFill>
          <a:blip r:embed="rId4"/>
          <a:stretch>
            <a:fillRect/>
          </a:stretch>
        </p:blipFill>
        <p:spPr>
          <a:xfrm>
            <a:off x="853440" y="3808427"/>
            <a:ext cx="7680960" cy="2759110"/>
          </a:xfrm>
          <a:prstGeom prst="rect">
            <a:avLst/>
          </a:prstGeom>
        </p:spPr>
      </p:pic>
    </p:spTree>
    <p:extLst>
      <p:ext uri="{BB962C8B-B14F-4D97-AF65-F5344CB8AC3E}">
        <p14:creationId xmlns:p14="http://schemas.microsoft.com/office/powerpoint/2010/main" val="22806031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32</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(2) Given that VK Hill kitchen needs to serve 87,045 students with 7 </a:t>
                </a:r>
                <a:r>
                  <a:rPr lang="en-US" dirty="0" err="1"/>
                  <a:t>tonnes</a:t>
                </a:r>
                <a:r>
                  <a:rPr lang="en-US" dirty="0"/>
                  <a:t> of cooked rice and 16,800 liters of Sambar per day, what is the total time required for cooking Sambar and rice?</a:t>
                </a:r>
              </a:p>
              <a:p>
                <a:pPr marL="0" indent="0">
                  <a:buNone/>
                </a:pPr>
                <a:endParaRPr lang="en-US" sz="2400" dirty="0"/>
              </a:p>
              <a:p>
                <a:pPr marL="0" indent="0">
                  <a:buNone/>
                </a:pPr>
                <a:r>
                  <a:rPr lang="en-US" dirty="0"/>
                  <a:t>Cooking in ONE BATCH</a:t>
                </a:r>
              </a:p>
              <a:p>
                <a:pPr lvl="1">
                  <a:buFont typeface="Wingdings" panose="05000000000000000000" pitchFamily="2" charset="2"/>
                  <a:buChar char="ü"/>
                </a:pPr>
                <a:r>
                  <a:rPr lang="en-US" sz="2400" dirty="0"/>
                  <a:t>0.875 </a:t>
                </a:r>
                <a:r>
                  <a:rPr lang="en-US" sz="2400" dirty="0" err="1"/>
                  <a:t>tonnes</a:t>
                </a:r>
                <a:r>
                  <a:rPr lang="en-US" sz="2400" dirty="0"/>
                  <a:t> of rice AND 8,400 liters of Sambar  </a:t>
                </a:r>
              </a:p>
              <a:p>
                <a:pPr>
                  <a:buFont typeface="Courier New" panose="02070309020205020404" pitchFamily="49" charset="0"/>
                  <a:buChar char="o"/>
                </a:pPr>
                <a:r>
                  <a:rPr lang="en-US" sz="2800" dirty="0"/>
                  <a:t>Number of batches for rice being cooked =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7 </m:t>
                        </m:r>
                        <m:r>
                          <a:rPr lang="en-US" sz="2800" b="0" i="1" smtClean="0">
                            <a:latin typeface="Cambria Math" panose="02040503050406030204" pitchFamily="18" charset="0"/>
                          </a:rPr>
                          <m:t>𝑡𝑜𝑛𝑛𝑒𝑠</m:t>
                        </m:r>
                      </m:num>
                      <m:den>
                        <m:r>
                          <a:rPr lang="en-US" sz="2800" b="0" i="1" smtClean="0">
                            <a:latin typeface="Cambria Math" panose="02040503050406030204" pitchFamily="18" charset="0"/>
                          </a:rPr>
                          <m:t>0.875</m:t>
                        </m:r>
                      </m:den>
                    </m:f>
                    <m:r>
                      <a:rPr lang="en-US" sz="2800" b="0" i="1" smtClean="0">
                        <a:latin typeface="Cambria Math" panose="02040503050406030204" pitchFamily="18" charset="0"/>
                      </a:rPr>
                      <m:t>=8 </m:t>
                    </m:r>
                    <m:r>
                      <a:rPr lang="en-US" sz="2800" b="0" i="1" smtClean="0">
                        <a:latin typeface="Cambria Math" panose="02040503050406030204" pitchFamily="18" charset="0"/>
                      </a:rPr>
                      <m:t>𝑏𝑎𝑡𝑐h𝑒𝑠</m:t>
                    </m:r>
                  </m:oMath>
                </a14:m>
                <a:endParaRPr lang="en-US" sz="2800" dirty="0"/>
              </a:p>
              <a:p>
                <a:pPr>
                  <a:buFont typeface="Courier New" panose="02070309020205020404" pitchFamily="49" charset="0"/>
                  <a:buChar char="o"/>
                </a:pPr>
                <a:r>
                  <a:rPr lang="en-US" sz="2800" dirty="0"/>
                  <a:t>Number of batches for Sambar being cooked = </a:t>
                </a:r>
                <a14:m>
                  <m:oMath xmlns:m="http://schemas.openxmlformats.org/officeDocument/2006/math">
                    <m:f>
                      <m:fPr>
                        <m:ctrlPr>
                          <a:rPr lang="en-US" sz="2800" i="1">
                            <a:latin typeface="Cambria Math" panose="02040503050406030204" pitchFamily="18" charset="0"/>
                          </a:rPr>
                        </m:ctrlPr>
                      </m:fPr>
                      <m:num>
                        <m:r>
                          <a:rPr lang="en-US" sz="2800" b="0" i="1" smtClean="0">
                            <a:latin typeface="Cambria Math" panose="02040503050406030204" pitchFamily="18" charset="0"/>
                          </a:rPr>
                          <m:t>16800</m:t>
                        </m:r>
                      </m:num>
                      <m:den>
                        <m:r>
                          <a:rPr lang="en-US" sz="2800" b="0" i="1" smtClean="0">
                            <a:latin typeface="Cambria Math" panose="02040503050406030204" pitchFamily="18" charset="0"/>
                          </a:rPr>
                          <m:t>8400</m:t>
                        </m:r>
                      </m:den>
                    </m:f>
                    <m:r>
                      <a:rPr lang="en-US" sz="2800" i="1">
                        <a:latin typeface="Cambria Math" panose="02040503050406030204" pitchFamily="18" charset="0"/>
                      </a:rPr>
                      <m:t>=</m:t>
                    </m:r>
                    <m:r>
                      <a:rPr lang="en-US" sz="2800" b="0" i="1" smtClean="0">
                        <a:latin typeface="Cambria Math" panose="02040503050406030204" pitchFamily="18" charset="0"/>
                      </a:rPr>
                      <m:t>2</m:t>
                    </m:r>
                    <m:r>
                      <a:rPr lang="en-US" sz="2800" i="1">
                        <a:latin typeface="Cambria Math" panose="02040503050406030204" pitchFamily="18" charset="0"/>
                      </a:rPr>
                      <m:t> </m:t>
                    </m:r>
                    <m:r>
                      <a:rPr lang="en-US" sz="2800" i="1">
                        <a:latin typeface="Cambria Math" panose="02040503050406030204" pitchFamily="18" charset="0"/>
                      </a:rPr>
                      <m:t>𝑏𝑎𝑡𝑐h𝑒𝑠</m:t>
                    </m:r>
                  </m:oMath>
                </a14:m>
                <a:endParaRPr lang="en-US" sz="2800"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909" t="-1376" r="-514"/>
                </a:stretch>
              </a:blipFill>
            </p:spPr>
            <p:txBody>
              <a:bodyPr/>
              <a:lstStyle/>
              <a:p>
                <a:r>
                  <a:rPr lang="en-US">
                    <a:noFill/>
                  </a:rPr>
                  <a:t> </a:t>
                </a:r>
              </a:p>
            </p:txBody>
          </p:sp>
        </mc:Fallback>
      </mc:AlternateContent>
    </p:spTree>
    <p:extLst>
      <p:ext uri="{BB962C8B-B14F-4D97-AF65-F5344CB8AC3E}">
        <p14:creationId xmlns:p14="http://schemas.microsoft.com/office/powerpoint/2010/main" val="26371121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33</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a:buFont typeface="Courier New" panose="02070309020205020404" pitchFamily="49" charset="0"/>
                  <a:buChar char="o"/>
                </a:pPr>
                <a:r>
                  <a:rPr lang="en-US" sz="2800" dirty="0"/>
                  <a:t>Time required to cook one batch of rice = 30 minutes (i.e., half an hour)  </a:t>
                </a:r>
              </a:p>
              <a:p>
                <a:pPr>
                  <a:buFont typeface="Courier New" panose="02070309020205020404" pitchFamily="49" charset="0"/>
                  <a:buChar char="o"/>
                </a:pPr>
                <a:r>
                  <a:rPr lang="en-US" sz="2800" dirty="0"/>
                  <a:t>Time required to cook one batch of Sambar = 122 minutes (i.e., around 2 hours)</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Time required to cook 8 batches of rice = </a:t>
                </a:r>
                <a14:m>
                  <m:oMath xmlns:m="http://schemas.openxmlformats.org/officeDocument/2006/math">
                    <m:r>
                      <a:rPr lang="en-US" sz="2800" b="0" i="1" smtClean="0">
                        <a:latin typeface="Cambria Math" panose="02040503050406030204" pitchFamily="18" charset="0"/>
                      </a:rPr>
                      <m:t>8</m:t>
                    </m:r>
                    <m:r>
                      <a:rPr lang="en-US" sz="2800" b="0" i="1" smtClean="0">
                        <a:latin typeface="Cambria Math" panose="02040503050406030204" pitchFamily="18" charset="0"/>
                        <a:ea typeface="Cambria Math" panose="02040503050406030204" pitchFamily="18" charset="0"/>
                      </a:rPr>
                      <m:t>×30=240 </m:t>
                    </m:r>
                    <m:r>
                      <a:rPr lang="en-US" sz="2800" b="0" i="1" smtClean="0">
                        <a:latin typeface="Cambria Math" panose="02040503050406030204" pitchFamily="18" charset="0"/>
                        <a:ea typeface="Cambria Math" panose="02040503050406030204" pitchFamily="18" charset="0"/>
                      </a:rPr>
                      <m:t>𝑚𝑖𝑛𝑢𝑡𝑒𝑠</m:t>
                    </m:r>
                  </m:oMath>
                </a14:m>
                <a:endParaRPr lang="en-US" sz="2800" dirty="0"/>
              </a:p>
              <a:p>
                <a:pPr>
                  <a:buFont typeface="Courier New" panose="02070309020205020404" pitchFamily="49" charset="0"/>
                  <a:buChar char="o"/>
                </a:pPr>
                <a:r>
                  <a:rPr lang="en-US" sz="2800" dirty="0"/>
                  <a:t>Time required to cook 2 batches of Sambar = </a:t>
                </a:r>
                <a14:m>
                  <m:oMath xmlns:m="http://schemas.openxmlformats.org/officeDocument/2006/math">
                    <m:r>
                      <a:rPr lang="en-US" sz="2800" b="0" i="0" smtClean="0">
                        <a:latin typeface="Cambria Math" panose="02040503050406030204" pitchFamily="18" charset="0"/>
                      </a:rPr>
                      <m:t>2</m:t>
                    </m:r>
                    <m:r>
                      <a:rPr lang="en-US" sz="2800" i="1">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122</m:t>
                    </m:r>
                    <m:r>
                      <a:rPr lang="en-US" sz="2800" i="1">
                        <a:latin typeface="Cambria Math" panose="02040503050406030204" pitchFamily="18" charset="0"/>
                        <a:ea typeface="Cambria Math" panose="02040503050406030204" pitchFamily="18" charset="0"/>
                      </a:rPr>
                      <m:t>=24</m:t>
                    </m:r>
                    <m:r>
                      <a:rPr lang="en-US" sz="2800" b="0" i="1" smtClean="0">
                        <a:latin typeface="Cambria Math" panose="02040503050406030204" pitchFamily="18" charset="0"/>
                        <a:ea typeface="Cambria Math" panose="02040503050406030204" pitchFamily="18" charset="0"/>
                      </a:rPr>
                      <m:t>4</m:t>
                    </m:r>
                    <m:r>
                      <a:rPr lang="en-US" sz="2800" i="1">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𝑚𝑖𝑛𝑢𝑡𝑒𝑠</m:t>
                    </m:r>
                  </m:oMath>
                </a14:m>
                <a:endParaRPr lang="en-US" sz="2800" dirty="0"/>
              </a:p>
              <a:p>
                <a:pPr>
                  <a:buFont typeface="Courier New" panose="02070309020205020404" pitchFamily="49" charset="0"/>
                  <a:buChar char="o"/>
                </a:pPr>
                <a:r>
                  <a:rPr lang="en-US" sz="2800" dirty="0"/>
                  <a:t>Total hour required to complete the cooking </a:t>
                </a:r>
              </a:p>
              <a:p>
                <a:pPr marL="0" indent="0">
                  <a:buNone/>
                </a:pPr>
                <a:r>
                  <a:rPr lang="en-US" sz="2800" dirty="0"/>
                  <a:t>	= max(240, 244)/60 = 4 hours (approximately).</a:t>
                </a: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322" t="-1058" r="-808"/>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42342B23-CDBD-4801-A49F-AC280BD31DA1}"/>
              </a:ext>
            </a:extLst>
          </p:cNvPr>
          <p:cNvSpPr/>
          <p:nvPr/>
        </p:nvSpPr>
        <p:spPr>
          <a:xfrm>
            <a:off x="765175" y="743244"/>
            <a:ext cx="7769225" cy="18475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072359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inVertical)">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1000"/>
                                        <p:tgtEl>
                                          <p:spTgt spid="4">
                                            <p:txEl>
                                              <p:pRg st="3" end="3"/>
                                            </p:txEl>
                                          </p:spTgt>
                                        </p:tgtEl>
                                      </p:cBhvr>
                                    </p:animEffect>
                                    <p:anim calcmode="lin" valueType="num">
                                      <p:cBhvr>
                                        <p:cTn id="2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fade">
                                      <p:cBhvr>
                                        <p:cTn id="40" dur="1000"/>
                                        <p:tgtEl>
                                          <p:spTgt spid="4">
                                            <p:txEl>
                                              <p:pRg st="5" end="5"/>
                                            </p:txEl>
                                          </p:spTgt>
                                        </p:tgtEl>
                                      </p:cBhvr>
                                    </p:animEffect>
                                    <p:anim calcmode="lin" valueType="num">
                                      <p:cBhvr>
                                        <p:cTn id="41"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fade">
                                      <p:cBhvr>
                                        <p:cTn id="47" dur="1000"/>
                                        <p:tgtEl>
                                          <p:spTgt spid="4">
                                            <p:txEl>
                                              <p:pRg st="6" end="6"/>
                                            </p:txEl>
                                          </p:spTgt>
                                        </p:tgtEl>
                                      </p:cBhvr>
                                    </p:animEffect>
                                    <p:anim calcmode="lin" valueType="num">
                                      <p:cBhvr>
                                        <p:cTn id="4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34</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(3) If the food has to be delivered by 12.00 noon at the farthest school from the </a:t>
                </a:r>
                <a:r>
                  <a:rPr lang="en-US" sz="2800" dirty="0" err="1"/>
                  <a:t>Vasanthapura</a:t>
                </a:r>
                <a:r>
                  <a:rPr lang="en-US" sz="2800" dirty="0"/>
                  <a:t> kitchen (which takes 4 hours to reach), what are the LSL and USL for completion of the first batch of Sambar? If the cooking starts at 5.00 am, calculate the corresponding Sigma Score (assume that the std. dev for Sambar cooking is 10 minutes, while the average cooking time is as per Exhibit 7).</a:t>
                </a:r>
                <a:endParaRPr lang="en-US" sz="2400" dirty="0"/>
              </a:p>
              <a:p>
                <a:pPr>
                  <a:buFont typeface="Courier New" panose="02070309020205020404" pitchFamily="49" charset="0"/>
                  <a:buChar char="o"/>
                </a:pPr>
                <a:r>
                  <a:rPr lang="en-US" sz="2800" dirty="0"/>
                  <a:t>CTQ is cooking-to-consumption time (</a:t>
                </a:r>
                <a14:m>
                  <m:oMath xmlns:m="http://schemas.openxmlformats.org/officeDocument/2006/math">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6 </m:t>
                    </m:r>
                    <m:r>
                      <a:rPr lang="en-US" sz="2800" b="0" i="1" smtClean="0">
                        <a:latin typeface="Cambria Math" panose="02040503050406030204" pitchFamily="18" charset="0"/>
                        <a:ea typeface="Cambria Math" panose="02040503050406030204" pitchFamily="18" charset="0"/>
                      </a:rPr>
                      <m:t>h𝑜𝑢𝑟𝑠</m:t>
                    </m:r>
                  </m:oMath>
                </a14:m>
                <a:r>
                  <a:rPr lang="en-US" sz="2800" dirty="0"/>
                  <a:t>)   </a:t>
                </a:r>
              </a:p>
              <a:p>
                <a:pPr>
                  <a:buFont typeface="Courier New" panose="02070309020205020404" pitchFamily="49" charset="0"/>
                  <a:buChar char="o"/>
                </a:pPr>
                <a:r>
                  <a:rPr lang="en-US" sz="2800" dirty="0"/>
                  <a:t>Time required to cook one batch of Sambar = 122 minutes (i.e., around 2 hours)</a:t>
                </a:r>
              </a:p>
              <a:p>
                <a:pPr>
                  <a:buFont typeface="Courier New" panose="02070309020205020404" pitchFamily="49" charset="0"/>
                  <a:buChar char="o"/>
                </a:pPr>
                <a:r>
                  <a:rPr lang="en-US" sz="2800" dirty="0"/>
                  <a:t>LSL (earliest time to end cooking) </a:t>
                </a:r>
              </a:p>
              <a:p>
                <a:pPr marL="0" indent="0">
                  <a:buNone/>
                </a:pPr>
                <a:r>
                  <a:rPr lang="en-US" sz="2800" dirty="0"/>
                  <a:t>				= 12 noon – 6 hours = 6 am</a:t>
                </a: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542" t="-1058" b="-6878"/>
                </a:stretch>
              </a:blipFill>
            </p:spPr>
            <p:txBody>
              <a:bodyPr/>
              <a:lstStyle/>
              <a:p>
                <a:r>
                  <a:rPr lang="en-US">
                    <a:noFill/>
                  </a:rPr>
                  <a:t> </a:t>
                </a:r>
              </a:p>
            </p:txBody>
          </p:sp>
        </mc:Fallback>
      </mc:AlternateContent>
    </p:spTree>
    <p:extLst>
      <p:ext uri="{BB962C8B-B14F-4D97-AF65-F5344CB8AC3E}">
        <p14:creationId xmlns:p14="http://schemas.microsoft.com/office/powerpoint/2010/main" val="39154552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35</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
        <p:nvSpPr>
          <p:cNvPr id="4" name="Content Placeholder 3"/>
          <p:cNvSpPr>
            <a:spLocks noGrp="1"/>
          </p:cNvSpPr>
          <p:nvPr>
            <p:ph idx="1"/>
          </p:nvPr>
        </p:nvSpPr>
        <p:spPr>
          <a:xfrm>
            <a:off x="381000" y="717674"/>
            <a:ext cx="8686800" cy="5759326"/>
          </a:xfrm>
        </p:spPr>
        <p:txBody>
          <a:bodyPr>
            <a:noAutofit/>
          </a:bodyPr>
          <a:lstStyle/>
          <a:p>
            <a:pPr marL="0" indent="0">
              <a:buNone/>
            </a:pPr>
            <a:r>
              <a:rPr lang="en-US" sz="2800" dirty="0"/>
              <a:t>First batch of rice and Sambar needs to be dispatched to the farthest location that takes 4 hours to ship</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LSL (earliest time to end cooking) = 12 noon – 6 hours = 6 am</a:t>
            </a:r>
          </a:p>
          <a:p>
            <a:pPr>
              <a:buFont typeface="Courier New" panose="02070309020205020404" pitchFamily="49" charset="0"/>
              <a:buChar char="o"/>
            </a:pPr>
            <a:endParaRPr lang="en-US" sz="2000" dirty="0"/>
          </a:p>
          <a:p>
            <a:pPr>
              <a:buFont typeface="Courier New" panose="02070309020205020404" pitchFamily="49" charset="0"/>
              <a:buChar char="o"/>
            </a:pPr>
            <a:r>
              <a:rPr lang="en-US" sz="2800" dirty="0"/>
              <a:t>USL (latest time to end cooking) </a:t>
            </a:r>
          </a:p>
          <a:p>
            <a:pPr marL="0" indent="0">
              <a:buNone/>
            </a:pPr>
            <a:r>
              <a:rPr lang="en-US" sz="2800" dirty="0"/>
              <a:t>     = 12 </a:t>
            </a:r>
            <a:r>
              <a:rPr lang="en-US" sz="2400" dirty="0"/>
              <a:t>noon</a:t>
            </a:r>
            <a:r>
              <a:rPr lang="en-US" sz="2800" dirty="0"/>
              <a:t> – 4 </a:t>
            </a:r>
            <a:r>
              <a:rPr lang="en-US" sz="2400" dirty="0"/>
              <a:t>hours</a:t>
            </a:r>
            <a:r>
              <a:rPr lang="en-US" sz="2800" dirty="0"/>
              <a:t> </a:t>
            </a:r>
            <a:r>
              <a:rPr lang="en-US" sz="2000" dirty="0"/>
              <a:t>(shipment time)</a:t>
            </a:r>
            <a:r>
              <a:rPr lang="en-US" sz="2800" dirty="0"/>
              <a:t> – 0.30 </a:t>
            </a:r>
            <a:r>
              <a:rPr lang="en-US" sz="2400" dirty="0"/>
              <a:t>minutes</a:t>
            </a:r>
            <a:r>
              <a:rPr lang="en-US" sz="2800" dirty="0"/>
              <a:t> </a:t>
            </a:r>
            <a:r>
              <a:rPr lang="en-US" sz="2000" dirty="0"/>
              <a:t>(loading time)</a:t>
            </a:r>
          </a:p>
          <a:p>
            <a:pPr marL="0" indent="0">
              <a:buNone/>
            </a:pPr>
            <a:r>
              <a:rPr lang="en-US" sz="2800" dirty="0"/>
              <a:t>     = 7:30 am</a:t>
            </a:r>
          </a:p>
          <a:p>
            <a:pPr>
              <a:buFont typeface="Courier New" panose="02070309020205020404" pitchFamily="49" charset="0"/>
              <a:buChar char="o"/>
            </a:pPr>
            <a:endParaRPr lang="en-US" sz="1600" dirty="0"/>
          </a:p>
          <a:p>
            <a:pPr>
              <a:spcBef>
                <a:spcPts val="0"/>
              </a:spcBef>
              <a:buFont typeface="Courier New" panose="02070309020205020404" pitchFamily="49" charset="0"/>
              <a:buChar char="o"/>
            </a:pPr>
            <a:r>
              <a:rPr lang="en-US" sz="2800" dirty="0"/>
              <a:t>If cooking starts at 5.00 am, the mean completion time of the first batch of Sambar </a:t>
            </a:r>
          </a:p>
          <a:p>
            <a:pPr marL="0" indent="0">
              <a:spcBef>
                <a:spcPts val="0"/>
              </a:spcBef>
              <a:buNone/>
            </a:pPr>
            <a:r>
              <a:rPr lang="en-US" sz="2800" dirty="0"/>
              <a:t>    = 5.00 am + 122 minutes = 7.02 am.</a:t>
            </a:r>
          </a:p>
        </p:txBody>
      </p:sp>
    </p:spTree>
    <p:extLst>
      <p:ext uri="{BB962C8B-B14F-4D97-AF65-F5344CB8AC3E}">
        <p14:creationId xmlns:p14="http://schemas.microsoft.com/office/powerpoint/2010/main" val="369601872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36</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a:t>
            </a:r>
          </a:p>
        </p:txBody>
      </p:sp>
      <p:pic>
        <p:nvPicPr>
          <p:cNvPr id="6" name="Picture 5">
            <a:extLst>
              <a:ext uri="{FF2B5EF4-FFF2-40B4-BE49-F238E27FC236}">
                <a16:creationId xmlns:a16="http://schemas.microsoft.com/office/drawing/2014/main" id="{79024FDC-B460-4A1F-88A5-8D597C579745}"/>
              </a:ext>
            </a:extLst>
          </p:cNvPr>
          <p:cNvPicPr>
            <a:picLocks noChangeAspect="1"/>
          </p:cNvPicPr>
          <p:nvPr/>
        </p:nvPicPr>
        <p:blipFill rotWithShape="1">
          <a:blip r:embed="rId3"/>
          <a:srcRect b="13989"/>
          <a:stretch/>
        </p:blipFill>
        <p:spPr>
          <a:xfrm>
            <a:off x="1308344" y="685800"/>
            <a:ext cx="6679712" cy="3447198"/>
          </a:xfrm>
          <a:prstGeom prst="rect">
            <a:avLst/>
          </a:prstGeom>
        </p:spPr>
      </p:pic>
      <p:cxnSp>
        <p:nvCxnSpPr>
          <p:cNvPr id="12" name="Straight Connector 11">
            <a:extLst>
              <a:ext uri="{FF2B5EF4-FFF2-40B4-BE49-F238E27FC236}">
                <a16:creationId xmlns:a16="http://schemas.microsoft.com/office/drawing/2014/main" id="{4668E7BC-0082-445F-8EDE-AF029DFC536E}"/>
              </a:ext>
            </a:extLst>
          </p:cNvPr>
          <p:cNvCxnSpPr/>
          <p:nvPr/>
        </p:nvCxnSpPr>
        <p:spPr>
          <a:xfrm>
            <a:off x="6019800" y="2506952"/>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13" name="TextBox 12">
            <a:extLst>
              <a:ext uri="{FF2B5EF4-FFF2-40B4-BE49-F238E27FC236}">
                <a16:creationId xmlns:a16="http://schemas.microsoft.com/office/drawing/2014/main" id="{0582AA04-FB3B-42BB-B393-2992C578A140}"/>
              </a:ext>
            </a:extLst>
          </p:cNvPr>
          <p:cNvSpPr txBox="1"/>
          <p:nvPr/>
        </p:nvSpPr>
        <p:spPr>
          <a:xfrm>
            <a:off x="5549158" y="4423620"/>
            <a:ext cx="941283" cy="369332"/>
          </a:xfrm>
          <a:prstGeom prst="rect">
            <a:avLst/>
          </a:prstGeom>
          <a:noFill/>
        </p:spPr>
        <p:txBody>
          <a:bodyPr wrap="none" rtlCol="0">
            <a:spAutoFit/>
          </a:bodyPr>
          <a:lstStyle/>
          <a:p>
            <a:r>
              <a:rPr lang="en-US" dirty="0"/>
              <a:t>7.30 am</a:t>
            </a:r>
          </a:p>
        </p:txBody>
      </p:sp>
      <p:sp>
        <p:nvSpPr>
          <p:cNvPr id="14" name="TextBox 13">
            <a:extLst>
              <a:ext uri="{FF2B5EF4-FFF2-40B4-BE49-F238E27FC236}">
                <a16:creationId xmlns:a16="http://schemas.microsoft.com/office/drawing/2014/main" id="{DE2F6A81-0D1A-48B1-A9CC-6CBA678E3F6F}"/>
              </a:ext>
            </a:extLst>
          </p:cNvPr>
          <p:cNvSpPr txBox="1"/>
          <p:nvPr/>
        </p:nvSpPr>
        <p:spPr>
          <a:xfrm>
            <a:off x="5751937" y="2125952"/>
            <a:ext cx="575799" cy="400110"/>
          </a:xfrm>
          <a:prstGeom prst="rect">
            <a:avLst/>
          </a:prstGeom>
          <a:noFill/>
        </p:spPr>
        <p:txBody>
          <a:bodyPr wrap="none" rtlCol="0">
            <a:spAutoFit/>
          </a:bodyPr>
          <a:lstStyle/>
          <a:p>
            <a:r>
              <a:rPr lang="en-US" sz="2000" dirty="0"/>
              <a:t>USL</a:t>
            </a:r>
          </a:p>
        </p:txBody>
      </p:sp>
      <p:cxnSp>
        <p:nvCxnSpPr>
          <p:cNvPr id="18" name="Straight Connector 17">
            <a:extLst>
              <a:ext uri="{FF2B5EF4-FFF2-40B4-BE49-F238E27FC236}">
                <a16:creationId xmlns:a16="http://schemas.microsoft.com/office/drawing/2014/main" id="{A1685351-5E2B-46B3-96DF-773EC09F75C2}"/>
              </a:ext>
            </a:extLst>
          </p:cNvPr>
          <p:cNvCxnSpPr/>
          <p:nvPr/>
        </p:nvCxnSpPr>
        <p:spPr>
          <a:xfrm>
            <a:off x="2805959" y="2506952"/>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19" name="TextBox 18">
            <a:extLst>
              <a:ext uri="{FF2B5EF4-FFF2-40B4-BE49-F238E27FC236}">
                <a16:creationId xmlns:a16="http://schemas.microsoft.com/office/drawing/2014/main" id="{5A8564CC-F5B1-4281-A28E-1E5847BEEAAB}"/>
              </a:ext>
            </a:extLst>
          </p:cNvPr>
          <p:cNvSpPr txBox="1"/>
          <p:nvPr/>
        </p:nvSpPr>
        <p:spPr>
          <a:xfrm>
            <a:off x="2474663" y="4423620"/>
            <a:ext cx="649537" cy="369332"/>
          </a:xfrm>
          <a:prstGeom prst="rect">
            <a:avLst/>
          </a:prstGeom>
          <a:noFill/>
        </p:spPr>
        <p:txBody>
          <a:bodyPr wrap="none" rtlCol="0">
            <a:spAutoFit/>
          </a:bodyPr>
          <a:lstStyle/>
          <a:p>
            <a:r>
              <a:rPr lang="en-US" dirty="0"/>
              <a:t>6 am</a:t>
            </a:r>
          </a:p>
        </p:txBody>
      </p:sp>
      <p:sp>
        <p:nvSpPr>
          <p:cNvPr id="21" name="TextBox 20">
            <a:extLst>
              <a:ext uri="{FF2B5EF4-FFF2-40B4-BE49-F238E27FC236}">
                <a16:creationId xmlns:a16="http://schemas.microsoft.com/office/drawing/2014/main" id="{514A2E1D-74A0-4855-92DB-589E2B332B0A}"/>
              </a:ext>
            </a:extLst>
          </p:cNvPr>
          <p:cNvSpPr txBox="1"/>
          <p:nvPr/>
        </p:nvSpPr>
        <p:spPr>
          <a:xfrm>
            <a:off x="2538096" y="2125952"/>
            <a:ext cx="518091" cy="400110"/>
          </a:xfrm>
          <a:prstGeom prst="rect">
            <a:avLst/>
          </a:prstGeom>
          <a:noFill/>
        </p:spPr>
        <p:txBody>
          <a:bodyPr wrap="none" rtlCol="0">
            <a:spAutoFit/>
          </a:bodyPr>
          <a:lstStyle/>
          <a:p>
            <a:r>
              <a:rPr lang="en-US" sz="2000" dirty="0"/>
              <a:t>LSL</a:t>
            </a:r>
          </a:p>
        </p:txBody>
      </p:sp>
      <p:cxnSp>
        <p:nvCxnSpPr>
          <p:cNvPr id="22" name="Straight Connector 21">
            <a:extLst>
              <a:ext uri="{FF2B5EF4-FFF2-40B4-BE49-F238E27FC236}">
                <a16:creationId xmlns:a16="http://schemas.microsoft.com/office/drawing/2014/main" id="{C019AF97-C4EE-47FC-B9FB-DCE0C2117C28}"/>
              </a:ext>
            </a:extLst>
          </p:cNvPr>
          <p:cNvCxnSpPr/>
          <p:nvPr/>
        </p:nvCxnSpPr>
        <p:spPr>
          <a:xfrm>
            <a:off x="5042642" y="1135352"/>
            <a:ext cx="0" cy="3239831"/>
          </a:xfrm>
          <a:prstGeom prst="line">
            <a:avLst/>
          </a:prstGeom>
        </p:spPr>
        <p:style>
          <a:lnRef idx="1">
            <a:schemeClr val="accent2"/>
          </a:lnRef>
          <a:fillRef idx="0">
            <a:schemeClr val="accent2"/>
          </a:fillRef>
          <a:effectRef idx="0">
            <a:schemeClr val="accent2"/>
          </a:effectRef>
          <a:fontRef idx="minor">
            <a:schemeClr val="tx1"/>
          </a:fontRef>
        </p:style>
      </p:cxnSp>
      <p:sp>
        <p:nvSpPr>
          <p:cNvPr id="23" name="TextBox 22">
            <a:extLst>
              <a:ext uri="{FF2B5EF4-FFF2-40B4-BE49-F238E27FC236}">
                <a16:creationId xmlns:a16="http://schemas.microsoft.com/office/drawing/2014/main" id="{1F78328F-719F-4411-A362-3EE3C6A7C92D}"/>
              </a:ext>
            </a:extLst>
          </p:cNvPr>
          <p:cNvSpPr txBox="1"/>
          <p:nvPr/>
        </p:nvSpPr>
        <p:spPr>
          <a:xfrm>
            <a:off x="4572000" y="4423620"/>
            <a:ext cx="941283" cy="369332"/>
          </a:xfrm>
          <a:prstGeom prst="rect">
            <a:avLst/>
          </a:prstGeom>
          <a:noFill/>
        </p:spPr>
        <p:txBody>
          <a:bodyPr wrap="none" rtlCol="0">
            <a:spAutoFit/>
          </a:bodyPr>
          <a:lstStyle/>
          <a:p>
            <a:r>
              <a:rPr lang="en-US" dirty="0"/>
              <a:t>7.02 am</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02F2A62-03E8-4D22-B456-4A29752A99F6}"/>
                  </a:ext>
                </a:extLst>
              </p:cNvPr>
              <p:cNvSpPr txBox="1"/>
              <p:nvPr/>
            </p:nvSpPr>
            <p:spPr>
              <a:xfrm>
                <a:off x="237462" y="5017729"/>
                <a:ext cx="8449338" cy="138307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𝑆𝑖𝑔𝑚𝑎</m:t>
                      </m:r>
                      <m:r>
                        <a:rPr lang="en-US" sz="2000" b="0" i="1" smtClean="0">
                          <a:latin typeface="Cambria Math" panose="02040503050406030204" pitchFamily="18" charset="0"/>
                        </a:rPr>
                        <m:t> </m:t>
                      </m:r>
                      <m:r>
                        <a:rPr lang="en-US" sz="2000" b="0" i="1" smtClean="0">
                          <a:latin typeface="Cambria Math" panose="02040503050406030204" pitchFamily="18" charset="0"/>
                        </a:rPr>
                        <m:t>𝑠𝑐𝑜𝑟𝑒</m:t>
                      </m:r>
                      <m:r>
                        <a:rPr lang="en-US" sz="2000" b="0" i="1" smtClean="0">
                          <a:latin typeface="Cambria Math" panose="02040503050406030204" pitchFamily="18" charset="0"/>
                        </a:rPr>
                        <m:t>=</m:t>
                      </m:r>
                      <m:r>
                        <a:rPr lang="en-US" sz="2000" b="0" i="1" smtClean="0">
                          <a:latin typeface="Cambria Math" panose="02040503050406030204" pitchFamily="18" charset="0"/>
                        </a:rPr>
                        <m:t>𝑚𝑖𝑛</m:t>
                      </m:r>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𝑈𝑆𝐿</m:t>
                              </m:r>
                              <m:r>
                                <a:rPr lang="en-US" sz="2000" b="0" i="1" smtClean="0">
                                  <a:latin typeface="Cambria Math" panose="02040503050406030204" pitchFamily="18" charset="0"/>
                                </a:rPr>
                                <m:t>−</m:t>
                              </m:r>
                              <m:r>
                                <a:rPr lang="en-US" sz="2000" b="0" i="1" smtClean="0">
                                  <a:latin typeface="Cambria Math" panose="02040503050406030204" pitchFamily="18" charset="0"/>
                                </a:rPr>
                                <m:t>𝑚𝑒𝑎𝑛</m:t>
                              </m:r>
                            </m:num>
                            <m:den>
                              <m:r>
                                <a:rPr lang="en-US" sz="2000" b="0" i="1" smtClean="0">
                                  <a:latin typeface="Cambria Math" panose="02040503050406030204" pitchFamily="18" charset="0"/>
                                  <a:ea typeface="Cambria Math" panose="02040503050406030204" pitchFamily="18" charset="0"/>
                                </a:rPr>
                                <m:t>𝜎</m:t>
                              </m:r>
                            </m:den>
                          </m:f>
                          <m:r>
                            <a:rPr lang="en-US" sz="2000" b="0" i="1" smtClean="0">
                              <a:latin typeface="Cambria Math" panose="02040503050406030204" pitchFamily="18" charset="0"/>
                            </a:rPr>
                            <m:t>,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𝑀𝑒𝑎𝑛</m:t>
                              </m:r>
                              <m:r>
                                <a:rPr lang="en-US" sz="2000" b="0" i="1" smtClean="0">
                                  <a:latin typeface="Cambria Math" panose="02040503050406030204" pitchFamily="18" charset="0"/>
                                </a:rPr>
                                <m:t>−</m:t>
                              </m:r>
                              <m:r>
                                <a:rPr lang="en-US" sz="2000" b="0" i="1" smtClean="0">
                                  <a:latin typeface="Cambria Math" panose="02040503050406030204" pitchFamily="18" charset="0"/>
                                </a:rPr>
                                <m:t>𝐿𝑆𝐿</m:t>
                              </m:r>
                            </m:num>
                            <m:den>
                              <m:r>
                                <a:rPr lang="en-US" sz="2000" b="0" i="1" smtClean="0">
                                  <a:latin typeface="Cambria Math" panose="02040503050406030204" pitchFamily="18" charset="0"/>
                                  <a:ea typeface="Cambria Math" panose="02040503050406030204" pitchFamily="18" charset="0"/>
                                </a:rPr>
                                <m:t>𝜎</m:t>
                              </m:r>
                            </m:den>
                          </m:f>
                        </m:e>
                      </m:d>
                    </m:oMath>
                  </m:oMathPara>
                </a14:m>
                <a:endParaRPr lang="en-US" sz="2000" b="0" i="1"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𝑀𝑖𝑛</m:t>
                      </m:r>
                      <m:d>
                        <m:dPr>
                          <m:ctrlPr>
                            <a:rPr lang="en-US" sz="2000" b="0" i="1" smtClean="0">
                              <a:latin typeface="Cambria Math" panose="02040503050406030204" pitchFamily="18" charset="0"/>
                            </a:rPr>
                          </m:ctrlPr>
                        </m:dPr>
                        <m:e>
                          <m:f>
                            <m:fPr>
                              <m:ctrlPr>
                                <a:rPr lang="en-US" sz="2000" i="1">
                                  <a:latin typeface="Cambria Math" panose="02040503050406030204" pitchFamily="18" charset="0"/>
                                </a:rPr>
                              </m:ctrlPr>
                            </m:fPr>
                            <m:num>
                              <m:r>
                                <a:rPr lang="en-US" sz="2000" b="0" i="1" smtClean="0">
                                  <a:latin typeface="Cambria Math" panose="02040503050406030204" pitchFamily="18" charset="0"/>
                                </a:rPr>
                                <m:t>7.30</m:t>
                              </m:r>
                              <m:r>
                                <a:rPr lang="en-US" sz="2000" b="0" i="1" smtClean="0">
                                  <a:latin typeface="Cambria Math" panose="02040503050406030204" pitchFamily="18" charset="0"/>
                                </a:rPr>
                                <m:t>𝑎𝑚</m:t>
                              </m:r>
                              <m:r>
                                <a:rPr lang="en-US" sz="2000" i="1">
                                  <a:latin typeface="Cambria Math" panose="02040503050406030204" pitchFamily="18" charset="0"/>
                                </a:rPr>
                                <m:t>−</m:t>
                              </m:r>
                              <m:r>
                                <a:rPr lang="en-US" sz="2000" b="0" i="1" smtClean="0">
                                  <a:latin typeface="Cambria Math" panose="02040503050406030204" pitchFamily="18" charset="0"/>
                                </a:rPr>
                                <m:t>7.02</m:t>
                              </m:r>
                              <m:r>
                                <a:rPr lang="en-US" sz="2000" b="0" i="1" smtClean="0">
                                  <a:latin typeface="Cambria Math" panose="02040503050406030204" pitchFamily="18" charset="0"/>
                                </a:rPr>
                                <m:t>𝑎𝑚</m:t>
                              </m:r>
                            </m:num>
                            <m:den>
                              <m:r>
                                <a:rPr lang="en-US" sz="2000" b="0" i="1" smtClean="0">
                                  <a:latin typeface="Cambria Math" panose="02040503050406030204" pitchFamily="18" charset="0"/>
                                </a:rPr>
                                <m:t>10</m:t>
                              </m:r>
                            </m:den>
                          </m:f>
                          <m:r>
                            <a:rPr lang="en-US" sz="2000" i="1">
                              <a:latin typeface="Cambria Math" panose="02040503050406030204" pitchFamily="18" charset="0"/>
                            </a:rPr>
                            <m:t>, </m:t>
                          </m:r>
                          <m:f>
                            <m:fPr>
                              <m:ctrlPr>
                                <a:rPr lang="en-US" sz="2000" i="1">
                                  <a:latin typeface="Cambria Math" panose="02040503050406030204" pitchFamily="18" charset="0"/>
                                </a:rPr>
                              </m:ctrlPr>
                            </m:fPr>
                            <m:num>
                              <m:r>
                                <a:rPr lang="en-US" sz="2000" b="0" i="1" smtClean="0">
                                  <a:latin typeface="Cambria Math" panose="02040503050406030204" pitchFamily="18" charset="0"/>
                                </a:rPr>
                                <m:t>7.02</m:t>
                              </m:r>
                              <m:r>
                                <a:rPr lang="en-US" sz="2000" b="0" i="1" smtClean="0">
                                  <a:latin typeface="Cambria Math" panose="02040503050406030204" pitchFamily="18" charset="0"/>
                                </a:rPr>
                                <m:t>𝑎𝑚</m:t>
                              </m:r>
                              <m:r>
                                <a:rPr lang="en-US" sz="2000" i="1">
                                  <a:latin typeface="Cambria Math" panose="02040503050406030204" pitchFamily="18" charset="0"/>
                                </a:rPr>
                                <m:t>−</m:t>
                              </m:r>
                              <m:r>
                                <a:rPr lang="en-US" sz="2000" b="0" i="1" smtClean="0">
                                  <a:latin typeface="Cambria Math" panose="02040503050406030204" pitchFamily="18" charset="0"/>
                                </a:rPr>
                                <m:t>6</m:t>
                              </m:r>
                              <m:r>
                                <a:rPr lang="en-US" sz="2000" b="0" i="1" smtClean="0">
                                  <a:latin typeface="Cambria Math" panose="02040503050406030204" pitchFamily="18" charset="0"/>
                                </a:rPr>
                                <m:t>𝑎𝑚</m:t>
                              </m:r>
                            </m:num>
                            <m:den>
                              <m:r>
                                <a:rPr lang="en-US" sz="2000" b="0" i="1" smtClean="0">
                                  <a:latin typeface="Cambria Math" panose="02040503050406030204" pitchFamily="18" charset="0"/>
                                </a:rPr>
                                <m:t>10</m:t>
                              </m:r>
                            </m:den>
                          </m:f>
                        </m:e>
                      </m:d>
                    </m:oMath>
                  </m:oMathPara>
                </a14:m>
                <a:endParaRPr lang="en-US" sz="2000" dirty="0"/>
              </a:p>
            </p:txBody>
          </p:sp>
        </mc:Choice>
        <mc:Fallback xmlns="">
          <p:sp>
            <p:nvSpPr>
              <p:cNvPr id="15" name="TextBox 14">
                <a:extLst>
                  <a:ext uri="{FF2B5EF4-FFF2-40B4-BE49-F238E27FC236}">
                    <a16:creationId xmlns:a16="http://schemas.microsoft.com/office/drawing/2014/main" id="{402F2A62-03E8-4D22-B456-4A29752A99F6}"/>
                  </a:ext>
                </a:extLst>
              </p:cNvPr>
              <p:cNvSpPr txBox="1">
                <a:spLocks noRot="1" noChangeAspect="1" noMove="1" noResize="1" noEditPoints="1" noAdjustHandles="1" noChangeArrowheads="1" noChangeShapeType="1" noTextEdit="1"/>
              </p:cNvSpPr>
              <p:nvPr/>
            </p:nvSpPr>
            <p:spPr>
              <a:xfrm>
                <a:off x="237462" y="5017729"/>
                <a:ext cx="8449338" cy="138307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19DD3611-2E3C-4DC6-AC88-27C9559C929B}"/>
                  </a:ext>
                </a:extLst>
              </p:cNvPr>
              <p:cNvSpPr/>
              <p:nvPr/>
            </p:nvSpPr>
            <p:spPr>
              <a:xfrm>
                <a:off x="4979995" y="5648805"/>
                <a:ext cx="2003754" cy="7838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m:t>
                      </m:r>
                      <m:r>
                        <a:rPr lang="en-US" sz="2000" i="1">
                          <a:latin typeface="Cambria Math" panose="02040503050406030204" pitchFamily="18" charset="0"/>
                        </a:rPr>
                        <m:t>𝑀𝑖𝑛</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28</m:t>
                              </m:r>
                            </m:num>
                            <m:den>
                              <m:r>
                                <a:rPr lang="en-US" sz="2000" i="1">
                                  <a:latin typeface="Cambria Math" panose="02040503050406030204" pitchFamily="18" charset="0"/>
                                </a:rPr>
                                <m:t>10</m:t>
                              </m:r>
                            </m:den>
                          </m:f>
                          <m:r>
                            <a:rPr lang="en-US" sz="2000" i="1">
                              <a:latin typeface="Cambria Math" panose="02040503050406030204" pitchFamily="18" charset="0"/>
                            </a:rPr>
                            <m:t>, </m:t>
                          </m:r>
                          <m:f>
                            <m:fPr>
                              <m:ctrlPr>
                                <a:rPr lang="en-US" sz="2000" i="1">
                                  <a:latin typeface="Cambria Math" panose="02040503050406030204" pitchFamily="18" charset="0"/>
                                </a:rPr>
                              </m:ctrlPr>
                            </m:fPr>
                            <m:num>
                              <m:r>
                                <a:rPr lang="en-US" sz="2000" i="1">
                                  <a:latin typeface="Cambria Math" panose="02040503050406030204" pitchFamily="18" charset="0"/>
                                </a:rPr>
                                <m:t>62</m:t>
                              </m:r>
                            </m:num>
                            <m:den>
                              <m:r>
                                <a:rPr lang="en-US" sz="2000" i="1">
                                  <a:latin typeface="Cambria Math" panose="02040503050406030204" pitchFamily="18" charset="0"/>
                                </a:rPr>
                                <m:t>10</m:t>
                              </m:r>
                            </m:den>
                          </m:f>
                        </m:e>
                      </m:d>
                    </m:oMath>
                  </m:oMathPara>
                </a14:m>
                <a:endParaRPr lang="en-US" sz="2000" dirty="0"/>
              </a:p>
            </p:txBody>
          </p:sp>
        </mc:Choice>
        <mc:Fallback xmlns="">
          <p:sp>
            <p:nvSpPr>
              <p:cNvPr id="16" name="Rectangle 15">
                <a:extLst>
                  <a:ext uri="{FF2B5EF4-FFF2-40B4-BE49-F238E27FC236}">
                    <a16:creationId xmlns:a16="http://schemas.microsoft.com/office/drawing/2014/main" id="{19DD3611-2E3C-4DC6-AC88-27C9559C929B}"/>
                  </a:ext>
                </a:extLst>
              </p:cNvPr>
              <p:cNvSpPr>
                <a:spLocks noRot="1" noChangeAspect="1" noMove="1" noResize="1" noEditPoints="1" noAdjustHandles="1" noChangeArrowheads="1" noChangeShapeType="1" noTextEdit="1"/>
              </p:cNvSpPr>
              <p:nvPr/>
            </p:nvSpPr>
            <p:spPr>
              <a:xfrm>
                <a:off x="4979995" y="5648805"/>
                <a:ext cx="2003754" cy="78386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DB63D193-27D9-444B-A11D-690E5E6D11E4}"/>
                  </a:ext>
                </a:extLst>
              </p:cNvPr>
              <p:cNvSpPr/>
              <p:nvPr/>
            </p:nvSpPr>
            <p:spPr>
              <a:xfrm>
                <a:off x="6834598" y="5791200"/>
                <a:ext cx="97065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=2.8</m:t>
                      </m:r>
                    </m:oMath>
                  </m:oMathPara>
                </a14:m>
                <a:endParaRPr lang="en-US" sz="2400" dirty="0"/>
              </a:p>
            </p:txBody>
          </p:sp>
        </mc:Choice>
        <mc:Fallback xmlns="">
          <p:sp>
            <p:nvSpPr>
              <p:cNvPr id="17" name="Rectangle 16">
                <a:extLst>
                  <a:ext uri="{FF2B5EF4-FFF2-40B4-BE49-F238E27FC236}">
                    <a16:creationId xmlns:a16="http://schemas.microsoft.com/office/drawing/2014/main" id="{DB63D193-27D9-444B-A11D-690E5E6D11E4}"/>
                  </a:ext>
                </a:extLst>
              </p:cNvPr>
              <p:cNvSpPr>
                <a:spLocks noRot="1" noChangeAspect="1" noMove="1" noResize="1" noEditPoints="1" noAdjustHandles="1" noChangeArrowheads="1" noChangeShapeType="1" noTextEdit="1"/>
              </p:cNvSpPr>
              <p:nvPr/>
            </p:nvSpPr>
            <p:spPr>
              <a:xfrm>
                <a:off x="6834598" y="5791200"/>
                <a:ext cx="970650" cy="461665"/>
              </a:xfrm>
              <a:prstGeom prst="rect">
                <a:avLst/>
              </a:prstGeom>
              <a:blipFill>
                <a:blip r:embed="rId6"/>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BDF2420D-4FFE-442C-B835-34890CF886E8}"/>
              </a:ext>
            </a:extLst>
          </p:cNvPr>
          <p:cNvSpPr txBox="1"/>
          <p:nvPr/>
        </p:nvSpPr>
        <p:spPr>
          <a:xfrm>
            <a:off x="4495800" y="786329"/>
            <a:ext cx="1212191" cy="369332"/>
          </a:xfrm>
          <a:prstGeom prst="rect">
            <a:avLst/>
          </a:prstGeom>
          <a:noFill/>
        </p:spPr>
        <p:txBody>
          <a:bodyPr wrap="none" rtlCol="0">
            <a:spAutoFit/>
          </a:bodyPr>
          <a:lstStyle/>
          <a:p>
            <a:r>
              <a:rPr lang="en-US" dirty="0"/>
              <a:t>Mean time</a:t>
            </a:r>
          </a:p>
        </p:txBody>
      </p:sp>
    </p:spTree>
    <p:extLst>
      <p:ext uri="{BB962C8B-B14F-4D97-AF65-F5344CB8AC3E}">
        <p14:creationId xmlns:p14="http://schemas.microsoft.com/office/powerpoint/2010/main" val="347208890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down)">
                                      <p:cBhvr>
                                        <p:cTn id="38" dur="500"/>
                                        <p:tgtEl>
                                          <p:spTgt spid="18"/>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500"/>
                                        <p:tgtEl>
                                          <p:spTgt spid="22"/>
                                        </p:tgtEl>
                                      </p:cBhvr>
                                    </p:animEffect>
                                  </p:childTnLst>
                                </p:cTn>
                              </p:par>
                              <p:par>
                                <p:cTn id="56" presetID="6" presetClass="entr" presetSubtype="16"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circle(in)">
                                      <p:cBhvr>
                                        <p:cTn id="58" dur="20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anim calcmode="lin" valueType="num">
                                      <p:cBhvr>
                                        <p:cTn id="64" dur="1000" fill="hold"/>
                                        <p:tgtEl>
                                          <p:spTgt spid="23"/>
                                        </p:tgtEl>
                                        <p:attrNameLst>
                                          <p:attrName>ppt_x</p:attrName>
                                        </p:attrNameLst>
                                      </p:cBhvr>
                                      <p:tavLst>
                                        <p:tav tm="0">
                                          <p:val>
                                            <p:strVal val="#ppt_x"/>
                                          </p:val>
                                        </p:tav>
                                        <p:tav tm="100000">
                                          <p:val>
                                            <p:strVal val="#ppt_x"/>
                                          </p:val>
                                        </p:tav>
                                      </p:tavLst>
                                    </p:anim>
                                    <p:anim calcmode="lin" valueType="num">
                                      <p:cBhvr>
                                        <p:cTn id="6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15">
                                            <p:txEl>
                                              <p:pRg st="0" end="0"/>
                                            </p:txEl>
                                          </p:spTgt>
                                        </p:tgtEl>
                                        <p:attrNameLst>
                                          <p:attrName>style.visibility</p:attrName>
                                        </p:attrNameLst>
                                      </p:cBhvr>
                                      <p:to>
                                        <p:strVal val="visible"/>
                                      </p:to>
                                    </p:set>
                                    <p:animEffect transition="in" filter="wipe(left)">
                                      <p:cBhvr>
                                        <p:cTn id="70" dur="500"/>
                                        <p:tgtEl>
                                          <p:spTgt spid="15">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15">
                                            <p:txEl>
                                              <p:pRg st="1" end="1"/>
                                            </p:txEl>
                                          </p:spTgt>
                                        </p:tgtEl>
                                        <p:attrNameLst>
                                          <p:attrName>style.visibility</p:attrName>
                                        </p:attrNameLst>
                                      </p:cBhvr>
                                      <p:to>
                                        <p:strVal val="visible"/>
                                      </p:to>
                                    </p:set>
                                    <p:animEffect transition="in" filter="wipe(left)">
                                      <p:cBhvr>
                                        <p:cTn id="75" dur="500"/>
                                        <p:tgtEl>
                                          <p:spTgt spid="15">
                                            <p:txEl>
                                              <p:pRg st="1" end="1"/>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fade">
                                      <p:cBhvr>
                                        <p:cTn id="80" dur="1000"/>
                                        <p:tgtEl>
                                          <p:spTgt spid="16"/>
                                        </p:tgtEl>
                                      </p:cBhvr>
                                    </p:animEffect>
                                    <p:anim calcmode="lin" valueType="num">
                                      <p:cBhvr>
                                        <p:cTn id="81" dur="1000" fill="hold"/>
                                        <p:tgtEl>
                                          <p:spTgt spid="16"/>
                                        </p:tgtEl>
                                        <p:attrNameLst>
                                          <p:attrName>ppt_x</p:attrName>
                                        </p:attrNameLst>
                                      </p:cBhvr>
                                      <p:tavLst>
                                        <p:tav tm="0">
                                          <p:val>
                                            <p:strVal val="#ppt_x"/>
                                          </p:val>
                                        </p:tav>
                                        <p:tav tm="100000">
                                          <p:val>
                                            <p:strVal val="#ppt_x"/>
                                          </p:val>
                                        </p:tav>
                                      </p:tavLst>
                                    </p:anim>
                                    <p:anim calcmode="lin" valueType="num">
                                      <p:cBhvr>
                                        <p:cTn id="8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P spid="21" grpId="0"/>
      <p:bldP spid="23" grpId="0"/>
      <p:bldP spid="16" grpId="0"/>
      <p:bldP spid="2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37</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(4) For the upper and lower limits calculated in question 3 for Sambar cooking, calculate the optimal start time for Sambar cooking that will maximize the Sigma score.</a:t>
            </a:r>
          </a:p>
          <a:p>
            <a:pPr marL="0" indent="0">
              <a:buNone/>
            </a:pPr>
            <a:endParaRPr lang="en-US" sz="2800" dirty="0"/>
          </a:p>
          <a:p>
            <a:pPr marL="0" indent="0">
              <a:buNone/>
            </a:pPr>
            <a:r>
              <a:rPr lang="en-US" sz="2800" dirty="0"/>
              <a:t>Knowing the LSL and USL, defects can occur owing to the following reasons:</a:t>
            </a:r>
          </a:p>
          <a:p>
            <a:pPr marL="514350" indent="-514350">
              <a:buAutoNum type="arabicParenBoth"/>
            </a:pPr>
            <a:r>
              <a:rPr lang="en-US" sz="2800" dirty="0"/>
              <a:t>If 1</a:t>
            </a:r>
            <a:r>
              <a:rPr lang="en-US" sz="2800" baseline="30000" dirty="0"/>
              <a:t>st</a:t>
            </a:r>
            <a:r>
              <a:rPr lang="en-US" sz="2800" dirty="0"/>
              <a:t> batch of cooking completes before 6 am (thus exceeding the cooking-to-consumption time, i.e., 6 hours)</a:t>
            </a:r>
          </a:p>
          <a:p>
            <a:pPr marL="514350" indent="-514350">
              <a:buAutoNum type="arabicParenBoth"/>
            </a:pPr>
            <a:r>
              <a:rPr lang="en-US" sz="2800" dirty="0"/>
              <a:t>If 1</a:t>
            </a:r>
            <a:r>
              <a:rPr lang="en-US" sz="2800" baseline="30000" dirty="0"/>
              <a:t>st</a:t>
            </a:r>
            <a:r>
              <a:rPr lang="en-US" sz="2800" dirty="0"/>
              <a:t> batch of cooking is completed after 7.30 am (causing food may not be able to deliver to the farthest school before 12 noon)</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61145771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38</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pic>
        <p:nvPicPr>
          <p:cNvPr id="6" name="Picture 5">
            <a:extLst>
              <a:ext uri="{FF2B5EF4-FFF2-40B4-BE49-F238E27FC236}">
                <a16:creationId xmlns:a16="http://schemas.microsoft.com/office/drawing/2014/main" id="{E0AB6412-9698-4BB8-AF65-D4304F6A54C6}"/>
              </a:ext>
            </a:extLst>
          </p:cNvPr>
          <p:cNvPicPr>
            <a:picLocks noChangeAspect="1"/>
          </p:cNvPicPr>
          <p:nvPr/>
        </p:nvPicPr>
        <p:blipFill>
          <a:blip r:embed="rId3"/>
          <a:stretch>
            <a:fillRect/>
          </a:stretch>
        </p:blipFill>
        <p:spPr>
          <a:xfrm>
            <a:off x="307975" y="2743200"/>
            <a:ext cx="8488878" cy="2655117"/>
          </a:xfrm>
          <a:prstGeom prst="rect">
            <a:avLst/>
          </a:prstGeom>
        </p:spPr>
      </p:pic>
      <p:sp>
        <p:nvSpPr>
          <p:cNvPr id="10" name="Rectangle 9">
            <a:extLst>
              <a:ext uri="{FF2B5EF4-FFF2-40B4-BE49-F238E27FC236}">
                <a16:creationId xmlns:a16="http://schemas.microsoft.com/office/drawing/2014/main" id="{04C51927-7406-42FF-B783-4F4E4DD83607}"/>
              </a:ext>
            </a:extLst>
          </p:cNvPr>
          <p:cNvSpPr/>
          <p:nvPr/>
        </p:nvSpPr>
        <p:spPr>
          <a:xfrm>
            <a:off x="7828672" y="4495800"/>
            <a:ext cx="944628" cy="3770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ACBE378-1A0B-49DD-86EB-0118200FACDE}"/>
              </a:ext>
            </a:extLst>
          </p:cNvPr>
          <p:cNvSpPr/>
          <p:nvPr/>
        </p:nvSpPr>
        <p:spPr>
          <a:xfrm>
            <a:off x="256736" y="4528616"/>
            <a:ext cx="944628" cy="283286"/>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1B61B8A-9AF8-4C12-BAD7-BB1B1D7E9164}"/>
              </a:ext>
            </a:extLst>
          </p:cNvPr>
          <p:cNvSpPr/>
          <p:nvPr/>
        </p:nvSpPr>
        <p:spPr>
          <a:xfrm>
            <a:off x="1562100" y="5716492"/>
            <a:ext cx="3460434" cy="400110"/>
          </a:xfrm>
          <a:prstGeom prst="rect">
            <a:avLst/>
          </a:prstGeom>
        </p:spPr>
        <p:txBody>
          <a:bodyPr wrap="none">
            <a:spAutoFit/>
          </a:bodyPr>
          <a:lstStyle/>
          <a:p>
            <a:r>
              <a:rPr lang="en-US" sz="2000" dirty="0"/>
              <a:t>=NORM.DIST(120,122,10,TRUE)</a:t>
            </a:r>
          </a:p>
        </p:txBody>
      </p:sp>
      <p:sp>
        <p:nvSpPr>
          <p:cNvPr id="16" name="Freeform: Shape 15">
            <a:extLst>
              <a:ext uri="{FF2B5EF4-FFF2-40B4-BE49-F238E27FC236}">
                <a16:creationId xmlns:a16="http://schemas.microsoft.com/office/drawing/2014/main" id="{2BA10D6F-D0F2-491A-83AA-241E944EC024}"/>
              </a:ext>
            </a:extLst>
          </p:cNvPr>
          <p:cNvSpPr/>
          <p:nvPr/>
        </p:nvSpPr>
        <p:spPr>
          <a:xfrm>
            <a:off x="2067951" y="3854548"/>
            <a:ext cx="1730326" cy="1927274"/>
          </a:xfrm>
          <a:custGeom>
            <a:avLst/>
            <a:gdLst>
              <a:gd name="connsiteX0" fmla="*/ 0 w 1730326"/>
              <a:gd name="connsiteY0" fmla="*/ 1927274 h 1927274"/>
              <a:gd name="connsiteX1" fmla="*/ 1730326 w 1730326"/>
              <a:gd name="connsiteY1" fmla="*/ 0 h 1927274"/>
              <a:gd name="connsiteX2" fmla="*/ 1730326 w 1730326"/>
              <a:gd name="connsiteY2" fmla="*/ 0 h 1927274"/>
            </a:gdLst>
            <a:ahLst/>
            <a:cxnLst>
              <a:cxn ang="0">
                <a:pos x="connsiteX0" y="connsiteY0"/>
              </a:cxn>
              <a:cxn ang="0">
                <a:pos x="connsiteX1" y="connsiteY1"/>
              </a:cxn>
              <a:cxn ang="0">
                <a:pos x="connsiteX2" y="connsiteY2"/>
              </a:cxn>
            </a:cxnLst>
            <a:rect l="l" t="t" r="r" b="b"/>
            <a:pathLst>
              <a:path w="1730326" h="1927274">
                <a:moveTo>
                  <a:pt x="0" y="1927274"/>
                </a:moveTo>
                <a:lnTo>
                  <a:pt x="1730326" y="0"/>
                </a:lnTo>
                <a:lnTo>
                  <a:pt x="1730326" y="0"/>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0B66039-0731-437A-808E-DB117598C3AB}"/>
              </a:ext>
            </a:extLst>
          </p:cNvPr>
          <p:cNvSpPr/>
          <p:nvPr/>
        </p:nvSpPr>
        <p:spPr>
          <a:xfrm>
            <a:off x="3744554" y="6086623"/>
            <a:ext cx="3668825" cy="400110"/>
          </a:xfrm>
          <a:prstGeom prst="rect">
            <a:avLst/>
          </a:prstGeom>
        </p:spPr>
        <p:txBody>
          <a:bodyPr wrap="none">
            <a:spAutoFit/>
          </a:bodyPr>
          <a:lstStyle/>
          <a:p>
            <a:r>
              <a:rPr lang="en-US" sz="2000" dirty="0"/>
              <a:t>=1-NORM.DIST(210,122,10,TRUE)</a:t>
            </a:r>
          </a:p>
        </p:txBody>
      </p:sp>
      <p:sp>
        <p:nvSpPr>
          <p:cNvPr id="22" name="Freeform: Shape 21">
            <a:extLst>
              <a:ext uri="{FF2B5EF4-FFF2-40B4-BE49-F238E27FC236}">
                <a16:creationId xmlns:a16="http://schemas.microsoft.com/office/drawing/2014/main" id="{EF5DA510-7F1C-4243-9AAD-769225A48C01}"/>
              </a:ext>
            </a:extLst>
          </p:cNvPr>
          <p:cNvSpPr/>
          <p:nvPr/>
        </p:nvSpPr>
        <p:spPr>
          <a:xfrm>
            <a:off x="4670474" y="3854548"/>
            <a:ext cx="1533160" cy="2317652"/>
          </a:xfrm>
          <a:custGeom>
            <a:avLst/>
            <a:gdLst>
              <a:gd name="connsiteX0" fmla="*/ 0 w 1730326"/>
              <a:gd name="connsiteY0" fmla="*/ 1927274 h 1927274"/>
              <a:gd name="connsiteX1" fmla="*/ 1730326 w 1730326"/>
              <a:gd name="connsiteY1" fmla="*/ 0 h 1927274"/>
              <a:gd name="connsiteX2" fmla="*/ 1730326 w 1730326"/>
              <a:gd name="connsiteY2" fmla="*/ 0 h 1927274"/>
            </a:gdLst>
            <a:ahLst/>
            <a:cxnLst>
              <a:cxn ang="0">
                <a:pos x="connsiteX0" y="connsiteY0"/>
              </a:cxn>
              <a:cxn ang="0">
                <a:pos x="connsiteX1" y="connsiteY1"/>
              </a:cxn>
              <a:cxn ang="0">
                <a:pos x="connsiteX2" y="connsiteY2"/>
              </a:cxn>
            </a:cxnLst>
            <a:rect l="l" t="t" r="r" b="b"/>
            <a:pathLst>
              <a:path w="1730326" h="1927274">
                <a:moveTo>
                  <a:pt x="0" y="1927274"/>
                </a:moveTo>
                <a:lnTo>
                  <a:pt x="1730326" y="0"/>
                </a:lnTo>
                <a:lnTo>
                  <a:pt x="1730326" y="0"/>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628796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2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circle(in)">
                                      <p:cBhvr>
                                        <p:cTn id="3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2" grpId="0"/>
      <p:bldP spid="16" grpId="0" animBg="1"/>
      <p:bldP spid="17" grpId="0"/>
      <p:bldP spid="2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39</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(5) Identify cost-effective means of reducing cooking cycle time, thereby increasing the Sigma score.</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Non-availability of vessels</a:t>
            </a:r>
          </a:p>
          <a:p>
            <a:pPr>
              <a:buFont typeface="Courier New" panose="02070309020205020404" pitchFamily="49" charset="0"/>
              <a:buChar char="o"/>
            </a:pPr>
            <a:r>
              <a:rPr lang="en-US" sz="2800" dirty="0"/>
              <a:t>Quality of Toor </a:t>
            </a:r>
            <a:r>
              <a:rPr lang="en-US" sz="2800" dirty="0" err="1"/>
              <a:t>Daal</a:t>
            </a:r>
            <a:endParaRPr lang="en-US" sz="2800" dirty="0"/>
          </a:p>
          <a:p>
            <a:pPr>
              <a:buFont typeface="Courier New" panose="02070309020205020404" pitchFamily="49" charset="0"/>
              <a:buChar char="o"/>
            </a:pPr>
            <a:r>
              <a:rPr lang="en-US" sz="2800" dirty="0"/>
              <a:t>Less manpower</a:t>
            </a:r>
          </a:p>
          <a:p>
            <a:pPr>
              <a:buFont typeface="Courier New" panose="02070309020205020404" pitchFamily="49" charset="0"/>
              <a:buChar char="o"/>
            </a:pPr>
            <a:r>
              <a:rPr lang="en-US" sz="2800" dirty="0"/>
              <a:t>Usage of cold water</a:t>
            </a:r>
          </a:p>
          <a:p>
            <a:pPr>
              <a:buFont typeface="Courier New" panose="02070309020205020404" pitchFamily="49" charset="0"/>
              <a:buChar char="o"/>
            </a:pPr>
            <a:r>
              <a:rPr lang="en-US" sz="2800" dirty="0"/>
              <a:t>Poor quality steam</a:t>
            </a:r>
          </a:p>
          <a:p>
            <a:pPr>
              <a:buFont typeface="Courier New" panose="02070309020205020404" pitchFamily="49" charset="0"/>
              <a:buChar char="o"/>
            </a:pPr>
            <a:r>
              <a:rPr lang="en-US" sz="2800" dirty="0"/>
              <a:t>Complex packaging specification</a:t>
            </a:r>
          </a:p>
          <a:p>
            <a:pPr>
              <a:buFont typeface="Courier New" panose="02070309020205020404" pitchFamily="49" charset="0"/>
              <a:buChar char="o"/>
            </a:pPr>
            <a:r>
              <a:rPr lang="en-US" sz="2800" dirty="0"/>
              <a:t>Design of cauldron</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85230730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1000"/>
                                        <p:tgtEl>
                                          <p:spTgt spid="4">
                                            <p:txEl>
                                              <p:pRg st="5" end="5"/>
                                            </p:txEl>
                                          </p:spTgt>
                                        </p:tgtEl>
                                      </p:cBhvr>
                                    </p:animEffect>
                                    <p:anim calcmode="lin" valueType="num">
                                      <p:cBhvr>
                                        <p:cTn id="3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1000"/>
                                        <p:tgtEl>
                                          <p:spTgt spid="4">
                                            <p:txEl>
                                              <p:pRg st="6" end="6"/>
                                            </p:txEl>
                                          </p:spTgt>
                                        </p:tgtEl>
                                      </p:cBhvr>
                                    </p:animEffect>
                                    <p:anim calcmode="lin" valueType="num">
                                      <p:cBhvr>
                                        <p:cTn id="3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1000"/>
                                        <p:tgtEl>
                                          <p:spTgt spid="4">
                                            <p:txEl>
                                              <p:pRg st="7" end="7"/>
                                            </p:txEl>
                                          </p:spTgt>
                                        </p:tgtEl>
                                      </p:cBhvr>
                                    </p:animEffect>
                                    <p:anim calcmode="lin" valueType="num">
                                      <p:cBhvr>
                                        <p:cTn id="4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xEl>
                                              <p:pRg st="8" end="8"/>
                                            </p:txEl>
                                          </p:spTgt>
                                        </p:tgtEl>
                                        <p:attrNameLst>
                                          <p:attrName>style.visibility</p:attrName>
                                        </p:attrNameLst>
                                      </p:cBhvr>
                                      <p:to>
                                        <p:strVal val="visible"/>
                                      </p:to>
                                    </p:set>
                                    <p:animEffect transition="in" filter="fade">
                                      <p:cBhvr>
                                        <p:cTn id="44" dur="1000"/>
                                        <p:tgtEl>
                                          <p:spTgt spid="4">
                                            <p:txEl>
                                              <p:pRg st="8" end="8"/>
                                            </p:txEl>
                                          </p:spTgt>
                                        </p:tgtEl>
                                      </p:cBhvr>
                                    </p:animEffect>
                                    <p:anim calcmode="lin" valueType="num">
                                      <p:cBhvr>
                                        <p:cTn id="4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40</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a:buFont typeface="Courier New" panose="02070309020205020404" pitchFamily="49" charset="0"/>
              <a:buChar char="o"/>
            </a:pPr>
            <a:r>
              <a:rPr lang="en-US" sz="2800" dirty="0"/>
              <a:t>.</a:t>
            </a:r>
          </a:p>
          <a:p>
            <a:pPr marL="0" indent="0">
              <a:buNone/>
            </a:pPr>
            <a:endParaRPr lang="en-US" sz="2800" dirty="0"/>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pic>
        <p:nvPicPr>
          <p:cNvPr id="6" name="Picture 5">
            <a:extLst>
              <a:ext uri="{FF2B5EF4-FFF2-40B4-BE49-F238E27FC236}">
                <a16:creationId xmlns:a16="http://schemas.microsoft.com/office/drawing/2014/main" id="{BF6A13F5-0EF3-4A3A-B748-21605F147FBF}"/>
              </a:ext>
            </a:extLst>
          </p:cNvPr>
          <p:cNvPicPr>
            <a:picLocks noChangeAspect="1"/>
          </p:cNvPicPr>
          <p:nvPr/>
        </p:nvPicPr>
        <p:blipFill>
          <a:blip r:embed="rId3"/>
          <a:stretch>
            <a:fillRect/>
          </a:stretch>
        </p:blipFill>
        <p:spPr>
          <a:xfrm>
            <a:off x="930085" y="852268"/>
            <a:ext cx="7299515" cy="5690941"/>
          </a:xfrm>
          <a:prstGeom prst="rect">
            <a:avLst/>
          </a:prstGeom>
        </p:spPr>
      </p:pic>
    </p:spTree>
    <p:extLst>
      <p:ext uri="{BB962C8B-B14F-4D97-AF65-F5344CB8AC3E}">
        <p14:creationId xmlns:p14="http://schemas.microsoft.com/office/powerpoint/2010/main" val="138946867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41</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(6) Identify cost-effective means of reducing cooking cycle time, thereby increasing the Sigma score.</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Guest visit during production</a:t>
            </a:r>
          </a:p>
          <a:p>
            <a:pPr>
              <a:buFont typeface="Courier New" panose="02070309020205020404" pitchFamily="49" charset="0"/>
              <a:buChar char="o"/>
            </a:pPr>
            <a:r>
              <a:rPr lang="en-US" sz="2800" dirty="0"/>
              <a:t>Less area in kitchen</a:t>
            </a:r>
          </a:p>
          <a:p>
            <a:pPr>
              <a:buFont typeface="Courier New" panose="02070309020205020404" pitchFamily="49" charset="0"/>
              <a:buChar char="o"/>
            </a:pPr>
            <a:r>
              <a:rPr lang="en-US" sz="2800" dirty="0"/>
              <a:t>Less capacity of Sambar vessel</a:t>
            </a:r>
          </a:p>
          <a:p>
            <a:pPr>
              <a:buFont typeface="Courier New" panose="02070309020205020404" pitchFamily="49" charset="0"/>
              <a:buChar char="o"/>
            </a:pPr>
            <a:r>
              <a:rPr lang="en-US" sz="2800" dirty="0"/>
              <a:t>Menu complexity</a:t>
            </a:r>
          </a:p>
          <a:p>
            <a:pPr>
              <a:buFont typeface="Courier New" panose="02070309020205020404" pitchFamily="49" charset="0"/>
              <a:buChar char="o"/>
            </a:pPr>
            <a:r>
              <a:rPr lang="en-US" sz="2800" dirty="0"/>
              <a:t>Delay in packing</a:t>
            </a:r>
          </a:p>
          <a:p>
            <a:pPr>
              <a:buFont typeface="Courier New" panose="02070309020205020404" pitchFamily="49" charset="0"/>
              <a:buChar char="o"/>
            </a:pPr>
            <a:r>
              <a:rPr lang="en-US" sz="2800" dirty="0"/>
              <a:t>Poor quality of raw material</a:t>
            </a:r>
          </a:p>
          <a:p>
            <a:pPr>
              <a:buFont typeface="Courier New" panose="02070309020205020404" pitchFamily="49" charset="0"/>
              <a:buChar char="o"/>
            </a:pPr>
            <a:r>
              <a:rPr lang="en-US" sz="2800" dirty="0"/>
              <a:t>Water unavailability</a:t>
            </a:r>
          </a:p>
          <a:p>
            <a:pPr>
              <a:buFont typeface="Courier New" panose="02070309020205020404" pitchFamily="49" charset="0"/>
              <a:buChar char="o"/>
            </a:pPr>
            <a:endParaRPr lang="en-US" sz="2800" dirty="0"/>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371073060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42</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(6) After improving the Sigma score, what type of control mechanism needs to be adopted?</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The TAPF should introduce a control mechanism to ensure that the cooking starts every day at 4.45 am</a:t>
            </a:r>
          </a:p>
          <a:p>
            <a:pPr>
              <a:buFont typeface="Courier New" panose="02070309020205020404" pitchFamily="49" charset="0"/>
              <a:buChar char="o"/>
            </a:pPr>
            <a:r>
              <a:rPr lang="en-US" sz="2800" dirty="0"/>
              <a:t>The start time of cooking should be recorded everyday and any deviation from 4.45 am should be analyzed and any causes of early or late start should be eliminated.</a:t>
            </a:r>
          </a:p>
          <a:p>
            <a:pPr>
              <a:buFont typeface="Courier New" panose="02070309020205020404" pitchFamily="49" charset="0"/>
              <a:buChar char="o"/>
            </a:pPr>
            <a:r>
              <a:rPr lang="en-US" sz="2800" dirty="0"/>
              <a:t>X-bar chart can be used to monitor and ensure that the cooking cycle time is maintained within the 3-sigma control limit.</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5055906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43</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(7) After improving the Sigma score, what type of control mechanism needs to be adopted?</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LCL = 122 – 3*10 = 92</a:t>
            </a:r>
          </a:p>
          <a:p>
            <a:pPr>
              <a:buFont typeface="Courier New" panose="02070309020205020404" pitchFamily="49" charset="0"/>
              <a:buChar char="o"/>
            </a:pPr>
            <a:r>
              <a:rPr lang="en-US" sz="2800" dirty="0"/>
              <a:t>UCL = 122 + 3*10 = 152</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203973041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44</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(7) What strategies TAPF should use to orient and motivate the unskilled workers of the kitchen on quality aspects?</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386033039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Queries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45</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r>
              <a:rPr lang="en-US" dirty="0"/>
              <a:t>What has to be basics of project?</a:t>
            </a:r>
          </a:p>
          <a:p>
            <a:r>
              <a:rPr lang="en-US" dirty="0"/>
              <a:t>Can I demonstrate a problem which is to be solved/improved in my organization?</a:t>
            </a:r>
          </a:p>
          <a:p>
            <a:r>
              <a:rPr lang="en-US" dirty="0"/>
              <a:t>Should I necessarily use all the concepts/tools taught in sessions?</a:t>
            </a:r>
          </a:p>
          <a:p>
            <a:r>
              <a:rPr lang="en-US" dirty="0"/>
              <a:t>Does the assignment/project has to be on PPT or Word format(PDFs)?</a:t>
            </a:r>
          </a:p>
          <a:p>
            <a:r>
              <a:rPr lang="en-US" dirty="0"/>
              <a:t>Does project has to be prepared based on Operations Management concepts only, or we are required to incorporate some of the applications of six sigma methodologies too?</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082683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pPr algn="l"/>
            <a:r>
              <a:rPr lang="en-GB" sz="3600" b="1" dirty="0">
                <a:solidFill>
                  <a:schemeClr val="bg1"/>
                </a:solidFill>
              </a:rPr>
              <a:t>References</a:t>
            </a:r>
            <a:r>
              <a:rPr lang="en-GB" sz="3200" dirty="0">
                <a:solidFill>
                  <a:srgbClr val="3106EA"/>
                </a:solidFill>
              </a:rPr>
              <a:t>.</a:t>
            </a:r>
          </a:p>
        </p:txBody>
      </p:sp>
      <p:sp>
        <p:nvSpPr>
          <p:cNvPr id="4" name="Content Placeholder 3"/>
          <p:cNvSpPr>
            <a:spLocks noGrp="1"/>
          </p:cNvSpPr>
          <p:nvPr>
            <p:ph idx="1"/>
          </p:nvPr>
        </p:nvSpPr>
        <p:spPr>
          <a:xfrm>
            <a:off x="457200" y="963416"/>
            <a:ext cx="8229600" cy="5181600"/>
          </a:xfrm>
        </p:spPr>
        <p:txBody>
          <a:bodyPr anchor="ctr">
            <a:normAutofit fontScale="92500"/>
          </a:bodyPr>
          <a:lstStyle/>
          <a:p>
            <a:pPr marL="793750" indent="-793750">
              <a:buFont typeface="Wingdings" panose="05000000000000000000" pitchFamily="2" charset="2"/>
              <a:buChar char="v"/>
            </a:pPr>
            <a:r>
              <a:rPr lang="en-US" dirty="0"/>
              <a:t>Managing for Quality and Performance Excellence, Evans, J.R. and William M. Lindsay, W.M., Cengage Learning, India</a:t>
            </a:r>
          </a:p>
          <a:p>
            <a:pPr marL="793750" indent="-793750">
              <a:buFont typeface="Wingdings" panose="05000000000000000000" pitchFamily="2" charset="2"/>
              <a:buChar char="v"/>
            </a:pPr>
            <a:r>
              <a:rPr lang="en-US" dirty="0"/>
              <a:t>The Six Sigma Handbook, Tomas </a:t>
            </a:r>
            <a:r>
              <a:rPr lang="en-US" dirty="0" err="1"/>
              <a:t>Pyzdek</a:t>
            </a:r>
            <a:r>
              <a:rPr lang="en-US" dirty="0"/>
              <a:t> and Paul Keller, Fourth edition, McGraw Hill India.</a:t>
            </a:r>
          </a:p>
          <a:p>
            <a:pPr marL="793750" indent="-793750">
              <a:buFont typeface="Wingdings" panose="05000000000000000000" pitchFamily="2" charset="2"/>
              <a:buChar char="v"/>
            </a:pPr>
            <a:r>
              <a:rPr lang="en-US" dirty="0"/>
              <a:t>Total Quality Management, </a:t>
            </a:r>
            <a:r>
              <a:rPr lang="en-US" dirty="0" err="1"/>
              <a:t>Besterfield</a:t>
            </a:r>
            <a:r>
              <a:rPr lang="en-US" dirty="0"/>
              <a:t> et al., Revised third edition, Pearson India</a:t>
            </a:r>
          </a:p>
          <a:p>
            <a:pPr marL="793750" indent="-793750">
              <a:buFont typeface="Wingdings" panose="05000000000000000000" pitchFamily="2" charset="2"/>
              <a:buChar char="v"/>
            </a:pPr>
            <a:r>
              <a:rPr lang="en-US" dirty="0"/>
              <a:t>The Management and Control of Quality, J. Evans, and W. Lindsay, Third edition, Cengage Learning</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46</a:t>
            </a:fld>
            <a:r>
              <a:rPr lang="en-US" altLang="zh-TW" dirty="0">
                <a:solidFill>
                  <a:schemeClr val="bg1">
                    <a:lumMod val="95000"/>
                  </a:schemeClr>
                </a:solidFill>
              </a:rPr>
              <a:t>/47</a:t>
            </a:r>
          </a:p>
        </p:txBody>
      </p:sp>
    </p:spTree>
    <p:extLst>
      <p:ext uri="{BB962C8B-B14F-4D97-AF65-F5344CB8AC3E}">
        <p14:creationId xmlns:p14="http://schemas.microsoft.com/office/powerpoint/2010/main" val="3348952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r>
              <a:rPr lang="en-GB" sz="3200" dirty="0">
                <a:solidFill>
                  <a:srgbClr val="3106EA"/>
                </a:solidFill>
              </a:rPr>
              <a:t>.</a:t>
            </a:r>
          </a:p>
        </p:txBody>
      </p:sp>
      <p:sp>
        <p:nvSpPr>
          <p:cNvPr id="4" name="Content Placeholder 3"/>
          <p:cNvSpPr>
            <a:spLocks noGrp="1"/>
          </p:cNvSpPr>
          <p:nvPr>
            <p:ph idx="1"/>
          </p:nvPr>
        </p:nvSpPr>
        <p:spPr>
          <a:xfrm>
            <a:off x="457200" y="1524000"/>
            <a:ext cx="8229600" cy="2971800"/>
          </a:xfrm>
        </p:spPr>
        <p:txBody>
          <a:bodyPr anchor="ctr">
            <a:normAutofit/>
          </a:bodyPr>
          <a:lstStyle/>
          <a:p>
            <a:pPr marL="0" indent="0" algn="ctr">
              <a:buNone/>
            </a:pPr>
            <a:r>
              <a:rPr lang="en-GB" sz="4800" dirty="0"/>
              <a:t>Thanks!</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01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47</a:t>
            </a:fld>
            <a:r>
              <a:rPr lang="en-US" altLang="zh-TW" dirty="0">
                <a:solidFill>
                  <a:schemeClr val="bg1">
                    <a:lumMod val="95000"/>
                  </a:schemeClr>
                </a:solidFill>
              </a:rPr>
              <a:t>/47</a:t>
            </a:r>
          </a:p>
        </p:txBody>
      </p:sp>
    </p:spTree>
    <p:extLst>
      <p:ext uri="{BB962C8B-B14F-4D97-AF65-F5344CB8AC3E}">
        <p14:creationId xmlns:p14="http://schemas.microsoft.com/office/powerpoint/2010/main" val="254044646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130429</TotalTime>
  <Words>4601</Words>
  <Application>Microsoft Office PowerPoint</Application>
  <PresentationFormat>On-screen Show (4:3)</PresentationFormat>
  <Paragraphs>669</Paragraphs>
  <Slides>47</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Cambria Math</vt:lpstr>
      <vt:lpstr>Courier New</vt:lpstr>
      <vt:lpstr>Wingdings</vt:lpstr>
      <vt:lpstr>Office Theme</vt:lpstr>
      <vt:lpstr>Operations Management with Six Sigma</vt:lpstr>
      <vt:lpstr>Deliverables</vt:lpstr>
      <vt:lpstr>Critical to Quality</vt:lpstr>
      <vt:lpstr>Critical to Schedule (CTS)</vt:lpstr>
      <vt:lpstr>Critical to Schedule (CTS)</vt:lpstr>
      <vt:lpstr>Critical to Schedule</vt:lpstr>
      <vt:lpstr>Critical to Cost (CTC)</vt:lpstr>
      <vt:lpstr>Measure Phase</vt:lpstr>
      <vt:lpstr>Measurement</vt:lpstr>
      <vt:lpstr>Measurement</vt:lpstr>
      <vt:lpstr>Measurement</vt:lpstr>
      <vt:lpstr>Measurement</vt:lpstr>
      <vt:lpstr>Measurement System Evaluation</vt:lpstr>
      <vt:lpstr>Measurement System Evaluation</vt:lpstr>
      <vt:lpstr>Measurement System Evaluation</vt:lpstr>
      <vt:lpstr>Measurement System Evaluation</vt:lpstr>
      <vt:lpstr>Repeatability and Reproducibility (R&amp;R)</vt:lpstr>
      <vt:lpstr>Repeatability and Reproducibility</vt:lpstr>
      <vt:lpstr>Process Capability</vt:lpstr>
      <vt:lpstr>Data</vt:lpstr>
      <vt:lpstr>Descriptive Statistics</vt:lpstr>
      <vt:lpstr>Descriptive Statistics</vt:lpstr>
      <vt:lpstr>Descriptive Statistics</vt:lpstr>
      <vt:lpstr>Descriptive Statistics</vt:lpstr>
      <vt:lpstr>Descriptive Statistics</vt:lpstr>
      <vt:lpstr>Descriptive Statistics</vt:lpstr>
      <vt:lpstr>Descriptive Statistics</vt:lpstr>
      <vt:lpstr>Descriptive Statistics</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Queries</vt:lpstr>
      <vt:lpstr>References.</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Gopal</dc:creator>
  <cp:lastModifiedBy>Prof. Gopal Kumar</cp:lastModifiedBy>
  <cp:revision>4559</cp:revision>
  <dcterms:created xsi:type="dcterms:W3CDTF">2006-08-16T00:00:00Z</dcterms:created>
  <dcterms:modified xsi:type="dcterms:W3CDTF">2020-03-01T08:23:15Z</dcterms:modified>
</cp:coreProperties>
</file>