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1139" r:id="rId3"/>
    <p:sldId id="1140" r:id="rId4"/>
    <p:sldId id="1222" r:id="rId5"/>
    <p:sldId id="1200" r:id="rId6"/>
    <p:sldId id="1141" r:id="rId7"/>
    <p:sldId id="1223" r:id="rId8"/>
    <p:sldId id="1224" r:id="rId9"/>
    <p:sldId id="1142" r:id="rId10"/>
    <p:sldId id="1201" r:id="rId11"/>
    <p:sldId id="1225" r:id="rId12"/>
    <p:sldId id="1216" r:id="rId13"/>
    <p:sldId id="1217" r:id="rId14"/>
    <p:sldId id="1166" r:id="rId15"/>
    <p:sldId id="1167" r:id="rId16"/>
    <p:sldId id="930" r:id="rId17"/>
    <p:sldId id="1159" r:id="rId18"/>
    <p:sldId id="1226" r:id="rId19"/>
    <p:sldId id="1184" r:id="rId20"/>
    <p:sldId id="1186" r:id="rId21"/>
    <p:sldId id="1234" r:id="rId22"/>
    <p:sldId id="1228" r:id="rId23"/>
    <p:sldId id="1229" r:id="rId24"/>
    <p:sldId id="1230" r:id="rId25"/>
    <p:sldId id="1231" r:id="rId26"/>
    <p:sldId id="1227" r:id="rId27"/>
    <p:sldId id="1187" r:id="rId28"/>
    <p:sldId id="1232" r:id="rId29"/>
    <p:sldId id="1221" r:id="rId30"/>
    <p:sldId id="1233" r:id="rId31"/>
    <p:sldId id="1235" r:id="rId32"/>
    <p:sldId id="1170" r:id="rId33"/>
    <p:sldId id="1172" r:id="rId34"/>
    <p:sldId id="1173" r:id="rId35"/>
    <p:sldId id="1237" r:id="rId36"/>
    <p:sldId id="1174" r:id="rId37"/>
    <p:sldId id="1177" r:id="rId38"/>
    <p:sldId id="1188" r:id="rId39"/>
    <p:sldId id="1190" r:id="rId40"/>
    <p:sldId id="1189" r:id="rId41"/>
    <p:sldId id="1182" r:id="rId42"/>
    <p:sldId id="1191" r:id="rId43"/>
    <p:sldId id="1205" r:id="rId44"/>
    <p:sldId id="1183" r:id="rId45"/>
    <p:sldId id="1192" r:id="rId46"/>
    <p:sldId id="1193" r:id="rId47"/>
    <p:sldId id="1194" r:id="rId48"/>
    <p:sldId id="1195" r:id="rId49"/>
    <p:sldId id="1197" r:id="rId50"/>
    <p:sldId id="1196" r:id="rId51"/>
    <p:sldId id="1199" r:id="rId52"/>
    <p:sldId id="262" r:id="rId53"/>
    <p:sldId id="111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1280" autoAdjust="0"/>
  </p:normalViewPr>
  <p:slideViewPr>
    <p:cSldViewPr>
      <p:cViewPr varScale="1">
        <p:scale>
          <a:sx n="68" d="100"/>
          <a:sy n="68" d="100"/>
        </p:scale>
        <p:origin x="498" y="78"/>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23/02/2020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966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657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63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12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030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606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85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193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139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439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694734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1033670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14</a:t>
            </a:fld>
            <a:endParaRPr lang="en-GB"/>
          </a:p>
        </p:txBody>
      </p:sp>
    </p:spTree>
    <p:extLst>
      <p:ext uri="{BB962C8B-B14F-4D97-AF65-F5344CB8AC3E}">
        <p14:creationId xmlns:p14="http://schemas.microsoft.com/office/powerpoint/2010/main" val="1860358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15</a:t>
            </a:fld>
            <a:endParaRPr lang="en-GB"/>
          </a:p>
        </p:txBody>
      </p:sp>
    </p:spTree>
    <p:extLst>
      <p:ext uri="{BB962C8B-B14F-4D97-AF65-F5344CB8AC3E}">
        <p14:creationId xmlns:p14="http://schemas.microsoft.com/office/powerpoint/2010/main" val="1714089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16</a:t>
            </a:fld>
            <a:endParaRPr lang="en-GB"/>
          </a:p>
        </p:txBody>
      </p:sp>
    </p:spTree>
    <p:extLst>
      <p:ext uri="{BB962C8B-B14F-4D97-AF65-F5344CB8AC3E}">
        <p14:creationId xmlns:p14="http://schemas.microsoft.com/office/powerpoint/2010/main" val="4269073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17</a:t>
            </a:fld>
            <a:endParaRPr lang="en-GB"/>
          </a:p>
        </p:txBody>
      </p:sp>
    </p:spTree>
    <p:extLst>
      <p:ext uri="{BB962C8B-B14F-4D97-AF65-F5344CB8AC3E}">
        <p14:creationId xmlns:p14="http://schemas.microsoft.com/office/powerpoint/2010/main" val="3560740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28</a:t>
            </a:fld>
            <a:endParaRPr lang="en-GB"/>
          </a:p>
        </p:txBody>
      </p:sp>
    </p:spTree>
    <p:extLst>
      <p:ext uri="{BB962C8B-B14F-4D97-AF65-F5344CB8AC3E}">
        <p14:creationId xmlns:p14="http://schemas.microsoft.com/office/powerpoint/2010/main" val="4128855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29</a:t>
            </a:fld>
            <a:endParaRPr lang="en-GB"/>
          </a:p>
        </p:txBody>
      </p:sp>
    </p:spTree>
    <p:extLst>
      <p:ext uri="{BB962C8B-B14F-4D97-AF65-F5344CB8AC3E}">
        <p14:creationId xmlns:p14="http://schemas.microsoft.com/office/powerpoint/2010/main" val="1556245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1718404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31</a:t>
            </a:fld>
            <a:endParaRPr lang="en-GB"/>
          </a:p>
        </p:txBody>
      </p:sp>
    </p:spTree>
    <p:extLst>
      <p:ext uri="{BB962C8B-B14F-4D97-AF65-F5344CB8AC3E}">
        <p14:creationId xmlns:p14="http://schemas.microsoft.com/office/powerpoint/2010/main" val="536480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New orders can’t be processed until the 20 hour lead time has allowed the existing Work in Process to be completed.</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36</a:t>
            </a:fld>
            <a:endParaRPr lang="en-GB"/>
          </a:p>
        </p:txBody>
      </p:sp>
    </p:spTree>
    <p:extLst>
      <p:ext uri="{BB962C8B-B14F-4D97-AF65-F5344CB8AC3E}">
        <p14:creationId xmlns:p14="http://schemas.microsoft.com/office/powerpoint/2010/main" val="93458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37</a:t>
            </a:fld>
            <a:endParaRPr lang="en-GB"/>
          </a:p>
        </p:txBody>
      </p:sp>
    </p:spTree>
    <p:extLst>
      <p:ext uri="{BB962C8B-B14F-4D97-AF65-F5344CB8AC3E}">
        <p14:creationId xmlns:p14="http://schemas.microsoft.com/office/powerpoint/2010/main" val="1360578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38</a:t>
            </a:fld>
            <a:endParaRPr lang="en-GB"/>
          </a:p>
        </p:txBody>
      </p:sp>
    </p:spTree>
    <p:extLst>
      <p:ext uri="{BB962C8B-B14F-4D97-AF65-F5344CB8AC3E}">
        <p14:creationId xmlns:p14="http://schemas.microsoft.com/office/powerpoint/2010/main" val="1340317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39</a:t>
            </a:fld>
            <a:endParaRPr lang="en-GB"/>
          </a:p>
        </p:txBody>
      </p:sp>
    </p:spTree>
    <p:extLst>
      <p:ext uri="{BB962C8B-B14F-4D97-AF65-F5344CB8AC3E}">
        <p14:creationId xmlns:p14="http://schemas.microsoft.com/office/powerpoint/2010/main" val="3985265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40</a:t>
            </a:fld>
            <a:endParaRPr lang="en-GB"/>
          </a:p>
        </p:txBody>
      </p:sp>
    </p:spTree>
    <p:extLst>
      <p:ext uri="{BB962C8B-B14F-4D97-AF65-F5344CB8AC3E}">
        <p14:creationId xmlns:p14="http://schemas.microsoft.com/office/powerpoint/2010/main" val="606924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41</a:t>
            </a:fld>
            <a:endParaRPr lang="en-GB"/>
          </a:p>
        </p:txBody>
      </p:sp>
    </p:spTree>
    <p:extLst>
      <p:ext uri="{BB962C8B-B14F-4D97-AF65-F5344CB8AC3E}">
        <p14:creationId xmlns:p14="http://schemas.microsoft.com/office/powerpoint/2010/main" val="1406987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42</a:t>
            </a:fld>
            <a:endParaRPr lang="en-GB"/>
          </a:p>
        </p:txBody>
      </p:sp>
    </p:spTree>
    <p:extLst>
      <p:ext uri="{BB962C8B-B14F-4D97-AF65-F5344CB8AC3E}">
        <p14:creationId xmlns:p14="http://schemas.microsoft.com/office/powerpoint/2010/main" val="2378154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43</a:t>
            </a:fld>
            <a:endParaRPr lang="en-GB"/>
          </a:p>
        </p:txBody>
      </p:sp>
    </p:spTree>
    <p:extLst>
      <p:ext uri="{BB962C8B-B14F-4D97-AF65-F5344CB8AC3E}">
        <p14:creationId xmlns:p14="http://schemas.microsoft.com/office/powerpoint/2010/main" val="3406199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44</a:t>
            </a:fld>
            <a:endParaRPr lang="en-GB"/>
          </a:p>
        </p:txBody>
      </p:sp>
    </p:spTree>
    <p:extLst>
      <p:ext uri="{BB962C8B-B14F-4D97-AF65-F5344CB8AC3E}">
        <p14:creationId xmlns:p14="http://schemas.microsoft.com/office/powerpoint/2010/main" val="4291049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45</a:t>
            </a:fld>
            <a:endParaRPr lang="en-GB"/>
          </a:p>
        </p:txBody>
      </p:sp>
    </p:spTree>
    <p:extLst>
      <p:ext uri="{BB962C8B-B14F-4D97-AF65-F5344CB8AC3E}">
        <p14:creationId xmlns:p14="http://schemas.microsoft.com/office/powerpoint/2010/main" val="3693510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46</a:t>
            </a:fld>
            <a:endParaRPr lang="en-GB"/>
          </a:p>
        </p:txBody>
      </p:sp>
    </p:spTree>
    <p:extLst>
      <p:ext uri="{BB962C8B-B14F-4D97-AF65-F5344CB8AC3E}">
        <p14:creationId xmlns:p14="http://schemas.microsoft.com/office/powerpoint/2010/main" val="6778697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47</a:t>
            </a:fld>
            <a:endParaRPr lang="en-GB"/>
          </a:p>
        </p:txBody>
      </p:sp>
    </p:spTree>
    <p:extLst>
      <p:ext uri="{BB962C8B-B14F-4D97-AF65-F5344CB8AC3E}">
        <p14:creationId xmlns:p14="http://schemas.microsoft.com/office/powerpoint/2010/main" val="38328628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48</a:t>
            </a:fld>
            <a:endParaRPr lang="en-GB"/>
          </a:p>
        </p:txBody>
      </p:sp>
    </p:spTree>
    <p:extLst>
      <p:ext uri="{BB962C8B-B14F-4D97-AF65-F5344CB8AC3E}">
        <p14:creationId xmlns:p14="http://schemas.microsoft.com/office/powerpoint/2010/main" val="31264890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49</a:t>
            </a:fld>
            <a:endParaRPr lang="en-GB"/>
          </a:p>
        </p:txBody>
      </p:sp>
    </p:spTree>
    <p:extLst>
      <p:ext uri="{BB962C8B-B14F-4D97-AF65-F5344CB8AC3E}">
        <p14:creationId xmlns:p14="http://schemas.microsoft.com/office/powerpoint/2010/main" val="2042623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50</a:t>
            </a:fld>
            <a:endParaRPr lang="en-GB"/>
          </a:p>
        </p:txBody>
      </p:sp>
    </p:spTree>
    <p:extLst>
      <p:ext uri="{BB962C8B-B14F-4D97-AF65-F5344CB8AC3E}">
        <p14:creationId xmlns:p14="http://schemas.microsoft.com/office/powerpoint/2010/main" val="2213983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51</a:t>
            </a:fld>
            <a:endParaRPr lang="en-GB"/>
          </a:p>
        </p:txBody>
      </p:sp>
    </p:spTree>
    <p:extLst>
      <p:ext uri="{BB962C8B-B14F-4D97-AF65-F5344CB8AC3E}">
        <p14:creationId xmlns:p14="http://schemas.microsoft.com/office/powerpoint/2010/main" val="102365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23-Feb-20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23-Feb-20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23-Feb-20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23-Feb-20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23-Feb-20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23-Feb-20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3.emf"/><Relationship Id="rId4" Type="http://schemas.openxmlformats.org/officeDocument/2006/relationships/image" Target="../media/image19.png"/><Relationship Id="rId9"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emf"/><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/47</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23 February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r>
              <a:rPr lang="en-US" sz="2800" dirty="0"/>
              <a:t>Collect 25-30 samples of equal size and count the number of nonconformances</a:t>
            </a:r>
          </a:p>
          <a:p>
            <a:endParaRPr lang="en-US" sz="2800" dirty="0"/>
          </a:p>
          <a:p>
            <a:r>
              <a:rPr lang="en-US" sz="2800" dirty="0"/>
              <a:t>Compute the average number of nonconformances per unit, c-bar  </a:t>
            </a:r>
          </a:p>
          <a:p>
            <a:endParaRPr lang="en-US" sz="2800" dirty="0"/>
          </a:p>
          <a:p>
            <a:r>
              <a:rPr lang="en-US" sz="2800" dirty="0"/>
              <a:t>Standard deviation</a:t>
            </a:r>
            <a:r>
              <a:rPr lang="en-US" sz="2800" dirty="0">
                <a:solidFill>
                  <a:srgbClr val="FF6600"/>
                </a:solidFill>
              </a:rPr>
              <a:t> </a:t>
            </a:r>
          </a:p>
          <a:p>
            <a:endParaRPr lang="en-US" sz="2800" dirty="0"/>
          </a:p>
          <a:p>
            <a:r>
              <a:rPr lang="en-US" sz="2800" dirty="0"/>
              <a:t>Control limits</a:t>
            </a:r>
          </a:p>
          <a:p>
            <a:pPr marL="0" indent="0">
              <a:buNone/>
            </a:pPr>
            <a:endParaRPr lang="en-US" sz="2800" dirty="0"/>
          </a:p>
        </p:txBody>
      </p:sp>
      <mc:AlternateContent xmlns:mc="http://schemas.openxmlformats.org/markup-compatibility/2006">
        <mc:Choice xmlns:a14="http://schemas.microsoft.com/office/drawing/2010/main" Requires="a14">
          <p:sp>
            <p:nvSpPr>
              <p:cNvPr id="24" name="Rectangle 23">
                <a:extLst>
                  <a:ext uri="{FF2B5EF4-FFF2-40B4-BE49-F238E27FC236}">
                    <a16:creationId xmlns:a16="http://schemas.microsoft.com/office/drawing/2014/main" id="{8354C170-F397-48C7-A9D0-C020AE070266}"/>
                  </a:ext>
                </a:extLst>
              </p:cNvPr>
              <p:cNvSpPr/>
              <p:nvPr/>
            </p:nvSpPr>
            <p:spPr>
              <a:xfrm>
                <a:off x="2895600" y="5358746"/>
                <a:ext cx="2457045" cy="490519"/>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e>
                    </m:rad>
                  </m:oMath>
                </a14:m>
                <a:endParaRPr lang="en-US" sz="2400" dirty="0"/>
              </a:p>
            </p:txBody>
          </p:sp>
        </mc:Choice>
        <mc:Fallback>
          <p:sp>
            <p:nvSpPr>
              <p:cNvPr id="24" name="Rectangle 23">
                <a:extLst>
                  <a:ext uri="{FF2B5EF4-FFF2-40B4-BE49-F238E27FC236}">
                    <a16:creationId xmlns:a16="http://schemas.microsoft.com/office/drawing/2014/main" id="{8354C170-F397-48C7-A9D0-C020AE070266}"/>
                  </a:ext>
                </a:extLst>
              </p:cNvPr>
              <p:cNvSpPr>
                <a:spLocks noRot="1" noChangeAspect="1" noMove="1" noResize="1" noEditPoints="1" noAdjustHandles="1" noChangeArrowheads="1" noChangeShapeType="1" noTextEdit="1"/>
              </p:cNvSpPr>
              <p:nvPr/>
            </p:nvSpPr>
            <p:spPr>
              <a:xfrm>
                <a:off x="2895600" y="5358746"/>
                <a:ext cx="2457045" cy="49051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Rectangle 24">
                <a:extLst>
                  <a:ext uri="{FF2B5EF4-FFF2-40B4-BE49-F238E27FC236}">
                    <a16:creationId xmlns:a16="http://schemas.microsoft.com/office/drawing/2014/main" id="{B2C506F2-4A03-42EF-89A1-3EC9CF9ED913}"/>
                  </a:ext>
                </a:extLst>
              </p:cNvPr>
              <p:cNvSpPr/>
              <p:nvPr/>
            </p:nvSpPr>
            <p:spPr>
              <a:xfrm>
                <a:off x="2676575" y="5907332"/>
                <a:ext cx="2676070" cy="49346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r>
                        <m:rPr>
                          <m:nor/>
                        </m:rPr>
                        <a:rPr lang="en-US" sz="2400" dirty="0"/>
                        <m:t> </m:t>
                      </m:r>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e>
                      </m:rad>
                    </m:oMath>
                  </m:oMathPara>
                </a14:m>
                <a:endParaRPr lang="en-US" sz="2400" dirty="0"/>
              </a:p>
            </p:txBody>
          </p:sp>
        </mc:Choice>
        <mc:Fallback>
          <p:sp>
            <p:nvSpPr>
              <p:cNvPr id="25" name="Rectangle 24">
                <a:extLst>
                  <a:ext uri="{FF2B5EF4-FFF2-40B4-BE49-F238E27FC236}">
                    <a16:creationId xmlns:a16="http://schemas.microsoft.com/office/drawing/2014/main" id="{B2C506F2-4A03-42EF-89A1-3EC9CF9ED913}"/>
                  </a:ext>
                </a:extLst>
              </p:cNvPr>
              <p:cNvSpPr>
                <a:spLocks noRot="1" noChangeAspect="1" noMove="1" noResize="1" noEditPoints="1" noAdjustHandles="1" noChangeArrowheads="1" noChangeShapeType="1" noTextEdit="1"/>
              </p:cNvSpPr>
              <p:nvPr/>
            </p:nvSpPr>
            <p:spPr>
              <a:xfrm>
                <a:off x="2676575" y="5907332"/>
                <a:ext cx="2676070" cy="49346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Rectangle 26">
                <a:extLst>
                  <a:ext uri="{FF2B5EF4-FFF2-40B4-BE49-F238E27FC236}">
                    <a16:creationId xmlns:a16="http://schemas.microsoft.com/office/drawing/2014/main" id="{CC3A385C-B429-4D9A-9472-8A2BB2CD9D40}"/>
                  </a:ext>
                </a:extLst>
              </p:cNvPr>
              <p:cNvSpPr/>
              <p:nvPr/>
            </p:nvSpPr>
            <p:spPr>
              <a:xfrm>
                <a:off x="3419677" y="4211476"/>
                <a:ext cx="2457045" cy="556884"/>
              </a:xfrm>
              <a:prstGeom prst="rect">
                <a:avLst/>
              </a:prstGeom>
            </p:spPr>
            <p:txBody>
              <a:bodyPr wrap="square">
                <a:spAutoFit/>
              </a:bodyPr>
              <a:lstStyle/>
              <a:p>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𝑐</m:t>
                        </m:r>
                      </m:sub>
                    </m:sSub>
                    <m:r>
                      <a:rPr lang="en-US" sz="2800" i="1">
                        <a:latin typeface="Cambria Math" panose="02040503050406030204" pitchFamily="18" charset="0"/>
                      </a:rPr>
                      <m:t>=</m:t>
                    </m:r>
                  </m:oMath>
                </a14:m>
                <a:r>
                  <a:rPr lang="en-US" sz="2800" dirty="0"/>
                  <a:t> </a:t>
                </a:r>
                <a14:m>
                  <m:oMath xmlns:m="http://schemas.openxmlformats.org/officeDocument/2006/math">
                    <m:rad>
                      <m:radPr>
                        <m:degHide m:val="on"/>
                        <m:ctrlPr>
                          <a:rPr lang="en-US" sz="2800" i="1">
                            <a:latin typeface="Cambria Math" panose="02040503050406030204" pitchFamily="18" charset="0"/>
                          </a:rPr>
                        </m:ctrlPr>
                      </m:radPr>
                      <m:deg/>
                      <m:e>
                        <m:acc>
                          <m:accPr>
                            <m:chr m:val="̅"/>
                            <m:ctrlPr>
                              <a:rPr lang="en-US" sz="2800" i="1">
                                <a:latin typeface="Cambria Math" panose="02040503050406030204" pitchFamily="18" charset="0"/>
                              </a:rPr>
                            </m:ctrlPr>
                          </m:accPr>
                          <m:e>
                            <m:r>
                              <a:rPr lang="en-US" sz="2800" b="0" i="1" smtClean="0">
                                <a:latin typeface="Cambria Math" panose="02040503050406030204" pitchFamily="18" charset="0"/>
                              </a:rPr>
                              <m:t>𝑐</m:t>
                            </m:r>
                          </m:e>
                        </m:acc>
                      </m:e>
                    </m:rad>
                  </m:oMath>
                </a14:m>
                <a:endParaRPr lang="en-US" sz="2800" dirty="0"/>
              </a:p>
            </p:txBody>
          </p:sp>
        </mc:Choice>
        <mc:Fallback>
          <p:sp>
            <p:nvSpPr>
              <p:cNvPr id="27" name="Rectangle 26">
                <a:extLst>
                  <a:ext uri="{FF2B5EF4-FFF2-40B4-BE49-F238E27FC236}">
                    <a16:creationId xmlns:a16="http://schemas.microsoft.com/office/drawing/2014/main" id="{CC3A385C-B429-4D9A-9472-8A2BB2CD9D40}"/>
                  </a:ext>
                </a:extLst>
              </p:cNvPr>
              <p:cNvSpPr>
                <a:spLocks noRot="1" noChangeAspect="1" noMove="1" noResize="1" noEditPoints="1" noAdjustHandles="1" noChangeArrowheads="1" noChangeShapeType="1" noTextEdit="1"/>
              </p:cNvSpPr>
              <p:nvPr/>
            </p:nvSpPr>
            <p:spPr>
              <a:xfrm>
                <a:off x="3419677" y="4211476"/>
                <a:ext cx="2457045" cy="55688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1DE40BF-411C-4696-8650-AEDB45FE5D0B}"/>
                  </a:ext>
                </a:extLst>
              </p:cNvPr>
              <p:cNvSpPr txBox="1"/>
              <p:nvPr/>
            </p:nvSpPr>
            <p:spPr>
              <a:xfrm>
                <a:off x="3040763" y="3025759"/>
                <a:ext cx="3958969" cy="76687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𝑇𝑜𝑡𝑎𝑙</m:t>
                          </m:r>
                          <m:r>
                            <a:rPr lang="en-US" sz="2400" b="0" i="1" smtClean="0">
                              <a:latin typeface="Cambria Math" panose="02040503050406030204" pitchFamily="18" charset="0"/>
                            </a:rPr>
                            <m:t> </m:t>
                          </m:r>
                          <m:r>
                            <a:rPr lang="en-US" sz="2400" b="0" i="1" smtClean="0">
                              <a:latin typeface="Cambria Math" panose="02040503050406030204" pitchFamily="18" charset="0"/>
                            </a:rPr>
                            <m:t>𝑛𝑜𝑛𝑐𝑜𝑛𝑓𝑜𝑟𝑚𝑎𝑛𝑐𝑒𝑠</m:t>
                          </m:r>
                        </m:num>
                        <m:den>
                          <m:r>
                            <a:rPr lang="en-US" sz="2400" b="0" i="1" smtClean="0">
                              <a:latin typeface="Cambria Math" panose="02040503050406030204" pitchFamily="18" charset="0"/>
                            </a:rPr>
                            <m:t>𝑁𝑜</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𝑠𝑎𝑚𝑝𝑙𝑒</m:t>
                          </m:r>
                        </m:den>
                      </m:f>
                    </m:oMath>
                  </m:oMathPara>
                </a14:m>
                <a:endParaRPr lang="en-US" sz="2400" dirty="0"/>
              </a:p>
            </p:txBody>
          </p:sp>
        </mc:Choice>
        <mc:Fallback>
          <p:sp>
            <p:nvSpPr>
              <p:cNvPr id="4" name="TextBox 3">
                <a:extLst>
                  <a:ext uri="{FF2B5EF4-FFF2-40B4-BE49-F238E27FC236}">
                    <a16:creationId xmlns:a16="http://schemas.microsoft.com/office/drawing/2014/main" id="{C1DE40BF-411C-4696-8650-AEDB45FE5D0B}"/>
                  </a:ext>
                </a:extLst>
              </p:cNvPr>
              <p:cNvSpPr txBox="1">
                <a:spLocks noRot="1" noChangeAspect="1" noMove="1" noResize="1" noEditPoints="1" noAdjustHandles="1" noChangeArrowheads="1" noChangeShapeType="1" noTextEdit="1"/>
              </p:cNvSpPr>
              <p:nvPr/>
            </p:nvSpPr>
            <p:spPr>
              <a:xfrm>
                <a:off x="3040763" y="3025759"/>
                <a:ext cx="3958969" cy="7668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CC3162BC-D283-4D23-897F-C77AA4569557}"/>
                  </a:ext>
                </a:extLst>
              </p:cNvPr>
              <p:cNvSpPr txBox="1"/>
              <p:nvPr/>
            </p:nvSpPr>
            <p:spPr>
              <a:xfrm>
                <a:off x="7075932" y="3025257"/>
                <a:ext cx="885563" cy="71404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nary>
                            <m:naryPr>
                              <m:chr m:val="∑"/>
                              <m:subHide m:val="on"/>
                              <m:supHide m:val="on"/>
                              <m:ctrlPr>
                                <a:rPr lang="en-US" sz="2400" b="0" i="1" smtClean="0">
                                  <a:latin typeface="Cambria Math" panose="02040503050406030204" pitchFamily="18" charset="0"/>
                                </a:rPr>
                              </m:ctrlPr>
                            </m:naryPr>
                            <m:sub/>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𝑖</m:t>
                                  </m:r>
                                </m:sub>
                              </m:sSub>
                            </m:e>
                          </m:nary>
                        </m:num>
                        <m:den>
                          <m:r>
                            <a:rPr lang="en-US" sz="2400" b="0" i="1" smtClean="0">
                              <a:latin typeface="Cambria Math" panose="02040503050406030204" pitchFamily="18" charset="0"/>
                            </a:rPr>
                            <m:t>𝑘</m:t>
                          </m:r>
                        </m:den>
                      </m:f>
                    </m:oMath>
                  </m:oMathPara>
                </a14:m>
                <a:endParaRPr lang="en-US" sz="2400" dirty="0"/>
              </a:p>
            </p:txBody>
          </p:sp>
        </mc:Choice>
        <mc:Fallback>
          <p:sp>
            <p:nvSpPr>
              <p:cNvPr id="18" name="TextBox 17">
                <a:extLst>
                  <a:ext uri="{FF2B5EF4-FFF2-40B4-BE49-F238E27FC236}">
                    <a16:creationId xmlns:a16="http://schemas.microsoft.com/office/drawing/2014/main" id="{CC3162BC-D283-4D23-897F-C77AA4569557}"/>
                  </a:ext>
                </a:extLst>
              </p:cNvPr>
              <p:cNvSpPr txBox="1">
                <a:spLocks noRot="1" noChangeAspect="1" noMove="1" noResize="1" noEditPoints="1" noAdjustHandles="1" noChangeArrowheads="1" noChangeShapeType="1" noTextEdit="1"/>
              </p:cNvSpPr>
              <p:nvPr/>
            </p:nvSpPr>
            <p:spPr>
              <a:xfrm>
                <a:off x="7075932" y="3025257"/>
                <a:ext cx="885563" cy="71404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555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4"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4" name="Picture 3">
            <a:extLst>
              <a:ext uri="{FF2B5EF4-FFF2-40B4-BE49-F238E27FC236}">
                <a16:creationId xmlns:a16="http://schemas.microsoft.com/office/drawing/2014/main" id="{849B9E15-14DB-4937-84C0-943064E943C4}"/>
              </a:ext>
            </a:extLst>
          </p:cNvPr>
          <p:cNvPicPr>
            <a:picLocks noChangeAspect="1"/>
          </p:cNvPicPr>
          <p:nvPr/>
        </p:nvPicPr>
        <p:blipFill>
          <a:blip r:embed="rId3"/>
          <a:stretch>
            <a:fillRect/>
          </a:stretch>
        </p:blipFill>
        <p:spPr>
          <a:xfrm>
            <a:off x="635048" y="1020399"/>
            <a:ext cx="660351" cy="5242907"/>
          </a:xfrm>
          <a:prstGeom prst="rect">
            <a:avLst/>
          </a:prstGeom>
        </p:spPr>
      </p:pic>
      <mc:AlternateContent xmlns:mc="http://schemas.openxmlformats.org/markup-compatibility/2006">
        <mc:Choice xmlns:a14="http://schemas.microsoft.com/office/drawing/2010/main" Requires="a14">
          <p:sp>
            <p:nvSpPr>
              <p:cNvPr id="18" name="Rectangle 17">
                <a:extLst>
                  <a:ext uri="{FF2B5EF4-FFF2-40B4-BE49-F238E27FC236}">
                    <a16:creationId xmlns:a16="http://schemas.microsoft.com/office/drawing/2014/main" id="{DA0C3D4D-EC25-4E90-9A92-B75838576178}"/>
                  </a:ext>
                </a:extLst>
              </p:cNvPr>
              <p:cNvSpPr/>
              <p:nvPr/>
            </p:nvSpPr>
            <p:spPr>
              <a:xfrm>
                <a:off x="1620995" y="1655075"/>
                <a:ext cx="2457045" cy="79130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45</m:t>
                          </m:r>
                        </m:num>
                        <m:den>
                          <m:r>
                            <a:rPr lang="en-US" sz="2400" b="0" i="1" smtClean="0">
                              <a:latin typeface="Cambria Math" panose="02040503050406030204" pitchFamily="18" charset="0"/>
                            </a:rPr>
                            <m:t>25</m:t>
                          </m:r>
                        </m:den>
                      </m:f>
                      <m:r>
                        <a:rPr lang="en-US" sz="2400" b="0" i="1" smtClean="0">
                          <a:latin typeface="Cambria Math" panose="02040503050406030204" pitchFamily="18" charset="0"/>
                        </a:rPr>
                        <m:t>=1.8</m:t>
                      </m:r>
                    </m:oMath>
                  </m:oMathPara>
                </a14:m>
                <a:endParaRPr lang="en-US" sz="2400" dirty="0"/>
              </a:p>
            </p:txBody>
          </p:sp>
        </mc:Choice>
        <mc:Fallback>
          <p:sp>
            <p:nvSpPr>
              <p:cNvPr id="18" name="Rectangle 17">
                <a:extLst>
                  <a:ext uri="{FF2B5EF4-FFF2-40B4-BE49-F238E27FC236}">
                    <a16:creationId xmlns:a16="http://schemas.microsoft.com/office/drawing/2014/main" id="{DA0C3D4D-EC25-4E90-9A92-B75838576178}"/>
                  </a:ext>
                </a:extLst>
              </p:cNvPr>
              <p:cNvSpPr>
                <a:spLocks noRot="1" noChangeAspect="1" noMove="1" noResize="1" noEditPoints="1" noAdjustHandles="1" noChangeArrowheads="1" noChangeShapeType="1" noTextEdit="1"/>
              </p:cNvSpPr>
              <p:nvPr/>
            </p:nvSpPr>
            <p:spPr>
              <a:xfrm>
                <a:off x="1620995" y="1655075"/>
                <a:ext cx="2457045" cy="791307"/>
              </a:xfrm>
              <a:prstGeom prst="rect">
                <a:avLst/>
              </a:prstGeom>
              <a:blipFill>
                <a:blip r:embed="rId4"/>
                <a:stretch>
                  <a:fillRect/>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117A8A70-D660-47F8-B940-FB48967A7E4D}"/>
              </a:ext>
            </a:extLst>
          </p:cNvPr>
          <p:cNvPicPr>
            <a:picLocks noChangeAspect="1"/>
          </p:cNvPicPr>
          <p:nvPr/>
        </p:nvPicPr>
        <p:blipFill>
          <a:blip r:embed="rId5"/>
          <a:stretch>
            <a:fillRect/>
          </a:stretch>
        </p:blipFill>
        <p:spPr>
          <a:xfrm>
            <a:off x="55046" y="1595254"/>
            <a:ext cx="602618" cy="4628228"/>
          </a:xfrm>
          <a:prstGeom prst="rect">
            <a:avLst/>
          </a:prstGeom>
        </p:spPr>
      </p:pic>
      <mc:AlternateContent xmlns:mc="http://schemas.openxmlformats.org/markup-compatibility/2006">
        <mc:Choice xmlns:a14="http://schemas.microsoft.com/office/drawing/2010/main" Requires="a14">
          <p:sp>
            <p:nvSpPr>
              <p:cNvPr id="17" name="Rectangle 16">
                <a:extLst>
                  <a:ext uri="{FF2B5EF4-FFF2-40B4-BE49-F238E27FC236}">
                    <a16:creationId xmlns:a16="http://schemas.microsoft.com/office/drawing/2014/main" id="{D5AD7183-569A-4D43-9952-0C30CA8D968D}"/>
                  </a:ext>
                </a:extLst>
              </p:cNvPr>
              <p:cNvSpPr/>
              <p:nvPr/>
            </p:nvSpPr>
            <p:spPr>
              <a:xfrm>
                <a:off x="1956210" y="3258587"/>
                <a:ext cx="2457045" cy="490519"/>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e>
                    </m:rad>
                  </m:oMath>
                </a14:m>
                <a:endParaRPr lang="en-US" sz="2400" dirty="0"/>
              </a:p>
            </p:txBody>
          </p:sp>
        </mc:Choice>
        <mc:Fallback>
          <p:sp>
            <p:nvSpPr>
              <p:cNvPr id="17" name="Rectangle 16">
                <a:extLst>
                  <a:ext uri="{FF2B5EF4-FFF2-40B4-BE49-F238E27FC236}">
                    <a16:creationId xmlns:a16="http://schemas.microsoft.com/office/drawing/2014/main" id="{D5AD7183-569A-4D43-9952-0C30CA8D968D}"/>
                  </a:ext>
                </a:extLst>
              </p:cNvPr>
              <p:cNvSpPr>
                <a:spLocks noRot="1" noChangeAspect="1" noMove="1" noResize="1" noEditPoints="1" noAdjustHandles="1" noChangeArrowheads="1" noChangeShapeType="1" noTextEdit="1"/>
              </p:cNvSpPr>
              <p:nvPr/>
            </p:nvSpPr>
            <p:spPr>
              <a:xfrm>
                <a:off x="1956210" y="3258587"/>
                <a:ext cx="2457045" cy="4905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BA83E033-B478-4FE6-895F-461D50EE0DEF}"/>
                  </a:ext>
                </a:extLst>
              </p:cNvPr>
              <p:cNvSpPr/>
              <p:nvPr/>
            </p:nvSpPr>
            <p:spPr>
              <a:xfrm>
                <a:off x="1737185" y="4721573"/>
                <a:ext cx="2676070" cy="49346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r>
                        <m:rPr>
                          <m:nor/>
                        </m:rPr>
                        <a:rPr lang="en-US" sz="2400" dirty="0"/>
                        <m:t> </m:t>
                      </m:r>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e>
                      </m:rad>
                    </m:oMath>
                  </m:oMathPara>
                </a14:m>
                <a:endParaRPr lang="en-US" sz="2400" dirty="0"/>
              </a:p>
            </p:txBody>
          </p:sp>
        </mc:Choice>
        <mc:Fallback>
          <p:sp>
            <p:nvSpPr>
              <p:cNvPr id="19" name="Rectangle 18">
                <a:extLst>
                  <a:ext uri="{FF2B5EF4-FFF2-40B4-BE49-F238E27FC236}">
                    <a16:creationId xmlns:a16="http://schemas.microsoft.com/office/drawing/2014/main" id="{BA83E033-B478-4FE6-895F-461D50EE0DEF}"/>
                  </a:ext>
                </a:extLst>
              </p:cNvPr>
              <p:cNvSpPr>
                <a:spLocks noRot="1" noChangeAspect="1" noMove="1" noResize="1" noEditPoints="1" noAdjustHandles="1" noChangeArrowheads="1" noChangeShapeType="1" noTextEdit="1"/>
              </p:cNvSpPr>
              <p:nvPr/>
            </p:nvSpPr>
            <p:spPr>
              <a:xfrm>
                <a:off x="1737185" y="4721573"/>
                <a:ext cx="2676070" cy="49346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64C9F3FD-3D33-42D4-B80D-A781AB0827FB}"/>
                  </a:ext>
                </a:extLst>
              </p:cNvPr>
              <p:cNvSpPr/>
              <p:nvPr/>
            </p:nvSpPr>
            <p:spPr>
              <a:xfrm>
                <a:off x="4394258" y="3229379"/>
                <a:ext cx="3083536" cy="496483"/>
              </a:xfrm>
              <a:prstGeom prst="rect">
                <a:avLst/>
              </a:prstGeom>
            </p:spPr>
            <p:txBody>
              <a:bodyPr wrap="none">
                <a:spAutoFit/>
              </a:bodyPr>
              <a:lstStyle/>
              <a:p>
                <a14:m>
                  <m:oMath xmlns:m="http://schemas.openxmlformats.org/officeDocument/2006/math">
                    <m:r>
                      <a:rPr lang="en-US" sz="2400" b="0" i="1" smtClean="0">
                        <a:latin typeface="Cambria Math" panose="02040503050406030204" pitchFamily="18" charset="0"/>
                      </a:rPr>
                      <m:t>=</m:t>
                    </m:r>
                    <m:r>
                      <a:rPr lang="en-US" sz="2400" i="1">
                        <a:latin typeface="Cambria Math" panose="02040503050406030204" pitchFamily="18" charset="0"/>
                      </a:rPr>
                      <m:t>1.8+</m:t>
                    </m:r>
                    <m:r>
                      <a:rPr lang="en-US" sz="2400" i="1">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r>
                          <a:rPr lang="en-US" sz="2400" i="1">
                            <a:latin typeface="Cambria Math" panose="02040503050406030204" pitchFamily="18" charset="0"/>
                          </a:rPr>
                          <m:t>1.8</m:t>
                        </m:r>
                      </m:e>
                    </m:rad>
                    <m:r>
                      <a:rPr lang="en-US" sz="2400" i="1">
                        <a:latin typeface="Cambria Math" panose="02040503050406030204" pitchFamily="18" charset="0"/>
                      </a:rPr>
                      <m:t>=5.82</m:t>
                    </m:r>
                  </m:oMath>
                </a14:m>
                <a:endParaRPr lang="en-US" sz="2400" dirty="0"/>
              </a:p>
            </p:txBody>
          </p:sp>
        </mc:Choice>
        <mc:Fallback>
          <p:sp>
            <p:nvSpPr>
              <p:cNvPr id="6" name="Rectangle 5">
                <a:extLst>
                  <a:ext uri="{FF2B5EF4-FFF2-40B4-BE49-F238E27FC236}">
                    <a16:creationId xmlns:a16="http://schemas.microsoft.com/office/drawing/2014/main" id="{64C9F3FD-3D33-42D4-B80D-A781AB0827FB}"/>
                  </a:ext>
                </a:extLst>
              </p:cNvPr>
              <p:cNvSpPr>
                <a:spLocks noRot="1" noChangeAspect="1" noMove="1" noResize="1" noEditPoints="1" noAdjustHandles="1" noChangeArrowheads="1" noChangeShapeType="1" noTextEdit="1"/>
              </p:cNvSpPr>
              <p:nvPr/>
            </p:nvSpPr>
            <p:spPr>
              <a:xfrm>
                <a:off x="4394258" y="3229379"/>
                <a:ext cx="3083536" cy="49648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A6E0BCDC-408C-4C2D-926A-8FF8C37E6760}"/>
                  </a:ext>
                </a:extLst>
              </p:cNvPr>
              <p:cNvSpPr/>
              <p:nvPr/>
            </p:nvSpPr>
            <p:spPr>
              <a:xfrm>
                <a:off x="4263660" y="4752597"/>
                <a:ext cx="4002378" cy="5052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i="1">
                          <a:latin typeface="Cambria Math" panose="02040503050406030204" pitchFamily="18" charset="0"/>
                        </a:rPr>
                        <m:t>1.8−</m:t>
                      </m:r>
                      <m:r>
                        <a:rPr lang="en-US" sz="2400" i="1">
                          <a:latin typeface="Cambria Math" panose="02040503050406030204" pitchFamily="18" charset="0"/>
                          <a:ea typeface="Cambria Math" panose="02040503050406030204" pitchFamily="18" charset="0"/>
                        </a:rPr>
                        <m:t>3</m:t>
                      </m:r>
                      <m:r>
                        <m:rPr>
                          <m:nor/>
                        </m:rPr>
                        <a:rPr lang="en-US" sz="2400" dirty="0"/>
                        <m:t> </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1.8</m:t>
                          </m:r>
                        </m:e>
                      </m:rad>
                      <m:r>
                        <a:rPr lang="en-US" sz="2400" i="1">
                          <a:latin typeface="Cambria Math" panose="02040503050406030204" pitchFamily="18" charset="0"/>
                        </a:rPr>
                        <m:t>=−2.22 </m:t>
                      </m:r>
                      <m:r>
                        <a:rPr lang="en-US" sz="2400" i="1">
                          <a:latin typeface="Cambria Math" panose="02040503050406030204" pitchFamily="18" charset="0"/>
                        </a:rPr>
                        <m:t>𝑜𝑟</m:t>
                      </m:r>
                      <m:r>
                        <a:rPr lang="en-US" sz="2400" i="1">
                          <a:latin typeface="Cambria Math" panose="02040503050406030204" pitchFamily="18" charset="0"/>
                        </a:rPr>
                        <m:t> 0</m:t>
                      </m:r>
                    </m:oMath>
                  </m:oMathPara>
                </a14:m>
                <a:endParaRPr lang="en-US" sz="2400" dirty="0"/>
              </a:p>
            </p:txBody>
          </p:sp>
        </mc:Choice>
        <mc:Fallback>
          <p:sp>
            <p:nvSpPr>
              <p:cNvPr id="10" name="Rectangle 9">
                <a:extLst>
                  <a:ext uri="{FF2B5EF4-FFF2-40B4-BE49-F238E27FC236}">
                    <a16:creationId xmlns:a16="http://schemas.microsoft.com/office/drawing/2014/main" id="{A6E0BCDC-408C-4C2D-926A-8FF8C37E6760}"/>
                  </a:ext>
                </a:extLst>
              </p:cNvPr>
              <p:cNvSpPr>
                <a:spLocks noRot="1" noChangeAspect="1" noMove="1" noResize="1" noEditPoints="1" noAdjustHandles="1" noChangeArrowheads="1" noChangeShapeType="1" noTextEdit="1"/>
              </p:cNvSpPr>
              <p:nvPr/>
            </p:nvSpPr>
            <p:spPr>
              <a:xfrm>
                <a:off x="4263660" y="4752597"/>
                <a:ext cx="4002378" cy="505203"/>
              </a:xfrm>
              <a:prstGeom prst="rect">
                <a:avLst/>
              </a:prstGeom>
              <a:blipFill>
                <a:blip r:embed="rId9"/>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04846E8-0CAF-45CA-ACED-EDECB7051E64}"/>
              </a:ext>
            </a:extLst>
          </p:cNvPr>
          <p:cNvSpPr txBox="1"/>
          <p:nvPr/>
        </p:nvSpPr>
        <p:spPr>
          <a:xfrm>
            <a:off x="249157" y="6260068"/>
            <a:ext cx="883575" cy="369332"/>
          </a:xfrm>
          <a:prstGeom prst="rect">
            <a:avLst/>
          </a:prstGeom>
          <a:noFill/>
        </p:spPr>
        <p:txBody>
          <a:bodyPr wrap="none" rtlCol="0">
            <a:spAutoFit/>
          </a:bodyPr>
          <a:lstStyle/>
          <a:p>
            <a:r>
              <a:rPr lang="en-US" dirty="0"/>
              <a:t>Sum 45</a:t>
            </a:r>
          </a:p>
        </p:txBody>
      </p:sp>
      <p:sp>
        <p:nvSpPr>
          <p:cNvPr id="9" name="Rectangle 8">
            <a:extLst>
              <a:ext uri="{FF2B5EF4-FFF2-40B4-BE49-F238E27FC236}">
                <a16:creationId xmlns:a16="http://schemas.microsoft.com/office/drawing/2014/main" id="{F3BFB41C-6F69-4107-BAF7-589E45C923C4}"/>
              </a:ext>
            </a:extLst>
          </p:cNvPr>
          <p:cNvSpPr/>
          <p:nvPr/>
        </p:nvSpPr>
        <p:spPr>
          <a:xfrm>
            <a:off x="742072" y="1595254"/>
            <a:ext cx="446932" cy="466481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048F057-5B60-4320-818A-6E772906D442}"/>
              </a:ext>
            </a:extLst>
          </p:cNvPr>
          <p:cNvSpPr txBox="1"/>
          <p:nvPr/>
        </p:nvSpPr>
        <p:spPr>
          <a:xfrm>
            <a:off x="136910" y="575872"/>
            <a:ext cx="6095643" cy="461665"/>
          </a:xfrm>
          <a:prstGeom prst="rect">
            <a:avLst/>
          </a:prstGeom>
          <a:noFill/>
        </p:spPr>
        <p:txBody>
          <a:bodyPr wrap="none" rtlCol="0">
            <a:spAutoFit/>
          </a:bodyPr>
          <a:lstStyle/>
          <a:p>
            <a:r>
              <a:rPr lang="en-US" sz="2400" dirty="0"/>
              <a:t>Number of machine failures over 25-day period</a:t>
            </a:r>
          </a:p>
        </p:txBody>
      </p:sp>
    </p:spTree>
    <p:extLst>
      <p:ext uri="{BB962C8B-B14F-4D97-AF65-F5344CB8AC3E}">
        <p14:creationId xmlns:p14="http://schemas.microsoft.com/office/powerpoint/2010/main" val="146155705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ircle(in)">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P spid="19" grpId="0"/>
      <p:bldP spid="6" grpId="0"/>
      <p:bldP spid="10" grpId="0"/>
      <p:bldP spid="12"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mc:AlternateContent xmlns:mc="http://schemas.openxmlformats.org/markup-compatibility/2006">
        <mc:Choice xmlns:a14="http://schemas.microsoft.com/office/drawing/2010/main" Requires="a14">
          <p:sp>
            <p:nvSpPr>
              <p:cNvPr id="18" name="Rectangle 17">
                <a:extLst>
                  <a:ext uri="{FF2B5EF4-FFF2-40B4-BE49-F238E27FC236}">
                    <a16:creationId xmlns:a16="http://schemas.microsoft.com/office/drawing/2014/main" id="{DA0C3D4D-EC25-4E90-9A92-B75838576178}"/>
                  </a:ext>
                </a:extLst>
              </p:cNvPr>
              <p:cNvSpPr/>
              <p:nvPr/>
            </p:nvSpPr>
            <p:spPr>
              <a:xfrm>
                <a:off x="1570004" y="1171415"/>
                <a:ext cx="2457045" cy="67678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𝑐</m:t>
                          </m:r>
                        </m:e>
                      </m:acc>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45</m:t>
                          </m:r>
                        </m:num>
                        <m:den>
                          <m:r>
                            <a:rPr lang="en-US" sz="2000" b="0" i="1" smtClean="0">
                              <a:latin typeface="Cambria Math" panose="02040503050406030204" pitchFamily="18" charset="0"/>
                            </a:rPr>
                            <m:t>25</m:t>
                          </m:r>
                        </m:den>
                      </m:f>
                      <m:r>
                        <a:rPr lang="en-US" sz="2000" b="0" i="1" smtClean="0">
                          <a:latin typeface="Cambria Math" panose="02040503050406030204" pitchFamily="18" charset="0"/>
                        </a:rPr>
                        <m:t>=1.8</m:t>
                      </m:r>
                    </m:oMath>
                  </m:oMathPara>
                </a14:m>
                <a:endParaRPr lang="en-US" sz="2000" dirty="0"/>
              </a:p>
            </p:txBody>
          </p:sp>
        </mc:Choice>
        <mc:Fallback>
          <p:sp>
            <p:nvSpPr>
              <p:cNvPr id="18" name="Rectangle 17">
                <a:extLst>
                  <a:ext uri="{FF2B5EF4-FFF2-40B4-BE49-F238E27FC236}">
                    <a16:creationId xmlns:a16="http://schemas.microsoft.com/office/drawing/2014/main" id="{DA0C3D4D-EC25-4E90-9A92-B75838576178}"/>
                  </a:ext>
                </a:extLst>
              </p:cNvPr>
              <p:cNvSpPr>
                <a:spLocks noRot="1" noChangeAspect="1" noMove="1" noResize="1" noEditPoints="1" noAdjustHandles="1" noChangeArrowheads="1" noChangeShapeType="1" noTextEdit="1"/>
              </p:cNvSpPr>
              <p:nvPr/>
            </p:nvSpPr>
            <p:spPr>
              <a:xfrm>
                <a:off x="1570004" y="1171415"/>
                <a:ext cx="2457045" cy="6767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a:extLst>
                  <a:ext uri="{FF2B5EF4-FFF2-40B4-BE49-F238E27FC236}">
                    <a16:creationId xmlns:a16="http://schemas.microsoft.com/office/drawing/2014/main" id="{D5AD7183-569A-4D43-9952-0C30CA8D968D}"/>
                  </a:ext>
                </a:extLst>
              </p:cNvPr>
              <p:cNvSpPr/>
              <p:nvPr/>
            </p:nvSpPr>
            <p:spPr>
              <a:xfrm>
                <a:off x="1956210" y="1848203"/>
                <a:ext cx="2457045" cy="424155"/>
              </a:xfrm>
              <a:prstGeom prst="rect">
                <a:avLst/>
              </a:prstGeom>
            </p:spPr>
            <p:txBody>
              <a:bodyPr wrap="square">
                <a:spAutoFit/>
              </a:bodyPr>
              <a:lstStyle/>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𝑈𝐶𝐿</m:t>
                        </m:r>
                      </m:e>
                      <m:sub>
                        <m:r>
                          <a:rPr lang="en-US" sz="2000" b="0" i="1" smtClean="0">
                            <a:latin typeface="Cambria Math" panose="02040503050406030204" pitchFamily="18" charset="0"/>
                          </a:rPr>
                          <m:t>𝑐</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b="0" i="1" smtClean="0">
                            <a:latin typeface="Cambria Math" panose="02040503050406030204" pitchFamily="18" charset="0"/>
                          </a:rPr>
                          <m:t>𝑐</m:t>
                        </m:r>
                      </m:e>
                    </m:acc>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3</m:t>
                    </m:r>
                  </m:oMath>
                </a14:m>
                <a:r>
                  <a:rPr lang="en-US" sz="2000" dirty="0"/>
                  <a:t> </a:t>
                </a:r>
                <a14:m>
                  <m:oMath xmlns:m="http://schemas.openxmlformats.org/officeDocument/2006/math">
                    <m:rad>
                      <m:radPr>
                        <m:degHide m:val="on"/>
                        <m:ctrlPr>
                          <a:rPr lang="en-US" sz="2000" i="1">
                            <a:latin typeface="Cambria Math" panose="02040503050406030204" pitchFamily="18" charset="0"/>
                          </a:rPr>
                        </m:ctrlPr>
                      </m:radPr>
                      <m:deg/>
                      <m:e>
                        <m:acc>
                          <m:accPr>
                            <m:chr m:val="̅"/>
                            <m:ctrlPr>
                              <a:rPr lang="en-US" sz="2000" i="1">
                                <a:latin typeface="Cambria Math" panose="02040503050406030204" pitchFamily="18" charset="0"/>
                              </a:rPr>
                            </m:ctrlPr>
                          </m:accPr>
                          <m:e>
                            <m:r>
                              <a:rPr lang="en-US" sz="2000" b="0" i="1" smtClean="0">
                                <a:latin typeface="Cambria Math" panose="02040503050406030204" pitchFamily="18" charset="0"/>
                              </a:rPr>
                              <m:t>𝑐</m:t>
                            </m:r>
                          </m:e>
                        </m:acc>
                      </m:e>
                    </m:rad>
                  </m:oMath>
                </a14:m>
                <a:endParaRPr lang="en-US" sz="2000" dirty="0"/>
              </a:p>
            </p:txBody>
          </p:sp>
        </mc:Choice>
        <mc:Fallback>
          <p:sp>
            <p:nvSpPr>
              <p:cNvPr id="17" name="Rectangle 16">
                <a:extLst>
                  <a:ext uri="{FF2B5EF4-FFF2-40B4-BE49-F238E27FC236}">
                    <a16:creationId xmlns:a16="http://schemas.microsoft.com/office/drawing/2014/main" id="{D5AD7183-569A-4D43-9952-0C30CA8D968D}"/>
                  </a:ext>
                </a:extLst>
              </p:cNvPr>
              <p:cNvSpPr>
                <a:spLocks noRot="1" noChangeAspect="1" noMove="1" noResize="1" noEditPoints="1" noAdjustHandles="1" noChangeArrowheads="1" noChangeShapeType="1" noTextEdit="1"/>
              </p:cNvSpPr>
              <p:nvPr/>
            </p:nvSpPr>
            <p:spPr>
              <a:xfrm>
                <a:off x="1956210" y="1848203"/>
                <a:ext cx="2457045" cy="42415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BA83E033-B478-4FE6-895F-461D50EE0DEF}"/>
                  </a:ext>
                </a:extLst>
              </p:cNvPr>
              <p:cNvSpPr/>
              <p:nvPr/>
            </p:nvSpPr>
            <p:spPr>
              <a:xfrm>
                <a:off x="1587590" y="2369464"/>
                <a:ext cx="2676070" cy="42665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𝐿</m:t>
                          </m:r>
                          <m:r>
                            <a:rPr lang="en-US" sz="2000" i="1">
                              <a:latin typeface="Cambria Math" panose="02040503050406030204" pitchFamily="18" charset="0"/>
                            </a:rPr>
                            <m:t>𝐶𝐿</m:t>
                          </m:r>
                        </m:e>
                        <m:sub>
                          <m:r>
                            <a:rPr lang="en-US" sz="2000" b="0" i="1" smtClean="0">
                              <a:latin typeface="Cambria Math" panose="02040503050406030204" pitchFamily="18" charset="0"/>
                            </a:rPr>
                            <m:t>𝑐</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𝑐</m:t>
                          </m:r>
                        </m:e>
                      </m:acc>
                      <m:r>
                        <a:rPr lang="en-US" sz="2000" b="0" i="1" smtClean="0">
                          <a:latin typeface="Cambria Math" panose="02040503050406030204" pitchFamily="18" charset="0"/>
                        </a:rPr>
                        <m:t>−</m:t>
                      </m:r>
                      <m:r>
                        <a:rPr lang="en-US" sz="2000" i="1">
                          <a:latin typeface="Cambria Math" panose="02040503050406030204" pitchFamily="18" charset="0"/>
                          <a:ea typeface="Cambria Math" panose="02040503050406030204" pitchFamily="18" charset="0"/>
                        </a:rPr>
                        <m:t>3</m:t>
                      </m:r>
                      <m:r>
                        <m:rPr>
                          <m:nor/>
                        </m:rPr>
                        <a:rPr lang="en-US" sz="2000" dirty="0"/>
                        <m:t> </m:t>
                      </m:r>
                      <m:rad>
                        <m:radPr>
                          <m:degHide m:val="on"/>
                          <m:ctrlPr>
                            <a:rPr lang="en-US" sz="2000" i="1">
                              <a:latin typeface="Cambria Math" panose="02040503050406030204" pitchFamily="18" charset="0"/>
                            </a:rPr>
                          </m:ctrlPr>
                        </m:radPr>
                        <m:deg/>
                        <m:e>
                          <m:acc>
                            <m:accPr>
                              <m:chr m:val="̅"/>
                              <m:ctrlPr>
                                <a:rPr lang="en-US" sz="2000" i="1">
                                  <a:latin typeface="Cambria Math" panose="02040503050406030204" pitchFamily="18" charset="0"/>
                                </a:rPr>
                              </m:ctrlPr>
                            </m:accPr>
                            <m:e>
                              <m:r>
                                <a:rPr lang="en-US" sz="2000" i="1">
                                  <a:latin typeface="Cambria Math" panose="02040503050406030204" pitchFamily="18" charset="0"/>
                                </a:rPr>
                                <m:t>𝑐</m:t>
                              </m:r>
                            </m:e>
                          </m:acc>
                        </m:e>
                      </m:rad>
                    </m:oMath>
                  </m:oMathPara>
                </a14:m>
                <a:endParaRPr lang="en-US" sz="2000" dirty="0"/>
              </a:p>
            </p:txBody>
          </p:sp>
        </mc:Choice>
        <mc:Fallback>
          <p:sp>
            <p:nvSpPr>
              <p:cNvPr id="19" name="Rectangle 18">
                <a:extLst>
                  <a:ext uri="{FF2B5EF4-FFF2-40B4-BE49-F238E27FC236}">
                    <a16:creationId xmlns:a16="http://schemas.microsoft.com/office/drawing/2014/main" id="{BA83E033-B478-4FE6-895F-461D50EE0DEF}"/>
                  </a:ext>
                </a:extLst>
              </p:cNvPr>
              <p:cNvSpPr>
                <a:spLocks noRot="1" noChangeAspect="1" noMove="1" noResize="1" noEditPoints="1" noAdjustHandles="1" noChangeArrowheads="1" noChangeShapeType="1" noTextEdit="1"/>
              </p:cNvSpPr>
              <p:nvPr/>
            </p:nvSpPr>
            <p:spPr>
              <a:xfrm>
                <a:off x="1587590" y="2369464"/>
                <a:ext cx="2676070" cy="42665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64C9F3FD-3D33-42D4-B80D-A781AB0827FB}"/>
                  </a:ext>
                </a:extLst>
              </p:cNvPr>
              <p:cNvSpPr/>
              <p:nvPr/>
            </p:nvSpPr>
            <p:spPr>
              <a:xfrm>
                <a:off x="3934375" y="1837872"/>
                <a:ext cx="2615652" cy="429092"/>
              </a:xfrm>
              <a:prstGeom prst="rect">
                <a:avLst/>
              </a:prstGeom>
            </p:spPr>
            <p:txBody>
              <a:bodyPr wrap="none">
                <a:spAutoFit/>
              </a:bodyPr>
              <a:lstStyle/>
              <a:p>
                <a14:m>
                  <m:oMath xmlns:m="http://schemas.openxmlformats.org/officeDocument/2006/math">
                    <m:r>
                      <a:rPr lang="en-US" sz="2000" b="0" i="1" smtClean="0">
                        <a:latin typeface="Cambria Math" panose="02040503050406030204" pitchFamily="18" charset="0"/>
                      </a:rPr>
                      <m:t>=</m:t>
                    </m:r>
                    <m:r>
                      <a:rPr lang="en-US" sz="2000" i="1">
                        <a:latin typeface="Cambria Math" panose="02040503050406030204" pitchFamily="18" charset="0"/>
                      </a:rPr>
                      <m:t>1.8+</m:t>
                    </m:r>
                    <m:r>
                      <a:rPr lang="en-US" sz="2000" i="1">
                        <a:latin typeface="Cambria Math" panose="02040503050406030204" pitchFamily="18" charset="0"/>
                        <a:ea typeface="Cambria Math" panose="02040503050406030204" pitchFamily="18" charset="0"/>
                      </a:rPr>
                      <m:t>3</m:t>
                    </m:r>
                  </m:oMath>
                </a14:m>
                <a:r>
                  <a:rPr lang="en-US" sz="2000" dirty="0"/>
                  <a:t> </a:t>
                </a:r>
                <a14:m>
                  <m:oMath xmlns:m="http://schemas.openxmlformats.org/officeDocument/2006/math">
                    <m:rad>
                      <m:radPr>
                        <m:degHide m:val="on"/>
                        <m:ctrlPr>
                          <a:rPr lang="en-US" sz="2000" i="1">
                            <a:latin typeface="Cambria Math" panose="02040503050406030204" pitchFamily="18" charset="0"/>
                          </a:rPr>
                        </m:ctrlPr>
                      </m:radPr>
                      <m:deg/>
                      <m:e>
                        <m:r>
                          <a:rPr lang="en-US" sz="2000" i="1">
                            <a:latin typeface="Cambria Math" panose="02040503050406030204" pitchFamily="18" charset="0"/>
                          </a:rPr>
                          <m:t>1.8</m:t>
                        </m:r>
                      </m:e>
                    </m:rad>
                    <m:r>
                      <a:rPr lang="en-US" sz="2000" i="1">
                        <a:latin typeface="Cambria Math" panose="02040503050406030204" pitchFamily="18" charset="0"/>
                      </a:rPr>
                      <m:t>=5.82</m:t>
                    </m:r>
                  </m:oMath>
                </a14:m>
                <a:endParaRPr lang="en-US" sz="2000" dirty="0"/>
              </a:p>
            </p:txBody>
          </p:sp>
        </mc:Choice>
        <mc:Fallback>
          <p:sp>
            <p:nvSpPr>
              <p:cNvPr id="6" name="Rectangle 5">
                <a:extLst>
                  <a:ext uri="{FF2B5EF4-FFF2-40B4-BE49-F238E27FC236}">
                    <a16:creationId xmlns:a16="http://schemas.microsoft.com/office/drawing/2014/main" id="{64C9F3FD-3D33-42D4-B80D-A781AB0827FB}"/>
                  </a:ext>
                </a:extLst>
              </p:cNvPr>
              <p:cNvSpPr>
                <a:spLocks noRot="1" noChangeAspect="1" noMove="1" noResize="1" noEditPoints="1" noAdjustHandles="1" noChangeArrowheads="1" noChangeShapeType="1" noTextEdit="1"/>
              </p:cNvSpPr>
              <p:nvPr/>
            </p:nvSpPr>
            <p:spPr>
              <a:xfrm>
                <a:off x="3934375" y="1837872"/>
                <a:ext cx="2615652" cy="42909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A6E0BCDC-408C-4C2D-926A-8FF8C37E6760}"/>
                  </a:ext>
                </a:extLst>
              </p:cNvPr>
              <p:cNvSpPr/>
              <p:nvPr/>
            </p:nvSpPr>
            <p:spPr>
              <a:xfrm>
                <a:off x="3892112" y="2339913"/>
                <a:ext cx="3384324" cy="4364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i="1">
                          <a:latin typeface="Cambria Math" panose="02040503050406030204" pitchFamily="18" charset="0"/>
                        </a:rPr>
                        <m:t>1.8−</m:t>
                      </m:r>
                      <m:r>
                        <a:rPr lang="en-US" sz="2000" i="1">
                          <a:latin typeface="Cambria Math" panose="02040503050406030204" pitchFamily="18" charset="0"/>
                          <a:ea typeface="Cambria Math" panose="02040503050406030204" pitchFamily="18" charset="0"/>
                        </a:rPr>
                        <m:t>3</m:t>
                      </m:r>
                      <m:r>
                        <m:rPr>
                          <m:nor/>
                        </m:rPr>
                        <a:rPr lang="en-US" sz="2000" dirty="0"/>
                        <m:t> </m:t>
                      </m:r>
                      <m:rad>
                        <m:radPr>
                          <m:degHide m:val="on"/>
                          <m:ctrlPr>
                            <a:rPr lang="en-US" sz="2000" i="1">
                              <a:latin typeface="Cambria Math" panose="02040503050406030204" pitchFamily="18" charset="0"/>
                            </a:rPr>
                          </m:ctrlPr>
                        </m:radPr>
                        <m:deg/>
                        <m:e>
                          <m:r>
                            <a:rPr lang="en-US" sz="2000" i="1">
                              <a:latin typeface="Cambria Math" panose="02040503050406030204" pitchFamily="18" charset="0"/>
                            </a:rPr>
                            <m:t>1.8</m:t>
                          </m:r>
                        </m:e>
                      </m:rad>
                      <m:r>
                        <a:rPr lang="en-US" sz="2000" i="1">
                          <a:latin typeface="Cambria Math" panose="02040503050406030204" pitchFamily="18" charset="0"/>
                        </a:rPr>
                        <m:t>=−2.22 </m:t>
                      </m:r>
                      <m:r>
                        <a:rPr lang="en-US" sz="2000" i="1">
                          <a:latin typeface="Cambria Math" panose="02040503050406030204" pitchFamily="18" charset="0"/>
                        </a:rPr>
                        <m:t>𝑜𝑟</m:t>
                      </m:r>
                      <m:r>
                        <a:rPr lang="en-US" sz="2000" i="1">
                          <a:latin typeface="Cambria Math" panose="02040503050406030204" pitchFamily="18" charset="0"/>
                        </a:rPr>
                        <m:t> 0</m:t>
                      </m:r>
                    </m:oMath>
                  </m:oMathPara>
                </a14:m>
                <a:endParaRPr lang="en-US" sz="2000" dirty="0"/>
              </a:p>
            </p:txBody>
          </p:sp>
        </mc:Choice>
        <mc:Fallback>
          <p:sp>
            <p:nvSpPr>
              <p:cNvPr id="10" name="Rectangle 9">
                <a:extLst>
                  <a:ext uri="{FF2B5EF4-FFF2-40B4-BE49-F238E27FC236}">
                    <a16:creationId xmlns:a16="http://schemas.microsoft.com/office/drawing/2014/main" id="{A6E0BCDC-408C-4C2D-926A-8FF8C37E6760}"/>
                  </a:ext>
                </a:extLst>
              </p:cNvPr>
              <p:cNvSpPr>
                <a:spLocks noRot="1" noChangeAspect="1" noMove="1" noResize="1" noEditPoints="1" noAdjustHandles="1" noChangeArrowheads="1" noChangeShapeType="1" noTextEdit="1"/>
              </p:cNvSpPr>
              <p:nvPr/>
            </p:nvSpPr>
            <p:spPr>
              <a:xfrm>
                <a:off x="3892112" y="2339913"/>
                <a:ext cx="3384324" cy="436402"/>
              </a:xfrm>
              <a:prstGeom prst="rect">
                <a:avLst/>
              </a:prstGeom>
              <a:blipFill>
                <a:blip r:embed="rId7"/>
                <a:stretch>
                  <a:fillRect/>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58AA0A76-8D97-491C-A910-5284753944E0}"/>
              </a:ext>
            </a:extLst>
          </p:cNvPr>
          <p:cNvPicPr>
            <a:picLocks noChangeAspect="1"/>
          </p:cNvPicPr>
          <p:nvPr/>
        </p:nvPicPr>
        <p:blipFill>
          <a:blip r:embed="rId8"/>
          <a:stretch>
            <a:fillRect/>
          </a:stretch>
        </p:blipFill>
        <p:spPr>
          <a:xfrm>
            <a:off x="2652362" y="2923752"/>
            <a:ext cx="6020513" cy="3618713"/>
          </a:xfrm>
          <a:prstGeom prst="rect">
            <a:avLst/>
          </a:prstGeom>
        </p:spPr>
      </p:pic>
      <p:pic>
        <p:nvPicPr>
          <p:cNvPr id="21" name="Picture 20">
            <a:extLst>
              <a:ext uri="{FF2B5EF4-FFF2-40B4-BE49-F238E27FC236}">
                <a16:creationId xmlns:a16="http://schemas.microsoft.com/office/drawing/2014/main" id="{FDBC14D6-86ED-48AB-B818-8A651DCD2808}"/>
              </a:ext>
            </a:extLst>
          </p:cNvPr>
          <p:cNvPicPr>
            <a:picLocks noChangeAspect="1"/>
          </p:cNvPicPr>
          <p:nvPr/>
        </p:nvPicPr>
        <p:blipFill>
          <a:blip r:embed="rId9"/>
          <a:stretch>
            <a:fillRect/>
          </a:stretch>
        </p:blipFill>
        <p:spPr>
          <a:xfrm>
            <a:off x="635048" y="1020399"/>
            <a:ext cx="660351" cy="5242907"/>
          </a:xfrm>
          <a:prstGeom prst="rect">
            <a:avLst/>
          </a:prstGeom>
        </p:spPr>
      </p:pic>
      <p:pic>
        <p:nvPicPr>
          <p:cNvPr id="22" name="Picture 21">
            <a:extLst>
              <a:ext uri="{FF2B5EF4-FFF2-40B4-BE49-F238E27FC236}">
                <a16:creationId xmlns:a16="http://schemas.microsoft.com/office/drawing/2014/main" id="{79DCCFD6-370E-4A48-A580-C115D3BA1F6C}"/>
              </a:ext>
            </a:extLst>
          </p:cNvPr>
          <p:cNvPicPr>
            <a:picLocks noChangeAspect="1"/>
          </p:cNvPicPr>
          <p:nvPr/>
        </p:nvPicPr>
        <p:blipFill>
          <a:blip r:embed="rId10"/>
          <a:stretch>
            <a:fillRect/>
          </a:stretch>
        </p:blipFill>
        <p:spPr>
          <a:xfrm>
            <a:off x="55046" y="1595254"/>
            <a:ext cx="602618" cy="4628228"/>
          </a:xfrm>
          <a:prstGeom prst="rect">
            <a:avLst/>
          </a:prstGeom>
        </p:spPr>
      </p:pic>
      <p:sp>
        <p:nvSpPr>
          <p:cNvPr id="24" name="TextBox 23">
            <a:extLst>
              <a:ext uri="{FF2B5EF4-FFF2-40B4-BE49-F238E27FC236}">
                <a16:creationId xmlns:a16="http://schemas.microsoft.com/office/drawing/2014/main" id="{72588D84-9927-4002-9A6B-C6BB47E33CBA}"/>
              </a:ext>
            </a:extLst>
          </p:cNvPr>
          <p:cNvSpPr txBox="1"/>
          <p:nvPr/>
        </p:nvSpPr>
        <p:spPr>
          <a:xfrm>
            <a:off x="249157" y="6260068"/>
            <a:ext cx="883575" cy="369332"/>
          </a:xfrm>
          <a:prstGeom prst="rect">
            <a:avLst/>
          </a:prstGeom>
          <a:noFill/>
        </p:spPr>
        <p:txBody>
          <a:bodyPr wrap="none" rtlCol="0">
            <a:spAutoFit/>
          </a:bodyPr>
          <a:lstStyle/>
          <a:p>
            <a:r>
              <a:rPr lang="en-US" dirty="0"/>
              <a:t>Sum 45</a:t>
            </a:r>
          </a:p>
        </p:txBody>
      </p:sp>
      <p:sp>
        <p:nvSpPr>
          <p:cNvPr id="25" name="Rectangle 24">
            <a:extLst>
              <a:ext uri="{FF2B5EF4-FFF2-40B4-BE49-F238E27FC236}">
                <a16:creationId xmlns:a16="http://schemas.microsoft.com/office/drawing/2014/main" id="{B64B61D6-1003-4F63-8FC3-6FF2A0B436F9}"/>
              </a:ext>
            </a:extLst>
          </p:cNvPr>
          <p:cNvSpPr/>
          <p:nvPr/>
        </p:nvSpPr>
        <p:spPr>
          <a:xfrm>
            <a:off x="742072" y="1595254"/>
            <a:ext cx="446932" cy="466481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A4F62736-61EE-42CB-A203-CDF630A38A9E}"/>
              </a:ext>
            </a:extLst>
          </p:cNvPr>
          <p:cNvSpPr txBox="1"/>
          <p:nvPr/>
        </p:nvSpPr>
        <p:spPr>
          <a:xfrm>
            <a:off x="136910" y="575872"/>
            <a:ext cx="6095643" cy="461665"/>
          </a:xfrm>
          <a:prstGeom prst="rect">
            <a:avLst/>
          </a:prstGeom>
          <a:noFill/>
        </p:spPr>
        <p:txBody>
          <a:bodyPr wrap="none" rtlCol="0">
            <a:spAutoFit/>
          </a:bodyPr>
          <a:lstStyle/>
          <a:p>
            <a:r>
              <a:rPr lang="en-US" sz="2400" dirty="0"/>
              <a:t>Number of machine failures over 25-day period</a:t>
            </a:r>
          </a:p>
        </p:txBody>
      </p:sp>
    </p:spTree>
    <p:extLst>
      <p:ext uri="{BB962C8B-B14F-4D97-AF65-F5344CB8AC3E}">
        <p14:creationId xmlns:p14="http://schemas.microsoft.com/office/powerpoint/2010/main" val="253272495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6" name="Picture 5">
            <a:extLst>
              <a:ext uri="{FF2B5EF4-FFF2-40B4-BE49-F238E27FC236}">
                <a16:creationId xmlns:a16="http://schemas.microsoft.com/office/drawing/2014/main" id="{40FCBFFE-94E6-42D6-8DC8-AD8C02092FAD}"/>
              </a:ext>
            </a:extLst>
          </p:cNvPr>
          <p:cNvPicPr>
            <a:picLocks noChangeAspect="1"/>
          </p:cNvPicPr>
          <p:nvPr/>
        </p:nvPicPr>
        <p:blipFill>
          <a:blip r:embed="rId3"/>
          <a:stretch>
            <a:fillRect/>
          </a:stretch>
        </p:blipFill>
        <p:spPr>
          <a:xfrm>
            <a:off x="2514599" y="717673"/>
            <a:ext cx="1909851" cy="5656475"/>
          </a:xfrm>
          <a:prstGeom prst="rect">
            <a:avLst/>
          </a:prstGeom>
        </p:spPr>
      </p:pic>
    </p:spTree>
    <p:extLst>
      <p:ext uri="{BB962C8B-B14F-4D97-AF65-F5344CB8AC3E}">
        <p14:creationId xmlns:p14="http://schemas.microsoft.com/office/powerpoint/2010/main" val="8456983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8"/>
            <a:ext cx="3124200" cy="227158"/>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58838" indent="-225425"/>
            <a:r>
              <a:rPr lang="en-US" sz="2800" dirty="0"/>
              <a:t>Applies if the samples are of unequal size</a:t>
            </a:r>
          </a:p>
          <a:p>
            <a:pPr marL="858838" indent="-225425"/>
            <a:r>
              <a:rPr lang="en-US" sz="2800" dirty="0"/>
              <a:t>Collect samples and count the number of nonconformances</a:t>
            </a:r>
          </a:p>
          <a:p>
            <a:pPr marL="858838" indent="-225425"/>
            <a:r>
              <a:rPr lang="en-US" sz="2800" dirty="0"/>
              <a:t>Compute the average number of nonconformances per unit, u-bar</a:t>
            </a:r>
          </a:p>
          <a:p>
            <a:pPr marL="858838" indent="-225425">
              <a:buFont typeface="Wingdings 2" pitchFamily="18" charset="2"/>
              <a:buNone/>
            </a:pPr>
            <a:endParaRPr lang="en-US" sz="2800" dirty="0"/>
          </a:p>
          <a:p>
            <a:pPr marL="858838" indent="-225425"/>
            <a:endParaRPr lang="en-US" sz="2800" dirty="0"/>
          </a:p>
          <a:p>
            <a:pPr marL="858838" indent="-225425"/>
            <a:r>
              <a:rPr lang="en-US" sz="2800" dirty="0"/>
              <a:t>Standard deviation</a:t>
            </a:r>
          </a:p>
          <a:p>
            <a:pPr marL="858838" indent="-225425"/>
            <a:endParaRPr lang="en-US" sz="2800" dirty="0"/>
          </a:p>
          <a:p>
            <a:pPr marL="858838" indent="-225425"/>
            <a:r>
              <a:rPr lang="en-US" sz="2800" dirty="0"/>
              <a:t>Control limits</a:t>
            </a:r>
          </a:p>
        </p:txBody>
      </p:sp>
      <p:pic>
        <p:nvPicPr>
          <p:cNvPr id="19" name="Picture 18">
            <a:extLst>
              <a:ext uri="{FF2B5EF4-FFF2-40B4-BE49-F238E27FC236}">
                <a16:creationId xmlns:a16="http://schemas.microsoft.com/office/drawing/2014/main" id="{DA4ED91D-AE61-4854-A538-99C22EF2C23B}"/>
              </a:ext>
            </a:extLst>
          </p:cNvPr>
          <p:cNvPicPr>
            <a:picLocks noChangeAspect="1"/>
          </p:cNvPicPr>
          <p:nvPr/>
        </p:nvPicPr>
        <p:blipFill rotWithShape="1">
          <a:blip r:embed="rId3"/>
          <a:srcRect r="53012"/>
          <a:stretch/>
        </p:blipFill>
        <p:spPr>
          <a:xfrm>
            <a:off x="4480071" y="3178006"/>
            <a:ext cx="2375047" cy="929199"/>
          </a:xfrm>
          <a:prstGeom prst="rect">
            <a:avLst/>
          </a:prstGeom>
        </p:spPr>
      </p:pic>
      <p:pic>
        <p:nvPicPr>
          <p:cNvPr id="23" name="Picture 22">
            <a:extLst>
              <a:ext uri="{FF2B5EF4-FFF2-40B4-BE49-F238E27FC236}">
                <a16:creationId xmlns:a16="http://schemas.microsoft.com/office/drawing/2014/main" id="{44926D83-F055-4EB6-8581-CDF5C9EEA3BF}"/>
              </a:ext>
            </a:extLst>
          </p:cNvPr>
          <p:cNvPicPr>
            <a:picLocks noChangeAspect="1"/>
          </p:cNvPicPr>
          <p:nvPr/>
        </p:nvPicPr>
        <p:blipFill rotWithShape="1">
          <a:blip r:embed="rId4"/>
          <a:srcRect r="73146"/>
          <a:stretch/>
        </p:blipFill>
        <p:spPr>
          <a:xfrm>
            <a:off x="5204556" y="4359997"/>
            <a:ext cx="1371601" cy="814905"/>
          </a:xfrm>
          <a:prstGeom prst="rect">
            <a:avLst/>
          </a:prstGeom>
        </p:spPr>
      </p:pic>
      <p:pic>
        <p:nvPicPr>
          <p:cNvPr id="24" name="Picture 23">
            <a:extLst>
              <a:ext uri="{FF2B5EF4-FFF2-40B4-BE49-F238E27FC236}">
                <a16:creationId xmlns:a16="http://schemas.microsoft.com/office/drawing/2014/main" id="{C7CEEFF2-B6CF-49EB-BDDD-7D0E2BFD416F}"/>
              </a:ext>
            </a:extLst>
          </p:cNvPr>
          <p:cNvPicPr>
            <a:picLocks noChangeAspect="1"/>
          </p:cNvPicPr>
          <p:nvPr/>
        </p:nvPicPr>
        <p:blipFill rotWithShape="1">
          <a:blip r:embed="rId5"/>
          <a:srcRect r="50786"/>
          <a:stretch/>
        </p:blipFill>
        <p:spPr>
          <a:xfrm>
            <a:off x="4572000" y="5150218"/>
            <a:ext cx="2375047" cy="1346200"/>
          </a:xfrm>
          <a:prstGeom prst="rect">
            <a:avLst/>
          </a:prstGeom>
        </p:spPr>
      </p:pic>
      <p:pic>
        <p:nvPicPr>
          <p:cNvPr id="9" name="Picture 8">
            <a:extLst>
              <a:ext uri="{FF2B5EF4-FFF2-40B4-BE49-F238E27FC236}">
                <a16:creationId xmlns:a16="http://schemas.microsoft.com/office/drawing/2014/main" id="{08CA6A6E-B452-43E8-B8BE-ECCDF4C4E0E4}"/>
              </a:ext>
            </a:extLst>
          </p:cNvPr>
          <p:cNvPicPr>
            <a:picLocks noChangeAspect="1"/>
          </p:cNvPicPr>
          <p:nvPr/>
        </p:nvPicPr>
        <p:blipFill>
          <a:blip r:embed="rId6"/>
          <a:stretch>
            <a:fillRect/>
          </a:stretch>
        </p:blipFill>
        <p:spPr>
          <a:xfrm>
            <a:off x="137429" y="840984"/>
            <a:ext cx="1775280" cy="5636016"/>
          </a:xfrm>
          <a:prstGeom prst="rect">
            <a:avLst/>
          </a:prstGeom>
        </p:spPr>
      </p:pic>
    </p:spTree>
    <p:extLst>
      <p:ext uri="{BB962C8B-B14F-4D97-AF65-F5344CB8AC3E}">
        <p14:creationId xmlns:p14="http://schemas.microsoft.com/office/powerpoint/2010/main" val="39737472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animEffect transition="in" filter="barn(inVertical)">
                                      <p:cBhvr>
                                        <p:cTn id="7" dur="500"/>
                                        <p:tgtEl>
                                          <p:spTgt spid="1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7">
                                            <p:txEl>
                                              <p:pRg st="5" end="5"/>
                                            </p:txEl>
                                          </p:spTgt>
                                        </p:tgtEl>
                                        <p:attrNameLst>
                                          <p:attrName>style.visibility</p:attrName>
                                        </p:attrNameLst>
                                      </p:cBhvr>
                                      <p:to>
                                        <p:strVal val="visible"/>
                                      </p:to>
                                    </p:set>
                                    <p:animEffect transition="in" filter="barn(inVertical)">
                                      <p:cBhvr>
                                        <p:cTn id="19" dur="500"/>
                                        <p:tgtEl>
                                          <p:spTgt spid="17">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
                                            <p:txEl>
                                              <p:pRg st="7" end="7"/>
                                            </p:txEl>
                                          </p:spTgt>
                                        </p:tgtEl>
                                        <p:attrNameLst>
                                          <p:attrName>style.visibility</p:attrName>
                                        </p:attrNameLst>
                                      </p:cBhvr>
                                      <p:to>
                                        <p:strVal val="visible"/>
                                      </p:to>
                                    </p:set>
                                    <p:animEffect transition="in" filter="fade">
                                      <p:cBhvr>
                                        <p:cTn id="31" dur="1000"/>
                                        <p:tgtEl>
                                          <p:spTgt spid="17">
                                            <p:txEl>
                                              <p:pRg st="7" end="7"/>
                                            </p:txEl>
                                          </p:spTgt>
                                        </p:tgtEl>
                                      </p:cBhvr>
                                    </p:animEffect>
                                    <p:anim calcmode="lin" valueType="num">
                                      <p:cBhvr>
                                        <p:cTn id="32"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8"/>
            <a:ext cx="3124200" cy="227158"/>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2156280" y="911062"/>
            <a:ext cx="6530520" cy="5656475"/>
          </a:xfrm>
        </p:spPr>
        <p:txBody>
          <a:bodyPr>
            <a:normAutofit/>
          </a:bodyPr>
          <a:lstStyle/>
          <a:p>
            <a:pPr marL="0" indent="0">
              <a:buNone/>
            </a:pPr>
            <a:r>
              <a:rPr lang="en-US" sz="2800" dirty="0"/>
              <a:t>A catalog distributor ships a variety of orders each day. </a:t>
            </a:r>
          </a:p>
          <a:p>
            <a:pPr marL="0" indent="0">
              <a:buNone/>
            </a:pPr>
            <a:r>
              <a:rPr lang="en-US" sz="2800" dirty="0"/>
              <a:t>The packing slips often contain errors such as wrong purchase order numbers, wrong quantities, or incorrect sizes. </a:t>
            </a:r>
          </a:p>
          <a:p>
            <a:pPr marL="0" indent="0">
              <a:buNone/>
            </a:pPr>
            <a:r>
              <a:rPr lang="en-US" sz="2800" dirty="0"/>
              <a:t>Error data is shown.</a:t>
            </a:r>
          </a:p>
          <a:p>
            <a:pPr marL="0" indent="0">
              <a:buNone/>
            </a:pPr>
            <a:r>
              <a:rPr lang="en-US" sz="2800" dirty="0"/>
              <a:t>Because sample size varies each day, a u-chart will be appropriate.</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58838" indent="-225425"/>
            <a:endParaRPr lang="en-US" sz="2800" dirty="0"/>
          </a:p>
        </p:txBody>
      </p:sp>
      <p:pic>
        <p:nvPicPr>
          <p:cNvPr id="9" name="Picture 8">
            <a:extLst>
              <a:ext uri="{FF2B5EF4-FFF2-40B4-BE49-F238E27FC236}">
                <a16:creationId xmlns:a16="http://schemas.microsoft.com/office/drawing/2014/main" id="{08CA6A6E-B452-43E8-B8BE-ECCDF4C4E0E4}"/>
              </a:ext>
            </a:extLst>
          </p:cNvPr>
          <p:cNvPicPr>
            <a:picLocks noChangeAspect="1"/>
          </p:cNvPicPr>
          <p:nvPr/>
        </p:nvPicPr>
        <p:blipFill>
          <a:blip r:embed="rId3"/>
          <a:stretch>
            <a:fillRect/>
          </a:stretch>
        </p:blipFill>
        <p:spPr>
          <a:xfrm>
            <a:off x="137429" y="840984"/>
            <a:ext cx="1775280" cy="5636016"/>
          </a:xfrm>
          <a:prstGeom prst="rect">
            <a:avLst/>
          </a:prstGeom>
        </p:spPr>
      </p:pic>
    </p:spTree>
    <p:extLst>
      <p:ext uri="{BB962C8B-B14F-4D97-AF65-F5344CB8AC3E}">
        <p14:creationId xmlns:p14="http://schemas.microsoft.com/office/powerpoint/2010/main" val="139247883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8"/>
            <a:ext cx="3124200" cy="227158"/>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2156280" y="911062"/>
            <a:ext cx="653052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58838" indent="-225425"/>
            <a:endParaRPr lang="en-US" sz="2800" dirty="0"/>
          </a:p>
        </p:txBody>
      </p:sp>
      <p:pic>
        <p:nvPicPr>
          <p:cNvPr id="9" name="Picture 8">
            <a:extLst>
              <a:ext uri="{FF2B5EF4-FFF2-40B4-BE49-F238E27FC236}">
                <a16:creationId xmlns:a16="http://schemas.microsoft.com/office/drawing/2014/main" id="{08CA6A6E-B452-43E8-B8BE-ECCDF4C4E0E4}"/>
              </a:ext>
            </a:extLst>
          </p:cNvPr>
          <p:cNvPicPr>
            <a:picLocks noChangeAspect="1"/>
          </p:cNvPicPr>
          <p:nvPr/>
        </p:nvPicPr>
        <p:blipFill>
          <a:blip r:embed="rId3"/>
          <a:stretch>
            <a:fillRect/>
          </a:stretch>
        </p:blipFill>
        <p:spPr>
          <a:xfrm>
            <a:off x="137429" y="840984"/>
            <a:ext cx="1775280" cy="5636016"/>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700D47C-0703-4CB1-9B8B-85FCA33ED96B}"/>
                  </a:ext>
                </a:extLst>
              </p:cNvPr>
              <p:cNvSpPr txBox="1"/>
              <p:nvPr/>
            </p:nvSpPr>
            <p:spPr>
              <a:xfrm>
                <a:off x="2311294" y="1099066"/>
                <a:ext cx="4582408" cy="63696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𝐴𝑣𝑒𝑟𝑎𝑔𝑒</m:t>
                      </m:r>
                      <m:r>
                        <a:rPr lang="en-US" sz="2000" b="0" i="1" smtClean="0">
                          <a:latin typeface="Cambria Math" panose="02040503050406030204" pitchFamily="18" charset="0"/>
                        </a:rPr>
                        <m:t> </m:t>
                      </m:r>
                      <m:d>
                        <m:dPr>
                          <m:ctrlPr>
                            <a:rPr lang="en-US" sz="2000" b="0" i="1" smtClean="0">
                              <a:latin typeface="Cambria Math" panose="02040503050406030204" pitchFamily="18" charset="0"/>
                            </a:rPr>
                          </m:ctrlPr>
                        </m:d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𝑛𝑜𝑛𝑐𝑜𝑛𝑓𝑜𝑟𝑚𝑎𝑛𝑐𝑒𝑠</m:t>
                          </m:r>
                        </m:num>
                        <m:den>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𝑠𝑎𝑚𝑝𝑙𝑒</m:t>
                          </m:r>
                          <m:r>
                            <a:rPr lang="en-US" sz="2000" b="0" i="1" smtClean="0">
                              <a:latin typeface="Cambria Math" panose="02040503050406030204" pitchFamily="18" charset="0"/>
                            </a:rPr>
                            <m:t> </m:t>
                          </m:r>
                          <m:r>
                            <a:rPr lang="en-US" sz="2000" b="0" i="1" smtClean="0">
                              <a:latin typeface="Cambria Math" panose="02040503050406030204" pitchFamily="18" charset="0"/>
                            </a:rPr>
                            <m:t>𝑠𝑖𝑧𝑒</m:t>
                          </m:r>
                        </m:den>
                      </m:f>
                    </m:oMath>
                  </m:oMathPara>
                </a14:m>
                <a:endParaRPr lang="en-US" sz="2000" dirty="0"/>
              </a:p>
            </p:txBody>
          </p:sp>
        </mc:Choice>
        <mc:Fallback>
          <p:sp>
            <p:nvSpPr>
              <p:cNvPr id="4" name="TextBox 3">
                <a:extLst>
                  <a:ext uri="{FF2B5EF4-FFF2-40B4-BE49-F238E27FC236}">
                    <a16:creationId xmlns:a16="http://schemas.microsoft.com/office/drawing/2014/main" id="{8700D47C-0703-4CB1-9B8B-85FCA33ED96B}"/>
                  </a:ext>
                </a:extLst>
              </p:cNvPr>
              <p:cNvSpPr txBox="1">
                <a:spLocks noRot="1" noChangeAspect="1" noMove="1" noResize="1" noEditPoints="1" noAdjustHandles="1" noChangeArrowheads="1" noChangeShapeType="1" noTextEdit="1"/>
              </p:cNvSpPr>
              <p:nvPr/>
            </p:nvSpPr>
            <p:spPr>
              <a:xfrm>
                <a:off x="2311294" y="1099066"/>
                <a:ext cx="4582408" cy="63696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4B7FE0DF-E2FC-493E-9F71-F60800E00D56}"/>
                  </a:ext>
                </a:extLst>
              </p:cNvPr>
              <p:cNvSpPr txBox="1"/>
              <p:nvPr/>
            </p:nvSpPr>
            <p:spPr>
              <a:xfrm>
                <a:off x="6870215" y="1096565"/>
                <a:ext cx="891975" cy="578235"/>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209</m:t>
                          </m:r>
                        </m:num>
                        <m:den>
                          <m:r>
                            <a:rPr lang="en-US" sz="2000" b="0" i="1" smtClean="0">
                              <a:latin typeface="Cambria Math" panose="02040503050406030204" pitchFamily="18" charset="0"/>
                            </a:rPr>
                            <m:t>2765</m:t>
                          </m:r>
                        </m:den>
                      </m:f>
                    </m:oMath>
                  </m:oMathPara>
                </a14:m>
                <a:endParaRPr lang="en-US" sz="2000" dirty="0"/>
              </a:p>
            </p:txBody>
          </p:sp>
        </mc:Choice>
        <mc:Fallback>
          <p:sp>
            <p:nvSpPr>
              <p:cNvPr id="14" name="TextBox 13">
                <a:extLst>
                  <a:ext uri="{FF2B5EF4-FFF2-40B4-BE49-F238E27FC236}">
                    <a16:creationId xmlns:a16="http://schemas.microsoft.com/office/drawing/2014/main" id="{4B7FE0DF-E2FC-493E-9F71-F60800E00D56}"/>
                  </a:ext>
                </a:extLst>
              </p:cNvPr>
              <p:cNvSpPr txBox="1">
                <a:spLocks noRot="1" noChangeAspect="1" noMove="1" noResize="1" noEditPoints="1" noAdjustHandles="1" noChangeArrowheads="1" noChangeShapeType="1" noTextEdit="1"/>
              </p:cNvSpPr>
              <p:nvPr/>
            </p:nvSpPr>
            <p:spPr>
              <a:xfrm>
                <a:off x="6870215" y="1096565"/>
                <a:ext cx="891975" cy="578235"/>
              </a:xfrm>
              <a:prstGeom prst="rect">
                <a:avLst/>
              </a:prstGeom>
              <a:blipFill>
                <a:blip r:embed="rId5"/>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1BCB34E5-5A78-42A2-895F-E652A3B3F64E}"/>
              </a:ext>
            </a:extLst>
          </p:cNvPr>
          <p:cNvSpPr txBox="1"/>
          <p:nvPr/>
        </p:nvSpPr>
        <p:spPr>
          <a:xfrm>
            <a:off x="7812957" y="1186597"/>
            <a:ext cx="1026243" cy="400110"/>
          </a:xfrm>
          <a:prstGeom prst="rect">
            <a:avLst/>
          </a:prstGeom>
          <a:noFill/>
        </p:spPr>
        <p:txBody>
          <a:bodyPr wrap="none" rtlCol="0">
            <a:spAutoFit/>
          </a:bodyPr>
          <a:lstStyle/>
          <a:p>
            <a:r>
              <a:rPr lang="en-US" sz="2000" dirty="0"/>
              <a:t>=0.0756</a:t>
            </a: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2482062F-2F8E-4751-A20D-D0210098A995}"/>
                  </a:ext>
                </a:extLst>
              </p:cNvPr>
              <p:cNvSpPr txBox="1"/>
              <p:nvPr/>
            </p:nvSpPr>
            <p:spPr>
              <a:xfrm>
                <a:off x="2362200" y="2169966"/>
                <a:ext cx="4130361" cy="90935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𝑆𝑡𝑎𝑛𝑑𝑎𝑟𝑑</m:t>
                      </m:r>
                      <m:r>
                        <a:rPr lang="en-US" sz="2000" b="0" i="1" smtClean="0">
                          <a:latin typeface="Cambria Math" panose="02040503050406030204" pitchFamily="18" charset="0"/>
                        </a:rPr>
                        <m:t> </m:t>
                      </m:r>
                      <m:r>
                        <a:rPr lang="en-US" sz="2000" b="0" i="1" smtClean="0">
                          <a:latin typeface="Cambria Math" panose="02040503050406030204" pitchFamily="18" charset="0"/>
                        </a:rPr>
                        <m:t>𝑑𝑒𝑣𝑖𝑎𝑡𝑖𝑜𝑛</m:t>
                      </m:r>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𝑢</m:t>
                          </m:r>
                        </m:sub>
                      </m:sSub>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0.0756</m:t>
                              </m:r>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𝑖</m:t>
                                  </m:r>
                                </m:sub>
                              </m:sSub>
                            </m:den>
                          </m:f>
                        </m:e>
                      </m:rad>
                    </m:oMath>
                  </m:oMathPara>
                </a14:m>
                <a:endParaRPr lang="en-US" sz="2000" dirty="0"/>
              </a:p>
            </p:txBody>
          </p:sp>
        </mc:Choice>
        <mc:Fallback>
          <p:sp>
            <p:nvSpPr>
              <p:cNvPr id="16" name="TextBox 15">
                <a:extLst>
                  <a:ext uri="{FF2B5EF4-FFF2-40B4-BE49-F238E27FC236}">
                    <a16:creationId xmlns:a16="http://schemas.microsoft.com/office/drawing/2014/main" id="{2482062F-2F8E-4751-A20D-D0210098A995}"/>
                  </a:ext>
                </a:extLst>
              </p:cNvPr>
              <p:cNvSpPr txBox="1">
                <a:spLocks noRot="1" noChangeAspect="1" noMove="1" noResize="1" noEditPoints="1" noAdjustHandles="1" noChangeArrowheads="1" noChangeShapeType="1" noTextEdit="1"/>
              </p:cNvSpPr>
              <p:nvPr/>
            </p:nvSpPr>
            <p:spPr>
              <a:xfrm>
                <a:off x="2362200" y="2169966"/>
                <a:ext cx="4130361" cy="90935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a:extLst>
                  <a:ext uri="{FF2B5EF4-FFF2-40B4-BE49-F238E27FC236}">
                    <a16:creationId xmlns:a16="http://schemas.microsoft.com/office/drawing/2014/main" id="{7DBAC948-A306-40EC-B8C1-315F1070D220}"/>
                  </a:ext>
                </a:extLst>
              </p:cNvPr>
              <p:cNvSpPr/>
              <p:nvPr/>
            </p:nvSpPr>
            <p:spPr>
              <a:xfrm>
                <a:off x="2322075" y="3352800"/>
                <a:ext cx="2740165" cy="843885"/>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𝑢</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𝑢</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f>
                          <m:fPr>
                            <m:ctrlPr>
                              <a:rPr lang="en-US" sz="2400" i="1" smtClean="0">
                                <a:latin typeface="Cambria Math" panose="02040503050406030204" pitchFamily="18" charset="0"/>
                              </a:rPr>
                            </m:ctrlPr>
                          </m:fPr>
                          <m:num>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𝑢</m:t>
                                </m:r>
                              </m:e>
                            </m:acc>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a14:m>
                <a:endParaRPr lang="en-US" sz="2400" dirty="0"/>
              </a:p>
            </p:txBody>
          </p:sp>
        </mc:Choice>
        <mc:Fallback>
          <p:sp>
            <p:nvSpPr>
              <p:cNvPr id="18" name="Rectangle 17">
                <a:extLst>
                  <a:ext uri="{FF2B5EF4-FFF2-40B4-BE49-F238E27FC236}">
                    <a16:creationId xmlns:a16="http://schemas.microsoft.com/office/drawing/2014/main" id="{7DBAC948-A306-40EC-B8C1-315F1070D220}"/>
                  </a:ext>
                </a:extLst>
              </p:cNvPr>
              <p:cNvSpPr>
                <a:spLocks noRot="1" noChangeAspect="1" noMove="1" noResize="1" noEditPoints="1" noAdjustHandles="1" noChangeArrowheads="1" noChangeShapeType="1" noTextEdit="1"/>
              </p:cNvSpPr>
              <p:nvPr/>
            </p:nvSpPr>
            <p:spPr>
              <a:xfrm>
                <a:off x="2322075" y="3352800"/>
                <a:ext cx="2740165" cy="84388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A2A045AE-88C8-47C7-A1C5-2878A685C7F9}"/>
                  </a:ext>
                </a:extLst>
              </p:cNvPr>
              <p:cNvSpPr/>
              <p:nvPr/>
            </p:nvSpPr>
            <p:spPr>
              <a:xfrm>
                <a:off x="4905550" y="3378408"/>
                <a:ext cx="2943050" cy="843885"/>
              </a:xfrm>
              <a:prstGeom prst="rect">
                <a:avLst/>
              </a:prstGeom>
            </p:spPr>
            <p:txBody>
              <a:bodyPr wrap="none">
                <a:spAutoFit/>
              </a:bodyPr>
              <a:lstStyle/>
              <a:p>
                <a14:m>
                  <m:oMath xmlns:m="http://schemas.openxmlformats.org/officeDocument/2006/math">
                    <m:r>
                      <a:rPr lang="en-US" sz="2400" b="0" i="1" smtClean="0">
                        <a:latin typeface="Cambria Math" panose="02040503050406030204" pitchFamily="18" charset="0"/>
                      </a:rPr>
                      <m:t>=0.0756</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f>
                          <m:fPr>
                            <m:ctrlPr>
                              <a:rPr lang="en-US" sz="2400" i="1" smtClean="0">
                                <a:latin typeface="Cambria Math" panose="02040503050406030204" pitchFamily="18" charset="0"/>
                              </a:rPr>
                            </m:ctrlPr>
                          </m:fPr>
                          <m:num>
                            <m:r>
                              <a:rPr lang="en-US" sz="2400" b="0" i="1" smtClean="0">
                                <a:latin typeface="Cambria Math" panose="02040503050406030204" pitchFamily="18" charset="0"/>
                              </a:rPr>
                              <m:t>0.0756</m:t>
                            </m:r>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a14:m>
                <a:endParaRPr lang="en-US" sz="2400" dirty="0"/>
              </a:p>
            </p:txBody>
          </p:sp>
        </mc:Choice>
        <mc:Fallback>
          <p:sp>
            <p:nvSpPr>
              <p:cNvPr id="19" name="Rectangle 18">
                <a:extLst>
                  <a:ext uri="{FF2B5EF4-FFF2-40B4-BE49-F238E27FC236}">
                    <a16:creationId xmlns:a16="http://schemas.microsoft.com/office/drawing/2014/main" id="{A2A045AE-88C8-47C7-A1C5-2878A685C7F9}"/>
                  </a:ext>
                </a:extLst>
              </p:cNvPr>
              <p:cNvSpPr>
                <a:spLocks noRot="1" noChangeAspect="1" noMove="1" noResize="1" noEditPoints="1" noAdjustHandles="1" noChangeArrowheads="1" noChangeShapeType="1" noTextEdit="1"/>
              </p:cNvSpPr>
              <p:nvPr/>
            </p:nvSpPr>
            <p:spPr>
              <a:xfrm>
                <a:off x="4905550" y="3378408"/>
                <a:ext cx="2943050" cy="84388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a:extLst>
                  <a:ext uri="{FF2B5EF4-FFF2-40B4-BE49-F238E27FC236}">
                    <a16:creationId xmlns:a16="http://schemas.microsoft.com/office/drawing/2014/main" id="{39E9BD94-01BA-487A-9814-6CD4A66A85C4}"/>
                  </a:ext>
                </a:extLst>
              </p:cNvPr>
              <p:cNvSpPr/>
              <p:nvPr/>
            </p:nvSpPr>
            <p:spPr>
              <a:xfrm>
                <a:off x="2286000" y="4616907"/>
                <a:ext cx="2740165" cy="843885"/>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b="0" i="1" smtClean="0">
                            <a:latin typeface="Cambria Math" panose="02040503050406030204" pitchFamily="18" charset="0"/>
                          </a:rPr>
                          <m:t>𝐶𝐿</m:t>
                        </m:r>
                      </m:e>
                      <m:sub>
                        <m:r>
                          <a:rPr lang="en-US" sz="2400" b="0" i="1" smtClean="0">
                            <a:latin typeface="Cambria Math" panose="02040503050406030204" pitchFamily="18" charset="0"/>
                          </a:rPr>
                          <m:t>𝑢</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𝑢</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f>
                          <m:fPr>
                            <m:ctrlPr>
                              <a:rPr lang="en-US" sz="2400" i="1" smtClean="0">
                                <a:latin typeface="Cambria Math" panose="02040503050406030204" pitchFamily="18" charset="0"/>
                              </a:rPr>
                            </m:ctrlPr>
                          </m:fPr>
                          <m:num>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𝑢</m:t>
                                </m:r>
                              </m:e>
                            </m:acc>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a14:m>
                <a:endParaRPr lang="en-US" sz="2400" dirty="0"/>
              </a:p>
            </p:txBody>
          </p:sp>
        </mc:Choice>
        <mc:Fallback>
          <p:sp>
            <p:nvSpPr>
              <p:cNvPr id="21" name="Rectangle 20">
                <a:extLst>
                  <a:ext uri="{FF2B5EF4-FFF2-40B4-BE49-F238E27FC236}">
                    <a16:creationId xmlns:a16="http://schemas.microsoft.com/office/drawing/2014/main" id="{39E9BD94-01BA-487A-9814-6CD4A66A85C4}"/>
                  </a:ext>
                </a:extLst>
              </p:cNvPr>
              <p:cNvSpPr>
                <a:spLocks noRot="1" noChangeAspect="1" noMove="1" noResize="1" noEditPoints="1" noAdjustHandles="1" noChangeArrowheads="1" noChangeShapeType="1" noTextEdit="1"/>
              </p:cNvSpPr>
              <p:nvPr/>
            </p:nvSpPr>
            <p:spPr>
              <a:xfrm>
                <a:off x="2286000" y="4616907"/>
                <a:ext cx="2740165" cy="84388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Rectangle 21">
                <a:extLst>
                  <a:ext uri="{FF2B5EF4-FFF2-40B4-BE49-F238E27FC236}">
                    <a16:creationId xmlns:a16="http://schemas.microsoft.com/office/drawing/2014/main" id="{41092F8E-20B9-482C-9D48-6D6CD11E450A}"/>
                  </a:ext>
                </a:extLst>
              </p:cNvPr>
              <p:cNvSpPr/>
              <p:nvPr/>
            </p:nvSpPr>
            <p:spPr>
              <a:xfrm>
                <a:off x="4869475" y="4642515"/>
                <a:ext cx="2943050" cy="843885"/>
              </a:xfrm>
              <a:prstGeom prst="rect">
                <a:avLst/>
              </a:prstGeom>
            </p:spPr>
            <p:txBody>
              <a:bodyPr wrap="none">
                <a:spAutoFit/>
              </a:bodyPr>
              <a:lstStyle/>
              <a:p>
                <a14:m>
                  <m:oMath xmlns:m="http://schemas.openxmlformats.org/officeDocument/2006/math">
                    <m:r>
                      <a:rPr lang="en-US" sz="2400" b="0" i="1" smtClean="0">
                        <a:latin typeface="Cambria Math" panose="02040503050406030204" pitchFamily="18" charset="0"/>
                      </a:rPr>
                      <m:t>=0.0756−</m:t>
                    </m:r>
                    <m:r>
                      <a:rPr lang="en-US" sz="2400" i="1">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f>
                          <m:fPr>
                            <m:ctrlPr>
                              <a:rPr lang="en-US" sz="2400" i="1" smtClean="0">
                                <a:latin typeface="Cambria Math" panose="02040503050406030204" pitchFamily="18" charset="0"/>
                              </a:rPr>
                            </m:ctrlPr>
                          </m:fPr>
                          <m:num>
                            <m:r>
                              <a:rPr lang="en-US" sz="2400" b="0" i="1" smtClean="0">
                                <a:latin typeface="Cambria Math" panose="02040503050406030204" pitchFamily="18" charset="0"/>
                              </a:rPr>
                              <m:t>0.0756</m:t>
                            </m:r>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a14:m>
                <a:endParaRPr lang="en-US" sz="2400" dirty="0"/>
              </a:p>
            </p:txBody>
          </p:sp>
        </mc:Choice>
        <mc:Fallback>
          <p:sp>
            <p:nvSpPr>
              <p:cNvPr id="22" name="Rectangle 21">
                <a:extLst>
                  <a:ext uri="{FF2B5EF4-FFF2-40B4-BE49-F238E27FC236}">
                    <a16:creationId xmlns:a16="http://schemas.microsoft.com/office/drawing/2014/main" id="{41092F8E-20B9-482C-9D48-6D6CD11E450A}"/>
                  </a:ext>
                </a:extLst>
              </p:cNvPr>
              <p:cNvSpPr>
                <a:spLocks noRot="1" noChangeAspect="1" noMove="1" noResize="1" noEditPoints="1" noAdjustHandles="1" noChangeArrowheads="1" noChangeShapeType="1" noTextEdit="1"/>
              </p:cNvSpPr>
              <p:nvPr/>
            </p:nvSpPr>
            <p:spPr>
              <a:xfrm>
                <a:off x="4869475" y="4642515"/>
                <a:ext cx="2943050" cy="843885"/>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316624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800" dirty="0"/>
          </a:p>
        </p:txBody>
      </p:sp>
      <p:pic>
        <p:nvPicPr>
          <p:cNvPr id="9" name="Picture 8">
            <a:extLst>
              <a:ext uri="{FF2B5EF4-FFF2-40B4-BE49-F238E27FC236}">
                <a16:creationId xmlns:a16="http://schemas.microsoft.com/office/drawing/2014/main" id="{7B30510E-DBA9-442C-AF53-04B70E28E87B}"/>
              </a:ext>
            </a:extLst>
          </p:cNvPr>
          <p:cNvPicPr>
            <a:picLocks noChangeAspect="1"/>
          </p:cNvPicPr>
          <p:nvPr/>
        </p:nvPicPr>
        <p:blipFill>
          <a:blip r:embed="rId3"/>
          <a:stretch>
            <a:fillRect/>
          </a:stretch>
        </p:blipFill>
        <p:spPr>
          <a:xfrm>
            <a:off x="3148407" y="1780486"/>
            <a:ext cx="5827106" cy="3553513"/>
          </a:xfrm>
          <a:prstGeom prst="rect">
            <a:avLst/>
          </a:prstGeom>
        </p:spPr>
      </p:pic>
      <p:pic>
        <p:nvPicPr>
          <p:cNvPr id="10" name="Picture 9">
            <a:extLst>
              <a:ext uri="{FF2B5EF4-FFF2-40B4-BE49-F238E27FC236}">
                <a16:creationId xmlns:a16="http://schemas.microsoft.com/office/drawing/2014/main" id="{0D4C4B34-C512-40AD-8B00-E90B06279313}"/>
              </a:ext>
            </a:extLst>
          </p:cNvPr>
          <p:cNvPicPr>
            <a:picLocks noChangeAspect="1"/>
          </p:cNvPicPr>
          <p:nvPr/>
        </p:nvPicPr>
        <p:blipFill>
          <a:blip r:embed="rId4"/>
          <a:stretch>
            <a:fillRect/>
          </a:stretch>
        </p:blipFill>
        <p:spPr>
          <a:xfrm>
            <a:off x="124265" y="886253"/>
            <a:ext cx="2947942" cy="5636016"/>
          </a:xfrm>
          <a:prstGeom prst="rect">
            <a:avLst/>
          </a:prstGeom>
        </p:spPr>
      </p:pic>
    </p:spTree>
    <p:extLst>
      <p:ext uri="{BB962C8B-B14F-4D97-AF65-F5344CB8AC3E}">
        <p14:creationId xmlns:p14="http://schemas.microsoft.com/office/powerpoint/2010/main" val="632296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3600" b="1" u="sng" dirty="0"/>
              <a:t>Exercise</a:t>
            </a:r>
            <a:endParaRPr lang="en-US" sz="2800" b="1" u="sng" dirty="0"/>
          </a:p>
          <a:p>
            <a:pPr marL="0" indent="0">
              <a:buNone/>
            </a:pPr>
            <a:r>
              <a:rPr lang="en-US" dirty="0"/>
              <a:t>Top Billers processes bills for customers. Lately, they have been getting complaints of errors in the bills they have processed. Bills can contain errors due to a number of causes, such as incorrect amounts, wrong dates, wrong customer information, etc. The quality manager for Top Billers decides to sample one customer’s batch of bills, per day, to determine the number and proportion of errors. Use the u-chart to analyze the data shown below.</a:t>
            </a:r>
            <a:endParaRPr lang="en-US" sz="2800" b="1" u="sng" dirty="0"/>
          </a:p>
        </p:txBody>
      </p:sp>
    </p:spTree>
    <p:extLst>
      <p:ext uri="{BB962C8B-B14F-4D97-AF65-F5344CB8AC3E}">
        <p14:creationId xmlns:p14="http://schemas.microsoft.com/office/powerpoint/2010/main" val="2701931069"/>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685800"/>
            <a:ext cx="8229600" cy="5656475"/>
          </a:xfrm>
        </p:spPr>
        <p:txBody>
          <a:bodyPr>
            <a:normAutofit/>
          </a:bodyPr>
          <a:lstStyle/>
          <a:p>
            <a:pPr marL="0" indent="0">
              <a:buNone/>
            </a:pPr>
            <a:r>
              <a:rPr lang="en-US" sz="3600" b="1" u="sng" dirty="0"/>
              <a:t>Exercise</a:t>
            </a:r>
            <a:endParaRPr lang="en-US" sz="2800" b="1" u="sng" dirty="0"/>
          </a:p>
        </p:txBody>
      </p:sp>
      <p:pic>
        <p:nvPicPr>
          <p:cNvPr id="5" name="Picture 4">
            <a:extLst>
              <a:ext uri="{FF2B5EF4-FFF2-40B4-BE49-F238E27FC236}">
                <a16:creationId xmlns:a16="http://schemas.microsoft.com/office/drawing/2014/main" id="{056FE676-1404-4D30-A984-D2964EF8E255}"/>
              </a:ext>
            </a:extLst>
          </p:cNvPr>
          <p:cNvPicPr>
            <a:picLocks noChangeAspect="1"/>
          </p:cNvPicPr>
          <p:nvPr/>
        </p:nvPicPr>
        <p:blipFill>
          <a:blip r:embed="rId3"/>
          <a:stretch>
            <a:fillRect/>
          </a:stretch>
        </p:blipFill>
        <p:spPr>
          <a:xfrm>
            <a:off x="228600" y="1295400"/>
            <a:ext cx="2667000" cy="4670016"/>
          </a:xfrm>
          <a:prstGeom prst="rect">
            <a:avLst/>
          </a:prstGeom>
        </p:spPr>
      </p:pic>
      <p:pic>
        <p:nvPicPr>
          <p:cNvPr id="6" name="Picture 5">
            <a:extLst>
              <a:ext uri="{FF2B5EF4-FFF2-40B4-BE49-F238E27FC236}">
                <a16:creationId xmlns:a16="http://schemas.microsoft.com/office/drawing/2014/main" id="{9BD7A30D-ED7F-4559-8A0F-6781575005CD}"/>
              </a:ext>
            </a:extLst>
          </p:cNvPr>
          <p:cNvPicPr>
            <a:picLocks noChangeAspect="1"/>
          </p:cNvPicPr>
          <p:nvPr/>
        </p:nvPicPr>
        <p:blipFill>
          <a:blip r:embed="rId4"/>
          <a:stretch>
            <a:fillRect/>
          </a:stretch>
        </p:blipFill>
        <p:spPr>
          <a:xfrm>
            <a:off x="210090" y="5958194"/>
            <a:ext cx="2704020" cy="246840"/>
          </a:xfrm>
          <a:prstGeom prst="rect">
            <a:avLst/>
          </a:prstGeom>
        </p:spPr>
      </p:pic>
      <p:pic>
        <p:nvPicPr>
          <p:cNvPr id="9" name="Picture 8">
            <a:extLst>
              <a:ext uri="{FF2B5EF4-FFF2-40B4-BE49-F238E27FC236}">
                <a16:creationId xmlns:a16="http://schemas.microsoft.com/office/drawing/2014/main" id="{CE3B0A67-0431-4EAD-BC08-1396CF57AD6A}"/>
              </a:ext>
            </a:extLst>
          </p:cNvPr>
          <p:cNvPicPr>
            <a:picLocks noChangeAspect="1"/>
          </p:cNvPicPr>
          <p:nvPr/>
        </p:nvPicPr>
        <p:blipFill>
          <a:blip r:embed="rId5"/>
          <a:stretch>
            <a:fillRect/>
          </a:stretch>
        </p:blipFill>
        <p:spPr>
          <a:xfrm>
            <a:off x="3142484" y="2057400"/>
            <a:ext cx="5715226" cy="3435216"/>
          </a:xfrm>
          <a:prstGeom prst="rect">
            <a:avLst/>
          </a:prstGeom>
        </p:spPr>
      </p:pic>
    </p:spTree>
    <p:extLst>
      <p:ext uri="{BB962C8B-B14F-4D97-AF65-F5344CB8AC3E}">
        <p14:creationId xmlns:p14="http://schemas.microsoft.com/office/powerpoint/2010/main" val="544128434"/>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Types of Six Sigma Problems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sp>
        <p:nvSpPr>
          <p:cNvPr id="17" name="TextBox 16">
            <a:extLst>
              <a:ext uri="{FF2B5EF4-FFF2-40B4-BE49-F238E27FC236}">
                <a16:creationId xmlns:a16="http://schemas.microsoft.com/office/drawing/2014/main" id="{118CFEF5-5C09-4D29-928B-B7C31B17E19B}"/>
              </a:ext>
            </a:extLst>
          </p:cNvPr>
          <p:cNvSpPr txBox="1"/>
          <p:nvPr/>
        </p:nvSpPr>
        <p:spPr>
          <a:xfrm>
            <a:off x="526317" y="1410879"/>
            <a:ext cx="8440323" cy="34163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576263" indent="-576263">
              <a:buBlip>
                <a:blip r:embed="rId3"/>
              </a:buBlip>
            </a:pPr>
            <a:r>
              <a:rPr lang="en-GB" sz="3600" dirty="0"/>
              <a:t>Conformance problem</a:t>
            </a:r>
          </a:p>
          <a:p>
            <a:pPr marL="576263" indent="-576263">
              <a:buBlip>
                <a:blip r:embed="rId3"/>
              </a:buBlip>
            </a:pPr>
            <a:r>
              <a:rPr lang="en-GB" sz="3600" dirty="0"/>
              <a:t>Efficiency problem</a:t>
            </a:r>
          </a:p>
          <a:p>
            <a:pPr marL="576263" indent="-576263">
              <a:buBlip>
                <a:blip r:embed="rId3"/>
              </a:buBlip>
            </a:pPr>
            <a:r>
              <a:rPr lang="en-GB" sz="3600" dirty="0"/>
              <a:t>Unstructured performance problem</a:t>
            </a:r>
          </a:p>
          <a:p>
            <a:pPr marL="576263" indent="-576263">
              <a:buBlip>
                <a:blip r:embed="rId3"/>
              </a:buBlip>
            </a:pPr>
            <a:r>
              <a:rPr lang="en-GB" sz="3600" dirty="0"/>
              <a:t>Product design problems</a:t>
            </a:r>
          </a:p>
          <a:p>
            <a:pPr marL="576263" indent="-576263">
              <a:buBlip>
                <a:blip r:embed="rId3"/>
              </a:buBlip>
            </a:pPr>
            <a:r>
              <a:rPr lang="en-GB" sz="3600" dirty="0"/>
              <a:t>Process design problems</a:t>
            </a:r>
          </a:p>
          <a:p>
            <a:pPr marL="285750" indent="-285750">
              <a:buBlip>
                <a:blip r:embed="rId3"/>
              </a:buBlip>
            </a:pPr>
            <a:endParaRPr lang="en-GB" sz="3600" dirty="0"/>
          </a:p>
        </p:txBody>
      </p:sp>
    </p:spTree>
    <p:extLst>
      <p:ext uri="{BB962C8B-B14F-4D97-AF65-F5344CB8AC3E}">
        <p14:creationId xmlns:p14="http://schemas.microsoft.com/office/powerpoint/2010/main" val="219007131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xEl>
                                              <p:pRg st="0" end="0"/>
                                            </p:txEl>
                                          </p:spTgt>
                                        </p:tgtEl>
                                        <p:attrNameLst>
                                          <p:attrName>style.visibility</p:attrName>
                                        </p:attrNameLst>
                                      </p:cBhvr>
                                      <p:to>
                                        <p:strVal val="visible"/>
                                      </p:to>
                                    </p:set>
                                    <p:animEffect transition="in" filter="fade">
                                      <p:cBhvr>
                                        <p:cTn id="14" dur="1000"/>
                                        <p:tgtEl>
                                          <p:spTgt spid="17">
                                            <p:txEl>
                                              <p:pRg st="0" end="0"/>
                                            </p:txEl>
                                          </p:spTgt>
                                        </p:tgtEl>
                                      </p:cBhvr>
                                    </p:animEffect>
                                    <p:anim calcmode="lin" valueType="num">
                                      <p:cBhvr>
                                        <p:cTn id="15"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xEl>
                                              <p:pRg st="1" end="1"/>
                                            </p:txEl>
                                          </p:spTgt>
                                        </p:tgtEl>
                                        <p:attrNameLst>
                                          <p:attrName>style.visibility</p:attrName>
                                        </p:attrNameLst>
                                      </p:cBhvr>
                                      <p:to>
                                        <p:strVal val="visible"/>
                                      </p:to>
                                    </p:set>
                                    <p:animEffect transition="in" filter="fade">
                                      <p:cBhvr>
                                        <p:cTn id="21" dur="1000"/>
                                        <p:tgtEl>
                                          <p:spTgt spid="17">
                                            <p:txEl>
                                              <p:pRg st="1" end="1"/>
                                            </p:txEl>
                                          </p:spTgt>
                                        </p:tgtEl>
                                      </p:cBhvr>
                                    </p:animEffect>
                                    <p:anim calcmode="lin" valueType="num">
                                      <p:cBhvr>
                                        <p:cTn id="22"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1000"/>
                                        <p:tgtEl>
                                          <p:spTgt spid="17">
                                            <p:txEl>
                                              <p:pRg st="2" end="2"/>
                                            </p:txEl>
                                          </p:spTgt>
                                        </p:tgtEl>
                                      </p:cBhvr>
                                    </p:animEffect>
                                    <p:anim calcmode="lin" valueType="num">
                                      <p:cBhvr>
                                        <p:cTn id="2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xEl>
                                              <p:pRg st="3" end="3"/>
                                            </p:txEl>
                                          </p:spTgt>
                                        </p:tgtEl>
                                        <p:attrNameLst>
                                          <p:attrName>style.visibility</p:attrName>
                                        </p:attrNameLst>
                                      </p:cBhvr>
                                      <p:to>
                                        <p:strVal val="visible"/>
                                      </p:to>
                                    </p:set>
                                    <p:animEffect transition="in" filter="fade">
                                      <p:cBhvr>
                                        <p:cTn id="35" dur="1000"/>
                                        <p:tgtEl>
                                          <p:spTgt spid="17">
                                            <p:txEl>
                                              <p:pRg st="3" end="3"/>
                                            </p:txEl>
                                          </p:spTgt>
                                        </p:tgtEl>
                                      </p:cBhvr>
                                    </p:animEffect>
                                    <p:anim calcmode="lin" valueType="num">
                                      <p:cBhvr>
                                        <p:cTn id="36"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7">
                                            <p:txEl>
                                              <p:pRg st="4" end="4"/>
                                            </p:txEl>
                                          </p:spTgt>
                                        </p:tgtEl>
                                        <p:attrNameLst>
                                          <p:attrName>style.visibility</p:attrName>
                                        </p:attrNameLst>
                                      </p:cBhvr>
                                      <p:to>
                                        <p:strVal val="visible"/>
                                      </p:to>
                                    </p:set>
                                    <p:animEffect transition="in" filter="fade">
                                      <p:cBhvr>
                                        <p:cTn id="42" dur="1000"/>
                                        <p:tgtEl>
                                          <p:spTgt spid="17">
                                            <p:txEl>
                                              <p:pRg st="4" end="4"/>
                                            </p:txEl>
                                          </p:spTgt>
                                        </p:tgtEl>
                                      </p:cBhvr>
                                    </p:animEffect>
                                    <p:anim calcmode="lin" valueType="num">
                                      <p:cBhvr>
                                        <p:cTn id="43"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Teams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sp>
        <p:nvSpPr>
          <p:cNvPr id="17" name="TextBox 16">
            <a:extLst>
              <a:ext uri="{FF2B5EF4-FFF2-40B4-BE49-F238E27FC236}">
                <a16:creationId xmlns:a16="http://schemas.microsoft.com/office/drawing/2014/main" id="{118CFEF5-5C09-4D29-928B-B7C31B17E19B}"/>
              </a:ext>
            </a:extLst>
          </p:cNvPr>
          <p:cNvSpPr txBox="1"/>
          <p:nvPr/>
        </p:nvSpPr>
        <p:spPr>
          <a:xfrm>
            <a:off x="475077" y="3263841"/>
            <a:ext cx="8440323" cy="286232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520700" indent="-520700">
              <a:buBlip>
                <a:blip r:embed="rId3"/>
              </a:buBlip>
            </a:pPr>
            <a:r>
              <a:rPr lang="en-GB" sz="3600" dirty="0"/>
              <a:t>Champions</a:t>
            </a:r>
          </a:p>
          <a:p>
            <a:pPr marL="520700" indent="-520700">
              <a:buBlip>
                <a:blip r:embed="rId3"/>
              </a:buBlip>
            </a:pPr>
            <a:r>
              <a:rPr lang="en-GB" sz="3600" dirty="0"/>
              <a:t>Master Black Belts</a:t>
            </a:r>
          </a:p>
          <a:p>
            <a:pPr marL="520700" indent="-520700">
              <a:buBlip>
                <a:blip r:embed="rId3"/>
              </a:buBlip>
            </a:pPr>
            <a:r>
              <a:rPr lang="en-GB" sz="3600" dirty="0"/>
              <a:t>Black Belts</a:t>
            </a:r>
          </a:p>
          <a:p>
            <a:pPr marL="520700" indent="-520700">
              <a:buBlip>
                <a:blip r:embed="rId3"/>
              </a:buBlip>
            </a:pPr>
            <a:r>
              <a:rPr lang="en-GB" sz="3600" dirty="0"/>
              <a:t>Green Belts</a:t>
            </a:r>
          </a:p>
          <a:p>
            <a:pPr marL="520700" indent="-520700">
              <a:buBlip>
                <a:blip r:embed="rId3"/>
              </a:buBlip>
            </a:pPr>
            <a:r>
              <a:rPr lang="en-GB" sz="3600" dirty="0"/>
              <a:t>Team Members</a:t>
            </a:r>
          </a:p>
        </p:txBody>
      </p:sp>
      <p:sp>
        <p:nvSpPr>
          <p:cNvPr id="6" name="TextBox 5">
            <a:extLst>
              <a:ext uri="{FF2B5EF4-FFF2-40B4-BE49-F238E27FC236}">
                <a16:creationId xmlns:a16="http://schemas.microsoft.com/office/drawing/2014/main" id="{F1CE7766-3B7D-464F-A75F-191E705FC9BF}"/>
              </a:ext>
            </a:extLst>
          </p:cNvPr>
          <p:cNvSpPr txBox="1"/>
          <p:nvPr/>
        </p:nvSpPr>
        <p:spPr>
          <a:xfrm>
            <a:off x="3185945" y="1598400"/>
            <a:ext cx="3012171" cy="584775"/>
          </a:xfrm>
          <a:prstGeom prst="rect">
            <a:avLst/>
          </a:prstGeom>
          <a:noFill/>
        </p:spPr>
        <p:txBody>
          <a:bodyPr wrap="none" rtlCol="0">
            <a:spAutoFit/>
          </a:bodyPr>
          <a:lstStyle/>
          <a:p>
            <a:r>
              <a:rPr lang="en-US" sz="3200" dirty="0"/>
              <a:t>Six Sigma Project</a:t>
            </a:r>
          </a:p>
        </p:txBody>
      </p:sp>
      <p:cxnSp>
        <p:nvCxnSpPr>
          <p:cNvPr id="12" name="Straight Arrow Connector 11">
            <a:extLst>
              <a:ext uri="{FF2B5EF4-FFF2-40B4-BE49-F238E27FC236}">
                <a16:creationId xmlns:a16="http://schemas.microsoft.com/office/drawing/2014/main" id="{132C7C8A-18C8-4D83-BEF3-A7787E945371}"/>
              </a:ext>
            </a:extLst>
          </p:cNvPr>
          <p:cNvCxnSpPr>
            <a:cxnSpLocks/>
          </p:cNvCxnSpPr>
          <p:nvPr/>
        </p:nvCxnSpPr>
        <p:spPr>
          <a:xfrm flipH="1">
            <a:off x="4648199" y="2044653"/>
            <a:ext cx="1" cy="1173920"/>
          </a:xfrm>
          <a:prstGeom prst="straightConnector1">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10" name="Rectangle 9">
            <a:extLst>
              <a:ext uri="{FF2B5EF4-FFF2-40B4-BE49-F238E27FC236}">
                <a16:creationId xmlns:a16="http://schemas.microsoft.com/office/drawing/2014/main" id="{B15D56C8-FEBA-423F-A127-150AD8EF1F63}"/>
              </a:ext>
            </a:extLst>
          </p:cNvPr>
          <p:cNvSpPr/>
          <p:nvPr/>
        </p:nvSpPr>
        <p:spPr>
          <a:xfrm>
            <a:off x="1951929" y="734640"/>
            <a:ext cx="5480205" cy="830997"/>
          </a:xfrm>
          <a:prstGeom prst="rect">
            <a:avLst/>
          </a:prstGeom>
        </p:spPr>
        <p:txBody>
          <a:bodyPr wrap="square">
            <a:spAutoFit/>
          </a:bodyPr>
          <a:lstStyle/>
          <a:p>
            <a:r>
              <a:rPr lang="en-US" sz="2400" dirty="0"/>
              <a:t>Projects are the vehicles that are used to organize and to implement Six Sigma.</a:t>
            </a:r>
          </a:p>
        </p:txBody>
      </p:sp>
    </p:spTree>
    <p:extLst>
      <p:ext uri="{BB962C8B-B14F-4D97-AF65-F5344CB8AC3E}">
        <p14:creationId xmlns:p14="http://schemas.microsoft.com/office/powerpoint/2010/main" val="26117632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Teams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a:xfrm>
            <a:off x="457200" y="708075"/>
            <a:ext cx="8229600" cy="6073725"/>
          </a:xfrm>
        </p:spPr>
        <p:txBody>
          <a:bodyPr>
            <a:normAutofit lnSpcReduction="10000"/>
          </a:bodyPr>
          <a:lstStyle/>
          <a:p>
            <a:r>
              <a:rPr lang="en-US" u="sng" dirty="0">
                <a:solidFill>
                  <a:srgbClr val="3106EA"/>
                </a:solidFill>
              </a:rPr>
              <a:t>Champions</a:t>
            </a:r>
            <a:r>
              <a:rPr lang="en-US" dirty="0"/>
              <a:t>: Senior-level managers who promote and lead the deployment of Six Sigma in a significant area of the business.</a:t>
            </a:r>
          </a:p>
          <a:p>
            <a:endParaRPr lang="en-US" u="sng" dirty="0">
              <a:solidFill>
                <a:srgbClr val="3106EA"/>
              </a:solidFill>
            </a:endParaRPr>
          </a:p>
          <a:p>
            <a:r>
              <a:rPr lang="en-US" u="sng" dirty="0">
                <a:solidFill>
                  <a:srgbClr val="3106EA"/>
                </a:solidFill>
              </a:rPr>
              <a:t>Master Black Belts</a:t>
            </a:r>
            <a:r>
              <a:rPr lang="en-US" dirty="0"/>
              <a:t>: </a:t>
            </a:r>
            <a:r>
              <a:rPr lang="en-US" u="sng" dirty="0"/>
              <a:t>Full-time</a:t>
            </a:r>
            <a:r>
              <a:rPr lang="en-US" dirty="0"/>
              <a:t> Six Sigma experts who are responsible for Six Sigma strategy, </a:t>
            </a:r>
            <a:r>
              <a:rPr lang="en-US" u="sng" dirty="0"/>
              <a:t>training</a:t>
            </a:r>
            <a:r>
              <a:rPr lang="en-US" dirty="0"/>
              <a:t>, </a:t>
            </a:r>
            <a:r>
              <a:rPr lang="en-US" u="sng" dirty="0"/>
              <a:t>mentoring</a:t>
            </a:r>
            <a:r>
              <a:rPr lang="en-US" dirty="0"/>
              <a:t>, </a:t>
            </a:r>
            <a:r>
              <a:rPr lang="en-US" u="sng" dirty="0"/>
              <a:t>deployment</a:t>
            </a:r>
            <a:r>
              <a:rPr lang="en-US" dirty="0"/>
              <a:t>, and </a:t>
            </a:r>
            <a:r>
              <a:rPr lang="en-US" u="sng" dirty="0"/>
              <a:t>results</a:t>
            </a:r>
            <a:r>
              <a:rPr lang="en-US" dirty="0"/>
              <a:t>.</a:t>
            </a:r>
          </a:p>
          <a:p>
            <a:endParaRPr lang="en-US" u="sng" dirty="0">
              <a:solidFill>
                <a:srgbClr val="3106EA"/>
              </a:solidFill>
            </a:endParaRPr>
          </a:p>
          <a:p>
            <a:r>
              <a:rPr lang="en-US" u="sng" dirty="0">
                <a:solidFill>
                  <a:srgbClr val="3106EA"/>
                </a:solidFill>
              </a:rPr>
              <a:t>Black Belts</a:t>
            </a:r>
            <a:r>
              <a:rPr lang="en-US" dirty="0"/>
              <a:t>: Fully-trained Six Sigma experts with extensive technical training who perform much of the </a:t>
            </a:r>
            <a:r>
              <a:rPr lang="en-US" u="sng" dirty="0"/>
              <a:t>technical analysis</a:t>
            </a:r>
            <a:r>
              <a:rPr lang="en-US" dirty="0"/>
              <a:t> required in Six Sigma projects, usually on a </a:t>
            </a:r>
            <a:r>
              <a:rPr lang="en-US" u="sng" dirty="0"/>
              <a:t>full-time</a:t>
            </a:r>
            <a:r>
              <a:rPr lang="en-US" dirty="0"/>
              <a:t> basis.</a:t>
            </a:r>
          </a:p>
        </p:txBody>
      </p:sp>
    </p:spTree>
    <p:extLst>
      <p:ext uri="{BB962C8B-B14F-4D97-AF65-F5344CB8AC3E}">
        <p14:creationId xmlns:p14="http://schemas.microsoft.com/office/powerpoint/2010/main" val="330564173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Teams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a:xfrm>
            <a:off x="457200" y="708075"/>
            <a:ext cx="8229600" cy="6073725"/>
          </a:xfrm>
        </p:spPr>
        <p:txBody>
          <a:bodyPr>
            <a:normAutofit/>
          </a:bodyPr>
          <a:lstStyle/>
          <a:p>
            <a:r>
              <a:rPr lang="en-US" u="sng" dirty="0">
                <a:solidFill>
                  <a:srgbClr val="3106EA"/>
                </a:solidFill>
              </a:rPr>
              <a:t>Green Belts</a:t>
            </a:r>
            <a:r>
              <a:rPr lang="en-US" dirty="0"/>
              <a:t>: Functional employees who are trained in introductory Six Sigma tools and methodology and work on projects on a </a:t>
            </a:r>
            <a:r>
              <a:rPr lang="en-US" u="sng" dirty="0"/>
              <a:t>part-time basis</a:t>
            </a:r>
            <a:r>
              <a:rPr lang="en-US" dirty="0"/>
              <a:t>, assisting Black Belts while developing their own knowledge and expertise.</a:t>
            </a:r>
          </a:p>
          <a:p>
            <a:endParaRPr lang="en-US" dirty="0">
              <a:solidFill>
                <a:srgbClr val="72A376"/>
              </a:solidFill>
            </a:endParaRPr>
          </a:p>
          <a:p>
            <a:r>
              <a:rPr lang="en-US" u="sng" dirty="0">
                <a:solidFill>
                  <a:srgbClr val="3106EA"/>
                </a:solidFill>
              </a:rPr>
              <a:t>Team Members</a:t>
            </a:r>
            <a:r>
              <a:rPr lang="en-US" dirty="0"/>
              <a:t>: Individuals from various functional areas who support specific projects.</a:t>
            </a:r>
          </a:p>
        </p:txBody>
      </p:sp>
    </p:spTree>
    <p:extLst>
      <p:ext uri="{BB962C8B-B14F-4D97-AF65-F5344CB8AC3E}">
        <p14:creationId xmlns:p14="http://schemas.microsoft.com/office/powerpoint/2010/main" val="159641583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Methodology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fontScale="77500" lnSpcReduction="20000"/>
          </a:bodyPr>
          <a:lstStyle/>
          <a:p>
            <a:pPr marL="482600" indent="-482600">
              <a:lnSpc>
                <a:spcPct val="90000"/>
              </a:lnSpc>
              <a:spcAft>
                <a:spcPct val="40000"/>
              </a:spcAft>
              <a:buFont typeface="Times" charset="0"/>
              <a:buAutoNum type="arabicPeriod"/>
            </a:pPr>
            <a:r>
              <a:rPr lang="en-US" b="1" i="1" dirty="0">
                <a:solidFill>
                  <a:schemeClr val="tx2"/>
                </a:solidFill>
              </a:rPr>
              <a:t>Defines</a:t>
            </a:r>
            <a:r>
              <a:rPr lang="en-US" b="1" dirty="0">
                <a:solidFill>
                  <a:schemeClr val="tx2"/>
                </a:solidFill>
              </a:rPr>
              <a:t> </a:t>
            </a:r>
            <a:r>
              <a:rPr lang="en-US" dirty="0"/>
              <a:t>the project’s purpose, scope, and outputs, then identifies the required process information keeping in mind the customer’s definition of quality</a:t>
            </a:r>
          </a:p>
          <a:p>
            <a:pPr marL="482600" indent="-482600">
              <a:lnSpc>
                <a:spcPct val="90000"/>
              </a:lnSpc>
              <a:spcAft>
                <a:spcPct val="40000"/>
              </a:spcAft>
              <a:buFont typeface="Times" charset="0"/>
              <a:buAutoNum type="arabicPeriod"/>
            </a:pPr>
            <a:r>
              <a:rPr lang="en-US" b="1" i="1" dirty="0">
                <a:solidFill>
                  <a:srgbClr val="255898"/>
                </a:solidFill>
              </a:rPr>
              <a:t>Measures</a:t>
            </a:r>
            <a:r>
              <a:rPr lang="en-US" dirty="0">
                <a:solidFill>
                  <a:srgbClr val="255898"/>
                </a:solidFill>
              </a:rPr>
              <a:t> </a:t>
            </a:r>
            <a:r>
              <a:rPr lang="en-US" dirty="0"/>
              <a:t>the process and collects data</a:t>
            </a:r>
          </a:p>
          <a:p>
            <a:pPr marL="482600" indent="-482600">
              <a:lnSpc>
                <a:spcPct val="90000"/>
              </a:lnSpc>
              <a:spcAft>
                <a:spcPct val="40000"/>
              </a:spcAft>
              <a:buFont typeface="Times" charset="0"/>
              <a:buAutoNum type="arabicPeriod"/>
            </a:pPr>
            <a:r>
              <a:rPr lang="en-US" b="1" i="1" dirty="0">
                <a:solidFill>
                  <a:srgbClr val="255898"/>
                </a:solidFill>
              </a:rPr>
              <a:t>Analyzes</a:t>
            </a:r>
            <a:r>
              <a:rPr lang="en-US" i="1" dirty="0">
                <a:solidFill>
                  <a:srgbClr val="255898"/>
                </a:solidFill>
              </a:rPr>
              <a:t> </a:t>
            </a:r>
            <a:r>
              <a:rPr lang="en-US" dirty="0"/>
              <a:t>the data ensuring</a:t>
            </a:r>
            <a:br>
              <a:rPr lang="en-US" dirty="0"/>
            </a:br>
            <a:r>
              <a:rPr lang="en-US" dirty="0"/>
              <a:t>repeatability and reproducibility</a:t>
            </a:r>
          </a:p>
          <a:p>
            <a:pPr marL="482600" indent="-482600">
              <a:lnSpc>
                <a:spcPct val="90000"/>
              </a:lnSpc>
              <a:spcAft>
                <a:spcPct val="40000"/>
              </a:spcAft>
              <a:buFont typeface="Times" charset="0"/>
              <a:buAutoNum type="arabicPeriod"/>
            </a:pPr>
            <a:r>
              <a:rPr lang="en-US" b="1" i="1" dirty="0">
                <a:solidFill>
                  <a:srgbClr val="255898"/>
                </a:solidFill>
              </a:rPr>
              <a:t>Improve</a:t>
            </a:r>
            <a:r>
              <a:rPr lang="en-US" dirty="0">
                <a:solidFill>
                  <a:srgbClr val="255898"/>
                </a:solidFill>
              </a:rPr>
              <a:t> </a:t>
            </a:r>
            <a:r>
              <a:rPr lang="en-US" dirty="0"/>
              <a:t>by modifying or </a:t>
            </a:r>
            <a:br>
              <a:rPr lang="en-US" dirty="0"/>
            </a:br>
            <a:r>
              <a:rPr lang="en-US" dirty="0"/>
              <a:t>redesigning existing </a:t>
            </a:r>
            <a:br>
              <a:rPr lang="en-US" dirty="0"/>
            </a:br>
            <a:r>
              <a:rPr lang="en-US" dirty="0"/>
              <a:t>processes and procedures</a:t>
            </a:r>
          </a:p>
          <a:p>
            <a:pPr marL="482600" indent="-482600">
              <a:lnSpc>
                <a:spcPct val="90000"/>
              </a:lnSpc>
              <a:spcAft>
                <a:spcPct val="40000"/>
              </a:spcAft>
              <a:buFont typeface="Times" charset="0"/>
              <a:buAutoNum type="arabicPeriod"/>
            </a:pPr>
            <a:r>
              <a:rPr lang="en-US" b="1" i="1" dirty="0">
                <a:solidFill>
                  <a:srgbClr val="255898"/>
                </a:solidFill>
              </a:rPr>
              <a:t>Controls</a:t>
            </a:r>
            <a:r>
              <a:rPr lang="en-US" dirty="0">
                <a:solidFill>
                  <a:srgbClr val="255898"/>
                </a:solidFill>
              </a:rPr>
              <a:t> </a:t>
            </a:r>
            <a:r>
              <a:rPr lang="en-US" dirty="0"/>
              <a:t>the new process </a:t>
            </a:r>
            <a:br>
              <a:rPr lang="en-US" dirty="0"/>
            </a:br>
            <a:r>
              <a:rPr lang="en-US" dirty="0"/>
              <a:t>to make sure performance </a:t>
            </a:r>
            <a:br>
              <a:rPr lang="en-US" dirty="0"/>
            </a:br>
            <a:r>
              <a:rPr lang="en-US" dirty="0"/>
              <a:t>levels are maintained</a:t>
            </a:r>
          </a:p>
        </p:txBody>
      </p:sp>
      <p:sp>
        <p:nvSpPr>
          <p:cNvPr id="6" name="Rectangle 5"/>
          <p:cNvSpPr/>
          <p:nvPr/>
        </p:nvSpPr>
        <p:spPr>
          <a:xfrm>
            <a:off x="612775" y="717674"/>
            <a:ext cx="1229824" cy="523220"/>
          </a:xfrm>
          <a:prstGeom prst="rect">
            <a:avLst/>
          </a:prstGeom>
        </p:spPr>
        <p:txBody>
          <a:bodyPr wrap="none">
            <a:spAutoFit/>
          </a:bodyPr>
          <a:lstStyle/>
          <a:p>
            <a:r>
              <a:rPr lang="en-GB" sz="2800" b="1" u="sng" dirty="0">
                <a:solidFill>
                  <a:srgbClr val="C00000"/>
                </a:solidFill>
                <a:effectLst>
                  <a:outerShdw blurRad="38100" dist="38100" dir="2700000" algn="tl">
                    <a:srgbClr val="000000">
                      <a:alpha val="43137"/>
                    </a:srgbClr>
                  </a:outerShdw>
                </a:effectLst>
              </a:rPr>
              <a:t>DMAIC</a:t>
            </a:r>
          </a:p>
        </p:txBody>
      </p:sp>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47269"/>
            <a:ext cx="2895600" cy="2760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5159BB8F-40EB-4904-A58C-B89CAB69C06E}"/>
              </a:ext>
            </a:extLst>
          </p:cNvPr>
          <p:cNvSpPr/>
          <p:nvPr/>
        </p:nvSpPr>
        <p:spPr>
          <a:xfrm>
            <a:off x="2590800" y="1028571"/>
            <a:ext cx="6438900"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400" u="sng" dirty="0">
                <a:solidFill>
                  <a:srgbClr val="231F20"/>
                </a:solidFill>
                <a:effectLst>
                  <a:outerShdw blurRad="38100" dist="38100" dir="2700000" algn="tl">
                    <a:srgbClr val="000000">
                      <a:alpha val="43137"/>
                    </a:srgbClr>
                  </a:outerShdw>
                </a:effectLst>
              </a:rPr>
              <a:t>DMAIC</a:t>
            </a:r>
            <a:r>
              <a:rPr lang="en-US" sz="2400" dirty="0">
                <a:solidFill>
                  <a:srgbClr val="231F20"/>
                </a:solidFill>
                <a:effectLst>
                  <a:outerShdw blurRad="38100" dist="38100" dir="2700000" algn="tl">
                    <a:srgbClr val="000000">
                      <a:alpha val="43137"/>
                    </a:srgbClr>
                  </a:outerShdw>
                </a:effectLst>
              </a:rPr>
              <a:t>: Dumb Managers Always Ignore Customers</a:t>
            </a:r>
            <a:endParaRPr lang="en-US" sz="2400" dirty="0">
              <a:effectLst>
                <a:outerShdw blurRad="38100" dist="38100" dir="2700000" algn="tl">
                  <a:srgbClr val="000000">
                    <a:alpha val="43137"/>
                  </a:srgbClr>
                </a:outerShdw>
              </a:effectLst>
            </a:endParaRPr>
          </a:p>
        </p:txBody>
      </p:sp>
      <p:sp>
        <p:nvSpPr>
          <p:cNvPr id="12" name="Rectangle 11">
            <a:extLst>
              <a:ext uri="{FF2B5EF4-FFF2-40B4-BE49-F238E27FC236}">
                <a16:creationId xmlns:a16="http://schemas.microsoft.com/office/drawing/2014/main" id="{A1BDA61C-ADB4-440E-A8B0-49B4A44621A7}"/>
              </a:ext>
            </a:extLst>
          </p:cNvPr>
          <p:cNvSpPr/>
          <p:nvPr/>
        </p:nvSpPr>
        <p:spPr>
          <a:xfrm>
            <a:off x="297464" y="5844860"/>
            <a:ext cx="6484336" cy="7571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44500" indent="-444500">
              <a:lnSpc>
                <a:spcPct val="90000"/>
              </a:lnSpc>
              <a:spcAft>
                <a:spcPct val="40000"/>
              </a:spcAft>
              <a:buClr>
                <a:srgbClr val="BF0922"/>
              </a:buClr>
              <a:buSzPct val="60000"/>
              <a:buFont typeface="Lucida Grande" charset="0"/>
              <a:buChar char="►"/>
            </a:pPr>
            <a:r>
              <a:rPr lang="en-US" sz="2400" dirty="0"/>
              <a:t>Create qualified process improvement experts (Black Belts, Green Belts, etc.)</a:t>
            </a:r>
          </a:p>
        </p:txBody>
      </p:sp>
    </p:spTree>
    <p:extLst>
      <p:ext uri="{BB962C8B-B14F-4D97-AF65-F5344CB8AC3E}">
        <p14:creationId xmlns:p14="http://schemas.microsoft.com/office/powerpoint/2010/main" val="19625010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sz="3200" b="1" dirty="0">
                <a:solidFill>
                  <a:schemeClr val="bg1"/>
                </a:solidFill>
                <a:effectLst>
                  <a:outerShdw blurRad="38100" dist="38100" dir="2700000" algn="tl">
                    <a:srgbClr val="000000">
                      <a:alpha val="43137"/>
                    </a:srgbClr>
                  </a:outerShdw>
                </a:effectLst>
              </a:rPr>
              <a:t>DMAIC Tools and Techniques</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/47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pic>
        <p:nvPicPr>
          <p:cNvPr id="18" name="Picture 17">
            <a:extLst>
              <a:ext uri="{FF2B5EF4-FFF2-40B4-BE49-F238E27FC236}">
                <a16:creationId xmlns:a16="http://schemas.microsoft.com/office/drawing/2014/main" id="{3DEA7CC9-AEB9-4F32-AD5A-C2D882DC9D32}"/>
              </a:ext>
            </a:extLst>
          </p:cNvPr>
          <p:cNvPicPr>
            <a:picLocks noChangeAspect="1"/>
          </p:cNvPicPr>
          <p:nvPr/>
        </p:nvPicPr>
        <p:blipFill>
          <a:blip r:embed="rId3"/>
          <a:stretch>
            <a:fillRect/>
          </a:stretch>
        </p:blipFill>
        <p:spPr>
          <a:xfrm>
            <a:off x="256833" y="1235076"/>
            <a:ext cx="8782734" cy="4987726"/>
          </a:xfrm>
          <a:prstGeom prst="rect">
            <a:avLst/>
          </a:prstGeom>
        </p:spPr>
      </p:pic>
      <p:cxnSp>
        <p:nvCxnSpPr>
          <p:cNvPr id="10" name="Straight Connector 9">
            <a:extLst>
              <a:ext uri="{FF2B5EF4-FFF2-40B4-BE49-F238E27FC236}">
                <a16:creationId xmlns:a16="http://schemas.microsoft.com/office/drawing/2014/main" id="{EC14D005-9952-4F60-B898-AC01AD3AFF0A}"/>
              </a:ext>
            </a:extLst>
          </p:cNvPr>
          <p:cNvCxnSpPr/>
          <p:nvPr/>
        </p:nvCxnSpPr>
        <p:spPr>
          <a:xfrm>
            <a:off x="240208" y="1600200"/>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5625B7C5-E61D-4AE0-92B1-CB2AF260C80E}"/>
              </a:ext>
            </a:extLst>
          </p:cNvPr>
          <p:cNvCxnSpPr/>
          <p:nvPr/>
        </p:nvCxnSpPr>
        <p:spPr>
          <a:xfrm>
            <a:off x="4676433" y="1583575"/>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Straight Connector 16">
            <a:extLst>
              <a:ext uri="{FF2B5EF4-FFF2-40B4-BE49-F238E27FC236}">
                <a16:creationId xmlns:a16="http://schemas.microsoft.com/office/drawing/2014/main" id="{05DE65EF-50AF-420F-BB16-02C7E79DE98F}"/>
              </a:ext>
            </a:extLst>
          </p:cNvPr>
          <p:cNvCxnSpPr/>
          <p:nvPr/>
        </p:nvCxnSpPr>
        <p:spPr>
          <a:xfrm>
            <a:off x="304800" y="3259975"/>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371A4072-DD69-40A4-9852-21CE21FF3FDE}"/>
              </a:ext>
            </a:extLst>
          </p:cNvPr>
          <p:cNvCxnSpPr/>
          <p:nvPr/>
        </p:nvCxnSpPr>
        <p:spPr>
          <a:xfrm>
            <a:off x="4676433" y="3886200"/>
            <a:ext cx="119096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Straight Connector 20">
            <a:extLst>
              <a:ext uri="{FF2B5EF4-FFF2-40B4-BE49-F238E27FC236}">
                <a16:creationId xmlns:a16="http://schemas.microsoft.com/office/drawing/2014/main" id="{5A879A70-C651-453B-A1C7-FFA51185170E}"/>
              </a:ext>
            </a:extLst>
          </p:cNvPr>
          <p:cNvCxnSpPr/>
          <p:nvPr/>
        </p:nvCxnSpPr>
        <p:spPr>
          <a:xfrm>
            <a:off x="304800" y="5510841"/>
            <a:ext cx="1190967"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441111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out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out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out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out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outVertical)">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The Define Phase</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520700" indent="-520700" defTabSz="1000125">
              <a:lnSpc>
                <a:spcPct val="90000"/>
              </a:lnSpc>
              <a:spcBef>
                <a:spcPts val="0"/>
              </a:spcBef>
              <a:spcAft>
                <a:spcPts val="1200"/>
              </a:spcAft>
              <a:buClr>
                <a:srgbClr val="BF0922"/>
              </a:buClr>
              <a:buSzPct val="85000"/>
              <a:buBlip>
                <a:blip r:embed="rId2"/>
              </a:buBlip>
              <a:defRPr/>
            </a:pPr>
            <a:endParaRPr lang="en-US" dirty="0"/>
          </a:p>
          <a:p>
            <a:pPr marL="520700" indent="-520700" defTabSz="1000125">
              <a:lnSpc>
                <a:spcPct val="90000"/>
              </a:lnSpc>
              <a:spcBef>
                <a:spcPts val="0"/>
              </a:spcBef>
              <a:spcAft>
                <a:spcPts val="1200"/>
              </a:spcAft>
              <a:buClr>
                <a:srgbClr val="BF0922"/>
              </a:buClr>
              <a:buSzPct val="85000"/>
              <a:buBlip>
                <a:blip r:embed="rId2"/>
              </a:buBlip>
              <a:defRPr/>
            </a:pPr>
            <a:r>
              <a:rPr lang="en-US" dirty="0"/>
              <a:t>Develop the Project Charter</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endParaRPr lang="en-US" dirty="0"/>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Define scope, objectives, and schedule </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Define the process (top-level) and its stakeholders</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Select team members</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Obtain authorization from sponsor</a:t>
            </a:r>
          </a:p>
          <a:p>
            <a:pPr marL="520700" indent="-520700" defTabSz="1000125">
              <a:lnSpc>
                <a:spcPct val="90000"/>
              </a:lnSpc>
              <a:spcBef>
                <a:spcPts val="0"/>
              </a:spcBef>
              <a:spcAft>
                <a:spcPts val="1200"/>
              </a:spcAft>
              <a:buClr>
                <a:srgbClr val="BF0922"/>
              </a:buClr>
              <a:buSzPct val="85000"/>
              <a:buBlip>
                <a:blip r:embed="rId2"/>
              </a:buBlip>
              <a:defRPr/>
            </a:pPr>
            <a:endParaRPr lang="en-US" dirty="0"/>
          </a:p>
          <a:p>
            <a:pPr marL="520700" indent="-520700" defTabSz="1000125">
              <a:lnSpc>
                <a:spcPct val="90000"/>
              </a:lnSpc>
              <a:spcBef>
                <a:spcPts val="0"/>
              </a:spcBef>
              <a:spcAft>
                <a:spcPts val="1200"/>
              </a:spcAft>
              <a:buClr>
                <a:srgbClr val="BF0922"/>
              </a:buClr>
              <a:buSzPct val="85000"/>
              <a:buBlip>
                <a:blip r:embed="rId2"/>
              </a:buBlip>
              <a:defRPr/>
            </a:pPr>
            <a:r>
              <a:rPr lang="en-US" dirty="0"/>
              <a:t>Assemble and train the team</a:t>
            </a:r>
            <a:br>
              <a:rPr lang="en-US" dirty="0"/>
            </a:br>
            <a:endParaRPr lang="en-US" i="1" dirty="0"/>
          </a:p>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Tree>
    <p:extLst>
      <p:ext uri="{BB962C8B-B14F-4D97-AF65-F5344CB8AC3E}">
        <p14:creationId xmlns:p14="http://schemas.microsoft.com/office/powerpoint/2010/main" val="42835022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dirty="0">
                <a:solidFill>
                  <a:schemeClr val="bg1"/>
                </a:solidFill>
              </a:rPr>
              <a:t>Factors in Six Sigma Project Selection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520700" indent="-520700" defTabSz="1000125">
              <a:lnSpc>
                <a:spcPct val="90000"/>
              </a:lnSpc>
              <a:spcBef>
                <a:spcPts val="0"/>
              </a:spcBef>
              <a:spcAft>
                <a:spcPts val="1200"/>
              </a:spcAft>
              <a:buClr>
                <a:srgbClr val="BF0922"/>
              </a:buClr>
              <a:buSzPct val="85000"/>
              <a:buBlip>
                <a:blip r:embed="rId2"/>
              </a:buBlip>
              <a:defRPr/>
            </a:pPr>
            <a:r>
              <a:rPr lang="en-US" sz="3600" dirty="0"/>
              <a:t>Financial return, as measured by costs associated with quality and process performance, and impacts on revenues and market share</a:t>
            </a:r>
          </a:p>
          <a:p>
            <a:pPr marL="520700" indent="-520700" defTabSz="1000125">
              <a:lnSpc>
                <a:spcPct val="90000"/>
              </a:lnSpc>
              <a:spcBef>
                <a:spcPts val="0"/>
              </a:spcBef>
              <a:spcAft>
                <a:spcPts val="1200"/>
              </a:spcAft>
              <a:buClr>
                <a:srgbClr val="BF0922"/>
              </a:buClr>
              <a:buSzPct val="85000"/>
              <a:buBlip>
                <a:blip r:embed="rId2"/>
              </a:buBlip>
              <a:defRPr/>
            </a:pPr>
            <a:r>
              <a:rPr lang="en-US" sz="3600" dirty="0"/>
              <a:t>Impacts on customers and organizational effectiveness</a:t>
            </a:r>
          </a:p>
          <a:p>
            <a:pPr marL="520700" indent="-520700" defTabSz="1000125">
              <a:lnSpc>
                <a:spcPct val="90000"/>
              </a:lnSpc>
              <a:spcBef>
                <a:spcPts val="0"/>
              </a:spcBef>
              <a:spcAft>
                <a:spcPts val="1200"/>
              </a:spcAft>
              <a:buClr>
                <a:srgbClr val="BF0922"/>
              </a:buClr>
              <a:buSzPct val="85000"/>
              <a:buBlip>
                <a:blip r:embed="rId2"/>
              </a:buBlip>
              <a:defRPr/>
            </a:pPr>
            <a:r>
              <a:rPr lang="en-US" sz="3600" dirty="0"/>
              <a:t>Probability of success</a:t>
            </a:r>
          </a:p>
          <a:p>
            <a:pPr marL="520700" indent="-520700" defTabSz="1000125">
              <a:lnSpc>
                <a:spcPct val="90000"/>
              </a:lnSpc>
              <a:spcBef>
                <a:spcPts val="0"/>
              </a:spcBef>
              <a:spcAft>
                <a:spcPts val="1200"/>
              </a:spcAft>
              <a:buClr>
                <a:srgbClr val="BF0922"/>
              </a:buClr>
              <a:buSzPct val="85000"/>
              <a:buBlip>
                <a:blip r:embed="rId2"/>
              </a:buBlip>
              <a:defRPr/>
            </a:pPr>
            <a:r>
              <a:rPr lang="en-US" sz="3600" dirty="0"/>
              <a:t>Impact on employees </a:t>
            </a:r>
          </a:p>
          <a:p>
            <a:pPr marL="520700" indent="-520700" defTabSz="1000125">
              <a:lnSpc>
                <a:spcPct val="90000"/>
              </a:lnSpc>
              <a:spcBef>
                <a:spcPts val="0"/>
              </a:spcBef>
              <a:spcAft>
                <a:spcPts val="1200"/>
              </a:spcAft>
              <a:buClr>
                <a:srgbClr val="BF0922"/>
              </a:buClr>
              <a:buSzPct val="85000"/>
              <a:buBlip>
                <a:blip r:embed="rId2"/>
              </a:buBlip>
              <a:defRPr/>
            </a:pPr>
            <a:r>
              <a:rPr lang="en-US" sz="3600" dirty="0"/>
              <a:t>Fit to strategy and competitive advantage</a:t>
            </a:r>
            <a:endParaRPr lang="en-US" dirty="0"/>
          </a:p>
        </p:txBody>
      </p:sp>
    </p:spTree>
    <p:extLst>
      <p:ext uri="{BB962C8B-B14F-4D97-AF65-F5344CB8AC3E}">
        <p14:creationId xmlns:p14="http://schemas.microsoft.com/office/powerpoint/2010/main" val="2429339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Pareto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sz="1800" b="1" dirty="0"/>
              <a:t>.</a:t>
            </a:r>
            <a:endParaRPr lang="en-US" b="1" dirty="0"/>
          </a:p>
        </p:txBody>
      </p:sp>
      <p:sp>
        <p:nvSpPr>
          <p:cNvPr id="13" name="Content Placeholder 2">
            <a:extLst>
              <a:ext uri="{FF2B5EF4-FFF2-40B4-BE49-F238E27FC236}">
                <a16:creationId xmlns:a16="http://schemas.microsoft.com/office/drawing/2014/main" id="{FA43E85F-C991-4A20-81D5-29979A54A068}"/>
              </a:ext>
            </a:extLst>
          </p:cNvPr>
          <p:cNvSpPr txBox="1">
            <a:spLocks/>
          </p:cNvSpPr>
          <p:nvPr/>
        </p:nvSpPr>
        <p:spPr>
          <a:xfrm>
            <a:off x="436685" y="1640341"/>
            <a:ext cx="4114800" cy="4600121"/>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a:t>
            </a:r>
            <a:r>
              <a:rPr lang="en-US" dirty="0">
                <a:solidFill>
                  <a:schemeClr val="accent1"/>
                </a:solidFill>
              </a:rPr>
              <a:t>Pareto distribution </a:t>
            </a:r>
            <a:r>
              <a:rPr lang="en-US" dirty="0"/>
              <a:t>is one in which the characteristics observed are ordered from largest frequency to smallest. </a:t>
            </a:r>
          </a:p>
          <a:p>
            <a:endParaRPr lang="en-US" dirty="0"/>
          </a:p>
          <a:p>
            <a:r>
              <a:rPr lang="en-US" dirty="0"/>
              <a:t>A </a:t>
            </a:r>
            <a:r>
              <a:rPr lang="en-US" dirty="0">
                <a:solidFill>
                  <a:srgbClr val="72A376"/>
                </a:solidFill>
              </a:rPr>
              <a:t>Pareto diagram </a:t>
            </a:r>
            <a:r>
              <a:rPr lang="en-US" dirty="0"/>
              <a:t>is a graphical description of a Pareto distribution.</a:t>
            </a:r>
          </a:p>
          <a:p>
            <a:pPr marL="0" indent="0">
              <a:buFont typeface="Arial" pitchFamily="34" charset="0"/>
              <a:buNone/>
            </a:pPr>
            <a:endParaRPr lang="en-US" dirty="0"/>
          </a:p>
        </p:txBody>
      </p:sp>
    </p:spTree>
    <p:extLst>
      <p:ext uri="{BB962C8B-B14F-4D97-AF65-F5344CB8AC3E}">
        <p14:creationId xmlns:p14="http://schemas.microsoft.com/office/powerpoint/2010/main" val="198244406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Cost of Quality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Prevention Costs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Appraisal Costs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Internal Failure Costs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External Failure Costs</a:t>
            </a:r>
            <a:endParaRPr lang="en-US" sz="4800" dirty="0"/>
          </a:p>
        </p:txBody>
      </p:sp>
    </p:spTree>
    <p:extLst>
      <p:ext uri="{BB962C8B-B14F-4D97-AF65-F5344CB8AC3E}">
        <p14:creationId xmlns:p14="http://schemas.microsoft.com/office/powerpoint/2010/main" val="60348111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Pareto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sz="1800" b="1" dirty="0"/>
              <a:t>.</a:t>
            </a:r>
            <a:endParaRPr lang="en-US" b="1" dirty="0"/>
          </a:p>
        </p:txBody>
      </p:sp>
      <p:pic>
        <p:nvPicPr>
          <p:cNvPr id="6" name="Picture 5">
            <a:extLst>
              <a:ext uri="{FF2B5EF4-FFF2-40B4-BE49-F238E27FC236}">
                <a16:creationId xmlns:a16="http://schemas.microsoft.com/office/drawing/2014/main" id="{8D7D05C8-E785-419E-A100-B5BD9DE49E8A}"/>
              </a:ext>
            </a:extLst>
          </p:cNvPr>
          <p:cNvPicPr>
            <a:picLocks noChangeAspect="1"/>
          </p:cNvPicPr>
          <p:nvPr/>
        </p:nvPicPr>
        <p:blipFill>
          <a:blip r:embed="rId2"/>
          <a:stretch>
            <a:fillRect/>
          </a:stretch>
        </p:blipFill>
        <p:spPr>
          <a:xfrm>
            <a:off x="0" y="1318640"/>
            <a:ext cx="9144000" cy="4220720"/>
          </a:xfrm>
          <a:prstGeom prst="rect">
            <a:avLst/>
          </a:prstGeom>
        </p:spPr>
      </p:pic>
      <p:sp>
        <p:nvSpPr>
          <p:cNvPr id="15" name="Oval 14">
            <a:extLst>
              <a:ext uri="{FF2B5EF4-FFF2-40B4-BE49-F238E27FC236}">
                <a16:creationId xmlns:a16="http://schemas.microsoft.com/office/drawing/2014/main" id="{580738F9-D664-4995-AE62-FCD47116D0B5}"/>
              </a:ext>
            </a:extLst>
          </p:cNvPr>
          <p:cNvSpPr/>
          <p:nvPr/>
        </p:nvSpPr>
        <p:spPr>
          <a:xfrm>
            <a:off x="1600200" y="1840790"/>
            <a:ext cx="1371600" cy="40550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881498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Pareto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sz="1800" b="1" dirty="0"/>
              <a:t>.</a:t>
            </a:r>
            <a:endParaRPr lang="en-US" b="1" dirty="0"/>
          </a:p>
        </p:txBody>
      </p:sp>
      <p:pic>
        <p:nvPicPr>
          <p:cNvPr id="10" name="Picture 9">
            <a:extLst>
              <a:ext uri="{FF2B5EF4-FFF2-40B4-BE49-F238E27FC236}">
                <a16:creationId xmlns:a16="http://schemas.microsoft.com/office/drawing/2014/main" id="{BFD588EE-96AA-44FA-A78B-C252D2361E9F}"/>
              </a:ext>
            </a:extLst>
          </p:cNvPr>
          <p:cNvPicPr>
            <a:picLocks noChangeAspect="1"/>
          </p:cNvPicPr>
          <p:nvPr/>
        </p:nvPicPr>
        <p:blipFill>
          <a:blip r:embed="rId2"/>
          <a:stretch>
            <a:fillRect/>
          </a:stretch>
        </p:blipFill>
        <p:spPr>
          <a:xfrm>
            <a:off x="0" y="1363133"/>
            <a:ext cx="9144000" cy="4131733"/>
          </a:xfrm>
          <a:prstGeom prst="rect">
            <a:avLst/>
          </a:prstGeom>
        </p:spPr>
      </p:pic>
      <p:sp>
        <p:nvSpPr>
          <p:cNvPr id="12" name="Oval 11">
            <a:extLst>
              <a:ext uri="{FF2B5EF4-FFF2-40B4-BE49-F238E27FC236}">
                <a16:creationId xmlns:a16="http://schemas.microsoft.com/office/drawing/2014/main" id="{0C68751A-EA19-4CDC-9BD6-C2BDDBBC35E0}"/>
              </a:ext>
            </a:extLst>
          </p:cNvPr>
          <p:cNvSpPr/>
          <p:nvPr/>
        </p:nvSpPr>
        <p:spPr>
          <a:xfrm>
            <a:off x="1470658" y="1840790"/>
            <a:ext cx="1371600" cy="40550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E690B2E-F363-4905-8AA3-0E499A78C73F}"/>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Tree>
    <p:extLst>
      <p:ext uri="{BB962C8B-B14F-4D97-AF65-F5344CB8AC3E}">
        <p14:creationId xmlns:p14="http://schemas.microsoft.com/office/powerpoint/2010/main" val="27955974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Pareto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sz="1800" b="1" dirty="0"/>
              <a:t>.</a:t>
            </a:r>
            <a:endParaRPr lang="en-US" b="1" dirty="0"/>
          </a:p>
        </p:txBody>
      </p:sp>
      <p:pic>
        <p:nvPicPr>
          <p:cNvPr id="6" name="Picture 5">
            <a:extLst>
              <a:ext uri="{FF2B5EF4-FFF2-40B4-BE49-F238E27FC236}">
                <a16:creationId xmlns:a16="http://schemas.microsoft.com/office/drawing/2014/main" id="{672CFD04-185E-4A2D-B5E9-0DDB38C93DB4}"/>
              </a:ext>
            </a:extLst>
          </p:cNvPr>
          <p:cNvPicPr>
            <a:picLocks noChangeAspect="1"/>
          </p:cNvPicPr>
          <p:nvPr/>
        </p:nvPicPr>
        <p:blipFill>
          <a:blip r:embed="rId2"/>
          <a:stretch>
            <a:fillRect/>
          </a:stretch>
        </p:blipFill>
        <p:spPr>
          <a:xfrm>
            <a:off x="0" y="1227294"/>
            <a:ext cx="9144000" cy="4403412"/>
          </a:xfrm>
          <a:prstGeom prst="rect">
            <a:avLst/>
          </a:prstGeom>
        </p:spPr>
      </p:pic>
      <p:sp>
        <p:nvSpPr>
          <p:cNvPr id="15" name="Oval 14">
            <a:extLst>
              <a:ext uri="{FF2B5EF4-FFF2-40B4-BE49-F238E27FC236}">
                <a16:creationId xmlns:a16="http://schemas.microsoft.com/office/drawing/2014/main" id="{417E01B5-5FBB-46FD-8A83-C74EF9E2065D}"/>
              </a:ext>
            </a:extLst>
          </p:cNvPr>
          <p:cNvSpPr/>
          <p:nvPr/>
        </p:nvSpPr>
        <p:spPr>
          <a:xfrm>
            <a:off x="1239555" y="1936919"/>
            <a:ext cx="1246909" cy="36863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584DC1D-702D-4654-B7A9-27D16ED83D4C}"/>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Tree>
    <p:extLst>
      <p:ext uri="{BB962C8B-B14F-4D97-AF65-F5344CB8AC3E}">
        <p14:creationId xmlns:p14="http://schemas.microsoft.com/office/powerpoint/2010/main" val="372075772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Pareto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sz="1800" b="1" dirty="0"/>
              <a:t>.</a:t>
            </a:r>
            <a:endParaRPr lang="en-US" b="1" dirty="0"/>
          </a:p>
        </p:txBody>
      </p:sp>
      <p:pic>
        <p:nvPicPr>
          <p:cNvPr id="10" name="Picture 9">
            <a:extLst>
              <a:ext uri="{FF2B5EF4-FFF2-40B4-BE49-F238E27FC236}">
                <a16:creationId xmlns:a16="http://schemas.microsoft.com/office/drawing/2014/main" id="{DBF91A56-7060-4FE7-AC2F-4C6724DC54D1}"/>
              </a:ext>
            </a:extLst>
          </p:cNvPr>
          <p:cNvPicPr>
            <a:picLocks noChangeAspect="1"/>
          </p:cNvPicPr>
          <p:nvPr/>
        </p:nvPicPr>
        <p:blipFill>
          <a:blip r:embed="rId2"/>
          <a:stretch>
            <a:fillRect/>
          </a:stretch>
        </p:blipFill>
        <p:spPr>
          <a:xfrm>
            <a:off x="0" y="1120319"/>
            <a:ext cx="9144000" cy="4617362"/>
          </a:xfrm>
          <a:prstGeom prst="rect">
            <a:avLst/>
          </a:prstGeom>
        </p:spPr>
      </p:pic>
      <p:sp>
        <p:nvSpPr>
          <p:cNvPr id="15" name="Oval 14">
            <a:extLst>
              <a:ext uri="{FF2B5EF4-FFF2-40B4-BE49-F238E27FC236}">
                <a16:creationId xmlns:a16="http://schemas.microsoft.com/office/drawing/2014/main" id="{138E675A-3F8B-4FD1-BFEA-E16307060315}"/>
              </a:ext>
            </a:extLst>
          </p:cNvPr>
          <p:cNvSpPr/>
          <p:nvPr/>
        </p:nvSpPr>
        <p:spPr>
          <a:xfrm>
            <a:off x="1100796" y="1415015"/>
            <a:ext cx="1371600" cy="4906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7A0D91C-BCED-4650-B002-40110B5FD71D}"/>
              </a:ext>
            </a:extLst>
          </p:cNvPr>
          <p:cNvSpPr txBox="1"/>
          <p:nvPr/>
        </p:nvSpPr>
        <p:spPr>
          <a:xfrm>
            <a:off x="1120725" y="6032377"/>
            <a:ext cx="7375161" cy="4001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000" dirty="0"/>
              <a:t>Pareto analysis helps isolating most important issues in define phase.</a:t>
            </a:r>
          </a:p>
        </p:txBody>
      </p:sp>
      <p:sp>
        <p:nvSpPr>
          <p:cNvPr id="17" name="TextBox 16">
            <a:extLst>
              <a:ext uri="{FF2B5EF4-FFF2-40B4-BE49-F238E27FC236}">
                <a16:creationId xmlns:a16="http://schemas.microsoft.com/office/drawing/2014/main" id="{6D358B61-7DE3-4F35-A4E9-FF7A7E503B4F}"/>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Tree>
    <p:extLst>
      <p:ext uri="{BB962C8B-B14F-4D97-AF65-F5344CB8AC3E}">
        <p14:creationId xmlns:p14="http://schemas.microsoft.com/office/powerpoint/2010/main" val="177896449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dirty="0">
                <a:solidFill>
                  <a:schemeClr val="bg1"/>
                </a:solidFill>
              </a:rPr>
              <a:t>Factors in Six Sigma Project Selection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u="sng" dirty="0"/>
              <a:t>Return on Quality (ROQ)</a:t>
            </a:r>
          </a:p>
          <a:p>
            <a:pPr marL="520700" indent="-520700" defTabSz="1000125">
              <a:lnSpc>
                <a:spcPct val="90000"/>
              </a:lnSpc>
              <a:spcBef>
                <a:spcPts val="0"/>
              </a:spcBef>
              <a:spcAft>
                <a:spcPts val="1200"/>
              </a:spcAft>
              <a:buClr>
                <a:srgbClr val="BF0922"/>
              </a:buClr>
              <a:buSzPct val="85000"/>
              <a:buBlip>
                <a:blip r:embed="rId2"/>
              </a:buBlip>
              <a:defRPr/>
            </a:pPr>
            <a:r>
              <a:rPr lang="en-US" dirty="0"/>
              <a:t>…balancing quality costs against expected revenue gains</a:t>
            </a:r>
          </a:p>
          <a:p>
            <a:pPr marL="0" indent="0" defTabSz="1000125">
              <a:lnSpc>
                <a:spcPct val="90000"/>
              </a:lnSpc>
              <a:spcBef>
                <a:spcPts val="0"/>
              </a:spcBef>
              <a:spcAft>
                <a:spcPts val="1200"/>
              </a:spcAft>
              <a:buClr>
                <a:srgbClr val="BF0922"/>
              </a:buClr>
              <a:buSzPct val="85000"/>
              <a:buNone/>
              <a:defRPr/>
            </a:pPr>
            <a:endParaRPr lang="en-US" dirty="0"/>
          </a:p>
          <a:p>
            <a:pPr marL="520700" indent="-520700" defTabSz="1000125">
              <a:lnSpc>
                <a:spcPct val="90000"/>
              </a:lnSpc>
              <a:spcBef>
                <a:spcPts val="0"/>
              </a:spcBef>
              <a:spcAft>
                <a:spcPts val="1200"/>
              </a:spcAft>
              <a:buClr>
                <a:srgbClr val="BF0922"/>
              </a:buClr>
              <a:buSzPct val="85000"/>
              <a:buBlip>
                <a:blip r:embed="rId2"/>
              </a:buBlip>
              <a:defRPr/>
            </a:pPr>
            <a:r>
              <a:rPr lang="en-US" dirty="0"/>
              <a:t>Principles</a:t>
            </a:r>
          </a:p>
          <a:p>
            <a:pPr lvl="1"/>
            <a:r>
              <a:rPr lang="en-US" dirty="0"/>
              <a:t>Quality is an investment</a:t>
            </a:r>
          </a:p>
          <a:p>
            <a:pPr lvl="1"/>
            <a:r>
              <a:rPr lang="en-US" dirty="0"/>
              <a:t>Quality efforts must be made financially accountable.</a:t>
            </a:r>
          </a:p>
          <a:p>
            <a:pPr lvl="1"/>
            <a:r>
              <a:rPr lang="en-US" dirty="0"/>
              <a:t>It is possible to spend too much on quality.</a:t>
            </a:r>
          </a:p>
          <a:p>
            <a:pPr lvl="1"/>
            <a:r>
              <a:rPr lang="en-US" dirty="0"/>
              <a:t>Not all quality expenditures are equally valid.</a:t>
            </a:r>
          </a:p>
        </p:txBody>
      </p:sp>
    </p:spTree>
    <p:extLst>
      <p:ext uri="{BB962C8B-B14F-4D97-AF65-F5344CB8AC3E}">
        <p14:creationId xmlns:p14="http://schemas.microsoft.com/office/powerpoint/2010/main" val="4140813572"/>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The Define Phase</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520700" indent="-520700" defTabSz="1000125">
              <a:lnSpc>
                <a:spcPct val="90000"/>
              </a:lnSpc>
              <a:spcBef>
                <a:spcPts val="0"/>
              </a:spcBef>
              <a:spcAft>
                <a:spcPts val="1200"/>
              </a:spcAft>
              <a:buClr>
                <a:srgbClr val="BF0922"/>
              </a:buClr>
              <a:buSzPct val="85000"/>
              <a:buBlip>
                <a:blip r:embed="rId2"/>
              </a:buBlip>
              <a:defRPr/>
            </a:pPr>
            <a:endParaRPr lang="en-US" dirty="0"/>
          </a:p>
          <a:p>
            <a:pPr marL="0" indent="0" defTabSz="1000125">
              <a:lnSpc>
                <a:spcPct val="90000"/>
              </a:lnSpc>
              <a:spcBef>
                <a:spcPts val="0"/>
              </a:spcBef>
              <a:spcAft>
                <a:spcPts val="1200"/>
              </a:spcAft>
              <a:buClr>
                <a:srgbClr val="BF0922"/>
              </a:buClr>
              <a:buSzPct val="85000"/>
              <a:buNone/>
              <a:defRPr/>
            </a:pPr>
            <a:r>
              <a:rPr lang="en-US" dirty="0"/>
              <a:t>.</a:t>
            </a:r>
            <a:br>
              <a:rPr lang="en-US" dirty="0"/>
            </a:br>
            <a:endParaRPr lang="en-US" i="1" dirty="0"/>
          </a:p>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pic>
        <p:nvPicPr>
          <p:cNvPr id="6" name="Picture 5">
            <a:extLst>
              <a:ext uri="{FF2B5EF4-FFF2-40B4-BE49-F238E27FC236}">
                <a16:creationId xmlns:a16="http://schemas.microsoft.com/office/drawing/2014/main" id="{A8FF51EF-B709-4015-BB20-FE2B319052EA}"/>
              </a:ext>
            </a:extLst>
          </p:cNvPr>
          <p:cNvPicPr>
            <a:picLocks noChangeAspect="1"/>
          </p:cNvPicPr>
          <p:nvPr/>
        </p:nvPicPr>
        <p:blipFill>
          <a:blip r:embed="rId3"/>
          <a:stretch>
            <a:fillRect/>
          </a:stretch>
        </p:blipFill>
        <p:spPr>
          <a:xfrm>
            <a:off x="917574" y="752474"/>
            <a:ext cx="7007225" cy="5791265"/>
          </a:xfrm>
          <a:prstGeom prst="rect">
            <a:avLst/>
          </a:prstGeom>
        </p:spPr>
      </p:pic>
    </p:spTree>
    <p:extLst>
      <p:ext uri="{BB962C8B-B14F-4D97-AF65-F5344CB8AC3E}">
        <p14:creationId xmlns:p14="http://schemas.microsoft.com/office/powerpoint/2010/main" val="950195873"/>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High Level Process Mapping</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457200" y="708075"/>
            <a:ext cx="8229600" cy="6073725"/>
          </a:xfrm>
        </p:spPr>
        <p:txBody>
          <a:bodyPr>
            <a:normAutofit/>
          </a:bodyPr>
          <a:lstStyle/>
          <a:p>
            <a:pPr marL="0" indent="0">
              <a:buNone/>
            </a:pPr>
            <a:r>
              <a:rPr lang="en-US" b="1" u="sng" dirty="0"/>
              <a:t>SIPOC Diagram</a:t>
            </a:r>
            <a:endParaRPr lang="en-US" u="sng" dirty="0"/>
          </a:p>
        </p:txBody>
      </p:sp>
      <p:sp>
        <p:nvSpPr>
          <p:cNvPr id="15" name="TextBox 14">
            <a:extLst>
              <a:ext uri="{FF2B5EF4-FFF2-40B4-BE49-F238E27FC236}">
                <a16:creationId xmlns:a16="http://schemas.microsoft.com/office/drawing/2014/main" id="{A143DF0B-D40E-437E-A9BC-440C2A34BF83}"/>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6" name="TextBox 5">
            <a:extLst>
              <a:ext uri="{FF2B5EF4-FFF2-40B4-BE49-F238E27FC236}">
                <a16:creationId xmlns:a16="http://schemas.microsoft.com/office/drawing/2014/main" id="{6943D89B-A665-4834-BBBB-125B113B83DF}"/>
              </a:ext>
            </a:extLst>
          </p:cNvPr>
          <p:cNvSpPr txBox="1"/>
          <p:nvPr/>
        </p:nvSpPr>
        <p:spPr>
          <a:xfrm>
            <a:off x="2590798" y="1524000"/>
            <a:ext cx="1383712" cy="523220"/>
          </a:xfrm>
          <a:prstGeom prst="rect">
            <a:avLst/>
          </a:prstGeom>
          <a:noFill/>
        </p:spPr>
        <p:txBody>
          <a:bodyPr wrap="none" rtlCol="0">
            <a:spAutoFit/>
          </a:bodyPr>
          <a:lstStyle/>
          <a:p>
            <a:r>
              <a:rPr lang="en-US" sz="2800" dirty="0"/>
              <a:t>Supplier</a:t>
            </a:r>
          </a:p>
        </p:txBody>
      </p:sp>
      <p:sp>
        <p:nvSpPr>
          <p:cNvPr id="16" name="TextBox 15">
            <a:extLst>
              <a:ext uri="{FF2B5EF4-FFF2-40B4-BE49-F238E27FC236}">
                <a16:creationId xmlns:a16="http://schemas.microsoft.com/office/drawing/2014/main" id="{9FC524AD-34B1-4E10-AB83-4213863EDD63}"/>
              </a:ext>
            </a:extLst>
          </p:cNvPr>
          <p:cNvSpPr txBox="1"/>
          <p:nvPr/>
        </p:nvSpPr>
        <p:spPr>
          <a:xfrm>
            <a:off x="2590798" y="1905000"/>
            <a:ext cx="962123" cy="523220"/>
          </a:xfrm>
          <a:prstGeom prst="rect">
            <a:avLst/>
          </a:prstGeom>
          <a:noFill/>
        </p:spPr>
        <p:txBody>
          <a:bodyPr wrap="none" rtlCol="0">
            <a:spAutoFit/>
          </a:bodyPr>
          <a:lstStyle/>
          <a:p>
            <a:r>
              <a:rPr lang="en-US" sz="2800" dirty="0"/>
              <a:t>Input</a:t>
            </a:r>
          </a:p>
        </p:txBody>
      </p:sp>
      <p:sp>
        <p:nvSpPr>
          <p:cNvPr id="17" name="TextBox 16">
            <a:extLst>
              <a:ext uri="{FF2B5EF4-FFF2-40B4-BE49-F238E27FC236}">
                <a16:creationId xmlns:a16="http://schemas.microsoft.com/office/drawing/2014/main" id="{F7A2C044-2E2B-41E0-95FB-DE2893C741BE}"/>
              </a:ext>
            </a:extLst>
          </p:cNvPr>
          <p:cNvSpPr txBox="1"/>
          <p:nvPr/>
        </p:nvSpPr>
        <p:spPr>
          <a:xfrm>
            <a:off x="2590798" y="2331784"/>
            <a:ext cx="1291379" cy="523220"/>
          </a:xfrm>
          <a:prstGeom prst="rect">
            <a:avLst/>
          </a:prstGeom>
          <a:noFill/>
        </p:spPr>
        <p:txBody>
          <a:bodyPr wrap="none" rtlCol="0">
            <a:spAutoFit/>
          </a:bodyPr>
          <a:lstStyle/>
          <a:p>
            <a:r>
              <a:rPr lang="en-US" sz="2800" dirty="0"/>
              <a:t>Process</a:t>
            </a:r>
          </a:p>
        </p:txBody>
      </p:sp>
      <p:sp>
        <p:nvSpPr>
          <p:cNvPr id="18" name="TextBox 17">
            <a:extLst>
              <a:ext uri="{FF2B5EF4-FFF2-40B4-BE49-F238E27FC236}">
                <a16:creationId xmlns:a16="http://schemas.microsoft.com/office/drawing/2014/main" id="{D0E6ADA3-2204-4D4A-BC72-BD8D531BC4A2}"/>
              </a:ext>
            </a:extLst>
          </p:cNvPr>
          <p:cNvSpPr txBox="1"/>
          <p:nvPr/>
        </p:nvSpPr>
        <p:spPr>
          <a:xfrm>
            <a:off x="2590798" y="2743200"/>
            <a:ext cx="1229824" cy="523220"/>
          </a:xfrm>
          <a:prstGeom prst="rect">
            <a:avLst/>
          </a:prstGeom>
          <a:noFill/>
        </p:spPr>
        <p:txBody>
          <a:bodyPr wrap="none" rtlCol="0">
            <a:spAutoFit/>
          </a:bodyPr>
          <a:lstStyle/>
          <a:p>
            <a:r>
              <a:rPr lang="en-US" sz="2800" dirty="0"/>
              <a:t>Output</a:t>
            </a:r>
          </a:p>
        </p:txBody>
      </p:sp>
      <p:sp>
        <p:nvSpPr>
          <p:cNvPr id="19" name="TextBox 18">
            <a:extLst>
              <a:ext uri="{FF2B5EF4-FFF2-40B4-BE49-F238E27FC236}">
                <a16:creationId xmlns:a16="http://schemas.microsoft.com/office/drawing/2014/main" id="{151FD89F-A9B8-409B-AD50-1A9B8CFFD8F9}"/>
              </a:ext>
            </a:extLst>
          </p:cNvPr>
          <p:cNvSpPr txBox="1"/>
          <p:nvPr/>
        </p:nvSpPr>
        <p:spPr>
          <a:xfrm>
            <a:off x="2590798" y="3276600"/>
            <a:ext cx="1597360" cy="523220"/>
          </a:xfrm>
          <a:prstGeom prst="rect">
            <a:avLst/>
          </a:prstGeom>
          <a:noFill/>
        </p:spPr>
        <p:txBody>
          <a:bodyPr wrap="none" rtlCol="0">
            <a:spAutoFit/>
          </a:bodyPr>
          <a:lstStyle/>
          <a:p>
            <a:r>
              <a:rPr lang="en-US" sz="2800" dirty="0"/>
              <a:t>Customer</a:t>
            </a:r>
          </a:p>
        </p:txBody>
      </p:sp>
      <p:pic>
        <p:nvPicPr>
          <p:cNvPr id="21" name="Picture 20">
            <a:extLst>
              <a:ext uri="{FF2B5EF4-FFF2-40B4-BE49-F238E27FC236}">
                <a16:creationId xmlns:a16="http://schemas.microsoft.com/office/drawing/2014/main" id="{65A27F3A-E635-4078-87E0-7ECFF76BF9A8}"/>
              </a:ext>
            </a:extLst>
          </p:cNvPr>
          <p:cNvPicPr>
            <a:picLocks noChangeAspect="1"/>
          </p:cNvPicPr>
          <p:nvPr/>
        </p:nvPicPr>
        <p:blipFill>
          <a:blip r:embed="rId3"/>
          <a:stretch>
            <a:fillRect/>
          </a:stretch>
        </p:blipFill>
        <p:spPr>
          <a:xfrm>
            <a:off x="419100" y="4492883"/>
            <a:ext cx="8305800" cy="1611749"/>
          </a:xfrm>
          <a:prstGeom prst="rect">
            <a:avLst/>
          </a:prstGeom>
        </p:spPr>
      </p:pic>
    </p:spTree>
    <p:extLst>
      <p:ext uri="{BB962C8B-B14F-4D97-AF65-F5344CB8AC3E}">
        <p14:creationId xmlns:p14="http://schemas.microsoft.com/office/powerpoint/2010/main" val="32416896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outVertical)">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High Level Process Mapping</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457200" y="708075"/>
            <a:ext cx="8229600" cy="6073725"/>
          </a:xfrm>
        </p:spPr>
        <p:txBody>
          <a:bodyPr>
            <a:normAutofit/>
          </a:bodyPr>
          <a:lstStyle/>
          <a:p>
            <a:pPr marL="0" indent="0">
              <a:buNone/>
            </a:pPr>
            <a:r>
              <a:rPr lang="en-US" b="1" u="sng" dirty="0"/>
              <a:t>SIPOC Diagram</a:t>
            </a:r>
            <a:endParaRPr lang="en-US" u="sng" dirty="0"/>
          </a:p>
        </p:txBody>
      </p:sp>
      <p:pic>
        <p:nvPicPr>
          <p:cNvPr id="14" name="Picture 13">
            <a:extLst>
              <a:ext uri="{FF2B5EF4-FFF2-40B4-BE49-F238E27FC236}">
                <a16:creationId xmlns:a16="http://schemas.microsoft.com/office/drawing/2014/main" id="{8794F302-8963-47EF-836E-E387184ADF2B}"/>
              </a:ext>
            </a:extLst>
          </p:cNvPr>
          <p:cNvPicPr>
            <a:picLocks noChangeAspect="1"/>
          </p:cNvPicPr>
          <p:nvPr/>
        </p:nvPicPr>
        <p:blipFill>
          <a:blip r:embed="rId3"/>
          <a:stretch>
            <a:fillRect/>
          </a:stretch>
        </p:blipFill>
        <p:spPr>
          <a:xfrm>
            <a:off x="612775" y="2407958"/>
            <a:ext cx="8074441" cy="2314673"/>
          </a:xfrm>
          <a:prstGeom prst="rect">
            <a:avLst/>
          </a:prstGeom>
        </p:spPr>
      </p:pic>
      <p:sp>
        <p:nvSpPr>
          <p:cNvPr id="15" name="TextBox 14">
            <a:extLst>
              <a:ext uri="{FF2B5EF4-FFF2-40B4-BE49-F238E27FC236}">
                <a16:creationId xmlns:a16="http://schemas.microsoft.com/office/drawing/2014/main" id="{A143DF0B-D40E-437E-A9BC-440C2A34BF83}"/>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6" name="TextBox 5">
            <a:extLst>
              <a:ext uri="{FF2B5EF4-FFF2-40B4-BE49-F238E27FC236}">
                <a16:creationId xmlns:a16="http://schemas.microsoft.com/office/drawing/2014/main" id="{8284B2CD-520A-4820-8EC5-5741592917B2}"/>
              </a:ext>
            </a:extLst>
          </p:cNvPr>
          <p:cNvSpPr txBox="1"/>
          <p:nvPr/>
        </p:nvSpPr>
        <p:spPr>
          <a:xfrm>
            <a:off x="1283080" y="5122145"/>
            <a:ext cx="6730240" cy="461665"/>
          </a:xfrm>
          <a:prstGeom prst="rect">
            <a:avLst/>
          </a:prstGeom>
          <a:noFill/>
        </p:spPr>
        <p:txBody>
          <a:bodyPr wrap="none" rtlCol="0">
            <a:spAutoFit/>
          </a:bodyPr>
          <a:lstStyle/>
          <a:p>
            <a:r>
              <a:rPr lang="en-US" sz="2400" dirty="0"/>
              <a:t>SIPOC diagram of a typical automobile manufacturer</a:t>
            </a:r>
          </a:p>
        </p:txBody>
      </p:sp>
    </p:spTree>
    <p:extLst>
      <p:ext uri="{BB962C8B-B14F-4D97-AF65-F5344CB8AC3E}">
        <p14:creationId xmlns:p14="http://schemas.microsoft.com/office/powerpoint/2010/main" val="75876587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High Level Process Mapping</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457200" y="708075"/>
            <a:ext cx="8229600" cy="6073725"/>
          </a:xfrm>
        </p:spPr>
        <p:txBody>
          <a:bodyPr>
            <a:normAutofit/>
          </a:bodyPr>
          <a:lstStyle/>
          <a:p>
            <a:pPr marL="0" indent="0">
              <a:buNone/>
            </a:pPr>
            <a:r>
              <a:rPr lang="en-US" b="1" u="sng" dirty="0"/>
              <a:t>SIPOC Diagram</a:t>
            </a:r>
            <a:endParaRPr lang="en-US" u="sng" dirty="0"/>
          </a:p>
        </p:txBody>
      </p:sp>
      <p:pic>
        <p:nvPicPr>
          <p:cNvPr id="14" name="Picture 13">
            <a:extLst>
              <a:ext uri="{FF2B5EF4-FFF2-40B4-BE49-F238E27FC236}">
                <a16:creationId xmlns:a16="http://schemas.microsoft.com/office/drawing/2014/main" id="{8794F302-8963-47EF-836E-E387184ADF2B}"/>
              </a:ext>
            </a:extLst>
          </p:cNvPr>
          <p:cNvPicPr>
            <a:picLocks noChangeAspect="1"/>
          </p:cNvPicPr>
          <p:nvPr/>
        </p:nvPicPr>
        <p:blipFill>
          <a:blip r:embed="rId3"/>
          <a:stretch>
            <a:fillRect/>
          </a:stretch>
        </p:blipFill>
        <p:spPr>
          <a:xfrm>
            <a:off x="612775" y="2407958"/>
            <a:ext cx="8074441" cy="2314673"/>
          </a:xfrm>
          <a:prstGeom prst="rect">
            <a:avLst/>
          </a:prstGeom>
        </p:spPr>
      </p:pic>
      <p:sp>
        <p:nvSpPr>
          <p:cNvPr id="15" name="TextBox 14">
            <a:extLst>
              <a:ext uri="{FF2B5EF4-FFF2-40B4-BE49-F238E27FC236}">
                <a16:creationId xmlns:a16="http://schemas.microsoft.com/office/drawing/2014/main" id="{A143DF0B-D40E-437E-A9BC-440C2A34BF83}"/>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6" name="TextBox 5">
            <a:extLst>
              <a:ext uri="{FF2B5EF4-FFF2-40B4-BE49-F238E27FC236}">
                <a16:creationId xmlns:a16="http://schemas.microsoft.com/office/drawing/2014/main" id="{8284B2CD-520A-4820-8EC5-5741592917B2}"/>
              </a:ext>
            </a:extLst>
          </p:cNvPr>
          <p:cNvSpPr txBox="1"/>
          <p:nvPr/>
        </p:nvSpPr>
        <p:spPr>
          <a:xfrm>
            <a:off x="1283080" y="5122145"/>
            <a:ext cx="6730240" cy="461665"/>
          </a:xfrm>
          <a:prstGeom prst="rect">
            <a:avLst/>
          </a:prstGeom>
          <a:noFill/>
        </p:spPr>
        <p:txBody>
          <a:bodyPr wrap="none" rtlCol="0">
            <a:spAutoFit/>
          </a:bodyPr>
          <a:lstStyle/>
          <a:p>
            <a:r>
              <a:rPr lang="en-US" sz="2400" dirty="0"/>
              <a:t>SIPOC diagram of a typical automobile manufacturer</a:t>
            </a:r>
          </a:p>
        </p:txBody>
      </p:sp>
    </p:spTree>
    <p:extLst>
      <p:ext uri="{BB962C8B-B14F-4D97-AF65-F5344CB8AC3E}">
        <p14:creationId xmlns:p14="http://schemas.microsoft.com/office/powerpoint/2010/main" val="188676653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The Measurement Phase</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/53</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457200" y="708075"/>
            <a:ext cx="8229600" cy="6073725"/>
          </a:xfrm>
        </p:spPr>
        <p:txBody>
          <a:bodyPr>
            <a:normAutofit/>
          </a:bodyPr>
          <a:lstStyle/>
          <a:p>
            <a:pPr marL="0" indent="0">
              <a:buNone/>
            </a:pPr>
            <a:r>
              <a:rPr lang="en-US" b="1" u="sng" dirty="0"/>
              <a:t>SIPOC Diagram</a:t>
            </a:r>
            <a:endParaRPr lang="en-US" u="sng" dirty="0"/>
          </a:p>
        </p:txBody>
      </p:sp>
      <p:pic>
        <p:nvPicPr>
          <p:cNvPr id="14" name="Picture 13">
            <a:extLst>
              <a:ext uri="{FF2B5EF4-FFF2-40B4-BE49-F238E27FC236}">
                <a16:creationId xmlns:a16="http://schemas.microsoft.com/office/drawing/2014/main" id="{8794F302-8963-47EF-836E-E387184ADF2B}"/>
              </a:ext>
            </a:extLst>
          </p:cNvPr>
          <p:cNvPicPr>
            <a:picLocks noChangeAspect="1"/>
          </p:cNvPicPr>
          <p:nvPr/>
        </p:nvPicPr>
        <p:blipFill>
          <a:blip r:embed="rId3"/>
          <a:stretch>
            <a:fillRect/>
          </a:stretch>
        </p:blipFill>
        <p:spPr>
          <a:xfrm>
            <a:off x="612775" y="2407958"/>
            <a:ext cx="8074441" cy="2314673"/>
          </a:xfrm>
          <a:prstGeom prst="rect">
            <a:avLst/>
          </a:prstGeom>
        </p:spPr>
      </p:pic>
      <p:sp>
        <p:nvSpPr>
          <p:cNvPr id="15" name="TextBox 14">
            <a:extLst>
              <a:ext uri="{FF2B5EF4-FFF2-40B4-BE49-F238E27FC236}">
                <a16:creationId xmlns:a16="http://schemas.microsoft.com/office/drawing/2014/main" id="{A143DF0B-D40E-437E-A9BC-440C2A34BF83}"/>
              </a:ext>
            </a:extLst>
          </p:cNvPr>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6" name="TextBox 5">
            <a:extLst>
              <a:ext uri="{FF2B5EF4-FFF2-40B4-BE49-F238E27FC236}">
                <a16:creationId xmlns:a16="http://schemas.microsoft.com/office/drawing/2014/main" id="{8284B2CD-520A-4820-8EC5-5741592917B2}"/>
              </a:ext>
            </a:extLst>
          </p:cNvPr>
          <p:cNvSpPr txBox="1"/>
          <p:nvPr/>
        </p:nvSpPr>
        <p:spPr>
          <a:xfrm>
            <a:off x="1283080" y="5122145"/>
            <a:ext cx="6730240" cy="461665"/>
          </a:xfrm>
          <a:prstGeom prst="rect">
            <a:avLst/>
          </a:prstGeom>
          <a:noFill/>
        </p:spPr>
        <p:txBody>
          <a:bodyPr wrap="none" rtlCol="0">
            <a:spAutoFit/>
          </a:bodyPr>
          <a:lstStyle/>
          <a:p>
            <a:r>
              <a:rPr lang="en-US" sz="2400" dirty="0"/>
              <a:t>SIPOC diagram of a typical automobile manufacturer</a:t>
            </a:r>
          </a:p>
        </p:txBody>
      </p:sp>
    </p:spTree>
    <p:extLst>
      <p:ext uri="{BB962C8B-B14F-4D97-AF65-F5344CB8AC3E}">
        <p14:creationId xmlns:p14="http://schemas.microsoft.com/office/powerpoint/2010/main" val="318324030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Deliverables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Cost</a:t>
            </a:r>
          </a:p>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Quality </a:t>
            </a:r>
          </a:p>
          <a:p>
            <a:pPr marL="514350" indent="-514350" defTabSz="1000125">
              <a:lnSpc>
                <a:spcPct val="90000"/>
              </a:lnSpc>
              <a:spcBef>
                <a:spcPts val="0"/>
              </a:spcBef>
              <a:spcAft>
                <a:spcPts val="1200"/>
              </a:spcAft>
              <a:buClr>
                <a:srgbClr val="BF0922"/>
              </a:buClr>
              <a:buSzPct val="85000"/>
              <a:buFont typeface="+mj-lt"/>
              <a:buAutoNum type="arabicPeriod"/>
              <a:defRPr/>
            </a:pPr>
            <a:r>
              <a:rPr lang="en-US" dirty="0"/>
              <a:t>Schedule</a:t>
            </a:r>
            <a:br>
              <a:rPr lang="en-US" dirty="0"/>
            </a:br>
            <a:endParaRPr lang="en-US" dirty="0"/>
          </a:p>
          <a:p>
            <a:pPr defTabSz="1000125">
              <a:lnSpc>
                <a:spcPct val="90000"/>
              </a:lnSpc>
              <a:spcBef>
                <a:spcPts val="0"/>
              </a:spcBef>
              <a:spcAft>
                <a:spcPts val="1200"/>
              </a:spcAft>
              <a:buClr>
                <a:srgbClr val="BF0922"/>
              </a:buClr>
              <a:buSzPct val="85000"/>
              <a:defRPr/>
            </a:pPr>
            <a:r>
              <a:rPr lang="en-US" b="1" u="sng" dirty="0" err="1"/>
              <a:t>CTx</a:t>
            </a:r>
            <a:endParaRPr lang="en-US" b="1" u="sng" dirty="0"/>
          </a:p>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
        <p:nvSpPr>
          <p:cNvPr id="6" name="TextBox 5">
            <a:extLst>
              <a:ext uri="{FF2B5EF4-FFF2-40B4-BE49-F238E27FC236}">
                <a16:creationId xmlns:a16="http://schemas.microsoft.com/office/drawing/2014/main" id="{AC18C7A3-0DD9-430E-BDC7-F5CDEA8FEC4D}"/>
              </a:ext>
            </a:extLst>
          </p:cNvPr>
          <p:cNvSpPr txBox="1"/>
          <p:nvPr/>
        </p:nvSpPr>
        <p:spPr>
          <a:xfrm>
            <a:off x="1277431" y="4804102"/>
            <a:ext cx="2601161" cy="584775"/>
          </a:xfrm>
          <a:prstGeom prst="rect">
            <a:avLst/>
          </a:prstGeom>
          <a:noFill/>
        </p:spPr>
        <p:txBody>
          <a:bodyPr wrap="none" rtlCol="0">
            <a:spAutoFit/>
          </a:bodyPr>
          <a:lstStyle/>
          <a:p>
            <a:r>
              <a:rPr lang="en-US" sz="3200" dirty="0"/>
              <a:t>Critical to Cost</a:t>
            </a:r>
          </a:p>
        </p:txBody>
      </p:sp>
      <p:sp>
        <p:nvSpPr>
          <p:cNvPr id="17" name="TextBox 16">
            <a:extLst>
              <a:ext uri="{FF2B5EF4-FFF2-40B4-BE49-F238E27FC236}">
                <a16:creationId xmlns:a16="http://schemas.microsoft.com/office/drawing/2014/main" id="{D7AFF499-8B6A-4323-8459-5B85A8809522}"/>
              </a:ext>
            </a:extLst>
          </p:cNvPr>
          <p:cNvSpPr txBox="1"/>
          <p:nvPr/>
        </p:nvSpPr>
        <p:spPr>
          <a:xfrm>
            <a:off x="1277431" y="3566815"/>
            <a:ext cx="3073855" cy="584775"/>
          </a:xfrm>
          <a:prstGeom prst="rect">
            <a:avLst/>
          </a:prstGeom>
          <a:noFill/>
        </p:spPr>
        <p:txBody>
          <a:bodyPr wrap="none" rtlCol="0">
            <a:spAutoFit/>
          </a:bodyPr>
          <a:lstStyle/>
          <a:p>
            <a:r>
              <a:rPr lang="en-US" sz="3200" dirty="0"/>
              <a:t>Critical to Quality</a:t>
            </a:r>
          </a:p>
        </p:txBody>
      </p:sp>
      <p:sp>
        <p:nvSpPr>
          <p:cNvPr id="18" name="TextBox 17">
            <a:extLst>
              <a:ext uri="{FF2B5EF4-FFF2-40B4-BE49-F238E27FC236}">
                <a16:creationId xmlns:a16="http://schemas.microsoft.com/office/drawing/2014/main" id="{52E0418F-6170-417B-97E9-F6AF15A7A9A2}"/>
              </a:ext>
            </a:extLst>
          </p:cNvPr>
          <p:cNvSpPr txBox="1"/>
          <p:nvPr/>
        </p:nvSpPr>
        <p:spPr>
          <a:xfrm>
            <a:off x="1277431" y="4184353"/>
            <a:ext cx="3384837" cy="584775"/>
          </a:xfrm>
          <a:prstGeom prst="rect">
            <a:avLst/>
          </a:prstGeom>
          <a:noFill/>
        </p:spPr>
        <p:txBody>
          <a:bodyPr wrap="none" rtlCol="0">
            <a:spAutoFit/>
          </a:bodyPr>
          <a:lstStyle/>
          <a:p>
            <a:r>
              <a:rPr lang="en-US" sz="3200" dirty="0"/>
              <a:t>Critical to Schedule</a:t>
            </a:r>
          </a:p>
        </p:txBody>
      </p:sp>
      <p:sp>
        <p:nvSpPr>
          <p:cNvPr id="10" name="Right Brace 9">
            <a:extLst>
              <a:ext uri="{FF2B5EF4-FFF2-40B4-BE49-F238E27FC236}">
                <a16:creationId xmlns:a16="http://schemas.microsoft.com/office/drawing/2014/main" id="{B58AD375-D8E7-4911-851E-A469C258E062}"/>
              </a:ext>
            </a:extLst>
          </p:cNvPr>
          <p:cNvSpPr/>
          <p:nvPr/>
        </p:nvSpPr>
        <p:spPr>
          <a:xfrm>
            <a:off x="2819400" y="766276"/>
            <a:ext cx="304800" cy="1685349"/>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1116F17D-EAC8-4CFA-9809-33563DA8086E}"/>
              </a:ext>
            </a:extLst>
          </p:cNvPr>
          <p:cNvSpPr txBox="1"/>
          <p:nvPr/>
        </p:nvSpPr>
        <p:spPr>
          <a:xfrm>
            <a:off x="3325755" y="1378117"/>
            <a:ext cx="3650230" cy="461665"/>
          </a:xfrm>
          <a:prstGeom prst="rect">
            <a:avLst/>
          </a:prstGeom>
          <a:noFill/>
        </p:spPr>
        <p:txBody>
          <a:bodyPr wrap="none" rtlCol="0">
            <a:spAutoFit/>
          </a:bodyPr>
          <a:lstStyle/>
          <a:p>
            <a:r>
              <a:rPr lang="en-US" sz="2400" dirty="0"/>
              <a:t>Success of Six Sigma Project</a:t>
            </a:r>
          </a:p>
        </p:txBody>
      </p:sp>
      <p:sp>
        <p:nvSpPr>
          <p:cNvPr id="13" name="Rectangle 12">
            <a:extLst>
              <a:ext uri="{FF2B5EF4-FFF2-40B4-BE49-F238E27FC236}">
                <a16:creationId xmlns:a16="http://schemas.microsoft.com/office/drawing/2014/main" id="{A29D0972-C87C-4B11-857F-8ED0102CA028}"/>
              </a:ext>
            </a:extLst>
          </p:cNvPr>
          <p:cNvSpPr/>
          <p:nvPr/>
        </p:nvSpPr>
        <p:spPr>
          <a:xfrm>
            <a:off x="657173" y="5569190"/>
            <a:ext cx="8029627"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a:t>Deliverables are </a:t>
            </a:r>
            <a:r>
              <a:rPr lang="en-US" sz="2400" u="sng" dirty="0"/>
              <a:t>validated</a:t>
            </a:r>
            <a:r>
              <a:rPr lang="en-US" sz="2400" dirty="0"/>
              <a:t> and </a:t>
            </a:r>
            <a:r>
              <a:rPr lang="en-US" sz="2400" u="sng" dirty="0"/>
              <a:t>refined</a:t>
            </a:r>
            <a:r>
              <a:rPr lang="en-US" sz="2400" dirty="0"/>
              <a:t> in the Measure stage through a thorough statistical analysis.</a:t>
            </a:r>
          </a:p>
        </p:txBody>
      </p:sp>
    </p:spTree>
    <p:extLst>
      <p:ext uri="{BB962C8B-B14F-4D97-AF65-F5344CB8AC3E}">
        <p14:creationId xmlns:p14="http://schemas.microsoft.com/office/powerpoint/2010/main" val="55008855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Quality</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Defects, error, delivery time</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Defects-Per-Million Opportunities </a:t>
                </a:r>
                <a:br>
                  <a:rPr lang="en-US" dirty="0"/>
                </a:br>
                <a:br>
                  <a:rPr lang="en-US" dirty="0"/>
                </a:br>
                <a:endParaRPr lang="en-US" dirty="0"/>
              </a:p>
              <a:p>
                <a:pPr lvl="1" defTabSz="1000125">
                  <a:lnSpc>
                    <a:spcPct val="90000"/>
                  </a:lnSpc>
                  <a:spcBef>
                    <a:spcPts val="0"/>
                  </a:spcBef>
                  <a:spcAft>
                    <a:spcPts val="1200"/>
                  </a:spcAft>
                  <a:buClr>
                    <a:srgbClr val="BF0922"/>
                  </a:buClr>
                  <a:buSzPct val="85000"/>
                  <a:buFont typeface="Wingdings" panose="05000000000000000000" pitchFamily="2" charset="2"/>
                  <a:buChar char="§"/>
                  <a:defRPr/>
                </a:pPr>
                <a:endParaRPr lang="en-US" sz="700" dirty="0"/>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sz="2700" dirty="0"/>
                  <a:t>If defect in a smartphone can happen because defect in camera, GPS system, fingerprint, and video quality (Four opportunities).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sz="2700" dirty="0"/>
                  <a:t>If 1000 smartphone examined, 10 are found defective.</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m:t>
                        </m:r>
                      </m:num>
                      <m:den>
                        <m:r>
                          <a:rPr lang="en-US" sz="2400" b="0" i="1" smtClean="0">
                            <a:latin typeface="Cambria Math" panose="02040503050406030204" pitchFamily="18" charset="0"/>
                          </a:rPr>
                          <m:t>1000</m:t>
                        </m:r>
                        <m:r>
                          <a:rPr lang="en-US" sz="2400" b="0" i="1" smtClean="0">
                            <a:latin typeface="Cambria Math" panose="02040503050406030204" pitchFamily="18" charset="0"/>
                            <a:ea typeface="Cambria Math" panose="02040503050406030204" pitchFamily="18" charset="0"/>
                          </a:rPr>
                          <m:t>×4</m:t>
                        </m:r>
                      </m:den>
                    </m:f>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6</m:t>
                        </m:r>
                      </m:sup>
                    </m:sSup>
                    <m:r>
                      <a:rPr lang="en-US" sz="2400" b="0" i="1" smtClean="0">
                        <a:latin typeface="Cambria Math" panose="02040503050406030204" pitchFamily="18" charset="0"/>
                        <a:ea typeface="Cambria Math" panose="02040503050406030204" pitchFamily="18" charset="0"/>
                      </a:rPr>
                      <m:t>=2500 </m:t>
                    </m:r>
                    <m:r>
                      <a:rPr lang="en-US" sz="2400" b="0" i="1" smtClean="0">
                        <a:latin typeface="Cambria Math" panose="02040503050406030204" pitchFamily="18" charset="0"/>
                        <a:ea typeface="Cambria Math" panose="02040503050406030204" pitchFamily="18" charset="0"/>
                      </a:rPr>
                      <m:t>𝐷𝑃𝑀𝑂</m:t>
                    </m:r>
                  </m:oMath>
                </a14:m>
                <a:endParaRPr lang="en-US" sz="2400" b="0" dirty="0">
                  <a:ea typeface="Cambria Math" panose="02040503050406030204" pitchFamily="18" charset="0"/>
                </a:endParaRPr>
              </a:p>
              <a:p>
                <a:pPr lvl="1" defTabSz="1000125">
                  <a:lnSpc>
                    <a:spcPct val="90000"/>
                  </a:lnSpc>
                  <a:spcBef>
                    <a:spcPts val="0"/>
                  </a:spcBef>
                  <a:spcAft>
                    <a:spcPts val="1200"/>
                  </a:spcAft>
                  <a:buClr>
                    <a:srgbClr val="BF0922"/>
                  </a:buClr>
                  <a:buSzPct val="85000"/>
                  <a:buFont typeface="Wingdings" panose="05000000000000000000" pitchFamily="2" charset="2"/>
                  <a:buChar char="§"/>
                  <a:defRPr/>
                </a:pP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a:latin typeface="Cambria Math" panose="02040503050406030204" pitchFamily="18" charset="0"/>
                          </a:rPr>
                          <m:t>1000</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6</m:t>
                        </m:r>
                      </m:den>
                    </m:f>
                    <m:r>
                      <a:rPr lang="en-US"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6</m:t>
                        </m:r>
                      </m:sup>
                    </m:sSup>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1667</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𝐷𝑃𝑀𝑂</m:t>
                    </m:r>
                  </m:oMath>
                </a14:m>
                <a:endParaRPr lang="en-US" sz="2400"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248" t="-2222" r="-183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645A9C4B-9B0F-41DA-9259-90DB49E2FC8F}"/>
              </a:ext>
            </a:extLst>
          </p:cNvPr>
          <p:cNvSpPr txBox="1"/>
          <p:nvPr/>
        </p:nvSpPr>
        <p:spPr>
          <a:xfrm>
            <a:off x="1772187" y="1905000"/>
            <a:ext cx="2035301" cy="523220"/>
          </a:xfrm>
          <a:prstGeom prst="rect">
            <a:avLst/>
          </a:prstGeom>
          <a:noFill/>
        </p:spPr>
        <p:txBody>
          <a:bodyPr wrap="none" rtlCol="0">
            <a:spAutoFit/>
          </a:bodyPr>
          <a:lstStyle/>
          <a:p>
            <a:r>
              <a:rPr lang="en-US" sz="2800" dirty="0"/>
              <a:t>2.5% defects</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03F0219-A3E8-4933-B0A5-B5AEB9CA2984}"/>
                  </a:ext>
                </a:extLst>
              </p:cNvPr>
              <p:cNvSpPr txBox="1"/>
              <p:nvPr/>
            </p:nvSpPr>
            <p:spPr>
              <a:xfrm>
                <a:off x="3087858" y="2435806"/>
                <a:ext cx="4549643" cy="523220"/>
              </a:xfrm>
              <a:prstGeom prst="rect">
                <a:avLst/>
              </a:prstGeom>
              <a:noFill/>
            </p:spPr>
            <p:txBody>
              <a:bodyPr wrap="none" rtlCol="0">
                <a:spAutoFit/>
              </a:bodyPr>
              <a:lstStyle/>
              <a:p>
                <a:r>
                  <a:rPr lang="en-US" sz="2800" dirty="0"/>
                  <a:t>0.025</a:t>
                </a:r>
                <a14:m>
                  <m:oMath xmlns:m="http://schemas.openxmlformats.org/officeDocument/2006/math">
                    <m:r>
                      <a:rPr lang="en-US" sz="2800" i="1" smtClean="0">
                        <a:latin typeface="Cambria Math" panose="02040503050406030204" pitchFamily="18" charset="0"/>
                        <a:ea typeface="Cambria Math" panose="02040503050406030204" pitchFamily="18" charset="0"/>
                      </a:rPr>
                      <m:t>×</m:t>
                    </m:r>
                    <m:sSup>
                      <m:sSupPr>
                        <m:ctrlPr>
                          <a:rPr lang="en-US" sz="280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10</m:t>
                        </m:r>
                      </m:e>
                      <m:sup>
                        <m:r>
                          <a:rPr lang="en-US" sz="2800" b="0" i="1" smtClean="0">
                            <a:latin typeface="Cambria Math" panose="02040503050406030204" pitchFamily="18" charset="0"/>
                            <a:ea typeface="Cambria Math" panose="02040503050406030204" pitchFamily="18" charset="0"/>
                          </a:rPr>
                          <m:t>6</m:t>
                        </m:r>
                      </m:sup>
                    </m:sSup>
                    <m:r>
                      <a:rPr lang="en-US" sz="2800" b="0" i="1" smtClean="0">
                        <a:latin typeface="Cambria Math" panose="02040503050406030204" pitchFamily="18" charset="0"/>
                        <a:ea typeface="Cambria Math" panose="02040503050406030204" pitchFamily="18" charset="0"/>
                      </a:rPr>
                      <m:t>=25,000 </m:t>
                    </m:r>
                    <m:r>
                      <a:rPr lang="en-US" sz="2800" b="0" i="1" smtClean="0">
                        <a:latin typeface="Cambria Math" panose="02040503050406030204" pitchFamily="18" charset="0"/>
                        <a:ea typeface="Cambria Math" panose="02040503050406030204" pitchFamily="18" charset="0"/>
                      </a:rPr>
                      <m:t>𝐷𝑃𝑀𝑂</m:t>
                    </m:r>
                  </m:oMath>
                </a14:m>
                <a:endParaRPr lang="en-US" sz="2800" dirty="0"/>
              </a:p>
            </p:txBody>
          </p:sp>
        </mc:Choice>
        <mc:Fallback xmlns="">
          <p:sp>
            <p:nvSpPr>
              <p:cNvPr id="14" name="TextBox 13">
                <a:extLst>
                  <a:ext uri="{FF2B5EF4-FFF2-40B4-BE49-F238E27FC236}">
                    <a16:creationId xmlns:a16="http://schemas.microsoft.com/office/drawing/2014/main" id="{A03F0219-A3E8-4933-B0A5-B5AEB9CA2984}"/>
                  </a:ext>
                </a:extLst>
              </p:cNvPr>
              <p:cNvSpPr txBox="1">
                <a:spLocks noRot="1" noChangeAspect="1" noMove="1" noResize="1" noEditPoints="1" noAdjustHandles="1" noChangeArrowheads="1" noChangeShapeType="1" noTextEdit="1"/>
              </p:cNvSpPr>
              <p:nvPr/>
            </p:nvSpPr>
            <p:spPr>
              <a:xfrm>
                <a:off x="3087858" y="2435806"/>
                <a:ext cx="4549643" cy="523220"/>
              </a:xfrm>
              <a:prstGeom prst="rect">
                <a:avLst/>
              </a:prstGeom>
              <a:blipFill>
                <a:blip r:embed="rId3"/>
                <a:stretch>
                  <a:fillRect l="-2815" t="-11765" b="-34118"/>
                </a:stretch>
              </a:blipFill>
            </p:spPr>
            <p:txBody>
              <a:bodyPr/>
              <a:lstStyle/>
              <a:p>
                <a:r>
                  <a:rPr lang="en-US">
                    <a:noFill/>
                  </a:rPr>
                  <a:t> </a:t>
                </a:r>
              </a:p>
            </p:txBody>
          </p:sp>
        </mc:Fallback>
      </mc:AlternateContent>
      <p:cxnSp>
        <p:nvCxnSpPr>
          <p:cNvPr id="12" name="Connector: Elbow 11">
            <a:extLst>
              <a:ext uri="{FF2B5EF4-FFF2-40B4-BE49-F238E27FC236}">
                <a16:creationId xmlns:a16="http://schemas.microsoft.com/office/drawing/2014/main" id="{47522C14-E7B7-4138-BBCF-C24B3E288F4B}"/>
              </a:ext>
            </a:extLst>
          </p:cNvPr>
          <p:cNvCxnSpPr>
            <a:endCxn id="14" idx="1"/>
          </p:cNvCxnSpPr>
          <p:nvPr/>
        </p:nvCxnSpPr>
        <p:spPr>
          <a:xfrm>
            <a:off x="2438400" y="2428220"/>
            <a:ext cx="649458" cy="269196"/>
          </a:xfrm>
          <a:prstGeom prst="bentConnector3">
            <a:avLst>
              <a:gd name="adj1" fmla="val 2347"/>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191083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arn(inVertic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arn(inVertical)">
                                      <p:cBhvr>
                                        <p:cTn id="29" dur="50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arn(inVertical)">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barn(inVertical)">
                                      <p:cBhvr>
                                        <p:cTn id="3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 (CTS)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dirty="0"/>
                  <a:t>CTS factors impact the delivery time of the product or service.</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Cycle time</a:t>
                </a:r>
                <a:r>
                  <a:rPr lang="en-US" dirty="0"/>
                  <a:t>: The Cycle Time for a process usually refers to the total elapsed time for the process (from process start to process completion)</a:t>
                </a:r>
              </a:p>
              <a:p>
                <a:pPr marL="0" indent="0" defTabSz="1000125">
                  <a:lnSpc>
                    <a:spcPct val="90000"/>
                  </a:lnSpc>
                  <a:spcBef>
                    <a:spcPts val="0"/>
                  </a:spcBef>
                  <a:spcAft>
                    <a:spcPts val="1200"/>
                  </a:spcAft>
                  <a:buClr>
                    <a:srgbClr val="BF0922"/>
                  </a:buClr>
                  <a:buSzPct val="85000"/>
                  <a:buNone/>
                  <a:defRPr/>
                </a:pPr>
                <a:r>
                  <a:rPr lang="en-US" b="1" u="sng" dirty="0"/>
                  <a:t>Example</a:t>
                </a:r>
                <a:r>
                  <a:rPr lang="en-US" dirty="0"/>
                  <a:t>: If a manufacturing unit produces 100 units of product per 60 hours.</a:t>
                </a: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60</m:t>
                          </m:r>
                        </m:num>
                        <m:den>
                          <m:r>
                            <a:rPr lang="en-US" b="0" i="1" smtClean="0">
                              <a:latin typeface="Cambria Math" panose="02040503050406030204" pitchFamily="18" charset="0"/>
                            </a:rPr>
                            <m:t>100</m:t>
                          </m:r>
                        </m:den>
                      </m:f>
                      <m:r>
                        <a:rPr lang="en-US" b="0" i="1" smtClean="0">
                          <a:latin typeface="Cambria Math" panose="02040503050406030204" pitchFamily="18" charset="0"/>
                        </a:rPr>
                        <m:t>=0.6 </m:t>
                      </m:r>
                      <m:r>
                        <a:rPr lang="en-US" b="0" i="1" smtClean="0">
                          <a:latin typeface="Cambria Math" panose="02040503050406030204" pitchFamily="18" charset="0"/>
                        </a:rPr>
                        <m:t>h𝑜𝑢𝑟</m:t>
                      </m:r>
                      <m:r>
                        <a:rPr lang="en-US" b="0" i="1" smtClean="0">
                          <a:latin typeface="Cambria Math" panose="02040503050406030204" pitchFamily="18" charset="0"/>
                        </a:rPr>
                        <m:t>=0.6∗60=36 </m:t>
                      </m:r>
                      <m:r>
                        <a:rPr lang="en-US" b="0" i="1" smtClean="0">
                          <a:latin typeface="Cambria Math" panose="02040503050406030204" pitchFamily="18" charset="0"/>
                        </a:rPr>
                        <m:t>𝑚𝑖𝑛𝑢𝑡𝑒𝑠</m:t>
                      </m:r>
                      <m:r>
                        <a:rPr lang="en-US" b="0" i="1" smtClean="0">
                          <a:latin typeface="Cambria Math" panose="02040503050406030204" pitchFamily="18" charset="0"/>
                        </a:rPr>
                        <m:t> </m:t>
                      </m:r>
                    </m:oMath>
                  </m:oMathPara>
                </a14:m>
                <a:br>
                  <a:rPr lang="en-US" dirty="0"/>
                </a:b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400" b="0" dirty="0">
                  <a:ea typeface="Cambria Math" panose="020405030504060302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909" t="-2222" r="-294"/>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7999E5B1-A277-4693-971C-E12BE3823379}"/>
              </a:ext>
            </a:extLst>
          </p:cNvPr>
          <p:cNvSpPr txBox="1"/>
          <p:nvPr/>
        </p:nvSpPr>
        <p:spPr>
          <a:xfrm>
            <a:off x="457200" y="6015335"/>
            <a:ext cx="8066183"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400" dirty="0"/>
              <a:t>On an average it takes 36 minutes to produce a unit of product.</a:t>
            </a:r>
          </a:p>
        </p:txBody>
      </p:sp>
    </p:spTree>
    <p:extLst>
      <p:ext uri="{BB962C8B-B14F-4D97-AF65-F5344CB8AC3E}">
        <p14:creationId xmlns:p14="http://schemas.microsoft.com/office/powerpoint/2010/main" val="198647473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1000"/>
                                        <p:tgtEl>
                                          <p:spTgt spid="4">
                                            <p:txEl>
                                              <p:pRg st="3" end="3"/>
                                            </p:txEl>
                                          </p:spTgt>
                                        </p:tgtEl>
                                      </p:cBhvr>
                                    </p:animEffect>
                                    <p:anim calcmode="lin" valueType="num">
                                      <p:cBhvr>
                                        <p:cTn id="1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 (CTS)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b="0" i="1" smtClean="0">
                        <a:latin typeface="Cambria Math" panose="02040503050406030204" pitchFamily="18" charset="0"/>
                      </a:rPr>
                      <m:t>𝑃𝑟𝑜𝑐𝑒𝑠𝑠</m:t>
                    </m:r>
                    <m:r>
                      <a:rPr lang="en-US" b="0" i="1" smtClean="0">
                        <a:latin typeface="Cambria Math" panose="02040503050406030204" pitchFamily="18" charset="0"/>
                      </a:rPr>
                      <m:t> </m:t>
                    </m:r>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𝐸𝑓𝑓𝑖𝑐𝑖𝑒𝑛𝑐𝑦</m:t>
                    </m:r>
                  </m:oMath>
                </a14:m>
                <a:endParaRPr lang="en-US" b="0" i="1"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𝑉𝑎𝑙𝑢𝑒</m:t>
                          </m:r>
                          <m:r>
                            <a:rPr lang="en-US" b="0" i="1" smtClean="0">
                              <a:latin typeface="Cambria Math" panose="02040503050406030204" pitchFamily="18" charset="0"/>
                            </a:rPr>
                            <m:t> </m:t>
                          </m:r>
                          <m:r>
                            <a:rPr lang="en-US" b="0" i="1" smtClean="0">
                              <a:latin typeface="Cambria Math" panose="02040503050406030204" pitchFamily="18" charset="0"/>
                            </a:rPr>
                            <m:t>𝑎𝑑𝑑𝑒𝑑</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𝑝𝑟𝑜𝑐𝑒𝑠𝑠</m:t>
                          </m:r>
                        </m:num>
                        <m:den>
                          <m:r>
                            <a:rPr lang="en-US" b="0" i="1" smtClean="0">
                              <a:latin typeface="Cambria Math" panose="02040503050406030204" pitchFamily="18" charset="0"/>
                            </a:rPr>
                            <m:t>𝐶𝑦𝑐𝑙𝑒</m:t>
                          </m:r>
                          <m:r>
                            <a:rPr lang="en-US" b="0" i="1" smtClean="0">
                              <a:latin typeface="Cambria Math" panose="02040503050406030204" pitchFamily="18" charset="0"/>
                            </a:rPr>
                            <m:t> </m:t>
                          </m:r>
                          <m:r>
                            <a:rPr lang="en-US" b="0" i="1" smtClean="0">
                              <a:latin typeface="Cambria Math" panose="02040503050406030204" pitchFamily="18" charset="0"/>
                            </a:rPr>
                            <m:t>𝑡𝑖𝑚𝑒</m:t>
                          </m:r>
                        </m:den>
                      </m:f>
                    </m:oMath>
                  </m:oMathPara>
                </a14:m>
                <a:endParaRPr lang="en-US" sz="2400" b="0" dirty="0">
                  <a:ea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r>
                  <a:rPr lang="en-US" sz="2400" b="1" u="sng" dirty="0"/>
                  <a:t>Example</a:t>
                </a:r>
                <a:r>
                  <a:rPr lang="en-US" sz="2400" dirty="0"/>
                  <a:t>: In previous example, if value added time is 50 hours   a manufacturing unit produces 100 units of product per 60 hours.</a:t>
                </a:r>
              </a:p>
              <a:p>
                <a:pPr marL="0" indent="0" defTabSz="1000125">
                  <a:lnSpc>
                    <a:spcPct val="90000"/>
                  </a:lnSpc>
                  <a:spcBef>
                    <a:spcPts val="0"/>
                  </a:spcBef>
                  <a:spcAft>
                    <a:spcPts val="1200"/>
                  </a:spcAft>
                  <a:buClr>
                    <a:srgbClr val="BF0922"/>
                  </a:buClr>
                  <a:buSzPct val="85000"/>
                  <a:buNone/>
                  <a:defRPr/>
                </a:pPr>
                <a:endParaRPr lang="en-US" sz="2400" b="0" dirty="0">
                  <a:ea typeface="Cambria Math" panose="020405030504060302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l="-1175" r="-22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850CB23B-C59E-4830-8A5D-07BC06150F33}"/>
              </a:ext>
            </a:extLst>
          </p:cNvPr>
          <p:cNvPicPr>
            <a:picLocks noChangeAspect="1"/>
          </p:cNvPicPr>
          <p:nvPr/>
        </p:nvPicPr>
        <p:blipFill>
          <a:blip r:embed="rId3"/>
          <a:stretch>
            <a:fillRect/>
          </a:stretch>
        </p:blipFill>
        <p:spPr>
          <a:xfrm>
            <a:off x="213489" y="4089601"/>
            <a:ext cx="8717021" cy="2420057"/>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B9F7E9A0-5203-4776-A1AD-B6AFE5B7186F}"/>
                  </a:ext>
                </a:extLst>
              </p:cNvPr>
              <p:cNvSpPr txBox="1"/>
              <p:nvPr/>
            </p:nvSpPr>
            <p:spPr>
              <a:xfrm>
                <a:off x="2151613" y="3312442"/>
                <a:ext cx="4764574" cy="58451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𝑃𝑟𝑜𝑐𝑒𝑠𝑠</m:t>
                      </m:r>
                      <m:r>
                        <a:rPr lang="en-US" sz="2000" b="0" i="1" smtClean="0">
                          <a:latin typeface="Cambria Math" panose="02040503050406030204" pitchFamily="18" charset="0"/>
                        </a:rPr>
                        <m:t> </m:t>
                      </m:r>
                      <m:r>
                        <a:rPr lang="en-US" sz="2000" b="0" i="1" smtClean="0">
                          <a:latin typeface="Cambria Math" panose="02040503050406030204" pitchFamily="18" charset="0"/>
                        </a:rPr>
                        <m:t>𝑐𝑦𝑐𝑙𝑒</m:t>
                      </m:r>
                      <m:r>
                        <a:rPr lang="en-US" sz="2000" b="0" i="1" smtClean="0">
                          <a:latin typeface="Cambria Math" panose="02040503050406030204" pitchFamily="18" charset="0"/>
                        </a:rPr>
                        <m:t> </m:t>
                      </m:r>
                      <m:r>
                        <a:rPr lang="en-US" sz="2000" b="0" i="1" smtClean="0">
                          <a:latin typeface="Cambria Math" panose="02040503050406030204" pitchFamily="18" charset="0"/>
                        </a:rPr>
                        <m:t>𝑒𝑓𝑓𝑖𝑐𝑖𝑒𝑛𝑐𝑦</m:t>
                      </m:r>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50</m:t>
                          </m:r>
                        </m:num>
                        <m:den>
                          <m:r>
                            <a:rPr lang="en-US" sz="2000" b="0" i="1" smtClean="0">
                              <a:latin typeface="Cambria Math" panose="02040503050406030204" pitchFamily="18" charset="0"/>
                            </a:rPr>
                            <m:t>60</m:t>
                          </m:r>
                        </m:den>
                      </m:f>
                      <m:r>
                        <a:rPr lang="en-US" sz="2000" b="0" i="1" smtClean="0">
                          <a:latin typeface="Cambria Math" panose="02040503050406030204" pitchFamily="18" charset="0"/>
                        </a:rPr>
                        <m:t>=83.33%</m:t>
                      </m:r>
                    </m:oMath>
                  </m:oMathPara>
                </a14:m>
                <a:endParaRPr lang="en-US" sz="2000" dirty="0"/>
              </a:p>
            </p:txBody>
          </p:sp>
        </mc:Choice>
        <mc:Fallback>
          <p:sp>
            <p:nvSpPr>
              <p:cNvPr id="6" name="TextBox 5">
                <a:extLst>
                  <a:ext uri="{FF2B5EF4-FFF2-40B4-BE49-F238E27FC236}">
                    <a16:creationId xmlns:a16="http://schemas.microsoft.com/office/drawing/2014/main" id="{B9F7E9A0-5203-4776-A1AD-B6AFE5B7186F}"/>
                  </a:ext>
                </a:extLst>
              </p:cNvPr>
              <p:cNvSpPr txBox="1">
                <a:spLocks noRot="1" noChangeAspect="1" noMove="1" noResize="1" noEditPoints="1" noAdjustHandles="1" noChangeArrowheads="1" noChangeShapeType="1" noTextEdit="1"/>
              </p:cNvSpPr>
              <p:nvPr/>
            </p:nvSpPr>
            <p:spPr>
              <a:xfrm>
                <a:off x="2151613" y="3312442"/>
                <a:ext cx="4764574" cy="58451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0821985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Schedule</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i="1" smtClean="0">
                        <a:latin typeface="Cambria Math" panose="02040503050406030204" pitchFamily="18" charset="0"/>
                      </a:rPr>
                      <m:t>𝑃𝑟𝑜𝑐𝑒𝑠𝑠</m:t>
                    </m:r>
                    <m:r>
                      <a:rPr lang="en-US" i="1" smtClean="0">
                        <a:latin typeface="Cambria Math" panose="02040503050406030204" pitchFamily="18" charset="0"/>
                      </a:rPr>
                      <m:t> </m:t>
                    </m:r>
                    <m:r>
                      <a:rPr lang="en-US" i="1" smtClean="0">
                        <a:latin typeface="Cambria Math" panose="02040503050406030204" pitchFamily="18" charset="0"/>
                      </a:rPr>
                      <m:t>𝐿𝑒𝑎𝑑</m:t>
                    </m:r>
                    <m:r>
                      <a:rPr lang="en-US" i="1" smtClean="0">
                        <a:latin typeface="Cambria Math" panose="02040503050406030204" pitchFamily="18" charset="0"/>
                      </a:rPr>
                      <m:t> </m:t>
                    </m:r>
                    <m:r>
                      <a:rPr lang="en-US" i="1" smtClean="0">
                        <a:latin typeface="Cambria Math" panose="02040503050406030204" pitchFamily="18" charset="0"/>
                      </a:rPr>
                      <m:t>𝑇𝑖𝑚𝑒</m:t>
                    </m:r>
                  </m:oMath>
                </a14:m>
                <a:endParaRPr lang="en-US" i="1"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𝑁𝑜</m:t>
                          </m:r>
                          <m:r>
                            <a:rPr lang="en-US" i="1">
                              <a:latin typeface="Cambria Math" panose="02040503050406030204" pitchFamily="18" charset="0"/>
                            </a:rPr>
                            <m:t>. </m:t>
                          </m:r>
                          <m:r>
                            <a:rPr lang="en-US" i="1">
                              <a:latin typeface="Cambria Math" panose="02040503050406030204" pitchFamily="18" charset="0"/>
                            </a:rPr>
                            <m:t>𝑜𝑓</m:t>
                          </m:r>
                          <m:r>
                            <a:rPr lang="en-US" i="1">
                              <a:latin typeface="Cambria Math" panose="02040503050406030204" pitchFamily="18" charset="0"/>
                            </a:rPr>
                            <m:t> </m:t>
                          </m:r>
                          <m:r>
                            <a:rPr lang="en-US" i="1">
                              <a:latin typeface="Cambria Math" panose="02040503050406030204" pitchFamily="18" charset="0"/>
                            </a:rPr>
                            <m:t>𝑖𝑡𝑒𝑚𝑠</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𝑝𝑟𝑜𝑐𝑒𝑠𝑠</m:t>
                          </m:r>
                        </m:num>
                        <m:den>
                          <m:r>
                            <a:rPr lang="en-US" i="1">
                              <a:latin typeface="Cambria Math" panose="02040503050406030204" pitchFamily="18" charset="0"/>
                            </a:rPr>
                            <m:t>𝐶𝑜𝑚𝑝𝑙𝑒𝑡𝑖𝑜𝑛</m:t>
                          </m:r>
                          <m:r>
                            <a:rPr lang="en-US" i="1">
                              <a:latin typeface="Cambria Math" panose="02040503050406030204" pitchFamily="18" charset="0"/>
                            </a:rPr>
                            <m:t> </m:t>
                          </m:r>
                          <m:r>
                            <a:rPr lang="en-US" i="1">
                              <a:latin typeface="Cambria Math" panose="02040503050406030204" pitchFamily="18" charset="0"/>
                            </a:rPr>
                            <m:t>𝑝𝑒𝑟</m:t>
                          </m:r>
                          <m:r>
                            <a:rPr lang="en-US" i="1">
                              <a:latin typeface="Cambria Math" panose="02040503050406030204" pitchFamily="18" charset="0"/>
                            </a:rPr>
                            <m:t> </m:t>
                          </m:r>
                          <m:r>
                            <a:rPr lang="en-US" i="1">
                              <a:latin typeface="Cambria Math" panose="02040503050406030204" pitchFamily="18" charset="0"/>
                            </a:rPr>
                            <m:t>h𝑜𝑢𝑟</m:t>
                          </m:r>
                        </m:den>
                      </m:f>
                    </m:oMath>
                  </m:oMathPara>
                </a14:m>
                <a:endParaRPr lang="en-US" dirty="0"/>
              </a:p>
              <a:p>
                <a:pPr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If it takes 2 hours on average to complete each Purchase Order, then </a:t>
                </a:r>
                <a:endParaRPr lang="en-US" dirty="0">
                  <a:latin typeface="Cambria Math" panose="02040503050406030204" pitchFamily="18" charset="0"/>
                </a:endParaRPr>
              </a:p>
              <a:p>
                <a:pPr marL="0" indent="0" defTabSz="1000125">
                  <a:lnSpc>
                    <a:spcPct val="90000"/>
                  </a:lnSpc>
                  <a:spcBef>
                    <a:spcPts val="0"/>
                  </a:spcBef>
                  <a:spcAft>
                    <a:spcPts val="1200"/>
                  </a:spcAft>
                  <a:buClr>
                    <a:srgbClr val="BF0922"/>
                  </a:buClr>
                  <a:buSzPct val="85000"/>
                  <a:buNone/>
                  <a:defRPr/>
                </a:pPr>
                <a14:m>
                  <m:oMath xmlns:m="http://schemas.openxmlformats.org/officeDocument/2006/math">
                    <m:r>
                      <a:rPr lang="en-US" b="0" i="0" smtClean="0">
                        <a:latin typeface="Cambria Math" panose="02040503050406030204" pitchFamily="18" charset="0"/>
                      </a:rPr>
                      <m:t>          </m:t>
                    </m:r>
                    <m:r>
                      <m:rPr>
                        <m:sty m:val="p"/>
                      </m:rPr>
                      <a:rPr lang="en-US">
                        <a:latin typeface="Cambria Math" panose="02040503050406030204" pitchFamily="18" charset="0"/>
                      </a:rPr>
                      <m:t>completion</m:t>
                    </m:r>
                    <m:r>
                      <a:rPr lang="en-US">
                        <a:latin typeface="Cambria Math" panose="02040503050406030204" pitchFamily="18" charset="0"/>
                      </a:rPr>
                      <m:t> </m:t>
                    </m:r>
                    <m:r>
                      <m:rPr>
                        <m:sty m:val="p"/>
                      </m:rPr>
                      <a:rPr lang="en-US">
                        <a:latin typeface="Cambria Math" panose="02040503050406030204" pitchFamily="18" charset="0"/>
                      </a:rPr>
                      <m:t>per</m:t>
                    </m:r>
                    <m:r>
                      <a:rPr lang="en-US">
                        <a:latin typeface="Cambria Math" panose="02040503050406030204" pitchFamily="18" charset="0"/>
                      </a:rPr>
                      <m:t> </m:t>
                    </m:r>
                    <m:r>
                      <m:rPr>
                        <m:sty m:val="p"/>
                      </m:rPr>
                      <a:rPr lang="en-US">
                        <a:latin typeface="Cambria Math" panose="02040503050406030204" pitchFamily="18" charset="0"/>
                      </a:rPr>
                      <m:t>hour</m:t>
                    </m:r>
                  </m:oMath>
                </a14:m>
                <a:r>
                  <a:rPr lang="en-US" dirty="0"/>
                  <a:t> </a:t>
                </a:r>
                <a14:m>
                  <m:oMath xmlns:m="http://schemas.openxmlformats.org/officeDocument/2006/math">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r>
                      <a:rPr lang="en-US" sz="2400" b="0" i="0" smtClean="0">
                        <a:latin typeface="Cambria Math" panose="02040503050406030204" pitchFamily="18" charset="0"/>
                      </a:rPr>
                      <m:t>=0.5</m:t>
                    </m:r>
                  </m:oMath>
                </a14:m>
                <a:endParaRPr lang="en-US" sz="1800" dirty="0">
                  <a:ea typeface="Cambria Math" panose="02040503050406030204" pitchFamily="18" charset="0"/>
                </a:endParaRPr>
              </a:p>
              <a:p>
                <a:pPr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If 10 purchase order waiting in queue, then Process Lead Time </a:t>
                </a:r>
              </a:p>
              <a:p>
                <a:pPr marL="0" indent="0" defTabSz="1000125">
                  <a:lnSpc>
                    <a:spcPct val="90000"/>
                  </a:lnSpc>
                  <a:spcBef>
                    <a:spcPts val="0"/>
                  </a:spcBef>
                  <a:spcAft>
                    <a:spcPts val="1200"/>
                  </a:spcAft>
                  <a:buClr>
                    <a:srgbClr val="BF0922"/>
                  </a:buClr>
                  <a:buSzPct val="85000"/>
                  <a:buNone/>
                  <a:defRPr/>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1</m:t>
                          </m:r>
                          <m:r>
                            <a:rPr lang="en-US" sz="2400" b="0" i="1" smtClean="0">
                              <a:latin typeface="Cambria Math" panose="02040503050406030204" pitchFamily="18" charset="0"/>
                            </a:rPr>
                            <m:t>0</m:t>
                          </m:r>
                        </m:num>
                        <m:den>
                          <m:r>
                            <a:rPr lang="en-US" sz="2400" b="0" i="1" smtClean="0">
                              <a:latin typeface="Cambria Math" panose="02040503050406030204" pitchFamily="18" charset="0"/>
                            </a:rPr>
                            <m:t>0.5</m:t>
                          </m:r>
                        </m:den>
                      </m:f>
                      <m:r>
                        <a:rPr lang="en-US" sz="2400">
                          <a:latin typeface="Cambria Math" panose="02040503050406030204" pitchFamily="18" charset="0"/>
                        </a:rPr>
                        <m:t>=</m:t>
                      </m:r>
                      <m:r>
                        <a:rPr lang="en-US" sz="2400" b="0" i="0" smtClean="0">
                          <a:latin typeface="Cambria Math" panose="02040503050406030204" pitchFamily="18" charset="0"/>
                        </a:rPr>
                        <m:t>20</m:t>
                      </m:r>
                      <m:r>
                        <a:rPr lang="en-US" sz="2400">
                          <a:latin typeface="Cambria Math" panose="02040503050406030204" pitchFamily="18" charset="0"/>
                        </a:rPr>
                        <m:t> </m:t>
                      </m:r>
                      <m:r>
                        <m:rPr>
                          <m:sty m:val="p"/>
                        </m:rPr>
                        <a:rPr lang="en-US" sz="2400">
                          <a:latin typeface="Cambria Math" panose="02040503050406030204" pitchFamily="18" charset="0"/>
                        </a:rPr>
                        <m:t>hours</m:t>
                      </m:r>
                    </m:oMath>
                  </m:oMathPara>
                </a14:m>
                <a:endParaRPr lang="en-US" sz="2400"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400" b="0" dirty="0">
                  <a:ea typeface="Cambria Math" panose="020405030504060302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322" r="-1762"/>
                </a:stretch>
              </a:blipFill>
            </p:spPr>
            <p:txBody>
              <a:bodyPr/>
              <a:lstStyle/>
              <a:p>
                <a:r>
                  <a:rPr lang="en-US">
                    <a:noFill/>
                  </a:rPr>
                  <a:t> </a:t>
                </a:r>
              </a:p>
            </p:txBody>
          </p:sp>
        </mc:Fallback>
      </mc:AlternateContent>
    </p:spTree>
    <p:extLst>
      <p:ext uri="{BB962C8B-B14F-4D97-AF65-F5344CB8AC3E}">
        <p14:creationId xmlns:p14="http://schemas.microsoft.com/office/powerpoint/2010/main" val="287616215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Critical to Cost (CTC)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Define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 CTQ and CTS are often CTC as well</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CTCs are similar to CTQs but deal exclusively</a:t>
            </a:r>
            <a:br>
              <a:rPr lang="en-US" dirty="0"/>
            </a:br>
            <a:r>
              <a:rPr lang="en-US" dirty="0"/>
              <a:t>with the impact of cost on the customer/manufacturer.</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Example includes</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work in progress,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finished goods inventory,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overhead,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delivery,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material and </a:t>
            </a:r>
          </a:p>
          <a:p>
            <a:pPr lvl="1" defTabSz="1000125">
              <a:lnSpc>
                <a:spcPct val="90000"/>
              </a:lnSpc>
              <a:spcBef>
                <a:spcPts val="0"/>
              </a:spcBef>
              <a:spcAft>
                <a:spcPts val="1200"/>
              </a:spcAft>
              <a:buClr>
                <a:srgbClr val="BF0922"/>
              </a:buClr>
              <a:buSzPct val="85000"/>
              <a:buFont typeface="Wingdings" panose="05000000000000000000" pitchFamily="2" charset="2"/>
              <a:buChar char="§"/>
              <a:defRPr/>
            </a:pPr>
            <a:r>
              <a:rPr lang="en-US" dirty="0"/>
              <a:t>labor</a:t>
            </a:r>
            <a:br>
              <a:rPr lang="en-US" dirty="0"/>
            </a:br>
            <a:br>
              <a:rPr lang="en-US" dirty="0"/>
            </a:br>
            <a:endParaRPr lang="en-US" b="0" dirty="0">
              <a:ea typeface="Cambria Math" panose="02040503050406030204" pitchFamily="18" charset="0"/>
            </a:endParaRPr>
          </a:p>
        </p:txBody>
      </p:sp>
    </p:spTree>
    <p:extLst>
      <p:ext uri="{BB962C8B-B14F-4D97-AF65-F5344CB8AC3E}">
        <p14:creationId xmlns:p14="http://schemas.microsoft.com/office/powerpoint/2010/main" val="105399465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1000"/>
                                        <p:tgtEl>
                                          <p:spTgt spid="4">
                                            <p:txEl>
                                              <p:pRg st="6" end="6"/>
                                            </p:txEl>
                                          </p:spTgt>
                                        </p:tgtEl>
                                      </p:cBhvr>
                                    </p:animEffect>
                                    <p:anim calcmode="lin" valueType="num">
                                      <p:cBhvr>
                                        <p:cTn id="2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1000"/>
                                        <p:tgtEl>
                                          <p:spTgt spid="4">
                                            <p:txEl>
                                              <p:pRg st="7" end="7"/>
                                            </p:txEl>
                                          </p:spTgt>
                                        </p:tgtEl>
                                      </p:cBhvr>
                                    </p:animEffect>
                                    <p:anim calcmode="lin" valueType="num">
                                      <p:cBhvr>
                                        <p:cTn id="2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fade">
                                      <p:cBhvr>
                                        <p:cTn id="32" dur="1000"/>
                                        <p:tgtEl>
                                          <p:spTgt spid="4">
                                            <p:txEl>
                                              <p:pRg st="8" end="8"/>
                                            </p:txEl>
                                          </p:spTgt>
                                        </p:tgtEl>
                                      </p:cBhvr>
                                    </p:animEffect>
                                    <p:anim calcmode="lin" valueType="num">
                                      <p:cBhvr>
                                        <p:cTn id="3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sz="2800" b="0" i="1" smtClean="0">
                        <a:latin typeface="Cambria Math" panose="02040503050406030204" pitchFamily="18" charset="0"/>
                        <a:ea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𝑋</m:t>
                        </m:r>
                      </m:e>
                    </m:d>
                  </m:oMath>
                </a14:m>
                <a:endParaRPr lang="en-US" sz="2800" dirty="0"/>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41655687-F2F2-40B5-9415-B38A21A96940}"/>
              </a:ext>
            </a:extLst>
          </p:cNvPr>
          <p:cNvPicPr>
            <a:picLocks noChangeAspect="1"/>
          </p:cNvPicPr>
          <p:nvPr/>
        </p:nvPicPr>
        <p:blipFill>
          <a:blip r:embed="rId4"/>
          <a:stretch>
            <a:fillRect/>
          </a:stretch>
        </p:blipFill>
        <p:spPr>
          <a:xfrm>
            <a:off x="925952" y="1385810"/>
            <a:ext cx="7292096" cy="4879270"/>
          </a:xfrm>
          <a:prstGeom prst="rect">
            <a:avLst/>
          </a:prstGeom>
        </p:spPr>
      </p:pic>
    </p:spTree>
    <p:extLst>
      <p:ext uri="{BB962C8B-B14F-4D97-AF65-F5344CB8AC3E}">
        <p14:creationId xmlns:p14="http://schemas.microsoft.com/office/powerpoint/2010/main" val="324336061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14:m>
                  <m:oMath xmlns:m="http://schemas.openxmlformats.org/officeDocument/2006/math">
                    <m:r>
                      <a:rPr lang="en-US" sz="2800" b="0" i="1" smtClean="0">
                        <a:latin typeface="Cambria Math" panose="02040503050406030204" pitchFamily="18" charset="0"/>
                        <a:ea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𝑋</m:t>
                        </m:r>
                      </m:e>
                    </m:d>
                  </m:oMath>
                </a14:m>
                <a:endParaRPr lang="en-US" sz="2800" dirty="0"/>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dirty="0"/>
                  <a:t>Focus on understanding process performance and collecting the data necessary for analysis.</a:t>
                </a: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dirty="0"/>
                  <a:t>Key data collection questions</a:t>
                </a:r>
              </a:p>
              <a:p>
                <a:pPr lvl="1">
                  <a:lnSpc>
                    <a:spcPct val="90000"/>
                  </a:lnSpc>
                </a:pPr>
                <a:r>
                  <a:rPr lang="en-US" dirty="0"/>
                  <a:t>What questions are we trying to answer?</a:t>
                </a:r>
              </a:p>
              <a:p>
                <a:pPr lvl="1">
                  <a:lnSpc>
                    <a:spcPct val="90000"/>
                  </a:lnSpc>
                </a:pPr>
                <a:r>
                  <a:rPr lang="en-US" dirty="0"/>
                  <a:t>What type of data will we need to answer the question?</a:t>
                </a:r>
              </a:p>
              <a:p>
                <a:pPr lvl="1">
                  <a:lnSpc>
                    <a:spcPct val="90000"/>
                  </a:lnSpc>
                </a:pPr>
                <a:r>
                  <a:rPr lang="en-US" dirty="0"/>
                  <a:t>Where can we find the data?</a:t>
                </a:r>
              </a:p>
              <a:p>
                <a:pPr lvl="1">
                  <a:lnSpc>
                    <a:spcPct val="90000"/>
                  </a:lnSpc>
                </a:pPr>
                <a:r>
                  <a:rPr lang="en-US" dirty="0"/>
                  <a:t>Who can provide the data?</a:t>
                </a:r>
              </a:p>
              <a:p>
                <a:pPr lvl="1">
                  <a:lnSpc>
                    <a:spcPct val="90000"/>
                  </a:lnSpc>
                </a:pPr>
                <a:r>
                  <a:rPr lang="en-US" dirty="0"/>
                  <a:t>How can we collect the data with minimum effort and with minimum chance of error?</a:t>
                </a: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ea typeface="Cambria Math" panose="02040503050406030204"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028"/>
                </a:stretch>
              </a:blipFill>
            </p:spPr>
            <p:txBody>
              <a:bodyPr/>
              <a:lstStyle/>
              <a:p>
                <a:r>
                  <a:rPr lang="en-US">
                    <a:noFill/>
                  </a:rPr>
                  <a:t> </a:t>
                </a:r>
              </a:p>
            </p:txBody>
          </p:sp>
        </mc:Fallback>
      </mc:AlternateContent>
    </p:spTree>
    <p:extLst>
      <p:ext uri="{BB962C8B-B14F-4D97-AF65-F5344CB8AC3E}">
        <p14:creationId xmlns:p14="http://schemas.microsoft.com/office/powerpoint/2010/main" val="9281352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81000" y="717674"/>
            <a:ext cx="8305800" cy="5759326"/>
          </a:xfrm>
        </p:spPr>
        <p:txBody>
          <a:bodyPr>
            <a:noAutofit/>
          </a:bodyPr>
          <a:lstStyle/>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sz="2800" dirty="0">
              <a:solidFill>
                <a:srgbClr val="72A376"/>
              </a:solidFill>
            </a:endParaRPr>
          </a:p>
          <a:p>
            <a:pPr marL="576263" indent="-576263" defTabSz="1000125">
              <a:lnSpc>
                <a:spcPct val="90000"/>
              </a:lnSpc>
              <a:spcBef>
                <a:spcPts val="0"/>
              </a:spcBef>
              <a:spcAft>
                <a:spcPts val="1200"/>
              </a:spcAft>
              <a:buClr>
                <a:srgbClr val="BF0922"/>
              </a:buClr>
              <a:buSzPct val="85000"/>
              <a:buFont typeface="Wingdings" panose="05000000000000000000" pitchFamily="2" charset="2"/>
              <a:buChar char="q"/>
              <a:defRPr/>
            </a:pPr>
            <a:r>
              <a:rPr lang="en-US" sz="2800" b="1" u="sng" dirty="0">
                <a:solidFill>
                  <a:srgbClr val="153BDB"/>
                </a:solidFill>
              </a:rPr>
              <a:t>Operational definitions </a:t>
            </a:r>
            <a:r>
              <a:rPr lang="en-US" sz="2800" dirty="0"/>
              <a:t>– clarify performance measures</a:t>
            </a:r>
          </a:p>
          <a:p>
            <a:pPr marL="0" indent="0" defTabSz="1000125">
              <a:lnSpc>
                <a:spcPct val="90000"/>
              </a:lnSpc>
              <a:spcBef>
                <a:spcPts val="0"/>
              </a:spcBef>
              <a:spcAft>
                <a:spcPts val="1200"/>
              </a:spcAft>
              <a:buClr>
                <a:srgbClr val="BF0922"/>
              </a:buClr>
              <a:buSzPct val="85000"/>
              <a:buNone/>
              <a:defRPr/>
            </a:pPr>
            <a:endParaRPr lang="en-US" dirty="0">
              <a:ea typeface="Cambria Math" panose="02040503050406030204" pitchFamily="18" charset="0"/>
            </a:endParaRP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On-time delivery? (Does it mean within one day, two day or what?)</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Error? (Wrong information? Typographical mistakes? Or either)</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Satisfied customers?</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ea typeface="Cambria Math" panose="02040503050406030204" pitchFamily="18" charset="0"/>
              </a:rPr>
              <a:t>Quality?</a:t>
            </a:r>
          </a:p>
        </p:txBody>
      </p:sp>
    </p:spTree>
    <p:extLst>
      <p:ext uri="{BB962C8B-B14F-4D97-AF65-F5344CB8AC3E}">
        <p14:creationId xmlns:p14="http://schemas.microsoft.com/office/powerpoint/2010/main" val="32041327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41</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endParaRPr lang="en-US" dirty="0"/>
          </a:p>
          <a:p>
            <a:pPr marL="0" indent="0" defTabSz="1000125">
              <a:lnSpc>
                <a:spcPct val="90000"/>
              </a:lnSpc>
              <a:spcBef>
                <a:spcPts val="0"/>
              </a:spcBef>
              <a:spcAft>
                <a:spcPts val="1200"/>
              </a:spcAft>
              <a:buClr>
                <a:srgbClr val="BF0922"/>
              </a:buClr>
              <a:buSzPct val="85000"/>
              <a:buNone/>
              <a:defRPr/>
            </a:pPr>
            <a:r>
              <a:rPr lang="en-US" b="1" u="sng" dirty="0"/>
              <a:t>Tools to define the process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marL="515938" indent="-515938"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ea typeface="Cambria Math" panose="02040503050406030204" pitchFamily="18" charset="0"/>
              </a:rPr>
              <a:t>Process maps</a:t>
            </a:r>
          </a:p>
          <a:p>
            <a:pPr marL="515938" indent="-515938"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Flowcharts</a:t>
            </a:r>
          </a:p>
          <a:p>
            <a:pPr marL="515938" indent="-515938"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Suppliers-Inputs-Process-Outputs-Customers</a:t>
            </a:r>
            <a:br>
              <a:rPr lang="en-US" dirty="0"/>
            </a:br>
            <a:r>
              <a:rPr lang="en-US" dirty="0"/>
              <a:t> (SIPOC)</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b="1" u="sng" dirty="0">
              <a:ea typeface="Cambria Math" panose="02040503050406030204" pitchFamily="18" charset="0"/>
            </a:endParaRPr>
          </a:p>
        </p:txBody>
      </p:sp>
    </p:spTree>
    <p:extLst>
      <p:ext uri="{BB962C8B-B14F-4D97-AF65-F5344CB8AC3E}">
        <p14:creationId xmlns:p14="http://schemas.microsoft.com/office/powerpoint/2010/main" val="197753013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42</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u="sng" dirty="0"/>
              <a:t>Suppliers-Inputs-Process-Outputs-Customers</a:t>
            </a:r>
            <a:br>
              <a:rPr lang="en-US" b="1" u="sng" dirty="0"/>
            </a:br>
            <a:r>
              <a:rPr lang="en-US" b="1" u="sng" dirty="0"/>
              <a:t> (SIPOC)</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b="1" u="sng" dirty="0">
              <a:ea typeface="Cambria Math" panose="02040503050406030204" pitchFamily="18" charset="0"/>
            </a:endParaRPr>
          </a:p>
        </p:txBody>
      </p:sp>
      <p:pic>
        <p:nvPicPr>
          <p:cNvPr id="13" name="Picture 12">
            <a:extLst>
              <a:ext uri="{FF2B5EF4-FFF2-40B4-BE49-F238E27FC236}">
                <a16:creationId xmlns:a16="http://schemas.microsoft.com/office/drawing/2014/main" id="{D8699BCF-C955-4413-AB71-E82E0A7D9D0B}"/>
              </a:ext>
            </a:extLst>
          </p:cNvPr>
          <p:cNvPicPr>
            <a:picLocks noChangeAspect="1"/>
          </p:cNvPicPr>
          <p:nvPr/>
        </p:nvPicPr>
        <p:blipFill>
          <a:blip r:embed="rId3"/>
          <a:stretch>
            <a:fillRect/>
          </a:stretch>
        </p:blipFill>
        <p:spPr>
          <a:xfrm>
            <a:off x="595190" y="1654635"/>
            <a:ext cx="8305800" cy="1611749"/>
          </a:xfrm>
          <a:prstGeom prst="rect">
            <a:avLst/>
          </a:prstGeom>
        </p:spPr>
      </p:pic>
      <p:pic>
        <p:nvPicPr>
          <p:cNvPr id="14" name="Picture 13">
            <a:extLst>
              <a:ext uri="{FF2B5EF4-FFF2-40B4-BE49-F238E27FC236}">
                <a16:creationId xmlns:a16="http://schemas.microsoft.com/office/drawing/2014/main" id="{33E74D32-06DD-4444-B5CE-94CC9DCBDB3A}"/>
              </a:ext>
            </a:extLst>
          </p:cNvPr>
          <p:cNvPicPr>
            <a:picLocks noChangeAspect="1"/>
          </p:cNvPicPr>
          <p:nvPr/>
        </p:nvPicPr>
        <p:blipFill>
          <a:blip r:embed="rId4"/>
          <a:stretch>
            <a:fillRect/>
          </a:stretch>
        </p:blipFill>
        <p:spPr>
          <a:xfrm>
            <a:off x="393895" y="3542470"/>
            <a:ext cx="8639655" cy="2476701"/>
          </a:xfrm>
          <a:prstGeom prst="rect">
            <a:avLst/>
          </a:prstGeom>
        </p:spPr>
      </p:pic>
      <p:sp>
        <p:nvSpPr>
          <p:cNvPr id="6" name="TextBox 5">
            <a:extLst>
              <a:ext uri="{FF2B5EF4-FFF2-40B4-BE49-F238E27FC236}">
                <a16:creationId xmlns:a16="http://schemas.microsoft.com/office/drawing/2014/main" id="{BD961D55-A77F-4BA6-AB3C-D631627A9D54}"/>
              </a:ext>
            </a:extLst>
          </p:cNvPr>
          <p:cNvSpPr txBox="1"/>
          <p:nvPr/>
        </p:nvSpPr>
        <p:spPr>
          <a:xfrm>
            <a:off x="2249338" y="6095202"/>
            <a:ext cx="4797724" cy="400110"/>
          </a:xfrm>
          <a:prstGeom prst="rect">
            <a:avLst/>
          </a:prstGeom>
          <a:noFill/>
        </p:spPr>
        <p:txBody>
          <a:bodyPr wrap="none" rtlCol="0">
            <a:spAutoFit/>
          </a:bodyPr>
          <a:lstStyle/>
          <a:p>
            <a:r>
              <a:rPr lang="en-US" sz="2000" dirty="0"/>
              <a:t>SIPOC of Automobile manufacturing process</a:t>
            </a:r>
          </a:p>
        </p:txBody>
      </p:sp>
    </p:spTree>
    <p:extLst>
      <p:ext uri="{BB962C8B-B14F-4D97-AF65-F5344CB8AC3E}">
        <p14:creationId xmlns:p14="http://schemas.microsoft.com/office/powerpoint/2010/main" val="41949555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Scale</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43</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Measuring process and outputs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Process baseline estimate</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Enumerative studies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Analytical studies</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b="1" u="sng" dirty="0">
              <a:ea typeface="Cambria Math" panose="02040503050406030204" pitchFamily="18" charset="0"/>
            </a:endParaRPr>
          </a:p>
        </p:txBody>
      </p:sp>
    </p:spTree>
    <p:extLst>
      <p:ext uri="{BB962C8B-B14F-4D97-AF65-F5344CB8AC3E}">
        <p14:creationId xmlns:p14="http://schemas.microsoft.com/office/powerpoint/2010/main" val="201015410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44</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Observed variation in process output stems from the </a:t>
            </a:r>
            <a:r>
              <a:rPr lang="en-US" u="sng" dirty="0"/>
              <a:t>natural variation </a:t>
            </a:r>
            <a:r>
              <a:rPr lang="en-US" dirty="0"/>
              <a:t>that occurs in the </a:t>
            </a:r>
            <a:r>
              <a:rPr lang="en-US" u="sng" dirty="0"/>
              <a:t>output</a:t>
            </a:r>
            <a:r>
              <a:rPr lang="en-US" dirty="0"/>
              <a:t> itself as well as the </a:t>
            </a:r>
            <a:r>
              <a:rPr lang="en-US" u="sng" dirty="0"/>
              <a:t>measurement system</a:t>
            </a:r>
            <a:r>
              <a:rPr lang="en-US" dirty="0"/>
              <a: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The total observed variation in production output is the sum of the </a:t>
            </a:r>
            <a:r>
              <a:rPr lang="en-US" u="sng" dirty="0"/>
              <a:t>true process variation </a:t>
            </a:r>
            <a:r>
              <a:rPr lang="en-US" dirty="0"/>
              <a:t>(which is what we actually want to measure) plus </a:t>
            </a:r>
            <a:r>
              <a:rPr lang="en-US" u="sng" dirty="0"/>
              <a:t>variation due to measurement</a:t>
            </a:r>
            <a:r>
              <a:rPr lang="en-US" dirty="0"/>
              <a: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dirty="0"/>
          </a:p>
          <a:p>
            <a:pPr defTabSz="1000125">
              <a:lnSpc>
                <a:spcPct val="90000"/>
              </a:lnSpc>
              <a:spcBef>
                <a:spcPts val="0"/>
              </a:spcBef>
              <a:spcAft>
                <a:spcPts val="1200"/>
              </a:spcAft>
              <a:buClr>
                <a:srgbClr val="BF0922"/>
              </a:buClr>
              <a:buSzPct val="85000"/>
              <a:buFont typeface="Wingdings" panose="05000000000000000000" pitchFamily="2" charset="2"/>
              <a:buChar char="q"/>
              <a:defRPr/>
            </a:pPr>
            <a:endParaRPr lang="en-US" b="1" u="sng" dirty="0">
              <a:ea typeface="Cambria Math" panose="02040503050406030204" pitchFamily="18" charset="0"/>
            </a:endParaRP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pic>
        <p:nvPicPr>
          <p:cNvPr id="17" name="Picture 16">
            <a:extLst>
              <a:ext uri="{FF2B5EF4-FFF2-40B4-BE49-F238E27FC236}">
                <a16:creationId xmlns:a16="http://schemas.microsoft.com/office/drawing/2014/main" id="{56CCCB6E-8C27-4ED5-A77C-87F6DFEBB3B4}"/>
              </a:ext>
            </a:extLst>
          </p:cNvPr>
          <p:cNvPicPr>
            <a:picLocks noChangeAspect="1"/>
          </p:cNvPicPr>
          <p:nvPr/>
        </p:nvPicPr>
        <p:blipFill rotWithShape="1">
          <a:blip r:embed="rId3"/>
          <a:srcRect r="45472"/>
          <a:stretch/>
        </p:blipFill>
        <p:spPr>
          <a:xfrm>
            <a:off x="2813050" y="5557610"/>
            <a:ext cx="3670300" cy="534081"/>
          </a:xfrm>
          <a:prstGeom prst="rect">
            <a:avLst/>
          </a:prstGeom>
        </p:spPr>
      </p:pic>
    </p:spTree>
    <p:extLst>
      <p:ext uri="{BB962C8B-B14F-4D97-AF65-F5344CB8AC3E}">
        <p14:creationId xmlns:p14="http://schemas.microsoft.com/office/powerpoint/2010/main" val="273922634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45</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dirty="0"/>
              <a:t>Manual inspection</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Accuracy</a:t>
            </a:r>
            <a:r>
              <a:rPr lang="en-US" dirty="0"/>
              <a:t> - the difference between the true value and the observed average of a measurement</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It is measured as the amount of error in a measurement in proportion to the total size of the measurement.</a:t>
            </a:r>
          </a:p>
          <a:p>
            <a:pPr defTabSz="1000125">
              <a:lnSpc>
                <a:spcPct val="90000"/>
              </a:lnSpc>
              <a:spcBef>
                <a:spcPts val="0"/>
              </a:spcBef>
              <a:spcAft>
                <a:spcPts val="1200"/>
              </a:spcAft>
              <a:buClr>
                <a:srgbClr val="BF0922"/>
              </a:buClr>
              <a:buSzPct val="85000"/>
              <a:buFont typeface="Wingdings" panose="05000000000000000000" pitchFamily="2" charset="2"/>
              <a:buChar char="q"/>
              <a:defRPr/>
            </a:pPr>
            <a:r>
              <a:rPr lang="en-US" b="1" dirty="0"/>
              <a:t>Precision</a:t>
            </a:r>
            <a:r>
              <a:rPr lang="en-US" dirty="0"/>
              <a:t> - the closeness of repeated measurements to each other</a:t>
            </a:r>
          </a:p>
          <a:p>
            <a:pPr lvl="1" defTabSz="1000125">
              <a:lnSpc>
                <a:spcPct val="90000"/>
              </a:lnSpc>
              <a:spcBef>
                <a:spcPts val="0"/>
              </a:spcBef>
              <a:spcAft>
                <a:spcPts val="1200"/>
              </a:spcAft>
              <a:buClr>
                <a:srgbClr val="BF0922"/>
              </a:buClr>
              <a:buSzPct val="85000"/>
              <a:buFont typeface="Courier New" panose="02070309020205020404" pitchFamily="49" charset="0"/>
              <a:buChar char="o"/>
              <a:defRPr/>
            </a:pPr>
            <a:r>
              <a:rPr lang="en-US" dirty="0"/>
              <a:t>It is measured as the variance of repeated measurements.</a:t>
            </a: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spTree>
    <p:extLst>
      <p:ext uri="{BB962C8B-B14F-4D97-AF65-F5344CB8AC3E}">
        <p14:creationId xmlns:p14="http://schemas.microsoft.com/office/powerpoint/2010/main" val="422672872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46</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dirty="0"/>
                  <a:t>Example</a:t>
                </a:r>
              </a:p>
              <a:p>
                <a:pPr marL="0" indent="0" defTabSz="1000125">
                  <a:lnSpc>
                    <a:spcPct val="90000"/>
                  </a:lnSpc>
                  <a:spcBef>
                    <a:spcPts val="0"/>
                  </a:spcBef>
                  <a:spcAft>
                    <a:spcPts val="1200"/>
                  </a:spcAft>
                  <a:buClr>
                    <a:srgbClr val="BF0922"/>
                  </a:buClr>
                  <a:buSzPct val="85000"/>
                  <a:buNone/>
                  <a:defRPr/>
                </a:pPr>
                <a:r>
                  <a:rPr lang="en-US" dirty="0"/>
                  <a:t>If true value of dimension = 0.250 inch</a:t>
                </a:r>
              </a:p>
              <a:p>
                <a:pPr marL="0" indent="0" defTabSz="1000125">
                  <a:lnSpc>
                    <a:spcPct val="90000"/>
                  </a:lnSpc>
                  <a:spcBef>
                    <a:spcPts val="0"/>
                  </a:spcBef>
                  <a:spcAft>
                    <a:spcPts val="1200"/>
                  </a:spcAft>
                  <a:buClr>
                    <a:srgbClr val="BF0922"/>
                  </a:buClr>
                  <a:buSzPct val="85000"/>
                  <a:buNone/>
                  <a:defRPr/>
                </a:pPr>
                <a:r>
                  <a:rPr lang="en-US" u="sng" dirty="0"/>
                  <a:t>Reading</a:t>
                </a:r>
                <a:r>
                  <a:rPr lang="en-US" dirty="0"/>
                  <a:t>:</a:t>
                </a:r>
              </a:p>
              <a:p>
                <a:pPr marL="0" indent="0" defTabSz="1000125">
                  <a:lnSpc>
                    <a:spcPct val="90000"/>
                  </a:lnSpc>
                  <a:spcBef>
                    <a:spcPts val="0"/>
                  </a:spcBef>
                  <a:spcAft>
                    <a:spcPts val="1200"/>
                  </a:spcAft>
                  <a:buClr>
                    <a:srgbClr val="BF0922"/>
                  </a:buClr>
                  <a:buSzPct val="85000"/>
                  <a:buNone/>
                  <a:defRPr/>
                </a:pPr>
                <a:r>
                  <a:rPr lang="en-US" dirty="0"/>
                  <a:t>Instrument A: 0.248 inch</a:t>
                </a:r>
              </a:p>
              <a:p>
                <a:pPr marL="0" indent="0" defTabSz="1000125">
                  <a:lnSpc>
                    <a:spcPct val="90000"/>
                  </a:lnSpc>
                  <a:spcBef>
                    <a:spcPts val="0"/>
                  </a:spcBef>
                  <a:spcAft>
                    <a:spcPts val="1200"/>
                  </a:spcAft>
                  <a:buClr>
                    <a:srgbClr val="BF0922"/>
                  </a:buClr>
                  <a:buSzPct val="85000"/>
                  <a:buNone/>
                  <a:defRPr/>
                </a:pPr>
                <a:r>
                  <a:rPr lang="en-US" dirty="0"/>
                  <a:t>Instrument B: 0.259 inch</a:t>
                </a:r>
              </a:p>
              <a:p>
                <a:pPr marL="0" indent="0" defTabSz="1000125">
                  <a:lnSpc>
                    <a:spcPct val="90000"/>
                  </a:lnSpc>
                  <a:spcBef>
                    <a:spcPts val="0"/>
                  </a:spcBef>
                  <a:spcAft>
                    <a:spcPts val="1200"/>
                  </a:spcAft>
                  <a:buClr>
                    <a:srgbClr val="BF0922"/>
                  </a:buClr>
                  <a:buSzPct val="85000"/>
                  <a:buNone/>
                  <a:defRPr/>
                </a:pPr>
                <a:r>
                  <a:rPr lang="en-US" dirty="0"/>
                  <a:t>Error of instrument A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0.250−0.248</m:t>
                        </m:r>
                      </m:num>
                      <m:den>
                        <m:r>
                          <a:rPr lang="en-US" b="0" i="1" smtClean="0">
                            <a:latin typeface="Cambria Math" panose="02040503050406030204" pitchFamily="18" charset="0"/>
                          </a:rPr>
                          <m:t>0.250</m:t>
                        </m:r>
                      </m:den>
                    </m:f>
                  </m:oMath>
                </a14:m>
                <a:endParaRPr lang="en-US" dirty="0"/>
              </a:p>
              <a:p>
                <a:pPr marL="0" indent="0" defTabSz="1000125">
                  <a:lnSpc>
                    <a:spcPct val="90000"/>
                  </a:lnSpc>
                  <a:spcBef>
                    <a:spcPts val="0"/>
                  </a:spcBef>
                  <a:spcAft>
                    <a:spcPts val="1200"/>
                  </a:spcAft>
                  <a:buClr>
                    <a:srgbClr val="BF0922"/>
                  </a:buClr>
                  <a:buSzPct val="85000"/>
                  <a:buNone/>
                  <a:defRPr/>
                </a:pPr>
                <a:r>
                  <a:rPr lang="en-US" dirty="0"/>
                  <a:t>Error of instrument B =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0.25</m:t>
                        </m:r>
                        <m:r>
                          <a:rPr lang="en-US" b="0" i="1" smtClean="0">
                            <a:latin typeface="Cambria Math" panose="02040503050406030204" pitchFamily="18" charset="0"/>
                          </a:rPr>
                          <m:t>9</m:t>
                        </m:r>
                        <m:r>
                          <a:rPr lang="en-US" i="1">
                            <a:latin typeface="Cambria Math" panose="02040503050406030204" pitchFamily="18" charset="0"/>
                          </a:rPr>
                          <m:t>−0.2</m:t>
                        </m:r>
                        <m:r>
                          <a:rPr lang="en-US" b="0" i="1" smtClean="0">
                            <a:latin typeface="Cambria Math" panose="02040503050406030204" pitchFamily="18" charset="0"/>
                          </a:rPr>
                          <m:t>50</m:t>
                        </m:r>
                      </m:num>
                      <m:den>
                        <m:r>
                          <a:rPr lang="en-US" i="1">
                            <a:latin typeface="Cambria Math" panose="02040503050406030204" pitchFamily="18" charset="0"/>
                          </a:rPr>
                          <m:t>0.250</m:t>
                        </m:r>
                      </m:den>
                    </m:f>
                  </m:oMath>
                </a14:m>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909" t="-2222"/>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4"/>
          <a:srcRect t="100001" r="14340" b="-22650"/>
          <a:stretch/>
        </p:blipFill>
        <p:spPr>
          <a:xfrm>
            <a:off x="1168400" y="6111018"/>
            <a:ext cx="5765800" cy="129444"/>
          </a:xfrm>
          <a:prstGeom prst="rect">
            <a:avLst/>
          </a:prstGeom>
        </p:spPr>
      </p:pic>
      <p:sp>
        <p:nvSpPr>
          <p:cNvPr id="6" name="Rectangle 5">
            <a:extLst>
              <a:ext uri="{FF2B5EF4-FFF2-40B4-BE49-F238E27FC236}">
                <a16:creationId xmlns:a16="http://schemas.microsoft.com/office/drawing/2014/main" id="{22514138-1ADD-4D4C-B9E8-87B9BB41D103}"/>
              </a:ext>
            </a:extLst>
          </p:cNvPr>
          <p:cNvSpPr/>
          <p:nvPr/>
        </p:nvSpPr>
        <p:spPr>
          <a:xfrm>
            <a:off x="6223979" y="3810000"/>
            <a:ext cx="1015021" cy="461665"/>
          </a:xfrm>
          <a:prstGeom prst="rect">
            <a:avLst/>
          </a:prstGeom>
        </p:spPr>
        <p:txBody>
          <a:bodyPr wrap="none">
            <a:spAutoFit/>
          </a:bodyPr>
          <a:lstStyle/>
          <a:p>
            <a:r>
              <a:rPr lang="en-US" sz="2400" dirty="0"/>
              <a:t>= 0.8%</a:t>
            </a:r>
          </a:p>
        </p:txBody>
      </p:sp>
      <p:sp>
        <p:nvSpPr>
          <p:cNvPr id="15" name="Rectangle 14">
            <a:extLst>
              <a:ext uri="{FF2B5EF4-FFF2-40B4-BE49-F238E27FC236}">
                <a16:creationId xmlns:a16="http://schemas.microsoft.com/office/drawing/2014/main" id="{2E81DB9D-835F-45A1-A554-312FF81A0D0F}"/>
              </a:ext>
            </a:extLst>
          </p:cNvPr>
          <p:cNvSpPr/>
          <p:nvPr/>
        </p:nvSpPr>
        <p:spPr>
          <a:xfrm>
            <a:off x="6223979" y="4586468"/>
            <a:ext cx="1015021" cy="461665"/>
          </a:xfrm>
          <a:prstGeom prst="rect">
            <a:avLst/>
          </a:prstGeom>
        </p:spPr>
        <p:txBody>
          <a:bodyPr wrap="none">
            <a:spAutoFit/>
          </a:bodyPr>
          <a:lstStyle/>
          <a:p>
            <a:r>
              <a:rPr lang="en-US" sz="2400" dirty="0"/>
              <a:t>= 3.6%</a:t>
            </a:r>
          </a:p>
        </p:txBody>
      </p:sp>
      <p:sp>
        <p:nvSpPr>
          <p:cNvPr id="10" name="TextBox 9">
            <a:extLst>
              <a:ext uri="{FF2B5EF4-FFF2-40B4-BE49-F238E27FC236}">
                <a16:creationId xmlns:a16="http://schemas.microsoft.com/office/drawing/2014/main" id="{1FCD3D15-2BC6-4A89-9E2C-57DC6DC9986C}"/>
              </a:ext>
            </a:extLst>
          </p:cNvPr>
          <p:cNvSpPr txBox="1"/>
          <p:nvPr/>
        </p:nvSpPr>
        <p:spPr>
          <a:xfrm rot="20319399">
            <a:off x="7182857" y="3638807"/>
            <a:ext cx="1550874"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More accurate</a:t>
            </a:r>
          </a:p>
        </p:txBody>
      </p:sp>
    </p:spTree>
    <p:extLst>
      <p:ext uri="{BB962C8B-B14F-4D97-AF65-F5344CB8AC3E}">
        <p14:creationId xmlns:p14="http://schemas.microsoft.com/office/powerpoint/2010/main" val="202490411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left)">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ipe(left)">
                                      <p:cBhvr>
                                        <p:cTn id="29" dur="500"/>
                                        <p:tgtEl>
                                          <p:spTgt spid="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47</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r>
              <a:rPr lang="en-US" b="1" dirty="0"/>
              <a:t>Example</a:t>
            </a:r>
          </a:p>
          <a:p>
            <a:pPr marL="0" indent="0" defTabSz="1000125">
              <a:lnSpc>
                <a:spcPct val="90000"/>
              </a:lnSpc>
              <a:spcBef>
                <a:spcPts val="0"/>
              </a:spcBef>
              <a:spcAft>
                <a:spcPts val="1200"/>
              </a:spcAft>
              <a:buClr>
                <a:srgbClr val="BF0922"/>
              </a:buClr>
              <a:buSzPct val="85000"/>
              <a:buNone/>
              <a:defRPr/>
            </a:pPr>
            <a:r>
              <a:rPr lang="en-US" dirty="0"/>
              <a:t>If true value of dimension = 0.250 inch</a:t>
            </a:r>
          </a:p>
          <a:p>
            <a:pPr marL="0" indent="0" defTabSz="1000125">
              <a:lnSpc>
                <a:spcPct val="90000"/>
              </a:lnSpc>
              <a:spcBef>
                <a:spcPts val="0"/>
              </a:spcBef>
              <a:spcAft>
                <a:spcPts val="1200"/>
              </a:spcAft>
              <a:buClr>
                <a:srgbClr val="BF0922"/>
              </a:buClr>
              <a:buSzPct val="85000"/>
              <a:buNone/>
              <a:defRPr/>
            </a:pPr>
            <a:r>
              <a:rPr lang="en-US" u="sng" dirty="0"/>
              <a:t>Reading</a:t>
            </a:r>
            <a:r>
              <a:rPr lang="en-US" dirty="0"/>
              <a:t>:</a:t>
            </a:r>
          </a:p>
          <a:p>
            <a:pPr defTabSz="1000125">
              <a:lnSpc>
                <a:spcPct val="90000"/>
              </a:lnSpc>
              <a:spcBef>
                <a:spcPts val="0"/>
              </a:spcBef>
              <a:spcAft>
                <a:spcPts val="1200"/>
              </a:spcAft>
              <a:buClr>
                <a:srgbClr val="BF0922"/>
              </a:buClr>
              <a:buSzPct val="85000"/>
              <a:defRPr/>
            </a:pPr>
            <a:r>
              <a:rPr lang="en-US" dirty="0"/>
              <a:t>Dimension has been measured three times by the both instrument A and B</a:t>
            </a:r>
          </a:p>
          <a:p>
            <a:pPr marL="0" indent="0" defTabSz="1000125">
              <a:lnSpc>
                <a:spcPct val="90000"/>
              </a:lnSpc>
              <a:spcBef>
                <a:spcPts val="0"/>
              </a:spcBef>
              <a:spcAft>
                <a:spcPts val="1200"/>
              </a:spcAft>
              <a:buClr>
                <a:srgbClr val="BF0922"/>
              </a:buClr>
              <a:buSzPct val="85000"/>
              <a:buNone/>
              <a:defRPr/>
            </a:pPr>
            <a:r>
              <a:rPr lang="en-US" dirty="0"/>
              <a:t>Instrument A: 0.248, 0.246, 0.251</a:t>
            </a:r>
          </a:p>
          <a:p>
            <a:pPr marL="0" indent="0" defTabSz="1000125">
              <a:lnSpc>
                <a:spcPct val="90000"/>
              </a:lnSpc>
              <a:spcBef>
                <a:spcPts val="0"/>
              </a:spcBef>
              <a:spcAft>
                <a:spcPts val="1200"/>
              </a:spcAft>
              <a:buClr>
                <a:srgbClr val="BF0922"/>
              </a:buClr>
              <a:buSzPct val="85000"/>
              <a:buNone/>
              <a:defRPr/>
            </a:pPr>
            <a:r>
              <a:rPr lang="en-US" dirty="0"/>
              <a:t>Instrument B: 0.259, 0.258, 0.259</a:t>
            </a:r>
          </a:p>
        </p:txBody>
      </p:sp>
      <p:pic>
        <p:nvPicPr>
          <p:cNvPr id="16" name="Picture 15">
            <a:extLst>
              <a:ext uri="{FF2B5EF4-FFF2-40B4-BE49-F238E27FC236}">
                <a16:creationId xmlns:a16="http://schemas.microsoft.com/office/drawing/2014/main" id="{87F879AF-09B0-41DD-9069-764255B0DAC5}"/>
              </a:ext>
            </a:extLst>
          </p:cNvPr>
          <p:cNvPicPr>
            <a:picLocks noChangeAspect="1"/>
          </p:cNvPicPr>
          <p:nvPr/>
        </p:nvPicPr>
        <p:blipFill rotWithShape="1">
          <a:blip r:embed="rId3"/>
          <a:srcRect t="100001" r="14340" b="-22650"/>
          <a:stretch/>
        </p:blipFill>
        <p:spPr>
          <a:xfrm>
            <a:off x="1168400" y="6111018"/>
            <a:ext cx="5765800" cy="129444"/>
          </a:xfrm>
          <a:prstGeom prst="rect">
            <a:avLst/>
          </a:prstGeom>
        </p:spPr>
      </p:pic>
      <p:pic>
        <p:nvPicPr>
          <p:cNvPr id="12" name="Picture 11">
            <a:extLst>
              <a:ext uri="{FF2B5EF4-FFF2-40B4-BE49-F238E27FC236}">
                <a16:creationId xmlns:a16="http://schemas.microsoft.com/office/drawing/2014/main" id="{D770C4BA-E0E3-4C22-AB67-C123A70E6357}"/>
              </a:ext>
            </a:extLst>
          </p:cNvPr>
          <p:cNvPicPr>
            <a:picLocks noChangeAspect="1"/>
          </p:cNvPicPr>
          <p:nvPr/>
        </p:nvPicPr>
        <p:blipFill>
          <a:blip r:embed="rId4"/>
          <a:stretch>
            <a:fillRect/>
          </a:stretch>
        </p:blipFill>
        <p:spPr>
          <a:xfrm>
            <a:off x="3006432" y="4964724"/>
            <a:ext cx="3340934" cy="1408082"/>
          </a:xfrm>
          <a:prstGeom prst="rect">
            <a:avLst/>
          </a:prstGeom>
        </p:spPr>
      </p:pic>
      <p:sp>
        <p:nvSpPr>
          <p:cNvPr id="18" name="TextBox 17">
            <a:extLst>
              <a:ext uri="{FF2B5EF4-FFF2-40B4-BE49-F238E27FC236}">
                <a16:creationId xmlns:a16="http://schemas.microsoft.com/office/drawing/2014/main" id="{FEB2ADF4-C05F-406A-AAE1-09590B3FFB5F}"/>
              </a:ext>
            </a:extLst>
          </p:cNvPr>
          <p:cNvSpPr txBox="1"/>
          <p:nvPr/>
        </p:nvSpPr>
        <p:spPr>
          <a:xfrm rot="20319399">
            <a:off x="6107790" y="4003360"/>
            <a:ext cx="1419363"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More precise</a:t>
            </a:r>
          </a:p>
        </p:txBody>
      </p:sp>
      <p:sp>
        <p:nvSpPr>
          <p:cNvPr id="13" name="Rectangle 12">
            <a:extLst>
              <a:ext uri="{FF2B5EF4-FFF2-40B4-BE49-F238E27FC236}">
                <a16:creationId xmlns:a16="http://schemas.microsoft.com/office/drawing/2014/main" id="{21A56711-B251-4482-B64E-FE41DD6FF220}"/>
              </a:ext>
            </a:extLst>
          </p:cNvPr>
          <p:cNvSpPr/>
          <p:nvPr/>
        </p:nvSpPr>
        <p:spPr>
          <a:xfrm>
            <a:off x="5225240" y="6085924"/>
            <a:ext cx="1175560" cy="314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0688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left)">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left)">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48</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r>
              <a:rPr lang="en-US" b="1" u="sng" dirty="0"/>
              <a:t>Accuracy</a:t>
            </a:r>
          </a:p>
          <a:p>
            <a:pPr marL="0" indent="0" defTabSz="1000125">
              <a:lnSpc>
                <a:spcPct val="90000"/>
              </a:lnSpc>
              <a:spcBef>
                <a:spcPts val="0"/>
              </a:spcBef>
              <a:spcAft>
                <a:spcPts val="1200"/>
              </a:spcAft>
              <a:buClr>
                <a:srgbClr val="BF0922"/>
              </a:buClr>
              <a:buSzPct val="85000"/>
              <a:buNone/>
              <a:defRPr/>
            </a:pPr>
            <a:r>
              <a:rPr lang="en-US" b="1" u="sng" dirty="0"/>
              <a:t>and</a:t>
            </a:r>
          </a:p>
          <a:p>
            <a:pPr marL="0" indent="0" defTabSz="1000125">
              <a:lnSpc>
                <a:spcPct val="90000"/>
              </a:lnSpc>
              <a:spcBef>
                <a:spcPts val="0"/>
              </a:spcBef>
              <a:spcAft>
                <a:spcPts val="1200"/>
              </a:spcAft>
              <a:buClr>
                <a:srgbClr val="BF0922"/>
              </a:buClr>
              <a:buSzPct val="85000"/>
              <a:buNone/>
              <a:defRPr/>
            </a:pPr>
            <a:r>
              <a:rPr lang="en-US" b="1" u="sng" dirty="0"/>
              <a:t>Precision</a:t>
            </a:r>
            <a:r>
              <a:rPr lang="en-US" b="1" dirty="0"/>
              <a:t> </a:t>
            </a:r>
          </a:p>
        </p:txBody>
      </p:sp>
      <p:pic>
        <p:nvPicPr>
          <p:cNvPr id="17" name="Picture 16">
            <a:extLst>
              <a:ext uri="{FF2B5EF4-FFF2-40B4-BE49-F238E27FC236}">
                <a16:creationId xmlns:a16="http://schemas.microsoft.com/office/drawing/2014/main" id="{E23BBEC6-6292-45AB-BE56-F2D79B9EB338}"/>
              </a:ext>
            </a:extLst>
          </p:cNvPr>
          <p:cNvPicPr>
            <a:picLocks noChangeAspect="1"/>
          </p:cNvPicPr>
          <p:nvPr/>
        </p:nvPicPr>
        <p:blipFill>
          <a:blip r:embed="rId3"/>
          <a:stretch>
            <a:fillRect/>
          </a:stretch>
        </p:blipFill>
        <p:spPr>
          <a:xfrm>
            <a:off x="2133600" y="758569"/>
            <a:ext cx="6834232" cy="5733160"/>
          </a:xfrm>
          <a:prstGeom prst="rect">
            <a:avLst/>
          </a:prstGeom>
        </p:spPr>
      </p:pic>
    </p:spTree>
    <p:extLst>
      <p:ext uri="{BB962C8B-B14F-4D97-AF65-F5344CB8AC3E}">
        <p14:creationId xmlns:p14="http://schemas.microsoft.com/office/powerpoint/2010/main" val="327496954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Measurement System Evaluation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49</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endParaRPr lang="en-US" b="1" u="sng" dirty="0"/>
          </a:p>
          <a:p>
            <a:pPr marL="0" indent="0" defTabSz="1000125">
              <a:lnSpc>
                <a:spcPct val="90000"/>
              </a:lnSpc>
              <a:spcBef>
                <a:spcPts val="0"/>
              </a:spcBef>
              <a:spcAft>
                <a:spcPts val="1200"/>
              </a:spcAft>
              <a:buClr>
                <a:srgbClr val="BF0922"/>
              </a:buClr>
              <a:buSzPct val="85000"/>
              <a:buNone/>
              <a:defRPr/>
            </a:pPr>
            <a:r>
              <a:rPr lang="en-US" b="1" u="sng" dirty="0"/>
              <a:t>Bias</a:t>
            </a:r>
            <a:endParaRPr lang="en-US" b="1" dirty="0"/>
          </a:p>
        </p:txBody>
      </p:sp>
      <p:pic>
        <p:nvPicPr>
          <p:cNvPr id="6" name="Picture 5">
            <a:extLst>
              <a:ext uri="{FF2B5EF4-FFF2-40B4-BE49-F238E27FC236}">
                <a16:creationId xmlns:a16="http://schemas.microsoft.com/office/drawing/2014/main" id="{15598AAE-66EF-4DC1-9F75-CB8442A8F090}"/>
              </a:ext>
            </a:extLst>
          </p:cNvPr>
          <p:cNvPicPr>
            <a:picLocks noChangeAspect="1"/>
          </p:cNvPicPr>
          <p:nvPr/>
        </p:nvPicPr>
        <p:blipFill>
          <a:blip r:embed="rId3"/>
          <a:stretch>
            <a:fillRect/>
          </a:stretch>
        </p:blipFill>
        <p:spPr>
          <a:xfrm>
            <a:off x="2382715" y="911062"/>
            <a:ext cx="4267200" cy="5118100"/>
          </a:xfrm>
          <a:prstGeom prst="rect">
            <a:avLst/>
          </a:prstGeom>
        </p:spPr>
      </p:pic>
    </p:spTree>
    <p:extLst>
      <p:ext uri="{BB962C8B-B14F-4D97-AF65-F5344CB8AC3E}">
        <p14:creationId xmlns:p14="http://schemas.microsoft.com/office/powerpoint/2010/main" val="31159193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Repeatability and Reproducibility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50</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r>
              <a:rPr lang="en-US" dirty="0">
                <a:solidFill>
                  <a:srgbClr val="153BDB"/>
                </a:solidFill>
              </a:rPr>
              <a:t>Repeatability (equipment variation, EV) </a:t>
            </a:r>
            <a:r>
              <a:rPr lang="en-US" dirty="0"/>
              <a:t>– variation in </a:t>
            </a:r>
            <a:r>
              <a:rPr lang="en-US" u="sng" dirty="0"/>
              <a:t>multiple measurements</a:t>
            </a:r>
            <a:r>
              <a:rPr lang="en-US" dirty="0"/>
              <a:t> by an individual using the same instrument. </a:t>
            </a:r>
          </a:p>
          <a:p>
            <a:pPr>
              <a:lnSpc>
                <a:spcPct val="90000"/>
              </a:lnSpc>
            </a:pPr>
            <a:r>
              <a:rPr lang="en-US" dirty="0">
                <a:solidFill>
                  <a:srgbClr val="153BDB"/>
                </a:solidFill>
              </a:rPr>
              <a:t>Reproducibility (appraiser variation, AV) </a:t>
            </a:r>
            <a:r>
              <a:rPr lang="en-US" dirty="0"/>
              <a:t>- variation in the same </a:t>
            </a:r>
          </a:p>
          <a:p>
            <a:pPr marL="0" indent="0">
              <a:lnSpc>
                <a:spcPct val="90000"/>
              </a:lnSpc>
              <a:buNone/>
            </a:pPr>
            <a:r>
              <a:rPr lang="en-US" dirty="0"/>
              <a:t>    measuring instrument used</a:t>
            </a:r>
          </a:p>
          <a:p>
            <a:pPr marL="0" indent="0">
              <a:lnSpc>
                <a:spcPct val="90000"/>
              </a:lnSpc>
              <a:buNone/>
            </a:pPr>
            <a:r>
              <a:rPr lang="en-US" dirty="0"/>
              <a:t> by </a:t>
            </a:r>
            <a:r>
              <a:rPr lang="en-US" u="sng" dirty="0"/>
              <a:t>different individuals</a:t>
            </a:r>
            <a:r>
              <a:rPr lang="en-US" dirty="0"/>
              <a:t>.</a:t>
            </a:r>
          </a:p>
          <a:p>
            <a:endParaRPr lang="en-US" dirty="0"/>
          </a:p>
        </p:txBody>
      </p:sp>
      <p:pic>
        <p:nvPicPr>
          <p:cNvPr id="6" name="Picture 5">
            <a:extLst>
              <a:ext uri="{FF2B5EF4-FFF2-40B4-BE49-F238E27FC236}">
                <a16:creationId xmlns:a16="http://schemas.microsoft.com/office/drawing/2014/main" id="{A5E71A7A-1FF0-4810-85D9-BC43FD3E5842}"/>
              </a:ext>
            </a:extLst>
          </p:cNvPr>
          <p:cNvPicPr>
            <a:picLocks noChangeAspect="1"/>
          </p:cNvPicPr>
          <p:nvPr/>
        </p:nvPicPr>
        <p:blipFill>
          <a:blip r:embed="rId3"/>
          <a:stretch>
            <a:fillRect/>
          </a:stretch>
        </p:blipFill>
        <p:spPr>
          <a:xfrm>
            <a:off x="5639299" y="2570772"/>
            <a:ext cx="2529927" cy="3950384"/>
          </a:xfrm>
          <a:prstGeom prst="rect">
            <a:avLst/>
          </a:prstGeom>
        </p:spPr>
      </p:pic>
    </p:spTree>
    <p:extLst>
      <p:ext uri="{BB962C8B-B14F-4D97-AF65-F5344CB8AC3E}">
        <p14:creationId xmlns:p14="http://schemas.microsoft.com/office/powerpoint/2010/main" val="73286426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Repeatability and Reproducibility Analysis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51</a:t>
            </a:fld>
            <a:r>
              <a:rPr lang="en-US" altLang="zh-TW" dirty="0">
                <a:solidFill>
                  <a:schemeClr val="bg1">
                    <a:lumMod val="95000"/>
                  </a:schemeClr>
                </a:solidFill>
              </a:rPr>
              <a:t>/37</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Measure</a:t>
            </a:r>
          </a:p>
        </p:txBody>
      </p:sp>
      <p:sp>
        <p:nvSpPr>
          <p:cNvPr id="4" name="Content Placeholder 3"/>
          <p:cNvSpPr>
            <a:spLocks noGrp="1"/>
          </p:cNvSpPr>
          <p:nvPr>
            <p:ph idx="1"/>
          </p:nvPr>
        </p:nvSpPr>
        <p:spPr>
          <a:xfrm>
            <a:off x="381000" y="717674"/>
            <a:ext cx="8305800" cy="5759326"/>
          </a:xfrm>
        </p:spPr>
        <p:txBody>
          <a:bodyPr>
            <a:noAutofit/>
          </a:bodyPr>
          <a:lstStyle/>
          <a:p>
            <a:pPr>
              <a:lnSpc>
                <a:spcPct val="90000"/>
              </a:lnSpc>
            </a:pPr>
            <a:r>
              <a:rPr lang="en-US" dirty="0">
                <a:solidFill>
                  <a:srgbClr val="153BDB"/>
                </a:solidFill>
              </a:rPr>
              <a:t>Stability </a:t>
            </a:r>
            <a:r>
              <a:rPr lang="en-US" dirty="0"/>
              <a:t>– Variance in the average when measuring over extended time period</a:t>
            </a:r>
          </a:p>
          <a:p>
            <a:endParaRPr lang="en-US" dirty="0"/>
          </a:p>
        </p:txBody>
      </p:sp>
      <p:pic>
        <p:nvPicPr>
          <p:cNvPr id="10" name="Picture 9">
            <a:extLst>
              <a:ext uri="{FF2B5EF4-FFF2-40B4-BE49-F238E27FC236}">
                <a16:creationId xmlns:a16="http://schemas.microsoft.com/office/drawing/2014/main" id="{AD8A482A-AC21-4E92-BD38-1B34753BF2E5}"/>
              </a:ext>
            </a:extLst>
          </p:cNvPr>
          <p:cNvPicPr>
            <a:picLocks noChangeAspect="1"/>
          </p:cNvPicPr>
          <p:nvPr/>
        </p:nvPicPr>
        <p:blipFill>
          <a:blip r:embed="rId3"/>
          <a:stretch>
            <a:fillRect/>
          </a:stretch>
        </p:blipFill>
        <p:spPr>
          <a:xfrm>
            <a:off x="2578697" y="2040255"/>
            <a:ext cx="3028950" cy="4391025"/>
          </a:xfrm>
          <a:prstGeom prst="rect">
            <a:avLst/>
          </a:prstGeom>
        </p:spPr>
      </p:pic>
    </p:spTree>
    <p:extLst>
      <p:ext uri="{BB962C8B-B14F-4D97-AF65-F5344CB8AC3E}">
        <p14:creationId xmlns:p14="http://schemas.microsoft.com/office/powerpoint/2010/main" val="34770326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52</a:t>
            </a:fld>
            <a:r>
              <a:rPr lang="en-US" altLang="zh-TW" dirty="0">
                <a:solidFill>
                  <a:schemeClr val="bg1">
                    <a:lumMod val="95000"/>
                  </a:schemeClr>
                </a:solidFill>
              </a:rPr>
              <a:t>/47</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23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53</a:t>
            </a:fld>
            <a:r>
              <a:rPr lang="en-US" altLang="zh-TW" dirty="0">
                <a:solidFill>
                  <a:schemeClr val="bg1">
                    <a:lumMod val="95000"/>
                  </a:schemeClr>
                </a:solidFill>
              </a:rPr>
              <a:t>/47</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130067</TotalTime>
  <Words>3564</Words>
  <Application>Microsoft Office PowerPoint</Application>
  <PresentationFormat>On-screen Show (4:3)</PresentationFormat>
  <Paragraphs>719</Paragraphs>
  <Slides>53</Slides>
  <Notes>36</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Calibri</vt:lpstr>
      <vt:lpstr>Cambria Math</vt:lpstr>
      <vt:lpstr>Courier New</vt:lpstr>
      <vt:lpstr>Lucida Grande</vt:lpstr>
      <vt:lpstr>Times</vt:lpstr>
      <vt:lpstr>Wingdings</vt:lpstr>
      <vt:lpstr>Wingdings 2</vt:lpstr>
      <vt:lpstr>Office Theme</vt:lpstr>
      <vt:lpstr>Operations Management with Six Sigma</vt:lpstr>
      <vt:lpstr>c-charts for nonconforming</vt:lpstr>
      <vt:lpstr>c-charts for nonconforming</vt:lpstr>
      <vt:lpstr>c-charts for nonconforming</vt:lpstr>
      <vt:lpstr>c-charts for nonconforming</vt:lpstr>
      <vt:lpstr>u-charts for nonconforming</vt:lpstr>
      <vt:lpstr>u-charts for nonconforming</vt:lpstr>
      <vt:lpstr>u-charts for nonconforming</vt:lpstr>
      <vt:lpstr>u-charts for nonconforming</vt:lpstr>
      <vt:lpstr>u-charts for nonconforming</vt:lpstr>
      <vt:lpstr>u-charts for nonconforming</vt:lpstr>
      <vt:lpstr>Types of Six Sigma Problems</vt:lpstr>
      <vt:lpstr>Six Sigma Teams</vt:lpstr>
      <vt:lpstr>Six Sigma Teams</vt:lpstr>
      <vt:lpstr>Six Sigma Teams</vt:lpstr>
      <vt:lpstr>Six Sigma Methodology</vt:lpstr>
      <vt:lpstr>DMAIC Tools and Techniques</vt:lpstr>
      <vt:lpstr>The Define Phase</vt:lpstr>
      <vt:lpstr>Factors in Six Sigma Project Selection</vt:lpstr>
      <vt:lpstr>Pareto Analysis</vt:lpstr>
      <vt:lpstr>Cost of Quality Analysis</vt:lpstr>
      <vt:lpstr>Pareto Analysis</vt:lpstr>
      <vt:lpstr>Pareto Analysis</vt:lpstr>
      <vt:lpstr>Pareto Analysis</vt:lpstr>
      <vt:lpstr>Pareto Analysis</vt:lpstr>
      <vt:lpstr>Factors in Six Sigma Project Selection</vt:lpstr>
      <vt:lpstr>The Define Phase</vt:lpstr>
      <vt:lpstr>High Level Process Mapping</vt:lpstr>
      <vt:lpstr>High Level Process Mapping</vt:lpstr>
      <vt:lpstr>High Level Process Mapping</vt:lpstr>
      <vt:lpstr>The Measurement Phase</vt:lpstr>
      <vt:lpstr>Deliverables</vt:lpstr>
      <vt:lpstr>Critical to Quality</vt:lpstr>
      <vt:lpstr>Critical to Schedule (CTS)</vt:lpstr>
      <vt:lpstr>Critical to Schedule (CTS)</vt:lpstr>
      <vt:lpstr>Critical to Schedule</vt:lpstr>
      <vt:lpstr>Critical to Cost (CTC)</vt:lpstr>
      <vt:lpstr>Measurement</vt:lpstr>
      <vt:lpstr>Measurement</vt:lpstr>
      <vt:lpstr>Measurement</vt:lpstr>
      <vt:lpstr>Measurement</vt:lpstr>
      <vt:lpstr>Measurement System Evaluation</vt:lpstr>
      <vt:lpstr>Measurement Scale</vt:lpstr>
      <vt:lpstr>Measurement System Evaluation</vt:lpstr>
      <vt:lpstr>Measurement System Evaluation</vt:lpstr>
      <vt:lpstr>Measurement System Evaluation</vt:lpstr>
      <vt:lpstr>Measurement System Evaluation</vt:lpstr>
      <vt:lpstr>Measurement System Evaluation</vt:lpstr>
      <vt:lpstr>Measurement System Evaluation</vt:lpstr>
      <vt:lpstr>Repeatability and Reproducibility Analysis</vt:lpstr>
      <vt:lpstr>Repeatability and Reproducibility Analysis</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4492</cp:revision>
  <dcterms:created xsi:type="dcterms:W3CDTF">2006-08-16T00:00:00Z</dcterms:created>
  <dcterms:modified xsi:type="dcterms:W3CDTF">2020-02-23T08:21:43Z</dcterms:modified>
</cp:coreProperties>
</file>