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968" r:id="rId3"/>
    <p:sldId id="1205" r:id="rId4"/>
    <p:sldId id="969" r:id="rId5"/>
    <p:sldId id="970" r:id="rId6"/>
    <p:sldId id="971" r:id="rId7"/>
    <p:sldId id="1005" r:id="rId8"/>
    <p:sldId id="972" r:id="rId9"/>
    <p:sldId id="1047" r:id="rId10"/>
    <p:sldId id="1206" r:id="rId11"/>
    <p:sldId id="1220" r:id="rId12"/>
    <p:sldId id="1207" r:id="rId13"/>
    <p:sldId id="1208" r:id="rId14"/>
    <p:sldId id="1209" r:id="rId15"/>
    <p:sldId id="1210" r:id="rId16"/>
    <p:sldId id="1211" r:id="rId17"/>
    <p:sldId id="1128" r:id="rId18"/>
    <p:sldId id="1212" r:id="rId19"/>
    <p:sldId id="1213" r:id="rId20"/>
    <p:sldId id="1214" r:id="rId21"/>
    <p:sldId id="1130" r:id="rId22"/>
    <p:sldId id="1215" r:id="rId23"/>
    <p:sldId id="1132" r:id="rId24"/>
    <p:sldId id="1133" r:id="rId25"/>
    <p:sldId id="1218" r:id="rId26"/>
    <p:sldId id="1199" r:id="rId27"/>
    <p:sldId id="1219" r:id="rId28"/>
    <p:sldId id="1134" r:id="rId29"/>
    <p:sldId id="1135" r:id="rId30"/>
    <p:sldId id="1139" r:id="rId31"/>
    <p:sldId id="1140" r:id="rId32"/>
    <p:sldId id="1200" r:id="rId33"/>
    <p:sldId id="1141" r:id="rId34"/>
    <p:sldId id="1142" r:id="rId35"/>
    <p:sldId id="1201" r:id="rId36"/>
    <p:sldId id="930" r:id="rId37"/>
    <p:sldId id="1159" r:id="rId38"/>
    <p:sldId id="1216" r:id="rId39"/>
    <p:sldId id="1217" r:id="rId40"/>
    <p:sldId id="1166" r:id="rId41"/>
    <p:sldId id="1167" r:id="rId42"/>
    <p:sldId id="1221" r:id="rId43"/>
    <p:sldId id="262" r:id="rId44"/>
    <p:sldId id="111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106EA"/>
    <a:srgbClr val="3366FF"/>
    <a:srgbClr val="221D43"/>
    <a:srgbClr val="153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44" autoAdjust="0"/>
    <p:restoredTop sz="91280" autoAdjust="0"/>
  </p:normalViewPr>
  <p:slideViewPr>
    <p:cSldViewPr>
      <p:cViewPr varScale="1">
        <p:scale>
          <a:sx n="62" d="100"/>
          <a:sy n="62" d="100"/>
        </p:scale>
        <p:origin x="40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52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IIMR\Resources\Managing%20for%20Quality%20and%20Performance%20Excellence,%20International%20Edition,%209th%20Ed\Instructor%20Excel%20Files\Example%20Data%20Files\Example%208.18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IIMR\Resources\Managing%20for%20Quality%20and%20Performance%20Excellence,%20International%20Edition,%209th%20Ed\Instructor%20Excel%20Files\Example%20Data%20Files\Example%208.19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p-chart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3"/>
          <c:order val="0"/>
          <c:tx>
            <c:strRef>
              <c:f>Sheet2!$D$5</c:f>
              <c:strCache>
                <c:ptCount val="1"/>
                <c:pt idx="0">
                  <c:v>Fraction nonconforming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val>
            <c:numRef>
              <c:f>Sheet2!$D$6:$D$30</c:f>
              <c:numCache>
                <c:formatCode>0.0000</c:formatCode>
                <c:ptCount val="25"/>
                <c:pt idx="0">
                  <c:v>0.03</c:v>
                </c:pt>
                <c:pt idx="1">
                  <c:v>0.01</c:v>
                </c:pt>
                <c:pt idx="2">
                  <c:v>0</c:v>
                </c:pt>
                <c:pt idx="3">
                  <c:v>0</c:v>
                </c:pt>
                <c:pt idx="4">
                  <c:v>0.02</c:v>
                </c:pt>
                <c:pt idx="5">
                  <c:v>0.05</c:v>
                </c:pt>
                <c:pt idx="6">
                  <c:v>0.03</c:v>
                </c:pt>
                <c:pt idx="7">
                  <c:v>0.06</c:v>
                </c:pt>
                <c:pt idx="8">
                  <c:v>0.01</c:v>
                </c:pt>
                <c:pt idx="9">
                  <c:v>0.04</c:v>
                </c:pt>
                <c:pt idx="10">
                  <c:v>0</c:v>
                </c:pt>
                <c:pt idx="11">
                  <c:v>0.02</c:v>
                </c:pt>
                <c:pt idx="12">
                  <c:v>0.01</c:v>
                </c:pt>
                <c:pt idx="13">
                  <c:v>0.03</c:v>
                </c:pt>
                <c:pt idx="14">
                  <c:v>0.04</c:v>
                </c:pt>
                <c:pt idx="15">
                  <c:v>0.01</c:v>
                </c:pt>
                <c:pt idx="16">
                  <c:v>0.01</c:v>
                </c:pt>
                <c:pt idx="17">
                  <c:v>0.02</c:v>
                </c:pt>
                <c:pt idx="18">
                  <c:v>0.05</c:v>
                </c:pt>
                <c:pt idx="19">
                  <c:v>0.02</c:v>
                </c:pt>
                <c:pt idx="20">
                  <c:v>0.03</c:v>
                </c:pt>
                <c:pt idx="21">
                  <c:v>0.04</c:v>
                </c:pt>
                <c:pt idx="22">
                  <c:v>0.01</c:v>
                </c:pt>
                <c:pt idx="23">
                  <c:v>0</c:v>
                </c:pt>
                <c:pt idx="24">
                  <c:v>0.01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CA-4EB9-AA71-E346A8F95B14}"/>
            </c:ext>
          </c:extLst>
        </c:ser>
        <c:ser>
          <c:idx val="0"/>
          <c:order val="1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Sheet2!$E$6:$E$30</c:f>
              <c:numCache>
                <c:formatCode>0.0000</c:formatCode>
                <c:ptCount val="25"/>
                <c:pt idx="0">
                  <c:v>2.2000000000000006E-2</c:v>
                </c:pt>
                <c:pt idx="1">
                  <c:v>2.2000000000000006E-2</c:v>
                </c:pt>
                <c:pt idx="2">
                  <c:v>2.2000000000000006E-2</c:v>
                </c:pt>
                <c:pt idx="3">
                  <c:v>2.2000000000000006E-2</c:v>
                </c:pt>
                <c:pt idx="4">
                  <c:v>2.2000000000000006E-2</c:v>
                </c:pt>
                <c:pt idx="5">
                  <c:v>2.2000000000000006E-2</c:v>
                </c:pt>
                <c:pt idx="6">
                  <c:v>2.2000000000000006E-2</c:v>
                </c:pt>
                <c:pt idx="7">
                  <c:v>2.2000000000000006E-2</c:v>
                </c:pt>
                <c:pt idx="8">
                  <c:v>2.2000000000000006E-2</c:v>
                </c:pt>
                <c:pt idx="9">
                  <c:v>2.2000000000000006E-2</c:v>
                </c:pt>
                <c:pt idx="10">
                  <c:v>2.2000000000000006E-2</c:v>
                </c:pt>
                <c:pt idx="11">
                  <c:v>2.2000000000000006E-2</c:v>
                </c:pt>
                <c:pt idx="12">
                  <c:v>2.2000000000000006E-2</c:v>
                </c:pt>
                <c:pt idx="13">
                  <c:v>2.2000000000000006E-2</c:v>
                </c:pt>
                <c:pt idx="14">
                  <c:v>2.2000000000000006E-2</c:v>
                </c:pt>
                <c:pt idx="15">
                  <c:v>2.2000000000000006E-2</c:v>
                </c:pt>
                <c:pt idx="16">
                  <c:v>2.2000000000000006E-2</c:v>
                </c:pt>
                <c:pt idx="17">
                  <c:v>2.2000000000000006E-2</c:v>
                </c:pt>
                <c:pt idx="18">
                  <c:v>2.2000000000000006E-2</c:v>
                </c:pt>
                <c:pt idx="19">
                  <c:v>2.2000000000000006E-2</c:v>
                </c:pt>
                <c:pt idx="20">
                  <c:v>2.2000000000000006E-2</c:v>
                </c:pt>
                <c:pt idx="21">
                  <c:v>2.2000000000000006E-2</c:v>
                </c:pt>
                <c:pt idx="22">
                  <c:v>2.2000000000000006E-2</c:v>
                </c:pt>
                <c:pt idx="23">
                  <c:v>2.2000000000000006E-2</c:v>
                </c:pt>
                <c:pt idx="24">
                  <c:v>2.2000000000000006E-2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CA-4EB9-AA71-E346A8F95B14}"/>
            </c:ext>
          </c:extLst>
        </c:ser>
        <c:ser>
          <c:idx val="1"/>
          <c:order val="2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Sheet2!$F$6:$F$30</c:f>
              <c:numCache>
                <c:formatCode>General</c:formatCode>
                <c:ptCount val="25"/>
                <c:pt idx="0">
                  <c:v>6.6000000000000003E-2</c:v>
                </c:pt>
                <c:pt idx="1">
                  <c:v>6.6000000000000003E-2</c:v>
                </c:pt>
                <c:pt idx="2">
                  <c:v>6.6000000000000003E-2</c:v>
                </c:pt>
                <c:pt idx="3">
                  <c:v>6.6000000000000003E-2</c:v>
                </c:pt>
                <c:pt idx="4">
                  <c:v>6.6000000000000003E-2</c:v>
                </c:pt>
                <c:pt idx="5">
                  <c:v>6.6000000000000003E-2</c:v>
                </c:pt>
                <c:pt idx="6">
                  <c:v>6.6000000000000003E-2</c:v>
                </c:pt>
                <c:pt idx="7">
                  <c:v>6.6000000000000003E-2</c:v>
                </c:pt>
                <c:pt idx="8">
                  <c:v>6.6000000000000003E-2</c:v>
                </c:pt>
                <c:pt idx="9">
                  <c:v>6.6000000000000003E-2</c:v>
                </c:pt>
                <c:pt idx="10">
                  <c:v>6.6000000000000003E-2</c:v>
                </c:pt>
                <c:pt idx="11">
                  <c:v>6.6000000000000003E-2</c:v>
                </c:pt>
                <c:pt idx="12">
                  <c:v>6.6000000000000003E-2</c:v>
                </c:pt>
                <c:pt idx="13">
                  <c:v>6.6000000000000003E-2</c:v>
                </c:pt>
                <c:pt idx="14">
                  <c:v>6.6000000000000003E-2</c:v>
                </c:pt>
                <c:pt idx="15">
                  <c:v>6.6000000000000003E-2</c:v>
                </c:pt>
                <c:pt idx="16">
                  <c:v>6.6000000000000003E-2</c:v>
                </c:pt>
                <c:pt idx="17">
                  <c:v>6.6000000000000003E-2</c:v>
                </c:pt>
                <c:pt idx="18">
                  <c:v>6.6000000000000003E-2</c:v>
                </c:pt>
                <c:pt idx="19">
                  <c:v>6.6000000000000003E-2</c:v>
                </c:pt>
                <c:pt idx="20">
                  <c:v>6.6000000000000003E-2</c:v>
                </c:pt>
                <c:pt idx="21">
                  <c:v>6.6000000000000003E-2</c:v>
                </c:pt>
                <c:pt idx="22">
                  <c:v>6.6000000000000003E-2</c:v>
                </c:pt>
                <c:pt idx="23">
                  <c:v>6.6000000000000003E-2</c:v>
                </c:pt>
                <c:pt idx="24">
                  <c:v>6.6000000000000003E-2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CA-4EB9-AA71-E346A8F95B14}"/>
            </c:ext>
          </c:extLst>
        </c:ser>
        <c:ser>
          <c:idx val="2"/>
          <c:order val="3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val>
            <c:numRef>
              <c:f>Sheet2!$G$6:$G$30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CA-4EB9-AA71-E346A8F95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701423"/>
        <c:axId val="391484527"/>
      </c:lineChart>
      <c:catAx>
        <c:axId val="90701423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84527"/>
        <c:crosses val="autoZero"/>
        <c:auto val="1"/>
        <c:lblAlgn val="ctr"/>
        <c:lblOffset val="100"/>
        <c:noMultiLvlLbl val="0"/>
      </c:catAx>
      <c:valAx>
        <c:axId val="391484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Fraction nonconforming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701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p-chart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3"/>
          <c:order val="0"/>
          <c:tx>
            <c:strRef>
              <c:f>Sheet2!$E$6</c:f>
              <c:strCache>
                <c:ptCount val="1"/>
                <c:pt idx="0">
                  <c:v>CL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Sheet2!$A$7:$A$26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Sheet2!$E$7:$E$26</c:f>
              <c:numCache>
                <c:formatCode>General</c:formatCode>
                <c:ptCount val="20"/>
                <c:pt idx="0">
                  <c:v>9.0939597315436244E-2</c:v>
                </c:pt>
                <c:pt idx="1">
                  <c:v>9.0939597315436244E-2</c:v>
                </c:pt>
                <c:pt idx="2">
                  <c:v>9.0939597315436244E-2</c:v>
                </c:pt>
                <c:pt idx="3">
                  <c:v>9.0939597315436244E-2</c:v>
                </c:pt>
                <c:pt idx="4">
                  <c:v>9.0939597315436244E-2</c:v>
                </c:pt>
                <c:pt idx="5">
                  <c:v>9.0939597315436244E-2</c:v>
                </c:pt>
                <c:pt idx="6">
                  <c:v>9.0939597315436244E-2</c:v>
                </c:pt>
                <c:pt idx="7">
                  <c:v>9.0939597315436244E-2</c:v>
                </c:pt>
                <c:pt idx="8">
                  <c:v>9.0939597315436244E-2</c:v>
                </c:pt>
                <c:pt idx="9">
                  <c:v>9.0939597315436244E-2</c:v>
                </c:pt>
                <c:pt idx="10">
                  <c:v>9.0939597315436244E-2</c:v>
                </c:pt>
                <c:pt idx="11">
                  <c:v>9.0939597315436244E-2</c:v>
                </c:pt>
                <c:pt idx="12">
                  <c:v>9.0939597315436244E-2</c:v>
                </c:pt>
                <c:pt idx="13">
                  <c:v>9.0939597315436244E-2</c:v>
                </c:pt>
                <c:pt idx="14">
                  <c:v>9.0939597315436244E-2</c:v>
                </c:pt>
                <c:pt idx="15">
                  <c:v>9.0939597315436244E-2</c:v>
                </c:pt>
                <c:pt idx="16">
                  <c:v>9.0939597315436244E-2</c:v>
                </c:pt>
                <c:pt idx="17">
                  <c:v>9.0939597315436244E-2</c:v>
                </c:pt>
                <c:pt idx="18">
                  <c:v>9.0939597315436244E-2</c:v>
                </c:pt>
                <c:pt idx="19">
                  <c:v>9.0939597315436244E-2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E5-4233-B5EF-0537824B9064}"/>
            </c:ext>
          </c:extLst>
        </c:ser>
        <c:ser>
          <c:idx val="4"/>
          <c:order val="1"/>
          <c:tx>
            <c:strRef>
              <c:f>Sheet2!$F$6</c:f>
              <c:strCache>
                <c:ptCount val="1"/>
                <c:pt idx="0">
                  <c:v>UCL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Sheet2!$A$7:$A$26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Sheet2!$F$7:$F$26</c:f>
              <c:numCache>
                <c:formatCode>General</c:formatCode>
                <c:ptCount val="20"/>
                <c:pt idx="0">
                  <c:v>0.16463389002593951</c:v>
                </c:pt>
                <c:pt idx="1">
                  <c:v>0.15956194866732851</c:v>
                </c:pt>
                <c:pt idx="2">
                  <c:v>0.18086869273050554</c:v>
                </c:pt>
                <c:pt idx="3">
                  <c:v>0.1690329778728451</c:v>
                </c:pt>
                <c:pt idx="4">
                  <c:v>0.18395286734893318</c:v>
                </c:pt>
                <c:pt idx="5">
                  <c:v>0.15401693218566459</c:v>
                </c:pt>
                <c:pt idx="6">
                  <c:v>0.16000043460716873</c:v>
                </c:pt>
                <c:pt idx="7">
                  <c:v>0.17068418331712162</c:v>
                </c:pt>
                <c:pt idx="8">
                  <c:v>0.17318237995538935</c:v>
                </c:pt>
                <c:pt idx="9">
                  <c:v>0.16332482860228012</c:v>
                </c:pt>
                <c:pt idx="10">
                  <c:v>0.16384003247972057</c:v>
                </c:pt>
                <c:pt idx="11">
                  <c:v>0.15541107481651831</c:v>
                </c:pt>
                <c:pt idx="12">
                  <c:v>0.15255171026609149</c:v>
                </c:pt>
                <c:pt idx="13">
                  <c:v>0.15850126115565097</c:v>
                </c:pt>
                <c:pt idx="14">
                  <c:v>0.16384003247972057</c:v>
                </c:pt>
                <c:pt idx="15">
                  <c:v>0.16517776672333701</c:v>
                </c:pt>
                <c:pt idx="16">
                  <c:v>0.15418626761751969</c:v>
                </c:pt>
                <c:pt idx="17">
                  <c:v>0.15302871438974125</c:v>
                </c:pt>
                <c:pt idx="18">
                  <c:v>0.15505388936723402</c:v>
                </c:pt>
                <c:pt idx="19">
                  <c:v>0.15913171024830602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E5-4233-B5EF-0537824B9064}"/>
            </c:ext>
          </c:extLst>
        </c:ser>
        <c:ser>
          <c:idx val="5"/>
          <c:order val="2"/>
          <c:tx>
            <c:strRef>
              <c:f>Sheet2!$G$6</c:f>
              <c:strCache>
                <c:ptCount val="1"/>
                <c:pt idx="0">
                  <c:v>LCL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Sheet2!$A$7:$A$26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Sheet2!$G$7:$G$26</c:f>
              <c:numCache>
                <c:formatCode>General</c:formatCode>
                <c:ptCount val="20"/>
                <c:pt idx="0">
                  <c:v>1.7245304604932982E-2</c:v>
                </c:pt>
                <c:pt idx="1">
                  <c:v>2.231724596354398E-2</c:v>
                </c:pt>
                <c:pt idx="2">
                  <c:v>1.0105019003669308E-3</c:v>
                </c:pt>
                <c:pt idx="3">
                  <c:v>1.2846216758027371E-2</c:v>
                </c:pt>
                <c:pt idx="4">
                  <c:v>-2.0736727180606929E-3</c:v>
                </c:pt>
                <c:pt idx="5">
                  <c:v>2.7862262445207897E-2</c:v>
                </c:pt>
                <c:pt idx="6">
                  <c:v>2.1878760023703772E-2</c:v>
                </c:pt>
                <c:pt idx="7">
                  <c:v>1.1195011313750863E-2</c:v>
                </c:pt>
                <c:pt idx="8">
                  <c:v>8.6968146754831388E-3</c:v>
                </c:pt>
                <c:pt idx="9">
                  <c:v>1.8554366028592367E-2</c:v>
                </c:pt>
                <c:pt idx="10">
                  <c:v>1.8039162151151936E-2</c:v>
                </c:pt>
                <c:pt idx="11">
                  <c:v>2.646811981435418E-2</c:v>
                </c:pt>
                <c:pt idx="12">
                  <c:v>2.9327484364780984E-2</c:v>
                </c:pt>
                <c:pt idx="13">
                  <c:v>2.3377933475221518E-2</c:v>
                </c:pt>
                <c:pt idx="14">
                  <c:v>1.8039162151151936E-2</c:v>
                </c:pt>
                <c:pt idx="15">
                  <c:v>1.6701427907535496E-2</c:v>
                </c:pt>
                <c:pt idx="16">
                  <c:v>2.7692927013352783E-2</c:v>
                </c:pt>
                <c:pt idx="17">
                  <c:v>2.8850480241131252E-2</c:v>
                </c:pt>
                <c:pt idx="18">
                  <c:v>2.6825305263638466E-2</c:v>
                </c:pt>
                <c:pt idx="19">
                  <c:v>2.2747484382566449E-2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E5-4233-B5EF-0537824B9064}"/>
            </c:ext>
          </c:extLst>
        </c:ser>
        <c:ser>
          <c:idx val="6"/>
          <c:order val="3"/>
          <c:tx>
            <c:strRef>
              <c:f>Sheet2!$H$6</c:f>
              <c:strCache>
                <c:ptCount val="1"/>
                <c:pt idx="0">
                  <c:v>Fraction NC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Sheet2!$A$7:$A$26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Sheet2!$H$7:$H$26</c:f>
              <c:numCache>
                <c:formatCode>General</c:formatCode>
                <c:ptCount val="20"/>
                <c:pt idx="0">
                  <c:v>0.13138686131386862</c:v>
                </c:pt>
                <c:pt idx="1">
                  <c:v>0.12658227848101267</c:v>
                </c:pt>
                <c:pt idx="2">
                  <c:v>0.15217391304347827</c:v>
                </c:pt>
                <c:pt idx="3">
                  <c:v>4.9180327868852458E-2</c:v>
                </c:pt>
                <c:pt idx="4">
                  <c:v>0.12790697674418605</c:v>
                </c:pt>
                <c:pt idx="5">
                  <c:v>0.11764705882352941</c:v>
                </c:pt>
                <c:pt idx="6">
                  <c:v>3.8461538461538464E-2</c:v>
                </c:pt>
                <c:pt idx="7">
                  <c:v>7.6923076923076927E-2</c:v>
                </c:pt>
                <c:pt idx="8">
                  <c:v>0.12727272727272726</c:v>
                </c:pt>
                <c:pt idx="9">
                  <c:v>8.4507042253521125E-2</c:v>
                </c:pt>
                <c:pt idx="10">
                  <c:v>5.7142857142857141E-2</c:v>
                </c:pt>
                <c:pt idx="11">
                  <c:v>7.2625698324022353E-2</c:v>
                </c:pt>
                <c:pt idx="12">
                  <c:v>2.5510204081632654E-2</c:v>
                </c:pt>
                <c:pt idx="13">
                  <c:v>9.202453987730061E-2</c:v>
                </c:pt>
                <c:pt idx="14">
                  <c:v>0.17857142857142858</c:v>
                </c:pt>
                <c:pt idx="15">
                  <c:v>8.8888888888888892E-2</c:v>
                </c:pt>
                <c:pt idx="16">
                  <c:v>8.6021505376344093E-2</c:v>
                </c:pt>
                <c:pt idx="17">
                  <c:v>6.2176165803108807E-2</c:v>
                </c:pt>
                <c:pt idx="18">
                  <c:v>8.2872928176795577E-2</c:v>
                </c:pt>
                <c:pt idx="19">
                  <c:v>0.1125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E5-4233-B5EF-0537824B9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4355791"/>
        <c:axId val="383633183"/>
      </c:lineChart>
      <c:catAx>
        <c:axId val="2044355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33183"/>
        <c:crosses val="autoZero"/>
        <c:auto val="1"/>
        <c:lblAlgn val="ctr"/>
        <c:lblOffset val="100"/>
        <c:noMultiLvlLbl val="0"/>
      </c:catAx>
      <c:valAx>
        <c:axId val="38363318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i="0" u="none" strike="noStrike" baseline="0">
                    <a:effectLst/>
                  </a:rPr>
                  <a:t>Fraction NC</a:t>
                </a:r>
                <a:r>
                  <a:rPr lang="en-US" sz="1000" b="0" i="0" u="none" strike="noStrike" baseline="0"/>
                  <a:t>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2044355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77FC4-79FD-4AC8-99E5-E05B9F85282D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5CD9A-9A32-4E85-9624-1C4F5450E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06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</a:t>
            </a:r>
            <a:r>
              <a:rPr lang="en-GB"/>
              <a:t>created by grouping </a:t>
            </a:r>
            <a:r>
              <a:rPr lang="en-GB" dirty="0"/>
              <a:t>the measurements into ‘‘cells.’’ Histograms are used to </a:t>
            </a:r>
            <a:r>
              <a:rPr lang="en-GB"/>
              <a:t>determine the shape </a:t>
            </a:r>
            <a:r>
              <a:rPr lang="en-GB" dirty="0"/>
              <a:t>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</a:t>
            </a:r>
            <a:r>
              <a:rPr lang="en-GB"/>
              <a:t>created by grouping </a:t>
            </a:r>
            <a:r>
              <a:rPr lang="en-GB" dirty="0"/>
              <a:t>the measurements into ‘‘cells.’’ Histograms are used to </a:t>
            </a:r>
            <a:r>
              <a:rPr lang="en-GB"/>
              <a:t>determine the shape </a:t>
            </a:r>
            <a:r>
              <a:rPr lang="en-GB" dirty="0"/>
              <a:t>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40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</a:t>
            </a:r>
            <a:r>
              <a:rPr lang="en-GB"/>
              <a:t>created by grouping </a:t>
            </a:r>
            <a:r>
              <a:rPr lang="en-GB" dirty="0"/>
              <a:t>the measurements into ‘‘cells.’’ Histograms are used to </a:t>
            </a:r>
            <a:r>
              <a:rPr lang="en-GB"/>
              <a:t>determine the shape </a:t>
            </a:r>
            <a:r>
              <a:rPr lang="en-GB" dirty="0"/>
              <a:t>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created by grouping the measurements into ‘‘cells.’’ Histograms are used to determine the shape 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027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820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284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4308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990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3801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497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50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2565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4393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72965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63234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0520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04368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75742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6632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4554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75806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92635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05295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59660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6577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0120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00301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1939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1390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Cummins India Ltd., Tata Consultancy Services is one such name. TATA Motors, John Deere, Mahindra &amp; Mahindra, KPMG,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GenPact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Gabriel Motors, Lear Corporation are few other industry giants that are using Six Sigma methodologies.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0734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Cummins India Ltd., Tata Consultancy Services is one such name. TATA Motors, John Deere, Mahindra &amp; Mahindra, KPMG,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GenPact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Gabriel Motors, Lear Corporation are few other industry giants that are using Six Sigma methodologies.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7406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Cummins India Ltd., Tata Consultancy Services is one such name. TATA Motors, John Deere, Mahindra &amp; Mahindra, KPMG,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GenPact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Gabriel Motors, Lear Corporation are few other industry giants that are using Six Sigma methodologies.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7340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Cummins India Ltd., Tata Consultancy Services is one such name. TATA Motors, John Deere, Mahindra &amp; Mahindra, KPMG,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GenPact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Gabriel Motors, Lear Corporation are few other industry giants that are using Six Sigma methodologies.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6708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Cummins India Ltd., Tata Consultancy Services is one such name. TATA Motors, John Deere, Mahindra &amp; Mahindra, KPMG,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GenPact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Gabriel Motors, Lear Corporation are few other industry giants that are using Six Sigma methodologies.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3589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Cummins India Ltd., Tata Consultancy Services is one such name. TATA Motors, John Deere, Mahindra &amp; Mahindra, KPMG,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GenPact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Gabriel Motors, Lear Corporation are few other industry giants that are using Six Sigma methodologies.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0890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Cummins India Ltd., Tata Consultancy Services is one such name. TATA Motors, John Deere, Mahindra &amp; Mahindra, KPMG,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GenPact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Gabriel Motors, Lear Corporation are few other industry giants that are using Six Sigma methodologies.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245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15-Feb-20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mailto:gopalkumar@iimraipur.ac.i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emf"/><Relationship Id="rId12" Type="http://schemas.openxmlformats.org/officeDocument/2006/relationships/image" Target="../media/image3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11" Type="http://schemas.openxmlformats.org/officeDocument/2006/relationships/image" Target="../media/image320.png"/><Relationship Id="rId5" Type="http://schemas.openxmlformats.org/officeDocument/2006/relationships/image" Target="../media/image6.emf"/><Relationship Id="rId10" Type="http://schemas.openxmlformats.org/officeDocument/2006/relationships/image" Target="../media/image10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emf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emf"/><Relationship Id="rId5" Type="http://schemas.openxmlformats.org/officeDocument/2006/relationships/image" Target="../media/image11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gif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8.gif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11" Type="http://schemas.openxmlformats.org/officeDocument/2006/relationships/image" Target="../media/image50.png"/><Relationship Id="rId5" Type="http://schemas.openxmlformats.org/officeDocument/2006/relationships/image" Target="../media/image45.emf"/><Relationship Id="rId10" Type="http://schemas.openxmlformats.org/officeDocument/2006/relationships/image" Target="../media/image49.png"/><Relationship Id="rId4" Type="http://schemas.openxmlformats.org/officeDocument/2006/relationships/image" Target="../media/image44.emf"/><Relationship Id="rId9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image" Target="../media/image53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112.png"/><Relationship Id="rId9" Type="http://schemas.openxmlformats.org/officeDocument/2006/relationships/image" Target="../media/image6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2.emf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emf"/><Relationship Id="rId10" Type="http://schemas.openxmlformats.org/officeDocument/2006/relationships/image" Target="../media/image68.png"/><Relationship Id="rId4" Type="http://schemas.openxmlformats.org/officeDocument/2006/relationships/image" Target="../media/image134.png"/><Relationship Id="rId9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emf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5097505"/>
            <a:ext cx="32289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/>
          <a:srcRect t="37605"/>
          <a:stretch/>
        </p:blipFill>
        <p:spPr bwMode="auto">
          <a:xfrm>
            <a:off x="0" y="2879682"/>
            <a:ext cx="3416796" cy="176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762001"/>
            <a:ext cx="9143999" cy="1600199"/>
          </a:xfrm>
          <a:solidFill>
            <a:srgbClr val="0066FF"/>
          </a:solidFill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r>
              <a:rPr lang="en-GB" altLang="zh-TW" sz="3600" b="1" kern="0" dirty="0">
                <a:solidFill>
                  <a:schemeClr val="bg1"/>
                </a:solidFill>
              </a:rPr>
              <a:t>Operations Management with Six Sigma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IIM Raipur</a:t>
            </a:r>
          </a:p>
        </p:txBody>
      </p:sp>
      <p:sp>
        <p:nvSpPr>
          <p:cNvPr id="9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10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6569118"/>
            <a:ext cx="9144000" cy="1588"/>
          </a:xfrm>
          <a:prstGeom prst="line">
            <a:avLst/>
          </a:prstGeom>
          <a:ln w="15875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2" descr="Image result for big baza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441" y="2819400"/>
            <a:ext cx="2054303" cy="154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 descr="Image result for nan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184" y="4267200"/>
            <a:ext cx="14287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29443"/>
            <a:ext cx="3445825" cy="1898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4572000"/>
          </a:xfrm>
        </p:spPr>
        <p:txBody>
          <a:bodyPr>
            <a:normAutofit/>
          </a:bodyPr>
          <a:lstStyle/>
          <a:p>
            <a:endParaRPr lang="en-GB" sz="2000" dirty="0"/>
          </a:p>
          <a:p>
            <a:endParaRPr lang="en-GB" dirty="0"/>
          </a:p>
          <a:p>
            <a:endParaRPr lang="en-GB" dirty="0"/>
          </a:p>
          <a:p>
            <a:r>
              <a:rPr lang="en-GB" sz="2600" dirty="0" err="1"/>
              <a:t>Dr.</a:t>
            </a:r>
            <a:r>
              <a:rPr lang="en-GB" sz="2600" dirty="0"/>
              <a:t> Gopal Kumar</a:t>
            </a:r>
          </a:p>
          <a:p>
            <a:pPr indent="623888"/>
            <a:r>
              <a:rPr lang="en-GB" sz="2000" dirty="0">
                <a:hlinkClick r:id="rId7"/>
              </a:rPr>
              <a:t>gopalkumar@iimraipur.ac.in</a:t>
            </a:r>
            <a:endParaRPr lang="en-GB" sz="2000" dirty="0"/>
          </a:p>
          <a:p>
            <a:endParaRPr lang="en-GB" sz="1100" dirty="0"/>
          </a:p>
          <a:p>
            <a:r>
              <a:rPr lang="en-GB" sz="2400" dirty="0"/>
              <a:t>IIM Raipur</a:t>
            </a:r>
          </a:p>
          <a:p>
            <a:endParaRPr lang="en-GB" sz="1400" dirty="0"/>
          </a:p>
          <a:p>
            <a:r>
              <a:rPr lang="en-GB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February 2020</a:t>
            </a:r>
          </a:p>
        </p:txBody>
      </p:sp>
    </p:spTree>
    <p:extLst>
      <p:ext uri="{BB962C8B-B14F-4D97-AF65-F5344CB8AC3E}">
        <p14:creationId xmlns:p14="http://schemas.microsoft.com/office/powerpoint/2010/main" val="424016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 algn="ctr">
              <a:buClr>
                <a:srgbClr val="BF0922"/>
              </a:buClr>
              <a:buSzPct val="60000"/>
              <a:buNone/>
            </a:pPr>
            <a:r>
              <a:rPr lang="en-US" sz="3600" b="1" u="sng" dirty="0">
                <a:solidFill>
                  <a:schemeClr val="accent1"/>
                </a:solidFill>
              </a:rPr>
              <a:t>For </a:t>
            </a:r>
            <a:r>
              <a:rPr lang="en-US" sz="3600" b="1" i="1" u="sng" dirty="0">
                <a:solidFill>
                  <a:schemeClr val="accent1"/>
                </a:solidFill>
                <a:latin typeface="Times New Roman" charset="0"/>
                <a:cs typeface="Times New Roman" charset="0"/>
              </a:rPr>
              <a:t>x</a:t>
            </a:r>
            <a:r>
              <a:rPr lang="en-US" sz="3600" b="1" u="sng" dirty="0">
                <a:solidFill>
                  <a:schemeClr val="accent1"/>
                </a:solidFill>
              </a:rPr>
              <a:t>-Charts when we don</a:t>
            </a:r>
            <a:r>
              <a:rPr lang="en-AU" sz="3600" b="1" u="sng" dirty="0">
                <a:solidFill>
                  <a:schemeClr val="accent1"/>
                </a:solidFill>
              </a:rPr>
              <a:t>'</a:t>
            </a:r>
            <a:r>
              <a:rPr lang="en-US" sz="3600" b="1" u="sng" dirty="0">
                <a:solidFill>
                  <a:schemeClr val="accent1"/>
                </a:solidFill>
              </a:rPr>
              <a:t>t know </a:t>
            </a:r>
            <a:r>
              <a:rPr lang="en-US" sz="3600" b="1" i="1" u="sng" dirty="0">
                <a:solidFill>
                  <a:schemeClr val="accent1"/>
                </a:solidFill>
                <a:latin typeface="Symbol" charset="0"/>
              </a:rPr>
              <a:t>s </a:t>
            </a:r>
            <a:endParaRPr lang="en-US" sz="3600" b="1" i="1" u="sng" dirty="0">
              <a:solidFill>
                <a:schemeClr val="accent1"/>
              </a:solidFill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31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pSp>
        <p:nvGrpSpPr>
          <p:cNvPr id="97" name="Group 3"/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98" name="Rectangle 4"/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99" name="Line 5"/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00" name="Group 99"/>
          <p:cNvGrpSpPr>
            <a:grpSpLocks/>
          </p:cNvGrpSpPr>
          <p:nvPr/>
        </p:nvGrpSpPr>
        <p:grpSpPr bwMode="auto">
          <a:xfrm>
            <a:off x="1600200" y="2444750"/>
            <a:ext cx="2362200" cy="1193800"/>
            <a:chOff x="3175000" y="2444750"/>
            <a:chExt cx="2362200" cy="1193800"/>
          </a:xfrm>
        </p:grpSpPr>
        <p:graphicFrame>
          <p:nvGraphicFramePr>
            <p:cNvPr id="101" name="Object 2"/>
            <p:cNvGraphicFramePr>
              <a:graphicFrameLocks noChangeAspect="1"/>
            </p:cNvGraphicFramePr>
            <p:nvPr/>
          </p:nvGraphicFramePr>
          <p:xfrm>
            <a:off x="3175000" y="2559050"/>
            <a:ext cx="2362200" cy="1079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00" name="Equation" r:id="rId4" imgW="2349360" imgH="1069560" progId="Equation.3">
                    <p:embed/>
                  </p:oleObj>
                </mc:Choice>
                <mc:Fallback>
                  <p:oleObj name="Equation" r:id="rId4" imgW="2349360" imgH="1069560" progId="Equation.3">
                    <p:embed/>
                    <p:pic>
                      <p:nvPicPr>
                        <p:cNvPr id="101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5000" y="2559050"/>
                          <a:ext cx="2362200" cy="1079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2" name="Picture 1" descr="x dbar t 28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0700" y="2444750"/>
              <a:ext cx="482600" cy="59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" name="Picture 11" descr="x dbar t 28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3016250"/>
              <a:ext cx="482600" cy="59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4" name="Group 103"/>
          <p:cNvGrpSpPr>
            <a:grpSpLocks/>
          </p:cNvGrpSpPr>
          <p:nvPr/>
        </p:nvGrpSpPr>
        <p:grpSpPr bwMode="auto">
          <a:xfrm>
            <a:off x="695325" y="3906914"/>
            <a:ext cx="5867489" cy="2341486"/>
            <a:chOff x="1266825" y="4013224"/>
            <a:chExt cx="5095875" cy="2341421"/>
          </a:xfrm>
        </p:grpSpPr>
        <p:grpSp>
          <p:nvGrpSpPr>
            <p:cNvPr id="105" name="Group 5"/>
            <p:cNvGrpSpPr>
              <a:grpSpLocks/>
            </p:cNvGrpSpPr>
            <p:nvPr/>
          </p:nvGrpSpPr>
          <p:grpSpPr bwMode="auto">
            <a:xfrm>
              <a:off x="1266825" y="4013224"/>
              <a:ext cx="5095875" cy="2341421"/>
              <a:chOff x="606425" y="3848099"/>
              <a:chExt cx="5095875" cy="2341421"/>
            </a:xfrm>
          </p:grpSpPr>
          <p:sp>
            <p:nvSpPr>
              <p:cNvPr id="107" name="Rectangle 19"/>
              <p:cNvSpPr>
                <a:spLocks noChangeArrowheads="1"/>
              </p:cNvSpPr>
              <p:nvPr/>
            </p:nvSpPr>
            <p:spPr bwMode="auto">
              <a:xfrm>
                <a:off x="606425" y="4327524"/>
                <a:ext cx="5095875" cy="1861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2006600" indent="-2006600" eaLnBrk="1" hangingPunct="1">
                  <a:spcAft>
                    <a:spcPts val="1200"/>
                  </a:spcAft>
                  <a:tabLst>
                    <a:tab pos="1524000" algn="r"/>
                    <a:tab pos="1816100" algn="r"/>
                  </a:tabLst>
                </a:pPr>
                <a:r>
                  <a:rPr lang="en-US" dirty="0"/>
                  <a:t>Where            	                  average range of the samples</a:t>
                </a:r>
              </a:p>
              <a:p>
                <a:pPr marL="2006600" indent="-2006600" eaLnBrk="1" hangingPunct="1">
                  <a:spcAft>
                    <a:spcPts val="600"/>
                  </a:spcAft>
                  <a:tabLst>
                    <a:tab pos="1524000" algn="r"/>
                    <a:tab pos="1816100" algn="r"/>
                  </a:tabLst>
                </a:pPr>
                <a:r>
                  <a:rPr lang="en-US" dirty="0"/>
                  <a:t>              </a:t>
                </a:r>
                <a:r>
                  <a:rPr lang="en-US" i="1" dirty="0">
                    <a:latin typeface="Times New Roman" charset="0"/>
                    <a:cs typeface="Times New Roman" charset="0"/>
                  </a:rPr>
                  <a:t>A</a:t>
                </a:r>
                <a:r>
                  <a:rPr lang="en-US" baseline="-25000" dirty="0"/>
                  <a:t>2</a:t>
                </a:r>
                <a:r>
                  <a:rPr lang="en-US" dirty="0"/>
                  <a:t>, D</a:t>
                </a:r>
                <a:r>
                  <a:rPr lang="en-US" baseline="-25000" dirty="0"/>
                  <a:t>3</a:t>
                </a:r>
                <a:r>
                  <a:rPr lang="en-US" dirty="0"/>
                  <a:t>, and D</a:t>
                </a:r>
                <a:r>
                  <a:rPr lang="en-US" baseline="-25000" dirty="0"/>
                  <a:t>4</a:t>
                </a:r>
                <a:r>
                  <a:rPr lang="en-US" dirty="0"/>
                  <a:t> = control chart factor shown in Table</a:t>
                </a:r>
              </a:p>
              <a:p>
                <a:pPr marL="2006600" indent="-2006600" eaLnBrk="1" hangingPunct="1">
                  <a:spcAft>
                    <a:spcPts val="600"/>
                  </a:spcAft>
                  <a:tabLst>
                    <a:tab pos="1524000" algn="r"/>
                    <a:tab pos="1816100" algn="r"/>
                  </a:tabLst>
                </a:pPr>
                <a:r>
                  <a:rPr lang="en-US" dirty="0"/>
                  <a:t>                  =	 mean of the sample means</a:t>
                </a:r>
              </a:p>
              <a:p>
                <a:pPr marL="2006600" indent="-2006600" eaLnBrk="1" hangingPunct="1">
                  <a:spcAft>
                    <a:spcPts val="600"/>
                  </a:spcAft>
                  <a:tabLst>
                    <a:tab pos="1524000" algn="r"/>
                    <a:tab pos="1816100" algn="r"/>
                  </a:tabLst>
                </a:pPr>
                <a:r>
                  <a:rPr lang="en-US" dirty="0"/>
                  <a:t>             </a:t>
                </a:r>
                <a:r>
                  <a:rPr lang="en-US" i="1" dirty="0" err="1">
                    <a:latin typeface="Times New Roman"/>
                    <a:cs typeface="Times New Roman"/>
                  </a:rPr>
                  <a:t>R</a:t>
                </a:r>
                <a:r>
                  <a:rPr lang="en-US" i="1" baseline="-25000" dirty="0" err="1">
                    <a:latin typeface="Times New Roman"/>
                    <a:cs typeface="Times New Roman"/>
                  </a:rPr>
                  <a:t>i</a:t>
                </a:r>
                <a:r>
                  <a:rPr lang="en-US" i="1" baseline="-25000" dirty="0">
                    <a:latin typeface="Times New Roman"/>
                    <a:cs typeface="Times New Roman"/>
                  </a:rPr>
                  <a:t> </a:t>
                </a:r>
                <a:r>
                  <a:rPr lang="en-US" dirty="0"/>
                  <a:t>= 	range for sample </a:t>
                </a:r>
                <a:r>
                  <a:rPr lang="en-US" i="1" dirty="0" err="1">
                    <a:latin typeface="Times New Roman"/>
                    <a:cs typeface="Times New Roman"/>
                  </a:rPr>
                  <a:t>i</a:t>
                </a:r>
                <a:endParaRPr lang="en-US" i="1" dirty="0">
                  <a:latin typeface="Times New Roman"/>
                  <a:cs typeface="Times New Roman"/>
                </a:endParaRPr>
              </a:p>
              <a:p>
                <a:pPr marL="2006600" indent="-2006600" eaLnBrk="1" hangingPunct="1">
                  <a:spcAft>
                    <a:spcPts val="600"/>
                  </a:spcAft>
                  <a:tabLst>
                    <a:tab pos="1524000" algn="r"/>
                    <a:tab pos="1816100" algn="r"/>
                  </a:tabLst>
                </a:pPr>
                <a:r>
                  <a:rPr lang="en-US" i="1" dirty="0">
                    <a:latin typeface="Times New Roman"/>
                    <a:cs typeface="Times New Roman"/>
                  </a:rPr>
                  <a:t>             k </a:t>
                </a:r>
                <a:r>
                  <a:rPr lang="en-US" dirty="0"/>
                  <a:t>=	total number of samples</a:t>
                </a:r>
              </a:p>
            </p:txBody>
          </p:sp>
          <p:graphicFrame>
            <p:nvGraphicFramePr>
              <p:cNvPr id="108" name="Object 3"/>
              <p:cNvGraphicFramePr>
                <a:graphicFrameLocks noChangeAspect="1"/>
              </p:cNvGraphicFramePr>
              <p:nvPr/>
            </p:nvGraphicFramePr>
            <p:xfrm>
              <a:off x="1435100" y="3848099"/>
              <a:ext cx="1050925" cy="9604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601" name="Equation" r:id="rId8" imgW="1041400" imgH="952500" progId="Equation.3">
                      <p:embed/>
                    </p:oleObj>
                  </mc:Choice>
                  <mc:Fallback>
                    <p:oleObj name="Equation" r:id="rId8" imgW="1041400" imgH="952500" progId="Equation.3">
                      <p:embed/>
                      <p:pic>
                        <p:nvPicPr>
                          <p:cNvPr id="108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35100" y="3848099"/>
                            <a:ext cx="1050925" cy="9604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106" name="Picture 7" descr="x dbar t 18.pdf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240" y="5191104"/>
              <a:ext cx="3810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AA7895C-4B06-4BF9-8CED-0D5AA0CBA096}"/>
              </a:ext>
            </a:extLst>
          </p:cNvPr>
          <p:cNvSpPr txBox="1"/>
          <p:nvPr/>
        </p:nvSpPr>
        <p:spPr>
          <a:xfrm>
            <a:off x="828938" y="1969782"/>
            <a:ext cx="1390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X-chart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43D367-694C-4271-BD68-51FFDAEF9DE0}"/>
              </a:ext>
            </a:extLst>
          </p:cNvPr>
          <p:cNvSpPr txBox="1"/>
          <p:nvPr/>
        </p:nvSpPr>
        <p:spPr>
          <a:xfrm>
            <a:off x="5163076" y="1981200"/>
            <a:ext cx="1399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R-chart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270C68-DD90-4CA3-844F-A7180CBC8889}"/>
                  </a:ext>
                </a:extLst>
              </p:cNvPr>
              <p:cNvSpPr txBox="1"/>
              <p:nvPr/>
            </p:nvSpPr>
            <p:spPr>
              <a:xfrm>
                <a:off x="5733386" y="2560954"/>
                <a:ext cx="20301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𝑈𝐶𝐿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270C68-DD90-4CA3-844F-A7180CBC8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386" y="2560954"/>
                <a:ext cx="2030108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70E3829-7E5A-4105-AA0A-18EA94C78926}"/>
                  </a:ext>
                </a:extLst>
              </p:cNvPr>
              <p:cNvSpPr txBox="1"/>
              <p:nvPr/>
            </p:nvSpPr>
            <p:spPr>
              <a:xfrm>
                <a:off x="5715000" y="3074313"/>
                <a:ext cx="197400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𝐿𝐶𝐿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70E3829-7E5A-4105-AA0A-18EA94C78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3074313"/>
                <a:ext cx="1974002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07E36A9-96DF-447C-93B2-53DDDBE858B3}"/>
              </a:ext>
            </a:extLst>
          </p:cNvPr>
          <p:cNvCxnSpPr/>
          <p:nvPr/>
        </p:nvCxnSpPr>
        <p:spPr>
          <a:xfrm>
            <a:off x="4648200" y="1828800"/>
            <a:ext cx="0" cy="2209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35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984250" y="1981200"/>
          <a:ext cx="7327900" cy="4267200"/>
        </p:xfrm>
        <a:graphic>
          <a:graphicData uri="http://schemas.openxmlformats.org/drawingml/2006/table">
            <a:tbl>
              <a:tblPr/>
              <a:tblGrid>
                <a:gridCol w="144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Factors for Computing Control Chart Limits (3 sigma)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SAMPLE SIZE,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MEAN FACTOR,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UPPER RANGE,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LOWER RANGE,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3.268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1.023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2.574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.729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2.282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.577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2.115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.483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2.004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.419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1.924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.266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21" name="Group 3">
            <a:extLst>
              <a:ext uri="{FF2B5EF4-FFF2-40B4-BE49-F238E27FC236}">
                <a16:creationId xmlns:a16="http://schemas.microsoft.com/office/drawing/2014/main" id="{8A71D0D9-09C2-48B1-A831-A98CBB6F6E0E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22" name="Rectangle 4">
              <a:extLst>
                <a:ext uri="{FF2B5EF4-FFF2-40B4-BE49-F238E27FC236}">
                  <a16:creationId xmlns:a16="http://schemas.microsoft.com/office/drawing/2014/main" id="{0228EEC6-BF71-4D3A-A591-A54FEBC5C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23" name="Line 5">
              <a:extLst>
                <a:ext uri="{FF2B5EF4-FFF2-40B4-BE49-F238E27FC236}">
                  <a16:creationId xmlns:a16="http://schemas.microsoft.com/office/drawing/2014/main" id="{2B17B461-B110-4944-8D61-5B3BF82E3B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7389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70236" y="2497236"/>
            <a:ext cx="41303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Oat flakes labeled as "net weight 12 ounces</a:t>
            </a:r>
            <a:r>
              <a:rPr lang="en-AU" sz="2800" dirty="0"/>
              <a:t>"</a:t>
            </a:r>
            <a:endParaRPr lang="en-US" sz="2800" dirty="0"/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4114800" y="4191000"/>
            <a:ext cx="433650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800" dirty="0"/>
              <a:t>Process average = 12 ounces</a:t>
            </a:r>
          </a:p>
          <a:p>
            <a:pPr eaLnBrk="1" hangingPunct="1"/>
            <a:r>
              <a:rPr lang="en-US" sz="2800" dirty="0"/>
              <a:t>Sample size = 5</a:t>
            </a: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5124A49D-A9C5-45D0-8794-4145EB170D1C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19" name="Rectangle 4">
              <a:extLst>
                <a:ext uri="{FF2B5EF4-FFF2-40B4-BE49-F238E27FC236}">
                  <a16:creationId xmlns:a16="http://schemas.microsoft.com/office/drawing/2014/main" id="{D74E5222-BD28-4288-8A48-AB18665C8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23" name="Line 5">
              <a:extLst>
                <a:ext uri="{FF2B5EF4-FFF2-40B4-BE49-F238E27FC236}">
                  <a16:creationId xmlns:a16="http://schemas.microsoft.com/office/drawing/2014/main" id="{7B1CC2A9-545F-4C82-A4C3-69FA080181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5162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sz="2400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0" y="1752597"/>
          <a:ext cx="6159741" cy="4876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0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3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25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SAMPLE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WEIGHT OF LIGHTEST PACKET </a:t>
                      </a:r>
                      <a:endParaRPr lang="en-GB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 SAMPLE OF n = 5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WEIGHT OF HEAVIEST PACKET </a:t>
                      </a:r>
                      <a:endParaRPr lang="en-GB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 SAMPLE OF n = 5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11.50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11.72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11.97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12.00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11.55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12.05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12.00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12.20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11.95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12.00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10.55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10.75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12.50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12.75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11.00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11.25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10.60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11.00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11.70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12.10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1295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Sum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139901" y="1735159"/>
          <a:ext cx="1271347" cy="4894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1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81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RANGE </a:t>
                      </a:r>
                      <a:endParaRPr lang="en-GB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.22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.03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.50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.20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.05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.20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.25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.25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.40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.40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2.5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18" name="Group 3">
            <a:extLst>
              <a:ext uri="{FF2B5EF4-FFF2-40B4-BE49-F238E27FC236}">
                <a16:creationId xmlns:a16="http://schemas.microsoft.com/office/drawing/2014/main" id="{DBC17A99-8295-4D79-BF17-9154ACBE25AB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19" name="Rectangle 4">
              <a:extLst>
                <a:ext uri="{FF2B5EF4-FFF2-40B4-BE49-F238E27FC236}">
                  <a16:creationId xmlns:a16="http://schemas.microsoft.com/office/drawing/2014/main" id="{B5EADAC5-C3AF-4A90-BB46-C90112F67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21" name="Line 5">
              <a:extLst>
                <a:ext uri="{FF2B5EF4-FFF2-40B4-BE49-F238E27FC236}">
                  <a16:creationId xmlns:a16="http://schemas.microsoft.com/office/drawing/2014/main" id="{2D598855-4DEE-441B-BEF7-CF87B24CF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067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sz="2800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1549400" y="2698750"/>
            <a:ext cx="3022600" cy="1858963"/>
            <a:chOff x="1549400" y="2647950"/>
            <a:chExt cx="3022600" cy="1858963"/>
          </a:xfrm>
        </p:grpSpPr>
        <p:graphicFrame>
          <p:nvGraphicFramePr>
            <p:cNvPr id="28" name="Object 1"/>
            <p:cNvGraphicFramePr>
              <a:graphicFrameLocks noChangeAspect="1"/>
            </p:cNvGraphicFramePr>
            <p:nvPr/>
          </p:nvGraphicFramePr>
          <p:xfrm>
            <a:off x="1549400" y="2767013"/>
            <a:ext cx="3022600" cy="173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9" name="Equation" r:id="rId4" imgW="3007800" imgH="1728000" progId="Equation.3">
                    <p:embed/>
                  </p:oleObj>
                </mc:Choice>
                <mc:Fallback>
                  <p:oleObj name="Equation" r:id="rId4" imgW="3007800" imgH="1728000" progId="Equation.3">
                    <p:embed/>
                    <p:pic>
                      <p:nvPicPr>
                        <p:cNvPr id="28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400" y="2767013"/>
                          <a:ext cx="3022600" cy="1739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9" name="Picture 4" descr="x dbar t 26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3500" y="2647950"/>
              <a:ext cx="457200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549400" y="4705350"/>
            <a:ext cx="2971800" cy="1420813"/>
            <a:chOff x="1549400" y="4705350"/>
            <a:chExt cx="2971800" cy="1420813"/>
          </a:xfrm>
        </p:grpSpPr>
        <p:graphicFrame>
          <p:nvGraphicFramePr>
            <p:cNvPr id="31" name="Object 32"/>
            <p:cNvGraphicFramePr>
              <a:graphicFrameLocks noChangeAspect="1"/>
            </p:cNvGraphicFramePr>
            <p:nvPr/>
          </p:nvGraphicFramePr>
          <p:xfrm>
            <a:off x="1549400" y="4830763"/>
            <a:ext cx="2971800" cy="1295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0" name="Equation" r:id="rId7" imgW="2962080" imgH="1279800" progId="Equation.3">
                    <p:embed/>
                  </p:oleObj>
                </mc:Choice>
                <mc:Fallback>
                  <p:oleObj name="Equation" r:id="rId7" imgW="2962080" imgH="1279800" progId="Equation.3">
                    <p:embed/>
                    <p:pic>
                      <p:nvPicPr>
                        <p:cNvPr id="31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400" y="4830763"/>
                          <a:ext cx="2971800" cy="1295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" name="Picture 22" descr="x dbar t 26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5400" y="4705350"/>
              <a:ext cx="457200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6019800" y="1905000"/>
          <a:ext cx="2895600" cy="417576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4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SAMPLE SIZE,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3.268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1.023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2.574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.729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2.282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.577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2.115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.483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2.004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.419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1.924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.266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4" name="Freeform 33"/>
          <p:cNvSpPr/>
          <p:nvPr/>
        </p:nvSpPr>
        <p:spPr bwMode="auto">
          <a:xfrm flipV="1">
            <a:off x="3784600" y="3657600"/>
            <a:ext cx="3454400" cy="304800"/>
          </a:xfrm>
          <a:custGeom>
            <a:avLst/>
            <a:gdLst>
              <a:gd name="connsiteX0" fmla="*/ 2451100 w 2451100"/>
              <a:gd name="connsiteY0" fmla="*/ 0 h 1790700"/>
              <a:gd name="connsiteX1" fmla="*/ 673100 w 2451100"/>
              <a:gd name="connsiteY1" fmla="*/ 533400 h 1790700"/>
              <a:gd name="connsiteX2" fmla="*/ 0 w 2451100"/>
              <a:gd name="connsiteY2" fmla="*/ 179070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1100" h="1790700">
                <a:moveTo>
                  <a:pt x="2451100" y="0"/>
                </a:moveTo>
                <a:cubicBezTo>
                  <a:pt x="1766358" y="117475"/>
                  <a:pt x="1081617" y="234950"/>
                  <a:pt x="673100" y="533400"/>
                </a:cubicBezTo>
                <a:cubicBezTo>
                  <a:pt x="264583" y="831850"/>
                  <a:pt x="0" y="1790700"/>
                  <a:pt x="0" y="1790700"/>
                </a:cubicBezTo>
              </a:path>
            </a:pathLst>
          </a:custGeom>
          <a:ln w="57150"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4" name="Group 3">
            <a:extLst>
              <a:ext uri="{FF2B5EF4-FFF2-40B4-BE49-F238E27FC236}">
                <a16:creationId xmlns:a16="http://schemas.microsoft.com/office/drawing/2014/main" id="{0E363819-7C5D-495F-9296-25296452A04C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25" name="Rectangle 4">
              <a:extLst>
                <a:ext uri="{FF2B5EF4-FFF2-40B4-BE49-F238E27FC236}">
                  <a16:creationId xmlns:a16="http://schemas.microsoft.com/office/drawing/2014/main" id="{F5732643-3F7B-49AB-ACD1-5E1C49A83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26" name="Line 5">
              <a:extLst>
                <a:ext uri="{FF2B5EF4-FFF2-40B4-BE49-F238E27FC236}">
                  <a16:creationId xmlns:a16="http://schemas.microsoft.com/office/drawing/2014/main" id="{0A18F034-F77F-4702-8803-F0AC1734C6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5264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032500" y="3022600"/>
            <a:ext cx="2133600" cy="3162300"/>
            <a:chOff x="6032500" y="3022600"/>
            <a:chExt cx="2133600" cy="3162300"/>
          </a:xfrm>
        </p:grpSpPr>
        <p:sp>
          <p:nvSpPr>
            <p:cNvPr id="19" name="Line 24"/>
            <p:cNvSpPr>
              <a:spLocks noChangeShapeType="1"/>
            </p:cNvSpPr>
            <p:nvPr/>
          </p:nvSpPr>
          <p:spPr bwMode="auto">
            <a:xfrm>
              <a:off x="6032500" y="3022600"/>
              <a:ext cx="0" cy="31623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>
              <a:off x="6032500" y="36195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6032500" y="450215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>
              <a:off x="6032500" y="53848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Rectangle 29"/>
            <p:cNvSpPr>
              <a:spLocks noChangeArrowheads="1"/>
            </p:cNvSpPr>
            <p:nvPr/>
          </p:nvSpPr>
          <p:spPr bwMode="auto">
            <a:xfrm>
              <a:off x="6164263" y="3270250"/>
              <a:ext cx="16129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UCL = 12.144</a:t>
              </a:r>
            </a:p>
          </p:txBody>
        </p:sp>
        <p:sp>
          <p:nvSpPr>
            <p:cNvPr id="25" name="Rectangle 30"/>
            <p:cNvSpPr>
              <a:spLocks noChangeArrowheads="1"/>
            </p:cNvSpPr>
            <p:nvPr/>
          </p:nvSpPr>
          <p:spPr bwMode="auto">
            <a:xfrm>
              <a:off x="6164263" y="4146550"/>
              <a:ext cx="12827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Mean = 12</a:t>
              </a:r>
            </a:p>
          </p:txBody>
        </p:sp>
        <p:sp>
          <p:nvSpPr>
            <p:cNvPr id="26" name="Rectangle 31"/>
            <p:cNvSpPr>
              <a:spLocks noChangeArrowheads="1"/>
            </p:cNvSpPr>
            <p:nvPr/>
          </p:nvSpPr>
          <p:spPr bwMode="auto">
            <a:xfrm>
              <a:off x="6164263" y="5035550"/>
              <a:ext cx="15515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LCL = 11.856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1549400" y="2698750"/>
            <a:ext cx="3022600" cy="1858963"/>
            <a:chOff x="1549400" y="2647950"/>
            <a:chExt cx="3022600" cy="1858963"/>
          </a:xfrm>
        </p:grpSpPr>
        <p:graphicFrame>
          <p:nvGraphicFramePr>
            <p:cNvPr id="28" name="Object 1"/>
            <p:cNvGraphicFramePr>
              <a:graphicFrameLocks noChangeAspect="1"/>
            </p:cNvGraphicFramePr>
            <p:nvPr/>
          </p:nvGraphicFramePr>
          <p:xfrm>
            <a:off x="1549400" y="2767013"/>
            <a:ext cx="3022600" cy="173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3" name="Equation" r:id="rId4" imgW="3007800" imgH="1728000" progId="Equation.3">
                    <p:embed/>
                  </p:oleObj>
                </mc:Choice>
                <mc:Fallback>
                  <p:oleObj name="Equation" r:id="rId4" imgW="3007800" imgH="1728000" progId="Equation.3">
                    <p:embed/>
                    <p:pic>
                      <p:nvPicPr>
                        <p:cNvPr id="28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400" y="2767013"/>
                          <a:ext cx="3022600" cy="1739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9" name="Picture 4" descr="x dbar t 26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3500" y="2647950"/>
              <a:ext cx="457200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549400" y="4705350"/>
            <a:ext cx="2971800" cy="1420813"/>
            <a:chOff x="1549400" y="4705350"/>
            <a:chExt cx="2971800" cy="1420813"/>
          </a:xfrm>
        </p:grpSpPr>
        <p:graphicFrame>
          <p:nvGraphicFramePr>
            <p:cNvPr id="31" name="Object 32"/>
            <p:cNvGraphicFramePr>
              <a:graphicFrameLocks noChangeAspect="1"/>
            </p:cNvGraphicFramePr>
            <p:nvPr/>
          </p:nvGraphicFramePr>
          <p:xfrm>
            <a:off x="1549400" y="4830763"/>
            <a:ext cx="2971800" cy="1295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4" name="Equation" r:id="rId7" imgW="2962080" imgH="1279800" progId="Equation.3">
                    <p:embed/>
                  </p:oleObj>
                </mc:Choice>
                <mc:Fallback>
                  <p:oleObj name="Equation" r:id="rId7" imgW="2962080" imgH="1279800" progId="Equation.3">
                    <p:embed/>
                    <p:pic>
                      <p:nvPicPr>
                        <p:cNvPr id="31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400" y="4830763"/>
                          <a:ext cx="2971800" cy="1295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" name="Picture 22" descr="x dbar t 26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5400" y="4705350"/>
              <a:ext cx="457200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" name="Group 3">
            <a:extLst>
              <a:ext uri="{FF2B5EF4-FFF2-40B4-BE49-F238E27FC236}">
                <a16:creationId xmlns:a16="http://schemas.microsoft.com/office/drawing/2014/main" id="{19EF323A-6AA0-41D7-853D-89DC922B8349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34" name="Rectangle 4">
              <a:extLst>
                <a:ext uri="{FF2B5EF4-FFF2-40B4-BE49-F238E27FC236}">
                  <a16:creationId xmlns:a16="http://schemas.microsoft.com/office/drawing/2014/main" id="{B31C9F9E-C3A5-4C1A-B7A5-C914EBD49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35" name="Line 5">
              <a:extLst>
                <a:ext uri="{FF2B5EF4-FFF2-40B4-BE49-F238E27FC236}">
                  <a16:creationId xmlns:a16="http://schemas.microsoft.com/office/drawing/2014/main" id="{E5472014-03CA-405B-A71F-F7808070DC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4903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9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800" b="1" i="1" dirty="0">
                <a:latin typeface="Arial" charset="0"/>
                <a:cs typeface="Arial" charset="0"/>
              </a:rPr>
              <a:t>R</a:t>
            </a:r>
            <a:r>
              <a:rPr lang="en-US" sz="2800" b="1" dirty="0">
                <a:latin typeface="Arial" charset="0"/>
                <a:cs typeface="Arial" charset="0"/>
              </a:rPr>
              <a:t> – Chart</a:t>
            </a:r>
            <a:endParaRPr lang="en-GB" sz="2600" b="1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sz="2000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685800" y="2243517"/>
          <a:ext cx="50800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Equation" r:id="rId4" imgW="5064840" imgH="1069560" progId="Equation.3">
                  <p:embed/>
                </p:oleObj>
              </mc:Choice>
              <mc:Fallback>
                <p:oleObj name="Equation" r:id="rId4" imgW="5064840" imgH="1069560" progId="Equation.3">
                  <p:embed/>
                  <p:pic>
                    <p:nvPicPr>
                      <p:cNvPr id="33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43517"/>
                        <a:ext cx="50800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C0554F1-7276-4159-81FA-801F8AA8B6C9}"/>
              </a:ext>
            </a:extLst>
          </p:cNvPr>
          <p:cNvSpPr txBox="1"/>
          <p:nvPr/>
        </p:nvSpPr>
        <p:spPr>
          <a:xfrm>
            <a:off x="5772785" y="2209800"/>
            <a:ext cx="2430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 2.115*0.25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993ADC-2D02-4C50-8B58-6EEA5E2163FC}"/>
              </a:ext>
            </a:extLst>
          </p:cNvPr>
          <p:cNvSpPr txBox="1"/>
          <p:nvPr/>
        </p:nvSpPr>
        <p:spPr>
          <a:xfrm>
            <a:off x="5867400" y="2783860"/>
            <a:ext cx="1904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 0.00*0.25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3F230E-1043-4389-96B7-DF7CC7B775A5}"/>
              </a:ext>
            </a:extLst>
          </p:cNvPr>
          <p:cNvSpPr/>
          <p:nvPr/>
        </p:nvSpPr>
        <p:spPr>
          <a:xfrm>
            <a:off x="8045337" y="2221170"/>
            <a:ext cx="1263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0.52875</a:t>
            </a:r>
            <a:r>
              <a:rPr lang="en-US" sz="2400" dirty="0"/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BD536B-B856-44EF-BB87-A1934E878422}"/>
              </a:ext>
            </a:extLst>
          </p:cNvPr>
          <p:cNvSpPr/>
          <p:nvPr/>
        </p:nvSpPr>
        <p:spPr>
          <a:xfrm>
            <a:off x="7753985" y="2784455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=0</a:t>
            </a:r>
            <a:endParaRPr lang="en-US" sz="2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9A31B3B-1FD1-4D83-910D-63BA89EF0CCB}"/>
              </a:ext>
            </a:extLst>
          </p:cNvPr>
          <p:cNvGrpSpPr>
            <a:grpSpLocks/>
          </p:cNvGrpSpPr>
          <p:nvPr/>
        </p:nvGrpSpPr>
        <p:grpSpPr bwMode="auto">
          <a:xfrm>
            <a:off x="3639184" y="3295303"/>
            <a:ext cx="4209415" cy="3162300"/>
            <a:chOff x="6032500" y="3022600"/>
            <a:chExt cx="2133600" cy="3162300"/>
          </a:xfrm>
        </p:grpSpPr>
        <p:sp>
          <p:nvSpPr>
            <p:cNvPr id="23" name="Line 24">
              <a:extLst>
                <a:ext uri="{FF2B5EF4-FFF2-40B4-BE49-F238E27FC236}">
                  <a16:creationId xmlns:a16="http://schemas.microsoft.com/office/drawing/2014/main" id="{C061E13F-74C4-4B6C-90FD-EC875C0A6E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2500" y="3022600"/>
              <a:ext cx="0" cy="31623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Line 26">
              <a:extLst>
                <a:ext uri="{FF2B5EF4-FFF2-40B4-BE49-F238E27FC236}">
                  <a16:creationId xmlns:a16="http://schemas.microsoft.com/office/drawing/2014/main" id="{CFDE1F16-9EB1-4222-98C4-96B187C40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2500" y="36195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" name="Line 27">
              <a:extLst>
                <a:ext uri="{FF2B5EF4-FFF2-40B4-BE49-F238E27FC236}">
                  <a16:creationId xmlns:a16="http://schemas.microsoft.com/office/drawing/2014/main" id="{CF10519D-991D-413E-82D4-C5EC86971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2500" y="450215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" name="Line 28">
              <a:extLst>
                <a:ext uri="{FF2B5EF4-FFF2-40B4-BE49-F238E27FC236}">
                  <a16:creationId xmlns:a16="http://schemas.microsoft.com/office/drawing/2014/main" id="{1CDC0647-E778-4B4D-9BC1-A1A2A31EB9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2500" y="53848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" name="Rectangle 29">
              <a:extLst>
                <a:ext uri="{FF2B5EF4-FFF2-40B4-BE49-F238E27FC236}">
                  <a16:creationId xmlns:a16="http://schemas.microsoft.com/office/drawing/2014/main" id="{205B64C7-2B34-4102-9124-EC9BB15F3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263" y="3270250"/>
              <a:ext cx="141737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UCL = 0.5287</a:t>
              </a:r>
            </a:p>
          </p:txBody>
        </p:sp>
        <p:sp>
          <p:nvSpPr>
            <p:cNvPr id="28" name="Rectangle 30">
              <a:extLst>
                <a:ext uri="{FF2B5EF4-FFF2-40B4-BE49-F238E27FC236}">
                  <a16:creationId xmlns:a16="http://schemas.microsoft.com/office/drawing/2014/main" id="{C2C50FB7-13B9-4635-BDD2-A90F79281B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263" y="4146550"/>
              <a:ext cx="13596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Mean = 0.25</a:t>
              </a:r>
            </a:p>
          </p:txBody>
        </p:sp>
        <p:sp>
          <p:nvSpPr>
            <p:cNvPr id="29" name="Rectangle 31">
              <a:extLst>
                <a:ext uri="{FF2B5EF4-FFF2-40B4-BE49-F238E27FC236}">
                  <a16:creationId xmlns:a16="http://schemas.microsoft.com/office/drawing/2014/main" id="{859E7DB3-EF37-4CE4-99A4-A74B5ACF8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660" y="5047183"/>
              <a:ext cx="8393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LCL = 0</a:t>
              </a:r>
            </a:p>
          </p:txBody>
        </p:sp>
      </p:grpSp>
      <p:grpSp>
        <p:nvGrpSpPr>
          <p:cNvPr id="30" name="Group 3">
            <a:extLst>
              <a:ext uri="{FF2B5EF4-FFF2-40B4-BE49-F238E27FC236}">
                <a16:creationId xmlns:a16="http://schemas.microsoft.com/office/drawing/2014/main" id="{7186DCAC-B3C7-4818-9846-C42B6D7E937C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31" name="Rectangle 4">
              <a:extLst>
                <a:ext uri="{FF2B5EF4-FFF2-40B4-BE49-F238E27FC236}">
                  <a16:creationId xmlns:a16="http://schemas.microsoft.com/office/drawing/2014/main" id="{53C66A83-EC4F-4253-A9C8-44BEB90A6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32" name="Line 5">
              <a:extLst>
                <a:ext uri="{FF2B5EF4-FFF2-40B4-BE49-F238E27FC236}">
                  <a16:creationId xmlns:a16="http://schemas.microsoft.com/office/drawing/2014/main" id="{A9B5CB36-C5BC-4F97-A044-B27118B00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169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altLang="en-US" sz="3200" b="1" dirty="0">
                <a:solidFill>
                  <a:schemeClr val="bg1"/>
                </a:solidFill>
                <a:latin typeface="Book Antiqua" pitchFamily="18" charset="0"/>
              </a:rPr>
              <a:t>Exercise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10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Chart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717674"/>
                <a:ext cx="8305800" cy="5759326"/>
              </a:xfrm>
            </p:spPr>
            <p:txBody>
              <a:bodyPr>
                <a:noAutofit/>
              </a:bodyPr>
              <a:lstStyle/>
              <a:p>
                <a:pPr marL="0" indent="0">
                  <a:buClr>
                    <a:srgbClr val="BF0922"/>
                  </a:buClr>
                  <a:buSzPct val="60000"/>
                  <a:buNone/>
                </a:pPr>
                <a:r>
                  <a:rPr lang="en-US" altLang="en-US" u="sng" dirty="0">
                    <a:latin typeface="Book Antiqua" pitchFamily="18" charset="0"/>
                  </a:rPr>
                  <a:t>Exercise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 data of 30 samples of four items each is randomly collected from a machining process at the Mach4 Tool Co.</a:t>
                </a:r>
              </a:p>
              <a:p>
                <a:pPr marL="514350" indent="-514350">
                  <a:buAutoNum type="alphaLcParenBoth"/>
                </a:pPr>
                <a:r>
                  <a:rPr lang="en-US" dirty="0"/>
                  <a:t>Compute the mean and range of each sample, calculate control limits, and plot them 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 and R control charts.</a:t>
                </a:r>
              </a:p>
              <a:p>
                <a:pPr marL="514350" indent="-514350">
                  <a:buAutoNum type="alphaLcParenBoth"/>
                </a:pPr>
                <a:r>
                  <a:rPr lang="en-US" dirty="0"/>
                  <a:t>Does the process appear to be in statistical control? 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717674"/>
                <a:ext cx="8305800" cy="5759326"/>
              </a:xfrm>
              <a:blipFill>
                <a:blip r:embed="rId3"/>
                <a:stretch>
                  <a:fillRect l="-1982" t="-1376" r="-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Line 5">
            <a:extLst>
              <a:ext uri="{FF2B5EF4-FFF2-40B4-BE49-F238E27FC236}">
                <a16:creationId xmlns:a16="http://schemas.microsoft.com/office/drawing/2014/main" id="{A9B5CB36-C5BC-4F97-A044-B27118B00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418" y="-871502"/>
            <a:ext cx="1905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42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Chart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717674"/>
                <a:ext cx="8305800" cy="5759326"/>
              </a:xfrm>
            </p:spPr>
            <p:txBody>
              <a:bodyPr>
                <a:noAutofit/>
              </a:bodyPr>
              <a:lstStyle/>
              <a:p>
                <a:pPr marL="0" indent="0">
                  <a:buClr>
                    <a:srgbClr val="BF0922"/>
                  </a:buClr>
                  <a:buSzPct val="60000"/>
                  <a:buNone/>
                </a:pPr>
                <a:r>
                  <a:rPr lang="en-US" altLang="en-US" u="sng" dirty="0">
                    <a:latin typeface="Book Antiqua" pitchFamily="18" charset="0"/>
                  </a:rPr>
                  <a:t>Exercise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 data of 15 samples of four items each is randomly collected from a machining process at the Mach4 Tool Co.</a:t>
                </a:r>
              </a:p>
              <a:p>
                <a:pPr marL="514350" indent="-514350">
                  <a:buAutoNum type="alphaLcParenBoth"/>
                </a:pPr>
                <a:r>
                  <a:rPr lang="en-US" dirty="0"/>
                  <a:t>Compute the mean and range of each sample, calculate control limits, and plot them 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 and R control charts.</a:t>
                </a:r>
              </a:p>
              <a:p>
                <a:pPr marL="514350" indent="-514350">
                  <a:buAutoNum type="alphaLcParenBoth"/>
                </a:pPr>
                <a:r>
                  <a:rPr lang="en-US" dirty="0"/>
                  <a:t>Does the process appear to be in statistical control? 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717674"/>
                <a:ext cx="8305800" cy="5759326"/>
              </a:xfrm>
              <a:blipFill>
                <a:blip r:embed="rId3"/>
                <a:stretch>
                  <a:fillRect l="-1982" t="-1376" r="-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Line 5">
            <a:extLst>
              <a:ext uri="{FF2B5EF4-FFF2-40B4-BE49-F238E27FC236}">
                <a16:creationId xmlns:a16="http://schemas.microsoft.com/office/drawing/2014/main" id="{A9B5CB36-C5BC-4F97-A044-B27118B00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418" y="-871502"/>
            <a:ext cx="1905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07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Chart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.</a:t>
            </a:r>
          </a:p>
        </p:txBody>
      </p:sp>
      <p:sp>
        <p:nvSpPr>
          <p:cNvPr id="32" name="Line 5">
            <a:extLst>
              <a:ext uri="{FF2B5EF4-FFF2-40B4-BE49-F238E27FC236}">
                <a16:creationId xmlns:a16="http://schemas.microsoft.com/office/drawing/2014/main" id="{A9B5CB36-C5BC-4F97-A044-B27118B00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418" y="-871502"/>
            <a:ext cx="1905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134ED2A-EBD4-4C23-A8FD-B788337DCD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61954"/>
              </p:ext>
            </p:extLst>
          </p:nvPr>
        </p:nvGraphicFramePr>
        <p:xfrm>
          <a:off x="227348" y="748038"/>
          <a:ext cx="8688053" cy="2452363"/>
        </p:xfrm>
        <a:graphic>
          <a:graphicData uri="http://schemas.openxmlformats.org/drawingml/2006/table">
            <a:tbl>
              <a:tblPr/>
              <a:tblGrid>
                <a:gridCol w="684466">
                  <a:extLst>
                    <a:ext uri="{9D8B030D-6E8A-4147-A177-3AD203B41FA5}">
                      <a16:colId xmlns:a16="http://schemas.microsoft.com/office/drawing/2014/main" val="394071628"/>
                    </a:ext>
                  </a:extLst>
                </a:gridCol>
                <a:gridCol w="560018">
                  <a:extLst>
                    <a:ext uri="{9D8B030D-6E8A-4147-A177-3AD203B41FA5}">
                      <a16:colId xmlns:a16="http://schemas.microsoft.com/office/drawing/2014/main" val="3066207035"/>
                    </a:ext>
                  </a:extLst>
                </a:gridCol>
                <a:gridCol w="595019">
                  <a:extLst>
                    <a:ext uri="{9D8B030D-6E8A-4147-A177-3AD203B41FA5}">
                      <a16:colId xmlns:a16="http://schemas.microsoft.com/office/drawing/2014/main" val="2824119006"/>
                    </a:ext>
                  </a:extLst>
                </a:gridCol>
                <a:gridCol w="513349">
                  <a:extLst>
                    <a:ext uri="{9D8B030D-6E8A-4147-A177-3AD203B41FA5}">
                      <a16:colId xmlns:a16="http://schemas.microsoft.com/office/drawing/2014/main" val="3463714839"/>
                    </a:ext>
                  </a:extLst>
                </a:gridCol>
                <a:gridCol w="501683">
                  <a:extLst>
                    <a:ext uri="{9D8B030D-6E8A-4147-A177-3AD203B41FA5}">
                      <a16:colId xmlns:a16="http://schemas.microsoft.com/office/drawing/2014/main" val="3630631617"/>
                    </a:ext>
                  </a:extLst>
                </a:gridCol>
                <a:gridCol w="455015">
                  <a:extLst>
                    <a:ext uri="{9D8B030D-6E8A-4147-A177-3AD203B41FA5}">
                      <a16:colId xmlns:a16="http://schemas.microsoft.com/office/drawing/2014/main" val="3301310922"/>
                    </a:ext>
                  </a:extLst>
                </a:gridCol>
                <a:gridCol w="560018">
                  <a:extLst>
                    <a:ext uri="{9D8B030D-6E8A-4147-A177-3AD203B41FA5}">
                      <a16:colId xmlns:a16="http://schemas.microsoft.com/office/drawing/2014/main" val="1572991872"/>
                    </a:ext>
                  </a:extLst>
                </a:gridCol>
                <a:gridCol w="548351">
                  <a:extLst>
                    <a:ext uri="{9D8B030D-6E8A-4147-A177-3AD203B41FA5}">
                      <a16:colId xmlns:a16="http://schemas.microsoft.com/office/drawing/2014/main" val="2977858120"/>
                    </a:ext>
                  </a:extLst>
                </a:gridCol>
                <a:gridCol w="490015">
                  <a:extLst>
                    <a:ext uri="{9D8B030D-6E8A-4147-A177-3AD203B41FA5}">
                      <a16:colId xmlns:a16="http://schemas.microsoft.com/office/drawing/2014/main" val="3750409250"/>
                    </a:ext>
                  </a:extLst>
                </a:gridCol>
                <a:gridCol w="525017">
                  <a:extLst>
                    <a:ext uri="{9D8B030D-6E8A-4147-A177-3AD203B41FA5}">
                      <a16:colId xmlns:a16="http://schemas.microsoft.com/office/drawing/2014/main" val="2262897676"/>
                    </a:ext>
                  </a:extLst>
                </a:gridCol>
                <a:gridCol w="548351">
                  <a:extLst>
                    <a:ext uri="{9D8B030D-6E8A-4147-A177-3AD203B41FA5}">
                      <a16:colId xmlns:a16="http://schemas.microsoft.com/office/drawing/2014/main" val="1367475813"/>
                    </a:ext>
                  </a:extLst>
                </a:gridCol>
                <a:gridCol w="560018">
                  <a:extLst>
                    <a:ext uri="{9D8B030D-6E8A-4147-A177-3AD203B41FA5}">
                      <a16:colId xmlns:a16="http://schemas.microsoft.com/office/drawing/2014/main" val="900027826"/>
                    </a:ext>
                  </a:extLst>
                </a:gridCol>
                <a:gridCol w="513349">
                  <a:extLst>
                    <a:ext uri="{9D8B030D-6E8A-4147-A177-3AD203B41FA5}">
                      <a16:colId xmlns:a16="http://schemas.microsoft.com/office/drawing/2014/main" val="766208735"/>
                    </a:ext>
                  </a:extLst>
                </a:gridCol>
                <a:gridCol w="536683">
                  <a:extLst>
                    <a:ext uri="{9D8B030D-6E8A-4147-A177-3AD203B41FA5}">
                      <a16:colId xmlns:a16="http://schemas.microsoft.com/office/drawing/2014/main" val="2616372842"/>
                    </a:ext>
                  </a:extLst>
                </a:gridCol>
                <a:gridCol w="560018">
                  <a:extLst>
                    <a:ext uri="{9D8B030D-6E8A-4147-A177-3AD203B41FA5}">
                      <a16:colId xmlns:a16="http://schemas.microsoft.com/office/drawing/2014/main" val="4150246088"/>
                    </a:ext>
                  </a:extLst>
                </a:gridCol>
                <a:gridCol w="536683">
                  <a:extLst>
                    <a:ext uri="{9D8B030D-6E8A-4147-A177-3AD203B41FA5}">
                      <a16:colId xmlns:a16="http://schemas.microsoft.com/office/drawing/2014/main" val="2977274052"/>
                    </a:ext>
                  </a:extLst>
                </a:gridCol>
              </a:tblGrid>
              <a:tr h="3144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DATA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samples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42041"/>
                  </a:ext>
                </a:extLst>
              </a:tr>
              <a:tr h="29624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176355"/>
                  </a:ext>
                </a:extLst>
              </a:tr>
              <a:tr h="4604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911909"/>
                  </a:ext>
                </a:extLst>
              </a:tr>
              <a:tr h="4604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461269"/>
                  </a:ext>
                </a:extLst>
              </a:tr>
              <a:tr h="4604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060048"/>
                  </a:ext>
                </a:extLst>
              </a:tr>
              <a:tr h="4604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263890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CF70A99-1859-4040-A682-A948FE2B8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633661"/>
              </p:ext>
            </p:extLst>
          </p:nvPr>
        </p:nvGraphicFramePr>
        <p:xfrm>
          <a:off x="200546" y="3336978"/>
          <a:ext cx="8759830" cy="73284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687963">
                  <a:extLst>
                    <a:ext uri="{9D8B030D-6E8A-4147-A177-3AD203B41FA5}">
                      <a16:colId xmlns:a16="http://schemas.microsoft.com/office/drawing/2014/main" val="3987278761"/>
                    </a:ext>
                  </a:extLst>
                </a:gridCol>
                <a:gridCol w="562881">
                  <a:extLst>
                    <a:ext uri="{9D8B030D-6E8A-4147-A177-3AD203B41FA5}">
                      <a16:colId xmlns:a16="http://schemas.microsoft.com/office/drawing/2014/main" val="148580879"/>
                    </a:ext>
                  </a:extLst>
                </a:gridCol>
                <a:gridCol w="598060">
                  <a:extLst>
                    <a:ext uri="{9D8B030D-6E8A-4147-A177-3AD203B41FA5}">
                      <a16:colId xmlns:a16="http://schemas.microsoft.com/office/drawing/2014/main" val="254634324"/>
                    </a:ext>
                  </a:extLst>
                </a:gridCol>
                <a:gridCol w="515975">
                  <a:extLst>
                    <a:ext uri="{9D8B030D-6E8A-4147-A177-3AD203B41FA5}">
                      <a16:colId xmlns:a16="http://schemas.microsoft.com/office/drawing/2014/main" val="2305559848"/>
                    </a:ext>
                  </a:extLst>
                </a:gridCol>
                <a:gridCol w="504249">
                  <a:extLst>
                    <a:ext uri="{9D8B030D-6E8A-4147-A177-3AD203B41FA5}">
                      <a16:colId xmlns:a16="http://schemas.microsoft.com/office/drawing/2014/main" val="1178719310"/>
                    </a:ext>
                  </a:extLst>
                </a:gridCol>
                <a:gridCol w="457338">
                  <a:extLst>
                    <a:ext uri="{9D8B030D-6E8A-4147-A177-3AD203B41FA5}">
                      <a16:colId xmlns:a16="http://schemas.microsoft.com/office/drawing/2014/main" val="2864618566"/>
                    </a:ext>
                  </a:extLst>
                </a:gridCol>
                <a:gridCol w="562881">
                  <a:extLst>
                    <a:ext uri="{9D8B030D-6E8A-4147-A177-3AD203B41FA5}">
                      <a16:colId xmlns:a16="http://schemas.microsoft.com/office/drawing/2014/main" val="2833448848"/>
                    </a:ext>
                  </a:extLst>
                </a:gridCol>
                <a:gridCol w="551154">
                  <a:extLst>
                    <a:ext uri="{9D8B030D-6E8A-4147-A177-3AD203B41FA5}">
                      <a16:colId xmlns:a16="http://schemas.microsoft.com/office/drawing/2014/main" val="3568885796"/>
                    </a:ext>
                  </a:extLst>
                </a:gridCol>
                <a:gridCol w="500337">
                  <a:extLst>
                    <a:ext uri="{9D8B030D-6E8A-4147-A177-3AD203B41FA5}">
                      <a16:colId xmlns:a16="http://schemas.microsoft.com/office/drawing/2014/main" val="4163648365"/>
                    </a:ext>
                  </a:extLst>
                </a:gridCol>
                <a:gridCol w="531611">
                  <a:extLst>
                    <a:ext uri="{9D8B030D-6E8A-4147-A177-3AD203B41FA5}">
                      <a16:colId xmlns:a16="http://schemas.microsoft.com/office/drawing/2014/main" val="258086635"/>
                    </a:ext>
                  </a:extLst>
                </a:gridCol>
                <a:gridCol w="551154">
                  <a:extLst>
                    <a:ext uri="{9D8B030D-6E8A-4147-A177-3AD203B41FA5}">
                      <a16:colId xmlns:a16="http://schemas.microsoft.com/office/drawing/2014/main" val="1273037483"/>
                    </a:ext>
                  </a:extLst>
                </a:gridCol>
                <a:gridCol w="562881">
                  <a:extLst>
                    <a:ext uri="{9D8B030D-6E8A-4147-A177-3AD203B41FA5}">
                      <a16:colId xmlns:a16="http://schemas.microsoft.com/office/drawing/2014/main" val="2298961304"/>
                    </a:ext>
                  </a:extLst>
                </a:gridCol>
                <a:gridCol w="515975">
                  <a:extLst>
                    <a:ext uri="{9D8B030D-6E8A-4147-A177-3AD203B41FA5}">
                      <a16:colId xmlns:a16="http://schemas.microsoft.com/office/drawing/2014/main" val="3922520106"/>
                    </a:ext>
                  </a:extLst>
                </a:gridCol>
                <a:gridCol w="547245">
                  <a:extLst>
                    <a:ext uri="{9D8B030D-6E8A-4147-A177-3AD203B41FA5}">
                      <a16:colId xmlns:a16="http://schemas.microsoft.com/office/drawing/2014/main" val="4119902218"/>
                    </a:ext>
                  </a:extLst>
                </a:gridCol>
                <a:gridCol w="562881">
                  <a:extLst>
                    <a:ext uri="{9D8B030D-6E8A-4147-A177-3AD203B41FA5}">
                      <a16:colId xmlns:a16="http://schemas.microsoft.com/office/drawing/2014/main" val="1099039515"/>
                    </a:ext>
                  </a:extLst>
                </a:gridCol>
                <a:gridCol w="547245">
                  <a:extLst>
                    <a:ext uri="{9D8B030D-6E8A-4147-A177-3AD203B41FA5}">
                      <a16:colId xmlns:a16="http://schemas.microsoft.com/office/drawing/2014/main" val="3429581128"/>
                    </a:ext>
                  </a:extLst>
                </a:gridCol>
              </a:tblGrid>
              <a:tr h="3664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Average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1.275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1.34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1.270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1.170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1.255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1.258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1.215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1.265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1.270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1.235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1.213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1.238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1.223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1.230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1.218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0918958"/>
                  </a:ext>
                </a:extLst>
              </a:tr>
              <a:tr h="3664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Range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0.140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0.06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0.110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0.110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0.100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0.080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0.050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0.200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0.040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0.040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0.090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0.130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0.040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0.120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0.210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4827367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437817-9889-4884-A057-1F4CD9C8F289}"/>
                  </a:ext>
                </a:extLst>
              </p:cNvPr>
              <p:cNvSpPr txBox="1"/>
              <p:nvPr/>
            </p:nvSpPr>
            <p:spPr>
              <a:xfrm>
                <a:off x="735858" y="4374621"/>
                <a:ext cx="207864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=1.245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437817-9889-4884-A057-1F4CD9C8F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858" y="4374621"/>
                <a:ext cx="2078646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F5E5155-8D4E-4D3C-AF02-791408907F71}"/>
                  </a:ext>
                </a:extLst>
              </p:cNvPr>
              <p:cNvSpPr txBox="1"/>
              <p:nvPr/>
            </p:nvSpPr>
            <p:spPr>
              <a:xfrm>
                <a:off x="740754" y="5029200"/>
                <a:ext cx="212789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=0.101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F5E5155-8D4E-4D3C-AF02-791408907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754" y="5029200"/>
                <a:ext cx="2127890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413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Chart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sz="1200" dirty="0">
                <a:latin typeface="Book Antiqua" pitchFamily="18" charset="0"/>
              </a:rPr>
              <a:t>.</a:t>
            </a:r>
          </a:p>
        </p:txBody>
      </p:sp>
      <p:sp>
        <p:nvSpPr>
          <p:cNvPr id="32" name="Line 5">
            <a:extLst>
              <a:ext uri="{FF2B5EF4-FFF2-40B4-BE49-F238E27FC236}">
                <a16:creationId xmlns:a16="http://schemas.microsoft.com/office/drawing/2014/main" id="{A9B5CB36-C5BC-4F97-A044-B27118B00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418" y="-871502"/>
            <a:ext cx="1905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2B3F74-8EF3-45AE-B9AD-6D20F9F1BBC6}"/>
              </a:ext>
            </a:extLst>
          </p:cNvPr>
          <p:cNvSpPr txBox="1"/>
          <p:nvPr/>
        </p:nvSpPr>
        <p:spPr>
          <a:xfrm>
            <a:off x="304800" y="1921856"/>
            <a:ext cx="1390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/>
              <a:t>X-chart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A16F59-254D-493D-805B-521882FCB5FD}"/>
              </a:ext>
            </a:extLst>
          </p:cNvPr>
          <p:cNvSpPr txBox="1"/>
          <p:nvPr/>
        </p:nvSpPr>
        <p:spPr>
          <a:xfrm>
            <a:off x="316377" y="4904964"/>
            <a:ext cx="1399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/>
              <a:t>R-chart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A4AF792-F9A5-4D1B-A95A-7015BD2E579C}"/>
                  </a:ext>
                </a:extLst>
              </p:cNvPr>
              <p:cNvSpPr txBox="1"/>
              <p:nvPr/>
            </p:nvSpPr>
            <p:spPr>
              <a:xfrm>
                <a:off x="951310" y="5456554"/>
                <a:ext cx="20301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𝑈𝐶𝐿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A4AF792-F9A5-4D1B-A95A-7015BD2E5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310" y="5456554"/>
                <a:ext cx="2030108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BC05A11-DE7A-49F4-BF49-93016184168A}"/>
                  </a:ext>
                </a:extLst>
              </p:cNvPr>
              <p:cNvSpPr txBox="1"/>
              <p:nvPr/>
            </p:nvSpPr>
            <p:spPr>
              <a:xfrm>
                <a:off x="932924" y="6046113"/>
                <a:ext cx="197400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𝐿𝐶𝐿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BC05A11-DE7A-49F4-BF49-930161841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924" y="6046113"/>
                <a:ext cx="1974002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138F46-8C02-488B-8334-0B545216432D}"/>
                  </a:ext>
                </a:extLst>
              </p:cNvPr>
              <p:cNvSpPr txBox="1"/>
              <p:nvPr/>
            </p:nvSpPr>
            <p:spPr>
              <a:xfrm>
                <a:off x="397615" y="685800"/>
                <a:ext cx="18530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=1.245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138F46-8C02-488B-8334-0B5452164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15" y="685800"/>
                <a:ext cx="1853071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E195D81-F337-471F-9D31-CC5AF85A81BA}"/>
                  </a:ext>
                </a:extLst>
              </p:cNvPr>
              <p:cNvSpPr txBox="1"/>
              <p:nvPr/>
            </p:nvSpPr>
            <p:spPr>
              <a:xfrm>
                <a:off x="381000" y="1222057"/>
                <a:ext cx="18959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=0.101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E195D81-F337-471F-9D31-CC5AF85A8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222057"/>
                <a:ext cx="1895968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C33D76F0-D0A1-4475-8277-31932ADF8D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826748"/>
              </p:ext>
            </p:extLst>
          </p:nvPr>
        </p:nvGraphicFramePr>
        <p:xfrm>
          <a:off x="5653338" y="970631"/>
          <a:ext cx="3276600" cy="3931920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94688389"/>
                    </a:ext>
                  </a:extLst>
                </a:gridCol>
              </a:tblGrid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SAMPLE SIZE, 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3.268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1.023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2.574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.729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2.282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.577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2.115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.483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2.004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.419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1.924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.266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4BE92DB-4481-43CE-A545-DF196B53C43F}"/>
              </a:ext>
            </a:extLst>
          </p:cNvPr>
          <p:cNvSpPr/>
          <p:nvPr/>
        </p:nvSpPr>
        <p:spPr>
          <a:xfrm>
            <a:off x="6684818" y="2226351"/>
            <a:ext cx="2078182" cy="3470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096D2A-C054-40B7-9ACE-94924073FA43}"/>
                  </a:ext>
                </a:extLst>
              </p:cNvPr>
              <p:cNvSpPr txBox="1"/>
              <p:nvPr/>
            </p:nvSpPr>
            <p:spPr>
              <a:xfrm>
                <a:off x="844306" y="2395299"/>
                <a:ext cx="264226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𝑈𝐶𝐿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̿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096D2A-C054-40B7-9ACE-94924073F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06" y="2395299"/>
                <a:ext cx="264226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2A8F10-9567-4DC9-9859-9114C99021B7}"/>
                  </a:ext>
                </a:extLst>
              </p:cNvPr>
              <p:cNvSpPr txBox="1"/>
              <p:nvPr/>
            </p:nvSpPr>
            <p:spPr>
              <a:xfrm>
                <a:off x="1716119" y="2850360"/>
                <a:ext cx="33327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=1.245+0.729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0.101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2A8F10-9567-4DC9-9859-9114C9902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6119" y="2850360"/>
                <a:ext cx="3332707" cy="369332"/>
              </a:xfrm>
              <a:prstGeom prst="rect">
                <a:avLst/>
              </a:prstGeom>
              <a:blipFill>
                <a:blip r:embed="rId8"/>
                <a:stretch>
                  <a:fillRect l="-549" r="-183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303705-A147-4DCD-9457-24BBFA88AF59}"/>
                  </a:ext>
                </a:extLst>
              </p:cNvPr>
              <p:cNvSpPr txBox="1"/>
              <p:nvPr/>
            </p:nvSpPr>
            <p:spPr>
              <a:xfrm>
                <a:off x="1694924" y="3243213"/>
                <a:ext cx="11258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=1.318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303705-A147-4DCD-9457-24BBFA88A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4924" y="3243213"/>
                <a:ext cx="1125821" cy="369332"/>
              </a:xfrm>
              <a:prstGeom prst="rect">
                <a:avLst/>
              </a:prstGeom>
              <a:blipFill>
                <a:blip r:embed="rId9"/>
                <a:stretch>
                  <a:fillRect l="-2703" r="-6486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6516BB4-ABBF-441B-9F17-15FAAEEC3243}"/>
                  </a:ext>
                </a:extLst>
              </p:cNvPr>
              <p:cNvSpPr txBox="1"/>
              <p:nvPr/>
            </p:nvSpPr>
            <p:spPr>
              <a:xfrm>
                <a:off x="844306" y="3641458"/>
                <a:ext cx="25861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𝐿𝐶𝐿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̿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6516BB4-ABBF-441B-9F17-15FAAEEC3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06" y="3641458"/>
                <a:ext cx="2586157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FAF17DB-5CE2-4DD9-8955-2CDEF760E6BE}"/>
                  </a:ext>
                </a:extLst>
              </p:cNvPr>
              <p:cNvSpPr txBox="1"/>
              <p:nvPr/>
            </p:nvSpPr>
            <p:spPr>
              <a:xfrm>
                <a:off x="1772693" y="3962215"/>
                <a:ext cx="33327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=1.245−0.729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0.101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FAF17DB-5CE2-4DD9-8955-2CDEF760E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2693" y="3962215"/>
                <a:ext cx="3332707" cy="369332"/>
              </a:xfrm>
              <a:prstGeom prst="rect">
                <a:avLst/>
              </a:prstGeom>
              <a:blipFill>
                <a:blip r:embed="rId11"/>
                <a:stretch>
                  <a:fillRect l="-548" r="-1645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8C8D9FE-13F2-4687-9813-6A55540FFE01}"/>
                  </a:ext>
                </a:extLst>
              </p:cNvPr>
              <p:cNvSpPr txBox="1"/>
              <p:nvPr/>
            </p:nvSpPr>
            <p:spPr>
              <a:xfrm>
                <a:off x="1751498" y="4355068"/>
                <a:ext cx="11258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=1.171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8C8D9FE-13F2-4687-9813-6A55540FF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498" y="4355068"/>
                <a:ext cx="1125821" cy="369332"/>
              </a:xfrm>
              <a:prstGeom prst="rect">
                <a:avLst/>
              </a:prstGeom>
              <a:blipFill>
                <a:blip r:embed="rId12"/>
                <a:stretch>
                  <a:fillRect l="-2703" r="-6486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22E5DB3-B111-4BF4-BF8C-EBE8477251E5}"/>
                  </a:ext>
                </a:extLst>
              </p:cNvPr>
              <p:cNvSpPr txBox="1"/>
              <p:nvPr/>
            </p:nvSpPr>
            <p:spPr>
              <a:xfrm>
                <a:off x="3096908" y="5489739"/>
                <a:ext cx="250312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2.282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0.101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22E5DB3-B111-4BF4-BF8C-EBE847725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908" y="5489739"/>
                <a:ext cx="2503121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35F0A37-BDEF-42CA-9C7B-4226AC83CF2F}"/>
                  </a:ext>
                </a:extLst>
              </p:cNvPr>
              <p:cNvSpPr txBox="1"/>
              <p:nvPr/>
            </p:nvSpPr>
            <p:spPr>
              <a:xfrm>
                <a:off x="3124200" y="6019800"/>
                <a:ext cx="18330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0.101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35F0A37-BDEF-42CA-9C7B-4226AC83C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6019800"/>
                <a:ext cx="1833066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80762D2-F52E-4AA2-9D18-B61D0F6C0FE7}"/>
                  </a:ext>
                </a:extLst>
              </p:cNvPr>
              <p:cNvSpPr txBox="1"/>
              <p:nvPr/>
            </p:nvSpPr>
            <p:spPr>
              <a:xfrm>
                <a:off x="5600029" y="5489873"/>
                <a:ext cx="121828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.2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31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80762D2-F52E-4AA2-9D18-B61D0F6C0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029" y="5489873"/>
                <a:ext cx="1218282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7AFC892-E76C-4F35-97CB-38431AA6CEA0}"/>
                  </a:ext>
                </a:extLst>
              </p:cNvPr>
              <p:cNvSpPr txBox="1"/>
              <p:nvPr/>
            </p:nvSpPr>
            <p:spPr>
              <a:xfrm>
                <a:off x="5014373" y="6046113"/>
                <a:ext cx="5482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7AFC892-E76C-4F35-97CB-38431AA6C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373" y="6046113"/>
                <a:ext cx="548227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AA94E5B-BB82-405B-B321-0E3FC338205F}"/>
              </a:ext>
            </a:extLst>
          </p:cNvPr>
          <p:cNvCxnSpPr/>
          <p:nvPr/>
        </p:nvCxnSpPr>
        <p:spPr>
          <a:xfrm flipH="1">
            <a:off x="4114800" y="2469049"/>
            <a:ext cx="3429000" cy="298750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607DB65-DDCD-462B-B283-A617EE604A66}"/>
              </a:ext>
            </a:extLst>
          </p:cNvPr>
          <p:cNvCxnSpPr>
            <a:cxnSpLocks/>
          </p:cNvCxnSpPr>
          <p:nvPr/>
        </p:nvCxnSpPr>
        <p:spPr>
          <a:xfrm flipH="1">
            <a:off x="3635893" y="2469049"/>
            <a:ext cx="4765642" cy="364647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1D5D865-46AE-41A5-BF17-51EBF6391C2E}"/>
              </a:ext>
            </a:extLst>
          </p:cNvPr>
          <p:cNvCxnSpPr>
            <a:cxnSpLocks/>
          </p:cNvCxnSpPr>
          <p:nvPr/>
        </p:nvCxnSpPr>
        <p:spPr>
          <a:xfrm>
            <a:off x="1636105" y="1178243"/>
            <a:ext cx="537726" cy="174471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054F0A2-BA27-4A44-AD9C-9BCDFA1430E4}"/>
              </a:ext>
            </a:extLst>
          </p:cNvPr>
          <p:cNvCxnSpPr>
            <a:cxnSpLocks/>
          </p:cNvCxnSpPr>
          <p:nvPr/>
        </p:nvCxnSpPr>
        <p:spPr>
          <a:xfrm>
            <a:off x="2206617" y="1591296"/>
            <a:ext cx="2087796" cy="131800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D5747C9F-8E9B-4AA8-B6B6-94BB081FADAE}"/>
              </a:ext>
            </a:extLst>
          </p:cNvPr>
          <p:cNvSpPr/>
          <p:nvPr/>
        </p:nvSpPr>
        <p:spPr>
          <a:xfrm>
            <a:off x="3522689" y="2488367"/>
            <a:ext cx="3417757" cy="1248172"/>
          </a:xfrm>
          <a:custGeom>
            <a:avLst/>
            <a:gdLst>
              <a:gd name="connsiteX0" fmla="*/ 3417757 w 3417757"/>
              <a:gd name="connsiteY0" fmla="*/ 0 h 1248172"/>
              <a:gd name="connsiteX1" fmla="*/ 824459 w 3417757"/>
              <a:gd name="connsiteY1" fmla="*/ 1229194 h 1248172"/>
              <a:gd name="connsiteX2" fmla="*/ 0 w 3417757"/>
              <a:gd name="connsiteY2" fmla="*/ 779489 h 1248172"/>
              <a:gd name="connsiteX3" fmla="*/ 0 w 3417757"/>
              <a:gd name="connsiteY3" fmla="*/ 779489 h 124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7757" h="1248172">
                <a:moveTo>
                  <a:pt x="3417757" y="0"/>
                </a:moveTo>
                <a:cubicBezTo>
                  <a:pt x="2405921" y="549639"/>
                  <a:pt x="1394085" y="1099279"/>
                  <a:pt x="824459" y="1229194"/>
                </a:cubicBezTo>
                <a:cubicBezTo>
                  <a:pt x="254833" y="1359109"/>
                  <a:pt x="0" y="779489"/>
                  <a:pt x="0" y="779489"/>
                </a:cubicBezTo>
                <a:lnTo>
                  <a:pt x="0" y="779489"/>
                </a:ln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4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6" grpId="0" animBg="1"/>
      <p:bldP spid="10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5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Chart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sz="1200" dirty="0">
                <a:latin typeface="Book Antiqua" pitchFamily="18" charset="0"/>
              </a:rPr>
              <a:t>.</a:t>
            </a:r>
          </a:p>
        </p:txBody>
      </p:sp>
      <p:sp>
        <p:nvSpPr>
          <p:cNvPr id="32" name="Line 5">
            <a:extLst>
              <a:ext uri="{FF2B5EF4-FFF2-40B4-BE49-F238E27FC236}">
                <a16:creationId xmlns:a16="http://schemas.microsoft.com/office/drawing/2014/main" id="{A9B5CB36-C5BC-4F97-A044-B27118B00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418" y="-871502"/>
            <a:ext cx="1905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138F46-8C02-488B-8334-0B545216432D}"/>
                  </a:ext>
                </a:extLst>
              </p:cNvPr>
              <p:cNvSpPr txBox="1"/>
              <p:nvPr/>
            </p:nvSpPr>
            <p:spPr>
              <a:xfrm>
                <a:off x="397615" y="685800"/>
                <a:ext cx="18530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=1.245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138F46-8C02-488B-8334-0B5452164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15" y="685800"/>
                <a:ext cx="1853071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49A4658-80CF-4AC3-840D-49EE1D675981}"/>
                  </a:ext>
                </a:extLst>
              </p:cNvPr>
              <p:cNvSpPr txBox="1"/>
              <p:nvPr/>
            </p:nvSpPr>
            <p:spPr>
              <a:xfrm>
                <a:off x="381000" y="1222057"/>
                <a:ext cx="18959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=0.101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49A4658-80CF-4AC3-840D-49EE1D675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222057"/>
                <a:ext cx="1895968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0D1CC1CA-BCF8-4E8B-A718-E63224E33D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6968" y="1275124"/>
            <a:ext cx="6629400" cy="433181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4C2F36-75C9-4D48-B9F4-A3B21EA30B07}"/>
              </a:ext>
            </a:extLst>
          </p:cNvPr>
          <p:cNvSpPr txBox="1"/>
          <p:nvPr/>
        </p:nvSpPr>
        <p:spPr>
          <a:xfrm>
            <a:off x="7268602" y="1981200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UCL=1.318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DB712CA-29E7-4195-9CB0-F7BC3FA266DF}"/>
              </a:ext>
            </a:extLst>
          </p:cNvPr>
          <p:cNvSpPr txBox="1"/>
          <p:nvPr/>
        </p:nvSpPr>
        <p:spPr>
          <a:xfrm>
            <a:off x="7239000" y="4034135"/>
            <a:ext cx="1457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LCL=0.171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73859C-A7FA-4C53-B55A-6B90E548AE6F}"/>
              </a:ext>
            </a:extLst>
          </p:cNvPr>
          <p:cNvSpPr txBox="1"/>
          <p:nvPr/>
        </p:nvSpPr>
        <p:spPr>
          <a:xfrm>
            <a:off x="7239000" y="2971800"/>
            <a:ext cx="133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CL=1.245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69854A9-435A-43E9-A30F-7362539FE15D}"/>
              </a:ext>
            </a:extLst>
          </p:cNvPr>
          <p:cNvSpPr/>
          <p:nvPr/>
        </p:nvSpPr>
        <p:spPr>
          <a:xfrm>
            <a:off x="3597707" y="1981199"/>
            <a:ext cx="440826" cy="3191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CE89077-6592-4755-B2DA-BDE842EE520E}"/>
              </a:ext>
            </a:extLst>
          </p:cNvPr>
          <p:cNvSpPr/>
          <p:nvPr/>
        </p:nvSpPr>
        <p:spPr>
          <a:xfrm>
            <a:off x="4343400" y="4329063"/>
            <a:ext cx="440826" cy="3191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51946-B46F-46BB-AAA1-6057EBAD2940}"/>
              </a:ext>
            </a:extLst>
          </p:cNvPr>
          <p:cNvSpPr txBox="1"/>
          <p:nvPr/>
        </p:nvSpPr>
        <p:spPr>
          <a:xfrm>
            <a:off x="223077" y="3420256"/>
            <a:ext cx="1932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Out of control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74CAA37-3415-424B-895B-5BCF732201BB}"/>
              </a:ext>
            </a:extLst>
          </p:cNvPr>
          <p:cNvCxnSpPr>
            <a:cxnSpLocks/>
          </p:cNvCxnSpPr>
          <p:nvPr/>
        </p:nvCxnSpPr>
        <p:spPr>
          <a:xfrm>
            <a:off x="2048368" y="3782758"/>
            <a:ext cx="2295032" cy="634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3093030-063F-4EDA-8BAD-B72723C712D2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2155850" y="2260805"/>
            <a:ext cx="1441857" cy="13902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4BB8736-CA4B-45A8-BB6F-C9EFC3DF8C17}"/>
                  </a:ext>
                </a:extLst>
              </p:cNvPr>
              <p:cNvSpPr txBox="1"/>
              <p:nvPr/>
            </p:nvSpPr>
            <p:spPr>
              <a:xfrm>
                <a:off x="2086271" y="5872877"/>
                <a:ext cx="455592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𝑐h𝑎𝑟𝑡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𝑜𝑢𝑡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𝑐𝑜𝑛𝑡𝑟𝑜𝑙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4BB8736-CA4B-45A8-BB6F-C9EFC3DF8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271" y="5872877"/>
                <a:ext cx="4555927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427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0" grpId="0"/>
      <p:bldP spid="41" grpId="0"/>
      <p:bldP spid="14" grpId="0" animBg="1"/>
      <p:bldP spid="44" grpId="0" animBg="1"/>
      <p:bldP spid="15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Chart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sz="1200" dirty="0">
                <a:latin typeface="Book Antiqua" pitchFamily="18" charset="0"/>
              </a:rPr>
              <a:t>.</a:t>
            </a:r>
          </a:p>
        </p:txBody>
      </p:sp>
      <p:sp>
        <p:nvSpPr>
          <p:cNvPr id="32" name="Line 5">
            <a:extLst>
              <a:ext uri="{FF2B5EF4-FFF2-40B4-BE49-F238E27FC236}">
                <a16:creationId xmlns:a16="http://schemas.microsoft.com/office/drawing/2014/main" id="{A9B5CB36-C5BC-4F97-A044-B27118B00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418" y="-871502"/>
            <a:ext cx="1905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138F46-8C02-488B-8334-0B545216432D}"/>
                  </a:ext>
                </a:extLst>
              </p:cNvPr>
              <p:cNvSpPr txBox="1"/>
              <p:nvPr/>
            </p:nvSpPr>
            <p:spPr>
              <a:xfrm>
                <a:off x="397615" y="685800"/>
                <a:ext cx="18530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=1.245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138F46-8C02-488B-8334-0B5452164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15" y="685800"/>
                <a:ext cx="1853071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49A4658-80CF-4AC3-840D-49EE1D675981}"/>
                  </a:ext>
                </a:extLst>
              </p:cNvPr>
              <p:cNvSpPr txBox="1"/>
              <p:nvPr/>
            </p:nvSpPr>
            <p:spPr>
              <a:xfrm>
                <a:off x="381000" y="1222057"/>
                <a:ext cx="18959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=0.101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49A4658-80CF-4AC3-840D-49EE1D675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222057"/>
                <a:ext cx="1895968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FF2BF8E-865F-4C6C-9C0F-5695C144A1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5723" y="1077259"/>
            <a:ext cx="6636291" cy="43329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4C2F36-75C9-4D48-B9F4-A3B21EA30B07}"/>
              </a:ext>
            </a:extLst>
          </p:cNvPr>
          <p:cNvSpPr txBox="1"/>
          <p:nvPr/>
        </p:nvSpPr>
        <p:spPr>
          <a:xfrm>
            <a:off x="7177574" y="1524000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UCL=0.231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DB712CA-29E7-4195-9CB0-F7BC3FA266DF}"/>
              </a:ext>
            </a:extLst>
          </p:cNvPr>
          <p:cNvSpPr txBox="1"/>
          <p:nvPr/>
        </p:nvSpPr>
        <p:spPr>
          <a:xfrm>
            <a:off x="7655909" y="4191000"/>
            <a:ext cx="913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LCL=0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73859C-A7FA-4C53-B55A-6B90E548AE6F}"/>
              </a:ext>
            </a:extLst>
          </p:cNvPr>
          <p:cNvSpPr txBox="1"/>
          <p:nvPr/>
        </p:nvSpPr>
        <p:spPr>
          <a:xfrm>
            <a:off x="7470286" y="3048000"/>
            <a:ext cx="133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CL=0.101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898DD2-5D3E-4BBC-A19C-8339DBE68F8E}"/>
              </a:ext>
            </a:extLst>
          </p:cNvPr>
          <p:cNvSpPr txBox="1"/>
          <p:nvPr/>
        </p:nvSpPr>
        <p:spPr>
          <a:xfrm>
            <a:off x="411796" y="5853336"/>
            <a:ext cx="852021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As x-bar chart is out of control, machining process is out of control.</a:t>
            </a:r>
          </a:p>
        </p:txBody>
      </p:sp>
    </p:spTree>
    <p:extLst>
      <p:ext uri="{BB962C8B-B14F-4D97-AF65-F5344CB8AC3E}">
        <p14:creationId xmlns:p14="http://schemas.microsoft.com/office/powerpoint/2010/main" val="120115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0" grpId="0"/>
      <p:bldP spid="41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Chart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sz="1200" dirty="0">
                <a:latin typeface="Book Antiqua" pitchFamily="18" charset="0"/>
              </a:rPr>
              <a:t>.</a:t>
            </a:r>
          </a:p>
        </p:txBody>
      </p:sp>
      <p:sp>
        <p:nvSpPr>
          <p:cNvPr id="32" name="Line 5">
            <a:extLst>
              <a:ext uri="{FF2B5EF4-FFF2-40B4-BE49-F238E27FC236}">
                <a16:creationId xmlns:a16="http://schemas.microsoft.com/office/drawing/2014/main" id="{A9B5CB36-C5BC-4F97-A044-B27118B00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418" y="-871502"/>
            <a:ext cx="1905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138F46-8C02-488B-8334-0B545216432D}"/>
                  </a:ext>
                </a:extLst>
              </p:cNvPr>
              <p:cNvSpPr txBox="1"/>
              <p:nvPr/>
            </p:nvSpPr>
            <p:spPr>
              <a:xfrm>
                <a:off x="397615" y="685800"/>
                <a:ext cx="18530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=1.245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138F46-8C02-488B-8334-0B5452164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15" y="685800"/>
                <a:ext cx="1853071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49A4658-80CF-4AC3-840D-49EE1D675981}"/>
                  </a:ext>
                </a:extLst>
              </p:cNvPr>
              <p:cNvSpPr txBox="1"/>
              <p:nvPr/>
            </p:nvSpPr>
            <p:spPr>
              <a:xfrm>
                <a:off x="381000" y="1222057"/>
                <a:ext cx="18959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=0.101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49A4658-80CF-4AC3-840D-49EE1D675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222057"/>
                <a:ext cx="1895968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6898DD2-5D3E-4BBC-A19C-8339DBE68F8E}"/>
              </a:ext>
            </a:extLst>
          </p:cNvPr>
          <p:cNvSpPr txBox="1"/>
          <p:nvPr/>
        </p:nvSpPr>
        <p:spPr>
          <a:xfrm>
            <a:off x="273791" y="3113968"/>
            <a:ext cx="8503097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/>
              <a:t>As x-bar chart is out of control, machining process</a:t>
            </a:r>
          </a:p>
          <a:p>
            <a:r>
              <a:rPr lang="en-US" sz="3200" dirty="0"/>
              <a:t>is out of control.</a:t>
            </a:r>
          </a:p>
        </p:txBody>
      </p:sp>
    </p:spTree>
    <p:extLst>
      <p:ext uri="{BB962C8B-B14F-4D97-AF65-F5344CB8AC3E}">
        <p14:creationId xmlns:p14="http://schemas.microsoft.com/office/powerpoint/2010/main" val="16525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 fontScale="90000"/>
          </a:bodyPr>
          <a:lstStyle/>
          <a:p>
            <a:pPr lvl="1" algn="l" rtl="0">
              <a:spcBef>
                <a:spcPct val="0"/>
              </a:spcBef>
            </a:pP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31" name="Rectangle 4">
            <a:extLst>
              <a:ext uri="{FF2B5EF4-FFF2-40B4-BE49-F238E27FC236}">
                <a16:creationId xmlns:a16="http://schemas.microsoft.com/office/drawing/2014/main" id="{53C66A83-EC4F-4253-A9C8-44BEB90A6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441" y="3237537"/>
            <a:ext cx="58460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3200" b="1" u="sng" dirty="0">
                <a:solidFill>
                  <a:schemeClr val="accent1"/>
                </a:solidFill>
              </a:rPr>
              <a:t>Control Chart for Attributes Data</a:t>
            </a:r>
            <a:endParaRPr lang="en-US" sz="3200" b="1" i="1" u="sng" dirty="0">
              <a:solidFill>
                <a:schemeClr val="accent1"/>
              </a:solidFill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20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Control Chart for Attributes Data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 fontScale="77500" lnSpcReduction="20000"/>
          </a:bodyPr>
          <a:lstStyle/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54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4600" dirty="0"/>
              <a:t>Attributes chart captures nonconforming as well as number of nonconforming.</a:t>
            </a: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F880B7-4784-48F2-858B-B6892348DFB2}"/>
              </a:ext>
            </a:extLst>
          </p:cNvPr>
          <p:cNvSpPr txBox="1"/>
          <p:nvPr/>
        </p:nvSpPr>
        <p:spPr>
          <a:xfrm>
            <a:off x="648479" y="1328815"/>
            <a:ext cx="26711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One </a:t>
            </a:r>
          </a:p>
          <a:p>
            <a:r>
              <a:rPr lang="en-US" sz="2800" dirty="0"/>
              <a:t>nonconformance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D2EA5D-0A10-4ED4-AE1A-3334C3266F81}"/>
              </a:ext>
            </a:extLst>
          </p:cNvPr>
          <p:cNvSpPr txBox="1"/>
          <p:nvPr/>
        </p:nvSpPr>
        <p:spPr>
          <a:xfrm>
            <a:off x="5736536" y="1556865"/>
            <a:ext cx="2211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Defective unit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C5E8E6-BCE7-4373-95C0-5CE632DBB525}"/>
              </a:ext>
            </a:extLst>
          </p:cNvPr>
          <p:cNvSpPr txBox="1"/>
          <p:nvPr/>
        </p:nvSpPr>
        <p:spPr>
          <a:xfrm>
            <a:off x="742690" y="3065192"/>
            <a:ext cx="28121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15 </a:t>
            </a:r>
          </a:p>
          <a:p>
            <a:r>
              <a:rPr lang="en-US" sz="2800" dirty="0"/>
              <a:t>nonconformances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FFAC21-2C12-40A6-B6D8-15FEDB4207D6}"/>
              </a:ext>
            </a:extLst>
          </p:cNvPr>
          <p:cNvSpPr txBox="1"/>
          <p:nvPr/>
        </p:nvSpPr>
        <p:spPr>
          <a:xfrm>
            <a:off x="5736535" y="3297823"/>
            <a:ext cx="2211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Defective unit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B288832-3F72-4E91-927D-4C9C252F3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929" y="1426892"/>
            <a:ext cx="2109107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FF90267-8E94-4097-8754-CBF70C6DD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998" y="2984279"/>
            <a:ext cx="2109107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2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Control Chart for Attributes Data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19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54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F880B7-4784-48F2-858B-B6892348DFB2}"/>
              </a:ext>
            </a:extLst>
          </p:cNvPr>
          <p:cNvSpPr txBox="1"/>
          <p:nvPr/>
        </p:nvSpPr>
        <p:spPr>
          <a:xfrm>
            <a:off x="648479" y="838200"/>
            <a:ext cx="26711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One </a:t>
            </a:r>
          </a:p>
          <a:p>
            <a:r>
              <a:rPr lang="en-US" sz="2800" dirty="0"/>
              <a:t>nonconformance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D2EA5D-0A10-4ED4-AE1A-3334C3266F81}"/>
              </a:ext>
            </a:extLst>
          </p:cNvPr>
          <p:cNvSpPr txBox="1"/>
          <p:nvPr/>
        </p:nvSpPr>
        <p:spPr>
          <a:xfrm>
            <a:off x="5736536" y="1066250"/>
            <a:ext cx="2211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Defective unit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C5E8E6-BCE7-4373-95C0-5CE632DBB525}"/>
              </a:ext>
            </a:extLst>
          </p:cNvPr>
          <p:cNvSpPr txBox="1"/>
          <p:nvPr/>
        </p:nvSpPr>
        <p:spPr>
          <a:xfrm>
            <a:off x="742690" y="2574577"/>
            <a:ext cx="28121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15 </a:t>
            </a:r>
          </a:p>
          <a:p>
            <a:r>
              <a:rPr lang="en-US" sz="2800" dirty="0"/>
              <a:t>nonconformances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FFAC21-2C12-40A6-B6D8-15FEDB4207D6}"/>
              </a:ext>
            </a:extLst>
          </p:cNvPr>
          <p:cNvSpPr txBox="1"/>
          <p:nvPr/>
        </p:nvSpPr>
        <p:spPr>
          <a:xfrm>
            <a:off x="5736535" y="2807208"/>
            <a:ext cx="2211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Defective unit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B288832-3F72-4E91-927D-4C9C252F3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929" y="936277"/>
            <a:ext cx="2109107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FF90267-8E94-4097-8754-CBF70C6DD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998" y="2493664"/>
            <a:ext cx="2109107" cy="1181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49CDE7-FE0C-4978-9C93-3DD355FED205}"/>
              </a:ext>
            </a:extLst>
          </p:cNvPr>
          <p:cNvSpPr txBox="1"/>
          <p:nvPr/>
        </p:nvSpPr>
        <p:spPr>
          <a:xfrm>
            <a:off x="260132" y="4495800"/>
            <a:ext cx="148630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/>
              <a:t>p-chart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77BE7F-CBB5-4DCC-B5D0-1FB0E2408F41}"/>
              </a:ext>
            </a:extLst>
          </p:cNvPr>
          <p:cNvSpPr txBox="1"/>
          <p:nvPr/>
        </p:nvSpPr>
        <p:spPr>
          <a:xfrm>
            <a:off x="1911179" y="4568467"/>
            <a:ext cx="6951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It monitors proportion of nonconforming units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E8D2F1-E510-4FF6-960B-5F786A1B1769}"/>
              </a:ext>
            </a:extLst>
          </p:cNvPr>
          <p:cNvSpPr txBox="1"/>
          <p:nvPr/>
        </p:nvSpPr>
        <p:spPr>
          <a:xfrm>
            <a:off x="272109" y="5487521"/>
            <a:ext cx="369524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/>
              <a:t>c-charts and u-charts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7FF821-2632-4097-B48C-DED4B464828B}"/>
              </a:ext>
            </a:extLst>
          </p:cNvPr>
          <p:cNvSpPr txBox="1"/>
          <p:nvPr/>
        </p:nvSpPr>
        <p:spPr>
          <a:xfrm>
            <a:off x="4206753" y="5233983"/>
            <a:ext cx="4556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Number of nonconformances </a:t>
            </a:r>
          </a:p>
          <a:p>
            <a:r>
              <a:rPr lang="en-US" sz="2800" dirty="0"/>
              <a:t>per unit</a:t>
            </a:r>
          </a:p>
        </p:txBody>
      </p:sp>
    </p:spTree>
    <p:extLst>
      <p:ext uri="{BB962C8B-B14F-4D97-AF65-F5344CB8AC3E}">
        <p14:creationId xmlns:p14="http://schemas.microsoft.com/office/powerpoint/2010/main" val="191662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Control Chart for Attributes Data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20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54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5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49CDE7-FE0C-4978-9C93-3DD355FED205}"/>
              </a:ext>
            </a:extLst>
          </p:cNvPr>
          <p:cNvSpPr txBox="1"/>
          <p:nvPr/>
        </p:nvSpPr>
        <p:spPr>
          <a:xfrm>
            <a:off x="1562100" y="3019926"/>
            <a:ext cx="148630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/>
              <a:t>p-chart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5EF2DA-3B2E-49DC-A78A-26C30ED568B2}"/>
              </a:ext>
            </a:extLst>
          </p:cNvPr>
          <p:cNvSpPr txBox="1"/>
          <p:nvPr/>
        </p:nvSpPr>
        <p:spPr>
          <a:xfrm>
            <a:off x="4306799" y="2133600"/>
            <a:ext cx="3426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With fixed sample size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1CDE93-00C0-4F6C-B75F-D9C68C6714AC}"/>
              </a:ext>
            </a:extLst>
          </p:cNvPr>
          <p:cNvSpPr txBox="1"/>
          <p:nvPr/>
        </p:nvSpPr>
        <p:spPr>
          <a:xfrm>
            <a:off x="4291809" y="3812060"/>
            <a:ext cx="38774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With variable sample size</a:t>
            </a: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6218702C-6396-403B-A9BF-BDD9E70D4D1C}"/>
              </a:ext>
            </a:extLst>
          </p:cNvPr>
          <p:cNvCxnSpPr>
            <a:stCxn id="4" idx="3"/>
            <a:endCxn id="25" idx="1"/>
          </p:cNvCxnSpPr>
          <p:nvPr/>
        </p:nvCxnSpPr>
        <p:spPr>
          <a:xfrm flipV="1">
            <a:off x="3048404" y="2395210"/>
            <a:ext cx="1258395" cy="917104"/>
          </a:xfrm>
          <a:prstGeom prst="bentConnector3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A980D012-7210-46AF-A26E-EF2740C0073C}"/>
              </a:ext>
            </a:extLst>
          </p:cNvPr>
          <p:cNvCxnSpPr>
            <a:cxnSpLocks/>
          </p:cNvCxnSpPr>
          <p:nvPr/>
        </p:nvCxnSpPr>
        <p:spPr>
          <a:xfrm>
            <a:off x="3054260" y="3311516"/>
            <a:ext cx="1237549" cy="762154"/>
          </a:xfrm>
          <a:prstGeom prst="bentConnector3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98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Sample size needs to be large enough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4B4FF0-2DCE-46C0-A004-774B57927F86}"/>
              </a:ext>
            </a:extLst>
          </p:cNvPr>
          <p:cNvSpPr txBox="1"/>
          <p:nvPr/>
        </p:nvSpPr>
        <p:spPr>
          <a:xfrm>
            <a:off x="409318" y="588633"/>
            <a:ext cx="3882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P-chart with fixed sample size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E1C9FB-6CFD-4533-B32A-16AC2F7AA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" y="1428126"/>
            <a:ext cx="1866900" cy="486089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6590046-A5F8-4CE2-B908-CC12D9190D02}"/>
                  </a:ext>
                </a:extLst>
              </p:cNvPr>
              <p:cNvSpPr/>
              <p:nvPr/>
            </p:nvSpPr>
            <p:spPr>
              <a:xfrm>
                <a:off x="3919824" y="2085103"/>
                <a:ext cx="4982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1. Average fraction nonconforming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6590046-A5F8-4CE2-B908-CC12D9190D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824" y="2085103"/>
                <a:ext cx="4982005" cy="461665"/>
              </a:xfrm>
              <a:prstGeom prst="rect">
                <a:avLst/>
              </a:prstGeom>
              <a:blipFill>
                <a:blip r:embed="rId5"/>
                <a:stretch>
                  <a:fillRect l="-1836" t="-10526" r="-673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F1C4A72-B6A1-4CC8-B83E-2B049990C109}"/>
                  </a:ext>
                </a:extLst>
              </p:cNvPr>
              <p:cNvSpPr/>
              <p:nvPr/>
            </p:nvSpPr>
            <p:spPr>
              <a:xfrm>
                <a:off x="3919824" y="3082637"/>
                <a:ext cx="3282117" cy="490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2. Standard deviation,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F1C4A72-B6A1-4CC8-B83E-2B049990C1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824" y="3082637"/>
                <a:ext cx="3282117" cy="490199"/>
              </a:xfrm>
              <a:prstGeom prst="rect">
                <a:avLst/>
              </a:prstGeom>
              <a:blipFill>
                <a:blip r:embed="rId6"/>
                <a:stretch>
                  <a:fillRect l="-2788" t="-8750" r="-6134" b="-2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4DA1AA8-2B81-4115-82B7-A8492E7247BC}"/>
                  </a:ext>
                </a:extLst>
              </p:cNvPr>
              <p:cNvSpPr txBox="1"/>
              <p:nvPr/>
            </p:nvSpPr>
            <p:spPr>
              <a:xfrm>
                <a:off x="7127065" y="2777259"/>
                <a:ext cx="1762021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4DA1AA8-2B81-4115-82B7-A8492E724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7065" y="2777259"/>
                <a:ext cx="1762021" cy="10911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EE843D5-7771-4F0A-AA6E-77764741136C}"/>
                  </a:ext>
                </a:extLst>
              </p:cNvPr>
              <p:cNvSpPr/>
              <p:nvPr/>
            </p:nvSpPr>
            <p:spPr>
              <a:xfrm>
                <a:off x="3919824" y="3886200"/>
                <a:ext cx="2980752" cy="12859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:r>
                  <a:rPr lang="en-US" sz="2400" dirty="0"/>
                  <a:t>3.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𝐿𝐶𝑃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−3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sub>
                    </m:sSub>
                  </m:oMath>
                </a14:m>
                <a:endParaRPr lang="en-US" sz="2400" dirty="0"/>
              </a:p>
              <a:p>
                <a:pPr/>
                <a:r>
                  <a:rPr lang="en-US" sz="2400" dirty="0"/>
                  <a:t>4.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sub>
                    </m:sSub>
                  </m:oMath>
                </a14:m>
                <a:endParaRPr lang="en-US" sz="2400" dirty="0"/>
              </a:p>
              <a:p>
                <a:pPr/>
                <a:r>
                  <a:rPr lang="en-US" sz="2400" dirty="0"/>
                  <a:t>5. Draw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𝐿𝐶𝑃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EE843D5-7771-4F0A-AA6E-7776474113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824" y="3886200"/>
                <a:ext cx="2980752" cy="1285929"/>
              </a:xfrm>
              <a:prstGeom prst="rect">
                <a:avLst/>
              </a:prstGeom>
              <a:blipFill>
                <a:blip r:embed="rId8"/>
                <a:stretch>
                  <a:fillRect l="-3067" t="-3333" b="-8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436EEC45-ED1C-4BD1-B315-DA2AF39BA106}"/>
              </a:ext>
            </a:extLst>
          </p:cNvPr>
          <p:cNvSpPr/>
          <p:nvPr/>
        </p:nvSpPr>
        <p:spPr>
          <a:xfrm>
            <a:off x="3810050" y="1575699"/>
            <a:ext cx="1434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/>
              <a:t>Compute</a:t>
            </a:r>
            <a:r>
              <a:rPr lang="en-US" sz="2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465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5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Sample size needs to be large enough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E2AE87-89AF-4CE1-9408-D822F965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699" y="1463103"/>
            <a:ext cx="1048067" cy="4799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822745-3C7B-4A75-8A7A-F0439F495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7571" y="6303965"/>
            <a:ext cx="1162195" cy="2588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03E41B-B26E-44AD-9808-A3915BD57B03}"/>
              </a:ext>
            </a:extLst>
          </p:cNvPr>
          <p:cNvSpPr txBox="1"/>
          <p:nvPr/>
        </p:nvSpPr>
        <p:spPr>
          <a:xfrm>
            <a:off x="4053066" y="5595437"/>
            <a:ext cx="1191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Average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731EB36F-2718-4D2C-8201-498FEC084393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00401" y="5826270"/>
            <a:ext cx="804783" cy="65072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04B4FF0-2DCE-46C0-A004-774B57927F86}"/>
              </a:ext>
            </a:extLst>
          </p:cNvPr>
          <p:cNvSpPr txBox="1"/>
          <p:nvPr/>
        </p:nvSpPr>
        <p:spPr>
          <a:xfrm>
            <a:off x="409318" y="588633"/>
            <a:ext cx="3882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P-chart with fixed sample size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E1C9FB-6CFD-4533-B32A-16AC2F7AA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" y="1428126"/>
            <a:ext cx="1866900" cy="486089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6590046-A5F8-4CE2-B908-CC12D9190D02}"/>
                  </a:ext>
                </a:extLst>
              </p:cNvPr>
              <p:cNvSpPr/>
              <p:nvPr/>
            </p:nvSpPr>
            <p:spPr>
              <a:xfrm>
                <a:off x="3465003" y="1905000"/>
                <a:ext cx="453823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Average fraction nonconforming,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6590046-A5F8-4CE2-B908-CC12D9190D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003" y="1905000"/>
                <a:ext cx="4538230" cy="461665"/>
              </a:xfrm>
              <a:prstGeom prst="rect">
                <a:avLst/>
              </a:prstGeom>
              <a:blipFill>
                <a:blip r:embed="rId7"/>
                <a:stretch>
                  <a:fillRect l="-2013" t="-10667" r="-7383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BED0A5E3-7B1B-4D5F-B025-477B6BCE5AE7}"/>
              </a:ext>
            </a:extLst>
          </p:cNvPr>
          <p:cNvSpPr txBox="1"/>
          <p:nvPr/>
        </p:nvSpPr>
        <p:spPr>
          <a:xfrm>
            <a:off x="7922190" y="1947928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0.022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F1C4A72-B6A1-4CC8-B83E-2B049990C109}"/>
                  </a:ext>
                </a:extLst>
              </p:cNvPr>
              <p:cNvSpPr/>
              <p:nvPr/>
            </p:nvSpPr>
            <p:spPr>
              <a:xfrm>
                <a:off x="3482492" y="2844419"/>
                <a:ext cx="3025380" cy="490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Standard deviation,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F1C4A72-B6A1-4CC8-B83E-2B049990C1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2492" y="2844419"/>
                <a:ext cx="3025380" cy="490199"/>
              </a:xfrm>
              <a:prstGeom prst="rect">
                <a:avLst/>
              </a:prstGeom>
              <a:blipFill>
                <a:blip r:embed="rId8"/>
                <a:stretch>
                  <a:fillRect l="-3018" t="-8750" r="-5030" b="-2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4DA1AA8-2B81-4115-82B7-A8492E7247BC}"/>
                  </a:ext>
                </a:extLst>
              </p:cNvPr>
              <p:cNvSpPr txBox="1"/>
              <p:nvPr/>
            </p:nvSpPr>
            <p:spPr>
              <a:xfrm>
                <a:off x="6408732" y="2495164"/>
                <a:ext cx="1762021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4DA1AA8-2B81-4115-82B7-A8492E724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732" y="2495164"/>
                <a:ext cx="1762021" cy="10911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DE26783-2DD8-4413-83F2-4AF2A1768617}"/>
                  </a:ext>
                </a:extLst>
              </p:cNvPr>
              <p:cNvSpPr txBox="1"/>
              <p:nvPr/>
            </p:nvSpPr>
            <p:spPr>
              <a:xfrm>
                <a:off x="6095807" y="3789119"/>
                <a:ext cx="2895793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0.022(1−0.022)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DE26783-2DD8-4413-83F2-4AF2A1768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807" y="3789119"/>
                <a:ext cx="2895793" cy="10911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E75B908-13CF-4ADA-9A53-5508D6FFBE8B}"/>
                  </a:ext>
                </a:extLst>
              </p:cNvPr>
              <p:cNvSpPr txBox="1"/>
              <p:nvPr/>
            </p:nvSpPr>
            <p:spPr>
              <a:xfrm>
                <a:off x="6095807" y="5021840"/>
                <a:ext cx="12957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=0.0146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E75B908-13CF-4ADA-9A53-5508D6FFB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807" y="5021840"/>
                <a:ext cx="1295739" cy="369332"/>
              </a:xfrm>
              <a:prstGeom prst="rect">
                <a:avLst/>
              </a:prstGeom>
              <a:blipFill>
                <a:blip r:embed="rId11"/>
                <a:stretch>
                  <a:fillRect l="-1878" r="-5164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832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19" grpId="0"/>
      <p:bldP spid="22" grpId="0"/>
      <p:bldP spid="25" grpId="0"/>
      <p:bldP spid="24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D2E6C-248A-4308-A118-F0ED2361F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20" r="84167" b="11462"/>
          <a:stretch/>
        </p:blipFill>
        <p:spPr>
          <a:xfrm>
            <a:off x="765174" y="1550779"/>
            <a:ext cx="2130425" cy="4933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E2AE87-89AF-4CE1-9408-D822F965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889" y="1538068"/>
            <a:ext cx="1048067" cy="4799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822745-3C7B-4A75-8A7A-F0439F495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205" y="6336244"/>
            <a:ext cx="1162195" cy="25889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42CD27-1322-4028-B407-C7ED3AC5097B}"/>
                  </a:ext>
                </a:extLst>
              </p:cNvPr>
              <p:cNvSpPr/>
              <p:nvPr/>
            </p:nvSpPr>
            <p:spPr>
              <a:xfrm>
                <a:off x="3861224" y="1403712"/>
                <a:ext cx="5227702" cy="270619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:endParaRPr lang="en-US" sz="2400" dirty="0"/>
              </a:p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sub>
                    </m:sSub>
                  </m:oMath>
                </a14:m>
                <a:r>
                  <a:rPr lang="en-US" sz="2400" dirty="0"/>
                  <a:t> = 0.022+ 3* 0.0147</a:t>
                </a:r>
              </a:p>
              <a:p>
                <a:pPr/>
                <a:r>
                  <a:rPr lang="en-US" sz="2400" dirty="0"/>
                  <a:t>		    = 0.066</a:t>
                </a:r>
              </a:p>
              <a:p>
                <a:pPr/>
                <a:endParaRPr lang="en-US" sz="2400" dirty="0"/>
              </a:p>
              <a:p>
                <a:pPr/>
                <a:endParaRPr lang="en-US" sz="2400" dirty="0"/>
              </a:p>
              <a:p>
                <a:pPr/>
                <a:endParaRPr lang="en-US" sz="2400" dirty="0"/>
              </a:p>
              <a:p>
                <a:pPr/>
                <a:endParaRPr lang="en-US" sz="2400" dirty="0"/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42CD27-1322-4028-B407-C7ED3AC509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224" y="1403712"/>
                <a:ext cx="5227702" cy="27061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252C473-5552-49D2-9828-70AF2AA9629C}"/>
                  </a:ext>
                </a:extLst>
              </p:cNvPr>
              <p:cNvSpPr/>
              <p:nvPr/>
            </p:nvSpPr>
            <p:spPr>
              <a:xfrm>
                <a:off x="3861223" y="2864517"/>
                <a:ext cx="5407121" cy="859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𝐿𝐶𝑃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0.022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0.01467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=−0.022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252C473-5552-49D2-9828-70AF2AA962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223" y="2864517"/>
                <a:ext cx="5407121" cy="8595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A3B0EF7B-0575-4A31-B648-99A3CBEC6A4A}"/>
              </a:ext>
            </a:extLst>
          </p:cNvPr>
          <p:cNvSpPr txBox="1"/>
          <p:nvPr/>
        </p:nvSpPr>
        <p:spPr>
          <a:xfrm>
            <a:off x="409318" y="588633"/>
            <a:ext cx="4500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fixed sample size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F47101-25FE-4626-ABC6-60D72C028CD2}"/>
              </a:ext>
            </a:extLst>
          </p:cNvPr>
          <p:cNvSpPr txBox="1"/>
          <p:nvPr/>
        </p:nvSpPr>
        <p:spPr>
          <a:xfrm>
            <a:off x="4511744" y="4358108"/>
            <a:ext cx="34808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If LCP is negative, take </a:t>
            </a:r>
          </a:p>
          <a:p>
            <a:r>
              <a:rPr lang="en-US" sz="2800" dirty="0"/>
              <a:t>LCP = 0</a:t>
            </a:r>
          </a:p>
        </p:txBody>
      </p:sp>
    </p:spTree>
    <p:extLst>
      <p:ext uri="{BB962C8B-B14F-4D97-AF65-F5344CB8AC3E}">
        <p14:creationId xmlns:p14="http://schemas.microsoft.com/office/powerpoint/2010/main" val="344009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D2E6C-248A-4308-A118-F0ED2361F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20" r="84167" b="11462"/>
          <a:stretch/>
        </p:blipFill>
        <p:spPr>
          <a:xfrm>
            <a:off x="765174" y="1550779"/>
            <a:ext cx="2130425" cy="4933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E2AE87-89AF-4CE1-9408-D822F965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889" y="1538068"/>
            <a:ext cx="1048067" cy="4799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822745-3C7B-4A75-8A7A-F0439F495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205" y="6336244"/>
            <a:ext cx="1162195" cy="25889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F1E38F88-A5EB-4936-B651-F0494E7F1D6F}"/>
              </a:ext>
            </a:extLst>
          </p:cNvPr>
          <p:cNvGraphicFramePr>
            <a:graphicFrameLocks/>
          </p:cNvGraphicFramePr>
          <p:nvPr/>
        </p:nvGraphicFramePr>
        <p:xfrm>
          <a:off x="3774141" y="1295400"/>
          <a:ext cx="5255559" cy="341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46FBABBA-2BF2-4787-9911-B42B4D642C75}"/>
              </a:ext>
            </a:extLst>
          </p:cNvPr>
          <p:cNvSpPr txBox="1"/>
          <p:nvPr/>
        </p:nvSpPr>
        <p:spPr>
          <a:xfrm>
            <a:off x="3983640" y="5000843"/>
            <a:ext cx="4889031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Decreasing trend represents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Upper trend or value above UCL conveys </a:t>
            </a:r>
          </a:p>
          <a:p>
            <a:r>
              <a:rPr lang="en-US" sz="2000" dirty="0"/>
              <a:t>need for improvement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500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fixed sample size</a:t>
            </a:r>
          </a:p>
        </p:txBody>
      </p:sp>
    </p:spTree>
    <p:extLst>
      <p:ext uri="{BB962C8B-B14F-4D97-AF65-F5344CB8AC3E}">
        <p14:creationId xmlns:p14="http://schemas.microsoft.com/office/powerpoint/2010/main" val="343087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b="1" u="sng" dirty="0"/>
              <a:t>Exercise</a:t>
            </a:r>
          </a:p>
          <a:p>
            <a:pPr marL="0" indent="0">
              <a:buNone/>
            </a:pPr>
            <a:r>
              <a:rPr lang="en-US" dirty="0"/>
              <a:t>One hundred insurance claim forms are inspected daily at Life Insurance Co. over 25 working days, and the number of forms with errors have been recorded. </a:t>
            </a:r>
          </a:p>
          <a:p>
            <a:pPr marL="0" indent="0">
              <a:buNone/>
            </a:pPr>
            <a:r>
              <a:rPr lang="en-US" dirty="0"/>
              <a:t>Construct a </a:t>
            </a:r>
            <a:r>
              <a:rPr lang="en-US" i="1" dirty="0"/>
              <a:t>p</a:t>
            </a:r>
            <a:r>
              <a:rPr lang="en-US" dirty="0"/>
              <a:t>-chart. If any points occur outside the control limits, assume that assignable causes have been determined. Then construct a revised chart.</a:t>
            </a: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614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/>
              <a:t>P-chart with fixed sample size</a:t>
            </a:r>
          </a:p>
        </p:txBody>
      </p:sp>
    </p:spTree>
    <p:extLst>
      <p:ext uri="{BB962C8B-B14F-4D97-AF65-F5344CB8AC3E}">
        <p14:creationId xmlns:p14="http://schemas.microsoft.com/office/powerpoint/2010/main" val="357006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500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fixed sample size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E6E569-CBBA-4BE6-8767-5F7D70E5BBEE}"/>
              </a:ext>
            </a:extLst>
          </p:cNvPr>
          <p:cNvSpPr txBox="1"/>
          <p:nvPr/>
        </p:nvSpPr>
        <p:spPr>
          <a:xfrm>
            <a:off x="1752600" y="3429000"/>
            <a:ext cx="2391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Sample size = 100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B37825-D81B-4241-858A-7AA92C5D1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9912" y="741444"/>
            <a:ext cx="2895599" cy="579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3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500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fixed sample size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8629E2-3F7D-42CE-9F44-51CC13EB7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826063"/>
            <a:ext cx="6553200" cy="393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8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951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variable sample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DCCB9-DB2D-4A77-BE7A-D4DB3ACB2009}"/>
                  </a:ext>
                </a:extLst>
              </p:cNvPr>
              <p:cNvSpPr/>
              <p:nvPr/>
            </p:nvSpPr>
            <p:spPr>
              <a:xfrm>
                <a:off x="2232480" y="917762"/>
                <a:ext cx="4951484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DCCB9-DB2D-4A77-BE7A-D4DB3ACB2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480" y="917762"/>
                <a:ext cx="4951484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11F5F748-5220-4A5F-BD03-472E0A941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242" y="1941434"/>
            <a:ext cx="2059366" cy="42990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5F9FD1-D7DF-4323-9ABA-322250DC7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32" y="6270180"/>
            <a:ext cx="2109431" cy="2216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FF4395E-3828-466C-BC73-BF752485873E}"/>
                  </a:ext>
                </a:extLst>
              </p:cNvPr>
              <p:cNvSpPr txBox="1"/>
              <p:nvPr/>
            </p:nvSpPr>
            <p:spPr>
              <a:xfrm>
                <a:off x="4876800" y="2396492"/>
                <a:ext cx="2937804" cy="6938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271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2980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=0.0909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FF4395E-3828-466C-BC73-BF75248587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2396492"/>
                <a:ext cx="2937804" cy="6938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D14D7EE7-CDAE-46E3-8BB4-415EBB866D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2608" y="1941434"/>
            <a:ext cx="1377392" cy="42933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23E75F-9EF5-4F94-8060-A355E062A2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0" y="1917355"/>
            <a:ext cx="704257" cy="43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57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29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951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variable sample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DCCB9-DB2D-4A77-BE7A-D4DB3ACB2009}"/>
                  </a:ext>
                </a:extLst>
              </p:cNvPr>
              <p:cNvSpPr/>
              <p:nvPr/>
            </p:nvSpPr>
            <p:spPr>
              <a:xfrm>
                <a:off x="2232480" y="917762"/>
                <a:ext cx="4951484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DCCB9-DB2D-4A77-BE7A-D4DB3ACB2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480" y="917762"/>
                <a:ext cx="4951484" cy="1183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ACC5C7F5-0884-44EF-A816-61FA193957FE}"/>
              </a:ext>
            </a:extLst>
          </p:cNvPr>
          <p:cNvGraphicFramePr>
            <a:graphicFrameLocks/>
          </p:cNvGraphicFramePr>
          <p:nvPr/>
        </p:nvGraphicFramePr>
        <p:xfrm>
          <a:off x="1671711" y="2191828"/>
          <a:ext cx="5800578" cy="3381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CA89942E-E632-4CDA-95FC-6FC0E426B252}"/>
              </a:ext>
            </a:extLst>
          </p:cNvPr>
          <p:cNvSpPr/>
          <p:nvPr/>
        </p:nvSpPr>
        <p:spPr>
          <a:xfrm>
            <a:off x="5745481" y="2746965"/>
            <a:ext cx="233289" cy="2465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016C060-2C9D-4F51-89B8-F24C9C0AA866}"/>
              </a:ext>
            </a:extLst>
          </p:cNvPr>
          <p:cNvSpPr/>
          <p:nvPr/>
        </p:nvSpPr>
        <p:spPr>
          <a:xfrm>
            <a:off x="5215596" y="4249228"/>
            <a:ext cx="233289" cy="2465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  <p:bldP spid="4" grpId="0" animBg="1"/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c-charts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30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r>
              <a:rPr lang="en-US" sz="2800" dirty="0"/>
              <a:t>Collect samples of equal size and count the number of nonconformances</a:t>
            </a:r>
          </a:p>
          <a:p>
            <a:r>
              <a:rPr lang="en-US" sz="2800" dirty="0"/>
              <a:t>Compute the average number of nonconformances per unit, c-bar  </a:t>
            </a:r>
          </a:p>
          <a:p>
            <a:r>
              <a:rPr lang="en-US" sz="2800" dirty="0"/>
              <a:t>Standard deviation</a:t>
            </a:r>
            <a:r>
              <a:rPr lang="en-US" sz="2800" dirty="0">
                <a:solidFill>
                  <a:srgbClr val="FF6600"/>
                </a:solidFill>
              </a:rPr>
              <a:t> </a:t>
            </a:r>
          </a:p>
          <a:p>
            <a:endParaRPr lang="en-US" sz="2800" dirty="0"/>
          </a:p>
          <a:p>
            <a:r>
              <a:rPr lang="en-US" sz="2800" dirty="0"/>
              <a:t>Control limits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476EC3D-BE7B-4743-8520-D75A9317B9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0" r="67797" b="-12164"/>
          <a:stretch/>
        </p:blipFill>
        <p:spPr>
          <a:xfrm>
            <a:off x="3505200" y="2965365"/>
            <a:ext cx="1447800" cy="826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49B224-2625-428D-8A8B-063C4D0390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1186"/>
          <a:stretch/>
        </p:blipFill>
        <p:spPr>
          <a:xfrm>
            <a:off x="3581400" y="2327317"/>
            <a:ext cx="1295400" cy="6793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354C170-F397-48C7-A9D0-C020AE070266}"/>
                  </a:ext>
                </a:extLst>
              </p:cNvPr>
              <p:cNvSpPr/>
              <p:nvPr/>
            </p:nvSpPr>
            <p:spPr>
              <a:xfrm>
                <a:off x="2895600" y="4422937"/>
                <a:ext cx="2457045" cy="490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𝑈𝐶𝐿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354C170-F397-48C7-A9D0-C020AE0702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4422937"/>
                <a:ext cx="2457045" cy="490519"/>
              </a:xfrm>
              <a:prstGeom prst="rect">
                <a:avLst/>
              </a:prstGeom>
              <a:blipFill>
                <a:blip r:embed="rId4"/>
                <a:stretch>
                  <a:fillRect t="-3750" b="-2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2C506F2-4A03-42EF-89A1-3EC9CF9ED913}"/>
                  </a:ext>
                </a:extLst>
              </p:cNvPr>
              <p:cNvSpPr/>
              <p:nvPr/>
            </p:nvSpPr>
            <p:spPr>
              <a:xfrm>
                <a:off x="2676575" y="4971523"/>
                <a:ext cx="2676070" cy="4934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acc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2C506F2-4A03-42EF-89A1-3EC9CF9ED9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6575" y="4971523"/>
                <a:ext cx="2676070" cy="4934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C3A385C-B429-4D9A-9472-8A2BB2CD9D40}"/>
                  </a:ext>
                </a:extLst>
              </p:cNvPr>
              <p:cNvSpPr/>
              <p:nvPr/>
            </p:nvSpPr>
            <p:spPr>
              <a:xfrm>
                <a:off x="3581400" y="3333484"/>
                <a:ext cx="2457045" cy="490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C3A385C-B429-4D9A-9472-8A2BB2CD9D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3333484"/>
                <a:ext cx="2457045" cy="4905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c-charts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B9E15-14DB-4937-84C0-943064E94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48" y="911062"/>
            <a:ext cx="660351" cy="52429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A0C3D4D-EC25-4E90-9A92-B75838576178}"/>
                  </a:ext>
                </a:extLst>
              </p:cNvPr>
              <p:cNvSpPr/>
              <p:nvPr/>
            </p:nvSpPr>
            <p:spPr>
              <a:xfrm>
                <a:off x="1667077" y="997355"/>
                <a:ext cx="2457045" cy="791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=1.8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A0C3D4D-EC25-4E90-9A92-B758385761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077" y="997355"/>
                <a:ext cx="2457045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17A8A70-D660-47F8-B940-FB48967A7E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46" y="1485917"/>
            <a:ext cx="602618" cy="46282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AD7183-569A-4D43-9952-0C30CA8D968D}"/>
                  </a:ext>
                </a:extLst>
              </p:cNvPr>
              <p:cNvSpPr/>
              <p:nvPr/>
            </p:nvSpPr>
            <p:spPr>
              <a:xfrm>
                <a:off x="1956210" y="1848203"/>
                <a:ext cx="2457045" cy="490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𝑈𝐶𝐿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AD7183-569A-4D43-9952-0C30CA8D96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6210" y="1848203"/>
                <a:ext cx="2457045" cy="4905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A83E033-B478-4FE6-895F-461D50EE0DEF}"/>
                  </a:ext>
                </a:extLst>
              </p:cNvPr>
              <p:cNvSpPr/>
              <p:nvPr/>
            </p:nvSpPr>
            <p:spPr>
              <a:xfrm>
                <a:off x="1737185" y="2396789"/>
                <a:ext cx="2676070" cy="4934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acc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A83E033-B478-4FE6-895F-461D50EE0D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185" y="2396789"/>
                <a:ext cx="2676070" cy="4934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4C9F3FD-3D33-42D4-B80D-A781AB0827FB}"/>
                  </a:ext>
                </a:extLst>
              </p:cNvPr>
              <p:cNvSpPr/>
              <p:nvPr/>
            </p:nvSpPr>
            <p:spPr>
              <a:xfrm>
                <a:off x="4394258" y="1818995"/>
                <a:ext cx="3083536" cy="4964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1.8+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1.8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</a:rPr>
                      <m:t>=5.82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4C9F3FD-3D33-42D4-B80D-A781AB0827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258" y="1818995"/>
                <a:ext cx="3083536" cy="4964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6E0BCDC-408C-4C2D-926A-8FF8C37E6760}"/>
                  </a:ext>
                </a:extLst>
              </p:cNvPr>
              <p:cNvSpPr/>
              <p:nvPr/>
            </p:nvSpPr>
            <p:spPr>
              <a:xfrm>
                <a:off x="4263660" y="2427813"/>
                <a:ext cx="4002378" cy="5052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1.8−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1.8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−2.22 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6E0BCDC-408C-4C2D-926A-8FF8C37E67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660" y="2427813"/>
                <a:ext cx="4002378" cy="5052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04846E8-0CAF-45CA-ACED-EDECB7051E64}"/>
              </a:ext>
            </a:extLst>
          </p:cNvPr>
          <p:cNvSpPr txBox="1"/>
          <p:nvPr/>
        </p:nvSpPr>
        <p:spPr>
          <a:xfrm>
            <a:off x="249157" y="6150731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 45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8AA0A76-8D97-491C-A910-5284753944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52362" y="2923752"/>
            <a:ext cx="6020513" cy="36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5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  <p:bldP spid="19" grpId="0"/>
      <p:bldP spid="6" grpId="0"/>
      <p:bldP spid="10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c-charts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FCBFFE-94E6-42D6-8DC8-AD8C02092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599" y="717673"/>
            <a:ext cx="1909851" cy="565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69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u-charts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8"/>
            <a:ext cx="3124200" cy="227158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2D614E2-F094-4EC4-B5DE-9E75C133B16E}"/>
              </a:ext>
            </a:extLst>
          </p:cNvPr>
          <p:cNvSpPr txBox="1">
            <a:spLocks/>
          </p:cNvSpPr>
          <p:nvPr/>
        </p:nvSpPr>
        <p:spPr>
          <a:xfrm>
            <a:off x="1295399" y="990386"/>
            <a:ext cx="7620001" cy="48008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8838" indent="-225425"/>
            <a:r>
              <a:rPr lang="en-US" sz="2800" dirty="0"/>
              <a:t>Applies if the samples are of unequal size</a:t>
            </a:r>
          </a:p>
          <a:p>
            <a:pPr marL="858838" indent="-225425"/>
            <a:r>
              <a:rPr lang="en-US" sz="2800" dirty="0"/>
              <a:t>Collect samples and count the number of nonconformances</a:t>
            </a:r>
          </a:p>
          <a:p>
            <a:pPr marL="858838" indent="-225425"/>
            <a:r>
              <a:rPr lang="en-US" sz="2800" dirty="0"/>
              <a:t>Compute the average number of nonconformances per unit, u-bar</a:t>
            </a:r>
          </a:p>
          <a:p>
            <a:pPr marL="858838" indent="-225425">
              <a:buFont typeface="Wingdings 2" pitchFamily="18" charset="2"/>
              <a:buNone/>
            </a:pPr>
            <a:endParaRPr lang="en-US" sz="2800" dirty="0"/>
          </a:p>
          <a:p>
            <a:pPr marL="858838" indent="-225425"/>
            <a:endParaRPr lang="en-US" sz="2800" dirty="0"/>
          </a:p>
          <a:p>
            <a:pPr marL="858838" indent="-225425"/>
            <a:r>
              <a:rPr lang="en-US" sz="2800" dirty="0"/>
              <a:t>Standard deviation</a:t>
            </a:r>
          </a:p>
          <a:p>
            <a:pPr marL="858838" indent="-225425"/>
            <a:endParaRPr lang="en-US" sz="2800" dirty="0"/>
          </a:p>
          <a:p>
            <a:pPr marL="858838" indent="-225425"/>
            <a:r>
              <a:rPr lang="en-US" sz="2800" dirty="0"/>
              <a:t>Control limits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A4ED91D-AE61-4854-A538-99C22EF2C2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012"/>
          <a:stretch/>
        </p:blipFill>
        <p:spPr>
          <a:xfrm>
            <a:off x="5247932" y="3203492"/>
            <a:ext cx="2375047" cy="92919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926D83-F055-4EB6-8581-CDF5C9EEA3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3146"/>
          <a:stretch/>
        </p:blipFill>
        <p:spPr>
          <a:xfrm>
            <a:off x="5204556" y="4359997"/>
            <a:ext cx="1371601" cy="81490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7CEEFF2-B6CF-49EB-BDDD-7D0E2BFD41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786"/>
          <a:stretch/>
        </p:blipFill>
        <p:spPr>
          <a:xfrm>
            <a:off x="4572000" y="5150218"/>
            <a:ext cx="2375047" cy="1346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CA6A6E-B452-43E8-B8BE-ECCDF4C4E0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29" y="840984"/>
            <a:ext cx="1775280" cy="563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4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 dir="in"/>
      </p:transition>
    </mc:Choice>
    <mc:Fallback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u-charts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2D614E2-F094-4EC4-B5DE-9E75C133B16E}"/>
              </a:ext>
            </a:extLst>
          </p:cNvPr>
          <p:cNvSpPr txBox="1">
            <a:spLocks/>
          </p:cNvSpPr>
          <p:nvPr/>
        </p:nvSpPr>
        <p:spPr>
          <a:xfrm>
            <a:off x="1295399" y="990386"/>
            <a:ext cx="7620001" cy="4800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30510E-DBA9-442C-AF53-04B70E28E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407" y="1780486"/>
            <a:ext cx="5827106" cy="35535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4C4B34-C512-40AD-8B00-E90B06279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65" y="886253"/>
            <a:ext cx="2947942" cy="563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9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 dir="in"/>
      </p:transition>
    </mc:Choice>
    <mc:Fallback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u-charts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2D614E2-F094-4EC4-B5DE-9E75C133B16E}"/>
              </a:ext>
            </a:extLst>
          </p:cNvPr>
          <p:cNvSpPr txBox="1">
            <a:spLocks/>
          </p:cNvSpPr>
          <p:nvPr/>
        </p:nvSpPr>
        <p:spPr>
          <a:xfrm>
            <a:off x="1295399" y="990386"/>
            <a:ext cx="7620001" cy="4800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EAEE5C-2494-496B-A0FA-C0A4DD998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133600"/>
            <a:ext cx="4053937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31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 dir="in"/>
      </p:transition>
    </mc:Choice>
    <mc:Fallback>
      <p:transition spd="slow">
        <p:split orient="vert" dir="in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US" altLang="zh-TW" sz="3200" b="1" kern="0" dirty="0">
                <a:solidFill>
                  <a:schemeClr val="bg1"/>
                </a:solidFill>
                <a:ea typeface="新細明體" pitchFamily="18" charset="-120"/>
              </a:rPr>
              <a:t>Six Sigma Methodology</a:t>
            </a: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Sigma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82600" indent="-482600">
              <a:lnSpc>
                <a:spcPct val="90000"/>
              </a:lnSpc>
              <a:spcAft>
                <a:spcPct val="40000"/>
              </a:spcAft>
              <a:buFont typeface="Times" charset="0"/>
              <a:buAutoNum type="arabicPeriod"/>
            </a:pPr>
            <a:r>
              <a:rPr lang="en-US" b="1" i="1" dirty="0">
                <a:solidFill>
                  <a:schemeClr val="tx2"/>
                </a:solidFill>
              </a:rPr>
              <a:t>Defines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dirty="0"/>
              <a:t>the project’s purpose, scope, and outputs, then identifies the required process information keeping in mind the customer’s definition of quality</a:t>
            </a:r>
          </a:p>
          <a:p>
            <a:pPr marL="482600" indent="-482600">
              <a:lnSpc>
                <a:spcPct val="90000"/>
              </a:lnSpc>
              <a:spcAft>
                <a:spcPct val="40000"/>
              </a:spcAft>
              <a:buFont typeface="Times" charset="0"/>
              <a:buAutoNum type="arabicPeriod"/>
            </a:pPr>
            <a:r>
              <a:rPr lang="en-US" b="1" i="1" dirty="0">
                <a:solidFill>
                  <a:srgbClr val="255898"/>
                </a:solidFill>
              </a:rPr>
              <a:t>Measures</a:t>
            </a:r>
            <a:r>
              <a:rPr lang="en-US" dirty="0">
                <a:solidFill>
                  <a:srgbClr val="255898"/>
                </a:solidFill>
              </a:rPr>
              <a:t> </a:t>
            </a:r>
            <a:r>
              <a:rPr lang="en-US" dirty="0"/>
              <a:t>the process and collects data</a:t>
            </a:r>
          </a:p>
          <a:p>
            <a:pPr marL="482600" indent="-482600">
              <a:lnSpc>
                <a:spcPct val="90000"/>
              </a:lnSpc>
              <a:spcAft>
                <a:spcPct val="40000"/>
              </a:spcAft>
              <a:buFont typeface="Times" charset="0"/>
              <a:buAutoNum type="arabicPeriod"/>
            </a:pPr>
            <a:r>
              <a:rPr lang="en-US" b="1" i="1" dirty="0">
                <a:solidFill>
                  <a:srgbClr val="255898"/>
                </a:solidFill>
              </a:rPr>
              <a:t>Analyzes</a:t>
            </a:r>
            <a:r>
              <a:rPr lang="en-US" i="1" dirty="0">
                <a:solidFill>
                  <a:srgbClr val="255898"/>
                </a:solidFill>
              </a:rPr>
              <a:t> </a:t>
            </a:r>
            <a:r>
              <a:rPr lang="en-US" dirty="0"/>
              <a:t>the data ensuring</a:t>
            </a:r>
            <a:br>
              <a:rPr lang="en-US" dirty="0"/>
            </a:br>
            <a:r>
              <a:rPr lang="en-US" dirty="0"/>
              <a:t>repeatability and reproducibility</a:t>
            </a:r>
          </a:p>
          <a:p>
            <a:pPr marL="482600" indent="-482600">
              <a:lnSpc>
                <a:spcPct val="90000"/>
              </a:lnSpc>
              <a:spcAft>
                <a:spcPct val="40000"/>
              </a:spcAft>
              <a:buFont typeface="Times" charset="0"/>
              <a:buAutoNum type="arabicPeriod"/>
            </a:pPr>
            <a:r>
              <a:rPr lang="en-US" b="1" i="1" dirty="0">
                <a:solidFill>
                  <a:srgbClr val="255898"/>
                </a:solidFill>
              </a:rPr>
              <a:t>Improve</a:t>
            </a:r>
            <a:r>
              <a:rPr lang="en-US" dirty="0">
                <a:solidFill>
                  <a:srgbClr val="255898"/>
                </a:solidFill>
              </a:rPr>
              <a:t> </a:t>
            </a:r>
            <a:r>
              <a:rPr lang="en-US" dirty="0"/>
              <a:t>by modifying or </a:t>
            </a:r>
            <a:br>
              <a:rPr lang="en-US" dirty="0"/>
            </a:br>
            <a:r>
              <a:rPr lang="en-US" dirty="0"/>
              <a:t>redesigning existing </a:t>
            </a:r>
            <a:br>
              <a:rPr lang="en-US" dirty="0"/>
            </a:br>
            <a:r>
              <a:rPr lang="en-US" dirty="0"/>
              <a:t>processes and procedures</a:t>
            </a:r>
          </a:p>
          <a:p>
            <a:pPr marL="482600" indent="-482600">
              <a:lnSpc>
                <a:spcPct val="90000"/>
              </a:lnSpc>
              <a:spcAft>
                <a:spcPct val="40000"/>
              </a:spcAft>
              <a:buFont typeface="Times" charset="0"/>
              <a:buAutoNum type="arabicPeriod"/>
            </a:pPr>
            <a:r>
              <a:rPr lang="en-US" b="1" i="1" dirty="0">
                <a:solidFill>
                  <a:srgbClr val="255898"/>
                </a:solidFill>
              </a:rPr>
              <a:t>Controls</a:t>
            </a:r>
            <a:r>
              <a:rPr lang="en-US" dirty="0">
                <a:solidFill>
                  <a:srgbClr val="255898"/>
                </a:solidFill>
              </a:rPr>
              <a:t> </a:t>
            </a:r>
            <a:r>
              <a:rPr lang="en-US" dirty="0"/>
              <a:t>the new process </a:t>
            </a:r>
            <a:br>
              <a:rPr lang="en-US" dirty="0"/>
            </a:br>
            <a:r>
              <a:rPr lang="en-US" dirty="0"/>
              <a:t>to make sure performance </a:t>
            </a:r>
            <a:br>
              <a:rPr lang="en-US" dirty="0"/>
            </a:br>
            <a:r>
              <a:rPr lang="en-US" dirty="0"/>
              <a:t>levels are maintained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775" y="717674"/>
            <a:ext cx="1229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DMAIC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47269"/>
            <a:ext cx="2895600" cy="276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59BB8F-40EB-4904-A58C-B89CAB69C06E}"/>
              </a:ext>
            </a:extLst>
          </p:cNvPr>
          <p:cNvSpPr/>
          <p:nvPr/>
        </p:nvSpPr>
        <p:spPr>
          <a:xfrm>
            <a:off x="2590800" y="1028571"/>
            <a:ext cx="64389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u="sng" dirty="0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DMAIC</a:t>
            </a:r>
            <a:r>
              <a:rPr lang="en-US" sz="2400" dirty="0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Dumb Managers Always Ignore Customers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BDA61C-ADB4-440E-A8B0-49B4A44621A7}"/>
              </a:ext>
            </a:extLst>
          </p:cNvPr>
          <p:cNvSpPr/>
          <p:nvPr/>
        </p:nvSpPr>
        <p:spPr>
          <a:xfrm>
            <a:off x="297464" y="5844860"/>
            <a:ext cx="6484336" cy="7571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44500" indent="-4445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r>
              <a:rPr lang="en-US" sz="2400" dirty="0"/>
              <a:t>Create qualified process improvement experts (Black Belts, Green Belts, etc.)</a:t>
            </a:r>
          </a:p>
        </p:txBody>
      </p:sp>
    </p:spTree>
    <p:extLst>
      <p:ext uri="{BB962C8B-B14F-4D97-AF65-F5344CB8AC3E}">
        <p14:creationId xmlns:p14="http://schemas.microsoft.com/office/powerpoint/2010/main" val="1962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GB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DMAIC Tools and Techniques</a:t>
            </a:r>
            <a:endParaRPr lang="en-US" altLang="zh-TW" sz="3200" b="1" kern="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Sigma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None/>
            </a:pPr>
            <a:r>
              <a:rPr lang="en-US" dirty="0"/>
              <a:t>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DEA7CC9-AEB9-4F32-AD5A-C2D882DC9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33" y="1235076"/>
            <a:ext cx="8782734" cy="498772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14D005-9952-4F60-B898-AC01AD3AFF0A}"/>
              </a:ext>
            </a:extLst>
          </p:cNvPr>
          <p:cNvCxnSpPr/>
          <p:nvPr/>
        </p:nvCxnSpPr>
        <p:spPr>
          <a:xfrm>
            <a:off x="240208" y="1600200"/>
            <a:ext cx="119096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25B7C5-E61D-4AE0-92B1-CB2AF260C80E}"/>
              </a:ext>
            </a:extLst>
          </p:cNvPr>
          <p:cNvCxnSpPr/>
          <p:nvPr/>
        </p:nvCxnSpPr>
        <p:spPr>
          <a:xfrm>
            <a:off x="4676433" y="1583575"/>
            <a:ext cx="119096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5DE65EF-50AF-420F-BB16-02C7E79DE98F}"/>
              </a:ext>
            </a:extLst>
          </p:cNvPr>
          <p:cNvCxnSpPr/>
          <p:nvPr/>
        </p:nvCxnSpPr>
        <p:spPr>
          <a:xfrm>
            <a:off x="304800" y="3259975"/>
            <a:ext cx="119096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1A4072-DD69-40A4-9852-21CE21FF3FDE}"/>
              </a:ext>
            </a:extLst>
          </p:cNvPr>
          <p:cNvCxnSpPr/>
          <p:nvPr/>
        </p:nvCxnSpPr>
        <p:spPr>
          <a:xfrm>
            <a:off x="4676433" y="3886200"/>
            <a:ext cx="119096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A879A70-C651-453B-A1C7-FFA51185170E}"/>
              </a:ext>
            </a:extLst>
          </p:cNvPr>
          <p:cNvCxnSpPr/>
          <p:nvPr/>
        </p:nvCxnSpPr>
        <p:spPr>
          <a:xfrm>
            <a:off x="304800" y="5510841"/>
            <a:ext cx="119096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11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US" altLang="zh-TW" sz="3200" b="1" kern="0" dirty="0">
                <a:solidFill>
                  <a:schemeClr val="bg1"/>
                </a:solidFill>
                <a:ea typeface="新細明體" pitchFamily="18" charset="-120"/>
              </a:rPr>
              <a:t>Types of Problem</a:t>
            </a: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Sigma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None/>
            </a:pPr>
            <a:r>
              <a:rPr lang="en-US" dirty="0"/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8CFEF5-5C09-4D29-928B-B7C31B17E19B}"/>
              </a:ext>
            </a:extLst>
          </p:cNvPr>
          <p:cNvSpPr txBox="1"/>
          <p:nvPr/>
        </p:nvSpPr>
        <p:spPr>
          <a:xfrm>
            <a:off x="526317" y="1410879"/>
            <a:ext cx="8440323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6263" indent="-576263">
              <a:buBlip>
                <a:blip r:embed="rId3"/>
              </a:buBlip>
            </a:pPr>
            <a:r>
              <a:rPr lang="en-GB" sz="3600" dirty="0"/>
              <a:t>Conformance problem</a:t>
            </a:r>
          </a:p>
          <a:p>
            <a:pPr marL="576263" indent="-576263">
              <a:buBlip>
                <a:blip r:embed="rId3"/>
              </a:buBlip>
            </a:pPr>
            <a:r>
              <a:rPr lang="en-GB" sz="3600" dirty="0"/>
              <a:t>Efficiency problem</a:t>
            </a:r>
          </a:p>
          <a:p>
            <a:pPr marL="576263" indent="-576263">
              <a:buBlip>
                <a:blip r:embed="rId3"/>
              </a:buBlip>
            </a:pPr>
            <a:r>
              <a:rPr lang="en-GB" sz="3600" dirty="0"/>
              <a:t>Unstructured performance problem</a:t>
            </a:r>
          </a:p>
          <a:p>
            <a:pPr marL="576263" indent="-576263">
              <a:buBlip>
                <a:blip r:embed="rId3"/>
              </a:buBlip>
            </a:pPr>
            <a:r>
              <a:rPr lang="en-GB" sz="3600" dirty="0"/>
              <a:t>Product design problems</a:t>
            </a:r>
          </a:p>
          <a:p>
            <a:pPr marL="576263" indent="-576263">
              <a:buBlip>
                <a:blip r:embed="rId3"/>
              </a:buBlip>
            </a:pPr>
            <a:r>
              <a:rPr lang="en-GB" sz="3600" dirty="0"/>
              <a:t>Process design problems</a:t>
            </a:r>
          </a:p>
          <a:p>
            <a:pPr marL="285750" indent="-285750">
              <a:buBlip>
                <a:blip r:embed="rId3"/>
              </a:buBlip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9007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US" altLang="zh-TW" sz="3200" b="1" kern="0" dirty="0">
                <a:solidFill>
                  <a:schemeClr val="bg1"/>
                </a:solidFill>
                <a:ea typeface="新細明體" pitchFamily="18" charset="-120"/>
              </a:rPr>
              <a:t>Six Sigma Teams</a:t>
            </a: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39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Sigma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None/>
            </a:pPr>
            <a:r>
              <a:rPr lang="en-US" dirty="0"/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8CFEF5-5C09-4D29-928B-B7C31B17E19B}"/>
              </a:ext>
            </a:extLst>
          </p:cNvPr>
          <p:cNvSpPr txBox="1"/>
          <p:nvPr/>
        </p:nvSpPr>
        <p:spPr>
          <a:xfrm>
            <a:off x="475077" y="3263841"/>
            <a:ext cx="8440323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20700" indent="-520700">
              <a:buBlip>
                <a:blip r:embed="rId3"/>
              </a:buBlip>
            </a:pPr>
            <a:r>
              <a:rPr lang="en-GB" sz="3600" dirty="0"/>
              <a:t>Champions</a:t>
            </a:r>
          </a:p>
          <a:p>
            <a:pPr marL="520700" indent="-520700">
              <a:buBlip>
                <a:blip r:embed="rId3"/>
              </a:buBlip>
            </a:pPr>
            <a:r>
              <a:rPr lang="en-GB" sz="3600" dirty="0"/>
              <a:t>Master Black Belts</a:t>
            </a:r>
          </a:p>
          <a:p>
            <a:pPr marL="520700" indent="-520700">
              <a:buBlip>
                <a:blip r:embed="rId3"/>
              </a:buBlip>
            </a:pPr>
            <a:r>
              <a:rPr lang="en-GB" sz="3600" dirty="0"/>
              <a:t>Black Belts</a:t>
            </a:r>
          </a:p>
          <a:p>
            <a:pPr marL="520700" indent="-520700">
              <a:buBlip>
                <a:blip r:embed="rId3"/>
              </a:buBlip>
            </a:pPr>
            <a:r>
              <a:rPr lang="en-GB" sz="3600" dirty="0"/>
              <a:t>Green Belts</a:t>
            </a:r>
          </a:p>
          <a:p>
            <a:pPr marL="520700" indent="-520700">
              <a:buBlip>
                <a:blip r:embed="rId3"/>
              </a:buBlip>
            </a:pPr>
            <a:r>
              <a:rPr lang="en-GB" sz="3600" dirty="0"/>
              <a:t>Team Members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CE7766-3B7D-464F-A75F-191E705FC9BF}"/>
              </a:ext>
            </a:extLst>
          </p:cNvPr>
          <p:cNvSpPr txBox="1"/>
          <p:nvPr/>
        </p:nvSpPr>
        <p:spPr>
          <a:xfrm>
            <a:off x="3185945" y="1598400"/>
            <a:ext cx="30121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Six Sigma Project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32C7C8A-18C8-4D83-BEF3-A7787E945371}"/>
              </a:ext>
            </a:extLst>
          </p:cNvPr>
          <p:cNvCxnSpPr>
            <a:cxnSpLocks/>
          </p:cNvCxnSpPr>
          <p:nvPr/>
        </p:nvCxnSpPr>
        <p:spPr>
          <a:xfrm flipH="1">
            <a:off x="4648199" y="2044653"/>
            <a:ext cx="1" cy="117392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15D56C8-FEBA-423F-A127-150AD8EF1F63}"/>
              </a:ext>
            </a:extLst>
          </p:cNvPr>
          <p:cNvSpPr/>
          <p:nvPr/>
        </p:nvSpPr>
        <p:spPr>
          <a:xfrm>
            <a:off x="1951929" y="734640"/>
            <a:ext cx="54802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Projects are the vehicles that are used to organize and to implement Six Sigma.</a:t>
            </a:r>
          </a:p>
        </p:txBody>
      </p:sp>
    </p:spTree>
    <p:extLst>
      <p:ext uri="{BB962C8B-B14F-4D97-AF65-F5344CB8AC3E}">
        <p14:creationId xmlns:p14="http://schemas.microsoft.com/office/powerpoint/2010/main" val="261176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US" altLang="zh-TW" sz="3200" b="1" kern="0" dirty="0">
                <a:solidFill>
                  <a:schemeClr val="bg1"/>
                </a:solidFill>
                <a:ea typeface="新細明體" pitchFamily="18" charset="-120"/>
              </a:rPr>
              <a:t>Six Sigma Teams</a:t>
            </a: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40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Sigma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708075"/>
            <a:ext cx="8229600" cy="6073725"/>
          </a:xfrm>
        </p:spPr>
        <p:txBody>
          <a:bodyPr>
            <a:normAutofit lnSpcReduction="10000"/>
          </a:bodyPr>
          <a:lstStyle/>
          <a:p>
            <a:r>
              <a:rPr lang="en-US" u="sng" dirty="0">
                <a:solidFill>
                  <a:srgbClr val="3106EA"/>
                </a:solidFill>
              </a:rPr>
              <a:t>Champions</a:t>
            </a:r>
            <a:r>
              <a:rPr lang="en-US" dirty="0"/>
              <a:t>: Senior-level managers who promote and lead the deployment of Six Sigma in a significant area of the business.</a:t>
            </a:r>
          </a:p>
          <a:p>
            <a:endParaRPr lang="en-US" u="sng" dirty="0">
              <a:solidFill>
                <a:srgbClr val="3106EA"/>
              </a:solidFill>
            </a:endParaRPr>
          </a:p>
          <a:p>
            <a:r>
              <a:rPr lang="en-US" u="sng" dirty="0">
                <a:solidFill>
                  <a:srgbClr val="3106EA"/>
                </a:solidFill>
              </a:rPr>
              <a:t>Master Black Belts</a:t>
            </a:r>
            <a:r>
              <a:rPr lang="en-US" dirty="0"/>
              <a:t>: Full-time Six Sigma experts who are responsible for Six Sigma strategy, training, mentoring, deployment, and results.</a:t>
            </a:r>
          </a:p>
          <a:p>
            <a:endParaRPr lang="en-US" u="sng" dirty="0">
              <a:solidFill>
                <a:srgbClr val="3106EA"/>
              </a:solidFill>
            </a:endParaRPr>
          </a:p>
          <a:p>
            <a:r>
              <a:rPr lang="en-US" u="sng" dirty="0">
                <a:solidFill>
                  <a:srgbClr val="3106EA"/>
                </a:solidFill>
              </a:rPr>
              <a:t>Black Belts</a:t>
            </a:r>
            <a:r>
              <a:rPr lang="en-US" dirty="0"/>
              <a:t>: Fully-trained Six Sigma experts with extensive technical training who perform much of the technical analysis required in Six Sigma projects, usually on a full-time basis.</a:t>
            </a:r>
          </a:p>
        </p:txBody>
      </p:sp>
    </p:spTree>
    <p:extLst>
      <p:ext uri="{BB962C8B-B14F-4D97-AF65-F5344CB8AC3E}">
        <p14:creationId xmlns:p14="http://schemas.microsoft.com/office/powerpoint/2010/main" val="330564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US" altLang="zh-TW" sz="3200" b="1" kern="0" dirty="0">
                <a:solidFill>
                  <a:schemeClr val="bg1"/>
                </a:solidFill>
                <a:ea typeface="新細明體" pitchFamily="18" charset="-120"/>
              </a:rPr>
              <a:t>Six Sigma Teams</a:t>
            </a: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Sigma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708075"/>
            <a:ext cx="8229600" cy="6073725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rgbClr val="3106EA"/>
                </a:solidFill>
              </a:rPr>
              <a:t>Green Belts</a:t>
            </a:r>
            <a:r>
              <a:rPr lang="en-US" dirty="0"/>
              <a:t>: Functional employees who are trained in introductory Six Sigma tools and methodology and work on projects on a part-time basis, assisting Black Belts while developing their own knowledge and expertise.</a:t>
            </a:r>
          </a:p>
          <a:p>
            <a:endParaRPr lang="en-US" dirty="0">
              <a:solidFill>
                <a:srgbClr val="72A376"/>
              </a:solidFill>
            </a:endParaRPr>
          </a:p>
          <a:p>
            <a:r>
              <a:rPr lang="en-US" u="sng" dirty="0">
                <a:solidFill>
                  <a:srgbClr val="3106EA"/>
                </a:solidFill>
              </a:rPr>
              <a:t>Team Members</a:t>
            </a:r>
            <a:r>
              <a:rPr lang="en-US" dirty="0"/>
              <a:t>: Individuals from various functional areas who support specific projects.</a:t>
            </a:r>
          </a:p>
        </p:txBody>
      </p:sp>
    </p:spTree>
    <p:extLst>
      <p:ext uri="{BB962C8B-B14F-4D97-AF65-F5344CB8AC3E}">
        <p14:creationId xmlns:p14="http://schemas.microsoft.com/office/powerpoint/2010/main" val="159641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</a:rPr>
              <a:t>SIPOC Diagram</a:t>
            </a:r>
            <a:endParaRPr lang="en-US" altLang="zh-TW" sz="3200" b="1" kern="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Sigma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708075"/>
            <a:ext cx="8229600" cy="6073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BEDA23-93B2-4987-B02C-62B27CE02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75" y="1187078"/>
            <a:ext cx="8305800" cy="16117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94F302-8963-47EF-836E-E387184AD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54" y="3622374"/>
            <a:ext cx="8074441" cy="231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6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rgbClr val="3106EA"/>
          </a:solidFill>
        </p:spPr>
        <p:txBody>
          <a:bodyPr>
            <a:normAutofit fontScale="90000"/>
          </a:bodyPr>
          <a:lstStyle/>
          <a:p>
            <a:pPr algn="l"/>
            <a:r>
              <a:rPr lang="en-GB" sz="3600" b="1" dirty="0">
                <a:solidFill>
                  <a:schemeClr val="bg1"/>
                </a:solidFill>
              </a:rPr>
              <a:t>References</a:t>
            </a:r>
            <a:r>
              <a:rPr lang="en-GB" sz="3200" dirty="0">
                <a:solidFill>
                  <a:srgbClr val="3106EA"/>
                </a:solidFill>
              </a:rPr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63416"/>
            <a:ext cx="8229600" cy="5181600"/>
          </a:xfrm>
        </p:spPr>
        <p:txBody>
          <a:bodyPr anchor="ctr">
            <a:normAutofit fontScale="92500"/>
          </a:bodyPr>
          <a:lstStyle/>
          <a:p>
            <a:pPr marL="793750" indent="-793750">
              <a:buFont typeface="Wingdings" panose="05000000000000000000" pitchFamily="2" charset="2"/>
              <a:buChar char="v"/>
            </a:pPr>
            <a:r>
              <a:rPr lang="en-US" dirty="0"/>
              <a:t>Managing for Quality and Performance Excellence, Evans, J.R. and William M. Lindsay, W.M., Cengage Learning, India</a:t>
            </a:r>
          </a:p>
          <a:p>
            <a:pPr marL="793750" indent="-793750">
              <a:buFont typeface="Wingdings" panose="05000000000000000000" pitchFamily="2" charset="2"/>
              <a:buChar char="v"/>
            </a:pPr>
            <a:r>
              <a:rPr lang="en-US" dirty="0"/>
              <a:t>The Six Sigma Handbook, Tomas </a:t>
            </a:r>
            <a:r>
              <a:rPr lang="en-US" dirty="0" err="1"/>
              <a:t>Pyzdek</a:t>
            </a:r>
            <a:r>
              <a:rPr lang="en-US" dirty="0"/>
              <a:t> and Paul Keller, Fourth edition, McGraw Hill India.</a:t>
            </a:r>
          </a:p>
          <a:p>
            <a:pPr marL="793750" indent="-793750">
              <a:buFont typeface="Wingdings" panose="05000000000000000000" pitchFamily="2" charset="2"/>
              <a:buChar char="v"/>
            </a:pPr>
            <a:r>
              <a:rPr lang="en-US" dirty="0"/>
              <a:t>Total Quality Management, </a:t>
            </a:r>
            <a:r>
              <a:rPr lang="en-US" dirty="0" err="1"/>
              <a:t>Besterfield</a:t>
            </a:r>
            <a:r>
              <a:rPr lang="en-US" dirty="0"/>
              <a:t> et al., Revised third edition, Pearson India</a:t>
            </a:r>
          </a:p>
          <a:p>
            <a:pPr marL="793750" indent="-793750">
              <a:buFont typeface="Wingdings" panose="05000000000000000000" pitchFamily="2" charset="2"/>
              <a:buChar char="v"/>
            </a:pPr>
            <a:r>
              <a:rPr lang="en-US" dirty="0"/>
              <a:t>The Management and Control of Quality, J. Evans, and W. Lindsay, Third edition, Cengage Learning</a:t>
            </a:r>
          </a:p>
        </p:txBody>
      </p:sp>
      <p:sp>
        <p:nvSpPr>
          <p:cNvPr id="15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IIM Raipur</a:t>
            </a:r>
          </a:p>
        </p:txBody>
      </p:sp>
      <p:sp>
        <p:nvSpPr>
          <p:cNvPr id="17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6569118"/>
            <a:ext cx="9144000" cy="1588"/>
          </a:xfrm>
          <a:prstGeom prst="line">
            <a:avLst/>
          </a:prstGeom>
          <a:ln w="15875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</p:spTree>
    <p:extLst>
      <p:ext uri="{BB962C8B-B14F-4D97-AF65-F5344CB8AC3E}">
        <p14:creationId xmlns:p14="http://schemas.microsoft.com/office/powerpoint/2010/main" val="3348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rgbClr val="3106EA"/>
          </a:solidFill>
        </p:spPr>
        <p:txBody>
          <a:bodyPr>
            <a:normAutofit fontScale="90000"/>
          </a:bodyPr>
          <a:lstStyle/>
          <a:p>
            <a:r>
              <a:rPr lang="en-GB" sz="3200" dirty="0">
                <a:solidFill>
                  <a:srgbClr val="3106EA"/>
                </a:solidFill>
              </a:rPr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9718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4800" dirty="0"/>
              <a:t>Thanks!</a:t>
            </a:r>
          </a:p>
        </p:txBody>
      </p:sp>
      <p:sp>
        <p:nvSpPr>
          <p:cNvPr id="15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IIM Raipur</a:t>
            </a:r>
          </a:p>
        </p:txBody>
      </p:sp>
      <p:sp>
        <p:nvSpPr>
          <p:cNvPr id="17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6569118"/>
            <a:ext cx="9144000" cy="1588"/>
          </a:xfrm>
          <a:prstGeom prst="line">
            <a:avLst/>
          </a:prstGeom>
          <a:ln w="15875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16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/47</a:t>
            </a:r>
          </a:p>
        </p:txBody>
      </p:sp>
    </p:spTree>
    <p:extLst>
      <p:ext uri="{BB962C8B-B14F-4D97-AF65-F5344CB8AC3E}">
        <p14:creationId xmlns:p14="http://schemas.microsoft.com/office/powerpoint/2010/main" val="254044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129608</TotalTime>
  <Words>2799</Words>
  <Application>Microsoft Office PowerPoint</Application>
  <PresentationFormat>On-screen Show (4:3)</PresentationFormat>
  <Paragraphs>905</Paragraphs>
  <Slides>44</Slides>
  <Notes>41</Notes>
  <HiddenSlides>3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6" baseType="lpstr">
      <vt:lpstr>Arial</vt:lpstr>
      <vt:lpstr>Book Antiqua</vt:lpstr>
      <vt:lpstr>Calibri</vt:lpstr>
      <vt:lpstr>Cambria Math</vt:lpstr>
      <vt:lpstr>Lucida Grande</vt:lpstr>
      <vt:lpstr>Symbol</vt:lpstr>
      <vt:lpstr>Times</vt:lpstr>
      <vt:lpstr>Times New Roman</vt:lpstr>
      <vt:lpstr>Wingdings</vt:lpstr>
      <vt:lpstr>Wingdings 2</vt:lpstr>
      <vt:lpstr>Office Theme</vt:lpstr>
      <vt:lpstr>Equation</vt:lpstr>
      <vt:lpstr>Operations Management with Six Sigma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Exercise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PowerPoint Presentation</vt:lpstr>
      <vt:lpstr>Control Chart for Attributes Data</vt:lpstr>
      <vt:lpstr>Control Chart for Attributes Data</vt:lpstr>
      <vt:lpstr>Control Chart for Attributes Data</vt:lpstr>
      <vt:lpstr>p-charts (Fraction nonconforming)</vt:lpstr>
      <vt:lpstr>p-charts (Fraction nonconforming)</vt:lpstr>
      <vt:lpstr>p-charts (Fraction nonconforming)</vt:lpstr>
      <vt:lpstr>p-charts (Fraction nonconforming)</vt:lpstr>
      <vt:lpstr>p-charts (Fraction nonconforming)</vt:lpstr>
      <vt:lpstr>p-charts (Fraction nonconforming)</vt:lpstr>
      <vt:lpstr>p-charts (Fraction nonconforming)</vt:lpstr>
      <vt:lpstr>p-charts (Fraction nonconforming)</vt:lpstr>
      <vt:lpstr>p-charts (Fraction nonconforming)</vt:lpstr>
      <vt:lpstr>c-charts for nonconforming</vt:lpstr>
      <vt:lpstr>c-charts for nonconforming</vt:lpstr>
      <vt:lpstr>c-charts for nonconforming</vt:lpstr>
      <vt:lpstr>u-charts for nonconforming</vt:lpstr>
      <vt:lpstr>u-charts for nonconforming</vt:lpstr>
      <vt:lpstr>u-charts for nonconforming</vt:lpstr>
      <vt:lpstr>Six Sigma Methodology</vt:lpstr>
      <vt:lpstr>DMAIC Tools and Techniques</vt:lpstr>
      <vt:lpstr>Types of Problem</vt:lpstr>
      <vt:lpstr>Six Sigma Teams</vt:lpstr>
      <vt:lpstr>Six Sigma Teams</vt:lpstr>
      <vt:lpstr>Six Sigma Teams</vt:lpstr>
      <vt:lpstr>SIPOC Diagram</vt:lpstr>
      <vt:lpstr>References.</vt:lpstr>
      <vt:lpstr>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Gopal</dc:creator>
  <cp:lastModifiedBy>Prof. Gopal Kumar</cp:lastModifiedBy>
  <cp:revision>4430</cp:revision>
  <dcterms:created xsi:type="dcterms:W3CDTF">2006-08-16T00:00:00Z</dcterms:created>
  <dcterms:modified xsi:type="dcterms:W3CDTF">2020-02-16T08:35:26Z</dcterms:modified>
</cp:coreProperties>
</file>