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1190" r:id="rId3"/>
    <p:sldId id="1191" r:id="rId4"/>
    <p:sldId id="1113" r:id="rId5"/>
    <p:sldId id="1192" r:id="rId6"/>
    <p:sldId id="1203" r:id="rId7"/>
    <p:sldId id="1202" r:id="rId8"/>
    <p:sldId id="1117" r:id="rId9"/>
    <p:sldId id="1194" r:id="rId10"/>
    <p:sldId id="1195" r:id="rId11"/>
    <p:sldId id="1055" r:id="rId12"/>
    <p:sldId id="1056" r:id="rId13"/>
    <p:sldId id="1118" r:id="rId14"/>
    <p:sldId id="1119" r:id="rId15"/>
    <p:sldId id="1120" r:id="rId16"/>
    <p:sldId id="1121" r:id="rId17"/>
    <p:sldId id="1122" r:id="rId18"/>
    <p:sldId id="1123" r:id="rId19"/>
    <p:sldId id="1125" r:id="rId20"/>
    <p:sldId id="1124" r:id="rId21"/>
    <p:sldId id="1127" r:id="rId22"/>
    <p:sldId id="1196" r:id="rId23"/>
    <p:sldId id="958" r:id="rId24"/>
    <p:sldId id="1197" r:id="rId25"/>
    <p:sldId id="1198" r:id="rId26"/>
    <p:sldId id="1204" r:id="rId27"/>
    <p:sldId id="1023" r:id="rId28"/>
    <p:sldId id="961" r:id="rId29"/>
    <p:sldId id="962" r:id="rId30"/>
    <p:sldId id="963" r:id="rId31"/>
    <p:sldId id="964" r:id="rId32"/>
    <p:sldId id="1126" r:id="rId33"/>
    <p:sldId id="965" r:id="rId34"/>
    <p:sldId id="966" r:id="rId35"/>
    <p:sldId id="967" r:id="rId36"/>
    <p:sldId id="968" r:id="rId37"/>
    <p:sldId id="1205" r:id="rId38"/>
    <p:sldId id="969" r:id="rId39"/>
    <p:sldId id="970" r:id="rId40"/>
    <p:sldId id="971" r:id="rId41"/>
    <p:sldId id="1005" r:id="rId42"/>
    <p:sldId id="972" r:id="rId43"/>
    <p:sldId id="1047" r:id="rId44"/>
    <p:sldId id="1128" r:id="rId45"/>
    <p:sldId id="1129" r:id="rId46"/>
    <p:sldId id="1130" r:id="rId47"/>
    <p:sldId id="1131" r:id="rId48"/>
    <p:sldId id="1132" r:id="rId49"/>
    <p:sldId id="1133" r:id="rId50"/>
    <p:sldId id="1199" r:id="rId51"/>
    <p:sldId id="1134" r:id="rId52"/>
    <p:sldId id="1135" r:id="rId53"/>
    <p:sldId id="1136" r:id="rId54"/>
    <p:sldId id="1137" r:id="rId55"/>
    <p:sldId id="1138" r:id="rId56"/>
    <p:sldId id="1139" r:id="rId57"/>
    <p:sldId id="1140" r:id="rId58"/>
    <p:sldId id="1200" r:id="rId59"/>
    <p:sldId id="1141" r:id="rId60"/>
    <p:sldId id="1142" r:id="rId61"/>
    <p:sldId id="1201" r:id="rId62"/>
    <p:sldId id="1157" r:id="rId63"/>
    <p:sldId id="1158" r:id="rId64"/>
    <p:sldId id="928" r:id="rId65"/>
    <p:sldId id="930" r:id="rId66"/>
    <p:sldId id="1159" r:id="rId67"/>
    <p:sldId id="262" r:id="rId68"/>
    <p:sldId id="1111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106EA"/>
    <a:srgbClr val="3366FF"/>
    <a:srgbClr val="221D43"/>
    <a:srgbClr val="153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44" autoAdjust="0"/>
    <p:restoredTop sz="93529" autoAdjust="0"/>
  </p:normalViewPr>
  <p:slideViewPr>
    <p:cSldViewPr>
      <p:cViewPr varScale="1">
        <p:scale>
          <a:sx n="64" d="100"/>
          <a:sy n="64" d="100"/>
        </p:scale>
        <p:origin x="34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52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IIMR\Resources\Managing%20for%20Quality%20and%20Performance%20Excellence,%20International%20Edition,%209th%20Ed\Instructor%20Excel%20Files\Example%20Data%20Files\Example%208.18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IIMR\Resources\Managing%20for%20Quality%20and%20Performance%20Excellence,%20International%20Edition,%209th%20Ed\Instructor%20Excel%20Files\Example%20Data%20Files\Example%208.19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p-chart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Sheet2!$D$5</c:f>
              <c:strCache>
                <c:ptCount val="1"/>
                <c:pt idx="0">
                  <c:v>Fraction nonconforming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val>
            <c:numRef>
              <c:f>Sheet2!$D$6:$D$30</c:f>
              <c:numCache>
                <c:formatCode>0.0000</c:formatCode>
                <c:ptCount val="25"/>
                <c:pt idx="0">
                  <c:v>0.03</c:v>
                </c:pt>
                <c:pt idx="1">
                  <c:v>0.01</c:v>
                </c:pt>
                <c:pt idx="2">
                  <c:v>0</c:v>
                </c:pt>
                <c:pt idx="3">
                  <c:v>0</c:v>
                </c:pt>
                <c:pt idx="4">
                  <c:v>0.02</c:v>
                </c:pt>
                <c:pt idx="5">
                  <c:v>0.05</c:v>
                </c:pt>
                <c:pt idx="6">
                  <c:v>0.03</c:v>
                </c:pt>
                <c:pt idx="7">
                  <c:v>0.06</c:v>
                </c:pt>
                <c:pt idx="8">
                  <c:v>0.01</c:v>
                </c:pt>
                <c:pt idx="9">
                  <c:v>0.04</c:v>
                </c:pt>
                <c:pt idx="10">
                  <c:v>0</c:v>
                </c:pt>
                <c:pt idx="11">
                  <c:v>0.02</c:v>
                </c:pt>
                <c:pt idx="12">
                  <c:v>0.01</c:v>
                </c:pt>
                <c:pt idx="13">
                  <c:v>0.03</c:v>
                </c:pt>
                <c:pt idx="14">
                  <c:v>0.04</c:v>
                </c:pt>
                <c:pt idx="15">
                  <c:v>0.01</c:v>
                </c:pt>
                <c:pt idx="16">
                  <c:v>0.01</c:v>
                </c:pt>
                <c:pt idx="17">
                  <c:v>0.02</c:v>
                </c:pt>
                <c:pt idx="18">
                  <c:v>0.05</c:v>
                </c:pt>
                <c:pt idx="19">
                  <c:v>0.02</c:v>
                </c:pt>
                <c:pt idx="20">
                  <c:v>0.03</c:v>
                </c:pt>
                <c:pt idx="21">
                  <c:v>0.04</c:v>
                </c:pt>
                <c:pt idx="22">
                  <c:v>0.01</c:v>
                </c:pt>
                <c:pt idx="23">
                  <c:v>0</c:v>
                </c:pt>
                <c:pt idx="24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CA-4EB9-AA71-E346A8F95B14}"/>
            </c:ext>
          </c:extLst>
        </c:ser>
        <c:ser>
          <c:idx val="0"/>
          <c:order val="1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Sheet2!$E$6:$E$30</c:f>
              <c:numCache>
                <c:formatCode>0.0000</c:formatCode>
                <c:ptCount val="25"/>
                <c:pt idx="0">
                  <c:v>2.2000000000000006E-2</c:v>
                </c:pt>
                <c:pt idx="1">
                  <c:v>2.2000000000000006E-2</c:v>
                </c:pt>
                <c:pt idx="2">
                  <c:v>2.2000000000000006E-2</c:v>
                </c:pt>
                <c:pt idx="3">
                  <c:v>2.2000000000000006E-2</c:v>
                </c:pt>
                <c:pt idx="4">
                  <c:v>2.2000000000000006E-2</c:v>
                </c:pt>
                <c:pt idx="5">
                  <c:v>2.2000000000000006E-2</c:v>
                </c:pt>
                <c:pt idx="6">
                  <c:v>2.2000000000000006E-2</c:v>
                </c:pt>
                <c:pt idx="7">
                  <c:v>2.2000000000000006E-2</c:v>
                </c:pt>
                <c:pt idx="8">
                  <c:v>2.2000000000000006E-2</c:v>
                </c:pt>
                <c:pt idx="9">
                  <c:v>2.2000000000000006E-2</c:v>
                </c:pt>
                <c:pt idx="10">
                  <c:v>2.2000000000000006E-2</c:v>
                </c:pt>
                <c:pt idx="11">
                  <c:v>2.2000000000000006E-2</c:v>
                </c:pt>
                <c:pt idx="12">
                  <c:v>2.2000000000000006E-2</c:v>
                </c:pt>
                <c:pt idx="13">
                  <c:v>2.2000000000000006E-2</c:v>
                </c:pt>
                <c:pt idx="14">
                  <c:v>2.2000000000000006E-2</c:v>
                </c:pt>
                <c:pt idx="15">
                  <c:v>2.2000000000000006E-2</c:v>
                </c:pt>
                <c:pt idx="16">
                  <c:v>2.2000000000000006E-2</c:v>
                </c:pt>
                <c:pt idx="17">
                  <c:v>2.2000000000000006E-2</c:v>
                </c:pt>
                <c:pt idx="18">
                  <c:v>2.2000000000000006E-2</c:v>
                </c:pt>
                <c:pt idx="19">
                  <c:v>2.2000000000000006E-2</c:v>
                </c:pt>
                <c:pt idx="20">
                  <c:v>2.2000000000000006E-2</c:v>
                </c:pt>
                <c:pt idx="21">
                  <c:v>2.2000000000000006E-2</c:v>
                </c:pt>
                <c:pt idx="22">
                  <c:v>2.2000000000000006E-2</c:v>
                </c:pt>
                <c:pt idx="23">
                  <c:v>2.2000000000000006E-2</c:v>
                </c:pt>
                <c:pt idx="24">
                  <c:v>2.2000000000000006E-2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CA-4EB9-AA71-E346A8F95B14}"/>
            </c:ext>
          </c:extLst>
        </c:ser>
        <c:ser>
          <c:idx val="1"/>
          <c:order val="2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Sheet2!$F$6:$F$30</c:f>
              <c:numCache>
                <c:formatCode>General</c:formatCode>
                <c:ptCount val="25"/>
                <c:pt idx="0">
                  <c:v>6.6000000000000003E-2</c:v>
                </c:pt>
                <c:pt idx="1">
                  <c:v>6.6000000000000003E-2</c:v>
                </c:pt>
                <c:pt idx="2">
                  <c:v>6.6000000000000003E-2</c:v>
                </c:pt>
                <c:pt idx="3">
                  <c:v>6.6000000000000003E-2</c:v>
                </c:pt>
                <c:pt idx="4">
                  <c:v>6.6000000000000003E-2</c:v>
                </c:pt>
                <c:pt idx="5">
                  <c:v>6.6000000000000003E-2</c:v>
                </c:pt>
                <c:pt idx="6">
                  <c:v>6.6000000000000003E-2</c:v>
                </c:pt>
                <c:pt idx="7">
                  <c:v>6.6000000000000003E-2</c:v>
                </c:pt>
                <c:pt idx="8">
                  <c:v>6.6000000000000003E-2</c:v>
                </c:pt>
                <c:pt idx="9">
                  <c:v>6.6000000000000003E-2</c:v>
                </c:pt>
                <c:pt idx="10">
                  <c:v>6.6000000000000003E-2</c:v>
                </c:pt>
                <c:pt idx="11">
                  <c:v>6.6000000000000003E-2</c:v>
                </c:pt>
                <c:pt idx="12">
                  <c:v>6.6000000000000003E-2</c:v>
                </c:pt>
                <c:pt idx="13">
                  <c:v>6.6000000000000003E-2</c:v>
                </c:pt>
                <c:pt idx="14">
                  <c:v>6.6000000000000003E-2</c:v>
                </c:pt>
                <c:pt idx="15">
                  <c:v>6.6000000000000003E-2</c:v>
                </c:pt>
                <c:pt idx="16">
                  <c:v>6.6000000000000003E-2</c:v>
                </c:pt>
                <c:pt idx="17">
                  <c:v>6.6000000000000003E-2</c:v>
                </c:pt>
                <c:pt idx="18">
                  <c:v>6.6000000000000003E-2</c:v>
                </c:pt>
                <c:pt idx="19">
                  <c:v>6.6000000000000003E-2</c:v>
                </c:pt>
                <c:pt idx="20">
                  <c:v>6.6000000000000003E-2</c:v>
                </c:pt>
                <c:pt idx="21">
                  <c:v>6.6000000000000003E-2</c:v>
                </c:pt>
                <c:pt idx="22">
                  <c:v>6.6000000000000003E-2</c:v>
                </c:pt>
                <c:pt idx="23">
                  <c:v>6.6000000000000003E-2</c:v>
                </c:pt>
                <c:pt idx="24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CA-4EB9-AA71-E346A8F95B14}"/>
            </c:ext>
          </c:extLst>
        </c:ser>
        <c:ser>
          <c:idx val="2"/>
          <c:order val="3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Sheet2!$G$6:$G$30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CA-4EB9-AA71-E346A8F95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701423"/>
        <c:axId val="391484527"/>
      </c:lineChart>
      <c:catAx>
        <c:axId val="9070142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84527"/>
        <c:crosses val="autoZero"/>
        <c:auto val="1"/>
        <c:lblAlgn val="ctr"/>
        <c:lblOffset val="100"/>
        <c:noMultiLvlLbl val="0"/>
      </c:catAx>
      <c:valAx>
        <c:axId val="391484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Fraction nonconforming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701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p-chart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Sheet2!$E$6</c:f>
              <c:strCache>
                <c:ptCount val="1"/>
                <c:pt idx="0">
                  <c:v>CL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Sheet2!$A$7:$A$26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Sheet2!$E$7:$E$26</c:f>
              <c:numCache>
                <c:formatCode>General</c:formatCode>
                <c:ptCount val="20"/>
                <c:pt idx="0">
                  <c:v>9.0939597315436244E-2</c:v>
                </c:pt>
                <c:pt idx="1">
                  <c:v>9.0939597315436244E-2</c:v>
                </c:pt>
                <c:pt idx="2">
                  <c:v>9.0939597315436244E-2</c:v>
                </c:pt>
                <c:pt idx="3">
                  <c:v>9.0939597315436244E-2</c:v>
                </c:pt>
                <c:pt idx="4">
                  <c:v>9.0939597315436244E-2</c:v>
                </c:pt>
                <c:pt idx="5">
                  <c:v>9.0939597315436244E-2</c:v>
                </c:pt>
                <c:pt idx="6">
                  <c:v>9.0939597315436244E-2</c:v>
                </c:pt>
                <c:pt idx="7">
                  <c:v>9.0939597315436244E-2</c:v>
                </c:pt>
                <c:pt idx="8">
                  <c:v>9.0939597315436244E-2</c:v>
                </c:pt>
                <c:pt idx="9">
                  <c:v>9.0939597315436244E-2</c:v>
                </c:pt>
                <c:pt idx="10">
                  <c:v>9.0939597315436244E-2</c:v>
                </c:pt>
                <c:pt idx="11">
                  <c:v>9.0939597315436244E-2</c:v>
                </c:pt>
                <c:pt idx="12">
                  <c:v>9.0939597315436244E-2</c:v>
                </c:pt>
                <c:pt idx="13">
                  <c:v>9.0939597315436244E-2</c:v>
                </c:pt>
                <c:pt idx="14">
                  <c:v>9.0939597315436244E-2</c:v>
                </c:pt>
                <c:pt idx="15">
                  <c:v>9.0939597315436244E-2</c:v>
                </c:pt>
                <c:pt idx="16">
                  <c:v>9.0939597315436244E-2</c:v>
                </c:pt>
                <c:pt idx="17">
                  <c:v>9.0939597315436244E-2</c:v>
                </c:pt>
                <c:pt idx="18">
                  <c:v>9.0939597315436244E-2</c:v>
                </c:pt>
                <c:pt idx="19">
                  <c:v>9.0939597315436244E-2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E5-4233-B5EF-0537824B9064}"/>
            </c:ext>
          </c:extLst>
        </c:ser>
        <c:ser>
          <c:idx val="4"/>
          <c:order val="1"/>
          <c:tx>
            <c:strRef>
              <c:f>Sheet2!$F$6</c:f>
              <c:strCache>
                <c:ptCount val="1"/>
                <c:pt idx="0">
                  <c:v>UCL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Sheet2!$A$7:$A$26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Sheet2!$F$7:$F$26</c:f>
              <c:numCache>
                <c:formatCode>General</c:formatCode>
                <c:ptCount val="20"/>
                <c:pt idx="0">
                  <c:v>0.16463389002593951</c:v>
                </c:pt>
                <c:pt idx="1">
                  <c:v>0.15956194866732851</c:v>
                </c:pt>
                <c:pt idx="2">
                  <c:v>0.18086869273050554</c:v>
                </c:pt>
                <c:pt idx="3">
                  <c:v>0.1690329778728451</c:v>
                </c:pt>
                <c:pt idx="4">
                  <c:v>0.18395286734893318</c:v>
                </c:pt>
                <c:pt idx="5">
                  <c:v>0.15401693218566459</c:v>
                </c:pt>
                <c:pt idx="6">
                  <c:v>0.16000043460716873</c:v>
                </c:pt>
                <c:pt idx="7">
                  <c:v>0.17068418331712162</c:v>
                </c:pt>
                <c:pt idx="8">
                  <c:v>0.17318237995538935</c:v>
                </c:pt>
                <c:pt idx="9">
                  <c:v>0.16332482860228012</c:v>
                </c:pt>
                <c:pt idx="10">
                  <c:v>0.16384003247972057</c:v>
                </c:pt>
                <c:pt idx="11">
                  <c:v>0.15541107481651831</c:v>
                </c:pt>
                <c:pt idx="12">
                  <c:v>0.15255171026609149</c:v>
                </c:pt>
                <c:pt idx="13">
                  <c:v>0.15850126115565097</c:v>
                </c:pt>
                <c:pt idx="14">
                  <c:v>0.16384003247972057</c:v>
                </c:pt>
                <c:pt idx="15">
                  <c:v>0.16517776672333701</c:v>
                </c:pt>
                <c:pt idx="16">
                  <c:v>0.15418626761751969</c:v>
                </c:pt>
                <c:pt idx="17">
                  <c:v>0.15302871438974125</c:v>
                </c:pt>
                <c:pt idx="18">
                  <c:v>0.15505388936723402</c:v>
                </c:pt>
                <c:pt idx="19">
                  <c:v>0.15913171024830602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E5-4233-B5EF-0537824B9064}"/>
            </c:ext>
          </c:extLst>
        </c:ser>
        <c:ser>
          <c:idx val="5"/>
          <c:order val="2"/>
          <c:tx>
            <c:strRef>
              <c:f>Sheet2!$G$6</c:f>
              <c:strCache>
                <c:ptCount val="1"/>
                <c:pt idx="0">
                  <c:v>LCL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Sheet2!$A$7:$A$26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Sheet2!$G$7:$G$26</c:f>
              <c:numCache>
                <c:formatCode>General</c:formatCode>
                <c:ptCount val="20"/>
                <c:pt idx="0">
                  <c:v>1.7245304604932982E-2</c:v>
                </c:pt>
                <c:pt idx="1">
                  <c:v>2.231724596354398E-2</c:v>
                </c:pt>
                <c:pt idx="2">
                  <c:v>1.0105019003669308E-3</c:v>
                </c:pt>
                <c:pt idx="3">
                  <c:v>1.2846216758027371E-2</c:v>
                </c:pt>
                <c:pt idx="4">
                  <c:v>-2.0736727180606929E-3</c:v>
                </c:pt>
                <c:pt idx="5">
                  <c:v>2.7862262445207897E-2</c:v>
                </c:pt>
                <c:pt idx="6">
                  <c:v>2.1878760023703772E-2</c:v>
                </c:pt>
                <c:pt idx="7">
                  <c:v>1.1195011313750863E-2</c:v>
                </c:pt>
                <c:pt idx="8">
                  <c:v>8.6968146754831388E-3</c:v>
                </c:pt>
                <c:pt idx="9">
                  <c:v>1.8554366028592367E-2</c:v>
                </c:pt>
                <c:pt idx="10">
                  <c:v>1.8039162151151936E-2</c:v>
                </c:pt>
                <c:pt idx="11">
                  <c:v>2.646811981435418E-2</c:v>
                </c:pt>
                <c:pt idx="12">
                  <c:v>2.9327484364780984E-2</c:v>
                </c:pt>
                <c:pt idx="13">
                  <c:v>2.3377933475221518E-2</c:v>
                </c:pt>
                <c:pt idx="14">
                  <c:v>1.8039162151151936E-2</c:v>
                </c:pt>
                <c:pt idx="15">
                  <c:v>1.6701427907535496E-2</c:v>
                </c:pt>
                <c:pt idx="16">
                  <c:v>2.7692927013352783E-2</c:v>
                </c:pt>
                <c:pt idx="17">
                  <c:v>2.8850480241131252E-2</c:v>
                </c:pt>
                <c:pt idx="18">
                  <c:v>2.6825305263638466E-2</c:v>
                </c:pt>
                <c:pt idx="19">
                  <c:v>2.2747484382566449E-2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E5-4233-B5EF-0537824B9064}"/>
            </c:ext>
          </c:extLst>
        </c:ser>
        <c:ser>
          <c:idx val="6"/>
          <c:order val="3"/>
          <c:tx>
            <c:strRef>
              <c:f>Sheet2!$H$6</c:f>
              <c:strCache>
                <c:ptCount val="1"/>
                <c:pt idx="0">
                  <c:v>Fraction NC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Sheet2!$A$7:$A$26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Sheet2!$H$7:$H$26</c:f>
              <c:numCache>
                <c:formatCode>General</c:formatCode>
                <c:ptCount val="20"/>
                <c:pt idx="0">
                  <c:v>0.13138686131386862</c:v>
                </c:pt>
                <c:pt idx="1">
                  <c:v>0.12658227848101267</c:v>
                </c:pt>
                <c:pt idx="2">
                  <c:v>0.15217391304347827</c:v>
                </c:pt>
                <c:pt idx="3">
                  <c:v>4.9180327868852458E-2</c:v>
                </c:pt>
                <c:pt idx="4">
                  <c:v>0.12790697674418605</c:v>
                </c:pt>
                <c:pt idx="5">
                  <c:v>0.11764705882352941</c:v>
                </c:pt>
                <c:pt idx="6">
                  <c:v>3.8461538461538464E-2</c:v>
                </c:pt>
                <c:pt idx="7">
                  <c:v>7.6923076923076927E-2</c:v>
                </c:pt>
                <c:pt idx="8">
                  <c:v>0.12727272727272726</c:v>
                </c:pt>
                <c:pt idx="9">
                  <c:v>8.4507042253521125E-2</c:v>
                </c:pt>
                <c:pt idx="10">
                  <c:v>5.7142857142857141E-2</c:v>
                </c:pt>
                <c:pt idx="11">
                  <c:v>7.2625698324022353E-2</c:v>
                </c:pt>
                <c:pt idx="12">
                  <c:v>2.5510204081632654E-2</c:v>
                </c:pt>
                <c:pt idx="13">
                  <c:v>9.202453987730061E-2</c:v>
                </c:pt>
                <c:pt idx="14">
                  <c:v>0.17857142857142858</c:v>
                </c:pt>
                <c:pt idx="15">
                  <c:v>8.8888888888888892E-2</c:v>
                </c:pt>
                <c:pt idx="16">
                  <c:v>8.6021505376344093E-2</c:v>
                </c:pt>
                <c:pt idx="17">
                  <c:v>6.2176165803108807E-2</c:v>
                </c:pt>
                <c:pt idx="18">
                  <c:v>8.2872928176795577E-2</c:v>
                </c:pt>
                <c:pt idx="19">
                  <c:v>0.1125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E5-4233-B5EF-0537824B9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4355791"/>
        <c:axId val="383633183"/>
      </c:lineChart>
      <c:catAx>
        <c:axId val="2044355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33183"/>
        <c:crosses val="autoZero"/>
        <c:auto val="1"/>
        <c:lblAlgn val="ctr"/>
        <c:lblOffset val="100"/>
        <c:noMultiLvlLbl val="0"/>
      </c:catAx>
      <c:valAx>
        <c:axId val="38363318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i="0" u="none" strike="noStrike" baseline="0">
                    <a:effectLst/>
                  </a:rPr>
                  <a:t>Fraction NC</a:t>
                </a:r>
                <a:r>
                  <a:rPr lang="en-US" sz="1000" b="0" i="0" u="none" strike="noStrike" baseline="0"/>
                  <a:t>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2044355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Relationship Id="rId4" Type="http://schemas.openxmlformats.org/officeDocument/2006/relationships/image" Target="../media/image5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image" Target="../media/image102.png"/><Relationship Id="rId4" Type="http://schemas.openxmlformats.org/officeDocument/2006/relationships/image" Target="../media/image1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77FC4-79FD-4AC8-99E5-E05B9F85282D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5CD9A-9A32-4E85-9624-1C4F5450E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06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009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154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3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060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499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893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058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56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508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369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80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460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161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716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372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3045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332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19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889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704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5854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7779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4349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9624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3581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400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</a:t>
            </a:r>
            <a:r>
              <a:rPr lang="en-GB"/>
              <a:t>created by grouping </a:t>
            </a:r>
            <a:r>
              <a:rPr lang="en-GB" dirty="0"/>
              <a:t>the measurements into ‘‘cells.’’ Histograms are used to </a:t>
            </a:r>
            <a:r>
              <a:rPr lang="en-GB"/>
              <a:t>determine the shape </a:t>
            </a:r>
            <a:r>
              <a:rPr lang="en-GB" dirty="0"/>
              <a:t>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histogram is a pictorial representation of a set of data. It is created by grouping the measurements into ‘‘cells.’’ Histograms are used to determine the shape of a data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856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1502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3171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63234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3708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043680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5742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4554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2635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5295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1480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75947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7178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9660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5770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0120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00301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19397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1390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no harm in going from 6 to 7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8. In fact airline industry operate at 10 or more for flight take off &amp; landing, but for all practical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purposses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an industry where human life is not at risk six sigma is a good enough improvement benchmark.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than that may not be worth the Time, money$$ and effort.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3959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no harm in going from 6 to 7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8. In fact airline industry operate at 10 or more for flight take off &amp; landing, but for all practical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purposses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an industry where human life is not at risk six sigma is a good enough improvement benchmark.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than that may not be worth the Time, money$$ and effort.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5488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07343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Cummins India Ltd., Tata Consultancy Services is one such name. TATA Motors, John Deere, Mahindra &amp; Mahindra, KPMG,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GenPact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Gabriel Motors, Lear Corporation are few other industry giants that are using Six Sigma methodologies.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5CD9A-9A32-4E85-9624-1C4F5450E54A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740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mailto:gopalkumar@iimraipur.ac.i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7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5.emf"/><Relationship Id="rId11" Type="http://schemas.openxmlformats.org/officeDocument/2006/relationships/image" Target="../media/image55.png"/><Relationship Id="rId5" Type="http://schemas.openxmlformats.org/officeDocument/2006/relationships/image" Target="../media/image43.emf"/><Relationship Id="rId10" Type="http://schemas.openxmlformats.org/officeDocument/2006/relationships/image" Target="../media/image4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57.emf"/><Relationship Id="rId12" Type="http://schemas.openxmlformats.org/officeDocument/2006/relationships/image" Target="../media/image5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56.emf"/><Relationship Id="rId10" Type="http://schemas.openxmlformats.org/officeDocument/2006/relationships/image" Target="../media/image60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63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notesSlide" Target="../notesSlides/notesSlide33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6.emf"/><Relationship Id="rId11" Type="http://schemas.openxmlformats.org/officeDocument/2006/relationships/image" Target="../media/image63.emf"/><Relationship Id="rId5" Type="http://schemas.openxmlformats.org/officeDocument/2006/relationships/image" Target="../media/image64.e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67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71.emf"/><Relationship Id="rId12" Type="http://schemas.openxmlformats.org/officeDocument/2006/relationships/image" Target="../media/image3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0.emf"/><Relationship Id="rId11" Type="http://schemas.openxmlformats.org/officeDocument/2006/relationships/image" Target="../media/image320.png"/><Relationship Id="rId5" Type="http://schemas.openxmlformats.org/officeDocument/2006/relationships/image" Target="../media/image68.emf"/><Relationship Id="rId10" Type="http://schemas.openxmlformats.org/officeDocument/2006/relationships/image" Target="../media/image72.e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69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notesSlide" Target="../notesSlides/notesSlide40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5.emf"/><Relationship Id="rId5" Type="http://schemas.openxmlformats.org/officeDocument/2006/relationships/image" Target="../media/image73.e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76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notesSlide" Target="../notesSlides/notesSlide41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5.emf"/><Relationship Id="rId5" Type="http://schemas.openxmlformats.org/officeDocument/2006/relationships/image" Target="../media/image73.e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76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77.emf"/><Relationship Id="rId4" Type="http://schemas.openxmlformats.org/officeDocument/2006/relationships/oleObject" Target="../embeddings/oleObject18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0.png"/><Relationship Id="rId5" Type="http://schemas.openxmlformats.org/officeDocument/2006/relationships/image" Target="../media/image80.emf"/><Relationship Id="rId10" Type="http://schemas.openxmlformats.org/officeDocument/2006/relationships/image" Target="../media/image109.png"/><Relationship Id="rId4" Type="http://schemas.openxmlformats.org/officeDocument/2006/relationships/image" Target="../media/image79.emf"/><Relationship Id="rId9" Type="http://schemas.openxmlformats.org/officeDocument/2006/relationships/image" Target="../media/image10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image" Target="../media/image82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emf"/><Relationship Id="rId5" Type="http://schemas.openxmlformats.org/officeDocument/2006/relationships/image" Target="../media/image84.emf"/><Relationship Id="rId4" Type="http://schemas.openxmlformats.org/officeDocument/2006/relationships/image" Target="../media/image112.png"/><Relationship Id="rId9" Type="http://schemas.openxmlformats.org/officeDocument/2006/relationships/image" Target="../media/image8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78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88.emf"/><Relationship Id="rId9" Type="http://schemas.openxmlformats.org/officeDocument/2006/relationships/image" Target="../media/image1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91.emf"/><Relationship Id="rId7" Type="http://schemas.openxmlformats.org/officeDocument/2006/relationships/image" Target="../media/image92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emf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23.jpeg"/><Relationship Id="rId18" Type="http://schemas.openxmlformats.org/officeDocument/2006/relationships/image" Target="../media/image138.png"/><Relationship Id="rId3" Type="http://schemas.openxmlformats.org/officeDocument/2006/relationships/oleObject" Target="../embeddings/oleObject19.bin"/><Relationship Id="rId21" Type="http://schemas.openxmlformats.org/officeDocument/2006/relationships/image" Target="../media/image141.png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122.png"/><Relationship Id="rId17" Type="http://schemas.openxmlformats.org/officeDocument/2006/relationships/image" Target="../media/image13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3.png"/><Relationship Id="rId20" Type="http://schemas.openxmlformats.org/officeDocument/2006/relationships/image" Target="../media/image140.png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03.png"/><Relationship Id="rId11" Type="http://schemas.openxmlformats.org/officeDocument/2006/relationships/image" Target="../media/image117.png"/><Relationship Id="rId5" Type="http://schemas.openxmlformats.org/officeDocument/2006/relationships/oleObject" Target="../embeddings/oleObject20.bin"/><Relationship Id="rId15" Type="http://schemas.openxmlformats.org/officeDocument/2006/relationships/image" Target="../media/image129.png"/><Relationship Id="rId23" Type="http://schemas.openxmlformats.org/officeDocument/2006/relationships/image" Target="../media/image113.png"/><Relationship Id="rId10" Type="http://schemas.openxmlformats.org/officeDocument/2006/relationships/image" Target="../media/image116.png"/><Relationship Id="rId19" Type="http://schemas.openxmlformats.org/officeDocument/2006/relationships/image" Target="../media/image139.png"/><Relationship Id="rId4" Type="http://schemas.openxmlformats.org/officeDocument/2006/relationships/image" Target="../media/image102.png"/><Relationship Id="rId9" Type="http://schemas.openxmlformats.org/officeDocument/2006/relationships/image" Target="../media/image114.png"/><Relationship Id="rId14" Type="http://schemas.openxmlformats.org/officeDocument/2006/relationships/image" Target="../media/image128.png"/><Relationship Id="rId22" Type="http://schemas.openxmlformats.org/officeDocument/2006/relationships/oleObject" Target="../embeddings/oleObject22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5097505"/>
            <a:ext cx="32289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/>
          <a:srcRect t="37605"/>
          <a:stretch/>
        </p:blipFill>
        <p:spPr bwMode="auto">
          <a:xfrm>
            <a:off x="0" y="2879682"/>
            <a:ext cx="3416796" cy="176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762001"/>
            <a:ext cx="9143999" cy="1600199"/>
          </a:xfrm>
          <a:solidFill>
            <a:srgbClr val="0066FF"/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en-GB" altLang="zh-TW" sz="3600" b="1" kern="0" dirty="0">
                <a:solidFill>
                  <a:schemeClr val="bg1"/>
                </a:solidFill>
              </a:rPr>
              <a:t>Operations Management with Six Sigma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IIM Raipur</a:t>
            </a:r>
          </a:p>
        </p:txBody>
      </p:sp>
      <p:sp>
        <p:nvSpPr>
          <p:cNvPr id="9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10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6569118"/>
            <a:ext cx="9144000" cy="1588"/>
          </a:xfrm>
          <a:prstGeom prst="line">
            <a:avLst/>
          </a:prstGeom>
          <a:ln w="15875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Image result for big baza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441" y="2819400"/>
            <a:ext cx="2054303" cy="154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 descr="Image result for nan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184" y="4267200"/>
            <a:ext cx="14287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29443"/>
            <a:ext cx="3445825" cy="1898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4572000"/>
          </a:xfrm>
        </p:spPr>
        <p:txBody>
          <a:bodyPr>
            <a:normAutofit/>
          </a:bodyPr>
          <a:lstStyle/>
          <a:p>
            <a:endParaRPr lang="en-GB" sz="2000" dirty="0"/>
          </a:p>
          <a:p>
            <a:endParaRPr lang="en-GB" dirty="0"/>
          </a:p>
          <a:p>
            <a:endParaRPr lang="en-GB" dirty="0"/>
          </a:p>
          <a:p>
            <a:r>
              <a:rPr lang="en-GB" sz="2600" dirty="0" err="1"/>
              <a:t>Dr.</a:t>
            </a:r>
            <a:r>
              <a:rPr lang="en-GB" sz="2600" dirty="0"/>
              <a:t> Gopal Kumar</a:t>
            </a:r>
          </a:p>
          <a:p>
            <a:pPr indent="623888"/>
            <a:r>
              <a:rPr lang="en-GB" sz="2000" dirty="0">
                <a:hlinkClick r:id="rId7"/>
              </a:rPr>
              <a:t>gopalkumar@iimraipur.ac.in</a:t>
            </a:r>
            <a:endParaRPr lang="en-GB" sz="2000" dirty="0"/>
          </a:p>
          <a:p>
            <a:endParaRPr lang="en-GB" sz="1100" dirty="0"/>
          </a:p>
          <a:p>
            <a:r>
              <a:rPr lang="en-GB" sz="2400" dirty="0"/>
              <a:t>IIM Raipur</a:t>
            </a:r>
          </a:p>
          <a:p>
            <a:endParaRPr lang="en-GB" sz="1400" dirty="0"/>
          </a:p>
          <a:p>
            <a:r>
              <a:rPr lang="en-GB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 February 2020</a:t>
            </a:r>
          </a:p>
        </p:txBody>
      </p:sp>
    </p:spTree>
    <p:extLst>
      <p:ext uri="{BB962C8B-B14F-4D97-AF65-F5344CB8AC3E}">
        <p14:creationId xmlns:p14="http://schemas.microsoft.com/office/powerpoint/2010/main" val="424016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255898"/>
                </a:solidFill>
              </a:rPr>
              <a:t>Process capability </a:t>
            </a:r>
            <a:r>
              <a:rPr lang="en-US" dirty="0"/>
              <a:t>is ability of a process producing conformance to the specification.</a:t>
            </a:r>
          </a:p>
          <a:p>
            <a:endParaRPr lang="en-US" sz="2200" dirty="0"/>
          </a:p>
          <a:p>
            <a:r>
              <a:rPr lang="en-US" dirty="0"/>
              <a:t>It is a measure of the relationship between the natural variation of the process and the design specifications</a:t>
            </a:r>
          </a:p>
          <a:p>
            <a:endParaRPr lang="en-US" sz="2400" dirty="0"/>
          </a:p>
          <a:p>
            <a:pPr lvl="1"/>
            <a:r>
              <a:rPr lang="en-US" sz="2400" dirty="0"/>
              <a:t>Where is the process centered?</a:t>
            </a:r>
          </a:p>
          <a:p>
            <a:pPr lvl="1"/>
            <a:r>
              <a:rPr lang="en-US" sz="2400" dirty="0"/>
              <a:t>How much variability exists in the process?</a:t>
            </a:r>
          </a:p>
          <a:p>
            <a:pPr lvl="1"/>
            <a:r>
              <a:rPr lang="en-US" sz="2400" dirty="0"/>
              <a:t>Is the performance relative to specifications acceptable?</a:t>
            </a:r>
          </a:p>
          <a:p>
            <a:pPr lvl="1"/>
            <a:r>
              <a:rPr lang="en-US" sz="2400" dirty="0"/>
              <a:t>What proportion of output will be expected to meet specifications?</a:t>
            </a:r>
          </a:p>
          <a:p>
            <a:pPr lvl="1"/>
            <a:r>
              <a:rPr lang="en-US" sz="2400" dirty="0"/>
              <a:t>What factors contribute to variability?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D94857-FB38-43E0-A75A-4803E2DCD377}"/>
              </a:ext>
            </a:extLst>
          </p:cNvPr>
          <p:cNvSpPr/>
          <p:nvPr/>
        </p:nvSpPr>
        <p:spPr>
          <a:xfrm>
            <a:off x="765175" y="3886200"/>
            <a:ext cx="7693025" cy="235426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6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563264-7364-49AC-946C-BE4D81290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6" y="809158"/>
            <a:ext cx="8722744" cy="50712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F54E3A-1263-48DD-8057-58D27A287823}"/>
                  </a:ext>
                </a:extLst>
              </p:cNvPr>
              <p:cNvSpPr txBox="1"/>
              <p:nvPr/>
            </p:nvSpPr>
            <p:spPr>
              <a:xfrm>
                <a:off x="7239000" y="5848290"/>
                <a:ext cx="16575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=10.7171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F54E3A-1263-48DD-8057-58D27A287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5848290"/>
                <a:ext cx="16575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419E8AE-4FC6-4E4F-976B-851FA80DBADE}"/>
                  </a:ext>
                </a:extLst>
              </p:cNvPr>
              <p:cNvSpPr txBox="1"/>
              <p:nvPr/>
            </p:nvSpPr>
            <p:spPr>
              <a:xfrm>
                <a:off x="7239000" y="6153090"/>
                <a:ext cx="14673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=0.0868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419E8AE-4FC6-4E4F-976B-851FA80DB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6153090"/>
                <a:ext cx="14673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602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F54E3A-1263-48DD-8057-58D27A287823}"/>
                  </a:ext>
                </a:extLst>
              </p:cNvPr>
              <p:cNvSpPr txBox="1"/>
              <p:nvPr/>
            </p:nvSpPr>
            <p:spPr>
              <a:xfrm>
                <a:off x="6753147" y="1179610"/>
                <a:ext cx="16575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=10.7171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F54E3A-1263-48DD-8057-58D27A287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147" y="1179610"/>
                <a:ext cx="165750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419E8AE-4FC6-4E4F-976B-851FA80DBADE}"/>
                  </a:ext>
                </a:extLst>
              </p:cNvPr>
              <p:cNvSpPr txBox="1"/>
              <p:nvPr/>
            </p:nvSpPr>
            <p:spPr>
              <a:xfrm>
                <a:off x="6765477" y="1684466"/>
                <a:ext cx="14673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=0.0868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419E8AE-4FC6-4E4F-976B-851FA80DB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477" y="1684466"/>
                <a:ext cx="146732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04174EB-557C-45D0-84BF-DB789F0FC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172" y="922338"/>
            <a:ext cx="5937375" cy="33125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DE686F-9D06-4BCD-9956-443A2B6D5032}"/>
              </a:ext>
            </a:extLst>
          </p:cNvPr>
          <p:cNvSpPr txBox="1"/>
          <p:nvPr/>
        </p:nvSpPr>
        <p:spPr>
          <a:xfrm>
            <a:off x="1562100" y="4386989"/>
            <a:ext cx="37759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Approximately normal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333C6BC-E759-409E-A292-28EB32DA42BB}"/>
                  </a:ext>
                </a:extLst>
              </p:cNvPr>
              <p:cNvSpPr txBox="1"/>
              <p:nvPr/>
            </p:nvSpPr>
            <p:spPr>
              <a:xfrm>
                <a:off x="612775" y="5091900"/>
                <a:ext cx="15992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𝐿𝐿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333C6BC-E759-409E-A292-28EB32DA4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75" y="5091900"/>
                <a:ext cx="159928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8BF230-2B0A-4920-BDE3-9C9101613BFE}"/>
                  </a:ext>
                </a:extLst>
              </p:cNvPr>
              <p:cNvSpPr/>
              <p:nvPr/>
            </p:nvSpPr>
            <p:spPr>
              <a:xfrm>
                <a:off x="2147310" y="5117068"/>
                <a:ext cx="26532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=10.7171−3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0.0868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8BF230-2B0A-4920-BDE3-9C9101613B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310" y="5117068"/>
                <a:ext cx="265329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7DF69F-7155-44B2-A9DF-71AD5C57D7ED}"/>
                  </a:ext>
                </a:extLst>
              </p:cNvPr>
              <p:cNvSpPr txBox="1"/>
              <p:nvPr/>
            </p:nvSpPr>
            <p:spPr>
              <a:xfrm>
                <a:off x="609600" y="5543490"/>
                <a:ext cx="16393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7DF69F-7155-44B2-A9DF-71AD5C57D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543490"/>
                <a:ext cx="1639359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A48AA4D-61F0-4268-ACCE-005DC5A66F44}"/>
                  </a:ext>
                </a:extLst>
              </p:cNvPr>
              <p:cNvSpPr/>
              <p:nvPr/>
            </p:nvSpPr>
            <p:spPr>
              <a:xfrm>
                <a:off x="2144135" y="5568658"/>
                <a:ext cx="26532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=10.7171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0.0868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A48AA4D-61F0-4268-ACCE-005DC5A66F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135" y="5568658"/>
                <a:ext cx="265329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F9EC259-3FDF-4C44-B2D6-FCE7F19D4280}"/>
                  </a:ext>
                </a:extLst>
              </p:cNvPr>
              <p:cNvSpPr/>
              <p:nvPr/>
            </p:nvSpPr>
            <p:spPr>
              <a:xfrm>
                <a:off x="4727459" y="5576937"/>
                <a:ext cx="12923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=10.9766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F9EC259-3FDF-4C44-B2D6-FCE7F19D42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459" y="5576937"/>
                <a:ext cx="12923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1586D55-87B8-44C0-AA0F-BF4D69F1D970}"/>
                  </a:ext>
                </a:extLst>
              </p:cNvPr>
              <p:cNvSpPr/>
              <p:nvPr/>
            </p:nvSpPr>
            <p:spPr>
              <a:xfrm>
                <a:off x="4727459" y="5109222"/>
                <a:ext cx="12923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=10.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4566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1586D55-87B8-44C0-AA0F-BF4D69F1D9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459" y="5109222"/>
                <a:ext cx="1292341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12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2" grpId="0"/>
      <p:bldP spid="18" grpId="0"/>
      <p:bldP spid="14" grpId="0"/>
      <p:bldP spid="21" grpId="0"/>
      <p:bldP spid="22" grpId="0"/>
      <p:bldP spid="15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endParaRPr lang="en-US" sz="4000" dirty="0"/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D4C21-68E2-4E04-A856-B4B8A547E207}"/>
              </a:ext>
            </a:extLst>
          </p:cNvPr>
          <p:cNvCxnSpPr/>
          <p:nvPr/>
        </p:nvCxnSpPr>
        <p:spPr>
          <a:xfrm>
            <a:off x="1307459" y="1139793"/>
            <a:ext cx="0" cy="183200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DB35CBD-3384-4540-B74B-0851CA1EEB8A}"/>
              </a:ext>
            </a:extLst>
          </p:cNvPr>
          <p:cNvSpPr txBox="1"/>
          <p:nvPr/>
        </p:nvSpPr>
        <p:spPr>
          <a:xfrm>
            <a:off x="1066800" y="838200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LSL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D31364C-C16F-4C3D-9A77-2E19ADDC6F49}"/>
              </a:ext>
            </a:extLst>
          </p:cNvPr>
          <p:cNvCxnSpPr/>
          <p:nvPr/>
        </p:nvCxnSpPr>
        <p:spPr>
          <a:xfrm>
            <a:off x="4441641" y="1139793"/>
            <a:ext cx="0" cy="183200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7D746EE-1DC3-454D-A602-745F07D99ED5}"/>
              </a:ext>
            </a:extLst>
          </p:cNvPr>
          <p:cNvSpPr txBox="1"/>
          <p:nvPr/>
        </p:nvSpPr>
        <p:spPr>
          <a:xfrm>
            <a:off x="4188676" y="83820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USL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4C2CEDB-ED28-499F-9518-842C2EFEFD88}"/>
              </a:ext>
            </a:extLst>
          </p:cNvPr>
          <p:cNvCxnSpPr/>
          <p:nvPr/>
        </p:nvCxnSpPr>
        <p:spPr>
          <a:xfrm>
            <a:off x="4043147" y="2209800"/>
            <a:ext cx="0" cy="7769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7947807-6EE1-4057-AB9B-1330B94C68B4}"/>
              </a:ext>
            </a:extLst>
          </p:cNvPr>
          <p:cNvSpPr txBox="1"/>
          <p:nvPr/>
        </p:nvSpPr>
        <p:spPr>
          <a:xfrm>
            <a:off x="3826042" y="1860884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AD6AD1-DF11-48B2-AE18-5C21F1005BFB}"/>
              </a:ext>
            </a:extLst>
          </p:cNvPr>
          <p:cNvSpPr txBox="1"/>
          <p:nvPr/>
        </p:nvSpPr>
        <p:spPr>
          <a:xfrm>
            <a:off x="1492684" y="1928700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D6873F4-FDB1-4B6D-8FBD-1655EA9E701E}"/>
              </a:ext>
            </a:extLst>
          </p:cNvPr>
          <p:cNvCxnSpPr>
            <a:cxnSpLocks/>
          </p:cNvCxnSpPr>
          <p:nvPr/>
        </p:nvCxnSpPr>
        <p:spPr>
          <a:xfrm>
            <a:off x="1373936" y="1427748"/>
            <a:ext cx="3035621" cy="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D9F4D3A-732A-4F6E-A903-5E240255FE98}"/>
              </a:ext>
            </a:extLst>
          </p:cNvPr>
          <p:cNvSpPr txBox="1"/>
          <p:nvPr/>
        </p:nvSpPr>
        <p:spPr>
          <a:xfrm>
            <a:off x="2433412" y="1427747"/>
            <a:ext cx="1087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Tolerance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5BA1B27-521C-4FEC-9E6B-46A6EC1A9E4B}"/>
              </a:ext>
            </a:extLst>
          </p:cNvPr>
          <p:cNvCxnSpPr>
            <a:cxnSpLocks/>
          </p:cNvCxnSpPr>
          <p:nvPr/>
        </p:nvCxnSpPr>
        <p:spPr>
          <a:xfrm>
            <a:off x="1705524" y="2590800"/>
            <a:ext cx="2335481" cy="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01704CF-8DEB-4D92-961F-728AC2D48257}"/>
              </a:ext>
            </a:extLst>
          </p:cNvPr>
          <p:cNvSpPr txBox="1"/>
          <p:nvPr/>
        </p:nvSpPr>
        <p:spPr>
          <a:xfrm>
            <a:off x="1985210" y="2570384"/>
            <a:ext cx="1773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 variation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F727091-B3D5-42DA-B1AE-F8BB7221223C}"/>
              </a:ext>
            </a:extLst>
          </p:cNvPr>
          <p:cNvCxnSpPr/>
          <p:nvPr/>
        </p:nvCxnSpPr>
        <p:spPr>
          <a:xfrm>
            <a:off x="1676400" y="2209800"/>
            <a:ext cx="0" cy="7769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AC7D301-CF34-4E59-AD79-F5DE1F30004F}"/>
              </a:ext>
            </a:extLst>
          </p:cNvPr>
          <p:cNvCxnSpPr/>
          <p:nvPr/>
        </p:nvCxnSpPr>
        <p:spPr>
          <a:xfrm>
            <a:off x="1307459" y="4263993"/>
            <a:ext cx="0" cy="183200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D5C41A2-4CC5-42F1-A9C9-0651CD93AEBA}"/>
              </a:ext>
            </a:extLst>
          </p:cNvPr>
          <p:cNvSpPr txBox="1"/>
          <p:nvPr/>
        </p:nvSpPr>
        <p:spPr>
          <a:xfrm>
            <a:off x="1066800" y="3962400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LSL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E2AD7FE-5F02-4EA0-820A-F4DE6EFEB769}"/>
              </a:ext>
            </a:extLst>
          </p:cNvPr>
          <p:cNvCxnSpPr/>
          <p:nvPr/>
        </p:nvCxnSpPr>
        <p:spPr>
          <a:xfrm>
            <a:off x="4441641" y="4263993"/>
            <a:ext cx="0" cy="183200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B24CD13-CB31-4896-9AC2-5E03E35C79B0}"/>
              </a:ext>
            </a:extLst>
          </p:cNvPr>
          <p:cNvSpPr txBox="1"/>
          <p:nvPr/>
        </p:nvSpPr>
        <p:spPr>
          <a:xfrm>
            <a:off x="4188676" y="396240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USL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733FD36-4F39-416F-8E44-AE94C40FAF2B}"/>
              </a:ext>
            </a:extLst>
          </p:cNvPr>
          <p:cNvCxnSpPr/>
          <p:nvPr/>
        </p:nvCxnSpPr>
        <p:spPr>
          <a:xfrm>
            <a:off x="4789105" y="5334000"/>
            <a:ext cx="0" cy="7769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2F85359-5E9E-469D-9C8E-59B1A16BE15C}"/>
              </a:ext>
            </a:extLst>
          </p:cNvPr>
          <p:cNvSpPr txBox="1"/>
          <p:nvPr/>
        </p:nvSpPr>
        <p:spPr>
          <a:xfrm>
            <a:off x="4572000" y="4985084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UL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64913A5-B265-408D-8333-68F76CEBFA92}"/>
              </a:ext>
            </a:extLst>
          </p:cNvPr>
          <p:cNvSpPr txBox="1"/>
          <p:nvPr/>
        </p:nvSpPr>
        <p:spPr>
          <a:xfrm>
            <a:off x="730684" y="5052900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A0EEBB7-56A7-46B6-BDA5-CDC514C3795C}"/>
              </a:ext>
            </a:extLst>
          </p:cNvPr>
          <p:cNvCxnSpPr>
            <a:cxnSpLocks/>
          </p:cNvCxnSpPr>
          <p:nvPr/>
        </p:nvCxnSpPr>
        <p:spPr>
          <a:xfrm>
            <a:off x="1373936" y="4551948"/>
            <a:ext cx="3035621" cy="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578370B4-405E-41CF-84E1-54831CD58794}"/>
              </a:ext>
            </a:extLst>
          </p:cNvPr>
          <p:cNvSpPr txBox="1"/>
          <p:nvPr/>
        </p:nvSpPr>
        <p:spPr>
          <a:xfrm>
            <a:off x="2433412" y="4551947"/>
            <a:ext cx="1087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Tolerance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FBFF3D8-D1C6-48E4-846A-6E569CE4F78A}"/>
              </a:ext>
            </a:extLst>
          </p:cNvPr>
          <p:cNvCxnSpPr>
            <a:cxnSpLocks/>
          </p:cNvCxnSpPr>
          <p:nvPr/>
        </p:nvCxnSpPr>
        <p:spPr>
          <a:xfrm>
            <a:off x="992606" y="5715000"/>
            <a:ext cx="3761316" cy="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9A68A51-8DD5-49F6-95AA-50A29B3F4408}"/>
              </a:ext>
            </a:extLst>
          </p:cNvPr>
          <p:cNvSpPr txBox="1"/>
          <p:nvPr/>
        </p:nvSpPr>
        <p:spPr>
          <a:xfrm>
            <a:off x="1985210" y="5694584"/>
            <a:ext cx="1773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 variation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6BDB2F5-6445-4B73-853D-7E927D7312A4}"/>
              </a:ext>
            </a:extLst>
          </p:cNvPr>
          <p:cNvCxnSpPr/>
          <p:nvPr/>
        </p:nvCxnSpPr>
        <p:spPr>
          <a:xfrm>
            <a:off x="914400" y="5334000"/>
            <a:ext cx="0" cy="7769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D134EDB-8DFB-479B-9FF1-549022099222}"/>
              </a:ext>
            </a:extLst>
          </p:cNvPr>
          <p:cNvSpPr txBox="1"/>
          <p:nvPr/>
        </p:nvSpPr>
        <p:spPr>
          <a:xfrm>
            <a:off x="4953000" y="1774812"/>
            <a:ext cx="398429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Process is capable</a:t>
            </a:r>
          </a:p>
          <a:p>
            <a:r>
              <a:rPr lang="en-US" sz="2400" dirty="0"/>
              <a:t>(Process variation &lt; Tolerance)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3205591-4551-4528-AB74-080918E5A0D6}"/>
              </a:ext>
            </a:extLst>
          </p:cNvPr>
          <p:cNvSpPr txBox="1"/>
          <p:nvPr/>
        </p:nvSpPr>
        <p:spPr>
          <a:xfrm>
            <a:off x="5105400" y="5092806"/>
            <a:ext cx="398429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Process is not capable</a:t>
            </a:r>
          </a:p>
          <a:p>
            <a:r>
              <a:rPr lang="en-US" sz="2400" dirty="0"/>
              <a:t>(Process variation &gt; Tolerance)</a:t>
            </a:r>
          </a:p>
        </p:txBody>
      </p:sp>
    </p:spTree>
    <p:extLst>
      <p:ext uri="{BB962C8B-B14F-4D97-AF65-F5344CB8AC3E}">
        <p14:creationId xmlns:p14="http://schemas.microsoft.com/office/powerpoint/2010/main" val="193128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0" grpId="0"/>
      <p:bldP spid="34" grpId="0"/>
      <p:bldP spid="36" grpId="0"/>
      <p:bldP spid="19" grpId="0"/>
      <p:bldP spid="40" grpId="0"/>
      <p:bldP spid="56" grpId="0"/>
      <p:bldP spid="58" grpId="0"/>
      <p:bldP spid="60" grpId="0"/>
      <p:bldP spid="61" grpId="0"/>
      <p:bldP spid="64" grpId="0"/>
      <p:bldP spid="67" grpId="0"/>
      <p:bldP spid="41" grpId="0"/>
      <p:bldP spid="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endParaRPr lang="en-US" sz="40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2400" dirty="0"/>
              <a:t>If lower specification limit is 10.55 and upper specification limit is 10.90, the process will produce some non-conforming units.</a:t>
            </a:r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333C6BC-E759-409E-A292-28EB32DA42BB}"/>
                  </a:ext>
                </a:extLst>
              </p:cNvPr>
              <p:cNvSpPr txBox="1"/>
              <p:nvPr/>
            </p:nvSpPr>
            <p:spPr>
              <a:xfrm>
                <a:off x="853928" y="685800"/>
                <a:ext cx="15992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𝐿𝐿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333C6BC-E759-409E-A292-28EB32DA4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928" y="685800"/>
                <a:ext cx="159928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8BF230-2B0A-4920-BDE3-9C9101613BFE}"/>
                  </a:ext>
                </a:extLst>
              </p:cNvPr>
              <p:cNvSpPr/>
              <p:nvPr/>
            </p:nvSpPr>
            <p:spPr>
              <a:xfrm>
                <a:off x="2388463" y="710968"/>
                <a:ext cx="26532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=10.7171−3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0.0868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8BF230-2B0A-4920-BDE3-9C9101613B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463" y="710968"/>
                <a:ext cx="265329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7DF69F-7155-44B2-A9DF-71AD5C57D7ED}"/>
                  </a:ext>
                </a:extLst>
              </p:cNvPr>
              <p:cNvSpPr txBox="1"/>
              <p:nvPr/>
            </p:nvSpPr>
            <p:spPr>
              <a:xfrm>
                <a:off x="850753" y="1137390"/>
                <a:ext cx="16393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7DF69F-7155-44B2-A9DF-71AD5C57D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753" y="1137390"/>
                <a:ext cx="163935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A48AA4D-61F0-4268-ACCE-005DC5A66F44}"/>
                  </a:ext>
                </a:extLst>
              </p:cNvPr>
              <p:cNvSpPr/>
              <p:nvPr/>
            </p:nvSpPr>
            <p:spPr>
              <a:xfrm>
                <a:off x="2385288" y="1162558"/>
                <a:ext cx="26532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=10.7171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0.0868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A48AA4D-61F0-4268-ACCE-005DC5A66F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288" y="1162558"/>
                <a:ext cx="26532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F9EC259-3FDF-4C44-B2D6-FCE7F19D4280}"/>
                  </a:ext>
                </a:extLst>
              </p:cNvPr>
              <p:cNvSpPr/>
              <p:nvPr/>
            </p:nvSpPr>
            <p:spPr>
              <a:xfrm>
                <a:off x="4968612" y="1170837"/>
                <a:ext cx="12923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=10.9766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F9EC259-3FDF-4C44-B2D6-FCE7F19D42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612" y="1170837"/>
                <a:ext cx="129234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1586D55-87B8-44C0-AA0F-BF4D69F1D970}"/>
                  </a:ext>
                </a:extLst>
              </p:cNvPr>
              <p:cNvSpPr/>
              <p:nvPr/>
            </p:nvSpPr>
            <p:spPr>
              <a:xfrm>
                <a:off x="4968612" y="703122"/>
                <a:ext cx="12923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=10.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4566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1586D55-87B8-44C0-AA0F-BF4D69F1D9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612" y="703122"/>
                <a:ext cx="129234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D4C21-68E2-4E04-A856-B4B8A547E207}"/>
              </a:ext>
            </a:extLst>
          </p:cNvPr>
          <p:cNvCxnSpPr/>
          <p:nvPr/>
        </p:nvCxnSpPr>
        <p:spPr>
          <a:xfrm>
            <a:off x="2016581" y="3276600"/>
            <a:ext cx="0" cy="125128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DB35CBD-3384-4540-B74B-0851CA1EEB8A}"/>
              </a:ext>
            </a:extLst>
          </p:cNvPr>
          <p:cNvSpPr txBox="1"/>
          <p:nvPr/>
        </p:nvSpPr>
        <p:spPr>
          <a:xfrm>
            <a:off x="1452965" y="2983468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LSL=10.55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D31364C-C16F-4C3D-9A77-2E19ADDC6F49}"/>
              </a:ext>
            </a:extLst>
          </p:cNvPr>
          <p:cNvCxnSpPr/>
          <p:nvPr/>
        </p:nvCxnSpPr>
        <p:spPr>
          <a:xfrm>
            <a:off x="3272891" y="3288631"/>
            <a:ext cx="0" cy="125128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7D746EE-1DC3-454D-A602-745F07D99ED5}"/>
              </a:ext>
            </a:extLst>
          </p:cNvPr>
          <p:cNvSpPr txBox="1"/>
          <p:nvPr/>
        </p:nvSpPr>
        <p:spPr>
          <a:xfrm>
            <a:off x="2709275" y="2971800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USL=10.90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9995AA1-F336-454C-9006-D745E40664C9}"/>
              </a:ext>
            </a:extLst>
          </p:cNvPr>
          <p:cNvCxnSpPr/>
          <p:nvPr/>
        </p:nvCxnSpPr>
        <p:spPr>
          <a:xfrm>
            <a:off x="1371600" y="3810000"/>
            <a:ext cx="0" cy="70631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B6ABC07-A15E-4CCA-BA48-87DC7FB8CD14}"/>
              </a:ext>
            </a:extLst>
          </p:cNvPr>
          <p:cNvSpPr txBox="1"/>
          <p:nvPr/>
        </p:nvSpPr>
        <p:spPr>
          <a:xfrm>
            <a:off x="838200" y="3440668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LL=10.456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4C2CEDB-ED28-499F-9518-842C2EFEFD88}"/>
              </a:ext>
            </a:extLst>
          </p:cNvPr>
          <p:cNvCxnSpPr/>
          <p:nvPr/>
        </p:nvCxnSpPr>
        <p:spPr>
          <a:xfrm>
            <a:off x="3810000" y="3865682"/>
            <a:ext cx="0" cy="70631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7947807-6EE1-4057-AB9B-1330B94C68B4}"/>
              </a:ext>
            </a:extLst>
          </p:cNvPr>
          <p:cNvSpPr txBox="1"/>
          <p:nvPr/>
        </p:nvSpPr>
        <p:spPr>
          <a:xfrm>
            <a:off x="3276600" y="35168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UL=10.90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D4FC60-FC3D-4C69-8EB9-EF89CB32F209}"/>
              </a:ext>
            </a:extLst>
          </p:cNvPr>
          <p:cNvSpPr txBox="1"/>
          <p:nvPr/>
        </p:nvSpPr>
        <p:spPr>
          <a:xfrm>
            <a:off x="4971058" y="3288631"/>
            <a:ext cx="398429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Process is not capable</a:t>
            </a:r>
          </a:p>
          <a:p>
            <a:r>
              <a:rPr lang="en-US" sz="2400" dirty="0"/>
              <a:t>(Process variation &gt; Tolerance)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E69120-F388-4028-8B5C-950D3D911C7E}"/>
              </a:ext>
            </a:extLst>
          </p:cNvPr>
          <p:cNvSpPr txBox="1"/>
          <p:nvPr/>
        </p:nvSpPr>
        <p:spPr>
          <a:xfrm>
            <a:off x="188036" y="5199591"/>
            <a:ext cx="880356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The process is producing some defective units, i.e., non-conformance</a:t>
            </a:r>
          </a:p>
          <a:p>
            <a:r>
              <a:rPr lang="en-US" sz="2400" dirty="0"/>
              <a:t>to the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222246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0" grpId="0"/>
      <p:bldP spid="32" grpId="0"/>
      <p:bldP spid="34" grpId="0"/>
      <p:bldP spid="29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9797460-7576-471D-A6E6-C7F893844B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09" r="11122"/>
          <a:stretch/>
        </p:blipFill>
        <p:spPr>
          <a:xfrm>
            <a:off x="152400" y="697589"/>
            <a:ext cx="4340225" cy="30461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21354F-7FD9-4094-9A05-0E4DFD6CEC41}"/>
              </a:ext>
            </a:extLst>
          </p:cNvPr>
          <p:cNvSpPr txBox="1"/>
          <p:nvPr/>
        </p:nvSpPr>
        <p:spPr>
          <a:xfrm>
            <a:off x="228600" y="4026744"/>
            <a:ext cx="8898077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Area below the lower specification (10.55) </a:t>
            </a:r>
          </a:p>
          <a:p>
            <a:r>
              <a:rPr lang="en-US" sz="2400" dirty="0"/>
              <a:t>		= NORM.DIST(10.55, 10.7171, 0.0868, TRUE) = 0.0271</a:t>
            </a:r>
          </a:p>
          <a:p>
            <a:r>
              <a:rPr lang="en-US" sz="2400" dirty="0"/>
              <a:t>Area above the upper specification (10.90) </a:t>
            </a:r>
          </a:p>
          <a:p>
            <a:r>
              <a:rPr lang="en-US" sz="2400" dirty="0"/>
              <a:t>		=1- NORM.DIST(10.90, 10.7171, 0.0868, TRUE)= 0.0176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D5857EF-9C1A-4F8D-8666-C99B475D784A}"/>
                  </a:ext>
                </a:extLst>
              </p:cNvPr>
              <p:cNvSpPr txBox="1"/>
              <p:nvPr/>
            </p:nvSpPr>
            <p:spPr>
              <a:xfrm>
                <a:off x="4691046" y="968187"/>
                <a:ext cx="406393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u="sng" dirty="0"/>
                  <a:t>Process output</a:t>
                </a:r>
              </a:p>
              <a:p>
                <a:r>
                  <a:rPr lang="en-US" sz="2400" dirty="0"/>
                  <a:t>Mean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400" dirty="0"/>
                  <a:t>) = 10.7171</a:t>
                </a:r>
              </a:p>
              <a:p>
                <a:r>
                  <a:rPr lang="en-US" sz="2400" dirty="0"/>
                  <a:t>Standard deviation (s) = 0.0868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D5857EF-9C1A-4F8D-8666-C99B475D7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046" y="968187"/>
                <a:ext cx="4063933" cy="1200329"/>
              </a:xfrm>
              <a:prstGeom prst="rect">
                <a:avLst/>
              </a:prstGeom>
              <a:blipFill>
                <a:blip r:embed="rId4"/>
                <a:stretch>
                  <a:fillRect l="-2402" t="-4061" r="-120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DA74E59-EA5A-4BCE-8F78-A30D37D21162}"/>
              </a:ext>
            </a:extLst>
          </p:cNvPr>
          <p:cNvSpPr/>
          <p:nvPr/>
        </p:nvSpPr>
        <p:spPr>
          <a:xfrm>
            <a:off x="1315453" y="3505200"/>
            <a:ext cx="2983831" cy="1601797"/>
          </a:xfrm>
          <a:custGeom>
            <a:avLst/>
            <a:gdLst>
              <a:gd name="connsiteX0" fmla="*/ 0 w 2983831"/>
              <a:gd name="connsiteY0" fmla="*/ 0 h 1601797"/>
              <a:gd name="connsiteX1" fmla="*/ 2261936 w 2983831"/>
              <a:gd name="connsiteY1" fmla="*/ 1556085 h 1601797"/>
              <a:gd name="connsiteX2" fmla="*/ 2983831 w 2983831"/>
              <a:gd name="connsiteY2" fmla="*/ 1219200 h 1601797"/>
              <a:gd name="connsiteX3" fmla="*/ 2983831 w 2983831"/>
              <a:gd name="connsiteY3" fmla="*/ 1219200 h 1601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3831" h="1601797">
                <a:moveTo>
                  <a:pt x="0" y="0"/>
                </a:moveTo>
                <a:cubicBezTo>
                  <a:pt x="882315" y="676442"/>
                  <a:pt x="1764631" y="1352885"/>
                  <a:pt x="2261936" y="1556085"/>
                </a:cubicBezTo>
                <a:cubicBezTo>
                  <a:pt x="2759241" y="1759285"/>
                  <a:pt x="2983831" y="1219200"/>
                  <a:pt x="2983831" y="1219200"/>
                </a:cubicBezTo>
                <a:lnTo>
                  <a:pt x="2983831" y="1219200"/>
                </a:ln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0276153-F465-4E90-9B74-5F718388EEA7}"/>
              </a:ext>
            </a:extLst>
          </p:cNvPr>
          <p:cNvSpPr/>
          <p:nvPr/>
        </p:nvSpPr>
        <p:spPr>
          <a:xfrm>
            <a:off x="5257800" y="1752600"/>
            <a:ext cx="1289035" cy="2819400"/>
          </a:xfrm>
          <a:custGeom>
            <a:avLst/>
            <a:gdLst>
              <a:gd name="connsiteX0" fmla="*/ 1443789 w 1443789"/>
              <a:gd name="connsiteY0" fmla="*/ 0 h 2727158"/>
              <a:gd name="connsiteX1" fmla="*/ 0 w 1443789"/>
              <a:gd name="connsiteY1" fmla="*/ 2727158 h 2727158"/>
              <a:gd name="connsiteX2" fmla="*/ 0 w 1443789"/>
              <a:gd name="connsiteY2" fmla="*/ 2727158 h 272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3789" h="2727158">
                <a:moveTo>
                  <a:pt x="1443789" y="0"/>
                </a:moveTo>
                <a:lnTo>
                  <a:pt x="0" y="2727158"/>
                </a:lnTo>
                <a:lnTo>
                  <a:pt x="0" y="2727158"/>
                </a:ln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BD0E883-5AB7-4F1D-9191-613AC4135E70}"/>
              </a:ext>
            </a:extLst>
          </p:cNvPr>
          <p:cNvSpPr/>
          <p:nvPr/>
        </p:nvSpPr>
        <p:spPr>
          <a:xfrm>
            <a:off x="6400801" y="2038341"/>
            <a:ext cx="1663670" cy="2457459"/>
          </a:xfrm>
          <a:custGeom>
            <a:avLst/>
            <a:gdLst>
              <a:gd name="connsiteX0" fmla="*/ 1443789 w 1443789"/>
              <a:gd name="connsiteY0" fmla="*/ 0 h 2727158"/>
              <a:gd name="connsiteX1" fmla="*/ 0 w 1443789"/>
              <a:gd name="connsiteY1" fmla="*/ 2727158 h 2727158"/>
              <a:gd name="connsiteX2" fmla="*/ 0 w 1443789"/>
              <a:gd name="connsiteY2" fmla="*/ 2727158 h 272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3789" h="2727158">
                <a:moveTo>
                  <a:pt x="1443789" y="0"/>
                </a:moveTo>
                <a:lnTo>
                  <a:pt x="0" y="2727158"/>
                </a:lnTo>
                <a:lnTo>
                  <a:pt x="0" y="2727158"/>
                </a:ln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7B227A-EEFF-45A3-86B4-91E640634F46}"/>
              </a:ext>
            </a:extLst>
          </p:cNvPr>
          <p:cNvSpPr/>
          <p:nvPr/>
        </p:nvSpPr>
        <p:spPr>
          <a:xfrm>
            <a:off x="217852" y="5661393"/>
            <a:ext cx="869754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/>
              <a:t>Probability that output or a part will not meet  specification </a:t>
            </a:r>
          </a:p>
          <a:p>
            <a:r>
              <a:rPr lang="en-US" sz="2400" dirty="0"/>
              <a:t>		= 0.0271 + 0.0176 = 0.0447 OR 4.47%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09C556E-A432-4A3C-9960-238A823A84FA}"/>
              </a:ext>
            </a:extLst>
          </p:cNvPr>
          <p:cNvCxnSpPr>
            <a:cxnSpLocks/>
          </p:cNvCxnSpPr>
          <p:nvPr/>
        </p:nvCxnSpPr>
        <p:spPr>
          <a:xfrm flipH="1">
            <a:off x="3124200" y="4724400"/>
            <a:ext cx="4704348" cy="1436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10A2926-277C-437B-A9F8-504EEB372D37}"/>
              </a:ext>
            </a:extLst>
          </p:cNvPr>
          <p:cNvCxnSpPr>
            <a:cxnSpLocks/>
          </p:cNvCxnSpPr>
          <p:nvPr/>
        </p:nvCxnSpPr>
        <p:spPr>
          <a:xfrm flipH="1">
            <a:off x="4299284" y="5410200"/>
            <a:ext cx="3910264" cy="7502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187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 dir="in"/>
      </p:transition>
    </mc:Choice>
    <mc:Fallback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7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600875-E37D-4B5A-AA4A-39F012DD8001}"/>
              </a:ext>
            </a:extLst>
          </p:cNvPr>
          <p:cNvSpPr txBox="1"/>
          <p:nvPr/>
        </p:nvSpPr>
        <p:spPr>
          <a:xfrm>
            <a:off x="381000" y="4691901"/>
            <a:ext cx="11551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 </a:t>
            </a:r>
          </a:p>
          <a:p>
            <a:r>
              <a:rPr lang="en-US" sz="2400" dirty="0"/>
              <a:t>capable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F5353B-CF97-4AEF-9375-D1B418F66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869" y="1272751"/>
            <a:ext cx="3364392" cy="15467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EA6E68-6CD5-4280-864D-9E6617912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3174142"/>
            <a:ext cx="3452131" cy="10188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37D8AC-03AF-4860-88D8-D033482BD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7869" y="4653539"/>
            <a:ext cx="3452132" cy="9090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2B2973-59E4-418F-98D4-8A242E59B7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0244" y="1600200"/>
            <a:ext cx="3921356" cy="10754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73332F2-4174-4CE5-B834-86E1788F29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1577" y="3158098"/>
            <a:ext cx="3880453" cy="118530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80310F4-682F-4AE3-87A4-7AB9D8D6BA6D}"/>
              </a:ext>
            </a:extLst>
          </p:cNvPr>
          <p:cNvSpPr txBox="1"/>
          <p:nvPr/>
        </p:nvSpPr>
        <p:spPr>
          <a:xfrm>
            <a:off x="404704" y="1798077"/>
            <a:ext cx="1191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Capable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60EE78-B6CC-46E4-B1CE-3D5FBCE2777E}"/>
              </a:ext>
            </a:extLst>
          </p:cNvPr>
          <p:cNvSpPr txBox="1"/>
          <p:nvPr/>
        </p:nvSpPr>
        <p:spPr>
          <a:xfrm>
            <a:off x="314601" y="3506966"/>
            <a:ext cx="1191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Capable</a:t>
            </a:r>
          </a:p>
        </p:txBody>
      </p:sp>
    </p:spTree>
    <p:extLst>
      <p:ext uri="{BB962C8B-B14F-4D97-AF65-F5344CB8AC3E}">
        <p14:creationId xmlns:p14="http://schemas.microsoft.com/office/powerpoint/2010/main" val="409263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255898"/>
                </a:solidFill>
              </a:rPr>
              <a:t>Process capability </a:t>
            </a:r>
            <a:r>
              <a:rPr lang="en-US" dirty="0"/>
              <a:t>is a measure of the relationship between the natural variation of the process and the design specifications</a:t>
            </a:r>
          </a:p>
          <a:p>
            <a:endParaRPr lang="en-US" dirty="0"/>
          </a:p>
          <a:p>
            <a:endParaRPr lang="en-US" dirty="0"/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r>
              <a:rPr lang="en-US" dirty="0"/>
              <a:t>A capable process must have a C</a:t>
            </a:r>
            <a:r>
              <a:rPr lang="en-US" baseline="-25000" dirty="0"/>
              <a:t>p</a:t>
            </a:r>
            <a:r>
              <a:rPr lang="en-US" dirty="0"/>
              <a:t> of at least 1.0</a:t>
            </a:r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r>
              <a:rPr lang="en-US" dirty="0"/>
              <a:t>Six Sigma quality requires a C</a:t>
            </a:r>
            <a:r>
              <a:rPr lang="en-US" baseline="-25000" dirty="0"/>
              <a:t>p</a:t>
            </a:r>
            <a:r>
              <a:rPr lang="en-US" dirty="0"/>
              <a:t> = 2.0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839C9A47-610C-44EB-8F74-E5F62459BBB6}"/>
              </a:ext>
            </a:extLst>
          </p:cNvPr>
          <p:cNvGrpSpPr>
            <a:grpSpLocks/>
          </p:cNvGrpSpPr>
          <p:nvPr/>
        </p:nvGrpSpPr>
        <p:grpSpPr bwMode="auto">
          <a:xfrm>
            <a:off x="612775" y="2584450"/>
            <a:ext cx="7985125" cy="1073150"/>
            <a:chOff x="710" y="1424"/>
            <a:chExt cx="5030" cy="676"/>
          </a:xfrm>
        </p:grpSpPr>
        <p:sp>
          <p:nvSpPr>
            <p:cNvPr id="19" name="Rectangle 4">
              <a:extLst>
                <a:ext uri="{FF2B5EF4-FFF2-40B4-BE49-F238E27FC236}">
                  <a16:creationId xmlns:a16="http://schemas.microsoft.com/office/drawing/2014/main" id="{065CFEBD-3866-409D-95AC-B2E3274AC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" y="1609"/>
              <a:ext cx="55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800" dirty="0"/>
                <a:t>C</a:t>
              </a:r>
              <a:r>
                <a:rPr lang="en-US" sz="2800" baseline="-25000" dirty="0"/>
                <a:t>p</a:t>
              </a:r>
              <a:r>
                <a:rPr lang="en-US" sz="2800" dirty="0"/>
                <a:t> = </a:t>
              </a:r>
            </a:p>
          </p:txBody>
        </p:sp>
        <p:grpSp>
          <p:nvGrpSpPr>
            <p:cNvPr id="21" name="Group 5">
              <a:extLst>
                <a:ext uri="{FF2B5EF4-FFF2-40B4-BE49-F238E27FC236}">
                  <a16:creationId xmlns:a16="http://schemas.microsoft.com/office/drawing/2014/main" id="{E3CE8B73-B1A7-4454-9D98-814691E81E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8" y="1424"/>
              <a:ext cx="4432" cy="676"/>
              <a:chOff x="1332" y="1440"/>
              <a:chExt cx="4432" cy="676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01353E14-AF2B-4519-8505-48C6DEEBA8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4" y="1440"/>
                <a:ext cx="4291" cy="6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115000"/>
                  </a:lnSpc>
                </a:pPr>
                <a:r>
                  <a:rPr lang="en-US" sz="2800" dirty="0"/>
                  <a:t>Upper Specification – Lower Specification</a:t>
                </a:r>
              </a:p>
              <a:p>
                <a:pPr algn="ctr" eaLnBrk="1" hangingPunct="1">
                  <a:lnSpc>
                    <a:spcPct val="115000"/>
                  </a:lnSpc>
                </a:pPr>
                <a:r>
                  <a:rPr lang="en-US" sz="2800" dirty="0"/>
                  <a:t>6</a:t>
                </a:r>
                <a:r>
                  <a:rPr lang="en-US" sz="2800" i="1" dirty="0">
                    <a:latin typeface="Symbol" charset="0"/>
                  </a:rPr>
                  <a:t>s</a:t>
                </a:r>
                <a:endParaRPr lang="en-US" sz="2800" i="1" dirty="0"/>
              </a:p>
            </p:txBody>
          </p:sp>
          <p:sp>
            <p:nvSpPr>
              <p:cNvPr id="23" name="Line 7">
                <a:extLst>
                  <a:ext uri="{FF2B5EF4-FFF2-40B4-BE49-F238E27FC236}">
                    <a16:creationId xmlns:a16="http://schemas.microsoft.com/office/drawing/2014/main" id="{F88A0EDC-E46B-4168-B773-513F2150AF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2" y="1800"/>
                <a:ext cx="443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317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sz="3600" b="1" dirty="0"/>
              <a:t>Axles production:</a:t>
            </a:r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p:grpSp>
        <p:nvGrpSpPr>
          <p:cNvPr id="24" name="Group 3">
            <a:extLst>
              <a:ext uri="{FF2B5EF4-FFF2-40B4-BE49-F238E27FC236}">
                <a16:creationId xmlns:a16="http://schemas.microsoft.com/office/drawing/2014/main" id="{610120D8-5390-4985-8F09-9FA1ACCDFAFC}"/>
              </a:ext>
            </a:extLst>
          </p:cNvPr>
          <p:cNvGrpSpPr>
            <a:grpSpLocks/>
          </p:cNvGrpSpPr>
          <p:nvPr/>
        </p:nvGrpSpPr>
        <p:grpSpPr bwMode="auto">
          <a:xfrm>
            <a:off x="1098550" y="3581400"/>
            <a:ext cx="6899275" cy="931862"/>
            <a:chOff x="692" y="2549"/>
            <a:chExt cx="4346" cy="587"/>
          </a:xfrm>
        </p:grpSpPr>
        <p:sp>
          <p:nvSpPr>
            <p:cNvPr id="25" name="Rectangle 4">
              <a:extLst>
                <a:ext uri="{FF2B5EF4-FFF2-40B4-BE49-F238E27FC236}">
                  <a16:creationId xmlns:a16="http://schemas.microsoft.com/office/drawing/2014/main" id="{EF8A82F9-F61C-4808-B9F0-69ED5788B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" y="2705"/>
              <a:ext cx="49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 dirty="0"/>
                <a:t>C</a:t>
              </a:r>
              <a:r>
                <a:rPr lang="en-US" sz="2400" baseline="-25000" dirty="0"/>
                <a:t>p</a:t>
              </a:r>
              <a:r>
                <a:rPr lang="en-US" sz="2400" dirty="0"/>
                <a:t> = </a:t>
              </a:r>
            </a:p>
          </p:txBody>
        </p:sp>
        <p:grpSp>
          <p:nvGrpSpPr>
            <p:cNvPr id="26" name="Group 5">
              <a:extLst>
                <a:ext uri="{FF2B5EF4-FFF2-40B4-BE49-F238E27FC236}">
                  <a16:creationId xmlns:a16="http://schemas.microsoft.com/office/drawing/2014/main" id="{9D80D4DA-B580-4B1D-A9D0-22F3E8BE23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38" y="2549"/>
              <a:ext cx="3800" cy="587"/>
              <a:chOff x="1238" y="2549"/>
              <a:chExt cx="3800" cy="587"/>
            </a:xfrm>
          </p:grpSpPr>
          <p:sp>
            <p:nvSpPr>
              <p:cNvPr id="27" name="Rectangle 6">
                <a:extLst>
                  <a:ext uri="{FF2B5EF4-FFF2-40B4-BE49-F238E27FC236}">
                    <a16:creationId xmlns:a16="http://schemas.microsoft.com/office/drawing/2014/main" id="{7B466A77-53E4-4C6E-9072-83631C669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2" y="2549"/>
                <a:ext cx="3651" cy="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115000"/>
                  </a:lnSpc>
                </a:pPr>
                <a:r>
                  <a:rPr lang="en-US" sz="2400" dirty="0"/>
                  <a:t>Upper Specification - Lower Specification</a:t>
                </a:r>
              </a:p>
              <a:p>
                <a:pPr algn="ctr" eaLnBrk="1" hangingPunct="1">
                  <a:lnSpc>
                    <a:spcPct val="115000"/>
                  </a:lnSpc>
                </a:pPr>
                <a:r>
                  <a:rPr lang="en-US" sz="2400" dirty="0"/>
                  <a:t>6</a:t>
                </a:r>
                <a:r>
                  <a:rPr lang="en-US" sz="2400" i="1" dirty="0">
                    <a:latin typeface="Symbol" charset="0"/>
                  </a:rPr>
                  <a:t>s</a:t>
                </a:r>
                <a:endParaRPr lang="en-US" sz="2400" i="1" dirty="0"/>
              </a:p>
            </p:txBody>
          </p:sp>
          <p:sp>
            <p:nvSpPr>
              <p:cNvPr id="28" name="Line 7">
                <a:extLst>
                  <a:ext uri="{FF2B5EF4-FFF2-40B4-BE49-F238E27FC236}">
                    <a16:creationId xmlns:a16="http://schemas.microsoft.com/office/drawing/2014/main" id="{7510F557-EF8C-44B9-9E04-EABEAA2902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8" y="2872"/>
                <a:ext cx="38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0" name="Group 9">
            <a:extLst>
              <a:ext uri="{FF2B5EF4-FFF2-40B4-BE49-F238E27FC236}">
                <a16:creationId xmlns:a16="http://schemas.microsoft.com/office/drawing/2014/main" id="{BD681FA9-6A62-4E3A-BA41-27AD77A7EC50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1600201"/>
            <a:ext cx="6921499" cy="1570038"/>
            <a:chOff x="793" y="1104"/>
            <a:chExt cx="4360" cy="989"/>
          </a:xfrm>
        </p:grpSpPr>
        <p:sp>
          <p:nvSpPr>
            <p:cNvPr id="31" name="Rectangle 10">
              <a:extLst>
                <a:ext uri="{FF2B5EF4-FFF2-40B4-BE49-F238E27FC236}">
                  <a16:creationId xmlns:a16="http://schemas.microsoft.com/office/drawing/2014/main" id="{FAA8DEA4-F03E-4514-87EC-B7CF5378C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1104"/>
              <a:ext cx="4360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dirty="0"/>
                <a:t>Process mean </a:t>
              </a:r>
              <a:r>
                <a:rPr lang="en-US" sz="3200" i="1" dirty="0"/>
                <a:t>x</a:t>
              </a:r>
              <a:r>
                <a:rPr lang="en-US" sz="3200" dirty="0"/>
                <a:t> = 25 cm</a:t>
              </a:r>
            </a:p>
            <a:p>
              <a:pPr eaLnBrk="1" hangingPunct="1"/>
              <a:r>
                <a:rPr lang="en-US" sz="3200" dirty="0"/>
                <a:t>Process standard deviation </a:t>
              </a:r>
              <a:r>
                <a:rPr lang="en-US" sz="3200" i="1" dirty="0">
                  <a:latin typeface="Symbol" charset="0"/>
                </a:rPr>
                <a:t>s</a:t>
              </a:r>
              <a:r>
                <a:rPr lang="en-US" sz="3200" dirty="0"/>
                <a:t> = 0.005 cm</a:t>
              </a:r>
            </a:p>
            <a:p>
              <a:pPr eaLnBrk="1" hangingPunct="1"/>
              <a:r>
                <a:rPr lang="en-US" sz="3200" dirty="0"/>
                <a:t>Design specification = 25 ± 0.02 cm</a:t>
              </a:r>
            </a:p>
          </p:txBody>
        </p:sp>
        <p:sp>
          <p:nvSpPr>
            <p:cNvPr id="32" name="Line 11">
              <a:extLst>
                <a:ext uri="{FF2B5EF4-FFF2-40B4-BE49-F238E27FC236}">
                  <a16:creationId xmlns:a16="http://schemas.microsoft.com/office/drawing/2014/main" id="{8F8F4BD1-F3D5-4738-B70F-8B25B1CB9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9" y="1200"/>
              <a:ext cx="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5" name="Group 14">
            <a:extLst>
              <a:ext uri="{FF2B5EF4-FFF2-40B4-BE49-F238E27FC236}">
                <a16:creationId xmlns:a16="http://schemas.microsoft.com/office/drawing/2014/main" id="{AA7B6BF2-291B-469A-B8B1-E307701DCAF3}"/>
              </a:ext>
            </a:extLst>
          </p:cNvPr>
          <p:cNvGrpSpPr>
            <a:grpSpLocks/>
          </p:cNvGrpSpPr>
          <p:nvPr/>
        </p:nvGrpSpPr>
        <p:grpSpPr bwMode="auto">
          <a:xfrm>
            <a:off x="1554164" y="4859341"/>
            <a:ext cx="1874838" cy="917575"/>
            <a:chOff x="1378" y="3101"/>
            <a:chExt cx="1181" cy="578"/>
          </a:xfrm>
        </p:grpSpPr>
        <p:sp>
          <p:nvSpPr>
            <p:cNvPr id="36" name="Rectangle 15">
              <a:extLst>
                <a:ext uri="{FF2B5EF4-FFF2-40B4-BE49-F238E27FC236}">
                  <a16:creationId xmlns:a16="http://schemas.microsoft.com/office/drawing/2014/main" id="{B0E38BAB-4913-44AC-861C-7BAE9D732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8" y="3101"/>
              <a:ext cx="1181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15000"/>
                </a:lnSpc>
              </a:pPr>
              <a:r>
                <a:rPr lang="en-US" sz="2400" dirty="0"/>
                <a:t>25.02 – 24.98</a:t>
              </a:r>
            </a:p>
            <a:p>
              <a:pPr algn="ctr" eaLnBrk="1" hangingPunct="1">
                <a:lnSpc>
                  <a:spcPct val="115000"/>
                </a:lnSpc>
              </a:pPr>
              <a:r>
                <a:rPr lang="en-US" sz="2400" dirty="0"/>
                <a:t>6(0.005)</a:t>
              </a:r>
            </a:p>
          </p:txBody>
        </p:sp>
        <p:sp>
          <p:nvSpPr>
            <p:cNvPr id="37" name="Line 16">
              <a:extLst>
                <a:ext uri="{FF2B5EF4-FFF2-40B4-BE49-F238E27FC236}">
                  <a16:creationId xmlns:a16="http://schemas.microsoft.com/office/drawing/2014/main" id="{0B1F7E6E-E36E-4492-99E4-F992655AAA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6" y="3408"/>
              <a:ext cx="90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8" name="Rectangle 13">
            <a:extLst>
              <a:ext uri="{FF2B5EF4-FFF2-40B4-BE49-F238E27FC236}">
                <a16:creationId xmlns:a16="http://schemas.microsoft.com/office/drawing/2014/main" id="{B798F0A9-06B1-4C7E-BB06-8388D21C0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9" y="5087146"/>
            <a:ext cx="11072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400" dirty="0"/>
              <a:t>= 1.33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1D96F-C307-4968-8C78-297E846E4A5E}"/>
              </a:ext>
            </a:extLst>
          </p:cNvPr>
          <p:cNvSpPr txBox="1"/>
          <p:nvPr/>
        </p:nvSpPr>
        <p:spPr>
          <a:xfrm>
            <a:off x="1269141" y="51334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A08788C4-B0B7-48D2-BCDA-F478A9244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7825" y="4835525"/>
            <a:ext cx="2286000" cy="112871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234000" tIns="226800" rIns="234000" bIns="226800"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Process is capable</a:t>
            </a:r>
          </a:p>
        </p:txBody>
      </p:sp>
    </p:spTree>
    <p:extLst>
      <p:ext uri="{BB962C8B-B14F-4D97-AF65-F5344CB8AC3E}">
        <p14:creationId xmlns:p14="http://schemas.microsoft.com/office/powerpoint/2010/main" val="387651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" grpId="0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 Index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sz="3600" b="1" dirty="0"/>
              <a:t>Axles production:</a:t>
            </a:r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sz="2800" b="1" u="sng" dirty="0"/>
              <a:t>When process mean is not at the center of the specification</a:t>
            </a:r>
            <a:r>
              <a:rPr lang="en-US" sz="2800" b="1" dirty="0"/>
              <a:t>:</a:t>
            </a:r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r>
              <a:rPr lang="en-US" dirty="0"/>
              <a:t>A capable process is not necessarily in the center of the specification, but it falls within the specification limit at both extremes</a:t>
            </a:r>
          </a:p>
          <a:p>
            <a:pPr marL="355600" indent="-3556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endParaRPr lang="en-US" dirty="0"/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BF8F1493-E86D-4F48-A75E-BFC1E1446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7" y="5226966"/>
            <a:ext cx="813276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55600" indent="-355600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r>
              <a:rPr lang="en-US" sz="3200" dirty="0"/>
              <a:t>A capable process must have a C</a:t>
            </a:r>
            <a:r>
              <a:rPr lang="en-US" sz="3200" baseline="-25000" dirty="0"/>
              <a:t>pk</a:t>
            </a:r>
            <a:r>
              <a:rPr lang="en-US" sz="3200" dirty="0"/>
              <a:t> of at least 1.0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52D1ED5-E19C-4246-B0A8-429400AAB9CA}"/>
                  </a:ext>
                </a:extLst>
              </p:cNvPr>
              <p:cNvSpPr txBox="1"/>
              <p:nvPr/>
            </p:nvSpPr>
            <p:spPr>
              <a:xfrm>
                <a:off x="1528372" y="4132006"/>
                <a:ext cx="5639108" cy="820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𝑚𝑖𝑛𝑖𝑚𝑢𝑚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𝑈𝑆𝐿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𝐿𝑆𝐿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52D1ED5-E19C-4246-B0A8-429400AAB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372" y="4132006"/>
                <a:ext cx="5639108" cy="8209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26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Process Capability Index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dirty="0"/>
              <a:t>.</a:t>
            </a:r>
          </a:p>
        </p:txBody>
      </p:sp>
      <p:grpSp>
        <p:nvGrpSpPr>
          <p:cNvPr id="30" name="Group 9">
            <a:extLst>
              <a:ext uri="{FF2B5EF4-FFF2-40B4-BE49-F238E27FC236}">
                <a16:creationId xmlns:a16="http://schemas.microsoft.com/office/drawing/2014/main" id="{BD681FA9-6A62-4E3A-BA41-27AD77A7EC50}"/>
              </a:ext>
            </a:extLst>
          </p:cNvPr>
          <p:cNvGrpSpPr>
            <a:grpSpLocks/>
          </p:cNvGrpSpPr>
          <p:nvPr/>
        </p:nvGrpSpPr>
        <p:grpSpPr bwMode="auto">
          <a:xfrm>
            <a:off x="612775" y="732403"/>
            <a:ext cx="7234233" cy="2246313"/>
            <a:chOff x="793" y="1104"/>
            <a:chExt cx="4557" cy="1415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Rectangle 10">
                  <a:extLst>
                    <a:ext uri="{FF2B5EF4-FFF2-40B4-BE49-F238E27FC236}">
                      <a16:creationId xmlns:a16="http://schemas.microsoft.com/office/drawing/2014/main" id="{FAA8DEA4-F03E-4514-87EC-B7CF5378C6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3" y="1104"/>
                  <a:ext cx="4557" cy="1415"/>
                </a:xfrm>
                <a:prstGeom prst="rect">
                  <a:avLst/>
                </a:prstGeom>
                <a:ln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eaLnBrk="1" hangingPunct="1"/>
                  <a:r>
                    <a:rPr lang="en-US" sz="2800" dirty="0"/>
                    <a:t>Target value for the process mean = 140 degrees</a:t>
                  </a:r>
                </a:p>
                <a:p>
                  <a:pPr eaLnBrk="1" hangingPunct="1"/>
                  <a:r>
                    <a:rPr lang="en-US" sz="2800" dirty="0"/>
                    <a:t>Design specification: USL=148 degrees</a:t>
                  </a:r>
                </a:p>
                <a:p>
                  <a:pPr eaLnBrk="1" hangingPunct="1"/>
                  <a:r>
                    <a:rPr lang="en-US" sz="2800" dirty="0"/>
                    <a:t>			    LSL=132 degrees</a:t>
                  </a:r>
                </a:p>
                <a:p>
                  <a:r>
                    <a:rPr lang="en-US" sz="2800" dirty="0"/>
                    <a:t>Process mean,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sz="2800" dirty="0"/>
                    <a:t> = 139.8 degrees</a:t>
                  </a:r>
                </a:p>
                <a:p>
                  <a:r>
                    <a:rPr lang="en-US" sz="2800" dirty="0"/>
                    <a:t>Process standard deviation </a:t>
                  </a:r>
                  <a:r>
                    <a:rPr lang="en-US" sz="2800" i="1" dirty="0">
                      <a:latin typeface="Symbol" charset="0"/>
                    </a:rPr>
                    <a:t>s</a:t>
                  </a:r>
                  <a:r>
                    <a:rPr lang="en-US" sz="2800" dirty="0"/>
                    <a:t> = 2.14 degree</a:t>
                  </a:r>
                </a:p>
              </p:txBody>
            </p:sp>
          </mc:Choice>
          <mc:Fallback>
            <p:sp>
              <p:nvSpPr>
                <p:cNvPr id="31" name="Rectangle 10">
                  <a:extLst>
                    <a:ext uri="{FF2B5EF4-FFF2-40B4-BE49-F238E27FC236}">
                      <a16:creationId xmlns:a16="http://schemas.microsoft.com/office/drawing/2014/main" id="{FAA8DEA4-F03E-4514-87EC-B7CF5378C6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93" y="1104"/>
                  <a:ext cx="4557" cy="1415"/>
                </a:xfrm>
                <a:prstGeom prst="rect">
                  <a:avLst/>
                </a:prstGeom>
                <a:blipFill>
                  <a:blip r:embed="rId3"/>
                  <a:stretch>
                    <a:fillRect l="-1597" t="-1877" r="-504" b="-6166"/>
                  </a:stretch>
                </a:blipFill>
                <a:ln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11">
              <a:extLst>
                <a:ext uri="{FF2B5EF4-FFF2-40B4-BE49-F238E27FC236}">
                  <a16:creationId xmlns:a16="http://schemas.microsoft.com/office/drawing/2014/main" id="{8F8F4BD1-F3D5-4738-B70F-8B25B1CB9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9" y="1488"/>
              <a:ext cx="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8" name="Rectangle 13">
            <a:extLst>
              <a:ext uri="{FF2B5EF4-FFF2-40B4-BE49-F238E27FC236}">
                <a16:creationId xmlns:a16="http://schemas.microsoft.com/office/drawing/2014/main" id="{B798F0A9-06B1-4C7E-BB06-8388D21C0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537" y="5854911"/>
            <a:ext cx="14073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800" dirty="0"/>
              <a:t>= 1.21</a:t>
            </a: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A08788C4-B0B7-48D2-BCDA-F478A9244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100" y="5348287"/>
            <a:ext cx="2286000" cy="112871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234000" tIns="226800" rIns="234000" bIns="226800">
            <a:sp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Process is capable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0089C4-640C-4EED-B895-35CAAD6BFFBB}"/>
                  </a:ext>
                </a:extLst>
              </p:cNvPr>
              <p:cNvSpPr txBox="1"/>
              <p:nvPr/>
            </p:nvSpPr>
            <p:spPr>
              <a:xfrm>
                <a:off x="381000" y="5105861"/>
                <a:ext cx="5945538" cy="7037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𝑚𝑖𝑛𝑖𝑚𝑢𝑚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148−139.8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×2.14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139.8−132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2.14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0089C4-640C-4EED-B895-35CAAD6BF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105861"/>
                <a:ext cx="5945538" cy="7037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4015B7A-2C07-47B1-BF28-27C8AA05624B}"/>
                  </a:ext>
                </a:extLst>
              </p:cNvPr>
              <p:cNvSpPr/>
              <p:nvPr/>
            </p:nvSpPr>
            <p:spPr>
              <a:xfrm>
                <a:off x="445168" y="3248865"/>
                <a:ext cx="7990970" cy="461665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2400" dirty="0"/>
                  <a:t>Process mean (139.8 degrees)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𝑇𝑎𝑟𝑔𝑒𝑡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𝑣𝑎𝑙𝑢𝑒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(140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𝑑𝑒𝑔𝑟𝑒𝑒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4015B7A-2C07-47B1-BF28-27C8AA0562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68" y="3248865"/>
                <a:ext cx="7990970" cy="461665"/>
              </a:xfrm>
              <a:prstGeom prst="rect">
                <a:avLst/>
              </a:prstGeom>
              <a:blipFill>
                <a:blip r:embed="rId5"/>
                <a:stretch>
                  <a:fillRect l="-989" t="-750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DE4603A-552A-4C4C-86C9-6EE99BACC843}"/>
                  </a:ext>
                </a:extLst>
              </p:cNvPr>
              <p:cNvSpPr txBox="1"/>
              <p:nvPr/>
            </p:nvSpPr>
            <p:spPr>
              <a:xfrm>
                <a:off x="481263" y="4015331"/>
                <a:ext cx="5639108" cy="820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𝑚𝑖𝑛𝑖𝑚𝑢𝑚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𝑈𝑆𝐿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𝐿𝑆𝐿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DE4603A-552A-4C4C-86C9-6EE99BACC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263" y="4015331"/>
                <a:ext cx="5639108" cy="8209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155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  <p:bldP spid="29" grpId="0"/>
      <p:bldP spid="4" grpId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Controlled Process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No points are outside control limits.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The number of points above and below the center line is about the same. 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The points seem to fall randomly above and below the center line.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Most points, but not all, are near the center line, and only a few are close to the control limits.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endParaRPr lang="en-US" dirty="0"/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endParaRPr lang="en-US" dirty="0"/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73DE29BA-4136-45F0-B406-5E0E853FE8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572000"/>
            <a:ext cx="6721468" cy="204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42F22F-3172-4EFA-83D0-63ABD0DCFBA4}"/>
              </a:ext>
            </a:extLst>
          </p:cNvPr>
          <p:cNvSpPr/>
          <p:nvPr/>
        </p:nvSpPr>
        <p:spPr>
          <a:xfrm>
            <a:off x="2209800" y="5444196"/>
            <a:ext cx="4724400" cy="4232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71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Out-of-Control Pattern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dirty="0"/>
              <a:t>Sudden shift in process average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dirty="0"/>
              <a:t>Cycles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dirty="0"/>
              <a:t>Trends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dirty="0"/>
              <a:t>Hugging the center line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dirty="0"/>
              <a:t>Hugging the control limits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endParaRPr lang="en-US" dirty="0"/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3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Out-of-Control Pattern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Sudden shift in process average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endParaRPr lang="en-US" dirty="0"/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619FAB-9C33-4085-BAC4-23FFA2D71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023099"/>
            <a:ext cx="7010400" cy="44539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5BB067-335E-406D-B0C6-B4D2FB1C1CF4}"/>
              </a:ext>
            </a:extLst>
          </p:cNvPr>
          <p:cNvSpPr/>
          <p:nvPr/>
        </p:nvSpPr>
        <p:spPr>
          <a:xfrm>
            <a:off x="1143000" y="2438400"/>
            <a:ext cx="4572000" cy="3276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E9197F-CA6D-45F4-889C-E44DE2F01D13}"/>
              </a:ext>
            </a:extLst>
          </p:cNvPr>
          <p:cNvSpPr/>
          <p:nvPr/>
        </p:nvSpPr>
        <p:spPr>
          <a:xfrm>
            <a:off x="5638800" y="2250301"/>
            <a:ext cx="2147455" cy="21692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CD1FC7-8133-4ACA-9E98-60E440C144BF}"/>
              </a:ext>
            </a:extLst>
          </p:cNvPr>
          <p:cNvCxnSpPr/>
          <p:nvPr/>
        </p:nvCxnSpPr>
        <p:spPr>
          <a:xfrm>
            <a:off x="5410200" y="3314374"/>
            <a:ext cx="2743200" cy="1002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54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Out-of-Control Pattern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Sudden shift in process average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endParaRPr lang="en-US" dirty="0"/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19E508-0089-4E20-A9B7-20DAEAFC4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28421"/>
            <a:ext cx="9144000" cy="417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8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Out-of-Control Pattern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Cycles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endParaRPr lang="en-US" dirty="0"/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C26E7E-0C82-47BF-948F-A61265E33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57" y="1814595"/>
            <a:ext cx="6972300" cy="45762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346532-2C7F-4205-8E73-539AE59B61A3}"/>
              </a:ext>
            </a:extLst>
          </p:cNvPr>
          <p:cNvSpPr txBox="1"/>
          <p:nvPr/>
        </p:nvSpPr>
        <p:spPr>
          <a:xfrm>
            <a:off x="6705600" y="2166134"/>
            <a:ext cx="2481449" cy="2939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Possible causes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Operator rotation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Fatigue at the </a:t>
            </a:r>
          </a:p>
          <a:p>
            <a:r>
              <a:rPr lang="en-US" sz="2300" dirty="0"/>
              <a:t>end of the shift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Different gauges</a:t>
            </a:r>
          </a:p>
          <a:p>
            <a:r>
              <a:rPr lang="en-US" sz="2300" dirty="0"/>
              <a:t> used by different </a:t>
            </a:r>
          </a:p>
          <a:p>
            <a:r>
              <a:rPr lang="en-US" sz="2300" dirty="0"/>
              <a:t>inspectors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Seasonal effects</a:t>
            </a:r>
          </a:p>
        </p:txBody>
      </p:sp>
    </p:spTree>
    <p:extLst>
      <p:ext uri="{BB962C8B-B14F-4D97-AF65-F5344CB8AC3E}">
        <p14:creationId xmlns:p14="http://schemas.microsoft.com/office/powerpoint/2010/main" val="335894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Out-of-Control Pattern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Trends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endParaRPr lang="en-US" dirty="0"/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2DB1CB7-E8F4-4391-944E-674CD2760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51" y="2057137"/>
            <a:ext cx="6833782" cy="43134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346532-2C7F-4205-8E73-539AE59B61A3}"/>
              </a:ext>
            </a:extLst>
          </p:cNvPr>
          <p:cNvSpPr txBox="1"/>
          <p:nvPr/>
        </p:nvSpPr>
        <p:spPr>
          <a:xfrm>
            <a:off x="6705600" y="2166134"/>
            <a:ext cx="2472023" cy="2939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Possible causes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Improving skills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Improving fatigue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Removing dirt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Changes in temp.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Changes in </a:t>
            </a:r>
          </a:p>
          <a:p>
            <a:r>
              <a:rPr lang="en-US" sz="2300" dirty="0"/>
              <a:t>	humidity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Tool wear</a:t>
            </a:r>
          </a:p>
        </p:txBody>
      </p:sp>
    </p:spTree>
    <p:extLst>
      <p:ext uri="{BB962C8B-B14F-4D97-AF65-F5344CB8AC3E}">
        <p14:creationId xmlns:p14="http://schemas.microsoft.com/office/powerpoint/2010/main" val="173785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19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Out-of-Control Pattern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Trends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endParaRPr lang="en-US" dirty="0"/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346532-2C7F-4205-8E73-539AE59B61A3}"/>
              </a:ext>
            </a:extLst>
          </p:cNvPr>
          <p:cNvSpPr txBox="1"/>
          <p:nvPr/>
        </p:nvSpPr>
        <p:spPr>
          <a:xfrm>
            <a:off x="6705600" y="2166134"/>
            <a:ext cx="2472023" cy="2939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Possible causes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Improving skills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Improving fatigue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Removing dirt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Changes in temp.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Changes in </a:t>
            </a:r>
          </a:p>
          <a:p>
            <a:r>
              <a:rPr lang="en-US" sz="2300" dirty="0"/>
              <a:t>	humidity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Tool wear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607029C-F4F1-4881-B445-AFC7C719B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23" y="1859054"/>
            <a:ext cx="3206106" cy="20909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C014704-50A3-40BE-91C6-822CDE79D4E8}"/>
              </a:ext>
            </a:extLst>
          </p:cNvPr>
          <p:cNvSpPr txBox="1"/>
          <p:nvPr/>
        </p:nvSpPr>
        <p:spPr>
          <a:xfrm>
            <a:off x="998101" y="5920307"/>
            <a:ext cx="15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Investigate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52D9E6C-4135-470B-8CE1-CEB784CF89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40"/>
          <a:stretch/>
        </p:blipFill>
        <p:spPr>
          <a:xfrm>
            <a:off x="3352800" y="4002905"/>
            <a:ext cx="3338513" cy="219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Out-of-Control Pattern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Hugging the center line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dirty="0"/>
          </a:p>
          <a:p>
            <a:endParaRPr lang="en-US" dirty="0"/>
          </a:p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984BB1-3F09-4472-AEBD-2EB4B5713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9" y="1952796"/>
            <a:ext cx="6924802" cy="45242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346532-2C7F-4205-8E73-539AE59B61A3}"/>
              </a:ext>
            </a:extLst>
          </p:cNvPr>
          <p:cNvSpPr txBox="1"/>
          <p:nvPr/>
        </p:nvSpPr>
        <p:spPr>
          <a:xfrm>
            <a:off x="6705600" y="2166134"/>
            <a:ext cx="2502480" cy="36471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Possible causes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Miscalculation of</a:t>
            </a:r>
          </a:p>
          <a:p>
            <a:r>
              <a:rPr lang="en-US" sz="2300" dirty="0"/>
              <a:t>   control limit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300" dirty="0"/>
              <a:t>Wrong placement</a:t>
            </a:r>
          </a:p>
          <a:p>
            <a:r>
              <a:rPr lang="en-US" sz="2300" dirty="0"/>
              <a:t>   of decimal point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300" dirty="0"/>
              <a:t>Each sample</a:t>
            </a:r>
          </a:p>
          <a:p>
            <a:r>
              <a:rPr lang="en-US" sz="2300" dirty="0"/>
              <a:t>includes a mixture</a:t>
            </a:r>
          </a:p>
          <a:p>
            <a:r>
              <a:rPr lang="en-US" sz="2300" dirty="0"/>
              <a:t>of data from two</a:t>
            </a:r>
          </a:p>
          <a:p>
            <a:r>
              <a:rPr lang="en-US" sz="2300" dirty="0"/>
              <a:t>or more different</a:t>
            </a:r>
          </a:p>
          <a:p>
            <a:r>
              <a:rPr lang="en-US" sz="2300" dirty="0"/>
              <a:t>Processes.</a:t>
            </a:r>
          </a:p>
        </p:txBody>
      </p:sp>
    </p:spTree>
    <p:extLst>
      <p:ext uri="{BB962C8B-B14F-4D97-AF65-F5344CB8AC3E}">
        <p14:creationId xmlns:p14="http://schemas.microsoft.com/office/powerpoint/2010/main" val="125529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Pattern in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0257B3B-5950-4222-896B-524D2388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7875"/>
            <a:ext cx="8229600" cy="578966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Out-of-Control Pattern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Hugging the control limits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346532-2C7F-4205-8E73-539AE59B61A3}"/>
              </a:ext>
            </a:extLst>
          </p:cNvPr>
          <p:cNvSpPr txBox="1"/>
          <p:nvPr/>
        </p:nvSpPr>
        <p:spPr>
          <a:xfrm>
            <a:off x="6553200" y="2166134"/>
            <a:ext cx="26009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Possible causes</a:t>
            </a:r>
          </a:p>
          <a:p>
            <a:r>
              <a:rPr lang="en-US" sz="2300" dirty="0"/>
              <a:t>Each sample is </a:t>
            </a:r>
          </a:p>
          <a:p>
            <a:r>
              <a:rPr lang="en-US" sz="2300" dirty="0"/>
              <a:t>taken from different</a:t>
            </a:r>
          </a:p>
          <a:p>
            <a:r>
              <a:rPr lang="en-US" sz="2300" dirty="0"/>
              <a:t>process (but not </a:t>
            </a:r>
          </a:p>
          <a:p>
            <a:r>
              <a:rPr lang="en-US" sz="2300" dirty="0"/>
              <a:t>mixed together)</a:t>
            </a:r>
          </a:p>
          <a:p>
            <a:r>
              <a:rPr lang="en-US" sz="2300" dirty="0"/>
              <a:t>and plotted on</a:t>
            </a:r>
          </a:p>
          <a:p>
            <a:r>
              <a:rPr lang="en-US" sz="2300" dirty="0"/>
              <a:t>the same chart.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E0FC57-DF20-4408-A5EA-682CD2376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136415"/>
            <a:ext cx="6248089" cy="410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2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Statistical Process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>
              <a:buClr>
                <a:srgbClr val="BF0922"/>
              </a:buClr>
              <a:buSzPct val="60000"/>
              <a:buFont typeface="Lucida Grande" charset="0"/>
              <a:buChar char="►"/>
            </a:pPr>
            <a:r>
              <a:rPr lang="en-US" altLang="en-US" sz="2800" dirty="0">
                <a:latin typeface="Book Antiqua" pitchFamily="18" charset="0"/>
              </a:rPr>
              <a:t>Uses statistics and control charts to tell </a:t>
            </a:r>
            <a:r>
              <a:rPr lang="en-US" altLang="en-US" sz="2800" b="1" u="sng" dirty="0">
                <a:latin typeface="Book Antiqua" pitchFamily="18" charset="0"/>
              </a:rPr>
              <a:t>when to take corrective action</a:t>
            </a:r>
          </a:p>
        </p:txBody>
      </p:sp>
      <p:grpSp>
        <p:nvGrpSpPr>
          <p:cNvPr id="175" name="Group 3"/>
          <p:cNvGrpSpPr>
            <a:grpSpLocks/>
          </p:cNvGrpSpPr>
          <p:nvPr/>
        </p:nvGrpSpPr>
        <p:grpSpPr bwMode="auto">
          <a:xfrm>
            <a:off x="1528763" y="2667000"/>
            <a:ext cx="3979862" cy="2143125"/>
            <a:chOff x="787" y="1625"/>
            <a:chExt cx="2507" cy="1350"/>
          </a:xfrm>
        </p:grpSpPr>
        <p:sp>
          <p:nvSpPr>
            <p:cNvPr id="176" name="Freeform 4"/>
            <p:cNvSpPr>
              <a:spLocks/>
            </p:cNvSpPr>
            <p:nvPr/>
          </p:nvSpPr>
          <p:spPr bwMode="auto">
            <a:xfrm>
              <a:off x="859" y="1680"/>
              <a:ext cx="2381" cy="1260"/>
            </a:xfrm>
            <a:custGeom>
              <a:avLst/>
              <a:gdLst>
                <a:gd name="T0" fmla="*/ 0 w 2381"/>
                <a:gd name="T1" fmla="*/ 577 h 1260"/>
                <a:gd name="T2" fmla="*/ 297 w 2381"/>
                <a:gd name="T3" fmla="*/ 680 h 1260"/>
                <a:gd name="T4" fmla="*/ 608 w 2381"/>
                <a:gd name="T5" fmla="*/ 354 h 1260"/>
                <a:gd name="T6" fmla="*/ 889 w 2381"/>
                <a:gd name="T7" fmla="*/ 1020 h 1260"/>
                <a:gd name="T8" fmla="*/ 1189 w 2381"/>
                <a:gd name="T9" fmla="*/ 1236 h 1260"/>
                <a:gd name="T10" fmla="*/ 1485 w 2381"/>
                <a:gd name="T11" fmla="*/ 956 h 1260"/>
                <a:gd name="T12" fmla="*/ 1801 w 2381"/>
                <a:gd name="T13" fmla="*/ 620 h 1260"/>
                <a:gd name="T14" fmla="*/ 2081 w 2381"/>
                <a:gd name="T15" fmla="*/ 1260 h 1260"/>
                <a:gd name="T16" fmla="*/ 2381 w 2381"/>
                <a:gd name="T17" fmla="*/ 0 h 12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81"/>
                <a:gd name="T28" fmla="*/ 0 h 1260"/>
                <a:gd name="T29" fmla="*/ 2381 w 2381"/>
                <a:gd name="T30" fmla="*/ 1260 h 126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81" h="1260">
                  <a:moveTo>
                    <a:pt x="0" y="577"/>
                  </a:moveTo>
                  <a:lnTo>
                    <a:pt x="297" y="680"/>
                  </a:lnTo>
                  <a:lnTo>
                    <a:pt x="608" y="354"/>
                  </a:lnTo>
                  <a:lnTo>
                    <a:pt x="889" y="1020"/>
                  </a:lnTo>
                  <a:lnTo>
                    <a:pt x="1189" y="1236"/>
                  </a:lnTo>
                  <a:lnTo>
                    <a:pt x="1485" y="956"/>
                  </a:lnTo>
                  <a:lnTo>
                    <a:pt x="1801" y="620"/>
                  </a:lnTo>
                  <a:lnTo>
                    <a:pt x="2081" y="1260"/>
                  </a:lnTo>
                  <a:lnTo>
                    <a:pt x="2381" y="0"/>
                  </a:lnTo>
                </a:path>
              </a:pathLst>
            </a:custGeom>
            <a:noFill/>
            <a:ln w="57150" cmpd="sng">
              <a:solidFill>
                <a:srgbClr val="24BD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7" name="Oval 5"/>
            <p:cNvSpPr>
              <a:spLocks noChangeAspect="1" noChangeArrowheads="1"/>
            </p:cNvSpPr>
            <p:nvPr/>
          </p:nvSpPr>
          <p:spPr bwMode="auto">
            <a:xfrm>
              <a:off x="787" y="2201"/>
              <a:ext cx="100" cy="96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  <p:sp>
          <p:nvSpPr>
            <p:cNvPr id="178" name="Oval 6"/>
            <p:cNvSpPr>
              <a:spLocks noChangeAspect="1" noChangeArrowheads="1"/>
            </p:cNvSpPr>
            <p:nvPr/>
          </p:nvSpPr>
          <p:spPr bwMode="auto">
            <a:xfrm>
              <a:off x="1099" y="2296"/>
              <a:ext cx="100" cy="95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  <p:sp>
          <p:nvSpPr>
            <p:cNvPr id="179" name="Oval 7"/>
            <p:cNvSpPr>
              <a:spLocks noChangeAspect="1" noChangeArrowheads="1"/>
            </p:cNvSpPr>
            <p:nvPr/>
          </p:nvSpPr>
          <p:spPr bwMode="auto">
            <a:xfrm>
              <a:off x="1412" y="1976"/>
              <a:ext cx="100" cy="96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  <p:sp>
          <p:nvSpPr>
            <p:cNvPr id="180" name="Oval 8"/>
            <p:cNvSpPr>
              <a:spLocks noChangeAspect="1" noChangeArrowheads="1"/>
            </p:cNvSpPr>
            <p:nvPr/>
          </p:nvSpPr>
          <p:spPr bwMode="auto">
            <a:xfrm>
              <a:off x="1703" y="2651"/>
              <a:ext cx="100" cy="96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  <p:sp>
          <p:nvSpPr>
            <p:cNvPr id="181" name="Oval 9"/>
            <p:cNvSpPr>
              <a:spLocks noChangeAspect="1" noChangeArrowheads="1"/>
            </p:cNvSpPr>
            <p:nvPr/>
          </p:nvSpPr>
          <p:spPr bwMode="auto">
            <a:xfrm>
              <a:off x="2299" y="2574"/>
              <a:ext cx="100" cy="96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  <p:sp>
          <p:nvSpPr>
            <p:cNvPr id="182" name="Oval 10"/>
            <p:cNvSpPr>
              <a:spLocks noChangeAspect="1" noChangeArrowheads="1"/>
            </p:cNvSpPr>
            <p:nvPr/>
          </p:nvSpPr>
          <p:spPr bwMode="auto">
            <a:xfrm>
              <a:off x="2610" y="2242"/>
              <a:ext cx="100" cy="96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  <p:sp>
          <p:nvSpPr>
            <p:cNvPr id="183" name="Oval 11"/>
            <p:cNvSpPr>
              <a:spLocks noChangeAspect="1" noChangeArrowheads="1"/>
            </p:cNvSpPr>
            <p:nvPr/>
          </p:nvSpPr>
          <p:spPr bwMode="auto">
            <a:xfrm>
              <a:off x="2880" y="2879"/>
              <a:ext cx="100" cy="96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  <p:sp>
          <p:nvSpPr>
            <p:cNvPr id="184" name="Oval 12"/>
            <p:cNvSpPr>
              <a:spLocks noChangeAspect="1" noChangeArrowheads="1"/>
            </p:cNvSpPr>
            <p:nvPr/>
          </p:nvSpPr>
          <p:spPr bwMode="auto">
            <a:xfrm>
              <a:off x="3194" y="1625"/>
              <a:ext cx="100" cy="96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  <p:sp>
          <p:nvSpPr>
            <p:cNvPr id="185" name="Oval 13"/>
            <p:cNvSpPr>
              <a:spLocks noChangeAspect="1" noChangeArrowheads="1"/>
            </p:cNvSpPr>
            <p:nvPr/>
          </p:nvSpPr>
          <p:spPr bwMode="auto">
            <a:xfrm>
              <a:off x="2002" y="2846"/>
              <a:ext cx="100" cy="96"/>
            </a:xfrm>
            <a:prstGeom prst="ellipse">
              <a:avLst/>
            </a:prstGeom>
            <a:solidFill>
              <a:srgbClr val="24BDB2"/>
            </a:solidFill>
            <a:ln w="9525">
              <a:solidFill>
                <a:srgbClr val="24BDB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>
                <a:latin typeface="Book Antiqua" pitchFamily="18" charset="0"/>
              </a:endParaRPr>
            </a:p>
          </p:txBody>
        </p:sp>
      </p:grpSp>
      <p:grpSp>
        <p:nvGrpSpPr>
          <p:cNvPr id="186" name="Group 14"/>
          <p:cNvGrpSpPr>
            <a:grpSpLocks/>
          </p:cNvGrpSpPr>
          <p:nvPr/>
        </p:nvGrpSpPr>
        <p:grpSpPr bwMode="auto">
          <a:xfrm>
            <a:off x="728663" y="2197100"/>
            <a:ext cx="7661275" cy="3822700"/>
            <a:chOff x="283" y="1329"/>
            <a:chExt cx="4826" cy="2408"/>
          </a:xfrm>
        </p:grpSpPr>
        <p:sp>
          <p:nvSpPr>
            <p:cNvPr id="187" name="Rectangle 15"/>
            <p:cNvSpPr>
              <a:spLocks noChangeArrowheads="1"/>
            </p:cNvSpPr>
            <p:nvPr/>
          </p:nvSpPr>
          <p:spPr bwMode="auto">
            <a:xfrm>
              <a:off x="3523" y="1710"/>
              <a:ext cx="150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 dirty="0">
                  <a:latin typeface="Book Antiqua" pitchFamily="18" charset="0"/>
                </a:rPr>
                <a:t>Upper control limit</a:t>
              </a:r>
            </a:p>
          </p:txBody>
        </p:sp>
        <p:sp>
          <p:nvSpPr>
            <p:cNvPr id="188" name="Rectangle 16"/>
            <p:cNvSpPr>
              <a:spLocks noChangeArrowheads="1"/>
            </p:cNvSpPr>
            <p:nvPr/>
          </p:nvSpPr>
          <p:spPr bwMode="auto">
            <a:xfrm>
              <a:off x="3523" y="2373"/>
              <a:ext cx="158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 dirty="0">
                  <a:latin typeface="Book Antiqua" pitchFamily="18" charset="0"/>
                </a:rPr>
                <a:t>Coach’s target value</a:t>
              </a:r>
            </a:p>
          </p:txBody>
        </p:sp>
        <p:sp>
          <p:nvSpPr>
            <p:cNvPr id="189" name="Rectangle 17"/>
            <p:cNvSpPr>
              <a:spLocks noChangeArrowheads="1"/>
            </p:cNvSpPr>
            <p:nvPr/>
          </p:nvSpPr>
          <p:spPr bwMode="auto">
            <a:xfrm>
              <a:off x="3523" y="3030"/>
              <a:ext cx="150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>
                  <a:latin typeface="Book Antiqua" pitchFamily="18" charset="0"/>
                </a:rPr>
                <a:t>Lower control limit</a:t>
              </a:r>
            </a:p>
          </p:txBody>
        </p:sp>
        <p:sp>
          <p:nvSpPr>
            <p:cNvPr id="190" name="Rectangle 18"/>
            <p:cNvSpPr>
              <a:spLocks noChangeArrowheads="1"/>
            </p:cNvSpPr>
            <p:nvPr/>
          </p:nvSpPr>
          <p:spPr bwMode="auto">
            <a:xfrm>
              <a:off x="1452" y="3485"/>
              <a:ext cx="115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>
                  <a:latin typeface="Book Antiqua" pitchFamily="18" charset="0"/>
                </a:rPr>
                <a:t>Game number</a:t>
              </a:r>
            </a:p>
          </p:txBody>
        </p:sp>
        <p:sp>
          <p:nvSpPr>
            <p:cNvPr id="191" name="Line 19"/>
            <p:cNvSpPr>
              <a:spLocks noChangeShapeType="1"/>
            </p:cNvSpPr>
            <p:nvPr/>
          </p:nvSpPr>
          <p:spPr bwMode="auto">
            <a:xfrm flipV="1">
              <a:off x="690" y="1352"/>
              <a:ext cx="0" cy="2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2" name="Line 20"/>
            <p:cNvSpPr>
              <a:spLocks noChangeShapeType="1"/>
            </p:cNvSpPr>
            <p:nvPr/>
          </p:nvSpPr>
          <p:spPr bwMode="auto">
            <a:xfrm>
              <a:off x="690" y="2496"/>
              <a:ext cx="27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>
              <a:off x="690" y="1839"/>
              <a:ext cx="275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>
              <a:off x="690" y="3154"/>
              <a:ext cx="275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5" name="Rectangle 23"/>
            <p:cNvSpPr>
              <a:spLocks noChangeArrowheads="1"/>
            </p:cNvSpPr>
            <p:nvPr/>
          </p:nvSpPr>
          <p:spPr bwMode="auto">
            <a:xfrm>
              <a:off x="670" y="2935"/>
              <a:ext cx="2868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</a:tabLst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2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 dirty="0">
                  <a:latin typeface="Book Antiqua" pitchFamily="18" charset="0"/>
                </a:rPr>
                <a:t>	|	|	|	|	|	|	|	|	|</a:t>
              </a:r>
            </a:p>
            <a:p>
              <a:pPr eaLnBrk="1" hangingPunct="1">
                <a:lnSpc>
                  <a:spcPct val="12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 dirty="0">
                  <a:latin typeface="Book Antiqua" pitchFamily="18" charset="0"/>
                </a:rPr>
                <a:t>	1	2	3	4	5	6	7	8	9</a:t>
              </a:r>
            </a:p>
          </p:txBody>
        </p:sp>
        <p:sp>
          <p:nvSpPr>
            <p:cNvPr id="196" name="Rectangle 24"/>
            <p:cNvSpPr>
              <a:spLocks noChangeArrowheads="1"/>
            </p:cNvSpPr>
            <p:nvPr/>
          </p:nvSpPr>
          <p:spPr bwMode="auto">
            <a:xfrm>
              <a:off x="283" y="1329"/>
              <a:ext cx="384" cy="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lnSpc>
                  <a:spcPct val="38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>
                  <a:latin typeface="Book Antiqua" pitchFamily="18" charset="0"/>
                </a:rPr>
                <a:t>40%</a:t>
              </a:r>
            </a:p>
            <a:p>
              <a:pPr algn="r" eaLnBrk="1" hangingPunct="1">
                <a:lnSpc>
                  <a:spcPct val="38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>
                  <a:latin typeface="Book Antiqua" pitchFamily="18" charset="0"/>
                </a:rPr>
                <a:t>20%</a:t>
              </a:r>
            </a:p>
            <a:p>
              <a:pPr algn="r" eaLnBrk="1" hangingPunct="1">
                <a:lnSpc>
                  <a:spcPct val="38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>
                  <a:latin typeface="Book Antiqua" pitchFamily="18" charset="0"/>
                </a:rPr>
                <a:t>0%</a:t>
              </a:r>
            </a:p>
          </p:txBody>
        </p:sp>
      </p:grpSp>
      <p:grpSp>
        <p:nvGrpSpPr>
          <p:cNvPr id="197" name="Group 25"/>
          <p:cNvGrpSpPr>
            <a:grpSpLocks/>
          </p:cNvGrpSpPr>
          <p:nvPr/>
        </p:nvGrpSpPr>
        <p:grpSpPr bwMode="auto">
          <a:xfrm>
            <a:off x="3756025" y="1978025"/>
            <a:ext cx="4618038" cy="1347787"/>
            <a:chOff x="2190" y="1191"/>
            <a:chExt cx="2909" cy="849"/>
          </a:xfrm>
        </p:grpSpPr>
        <p:sp>
          <p:nvSpPr>
            <p:cNvPr id="198" name="Rectangle 26"/>
            <p:cNvSpPr>
              <a:spLocks noChangeArrowheads="1"/>
            </p:cNvSpPr>
            <p:nvPr/>
          </p:nvSpPr>
          <p:spPr bwMode="auto">
            <a:xfrm>
              <a:off x="2190" y="1191"/>
              <a:ext cx="290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  <a:cs typeface="Arial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8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4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itchFamily="34" charset="-128"/>
                <a:buChar char="▶"/>
                <a:defRPr sz="20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>
                  <a:latin typeface="Book Antiqua" pitchFamily="18" charset="0"/>
                </a:rPr>
                <a:t>Plot the percent of free throws missed</a:t>
              </a:r>
            </a:p>
          </p:txBody>
        </p:sp>
        <p:sp>
          <p:nvSpPr>
            <p:cNvPr id="199" name="Line 27"/>
            <p:cNvSpPr>
              <a:spLocks noChangeShapeType="1"/>
            </p:cNvSpPr>
            <p:nvPr/>
          </p:nvSpPr>
          <p:spPr bwMode="auto">
            <a:xfrm flipH="1">
              <a:off x="3200" y="1448"/>
              <a:ext cx="656" cy="5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1752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Statistical Process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Sampling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BF0922"/>
              </a:buClr>
              <a:buSzPct val="60000"/>
              <a:buFont typeface="Lucida Grande" charset="0"/>
              <a:buChar char="►"/>
            </a:pPr>
            <a:r>
              <a:rPr lang="en-US" dirty="0"/>
              <a:t>The purpose of sampling is to find when the process has changed in some nonrandom way, so that the reason for the change can be quickly determined.</a:t>
            </a:r>
            <a:br>
              <a:rPr lang="en-US" dirty="0"/>
            </a:br>
            <a:endParaRPr lang="en-US" altLang="en-US" sz="2800" b="1" u="sng" dirty="0">
              <a:latin typeface="Book Antiqua" pitchFamily="18" charset="0"/>
            </a:endParaRPr>
          </a:p>
        </p:txBody>
      </p:sp>
      <p:pic>
        <p:nvPicPr>
          <p:cNvPr id="13314" name="Picture 2" descr="Image result for pile of smart phone in production line">
            <a:extLst>
              <a:ext uri="{FF2B5EF4-FFF2-40B4-BE49-F238E27FC236}">
                <a16:creationId xmlns:a16="http://schemas.microsoft.com/office/drawing/2014/main" id="{C491ABA0-CB0C-417B-BD66-D5CABFF99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07295"/>
            <a:ext cx="4439653" cy="249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36C762-4766-48D7-A02E-18EC74273D49}"/>
              </a:ext>
            </a:extLst>
          </p:cNvPr>
          <p:cNvSpPr txBox="1"/>
          <p:nvPr/>
        </p:nvSpPr>
        <p:spPr>
          <a:xfrm>
            <a:off x="1322271" y="5993630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Pile of smartphone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166430-795C-497D-916D-946FA3E8C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4085578"/>
            <a:ext cx="2114550" cy="1184148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0E91055E-FAEF-49E5-9A5E-8E945E814D0F}"/>
              </a:ext>
            </a:extLst>
          </p:cNvPr>
          <p:cNvSpPr/>
          <p:nvPr/>
        </p:nvSpPr>
        <p:spPr>
          <a:xfrm>
            <a:off x="4648200" y="4389247"/>
            <a:ext cx="1427747" cy="5334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5E5220-8213-4F4D-854B-936C42AAD666}"/>
              </a:ext>
            </a:extLst>
          </p:cNvPr>
          <p:cNvSpPr txBox="1"/>
          <p:nvPr/>
        </p:nvSpPr>
        <p:spPr>
          <a:xfrm>
            <a:off x="6209569" y="5435494"/>
            <a:ext cx="27446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sample of smartphone</a:t>
            </a:r>
          </a:p>
        </p:txBody>
      </p:sp>
    </p:spTree>
    <p:extLst>
      <p:ext uri="{BB962C8B-B14F-4D97-AF65-F5344CB8AC3E}">
        <p14:creationId xmlns:p14="http://schemas.microsoft.com/office/powerpoint/2010/main" val="2486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Population and sample</a:t>
            </a:r>
          </a:p>
        </p:txBody>
      </p:sp>
      <p:pic>
        <p:nvPicPr>
          <p:cNvPr id="2050" name="Picture 2" descr="Image result for population and sample">
            <a:extLst>
              <a:ext uri="{FF2B5EF4-FFF2-40B4-BE49-F238E27FC236}">
                <a16:creationId xmlns:a16="http://schemas.microsoft.com/office/drawing/2014/main" id="{D1E9E7FE-59D6-479B-A8C0-E432A74B3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75512"/>
            <a:ext cx="54864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6EE266-8682-45A7-816F-4237CA7F027C}"/>
                  </a:ext>
                </a:extLst>
              </p:cNvPr>
              <p:cNvSpPr txBox="1"/>
              <p:nvPr/>
            </p:nvSpPr>
            <p:spPr>
              <a:xfrm>
                <a:off x="5811604" y="4431268"/>
                <a:ext cx="12087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 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6EE266-8682-45A7-816F-4237CA7F0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604" y="4431268"/>
                <a:ext cx="1208792" cy="369332"/>
              </a:xfrm>
              <a:prstGeom prst="rect">
                <a:avLst/>
              </a:prstGeom>
              <a:blipFill>
                <a:blip r:embed="rId4"/>
                <a:stretch>
                  <a:fillRect l="-5025" r="-34673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F47405-AD37-4828-B8EF-E5C796E8F115}"/>
                  </a:ext>
                </a:extLst>
              </p:cNvPr>
              <p:cNvSpPr txBox="1"/>
              <p:nvPr/>
            </p:nvSpPr>
            <p:spPr>
              <a:xfrm>
                <a:off x="5783530" y="4785647"/>
                <a:ext cx="329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𝑆𝑡𝑎𝑛𝑑𝑎𝑟𝑑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𝑑𝑒𝑣𝑖𝑎𝑡𝑖𝑜𝑛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F47405-AD37-4828-B8EF-E5C796E8F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3530" y="4785647"/>
                <a:ext cx="3294107" cy="369332"/>
              </a:xfrm>
              <a:prstGeom prst="rect">
                <a:avLst/>
              </a:prstGeom>
              <a:blipFill>
                <a:blip r:embed="rId5"/>
                <a:stretch>
                  <a:fillRect l="-1852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152BC9A-6E94-471C-9BCC-37D5A7822B03}"/>
                  </a:ext>
                </a:extLst>
              </p:cNvPr>
              <p:cNvSpPr txBox="1"/>
              <p:nvPr/>
            </p:nvSpPr>
            <p:spPr>
              <a:xfrm>
                <a:off x="5819274" y="2705289"/>
                <a:ext cx="11452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152BC9A-6E94-471C-9BCC-37D5A7822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274" y="2705289"/>
                <a:ext cx="1145250" cy="369332"/>
              </a:xfrm>
              <a:prstGeom prst="rect">
                <a:avLst/>
              </a:prstGeom>
              <a:blipFill>
                <a:blip r:embed="rId6"/>
                <a:stretch>
                  <a:fillRect l="-6417" r="-5348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CB5AF81-CFDF-4FA8-A65B-47E7E36A23E8}"/>
                  </a:ext>
                </a:extLst>
              </p:cNvPr>
              <p:cNvSpPr txBox="1"/>
              <p:nvPr/>
            </p:nvSpPr>
            <p:spPr>
              <a:xfrm>
                <a:off x="5791200" y="3059668"/>
                <a:ext cx="31034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𝑆𝑡𝑎𝑛𝑑𝑎𝑟𝑑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𝑑𝑒𝑣𝑖𝑎𝑡𝑖𝑜𝑛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CB5AF81-CFDF-4FA8-A65B-47E7E36A2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3059668"/>
                <a:ext cx="3103478" cy="369332"/>
              </a:xfrm>
              <a:prstGeom prst="rect">
                <a:avLst/>
              </a:prstGeom>
              <a:blipFill>
                <a:blip r:embed="rId7"/>
                <a:stretch>
                  <a:fillRect l="-1965" r="-58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686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Population and sample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4F7FA3-E962-48D2-AC61-2132C2F13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259404"/>
            <a:ext cx="5791200" cy="35501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35D9A6-C4B1-49DB-84CE-F1A452BAD5A0}"/>
                  </a:ext>
                </a:extLst>
              </p:cNvPr>
              <p:cNvSpPr txBox="1"/>
              <p:nvPr/>
            </p:nvSpPr>
            <p:spPr>
              <a:xfrm>
                <a:off x="5801767" y="5067489"/>
                <a:ext cx="12087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 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35D9A6-C4B1-49DB-84CE-F1A452BAD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67" y="5067489"/>
                <a:ext cx="1208792" cy="369332"/>
              </a:xfrm>
              <a:prstGeom prst="rect">
                <a:avLst/>
              </a:prstGeom>
              <a:blipFill>
                <a:blip r:embed="rId4"/>
                <a:stretch>
                  <a:fillRect l="-5556" r="-34848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82D0FC-ECF2-458E-B9BF-9CFC046C8288}"/>
                  </a:ext>
                </a:extLst>
              </p:cNvPr>
              <p:cNvSpPr txBox="1"/>
              <p:nvPr/>
            </p:nvSpPr>
            <p:spPr>
              <a:xfrm>
                <a:off x="5773693" y="5421868"/>
                <a:ext cx="329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𝑆𝑡𝑎𝑛𝑑𝑎𝑟𝑑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𝑑𝑒𝑣𝑖𝑎𝑡𝑖𝑜𝑛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82D0FC-ECF2-458E-B9BF-9CFC046C8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693" y="5421868"/>
                <a:ext cx="3294107" cy="369332"/>
              </a:xfrm>
              <a:prstGeom prst="rect">
                <a:avLst/>
              </a:prstGeom>
              <a:blipFill>
                <a:blip r:embed="rId5"/>
                <a:stretch>
                  <a:fillRect l="-18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A7A343-27D1-4AD7-94BF-600379CF5F65}"/>
                  </a:ext>
                </a:extLst>
              </p:cNvPr>
              <p:cNvSpPr txBox="1"/>
              <p:nvPr/>
            </p:nvSpPr>
            <p:spPr>
              <a:xfrm>
                <a:off x="1933074" y="4991289"/>
                <a:ext cx="11452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A7A343-27D1-4AD7-94BF-600379CF5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074" y="4991289"/>
                <a:ext cx="1145250" cy="369332"/>
              </a:xfrm>
              <a:prstGeom prst="rect">
                <a:avLst/>
              </a:prstGeom>
              <a:blipFill>
                <a:blip r:embed="rId6"/>
                <a:stretch>
                  <a:fillRect l="-5851" r="-5319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1385321-9E4F-4023-813D-E16CA7748C99}"/>
                  </a:ext>
                </a:extLst>
              </p:cNvPr>
              <p:cNvSpPr txBox="1"/>
              <p:nvPr/>
            </p:nvSpPr>
            <p:spPr>
              <a:xfrm>
                <a:off x="1905000" y="5345668"/>
                <a:ext cx="31034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𝑆𝑡𝑎𝑛𝑑𝑎𝑟𝑑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𝑑𝑒𝑣𝑖𝑎𝑡𝑖𝑜𝑛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1385321-9E4F-4023-813D-E16CA7748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5345668"/>
                <a:ext cx="3103478" cy="369332"/>
              </a:xfrm>
              <a:prstGeom prst="rect">
                <a:avLst/>
              </a:prstGeom>
              <a:blipFill>
                <a:blip r:embed="rId7"/>
                <a:stretch>
                  <a:fillRect l="-1965" r="-58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768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Statistical Process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testing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BF0922"/>
              </a:buClr>
              <a:buSzPct val="60000"/>
              <a:buFont typeface="Lucida Grande" charset="0"/>
              <a:buChar char="►"/>
            </a:pPr>
            <a:br>
              <a:rPr lang="en-US" dirty="0"/>
            </a:br>
            <a:endParaRPr lang="en-US" altLang="en-US" sz="2800" b="1" u="sng" dirty="0">
              <a:latin typeface="Book Antiqua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2C6C58-9F82-40EE-99C7-773B76CB5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7" y="2161698"/>
            <a:ext cx="4287526" cy="21998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C3A604-E0C0-420A-8D54-159A26F618E8}"/>
              </a:ext>
            </a:extLst>
          </p:cNvPr>
          <p:cNvSpPr txBox="1"/>
          <p:nvPr/>
        </p:nvSpPr>
        <p:spPr>
          <a:xfrm>
            <a:off x="4038600" y="4564823"/>
            <a:ext cx="1569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Acceptable</a:t>
            </a:r>
          </a:p>
        </p:txBody>
      </p:sp>
    </p:spTree>
    <p:extLst>
      <p:ext uri="{BB962C8B-B14F-4D97-AF65-F5344CB8AC3E}">
        <p14:creationId xmlns:p14="http://schemas.microsoft.com/office/powerpoint/2010/main" val="178558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Statistical Process Control Chart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Sampling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BF0922"/>
              </a:buClr>
              <a:buSzPct val="60000"/>
              <a:buFont typeface="Lucida Grande" charset="0"/>
              <a:buChar char="►"/>
            </a:pPr>
            <a:br>
              <a:rPr lang="en-US" dirty="0"/>
            </a:br>
            <a:endParaRPr lang="en-US" altLang="en-US" sz="2800" b="1" u="sng" dirty="0">
              <a:latin typeface="Book Antiqua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B4003E-2957-4517-A703-44DE13C7FD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80"/>
          <a:stretch/>
        </p:blipFill>
        <p:spPr>
          <a:xfrm>
            <a:off x="408214" y="1447800"/>
            <a:ext cx="4720828" cy="1939977"/>
          </a:xfrm>
          <a:prstGeom prst="rect">
            <a:avLst/>
          </a:prstGeom>
          <a:solidFill>
            <a:srgbClr val="FFFFFF"/>
          </a:solidFill>
          <a:ln>
            <a:solidFill>
              <a:srgbClr val="FEECCD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3D0AD1-7A63-45A6-847F-35C03F820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116" y="3429000"/>
            <a:ext cx="3505200" cy="29021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E24821E-F8DF-4809-9A8C-E8097A5BD05F}"/>
              </a:ext>
            </a:extLst>
          </p:cNvPr>
          <p:cNvSpPr txBox="1"/>
          <p:nvPr/>
        </p:nvSpPr>
        <p:spPr>
          <a:xfrm>
            <a:off x="2106652" y="3547269"/>
            <a:ext cx="15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Investigate</a:t>
            </a:r>
          </a:p>
        </p:txBody>
      </p:sp>
    </p:spTree>
    <p:extLst>
      <p:ext uri="{BB962C8B-B14F-4D97-AF65-F5344CB8AC3E}">
        <p14:creationId xmlns:p14="http://schemas.microsoft.com/office/powerpoint/2010/main" val="313024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sz="1400" dirty="0">
                <a:latin typeface="Book Antiqua" pitchFamily="18" charset="0"/>
              </a:rPr>
              <a:t>.</a:t>
            </a:r>
          </a:p>
        </p:txBody>
      </p:sp>
      <p:grpSp>
        <p:nvGrpSpPr>
          <p:cNvPr id="38" name="Group 37"/>
          <p:cNvGrpSpPr>
            <a:grpSpLocks/>
          </p:cNvGrpSpPr>
          <p:nvPr/>
        </p:nvGrpSpPr>
        <p:grpSpPr bwMode="auto">
          <a:xfrm>
            <a:off x="728212" y="2819400"/>
            <a:ext cx="7577588" cy="1371600"/>
            <a:chOff x="3886201" y="4381498"/>
            <a:chExt cx="6121400" cy="2031324"/>
          </a:xfrm>
        </p:grpSpPr>
        <p:sp>
          <p:nvSpPr>
            <p:cNvPr id="39" name="TextBox 1"/>
            <p:cNvSpPr txBox="1">
              <a:spLocks noChangeArrowheads="1"/>
            </p:cNvSpPr>
            <p:nvPr/>
          </p:nvSpPr>
          <p:spPr bwMode="auto">
            <a:xfrm>
              <a:off x="3886201" y="4381498"/>
              <a:ext cx="6121400" cy="2031324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Aft>
                  <a:spcPts val="1200"/>
                </a:spcAft>
              </a:pPr>
              <a:r>
                <a:rPr lang="en-US" sz="3200" b="1" i="1" dirty="0">
                  <a:solidFill>
                    <a:srgbClr val="255898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2800" b="1" dirty="0">
                  <a:solidFill>
                    <a:srgbClr val="255898"/>
                  </a:solidFill>
                </a:rPr>
                <a:t>-chart </a:t>
              </a:r>
              <a:r>
                <a:rPr lang="en-US" sz="2800" dirty="0"/>
                <a:t>tracks changes in the central tendency</a:t>
              </a:r>
            </a:p>
            <a:p>
              <a:pPr eaLnBrk="1" hangingPunct="1">
                <a:spcAft>
                  <a:spcPts val="1200"/>
                </a:spcAft>
              </a:pPr>
              <a:r>
                <a:rPr lang="en-US" sz="2800" b="1" i="1" dirty="0">
                  <a:solidFill>
                    <a:srgbClr val="255898"/>
                  </a:solidFill>
                </a:rPr>
                <a:t>R</a:t>
              </a:r>
              <a:r>
                <a:rPr lang="en-US" sz="2800" b="1" dirty="0">
                  <a:solidFill>
                    <a:srgbClr val="255898"/>
                  </a:solidFill>
                </a:rPr>
                <a:t>-chart </a:t>
              </a:r>
              <a:r>
                <a:rPr lang="en-US" sz="2800" dirty="0"/>
                <a:t>indicates a gain or loss of dispersion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3987801" y="4589394"/>
              <a:ext cx="207963" cy="0"/>
            </a:xfrm>
            <a:prstGeom prst="line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185032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29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Central Limit Theorem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921586" y="1280342"/>
            <a:ext cx="7652475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/>
              <a:t>If </a:t>
            </a:r>
            <a:r>
              <a:rPr lang="en-US" sz="2800" i="1" dirty="0">
                <a:latin typeface="Symbol" charset="0"/>
                <a:cs typeface="Symbol" charset="0"/>
              </a:rPr>
              <a:t>m </a:t>
            </a:r>
            <a:r>
              <a:rPr lang="en-US" sz="2800" i="1" dirty="0">
                <a:cs typeface="Symbol" charset="0"/>
              </a:rPr>
              <a:t>is </a:t>
            </a:r>
            <a:r>
              <a:rPr lang="en-US" sz="2800" dirty="0"/>
              <a:t>the population mean and </a:t>
            </a:r>
            <a:r>
              <a:rPr lang="en-US" sz="2800" i="1" dirty="0">
                <a:latin typeface="Symbol" charset="0"/>
              </a:rPr>
              <a:t>s</a:t>
            </a:r>
            <a:r>
              <a:rPr lang="en-US" sz="2800" i="1" dirty="0"/>
              <a:t> is </a:t>
            </a:r>
            <a:r>
              <a:rPr lang="en-US" sz="2800" dirty="0"/>
              <a:t>population standard deviation. Then,</a:t>
            </a:r>
            <a:endParaRPr lang="en-US" sz="2800" i="1" dirty="0">
              <a:latin typeface="Symbol" charset="0"/>
              <a:cs typeface="Symbol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17575" y="1940090"/>
            <a:ext cx="5967387" cy="597437"/>
            <a:chOff x="1995513" y="3105117"/>
            <a:chExt cx="5967387" cy="597437"/>
          </a:xfrm>
        </p:grpSpPr>
        <p:graphicFrame>
          <p:nvGraphicFramePr>
            <p:cNvPr id="21" name="Object 2"/>
            <p:cNvGraphicFramePr>
              <a:graphicFrameLocks noChangeAspect="1"/>
            </p:cNvGraphicFramePr>
            <p:nvPr/>
          </p:nvGraphicFramePr>
          <p:xfrm>
            <a:off x="7442200" y="3390786"/>
            <a:ext cx="520700" cy="2920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39" name="Equation" r:id="rId4" imgW="511920" imgH="283320" progId="Equation.3">
                    <p:embed/>
                  </p:oleObj>
                </mc:Choice>
                <mc:Fallback>
                  <p:oleObj name="Equation" r:id="rId4" imgW="511920" imgH="283320" progId="Equation.3">
                    <p:embed/>
                    <p:pic>
                      <p:nvPicPr>
                        <p:cNvPr id="2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390786"/>
                          <a:ext cx="520700" cy="2920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" name="Picture 7" descr="x dbar t 28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8500" y="3105117"/>
              <a:ext cx="482600" cy="596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995513" y="3240889"/>
              <a:ext cx="52434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The mean of the sampling distribution = </a:t>
              </a:r>
              <a:endParaRPr lang="en-GB" sz="24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638176" y="2868134"/>
            <a:ext cx="6854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standard deviation of the sampling distribution  =</a:t>
            </a:r>
            <a:endParaRPr lang="en-GB" sz="2400" dirty="0"/>
          </a:p>
        </p:txBody>
      </p:sp>
      <p:graphicFrame>
        <p:nvGraphicFramePr>
          <p:cNvPr id="2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748142"/>
              </p:ext>
            </p:extLst>
          </p:nvPr>
        </p:nvGraphicFramePr>
        <p:xfrm>
          <a:off x="7416800" y="2616532"/>
          <a:ext cx="1270000" cy="964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0" name="Equation" r:id="rId7" imgW="1261440" imgH="950760" progId="Equation.3">
                  <p:embed/>
                </p:oleObj>
              </mc:Choice>
              <mc:Fallback>
                <p:oleObj name="Equation" r:id="rId7" imgW="1261440" imgH="950760" progId="Equation.3">
                  <p:embed/>
                  <p:pic>
                    <p:nvPicPr>
                      <p:cNvPr id="2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6800" y="2616532"/>
                        <a:ext cx="1270000" cy="9648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C554F54-D3CB-4BC2-8C92-B813B7A8FD02}"/>
              </a:ext>
            </a:extLst>
          </p:cNvPr>
          <p:cNvSpPr txBox="1"/>
          <p:nvPr/>
        </p:nvSpPr>
        <p:spPr>
          <a:xfrm>
            <a:off x="6395009" y="3722044"/>
            <a:ext cx="2681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n is the sample size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7C8683F-4D3D-465B-964C-BEB8AC1C13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0838" y="3439736"/>
            <a:ext cx="4405381" cy="27005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CCEEC7-AC90-4E28-A4BA-9BB48555A388}"/>
                  </a:ext>
                </a:extLst>
              </p:cNvPr>
              <p:cNvSpPr txBox="1"/>
              <p:nvPr/>
            </p:nvSpPr>
            <p:spPr>
              <a:xfrm>
                <a:off x="2207057" y="6154774"/>
                <a:ext cx="16264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=10;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CCEEC7-AC90-4E28-A4BA-9BB48555A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057" y="6154774"/>
                <a:ext cx="1626471" cy="307777"/>
              </a:xfrm>
              <a:prstGeom prst="rect">
                <a:avLst/>
              </a:prstGeom>
              <a:blipFill>
                <a:blip r:embed="rId10"/>
                <a:stretch>
                  <a:fillRect l="-2996" r="-3371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D012003-FB75-4BEF-B233-4B11EA75E3DC}"/>
                  </a:ext>
                </a:extLst>
              </p:cNvPr>
              <p:cNvSpPr txBox="1"/>
              <p:nvPr/>
            </p:nvSpPr>
            <p:spPr>
              <a:xfrm>
                <a:off x="4698129" y="5715000"/>
                <a:ext cx="2749407" cy="6346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=10;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=1.633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D012003-FB75-4BEF-B233-4B11EA75E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8129" y="5715000"/>
                <a:ext cx="2749407" cy="63466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786BCA5-0DAC-4658-80E1-3DE9616A2E3E}"/>
              </a:ext>
            </a:extLst>
          </p:cNvPr>
          <p:cNvSpPr txBox="1"/>
          <p:nvPr/>
        </p:nvSpPr>
        <p:spPr>
          <a:xfrm>
            <a:off x="5710364" y="532935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n=6</a:t>
            </a:r>
          </a:p>
        </p:txBody>
      </p:sp>
    </p:spTree>
    <p:extLst>
      <p:ext uri="{BB962C8B-B14F-4D97-AF65-F5344CB8AC3E}">
        <p14:creationId xmlns:p14="http://schemas.microsoft.com/office/powerpoint/2010/main" val="170018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.</a:t>
            </a:r>
          </a:p>
        </p:txBody>
      </p:sp>
      <p:grpSp>
        <p:nvGrpSpPr>
          <p:cNvPr id="22" name="Group 3"/>
          <p:cNvGrpSpPr>
            <a:grpSpLocks/>
          </p:cNvGrpSpPr>
          <p:nvPr/>
        </p:nvGrpSpPr>
        <p:grpSpPr bwMode="auto">
          <a:xfrm>
            <a:off x="381000" y="717674"/>
            <a:ext cx="5242402" cy="584200"/>
            <a:chOff x="382" y="988"/>
            <a:chExt cx="2022" cy="368"/>
          </a:xfrm>
        </p:grpSpPr>
        <p:sp>
          <p:nvSpPr>
            <p:cNvPr id="23" name="Rectangle 4"/>
            <p:cNvSpPr>
              <a:spLocks noChangeArrowheads="1"/>
            </p:cNvSpPr>
            <p:nvPr/>
          </p:nvSpPr>
          <p:spPr bwMode="auto">
            <a:xfrm>
              <a:off x="382" y="988"/>
              <a:ext cx="202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  <a:cs typeface="Symbol" charset="0"/>
                </a:rPr>
                <a:t>s </a:t>
              </a:r>
              <a:r>
                <a:rPr lang="en-US" sz="3200" b="1" i="1" u="sng" dirty="0">
                  <a:solidFill>
                    <a:schemeClr val="accent1"/>
                  </a:solidFill>
                  <a:cs typeface="Symbol" charset="0"/>
                </a:rPr>
                <a:t>is </a:t>
              </a:r>
              <a:r>
                <a:rPr lang="en-US" sz="3200" b="1" u="sng" dirty="0">
                  <a:solidFill>
                    <a:schemeClr val="accent1"/>
                  </a:solidFill>
                </a:rPr>
                <a:t>known</a:t>
              </a:r>
              <a:endParaRPr lang="en-US" sz="3200" b="1" i="1" u="sng" dirty="0">
                <a:solidFill>
                  <a:schemeClr val="accent1"/>
                </a:solidFill>
                <a:latin typeface="Symbol" charset="0"/>
                <a:cs typeface="Symbol" charset="0"/>
              </a:endParaRPr>
            </a:p>
          </p:txBody>
        </p:sp>
        <p:sp>
          <p:nvSpPr>
            <p:cNvPr id="25" name="Line 5"/>
            <p:cNvSpPr>
              <a:spLocks noChangeShapeType="1"/>
            </p:cNvSpPr>
            <p:nvPr/>
          </p:nvSpPr>
          <p:spPr bwMode="auto">
            <a:xfrm>
              <a:off x="660" y="1112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aphicFrame>
        <p:nvGraphicFramePr>
          <p:cNvPr id="26" name="Object 1"/>
          <p:cNvGraphicFramePr>
            <a:graphicFrameLocks noChangeAspect="1"/>
          </p:cNvGraphicFramePr>
          <p:nvPr/>
        </p:nvGraphicFramePr>
        <p:xfrm>
          <a:off x="1958975" y="2667000"/>
          <a:ext cx="5246688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5" name="Equation" r:id="rId4" imgW="5232400" imgH="533400" progId="Equation.3">
                  <p:embed/>
                </p:oleObj>
              </mc:Choice>
              <mc:Fallback>
                <p:oleObj name="Equation" r:id="rId4" imgW="5232400" imgH="533400" progId="Equation.3">
                  <p:embed/>
                  <p:pic>
                    <p:nvPicPr>
                      <p:cNvPr id="26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975" y="2667000"/>
                        <a:ext cx="5246688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4"/>
          <p:cNvGraphicFramePr>
            <a:graphicFrameLocks noChangeAspect="1"/>
          </p:cNvGraphicFramePr>
          <p:nvPr/>
        </p:nvGraphicFramePr>
        <p:xfrm>
          <a:off x="2032000" y="3282950"/>
          <a:ext cx="51816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6" name="Equation" r:id="rId6" imgW="5168900" imgH="533400" progId="Equation.3">
                  <p:embed/>
                </p:oleObj>
              </mc:Choice>
              <mc:Fallback>
                <p:oleObj name="Equation" r:id="rId6" imgW="5168900" imgH="533400" progId="Equation.3">
                  <p:embed/>
                  <p:pic>
                    <p:nvPicPr>
                      <p:cNvPr id="27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3282950"/>
                        <a:ext cx="51816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555625" y="4127500"/>
            <a:ext cx="8035925" cy="1968500"/>
            <a:chOff x="555625" y="3771900"/>
            <a:chExt cx="8035925" cy="1968500"/>
          </a:xfrm>
        </p:grpSpPr>
        <p:grpSp>
          <p:nvGrpSpPr>
            <p:cNvPr id="29" name="Group 28"/>
            <p:cNvGrpSpPr>
              <a:grpSpLocks/>
            </p:cNvGrpSpPr>
            <p:nvPr/>
          </p:nvGrpSpPr>
          <p:grpSpPr bwMode="auto">
            <a:xfrm>
              <a:off x="555625" y="3771900"/>
              <a:ext cx="8035925" cy="1968500"/>
              <a:chOff x="555625" y="3771900"/>
              <a:chExt cx="8035925" cy="1968499"/>
            </a:xfrm>
          </p:grpSpPr>
          <p:grpSp>
            <p:nvGrpSpPr>
              <p:cNvPr id="31" name="Group 4"/>
              <p:cNvGrpSpPr>
                <a:grpSpLocks/>
              </p:cNvGrpSpPr>
              <p:nvPr/>
            </p:nvGrpSpPr>
            <p:grpSpPr bwMode="auto">
              <a:xfrm>
                <a:off x="555625" y="3870324"/>
                <a:ext cx="8035925" cy="1870075"/>
                <a:chOff x="555625" y="3692524"/>
                <a:chExt cx="8035925" cy="1870075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555625" y="3692524"/>
                  <a:ext cx="8035925" cy="18700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/>
                <a:p>
                  <a:pPr marL="2006600" indent="-2006600" eaLnBrk="1" hangingPunct="1">
                    <a:lnSpc>
                      <a:spcPct val="90000"/>
                    </a:lnSpc>
                    <a:spcBef>
                      <a:spcPct val="25000"/>
                    </a:spcBef>
                    <a:tabLst>
                      <a:tab pos="1524000" algn="r"/>
                      <a:tab pos="1816100" algn="r"/>
                    </a:tabLst>
                  </a:pPr>
                  <a:r>
                    <a:rPr lang="en-US" dirty="0"/>
                    <a:t>Where	</a:t>
                  </a:r>
                  <a:r>
                    <a:rPr lang="en-US" i="1" dirty="0">
                      <a:latin typeface="Times New Roman" charset="0"/>
                      <a:cs typeface="Times New Roman" charset="0"/>
                    </a:rPr>
                    <a:t>	</a:t>
                  </a:r>
                  <a:r>
                    <a:rPr lang="en-US" dirty="0"/>
                    <a:t>=	mean of the sample means or a target value set for the process</a:t>
                  </a:r>
                </a:p>
                <a:p>
                  <a:pPr marL="2006600" indent="-2006600" eaLnBrk="1" hangingPunct="1">
                    <a:lnSpc>
                      <a:spcPct val="90000"/>
                    </a:lnSpc>
                    <a:spcBef>
                      <a:spcPct val="25000"/>
                    </a:spcBef>
                    <a:tabLst>
                      <a:tab pos="1524000" algn="r"/>
                      <a:tab pos="1816100" algn="r"/>
                    </a:tabLst>
                  </a:pPr>
                  <a:r>
                    <a:rPr lang="en-US" dirty="0"/>
                    <a:t>	</a:t>
                  </a:r>
                  <a:r>
                    <a:rPr lang="en-US" i="1" dirty="0">
                      <a:latin typeface="Times New Roman" charset="0"/>
                      <a:cs typeface="Times New Roman" charset="0"/>
                    </a:rPr>
                    <a:t>z</a:t>
                  </a:r>
                  <a:r>
                    <a:rPr lang="en-US" dirty="0"/>
                    <a:t>	=	number of normal standard deviations</a:t>
                  </a:r>
                </a:p>
                <a:p>
                  <a:pPr marL="2006600" indent="-2006600" eaLnBrk="1" hangingPunct="1">
                    <a:lnSpc>
                      <a:spcPct val="90000"/>
                    </a:lnSpc>
                    <a:spcBef>
                      <a:spcPct val="25000"/>
                    </a:spcBef>
                    <a:tabLst>
                      <a:tab pos="1524000" algn="r"/>
                      <a:tab pos="1816100" algn="r"/>
                    </a:tabLst>
                  </a:pPr>
                  <a:r>
                    <a:rPr lang="en-US" dirty="0"/>
                    <a:t>		=	standard deviation of the sample means </a:t>
                  </a:r>
                  <a:endParaRPr lang="en-US" i="1" dirty="0"/>
                </a:p>
                <a:p>
                  <a:pPr marL="2006600" indent="-2006600" eaLnBrk="1" hangingPunct="1">
                    <a:lnSpc>
                      <a:spcPct val="90000"/>
                    </a:lnSpc>
                    <a:spcBef>
                      <a:spcPct val="25000"/>
                    </a:spcBef>
                    <a:tabLst>
                      <a:tab pos="1524000" algn="r"/>
                      <a:tab pos="1816100" algn="r"/>
                    </a:tabLst>
                  </a:pPr>
                  <a:r>
                    <a:rPr lang="en-US" dirty="0"/>
                    <a:t>	</a:t>
                  </a:r>
                  <a:r>
                    <a:rPr lang="en-US" i="1" dirty="0">
                      <a:latin typeface="Symbol" charset="0"/>
                      <a:cs typeface="Symbol" charset="0"/>
                    </a:rPr>
                    <a:t>s</a:t>
                  </a:r>
                  <a:r>
                    <a:rPr lang="en-US" dirty="0"/>
                    <a:t>	=	population (process) standard deviation</a:t>
                  </a:r>
                </a:p>
                <a:p>
                  <a:pPr marL="2006600" indent="-2006600" eaLnBrk="1" hangingPunct="1">
                    <a:lnSpc>
                      <a:spcPct val="90000"/>
                    </a:lnSpc>
                    <a:spcBef>
                      <a:spcPct val="25000"/>
                    </a:spcBef>
                    <a:tabLst>
                      <a:tab pos="1524000" algn="r"/>
                      <a:tab pos="1816100" algn="r"/>
                    </a:tabLst>
                  </a:pPr>
                  <a:r>
                    <a:rPr lang="en-US" dirty="0"/>
                    <a:t>	</a:t>
                  </a:r>
                  <a:r>
                    <a:rPr lang="en-US" i="1" dirty="0">
                      <a:latin typeface="Times New Roman" charset="0"/>
                      <a:cs typeface="Times New Roman" charset="0"/>
                    </a:rPr>
                    <a:t>n</a:t>
                  </a:r>
                  <a:r>
                    <a:rPr lang="en-US" dirty="0"/>
                    <a:t>	=	sample size</a:t>
                  </a:r>
                </a:p>
              </p:txBody>
            </p:sp>
            <p:graphicFrame>
              <p:nvGraphicFramePr>
                <p:cNvPr id="34" name="Object 3"/>
                <p:cNvGraphicFramePr>
                  <a:graphicFrameLocks noChangeAspect="1"/>
                </p:cNvGraphicFramePr>
                <p:nvPr/>
              </p:nvGraphicFramePr>
              <p:xfrm>
                <a:off x="6761164" y="4495800"/>
                <a:ext cx="850900" cy="3556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587" name="Equation" r:id="rId8" imgW="840960" imgH="347400" progId="Equation.3">
                        <p:embed/>
                      </p:oleObj>
                    </mc:Choice>
                    <mc:Fallback>
                      <p:oleObj name="Equation" r:id="rId8" imgW="840960" imgH="347400" progId="Equation.3">
                        <p:embed/>
                        <p:pic>
                          <p:nvPicPr>
                            <p:cNvPr id="34" name="Object 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761164" y="4495800"/>
                              <a:ext cx="850900" cy="3556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pic>
            <p:nvPicPr>
              <p:cNvPr id="32" name="Picture 6" descr="x dbar t 18.pdf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4700" y="3771900"/>
                <a:ext cx="381000" cy="431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aphicFrame>
          <p:nvGraphicFramePr>
            <p:cNvPr id="30" name="Object 29"/>
            <p:cNvGraphicFramePr>
              <a:graphicFrameLocks noChangeAspect="1"/>
            </p:cNvGraphicFramePr>
            <p:nvPr/>
          </p:nvGraphicFramePr>
          <p:xfrm>
            <a:off x="2000250" y="4699000"/>
            <a:ext cx="27940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88" name="Equation" r:id="rId11" imgW="279400" imgH="368300" progId="Equation.3">
                    <p:embed/>
                  </p:oleObj>
                </mc:Choice>
                <mc:Fallback>
                  <p:oleObj name="Equation" r:id="rId11" imgW="279400" imgH="368300" progId="Equation.3">
                    <p:embed/>
                    <p:pic>
                      <p:nvPicPr>
                        <p:cNvPr id="30" name="Object 2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000250" y="4699000"/>
                          <a:ext cx="279400" cy="368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8132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600" dirty="0"/>
              <a:t>Population std. dev., </a:t>
            </a:r>
            <a:r>
              <a:rPr lang="el-GR" sz="2600" dirty="0"/>
              <a:t>σ</a:t>
            </a:r>
            <a:r>
              <a:rPr lang="en-GB" sz="2600" dirty="0"/>
              <a:t> = 1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22" y="2165611"/>
            <a:ext cx="603093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5175" y="2438145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Sample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1822437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1          2           3           4          5           6          7          8           9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42BBE6-BAA1-43E8-BD9B-52B8DE98422A}"/>
              </a:ext>
            </a:extLst>
          </p:cNvPr>
          <p:cNvSpPr txBox="1"/>
          <p:nvPr/>
        </p:nvSpPr>
        <p:spPr>
          <a:xfrm>
            <a:off x="3256665" y="4011762"/>
            <a:ext cx="278307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/>
              <a:t>A sample of size 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FFCE9E-F842-4E84-AEB4-EDF914D18E65}"/>
              </a:ext>
            </a:extLst>
          </p:cNvPr>
          <p:cNvSpPr txBox="1"/>
          <p:nvPr/>
        </p:nvSpPr>
        <p:spPr>
          <a:xfrm>
            <a:off x="1143000" y="4839783"/>
            <a:ext cx="739433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/>
              <a:t>Usually 25 to 30 samples of size 3 to 10 are used.</a:t>
            </a:r>
          </a:p>
        </p:txBody>
      </p:sp>
    </p:spTree>
    <p:extLst>
      <p:ext uri="{BB962C8B-B14F-4D97-AF65-F5344CB8AC3E}">
        <p14:creationId xmlns:p14="http://schemas.microsoft.com/office/powerpoint/2010/main" val="127941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21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600" dirty="0"/>
              <a:t>Population std. dev., </a:t>
            </a:r>
            <a:r>
              <a:rPr lang="el-GR" sz="2600" dirty="0"/>
              <a:t>σ</a:t>
            </a:r>
            <a:r>
              <a:rPr lang="en-GB" sz="2600" dirty="0"/>
              <a:t> = 1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22" y="2165611"/>
            <a:ext cx="603093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5175" y="2438145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Sample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1822437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1          2           3           4          5           6          7          8           9</a:t>
            </a:r>
          </a:p>
        </p:txBody>
      </p: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5175" y="3343870"/>
            <a:ext cx="7941474" cy="923330"/>
            <a:chOff x="558801" y="5206712"/>
            <a:chExt cx="7373148" cy="924240"/>
          </a:xfrm>
        </p:grpSpPr>
        <p:sp>
          <p:nvSpPr>
            <p:cNvPr id="36" name="TextBox 1"/>
            <p:cNvSpPr txBox="1">
              <a:spLocks noChangeArrowheads="1"/>
            </p:cNvSpPr>
            <p:nvPr/>
          </p:nvSpPr>
          <p:spPr bwMode="auto">
            <a:xfrm>
              <a:off x="558801" y="5206712"/>
              <a:ext cx="1943099" cy="924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Average weight in the first sample</a:t>
              </a:r>
            </a:p>
          </p:txBody>
        </p:sp>
        <p:graphicFrame>
          <p:nvGraphicFramePr>
            <p:cNvPr id="37" name="Object 5"/>
            <p:cNvGraphicFramePr>
              <a:graphicFrameLocks noChangeAspect="1"/>
            </p:cNvGraphicFramePr>
            <p:nvPr/>
          </p:nvGraphicFramePr>
          <p:xfrm>
            <a:off x="2349500" y="5238750"/>
            <a:ext cx="5582449" cy="620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3" name="Equation" r:id="rId5" imgW="4671720" imgH="511920" progId="Equation.3">
                    <p:embed/>
                  </p:oleObj>
                </mc:Choice>
                <mc:Fallback>
                  <p:oleObj name="Equation" r:id="rId5" imgW="4671720" imgH="511920" progId="Equation.3">
                    <p:embed/>
                    <p:pic>
                      <p:nvPicPr>
                        <p:cNvPr id="3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9500" y="5238750"/>
                          <a:ext cx="5582449" cy="620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952500" y="4191000"/>
          <a:ext cx="7124700" cy="23066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9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WEIGHT OF SAMPLE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WEIGHT OF SAMPLE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WEIGHT OF SAMPLE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HOUR</a:t>
                      </a:r>
                    </a:p>
                  </a:txBody>
                  <a:tcPr marT="45726" marB="4572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(AVG.</a:t>
                      </a:r>
                      <a:r>
                        <a:rPr lang="en-US" sz="1400" b="1" baseline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OF 9 BOXES)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45726" marB="4572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HOUR</a:t>
                      </a:r>
                    </a:p>
                  </a:txBody>
                  <a:tcPr marT="45726" marB="45726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(AVG.</a:t>
                      </a:r>
                      <a:r>
                        <a:rPr lang="en-US" sz="1400" b="1" baseline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OF 9 BOXES)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45726" marB="4572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HOUR</a:t>
                      </a:r>
                    </a:p>
                  </a:txBody>
                  <a:tcPr marT="45726" marB="45726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(AVG.</a:t>
                      </a:r>
                      <a:r>
                        <a:rPr lang="en-US" sz="1400" b="1" baseline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OF 9 BOXES)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45726" marB="4572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16.1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9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16.3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16.8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14.8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15.5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15.2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11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14.2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4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12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17.3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9" name="Freeform 38"/>
          <p:cNvSpPr/>
          <p:nvPr/>
        </p:nvSpPr>
        <p:spPr>
          <a:xfrm>
            <a:off x="2743201" y="3805534"/>
            <a:ext cx="4724400" cy="1452265"/>
          </a:xfrm>
          <a:custGeom>
            <a:avLst/>
            <a:gdLst>
              <a:gd name="connsiteX0" fmla="*/ 3454400 w 3454400"/>
              <a:gd name="connsiteY0" fmla="*/ 0 h 1371600"/>
              <a:gd name="connsiteX1" fmla="*/ 2946400 w 3454400"/>
              <a:gd name="connsiteY1" fmla="*/ 177800 h 1371600"/>
              <a:gd name="connsiteX2" fmla="*/ 1638300 w 3454400"/>
              <a:gd name="connsiteY2" fmla="*/ 254000 h 1371600"/>
              <a:gd name="connsiteX3" fmla="*/ 685800 w 3454400"/>
              <a:gd name="connsiteY3" fmla="*/ 304800 h 1371600"/>
              <a:gd name="connsiteX4" fmla="*/ 0 w 3454400"/>
              <a:gd name="connsiteY4" fmla="*/ 1371600 h 1371600"/>
              <a:gd name="connsiteX0" fmla="*/ 3454400 w 3454400"/>
              <a:gd name="connsiteY0" fmla="*/ 0 h 1371600"/>
              <a:gd name="connsiteX1" fmla="*/ 2946400 w 3454400"/>
              <a:gd name="connsiteY1" fmla="*/ 177800 h 1371600"/>
              <a:gd name="connsiteX2" fmla="*/ 1638300 w 3454400"/>
              <a:gd name="connsiteY2" fmla="*/ 254000 h 1371600"/>
              <a:gd name="connsiteX3" fmla="*/ 596900 w 3454400"/>
              <a:gd name="connsiteY3" fmla="*/ 533400 h 1371600"/>
              <a:gd name="connsiteX4" fmla="*/ 0 w 3454400"/>
              <a:gd name="connsiteY4" fmla="*/ 1371600 h 1371600"/>
              <a:gd name="connsiteX0" fmla="*/ 3454400 w 3454400"/>
              <a:gd name="connsiteY0" fmla="*/ 0 h 1371600"/>
              <a:gd name="connsiteX1" fmla="*/ 2946400 w 3454400"/>
              <a:gd name="connsiteY1" fmla="*/ 177800 h 1371600"/>
              <a:gd name="connsiteX2" fmla="*/ 1524000 w 3454400"/>
              <a:gd name="connsiteY2" fmla="*/ 215900 h 1371600"/>
              <a:gd name="connsiteX3" fmla="*/ 596900 w 3454400"/>
              <a:gd name="connsiteY3" fmla="*/ 533400 h 1371600"/>
              <a:gd name="connsiteX4" fmla="*/ 0 w 3454400"/>
              <a:gd name="connsiteY4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4400" h="1371600">
                <a:moveTo>
                  <a:pt x="3454400" y="0"/>
                </a:moveTo>
                <a:cubicBezTo>
                  <a:pt x="3351741" y="67733"/>
                  <a:pt x="3268133" y="141817"/>
                  <a:pt x="2946400" y="177800"/>
                </a:cubicBezTo>
                <a:cubicBezTo>
                  <a:pt x="2624667" y="213783"/>
                  <a:pt x="1915583" y="156633"/>
                  <a:pt x="1524000" y="215900"/>
                </a:cubicBezTo>
                <a:cubicBezTo>
                  <a:pt x="1132417" y="275167"/>
                  <a:pt x="850900" y="340783"/>
                  <a:pt x="596900" y="533400"/>
                </a:cubicBezTo>
                <a:cubicBezTo>
                  <a:pt x="342900" y="726017"/>
                  <a:pt x="0" y="1371600"/>
                  <a:pt x="0" y="1371600"/>
                </a:cubicBezTo>
              </a:path>
            </a:pathLst>
          </a:custGeom>
          <a:ln w="57150">
            <a:solidFill>
              <a:schemeClr val="tx1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14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xit" presetSubtype="2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39" grpId="0" animBg="1"/>
      <p:bldP spid="39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/>
              <p:cNvSpPr txBox="1">
                <a:spLocks noChangeArrowheads="1"/>
              </p:cNvSpPr>
              <p:nvPr/>
            </p:nvSpPr>
            <p:spPr>
              <a:xfrm>
                <a:off x="381000" y="617538"/>
                <a:ext cx="8534400" cy="58594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609600" indent="-609600">
                  <a:buClr>
                    <a:schemeClr val="tx1"/>
                  </a:buClr>
                  <a:buFont typeface="+mj-lt"/>
                  <a:buAutoNum type="arabicPeriod"/>
                </a:pPr>
                <a:endParaRPr lang="en-US" sz="2800" dirty="0">
                  <a:solidFill>
                    <a:srgbClr val="002060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600" dirty="0"/>
                  <a:t>Population std. dev., </a:t>
                </a:r>
                <a:r>
                  <a:rPr lang="el-GR" sz="2600" dirty="0"/>
                  <a:t>σ</a:t>
                </a:r>
                <a:r>
                  <a:rPr lang="en-GB" sz="2600" dirty="0"/>
                  <a:t> = 1</a:t>
                </a:r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:r>
                  <a:rPr lang="en-GB" sz="2600" dirty="0"/>
                  <a:t>Average mean, 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GB" sz="2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600" b="0" i="1" smtClean="0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GB" sz="2600" dirty="0"/>
                  <a:t>= 16 </a:t>
                </a:r>
                <a:endParaRPr lang="en-US" sz="2600" dirty="0"/>
              </a:p>
              <a:p>
                <a:pPr marL="0" indent="0">
                  <a:buNone/>
                </a:pPr>
                <a:endParaRPr lang="en-US" sz="2600" dirty="0"/>
              </a:p>
              <a:p>
                <a:pPr marL="0" indent="0">
                  <a:buNone/>
                </a:pPr>
                <a:endParaRPr lang="en-US" sz="2600" dirty="0"/>
              </a:p>
              <a:p>
                <a:pPr marL="0" indent="0">
                  <a:buNone/>
                </a:pPr>
                <a:endParaRPr lang="en-US" sz="2600" dirty="0"/>
              </a:p>
            </p:txBody>
          </p:sp>
        </mc:Choice>
        <mc:Fallback xmlns="">
          <p:sp>
            <p:nvSpPr>
              <p:cNvPr id="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617538"/>
                <a:ext cx="8534400" cy="5859462"/>
              </a:xfrm>
              <a:prstGeom prst="rect">
                <a:avLst/>
              </a:prstGeom>
              <a:blipFill rotWithShape="1">
                <a:blip r:embed="rId4"/>
                <a:stretch>
                  <a:fillRect l="-1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219200" y="1676400"/>
          <a:ext cx="7124700" cy="23066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9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WEIGHT OF SAMPLE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WEIGHT OF SAMPLE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WEIGHT OF SAMPLE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HOUR</a:t>
                      </a:r>
                    </a:p>
                  </a:txBody>
                  <a:tcPr marT="45726" marB="4572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(AVG.</a:t>
                      </a:r>
                      <a:r>
                        <a:rPr lang="en-US" sz="1400" b="1" baseline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OF 9 BOXES)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45726" marB="4572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HOUR</a:t>
                      </a:r>
                    </a:p>
                  </a:txBody>
                  <a:tcPr marT="45726" marB="45726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(AVG.</a:t>
                      </a:r>
                      <a:r>
                        <a:rPr lang="en-US" sz="1400" b="1" baseline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OF 9 BOXES)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45726" marB="4572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HOUR</a:t>
                      </a:r>
                    </a:p>
                  </a:txBody>
                  <a:tcPr marT="45726" marB="45726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(AVG.</a:t>
                      </a:r>
                      <a:r>
                        <a:rPr lang="en-US" sz="1400" b="1" baseline="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OF 9 BOXES)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45726" marB="4572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16.1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9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16.3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16.8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14.8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9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15.5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15.2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11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14.2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4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16.5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16.4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12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17.3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5791200" y="4191000"/>
            <a:ext cx="1820668" cy="2141200"/>
            <a:chOff x="6210300" y="1452563"/>
            <a:chExt cx="1820668" cy="2141200"/>
          </a:xfrm>
        </p:grpSpPr>
        <p:graphicFrame>
          <p:nvGraphicFramePr>
            <p:cNvPr id="22" name="Object 11"/>
            <p:cNvGraphicFramePr>
              <a:graphicFrameLocks noChangeAspect="1"/>
            </p:cNvGraphicFramePr>
            <p:nvPr/>
          </p:nvGraphicFramePr>
          <p:xfrm>
            <a:off x="6275388" y="1452563"/>
            <a:ext cx="1470025" cy="1423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79" name="Equation" r:id="rId5" imgW="1460500" imgH="1409700" progId="Equation.3">
                    <p:embed/>
                  </p:oleObj>
                </mc:Choice>
                <mc:Fallback>
                  <p:oleObj name="Equation" r:id="rId5" imgW="1460500" imgH="1409700" progId="Equation.3">
                    <p:embed/>
                    <p:pic>
                      <p:nvPicPr>
                        <p:cNvPr id="22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1452563"/>
                          <a:ext cx="1470025" cy="1423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6210300" y="2947432"/>
              <a:ext cx="1820668" cy="646331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Number </a:t>
              </a:r>
            </a:p>
            <a:p>
              <a:r>
                <a:rPr lang="en-US" dirty="0"/>
                <a:t>of samples = 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03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600" dirty="0"/>
              <a:t>Population std. dev., </a:t>
            </a:r>
            <a:r>
              <a:rPr lang="el-GR" sz="2600" dirty="0"/>
              <a:t>σ</a:t>
            </a:r>
            <a:r>
              <a:rPr lang="en-GB" sz="2600" dirty="0"/>
              <a:t> = 1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sp>
        <p:nvSpPr>
          <p:cNvPr id="18" name="Freeform 17"/>
          <p:cNvSpPr/>
          <p:nvPr/>
        </p:nvSpPr>
        <p:spPr bwMode="auto">
          <a:xfrm>
            <a:off x="3784600" y="2098344"/>
            <a:ext cx="2490788" cy="2235200"/>
          </a:xfrm>
          <a:custGeom>
            <a:avLst/>
            <a:gdLst>
              <a:gd name="connsiteX0" fmla="*/ 2451100 w 2451100"/>
              <a:gd name="connsiteY0" fmla="*/ 0 h 1790700"/>
              <a:gd name="connsiteX1" fmla="*/ 673100 w 2451100"/>
              <a:gd name="connsiteY1" fmla="*/ 533400 h 1790700"/>
              <a:gd name="connsiteX2" fmla="*/ 0 w 2451100"/>
              <a:gd name="connsiteY2" fmla="*/ 179070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1100" h="1790700">
                <a:moveTo>
                  <a:pt x="2451100" y="0"/>
                </a:moveTo>
                <a:cubicBezTo>
                  <a:pt x="1766358" y="117475"/>
                  <a:pt x="1081617" y="234950"/>
                  <a:pt x="673100" y="533400"/>
                </a:cubicBezTo>
                <a:cubicBezTo>
                  <a:pt x="264583" y="831850"/>
                  <a:pt x="0" y="1790700"/>
                  <a:pt x="0" y="1790700"/>
                </a:cubicBezTo>
              </a:path>
            </a:pathLst>
          </a:custGeom>
          <a:ln w="57150"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Freeform 18"/>
          <p:cNvSpPr/>
          <p:nvPr/>
        </p:nvSpPr>
        <p:spPr bwMode="auto">
          <a:xfrm>
            <a:off x="4102100" y="2838451"/>
            <a:ext cx="2171700" cy="1536700"/>
          </a:xfrm>
          <a:custGeom>
            <a:avLst/>
            <a:gdLst>
              <a:gd name="connsiteX0" fmla="*/ 2159000 w 2159000"/>
              <a:gd name="connsiteY0" fmla="*/ 12254 h 1002854"/>
              <a:gd name="connsiteX1" fmla="*/ 698500 w 2159000"/>
              <a:gd name="connsiteY1" fmla="*/ 139254 h 1002854"/>
              <a:gd name="connsiteX2" fmla="*/ 0 w 2159000"/>
              <a:gd name="connsiteY2" fmla="*/ 1002854 h 100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9000" h="1002854">
                <a:moveTo>
                  <a:pt x="2159000" y="12254"/>
                </a:moveTo>
                <a:cubicBezTo>
                  <a:pt x="1608666" y="-6796"/>
                  <a:pt x="1058333" y="-25846"/>
                  <a:pt x="698500" y="139254"/>
                </a:cubicBezTo>
                <a:cubicBezTo>
                  <a:pt x="338667" y="304354"/>
                  <a:pt x="0" y="1002854"/>
                  <a:pt x="0" y="1002854"/>
                </a:cubicBezTo>
              </a:path>
            </a:pathLst>
          </a:custGeom>
          <a:ln w="57150"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Freeform 23"/>
          <p:cNvSpPr/>
          <p:nvPr/>
        </p:nvSpPr>
        <p:spPr bwMode="auto">
          <a:xfrm>
            <a:off x="4635500" y="2482850"/>
            <a:ext cx="2517775" cy="2235200"/>
          </a:xfrm>
          <a:custGeom>
            <a:avLst/>
            <a:gdLst>
              <a:gd name="connsiteX0" fmla="*/ 2235200 w 2370010"/>
              <a:gd name="connsiteY0" fmla="*/ 0 h 1701800"/>
              <a:gd name="connsiteX1" fmla="*/ 2336800 w 2370010"/>
              <a:gd name="connsiteY1" fmla="*/ 457200 h 1701800"/>
              <a:gd name="connsiteX2" fmla="*/ 1727200 w 2370010"/>
              <a:gd name="connsiteY2" fmla="*/ 889000 h 1701800"/>
              <a:gd name="connsiteX3" fmla="*/ 0 w 2370010"/>
              <a:gd name="connsiteY3" fmla="*/ 1701800 h 1701800"/>
              <a:gd name="connsiteX0" fmla="*/ 2235200 w 2518696"/>
              <a:gd name="connsiteY0" fmla="*/ 0 h 1701800"/>
              <a:gd name="connsiteX1" fmla="*/ 2501900 w 2518696"/>
              <a:gd name="connsiteY1" fmla="*/ 562105 h 1701800"/>
              <a:gd name="connsiteX2" fmla="*/ 1727200 w 2518696"/>
              <a:gd name="connsiteY2" fmla="*/ 889000 h 1701800"/>
              <a:gd name="connsiteX3" fmla="*/ 0 w 2518696"/>
              <a:gd name="connsiteY3" fmla="*/ 1701800 h 1701800"/>
              <a:gd name="connsiteX0" fmla="*/ 2235200 w 2517410"/>
              <a:gd name="connsiteY0" fmla="*/ 0 h 1701800"/>
              <a:gd name="connsiteX1" fmla="*/ 2501900 w 2517410"/>
              <a:gd name="connsiteY1" fmla="*/ 562105 h 1701800"/>
              <a:gd name="connsiteX2" fmla="*/ 1752600 w 2517410"/>
              <a:gd name="connsiteY2" fmla="*/ 1250341 h 1701800"/>
              <a:gd name="connsiteX3" fmla="*/ 0 w 2517410"/>
              <a:gd name="connsiteY3" fmla="*/ 1701800 h 170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7410" h="1701800">
                <a:moveTo>
                  <a:pt x="2235200" y="0"/>
                </a:moveTo>
                <a:cubicBezTo>
                  <a:pt x="2328333" y="154516"/>
                  <a:pt x="2582333" y="353715"/>
                  <a:pt x="2501900" y="562105"/>
                </a:cubicBezTo>
                <a:cubicBezTo>
                  <a:pt x="2421467" y="770495"/>
                  <a:pt x="2169583" y="1060392"/>
                  <a:pt x="1752600" y="1250341"/>
                </a:cubicBezTo>
                <a:cubicBezTo>
                  <a:pt x="1335617" y="1440290"/>
                  <a:pt x="0" y="1701800"/>
                  <a:pt x="0" y="1701800"/>
                </a:cubicBezTo>
              </a:path>
            </a:pathLst>
          </a:custGeom>
          <a:ln w="57150"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4635500" y="3327400"/>
            <a:ext cx="1639888" cy="1073150"/>
          </a:xfrm>
          <a:prstGeom prst="straightConnector1">
            <a:avLst/>
          </a:prstGeom>
          <a:ln w="57150"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695450" y="5245100"/>
            <a:ext cx="5753100" cy="774700"/>
            <a:chOff x="1695450" y="4794250"/>
            <a:chExt cx="5753100" cy="774700"/>
          </a:xfrm>
        </p:grpSpPr>
        <p:graphicFrame>
          <p:nvGraphicFramePr>
            <p:cNvPr id="31" name="Object 16"/>
            <p:cNvGraphicFramePr>
              <a:graphicFrameLocks noChangeAspect="1"/>
            </p:cNvGraphicFramePr>
            <p:nvPr/>
          </p:nvGraphicFramePr>
          <p:xfrm>
            <a:off x="1695450" y="4794250"/>
            <a:ext cx="57531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7" name="Equation" r:id="rId4" imgW="5741640" imgH="758520" progId="Equation.3">
                    <p:embed/>
                  </p:oleObj>
                </mc:Choice>
                <mc:Fallback>
                  <p:oleObj name="Equation" r:id="rId4" imgW="5741640" imgH="758520" progId="Equation.3">
                    <p:embed/>
                    <p:pic>
                      <p:nvPicPr>
                        <p:cNvPr id="31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5450" y="4794250"/>
                          <a:ext cx="5753100" cy="774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" name="Picture 4" descr="x dbar t 20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3650" y="4864100"/>
              <a:ext cx="393700" cy="48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1682750" y="4165600"/>
            <a:ext cx="5778500" cy="774700"/>
            <a:chOff x="1682750" y="3714750"/>
            <a:chExt cx="5778500" cy="774700"/>
          </a:xfrm>
        </p:grpSpPr>
        <p:graphicFrame>
          <p:nvGraphicFramePr>
            <p:cNvPr id="34" name="Object 12"/>
            <p:cNvGraphicFramePr>
              <a:graphicFrameLocks noChangeAspect="1"/>
            </p:cNvGraphicFramePr>
            <p:nvPr/>
          </p:nvGraphicFramePr>
          <p:xfrm>
            <a:off x="1682750" y="3714750"/>
            <a:ext cx="57785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8" name="Equation" r:id="rId7" imgW="5769000" imgH="758520" progId="Equation.3">
                    <p:embed/>
                  </p:oleObj>
                </mc:Choice>
                <mc:Fallback>
                  <p:oleObj name="Equation" r:id="rId7" imgW="5769000" imgH="758520" progId="Equation.3">
                    <p:embed/>
                    <p:pic>
                      <p:nvPicPr>
                        <p:cNvPr id="34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2750" y="3714750"/>
                          <a:ext cx="5778500" cy="774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5" name="Picture 23" descr="x dbar t 20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6350" y="3784600"/>
              <a:ext cx="393700" cy="48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5"/>
          <p:cNvGrpSpPr/>
          <p:nvPr/>
        </p:nvGrpSpPr>
        <p:grpSpPr>
          <a:xfrm>
            <a:off x="6210300" y="1903413"/>
            <a:ext cx="1820668" cy="2141200"/>
            <a:chOff x="6210300" y="1452563"/>
            <a:chExt cx="1820668" cy="2141200"/>
          </a:xfrm>
        </p:grpSpPr>
        <p:graphicFrame>
          <p:nvGraphicFramePr>
            <p:cNvPr id="37" name="Object 11"/>
            <p:cNvGraphicFramePr>
              <a:graphicFrameLocks noChangeAspect="1"/>
            </p:cNvGraphicFramePr>
            <p:nvPr/>
          </p:nvGraphicFramePr>
          <p:xfrm>
            <a:off x="6275388" y="1452563"/>
            <a:ext cx="1470025" cy="1423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9" name="Equation" r:id="rId10" imgW="1460500" imgH="1409700" progId="Equation.3">
                    <p:embed/>
                  </p:oleObj>
                </mc:Choice>
                <mc:Fallback>
                  <p:oleObj name="Equation" r:id="rId10" imgW="1460500" imgH="1409700" progId="Equation.3">
                    <p:embed/>
                    <p:pic>
                      <p:nvPicPr>
                        <p:cNvPr id="37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1452563"/>
                          <a:ext cx="1470025" cy="1423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" name="TextBox 38"/>
            <p:cNvSpPr txBox="1"/>
            <p:nvPr/>
          </p:nvSpPr>
          <p:spPr>
            <a:xfrm>
              <a:off x="6210300" y="2947432"/>
              <a:ext cx="18206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Number </a:t>
              </a:r>
            </a:p>
            <a:p>
              <a:r>
                <a:rPr lang="en-US" dirty="0"/>
                <a:t>of samples = 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40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600" dirty="0"/>
              <a:t>Population std. dev., </a:t>
            </a:r>
            <a:r>
              <a:rPr lang="el-GR" sz="2600" dirty="0"/>
              <a:t>σ</a:t>
            </a:r>
            <a:r>
              <a:rPr lang="en-GB" sz="2600" dirty="0"/>
              <a:t> = 1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pSp>
        <p:nvGrpSpPr>
          <p:cNvPr id="27" name="Group 2"/>
          <p:cNvGrpSpPr>
            <a:grpSpLocks/>
          </p:cNvGrpSpPr>
          <p:nvPr/>
        </p:nvGrpSpPr>
        <p:grpSpPr bwMode="auto">
          <a:xfrm>
            <a:off x="873125" y="2855913"/>
            <a:ext cx="5019675" cy="1662112"/>
            <a:chOff x="430" y="1871"/>
            <a:chExt cx="3162" cy="1047"/>
          </a:xfrm>
        </p:grpSpPr>
        <p:sp>
          <p:nvSpPr>
            <p:cNvPr id="28" name="Rectangle 3"/>
            <p:cNvSpPr>
              <a:spLocks noChangeArrowheads="1"/>
            </p:cNvSpPr>
            <p:nvPr/>
          </p:nvSpPr>
          <p:spPr bwMode="auto">
            <a:xfrm>
              <a:off x="1248" y="1976"/>
              <a:ext cx="2336" cy="8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grpSp>
          <p:nvGrpSpPr>
            <p:cNvPr id="29" name="Group 4"/>
            <p:cNvGrpSpPr>
              <a:grpSpLocks/>
            </p:cNvGrpSpPr>
            <p:nvPr/>
          </p:nvGrpSpPr>
          <p:grpSpPr bwMode="auto">
            <a:xfrm>
              <a:off x="430" y="1871"/>
              <a:ext cx="3162" cy="1047"/>
              <a:chOff x="430" y="1871"/>
              <a:chExt cx="3162" cy="1047"/>
            </a:xfrm>
          </p:grpSpPr>
          <p:grpSp>
            <p:nvGrpSpPr>
              <p:cNvPr id="38" name="Group 5"/>
              <p:cNvGrpSpPr>
                <a:grpSpLocks/>
              </p:cNvGrpSpPr>
              <p:nvPr/>
            </p:nvGrpSpPr>
            <p:grpSpPr bwMode="auto">
              <a:xfrm>
                <a:off x="1248" y="1984"/>
                <a:ext cx="2344" cy="816"/>
                <a:chOff x="1248" y="1984"/>
                <a:chExt cx="2440" cy="816"/>
              </a:xfrm>
            </p:grpSpPr>
            <p:sp>
              <p:nvSpPr>
                <p:cNvPr id="43" name="Freeform 6"/>
                <p:cNvSpPr>
                  <a:spLocks/>
                </p:cNvSpPr>
                <p:nvPr/>
              </p:nvSpPr>
              <p:spPr bwMode="auto">
                <a:xfrm>
                  <a:off x="1248" y="1984"/>
                  <a:ext cx="2440" cy="816"/>
                </a:xfrm>
                <a:custGeom>
                  <a:avLst/>
                  <a:gdLst>
                    <a:gd name="T0" fmla="*/ 2440 w 2440"/>
                    <a:gd name="T1" fmla="*/ 0 h 816"/>
                    <a:gd name="T2" fmla="*/ 0 w 2440"/>
                    <a:gd name="T3" fmla="*/ 0 h 816"/>
                    <a:gd name="T4" fmla="*/ 0 w 2440"/>
                    <a:gd name="T5" fmla="*/ 816 h 816"/>
                    <a:gd name="T6" fmla="*/ 2432 w 2440"/>
                    <a:gd name="T7" fmla="*/ 816 h 81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440" h="816">
                      <a:moveTo>
                        <a:pt x="2440" y="0"/>
                      </a:moveTo>
                      <a:lnTo>
                        <a:pt x="0" y="0"/>
                      </a:lnTo>
                      <a:cubicBezTo>
                        <a:pt x="0" y="272"/>
                        <a:pt x="0" y="544"/>
                        <a:pt x="0" y="816"/>
                      </a:cubicBezTo>
                      <a:lnTo>
                        <a:pt x="2432" y="816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44" name="Line 7"/>
                <p:cNvSpPr>
                  <a:spLocks noChangeShapeType="1"/>
                </p:cNvSpPr>
                <p:nvPr/>
              </p:nvSpPr>
              <p:spPr bwMode="auto">
                <a:xfrm>
                  <a:off x="1248" y="2376"/>
                  <a:ext cx="244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40" name="Rectangle 8"/>
              <p:cNvSpPr>
                <a:spLocks noChangeArrowheads="1"/>
              </p:cNvSpPr>
              <p:nvPr/>
            </p:nvSpPr>
            <p:spPr bwMode="auto">
              <a:xfrm>
                <a:off x="430" y="1871"/>
                <a:ext cx="73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dirty="0"/>
                  <a:t>17 = UCL</a:t>
                </a:r>
              </a:p>
            </p:txBody>
          </p:sp>
          <p:sp>
            <p:nvSpPr>
              <p:cNvPr id="41" name="Rectangle 9"/>
              <p:cNvSpPr>
                <a:spLocks noChangeArrowheads="1"/>
              </p:cNvSpPr>
              <p:nvPr/>
            </p:nvSpPr>
            <p:spPr bwMode="auto">
              <a:xfrm>
                <a:off x="430" y="2687"/>
                <a:ext cx="72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dirty="0"/>
                  <a:t>15 = LCL</a:t>
                </a:r>
              </a:p>
            </p:txBody>
          </p:sp>
          <p:sp>
            <p:nvSpPr>
              <p:cNvPr id="42" name="Rectangle 10"/>
              <p:cNvSpPr>
                <a:spLocks noChangeArrowheads="1"/>
              </p:cNvSpPr>
              <p:nvPr/>
            </p:nvSpPr>
            <p:spPr bwMode="auto">
              <a:xfrm>
                <a:off x="430" y="2271"/>
                <a:ext cx="80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dirty="0"/>
                  <a:t>16 = Mean</a:t>
                </a:r>
              </a:p>
            </p:txBody>
          </p:sp>
        </p:grpSp>
      </p:grpSp>
      <p:grpSp>
        <p:nvGrpSpPr>
          <p:cNvPr id="45" name="Group 26"/>
          <p:cNvGrpSpPr>
            <a:grpSpLocks/>
          </p:cNvGrpSpPr>
          <p:nvPr/>
        </p:nvGrpSpPr>
        <p:grpSpPr bwMode="auto">
          <a:xfrm>
            <a:off x="2084388" y="2768600"/>
            <a:ext cx="3744912" cy="3071813"/>
            <a:chOff x="1193" y="1816"/>
            <a:chExt cx="2359" cy="1935"/>
          </a:xfrm>
        </p:grpSpPr>
        <p:grpSp>
          <p:nvGrpSpPr>
            <p:cNvPr id="46" name="Group 27"/>
            <p:cNvGrpSpPr>
              <a:grpSpLocks/>
            </p:cNvGrpSpPr>
            <p:nvPr/>
          </p:nvGrpSpPr>
          <p:grpSpPr bwMode="auto">
            <a:xfrm>
              <a:off x="1240" y="1816"/>
              <a:ext cx="2312" cy="1418"/>
              <a:chOff x="1240" y="1816"/>
              <a:chExt cx="2312" cy="1418"/>
            </a:xfrm>
          </p:grpSpPr>
          <p:sp>
            <p:nvSpPr>
              <p:cNvPr id="49" name="Line 28"/>
              <p:cNvSpPr>
                <a:spLocks noChangeShapeType="1"/>
              </p:cNvSpPr>
              <p:nvPr/>
            </p:nvSpPr>
            <p:spPr bwMode="auto">
              <a:xfrm>
                <a:off x="1368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Line 29"/>
              <p:cNvSpPr>
                <a:spLocks noChangeShapeType="1"/>
              </p:cNvSpPr>
              <p:nvPr/>
            </p:nvSpPr>
            <p:spPr bwMode="auto">
              <a:xfrm>
                <a:off x="1548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Line 30"/>
              <p:cNvSpPr>
                <a:spLocks noChangeShapeType="1"/>
              </p:cNvSpPr>
              <p:nvPr/>
            </p:nvSpPr>
            <p:spPr bwMode="auto">
              <a:xfrm>
                <a:off x="1729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Line 31"/>
              <p:cNvSpPr>
                <a:spLocks noChangeShapeType="1"/>
              </p:cNvSpPr>
              <p:nvPr/>
            </p:nvSpPr>
            <p:spPr bwMode="auto">
              <a:xfrm>
                <a:off x="1909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3" name="Line 32"/>
              <p:cNvSpPr>
                <a:spLocks noChangeShapeType="1"/>
              </p:cNvSpPr>
              <p:nvPr/>
            </p:nvSpPr>
            <p:spPr bwMode="auto">
              <a:xfrm>
                <a:off x="2090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4" name="Line 33"/>
              <p:cNvSpPr>
                <a:spLocks noChangeShapeType="1"/>
              </p:cNvSpPr>
              <p:nvPr/>
            </p:nvSpPr>
            <p:spPr bwMode="auto">
              <a:xfrm>
                <a:off x="2270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Line 34"/>
              <p:cNvSpPr>
                <a:spLocks noChangeShapeType="1"/>
              </p:cNvSpPr>
              <p:nvPr/>
            </p:nvSpPr>
            <p:spPr bwMode="auto">
              <a:xfrm>
                <a:off x="2451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Line 35"/>
              <p:cNvSpPr>
                <a:spLocks noChangeShapeType="1"/>
              </p:cNvSpPr>
              <p:nvPr/>
            </p:nvSpPr>
            <p:spPr bwMode="auto">
              <a:xfrm>
                <a:off x="2631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Line 36"/>
              <p:cNvSpPr>
                <a:spLocks noChangeShapeType="1"/>
              </p:cNvSpPr>
              <p:nvPr/>
            </p:nvSpPr>
            <p:spPr bwMode="auto">
              <a:xfrm>
                <a:off x="2812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8" name="Line 37"/>
              <p:cNvSpPr>
                <a:spLocks noChangeShapeType="1"/>
              </p:cNvSpPr>
              <p:nvPr/>
            </p:nvSpPr>
            <p:spPr bwMode="auto">
              <a:xfrm>
                <a:off x="2992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9" name="Line 38"/>
              <p:cNvSpPr>
                <a:spLocks noChangeShapeType="1"/>
              </p:cNvSpPr>
              <p:nvPr/>
            </p:nvSpPr>
            <p:spPr bwMode="auto">
              <a:xfrm>
                <a:off x="3173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0" name="Line 39"/>
              <p:cNvSpPr>
                <a:spLocks noChangeShapeType="1"/>
              </p:cNvSpPr>
              <p:nvPr/>
            </p:nvSpPr>
            <p:spPr bwMode="auto">
              <a:xfrm>
                <a:off x="3354" y="1816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1" name="Line 40"/>
              <p:cNvSpPr>
                <a:spLocks noChangeShapeType="1"/>
              </p:cNvSpPr>
              <p:nvPr/>
            </p:nvSpPr>
            <p:spPr bwMode="auto">
              <a:xfrm>
                <a:off x="1240" y="3232"/>
                <a:ext cx="231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6" name="Line 28"/>
              <p:cNvSpPr>
                <a:spLocks noChangeShapeType="1"/>
              </p:cNvSpPr>
              <p:nvPr/>
            </p:nvSpPr>
            <p:spPr bwMode="auto">
              <a:xfrm>
                <a:off x="1251" y="1818"/>
                <a:ext cx="0" cy="1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47" name="Rectangle 41"/>
            <p:cNvSpPr>
              <a:spLocks noChangeArrowheads="1"/>
            </p:cNvSpPr>
            <p:nvPr/>
          </p:nvSpPr>
          <p:spPr bwMode="auto">
            <a:xfrm>
              <a:off x="1766" y="3540"/>
              <a:ext cx="1207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85000"/>
                </a:lnSpc>
              </a:pPr>
              <a:r>
                <a:rPr lang="en-US" b="1" dirty="0"/>
                <a:t>Sample number</a:t>
              </a:r>
            </a:p>
          </p:txBody>
        </p:sp>
        <p:sp>
          <p:nvSpPr>
            <p:cNvPr id="48" name="Rectangle 42"/>
            <p:cNvSpPr>
              <a:spLocks noChangeArrowheads="1"/>
            </p:cNvSpPr>
            <p:nvPr/>
          </p:nvSpPr>
          <p:spPr bwMode="auto">
            <a:xfrm>
              <a:off x="1193" y="3142"/>
              <a:ext cx="2292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tabLst>
                  <a:tab pos="190500" algn="ctr"/>
                  <a:tab pos="482600" algn="ctr"/>
                  <a:tab pos="762000" algn="ctr"/>
                  <a:tab pos="1054100" algn="ctr"/>
                  <a:tab pos="1333500" algn="ctr"/>
                  <a:tab pos="1625600" algn="ctr"/>
                  <a:tab pos="1905000" algn="ctr"/>
                  <a:tab pos="2197100" algn="ctr"/>
                  <a:tab pos="2476500" algn="ctr"/>
                  <a:tab pos="2768600" algn="ctr"/>
                  <a:tab pos="3048000" algn="ctr"/>
                  <a:tab pos="3340100" algn="ctr"/>
                </a:tabLst>
              </a:pPr>
              <a:r>
                <a:rPr lang="en-US" sz="1600" dirty="0"/>
                <a:t>	|	|	|	|	|	|	|	|	|	|	|	|</a:t>
              </a:r>
            </a:p>
            <a:p>
              <a:pPr eaLnBrk="1" hangingPunct="1">
                <a:tabLst>
                  <a:tab pos="190500" algn="ctr"/>
                  <a:tab pos="482600" algn="ctr"/>
                  <a:tab pos="762000" algn="ctr"/>
                  <a:tab pos="1054100" algn="ctr"/>
                  <a:tab pos="1333500" algn="ctr"/>
                  <a:tab pos="1625600" algn="ctr"/>
                  <a:tab pos="1905000" algn="ctr"/>
                  <a:tab pos="2197100" algn="ctr"/>
                  <a:tab pos="2476500" algn="ctr"/>
                  <a:tab pos="2768600" algn="ctr"/>
                  <a:tab pos="3048000" algn="ctr"/>
                  <a:tab pos="3340100" algn="ctr"/>
                </a:tabLst>
              </a:pPr>
              <a:r>
                <a:rPr lang="en-US" sz="1600" dirty="0"/>
                <a:t>	1	2	3	4	5	6	7	8	9	10	11	12</a:t>
              </a:r>
            </a:p>
          </p:txBody>
        </p:sp>
      </p:grpSp>
      <p:grpSp>
        <p:nvGrpSpPr>
          <p:cNvPr id="62" name="Group 12"/>
          <p:cNvGrpSpPr>
            <a:grpSpLocks/>
          </p:cNvGrpSpPr>
          <p:nvPr/>
        </p:nvGrpSpPr>
        <p:grpSpPr bwMode="auto">
          <a:xfrm>
            <a:off x="2287588" y="2809875"/>
            <a:ext cx="3286125" cy="2127250"/>
            <a:chOff x="1321" y="1842"/>
            <a:chExt cx="2070" cy="1340"/>
          </a:xfrm>
        </p:grpSpPr>
        <p:sp>
          <p:nvSpPr>
            <p:cNvPr id="64" name="Oval 13"/>
            <p:cNvSpPr>
              <a:spLocks noChangeAspect="1" noChangeArrowheads="1"/>
            </p:cNvSpPr>
            <p:nvPr/>
          </p:nvSpPr>
          <p:spPr bwMode="auto">
            <a:xfrm>
              <a:off x="1510" y="2008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66" name="Oval 14"/>
            <p:cNvSpPr>
              <a:spLocks noChangeAspect="1" noChangeArrowheads="1"/>
            </p:cNvSpPr>
            <p:nvPr/>
          </p:nvSpPr>
          <p:spPr bwMode="auto">
            <a:xfrm>
              <a:off x="1321" y="2262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67" name="Oval 15"/>
            <p:cNvSpPr>
              <a:spLocks noChangeAspect="1" noChangeArrowheads="1"/>
            </p:cNvSpPr>
            <p:nvPr/>
          </p:nvSpPr>
          <p:spPr bwMode="auto">
            <a:xfrm>
              <a:off x="1685" y="2525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68" name="Oval 16"/>
            <p:cNvSpPr>
              <a:spLocks noChangeAspect="1" noChangeArrowheads="1"/>
            </p:cNvSpPr>
            <p:nvPr/>
          </p:nvSpPr>
          <p:spPr bwMode="auto">
            <a:xfrm>
              <a:off x="1866" y="2121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69" name="Oval 17"/>
            <p:cNvSpPr>
              <a:spLocks noChangeAspect="1" noChangeArrowheads="1"/>
            </p:cNvSpPr>
            <p:nvPr/>
          </p:nvSpPr>
          <p:spPr bwMode="auto">
            <a:xfrm>
              <a:off x="2773" y="2256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70" name="Oval 18"/>
            <p:cNvSpPr>
              <a:spLocks noChangeAspect="1" noChangeArrowheads="1"/>
            </p:cNvSpPr>
            <p:nvPr/>
          </p:nvSpPr>
          <p:spPr bwMode="auto">
            <a:xfrm>
              <a:off x="2049" y="2119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71" name="Oval 19"/>
            <p:cNvSpPr>
              <a:spLocks noChangeAspect="1" noChangeArrowheads="1"/>
            </p:cNvSpPr>
            <p:nvPr/>
          </p:nvSpPr>
          <p:spPr bwMode="auto">
            <a:xfrm>
              <a:off x="2590" y="2224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72" name="Oval 20"/>
            <p:cNvSpPr>
              <a:spLocks noChangeAspect="1" noChangeArrowheads="1"/>
            </p:cNvSpPr>
            <p:nvPr/>
          </p:nvSpPr>
          <p:spPr bwMode="auto">
            <a:xfrm>
              <a:off x="3313" y="1842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73" name="Oval 21"/>
            <p:cNvSpPr>
              <a:spLocks noChangeAspect="1" noChangeArrowheads="1"/>
            </p:cNvSpPr>
            <p:nvPr/>
          </p:nvSpPr>
          <p:spPr bwMode="auto">
            <a:xfrm>
              <a:off x="2224" y="2224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74" name="Oval 22"/>
            <p:cNvSpPr>
              <a:spLocks noChangeAspect="1" noChangeArrowheads="1"/>
            </p:cNvSpPr>
            <p:nvPr/>
          </p:nvSpPr>
          <p:spPr bwMode="auto">
            <a:xfrm>
              <a:off x="2408" y="2635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75" name="Oval 23"/>
            <p:cNvSpPr>
              <a:spLocks noChangeAspect="1" noChangeArrowheads="1"/>
            </p:cNvSpPr>
            <p:nvPr/>
          </p:nvSpPr>
          <p:spPr bwMode="auto">
            <a:xfrm>
              <a:off x="2951" y="2842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  <p:sp>
          <p:nvSpPr>
            <p:cNvPr id="76" name="Oval 24"/>
            <p:cNvSpPr>
              <a:spLocks noChangeAspect="1" noChangeArrowheads="1"/>
            </p:cNvSpPr>
            <p:nvPr/>
          </p:nvSpPr>
          <p:spPr bwMode="auto">
            <a:xfrm>
              <a:off x="3132" y="3104"/>
              <a:ext cx="78" cy="7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dirty="0"/>
            </a:p>
          </p:txBody>
        </p:sp>
      </p:grpSp>
      <p:sp>
        <p:nvSpPr>
          <p:cNvPr id="77" name="Rectangle 25"/>
          <p:cNvSpPr>
            <a:spLocks noChangeArrowheads="1"/>
          </p:cNvSpPr>
          <p:nvPr/>
        </p:nvSpPr>
        <p:spPr bwMode="auto">
          <a:xfrm>
            <a:off x="2041525" y="1789113"/>
            <a:ext cx="17335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b="1" dirty="0"/>
              <a:t>Control Chart for samples of 9 boxes</a:t>
            </a:r>
          </a:p>
        </p:txBody>
      </p:sp>
      <p:grpSp>
        <p:nvGrpSpPr>
          <p:cNvPr id="78" name="Group 43"/>
          <p:cNvGrpSpPr>
            <a:grpSpLocks/>
          </p:cNvGrpSpPr>
          <p:nvPr/>
        </p:nvGrpSpPr>
        <p:grpSpPr bwMode="auto">
          <a:xfrm>
            <a:off x="6146800" y="3048002"/>
            <a:ext cx="1600200" cy="1270000"/>
            <a:chOff x="3752" y="1992"/>
            <a:chExt cx="1008" cy="800"/>
          </a:xfrm>
        </p:grpSpPr>
        <p:sp>
          <p:nvSpPr>
            <p:cNvPr id="79" name="Line 44"/>
            <p:cNvSpPr>
              <a:spLocks noChangeShapeType="1"/>
            </p:cNvSpPr>
            <p:nvPr/>
          </p:nvSpPr>
          <p:spPr bwMode="auto">
            <a:xfrm>
              <a:off x="3752" y="1992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0" name="Line 45"/>
            <p:cNvSpPr>
              <a:spLocks noChangeShapeType="1"/>
            </p:cNvSpPr>
            <p:nvPr/>
          </p:nvSpPr>
          <p:spPr bwMode="auto">
            <a:xfrm>
              <a:off x="3752" y="2792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81" name="Group 49"/>
          <p:cNvGrpSpPr>
            <a:grpSpLocks/>
          </p:cNvGrpSpPr>
          <p:nvPr/>
        </p:nvGrpSpPr>
        <p:grpSpPr bwMode="auto">
          <a:xfrm>
            <a:off x="5740400" y="2101850"/>
            <a:ext cx="2327275" cy="3179763"/>
            <a:chOff x="3840" y="1396"/>
            <a:chExt cx="1466" cy="2003"/>
          </a:xfrm>
        </p:grpSpPr>
        <p:sp>
          <p:nvSpPr>
            <p:cNvPr id="82" name="Rectangle 50"/>
            <p:cNvSpPr>
              <a:spLocks noChangeArrowheads="1"/>
            </p:cNvSpPr>
            <p:nvPr/>
          </p:nvSpPr>
          <p:spPr bwMode="auto">
            <a:xfrm>
              <a:off x="3840" y="1396"/>
              <a:ext cx="1402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 eaLnBrk="1" hangingPunct="1">
                <a:lnSpc>
                  <a:spcPct val="85000"/>
                </a:lnSpc>
              </a:pPr>
              <a:r>
                <a:rPr lang="en-US" dirty="0"/>
                <a:t>Variation </a:t>
              </a:r>
              <a:br>
                <a:rPr lang="en-US" dirty="0"/>
              </a:br>
              <a:r>
                <a:rPr lang="en-US" dirty="0"/>
                <a:t>due to assignable causes</a:t>
              </a:r>
            </a:p>
          </p:txBody>
        </p:sp>
        <p:sp>
          <p:nvSpPr>
            <p:cNvPr id="83" name="Rectangle 51"/>
            <p:cNvSpPr>
              <a:spLocks noChangeArrowheads="1"/>
            </p:cNvSpPr>
            <p:nvPr/>
          </p:nvSpPr>
          <p:spPr bwMode="auto">
            <a:xfrm>
              <a:off x="3952" y="2892"/>
              <a:ext cx="1354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 eaLnBrk="1" hangingPunct="1">
                <a:lnSpc>
                  <a:spcPct val="85000"/>
                </a:lnSpc>
              </a:pPr>
              <a:r>
                <a:rPr lang="en-US" dirty="0"/>
                <a:t>Variation </a:t>
              </a:r>
              <a:br>
                <a:rPr lang="en-US" dirty="0"/>
              </a:br>
              <a:r>
                <a:rPr lang="en-US" dirty="0"/>
                <a:t>due to assignable causes</a:t>
              </a:r>
            </a:p>
          </p:txBody>
        </p:sp>
        <p:sp>
          <p:nvSpPr>
            <p:cNvPr id="84" name="Line 52"/>
            <p:cNvSpPr>
              <a:spLocks noChangeShapeType="1"/>
            </p:cNvSpPr>
            <p:nvPr/>
          </p:nvSpPr>
          <p:spPr bwMode="auto">
            <a:xfrm>
              <a:off x="4428" y="172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5" name="Line 53"/>
            <p:cNvSpPr>
              <a:spLocks noChangeShapeType="1"/>
            </p:cNvSpPr>
            <p:nvPr/>
          </p:nvSpPr>
          <p:spPr bwMode="auto">
            <a:xfrm flipV="1">
              <a:off x="4428" y="280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86" name="Group 54"/>
          <p:cNvGrpSpPr>
            <a:grpSpLocks/>
          </p:cNvGrpSpPr>
          <p:nvPr/>
        </p:nvGrpSpPr>
        <p:grpSpPr bwMode="auto">
          <a:xfrm>
            <a:off x="6073775" y="3048000"/>
            <a:ext cx="1962150" cy="1257300"/>
            <a:chOff x="4050" y="1992"/>
            <a:chExt cx="1236" cy="792"/>
          </a:xfrm>
        </p:grpSpPr>
        <p:sp>
          <p:nvSpPr>
            <p:cNvPr id="87" name="Rectangle 55"/>
            <p:cNvSpPr>
              <a:spLocks noChangeArrowheads="1"/>
            </p:cNvSpPr>
            <p:nvPr/>
          </p:nvSpPr>
          <p:spPr bwMode="auto">
            <a:xfrm>
              <a:off x="4050" y="2200"/>
              <a:ext cx="1236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85000"/>
                </a:lnSpc>
              </a:pPr>
              <a:r>
                <a:rPr lang="en-US" dirty="0"/>
                <a:t>Variation due to natural causes</a:t>
              </a:r>
            </a:p>
          </p:txBody>
        </p:sp>
        <p:sp>
          <p:nvSpPr>
            <p:cNvPr id="88" name="Line 56"/>
            <p:cNvSpPr>
              <a:spLocks noChangeShapeType="1"/>
            </p:cNvSpPr>
            <p:nvPr/>
          </p:nvSpPr>
          <p:spPr bwMode="auto">
            <a:xfrm flipV="1">
              <a:off x="4436" y="2544"/>
              <a:ext cx="0" cy="240"/>
            </a:xfrm>
            <a:prstGeom prst="line">
              <a:avLst/>
            </a:prstGeom>
            <a:noFill/>
            <a:ln w="38100">
              <a:solidFill>
                <a:srgbClr val="17509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9" name="Line 57"/>
            <p:cNvSpPr>
              <a:spLocks noChangeShapeType="1"/>
            </p:cNvSpPr>
            <p:nvPr/>
          </p:nvSpPr>
          <p:spPr bwMode="auto">
            <a:xfrm>
              <a:off x="4428" y="1992"/>
              <a:ext cx="0" cy="240"/>
            </a:xfrm>
            <a:prstGeom prst="line">
              <a:avLst/>
            </a:prstGeom>
            <a:noFill/>
            <a:ln w="38100">
              <a:solidFill>
                <a:srgbClr val="17509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90" name="Group 58"/>
          <p:cNvGrpSpPr>
            <a:grpSpLocks/>
          </p:cNvGrpSpPr>
          <p:nvPr/>
        </p:nvGrpSpPr>
        <p:grpSpPr bwMode="auto">
          <a:xfrm>
            <a:off x="5080000" y="4483100"/>
            <a:ext cx="1806575" cy="1298575"/>
            <a:chOff x="3080" y="2896"/>
            <a:chExt cx="1138" cy="818"/>
          </a:xfrm>
        </p:grpSpPr>
        <p:sp>
          <p:nvSpPr>
            <p:cNvPr id="91" name="Rectangle 59"/>
            <p:cNvSpPr>
              <a:spLocks noChangeArrowheads="1"/>
            </p:cNvSpPr>
            <p:nvPr/>
          </p:nvSpPr>
          <p:spPr bwMode="auto">
            <a:xfrm>
              <a:off x="3494" y="3355"/>
              <a:ext cx="724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85000"/>
                </a:lnSpc>
              </a:pPr>
              <a:r>
                <a:rPr lang="en-US" dirty="0"/>
                <a:t>Out of control</a:t>
              </a:r>
            </a:p>
          </p:txBody>
        </p:sp>
        <p:sp>
          <p:nvSpPr>
            <p:cNvPr id="92" name="Freeform 60"/>
            <p:cNvSpPr>
              <a:spLocks/>
            </p:cNvSpPr>
            <p:nvPr/>
          </p:nvSpPr>
          <p:spPr bwMode="auto">
            <a:xfrm>
              <a:off x="3080" y="2896"/>
              <a:ext cx="664" cy="440"/>
            </a:xfrm>
            <a:custGeom>
              <a:avLst/>
              <a:gdLst>
                <a:gd name="T0" fmla="*/ 0 w 664"/>
                <a:gd name="T1" fmla="*/ 0 h 440"/>
                <a:gd name="T2" fmla="*/ 664 w 664"/>
                <a:gd name="T3" fmla="*/ 440 h 440"/>
                <a:gd name="T4" fmla="*/ 184 w 664"/>
                <a:gd name="T5" fmla="*/ 280 h 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4" h="440">
                  <a:moveTo>
                    <a:pt x="0" y="0"/>
                  </a:moveTo>
                  <a:lnTo>
                    <a:pt x="664" y="440"/>
                  </a:lnTo>
                  <a:lnTo>
                    <a:pt x="184" y="28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93" name="Group 61"/>
          <p:cNvGrpSpPr>
            <a:grpSpLocks/>
          </p:cNvGrpSpPr>
          <p:nvPr/>
        </p:nvGrpSpPr>
        <p:grpSpPr bwMode="auto">
          <a:xfrm>
            <a:off x="3959225" y="2076450"/>
            <a:ext cx="1519238" cy="620713"/>
            <a:chOff x="2374" y="1380"/>
            <a:chExt cx="957" cy="391"/>
          </a:xfrm>
        </p:grpSpPr>
        <p:sp>
          <p:nvSpPr>
            <p:cNvPr id="94" name="Rectangle 62"/>
            <p:cNvSpPr>
              <a:spLocks noChangeArrowheads="1"/>
            </p:cNvSpPr>
            <p:nvPr/>
          </p:nvSpPr>
          <p:spPr bwMode="auto">
            <a:xfrm>
              <a:off x="2374" y="1380"/>
              <a:ext cx="732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85000"/>
                </a:lnSpc>
              </a:pPr>
              <a:r>
                <a:rPr lang="en-US" dirty="0"/>
                <a:t>Out of control</a:t>
              </a:r>
            </a:p>
          </p:txBody>
        </p:sp>
        <p:sp>
          <p:nvSpPr>
            <p:cNvPr id="95" name="Freeform 63"/>
            <p:cNvSpPr>
              <a:spLocks/>
            </p:cNvSpPr>
            <p:nvPr/>
          </p:nvSpPr>
          <p:spPr bwMode="auto">
            <a:xfrm>
              <a:off x="3043" y="1557"/>
              <a:ext cx="288" cy="214"/>
            </a:xfrm>
            <a:custGeom>
              <a:avLst/>
              <a:gdLst>
                <a:gd name="T0" fmla="*/ 0 w 288"/>
                <a:gd name="T1" fmla="*/ 0 h 214"/>
                <a:gd name="T2" fmla="*/ 160 w 288"/>
                <a:gd name="T3" fmla="*/ 0 h 214"/>
                <a:gd name="T4" fmla="*/ 288 w 288"/>
                <a:gd name="T5" fmla="*/ 214 h 2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8" h="214">
                  <a:moveTo>
                    <a:pt x="0" y="0"/>
                  </a:moveTo>
                  <a:lnTo>
                    <a:pt x="160" y="0"/>
                  </a:lnTo>
                  <a:lnTo>
                    <a:pt x="288" y="21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9296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6" presetClass="entr" presetSubtype="4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 algn="ctr">
              <a:buClr>
                <a:srgbClr val="BF0922"/>
              </a:buClr>
              <a:buSzPct val="60000"/>
              <a:buNone/>
            </a:pPr>
            <a:r>
              <a:rPr lang="en-US" sz="3600" b="1" u="sng" dirty="0">
                <a:solidFill>
                  <a:schemeClr val="accent1"/>
                </a:solidFill>
              </a:rPr>
              <a:t>For </a:t>
            </a:r>
            <a:r>
              <a:rPr lang="en-US" sz="3600" b="1" i="1" u="sng" dirty="0">
                <a:solidFill>
                  <a:schemeClr val="accent1"/>
                </a:solidFill>
                <a:latin typeface="Times New Roman" charset="0"/>
                <a:cs typeface="Times New Roman" charset="0"/>
              </a:rPr>
              <a:t>x</a:t>
            </a:r>
            <a:r>
              <a:rPr lang="en-US" sz="3600" b="1" u="sng" dirty="0">
                <a:solidFill>
                  <a:schemeClr val="accent1"/>
                </a:solidFill>
              </a:rPr>
              <a:t>-Charts when we don</a:t>
            </a:r>
            <a:r>
              <a:rPr lang="en-AU" sz="3600" b="1" u="sng" dirty="0">
                <a:solidFill>
                  <a:schemeClr val="accent1"/>
                </a:solidFill>
              </a:rPr>
              <a:t>'</a:t>
            </a:r>
            <a:r>
              <a:rPr lang="en-US" sz="3600" b="1" u="sng" dirty="0">
                <a:solidFill>
                  <a:schemeClr val="accent1"/>
                </a:solidFill>
              </a:rPr>
              <a:t>t know </a:t>
            </a:r>
            <a:r>
              <a:rPr lang="en-US" sz="3600" b="1" i="1" u="sng" dirty="0">
                <a:solidFill>
                  <a:schemeClr val="accent1"/>
                </a:solidFill>
                <a:latin typeface="Symbol" charset="0"/>
              </a:rPr>
              <a:t>s </a:t>
            </a:r>
            <a:endParaRPr lang="en-US" sz="3600" b="1" i="1" u="sng" dirty="0">
              <a:solidFill>
                <a:schemeClr val="accent1"/>
              </a:solidFill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pSp>
        <p:nvGrpSpPr>
          <p:cNvPr id="97" name="Group 3"/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98" name="Rectangle 4"/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99" name="Line 5"/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00" name="Group 99"/>
          <p:cNvGrpSpPr>
            <a:grpSpLocks/>
          </p:cNvGrpSpPr>
          <p:nvPr/>
        </p:nvGrpSpPr>
        <p:grpSpPr bwMode="auto">
          <a:xfrm>
            <a:off x="1600200" y="2444750"/>
            <a:ext cx="2362200" cy="1193800"/>
            <a:chOff x="3175000" y="2444750"/>
            <a:chExt cx="2362200" cy="1193800"/>
          </a:xfrm>
        </p:grpSpPr>
        <p:graphicFrame>
          <p:nvGraphicFramePr>
            <p:cNvPr id="101" name="Object 2"/>
            <p:cNvGraphicFramePr>
              <a:graphicFrameLocks noChangeAspect="1"/>
            </p:cNvGraphicFramePr>
            <p:nvPr/>
          </p:nvGraphicFramePr>
          <p:xfrm>
            <a:off x="3175000" y="2559050"/>
            <a:ext cx="2362200" cy="1079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4" name="Equation" r:id="rId4" imgW="2349360" imgH="1069560" progId="Equation.3">
                    <p:embed/>
                  </p:oleObj>
                </mc:Choice>
                <mc:Fallback>
                  <p:oleObj name="Equation" r:id="rId4" imgW="2349360" imgH="1069560" progId="Equation.3">
                    <p:embed/>
                    <p:pic>
                      <p:nvPicPr>
                        <p:cNvPr id="10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5000" y="2559050"/>
                          <a:ext cx="2362200" cy="1079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2" name="Picture 1" descr="x dbar t 28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0700" y="2444750"/>
              <a:ext cx="482600" cy="59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" name="Picture 11" descr="x dbar t 28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3016250"/>
              <a:ext cx="482600" cy="59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4" name="Group 103"/>
          <p:cNvGrpSpPr>
            <a:grpSpLocks/>
          </p:cNvGrpSpPr>
          <p:nvPr/>
        </p:nvGrpSpPr>
        <p:grpSpPr bwMode="auto">
          <a:xfrm>
            <a:off x="695325" y="3906914"/>
            <a:ext cx="5867489" cy="2341486"/>
            <a:chOff x="1266825" y="4013224"/>
            <a:chExt cx="5095875" cy="2341421"/>
          </a:xfrm>
        </p:grpSpPr>
        <p:grpSp>
          <p:nvGrpSpPr>
            <p:cNvPr id="105" name="Group 5"/>
            <p:cNvGrpSpPr>
              <a:grpSpLocks/>
            </p:cNvGrpSpPr>
            <p:nvPr/>
          </p:nvGrpSpPr>
          <p:grpSpPr bwMode="auto">
            <a:xfrm>
              <a:off x="1266825" y="4013224"/>
              <a:ext cx="5095875" cy="2341421"/>
              <a:chOff x="606425" y="3848099"/>
              <a:chExt cx="5095875" cy="2341421"/>
            </a:xfrm>
          </p:grpSpPr>
          <p:sp>
            <p:nvSpPr>
              <p:cNvPr id="107" name="Rectangle 19"/>
              <p:cNvSpPr>
                <a:spLocks noChangeArrowheads="1"/>
              </p:cNvSpPr>
              <p:nvPr/>
            </p:nvSpPr>
            <p:spPr bwMode="auto">
              <a:xfrm>
                <a:off x="606425" y="4327524"/>
                <a:ext cx="5095875" cy="1861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2006600" indent="-2006600" eaLnBrk="1" hangingPunct="1">
                  <a:spcAft>
                    <a:spcPts val="12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dirty="0"/>
                  <a:t>Where            	                  average range of the samples</a:t>
                </a:r>
              </a:p>
              <a:p>
                <a:pPr marL="2006600" indent="-2006600" eaLnBrk="1" hangingPunct="1">
                  <a:spcAft>
                    <a:spcPts val="6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dirty="0"/>
                  <a:t>              </a:t>
                </a:r>
                <a:r>
                  <a:rPr lang="en-US" i="1" dirty="0">
                    <a:latin typeface="Times New Roman" charset="0"/>
                    <a:cs typeface="Times New Roman" charset="0"/>
                  </a:rPr>
                  <a:t>A</a:t>
                </a:r>
                <a:r>
                  <a:rPr lang="en-US" baseline="-25000" dirty="0"/>
                  <a:t>2</a:t>
                </a:r>
                <a:r>
                  <a:rPr lang="en-US" dirty="0"/>
                  <a:t>, D</a:t>
                </a:r>
                <a:r>
                  <a:rPr lang="en-US" baseline="-25000" dirty="0"/>
                  <a:t>3</a:t>
                </a:r>
                <a:r>
                  <a:rPr lang="en-US" dirty="0"/>
                  <a:t>, and D</a:t>
                </a:r>
                <a:r>
                  <a:rPr lang="en-US" baseline="-25000" dirty="0"/>
                  <a:t>4</a:t>
                </a:r>
                <a:r>
                  <a:rPr lang="en-US" dirty="0"/>
                  <a:t> = control chart factor shown in Table</a:t>
                </a:r>
              </a:p>
              <a:p>
                <a:pPr marL="2006600" indent="-2006600" eaLnBrk="1" hangingPunct="1">
                  <a:spcAft>
                    <a:spcPts val="6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dirty="0"/>
                  <a:t>                  =	 mean of the sample means</a:t>
                </a:r>
              </a:p>
              <a:p>
                <a:pPr marL="2006600" indent="-2006600" eaLnBrk="1" hangingPunct="1">
                  <a:spcAft>
                    <a:spcPts val="6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dirty="0"/>
                  <a:t>             </a:t>
                </a:r>
                <a:r>
                  <a:rPr lang="en-US" i="1" dirty="0" err="1">
                    <a:latin typeface="Times New Roman"/>
                    <a:cs typeface="Times New Roman"/>
                  </a:rPr>
                  <a:t>R</a:t>
                </a:r>
                <a:r>
                  <a:rPr lang="en-US" i="1" baseline="-25000" dirty="0" err="1">
                    <a:latin typeface="Times New Roman"/>
                    <a:cs typeface="Times New Roman"/>
                  </a:rPr>
                  <a:t>i</a:t>
                </a:r>
                <a:r>
                  <a:rPr lang="en-US" i="1" baseline="-25000" dirty="0">
                    <a:latin typeface="Times New Roman"/>
                    <a:cs typeface="Times New Roman"/>
                  </a:rPr>
                  <a:t> </a:t>
                </a:r>
                <a:r>
                  <a:rPr lang="en-US" dirty="0"/>
                  <a:t>= 	range for sample </a:t>
                </a:r>
                <a:r>
                  <a:rPr lang="en-US" i="1" dirty="0" err="1">
                    <a:latin typeface="Times New Roman"/>
                    <a:cs typeface="Times New Roman"/>
                  </a:rPr>
                  <a:t>i</a:t>
                </a:r>
                <a:endParaRPr lang="en-US" i="1" dirty="0">
                  <a:latin typeface="Times New Roman"/>
                  <a:cs typeface="Times New Roman"/>
                </a:endParaRPr>
              </a:p>
              <a:p>
                <a:pPr marL="2006600" indent="-2006600" eaLnBrk="1" hangingPunct="1">
                  <a:spcAft>
                    <a:spcPts val="600"/>
                  </a:spcAft>
                  <a:tabLst>
                    <a:tab pos="1524000" algn="r"/>
                    <a:tab pos="1816100" algn="r"/>
                  </a:tabLst>
                </a:pPr>
                <a:r>
                  <a:rPr lang="en-US" i="1" dirty="0">
                    <a:latin typeface="Times New Roman"/>
                    <a:cs typeface="Times New Roman"/>
                  </a:rPr>
                  <a:t>             k </a:t>
                </a:r>
                <a:r>
                  <a:rPr lang="en-US" dirty="0"/>
                  <a:t>=	total number of samples</a:t>
                </a:r>
              </a:p>
            </p:txBody>
          </p:sp>
          <p:graphicFrame>
            <p:nvGraphicFramePr>
              <p:cNvPr id="108" name="Object 3"/>
              <p:cNvGraphicFramePr>
                <a:graphicFrameLocks noChangeAspect="1"/>
              </p:cNvGraphicFramePr>
              <p:nvPr/>
            </p:nvGraphicFramePr>
            <p:xfrm>
              <a:off x="1435100" y="3848099"/>
              <a:ext cx="1050925" cy="9604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55" name="Equation" r:id="rId8" imgW="1041400" imgH="952500" progId="Equation.3">
                      <p:embed/>
                    </p:oleObj>
                  </mc:Choice>
                  <mc:Fallback>
                    <p:oleObj name="Equation" r:id="rId8" imgW="1041400" imgH="952500" progId="Equation.3">
                      <p:embed/>
                      <p:pic>
                        <p:nvPicPr>
                          <p:cNvPr id="108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35100" y="3848099"/>
                            <a:ext cx="1050925" cy="9604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106" name="Picture 7" descr="x dbar t 18.pdf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240" y="5191104"/>
              <a:ext cx="3810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AA7895C-4B06-4BF9-8CED-0D5AA0CBA096}"/>
              </a:ext>
            </a:extLst>
          </p:cNvPr>
          <p:cNvSpPr txBox="1"/>
          <p:nvPr/>
        </p:nvSpPr>
        <p:spPr>
          <a:xfrm>
            <a:off x="828938" y="1969782"/>
            <a:ext cx="1390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X-chart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43D367-694C-4271-BD68-51FFDAEF9DE0}"/>
              </a:ext>
            </a:extLst>
          </p:cNvPr>
          <p:cNvSpPr txBox="1"/>
          <p:nvPr/>
        </p:nvSpPr>
        <p:spPr>
          <a:xfrm>
            <a:off x="5163076" y="1981200"/>
            <a:ext cx="1399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R-chart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270C68-DD90-4CA3-844F-A7180CBC8889}"/>
                  </a:ext>
                </a:extLst>
              </p:cNvPr>
              <p:cNvSpPr txBox="1"/>
              <p:nvPr/>
            </p:nvSpPr>
            <p:spPr>
              <a:xfrm>
                <a:off x="5733386" y="2560954"/>
                <a:ext cx="20301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270C68-DD90-4CA3-844F-A7180CBC8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386" y="2560954"/>
                <a:ext cx="2030108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70E3829-7E5A-4105-AA0A-18EA94C78926}"/>
                  </a:ext>
                </a:extLst>
              </p:cNvPr>
              <p:cNvSpPr txBox="1"/>
              <p:nvPr/>
            </p:nvSpPr>
            <p:spPr>
              <a:xfrm>
                <a:off x="5715000" y="3074313"/>
                <a:ext cx="19740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𝐿𝐶𝐿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70E3829-7E5A-4105-AA0A-18EA94C78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3074313"/>
                <a:ext cx="1974002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07E36A9-96DF-447C-93B2-53DDDBE858B3}"/>
              </a:ext>
            </a:extLst>
          </p:cNvPr>
          <p:cNvCxnSpPr/>
          <p:nvPr/>
        </p:nvCxnSpPr>
        <p:spPr>
          <a:xfrm>
            <a:off x="4648200" y="1828800"/>
            <a:ext cx="0" cy="2209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35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984250" y="1981200"/>
          <a:ext cx="7327900" cy="4267200"/>
        </p:xfrm>
        <a:graphic>
          <a:graphicData uri="http://schemas.openxmlformats.org/drawingml/2006/table">
            <a:tbl>
              <a:tblPr/>
              <a:tblGrid>
                <a:gridCol w="144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Factors for Computing Control Chart Limits (3 sigma)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SAMPLE SIZE,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MEAN FACTOR,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UPPER RANGE,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LOWER RANGE,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3.268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1.023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2.574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.729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2.282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.577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2.115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1.924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.266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21" name="Group 3">
            <a:extLst>
              <a:ext uri="{FF2B5EF4-FFF2-40B4-BE49-F238E27FC236}">
                <a16:creationId xmlns:a16="http://schemas.microsoft.com/office/drawing/2014/main" id="{8A71D0D9-09C2-48B1-A831-A98CBB6F6E0E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22" name="Rectangle 4">
              <a:extLst>
                <a:ext uri="{FF2B5EF4-FFF2-40B4-BE49-F238E27FC236}">
                  <a16:creationId xmlns:a16="http://schemas.microsoft.com/office/drawing/2014/main" id="{0228EEC6-BF71-4D3A-A591-A54FEBC5C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2B17B461-B110-4944-8D61-5B3BF82E3B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7389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39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70236" y="2497236"/>
            <a:ext cx="41303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Oat flakes labeled as "net weight 12 ounces</a:t>
            </a:r>
            <a:r>
              <a:rPr lang="en-AU" sz="2800" dirty="0"/>
              <a:t>"</a:t>
            </a:r>
            <a:endParaRPr lang="en-US" sz="2800" dirty="0"/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4114800" y="4191000"/>
            <a:ext cx="433650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800" dirty="0"/>
              <a:t>Process average = 12 ounces</a:t>
            </a:r>
          </a:p>
          <a:p>
            <a:pPr eaLnBrk="1" hangingPunct="1"/>
            <a:r>
              <a:rPr lang="en-US" sz="2800" dirty="0"/>
              <a:t>Sample size = 5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5124A49D-A9C5-45D0-8794-4145EB170D1C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19" name="Rectangle 4">
              <a:extLst>
                <a:ext uri="{FF2B5EF4-FFF2-40B4-BE49-F238E27FC236}">
                  <a16:creationId xmlns:a16="http://schemas.microsoft.com/office/drawing/2014/main" id="{D74E5222-BD28-4288-8A48-AB18665C8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7B1CC2A9-545F-4C82-A4C3-69FA080181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5162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sz="2400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1752597"/>
          <a:ext cx="6159741" cy="4876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0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25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SAMPLE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WEIGHT OF LIGHTEST PACKET </a:t>
                      </a:r>
                      <a:endParaRPr lang="en-GB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 SAMPLE OF n = 5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WEIGHT OF HEAVIEST PACKET </a:t>
                      </a:r>
                      <a:endParaRPr lang="en-GB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 SAMPLE OF n = 5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11.50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11.72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11.97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12.00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11.55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12.05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12.00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12.20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11.95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12.00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10.55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10.75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12.50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12.75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11.00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11.25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10.60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11.00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2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11.70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12.10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1295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Sum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139901" y="1735159"/>
          <a:ext cx="1271347" cy="4894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1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81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RANGE </a:t>
                      </a:r>
                      <a:endParaRPr lang="en-GB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.22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.03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.50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.05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.25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.40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.40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2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2.5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8" name="Group 3">
            <a:extLst>
              <a:ext uri="{FF2B5EF4-FFF2-40B4-BE49-F238E27FC236}">
                <a16:creationId xmlns:a16="http://schemas.microsoft.com/office/drawing/2014/main" id="{DBC17A99-8295-4D79-BF17-9154ACBE25AB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19" name="Rectangle 4">
              <a:extLst>
                <a:ext uri="{FF2B5EF4-FFF2-40B4-BE49-F238E27FC236}">
                  <a16:creationId xmlns:a16="http://schemas.microsoft.com/office/drawing/2014/main" id="{B5EADAC5-C3AF-4A90-BB46-C90112F67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21" name="Line 5">
              <a:extLst>
                <a:ext uri="{FF2B5EF4-FFF2-40B4-BE49-F238E27FC236}">
                  <a16:creationId xmlns:a16="http://schemas.microsoft.com/office/drawing/2014/main" id="{2D598855-4DEE-441B-BEF7-CF87B24CF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067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sz="2800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1549400" y="2698750"/>
            <a:ext cx="3022600" cy="1858963"/>
            <a:chOff x="1549400" y="2647950"/>
            <a:chExt cx="3022600" cy="1858963"/>
          </a:xfrm>
        </p:grpSpPr>
        <p:graphicFrame>
          <p:nvGraphicFramePr>
            <p:cNvPr id="28" name="Object 1"/>
            <p:cNvGraphicFramePr>
              <a:graphicFrameLocks noChangeAspect="1"/>
            </p:cNvGraphicFramePr>
            <p:nvPr/>
          </p:nvGraphicFramePr>
          <p:xfrm>
            <a:off x="1549400" y="2767013"/>
            <a:ext cx="3022600" cy="173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93" name="Equation" r:id="rId4" imgW="3007800" imgH="1728000" progId="Equation.3">
                    <p:embed/>
                  </p:oleObj>
                </mc:Choice>
                <mc:Fallback>
                  <p:oleObj name="Equation" r:id="rId4" imgW="3007800" imgH="1728000" progId="Equation.3">
                    <p:embed/>
                    <p:pic>
                      <p:nvPicPr>
                        <p:cNvPr id="28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400" y="2767013"/>
                          <a:ext cx="3022600" cy="1739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9" name="Picture 4" descr="x dbar t 26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500" y="2647950"/>
              <a:ext cx="45720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549400" y="4705350"/>
            <a:ext cx="2971800" cy="1420813"/>
            <a:chOff x="1549400" y="4705350"/>
            <a:chExt cx="2971800" cy="1420813"/>
          </a:xfrm>
        </p:grpSpPr>
        <p:graphicFrame>
          <p:nvGraphicFramePr>
            <p:cNvPr id="31" name="Object 32"/>
            <p:cNvGraphicFramePr>
              <a:graphicFrameLocks noChangeAspect="1"/>
            </p:cNvGraphicFramePr>
            <p:nvPr/>
          </p:nvGraphicFramePr>
          <p:xfrm>
            <a:off x="1549400" y="4830763"/>
            <a:ext cx="2971800" cy="1295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94" name="Equation" r:id="rId7" imgW="2962080" imgH="1279800" progId="Equation.3">
                    <p:embed/>
                  </p:oleObj>
                </mc:Choice>
                <mc:Fallback>
                  <p:oleObj name="Equation" r:id="rId7" imgW="2962080" imgH="1279800" progId="Equation.3">
                    <p:embed/>
                    <p:pic>
                      <p:nvPicPr>
                        <p:cNvPr id="31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400" y="4830763"/>
                          <a:ext cx="2971800" cy="1295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" name="Picture 22" descr="x dbar t 26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5400" y="4705350"/>
              <a:ext cx="45720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6019800" y="1905000"/>
          <a:ext cx="2895600" cy="417576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4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SAMPLE SIZE,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  <a:r>
                        <a:rPr kumimoji="0" lang="en-US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3.268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1.023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2.574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.729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2.282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.577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2.115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.419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1.924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1.816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.308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.266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4" name="Freeform 33"/>
          <p:cNvSpPr/>
          <p:nvPr/>
        </p:nvSpPr>
        <p:spPr bwMode="auto">
          <a:xfrm flipV="1">
            <a:off x="3784600" y="3657600"/>
            <a:ext cx="3454400" cy="304800"/>
          </a:xfrm>
          <a:custGeom>
            <a:avLst/>
            <a:gdLst>
              <a:gd name="connsiteX0" fmla="*/ 2451100 w 2451100"/>
              <a:gd name="connsiteY0" fmla="*/ 0 h 1790700"/>
              <a:gd name="connsiteX1" fmla="*/ 673100 w 2451100"/>
              <a:gd name="connsiteY1" fmla="*/ 533400 h 1790700"/>
              <a:gd name="connsiteX2" fmla="*/ 0 w 2451100"/>
              <a:gd name="connsiteY2" fmla="*/ 179070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1100" h="1790700">
                <a:moveTo>
                  <a:pt x="2451100" y="0"/>
                </a:moveTo>
                <a:cubicBezTo>
                  <a:pt x="1766358" y="117475"/>
                  <a:pt x="1081617" y="234950"/>
                  <a:pt x="673100" y="533400"/>
                </a:cubicBezTo>
                <a:cubicBezTo>
                  <a:pt x="264583" y="831850"/>
                  <a:pt x="0" y="1790700"/>
                  <a:pt x="0" y="1790700"/>
                </a:cubicBezTo>
              </a:path>
            </a:pathLst>
          </a:custGeom>
          <a:ln w="57150"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4" name="Group 3">
            <a:extLst>
              <a:ext uri="{FF2B5EF4-FFF2-40B4-BE49-F238E27FC236}">
                <a16:creationId xmlns:a16="http://schemas.microsoft.com/office/drawing/2014/main" id="{0E363819-7C5D-495F-9296-25296452A04C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25" name="Rectangle 4">
              <a:extLst>
                <a:ext uri="{FF2B5EF4-FFF2-40B4-BE49-F238E27FC236}">
                  <a16:creationId xmlns:a16="http://schemas.microsoft.com/office/drawing/2014/main" id="{F5732643-3F7B-49AB-ACD1-5E1C49A83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26" name="Line 5">
              <a:extLst>
                <a:ext uri="{FF2B5EF4-FFF2-40B4-BE49-F238E27FC236}">
                  <a16:creationId xmlns:a16="http://schemas.microsoft.com/office/drawing/2014/main" id="{0A18F034-F77F-4702-8803-F0AC1734C6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5264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032500" y="3022600"/>
            <a:ext cx="2133600" cy="3162300"/>
            <a:chOff x="6032500" y="3022600"/>
            <a:chExt cx="2133600" cy="3162300"/>
          </a:xfrm>
        </p:grpSpPr>
        <p:sp>
          <p:nvSpPr>
            <p:cNvPr id="19" name="Line 24"/>
            <p:cNvSpPr>
              <a:spLocks noChangeShapeType="1"/>
            </p:cNvSpPr>
            <p:nvPr/>
          </p:nvSpPr>
          <p:spPr bwMode="auto">
            <a:xfrm>
              <a:off x="6032500" y="3022600"/>
              <a:ext cx="0" cy="31623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6032500" y="36195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6032500" y="450215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>
              <a:off x="6032500" y="53848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Rectangle 29"/>
            <p:cNvSpPr>
              <a:spLocks noChangeArrowheads="1"/>
            </p:cNvSpPr>
            <p:nvPr/>
          </p:nvSpPr>
          <p:spPr bwMode="auto">
            <a:xfrm>
              <a:off x="6164263" y="3270250"/>
              <a:ext cx="16129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UCL = 12.144</a:t>
              </a:r>
            </a:p>
          </p:txBody>
        </p:sp>
        <p:sp>
          <p:nvSpPr>
            <p:cNvPr id="25" name="Rectangle 30"/>
            <p:cNvSpPr>
              <a:spLocks noChangeArrowheads="1"/>
            </p:cNvSpPr>
            <p:nvPr/>
          </p:nvSpPr>
          <p:spPr bwMode="auto">
            <a:xfrm>
              <a:off x="6164263" y="4146550"/>
              <a:ext cx="12827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Mean = 12</a:t>
              </a:r>
            </a:p>
          </p:txBody>
        </p:sp>
        <p:sp>
          <p:nvSpPr>
            <p:cNvPr id="26" name="Rectangle 31"/>
            <p:cNvSpPr>
              <a:spLocks noChangeArrowheads="1"/>
            </p:cNvSpPr>
            <p:nvPr/>
          </p:nvSpPr>
          <p:spPr bwMode="auto">
            <a:xfrm>
              <a:off x="6164263" y="5035550"/>
              <a:ext cx="15515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LCL = 11.856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1549400" y="2698750"/>
            <a:ext cx="3022600" cy="1858963"/>
            <a:chOff x="1549400" y="2647950"/>
            <a:chExt cx="3022600" cy="1858963"/>
          </a:xfrm>
        </p:grpSpPr>
        <p:graphicFrame>
          <p:nvGraphicFramePr>
            <p:cNvPr id="28" name="Object 1"/>
            <p:cNvGraphicFramePr>
              <a:graphicFrameLocks noChangeAspect="1"/>
            </p:cNvGraphicFramePr>
            <p:nvPr/>
          </p:nvGraphicFramePr>
          <p:xfrm>
            <a:off x="1549400" y="2767013"/>
            <a:ext cx="3022600" cy="173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69" name="Equation" r:id="rId4" imgW="3007800" imgH="1728000" progId="Equation.3">
                    <p:embed/>
                  </p:oleObj>
                </mc:Choice>
                <mc:Fallback>
                  <p:oleObj name="Equation" r:id="rId4" imgW="3007800" imgH="1728000" progId="Equation.3">
                    <p:embed/>
                    <p:pic>
                      <p:nvPicPr>
                        <p:cNvPr id="28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400" y="2767013"/>
                          <a:ext cx="3022600" cy="1739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9" name="Picture 4" descr="x dbar t 26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500" y="2647950"/>
              <a:ext cx="45720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549400" y="4705350"/>
            <a:ext cx="2971800" cy="1420813"/>
            <a:chOff x="1549400" y="4705350"/>
            <a:chExt cx="2971800" cy="1420813"/>
          </a:xfrm>
        </p:grpSpPr>
        <p:graphicFrame>
          <p:nvGraphicFramePr>
            <p:cNvPr id="31" name="Object 32"/>
            <p:cNvGraphicFramePr>
              <a:graphicFrameLocks noChangeAspect="1"/>
            </p:cNvGraphicFramePr>
            <p:nvPr/>
          </p:nvGraphicFramePr>
          <p:xfrm>
            <a:off x="1549400" y="4830763"/>
            <a:ext cx="2971800" cy="1295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0" name="Equation" r:id="rId7" imgW="2962080" imgH="1279800" progId="Equation.3">
                    <p:embed/>
                  </p:oleObj>
                </mc:Choice>
                <mc:Fallback>
                  <p:oleObj name="Equation" r:id="rId7" imgW="2962080" imgH="1279800" progId="Equation.3">
                    <p:embed/>
                    <p:pic>
                      <p:nvPicPr>
                        <p:cNvPr id="31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400" y="4830763"/>
                          <a:ext cx="2971800" cy="1295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" name="Picture 22" descr="x dbar t 26.pd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5400" y="4705350"/>
              <a:ext cx="45720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" name="Group 3">
            <a:extLst>
              <a:ext uri="{FF2B5EF4-FFF2-40B4-BE49-F238E27FC236}">
                <a16:creationId xmlns:a16="http://schemas.microsoft.com/office/drawing/2014/main" id="{19EF323A-6AA0-41D7-853D-89DC922B8349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34" name="Rectangle 4">
              <a:extLst>
                <a:ext uri="{FF2B5EF4-FFF2-40B4-BE49-F238E27FC236}">
                  <a16:creationId xmlns:a16="http://schemas.microsoft.com/office/drawing/2014/main" id="{B31C9F9E-C3A5-4C1A-B7A5-C914EBD49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35" name="Line 5">
              <a:extLst>
                <a:ext uri="{FF2B5EF4-FFF2-40B4-BE49-F238E27FC236}">
                  <a16:creationId xmlns:a16="http://schemas.microsoft.com/office/drawing/2014/main" id="{E5472014-03CA-405B-A71F-F7808070DC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4903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Control Charts for Variables</a:t>
            </a: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800" b="1" i="1" dirty="0">
                <a:latin typeface="Arial" charset="0"/>
                <a:cs typeface="Arial" charset="0"/>
              </a:rPr>
              <a:t>R</a:t>
            </a:r>
            <a:r>
              <a:rPr lang="en-US" sz="2800" b="1" dirty="0">
                <a:latin typeface="Arial" charset="0"/>
                <a:cs typeface="Arial" charset="0"/>
              </a:rPr>
              <a:t> – Chart</a:t>
            </a:r>
            <a:endParaRPr lang="en-GB" sz="2600" b="1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17674"/>
            <a:ext cx="8305800" cy="5759326"/>
          </a:xfrm>
        </p:spPr>
        <p:txBody>
          <a:bodyPr>
            <a:noAutofit/>
          </a:bodyPr>
          <a:lstStyle/>
          <a:p>
            <a:pPr marL="0" indent="0">
              <a:buClr>
                <a:srgbClr val="BF0922"/>
              </a:buClr>
              <a:buSzPct val="60000"/>
              <a:buNone/>
            </a:pPr>
            <a:endParaRPr lang="en-US" altLang="en-US" sz="2000" u="sng" dirty="0">
              <a:latin typeface="Book Antiqua" pitchFamily="18" charset="0"/>
            </a:endParaRPr>
          </a:p>
          <a:p>
            <a:pPr marL="0" indent="0">
              <a:buClr>
                <a:srgbClr val="BF0922"/>
              </a:buClr>
              <a:buSzPct val="60000"/>
              <a:buNone/>
            </a:pPr>
            <a:r>
              <a:rPr lang="en-US" altLang="en-US" u="sng" dirty="0">
                <a:latin typeface="Book Antiqua" pitchFamily="18" charset="0"/>
              </a:rPr>
              <a:t>Example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685800" y="2243517"/>
          <a:ext cx="50800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Equation" r:id="rId4" imgW="5064840" imgH="1069560" progId="Equation.3">
                  <p:embed/>
                </p:oleObj>
              </mc:Choice>
              <mc:Fallback>
                <p:oleObj name="Equation" r:id="rId4" imgW="5064840" imgH="1069560" progId="Equation.3">
                  <p:embed/>
                  <p:pic>
                    <p:nvPicPr>
                      <p:cNvPr id="33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43517"/>
                        <a:ext cx="50800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C0554F1-7276-4159-81FA-801F8AA8B6C9}"/>
              </a:ext>
            </a:extLst>
          </p:cNvPr>
          <p:cNvSpPr txBox="1"/>
          <p:nvPr/>
        </p:nvSpPr>
        <p:spPr>
          <a:xfrm>
            <a:off x="5772785" y="2209800"/>
            <a:ext cx="2430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2.115*0.25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993ADC-2D02-4C50-8B58-6EEA5E2163FC}"/>
              </a:ext>
            </a:extLst>
          </p:cNvPr>
          <p:cNvSpPr txBox="1"/>
          <p:nvPr/>
        </p:nvSpPr>
        <p:spPr>
          <a:xfrm>
            <a:off x="5867400" y="2783860"/>
            <a:ext cx="1904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0.00*0.25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3F230E-1043-4389-96B7-DF7CC7B775A5}"/>
              </a:ext>
            </a:extLst>
          </p:cNvPr>
          <p:cNvSpPr/>
          <p:nvPr/>
        </p:nvSpPr>
        <p:spPr>
          <a:xfrm>
            <a:off x="8045337" y="2221170"/>
            <a:ext cx="1263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0.52875</a:t>
            </a:r>
            <a:r>
              <a:rPr lang="en-US" sz="2400" dirty="0"/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BD536B-B856-44EF-BB87-A1934E878422}"/>
              </a:ext>
            </a:extLst>
          </p:cNvPr>
          <p:cNvSpPr/>
          <p:nvPr/>
        </p:nvSpPr>
        <p:spPr>
          <a:xfrm>
            <a:off x="7753985" y="278445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=0</a:t>
            </a:r>
            <a:endParaRPr lang="en-US" sz="2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9A31B3B-1FD1-4D83-910D-63BA89EF0CCB}"/>
              </a:ext>
            </a:extLst>
          </p:cNvPr>
          <p:cNvGrpSpPr>
            <a:grpSpLocks/>
          </p:cNvGrpSpPr>
          <p:nvPr/>
        </p:nvGrpSpPr>
        <p:grpSpPr bwMode="auto">
          <a:xfrm>
            <a:off x="3639184" y="3295303"/>
            <a:ext cx="4209415" cy="3162300"/>
            <a:chOff x="6032500" y="3022600"/>
            <a:chExt cx="2133600" cy="3162300"/>
          </a:xfrm>
        </p:grpSpPr>
        <p:sp>
          <p:nvSpPr>
            <p:cNvPr id="23" name="Line 24">
              <a:extLst>
                <a:ext uri="{FF2B5EF4-FFF2-40B4-BE49-F238E27FC236}">
                  <a16:creationId xmlns:a16="http://schemas.microsoft.com/office/drawing/2014/main" id="{C061E13F-74C4-4B6C-90FD-EC875C0A6E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0" y="3022600"/>
              <a:ext cx="0" cy="31623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Line 26">
              <a:extLst>
                <a:ext uri="{FF2B5EF4-FFF2-40B4-BE49-F238E27FC236}">
                  <a16:creationId xmlns:a16="http://schemas.microsoft.com/office/drawing/2014/main" id="{CFDE1F16-9EB1-4222-98C4-96B187C40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0" y="36195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" name="Line 27">
              <a:extLst>
                <a:ext uri="{FF2B5EF4-FFF2-40B4-BE49-F238E27FC236}">
                  <a16:creationId xmlns:a16="http://schemas.microsoft.com/office/drawing/2014/main" id="{CF10519D-991D-413E-82D4-C5EC86971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0" y="450215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" name="Line 28">
              <a:extLst>
                <a:ext uri="{FF2B5EF4-FFF2-40B4-BE49-F238E27FC236}">
                  <a16:creationId xmlns:a16="http://schemas.microsoft.com/office/drawing/2014/main" id="{1CDC0647-E778-4B4D-9BC1-A1A2A31EB9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0" y="5384800"/>
              <a:ext cx="2133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id="{205B64C7-2B34-4102-9124-EC9BB15F3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263" y="3270250"/>
              <a:ext cx="14173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UCL = 0.5287</a:t>
              </a:r>
            </a:p>
          </p:txBody>
        </p:sp>
        <p:sp>
          <p:nvSpPr>
            <p:cNvPr id="28" name="Rectangle 30">
              <a:extLst>
                <a:ext uri="{FF2B5EF4-FFF2-40B4-BE49-F238E27FC236}">
                  <a16:creationId xmlns:a16="http://schemas.microsoft.com/office/drawing/2014/main" id="{C2C50FB7-13B9-4635-BDD2-A90F79281B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263" y="4146550"/>
              <a:ext cx="13596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Mean = 0.25</a:t>
              </a:r>
            </a:p>
          </p:txBody>
        </p:sp>
        <p:sp>
          <p:nvSpPr>
            <p:cNvPr id="29" name="Rectangle 31">
              <a:extLst>
                <a:ext uri="{FF2B5EF4-FFF2-40B4-BE49-F238E27FC236}">
                  <a16:creationId xmlns:a16="http://schemas.microsoft.com/office/drawing/2014/main" id="{859E7DB3-EF37-4CE4-99A4-A74B5ACF8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660" y="5047183"/>
              <a:ext cx="8393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dirty="0"/>
                <a:t>LCL = 0</a:t>
              </a:r>
            </a:p>
          </p:txBody>
        </p:sp>
      </p:grpSp>
      <p:grpSp>
        <p:nvGrpSpPr>
          <p:cNvPr id="30" name="Group 3">
            <a:extLst>
              <a:ext uri="{FF2B5EF4-FFF2-40B4-BE49-F238E27FC236}">
                <a16:creationId xmlns:a16="http://schemas.microsoft.com/office/drawing/2014/main" id="{7186DCAC-B3C7-4818-9846-C42B6D7E937C}"/>
              </a:ext>
            </a:extLst>
          </p:cNvPr>
          <p:cNvGrpSpPr>
            <a:grpSpLocks/>
          </p:cNvGrpSpPr>
          <p:nvPr/>
        </p:nvGrpSpPr>
        <p:grpSpPr bwMode="auto">
          <a:xfrm>
            <a:off x="210343" y="695851"/>
            <a:ext cx="6505577" cy="584200"/>
            <a:chOff x="382" y="988"/>
            <a:chExt cx="4098" cy="368"/>
          </a:xfrm>
        </p:grpSpPr>
        <p:sp>
          <p:nvSpPr>
            <p:cNvPr id="31" name="Rectangle 4">
              <a:extLst>
                <a:ext uri="{FF2B5EF4-FFF2-40B4-BE49-F238E27FC236}">
                  <a16:creationId xmlns:a16="http://schemas.microsoft.com/office/drawing/2014/main" id="{53C66A83-EC4F-4253-A9C8-44BEB90A6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988"/>
              <a:ext cx="409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u="sng" dirty="0">
                  <a:solidFill>
                    <a:schemeClr val="accent1"/>
                  </a:solidFill>
                </a:rPr>
                <a:t>For </a:t>
              </a:r>
              <a:r>
                <a:rPr lang="en-US" sz="3200" b="1" i="1" u="sng" dirty="0">
                  <a:solidFill>
                    <a:schemeClr val="accent1"/>
                  </a:solidFill>
                  <a:latin typeface="Times New Roman" charset="0"/>
                  <a:cs typeface="Times New Roman" charset="0"/>
                </a:rPr>
                <a:t>x</a:t>
              </a:r>
              <a:r>
                <a:rPr lang="en-US" sz="3200" b="1" u="sng" dirty="0">
                  <a:solidFill>
                    <a:schemeClr val="accent1"/>
                  </a:solidFill>
                </a:rPr>
                <a:t>-Charts when we don</a:t>
              </a:r>
              <a:r>
                <a:rPr lang="en-AU" sz="3200" b="1" u="sng" dirty="0">
                  <a:solidFill>
                    <a:schemeClr val="accent1"/>
                  </a:solidFill>
                </a:rPr>
                <a:t>'</a:t>
              </a:r>
              <a:r>
                <a:rPr lang="en-US" sz="3200" b="1" u="sng" dirty="0">
                  <a:solidFill>
                    <a:schemeClr val="accent1"/>
                  </a:solidFill>
                </a:rPr>
                <a:t>t know </a:t>
              </a:r>
              <a:r>
                <a:rPr lang="en-US" sz="3200" b="1" i="1" u="sng" dirty="0">
                  <a:solidFill>
                    <a:schemeClr val="accent1"/>
                  </a:solidFill>
                  <a:latin typeface="Symbol" charset="0"/>
                </a:rPr>
                <a:t>s </a:t>
              </a:r>
              <a:endParaRPr lang="en-US" sz="3200" b="1" i="1" u="sng" dirty="0">
                <a:solidFill>
                  <a:schemeClr val="accent1"/>
                </a:solidFill>
              </a:endParaRPr>
            </a:p>
          </p:txBody>
        </p:sp>
        <p:sp>
          <p:nvSpPr>
            <p:cNvPr id="32" name="Line 5">
              <a:extLst>
                <a:ext uri="{FF2B5EF4-FFF2-40B4-BE49-F238E27FC236}">
                  <a16:creationId xmlns:a16="http://schemas.microsoft.com/office/drawing/2014/main" id="{A9B5CB36-C5BC-4F97-A044-B27118B00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1097"/>
              <a:ext cx="1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169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0" grpId="0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 fontScale="90000"/>
          </a:bodyPr>
          <a:lstStyle/>
          <a:p>
            <a:pPr lvl="1" algn="l" rtl="0">
              <a:spcBef>
                <a:spcPct val="0"/>
              </a:spcBef>
            </a:pPr>
            <a:endParaRPr lang="en-US" altLang="zh-TW" sz="40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Quality Tools (SPC)</a:t>
            </a:r>
          </a:p>
        </p:txBody>
      </p:sp>
      <p:sp>
        <p:nvSpPr>
          <p:cNvPr id="31" name="Rectangle 4">
            <a:extLst>
              <a:ext uri="{FF2B5EF4-FFF2-40B4-BE49-F238E27FC236}">
                <a16:creationId xmlns:a16="http://schemas.microsoft.com/office/drawing/2014/main" id="{53C66A83-EC4F-4253-A9C8-44BEB90A6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441" y="3237537"/>
            <a:ext cx="58460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3200" b="1" u="sng" dirty="0">
                <a:solidFill>
                  <a:schemeClr val="accent1"/>
                </a:solidFill>
              </a:rPr>
              <a:t>Control Chart for Attributes Data</a:t>
            </a:r>
            <a:endParaRPr lang="en-US" sz="3200" b="1" i="1" u="sng" dirty="0">
              <a:solidFill>
                <a:schemeClr val="accent1"/>
              </a:solidFill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20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Control Chart for Attributes Data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 fontScale="92500" lnSpcReduction="10000"/>
          </a:bodyPr>
          <a:lstStyle/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A unit of work is nonconforming (defect or error) or not.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18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If a unit of work may have one or more nonconformances, entire unit becomes </a:t>
            </a:r>
            <a:r>
              <a:rPr lang="en-US" sz="2800" dirty="0" err="1"/>
              <a:t>nonconformaning</a:t>
            </a:r>
            <a:r>
              <a:rPr lang="en-US" sz="2800" dirty="0"/>
              <a:t>.</a:t>
            </a:r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endParaRPr lang="en-US" sz="20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Attributes chart captures nonconforming as well as number of nonconforming. Sudden shift in process average.</a:t>
            </a:r>
          </a:p>
          <a:p>
            <a:pPr marL="0" indent="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None/>
              <a:defRPr/>
            </a:pPr>
            <a:endParaRPr lang="en-US" sz="24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p-charts monitors proportion of nonconforming units</a:t>
            </a:r>
          </a:p>
          <a:p>
            <a:pPr marL="0" indent="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None/>
              <a:defRPr/>
            </a:pPr>
            <a:endParaRPr lang="en-US" sz="2000" dirty="0"/>
          </a:p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c-charts and u-charts monitor the number of nonconformances per unit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902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520700" indent="-520700" defTabSz="1000125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BF092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Sample size needs to be large enough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D2E6C-248A-4308-A118-F0ED2361F7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320" r="84167" b="11462"/>
          <a:stretch/>
        </p:blipFill>
        <p:spPr>
          <a:xfrm>
            <a:off x="765174" y="1550779"/>
            <a:ext cx="2130425" cy="4933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E2AE87-89AF-4CE1-9408-D822F965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7889" y="1538068"/>
            <a:ext cx="1048067" cy="4799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822745-3C7B-4A75-8A7A-F0439F495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0205" y="6336244"/>
            <a:ext cx="1162195" cy="2588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03E41B-B26E-44AD-9808-A3915BD57B03}"/>
              </a:ext>
            </a:extLst>
          </p:cNvPr>
          <p:cNvSpPr txBox="1"/>
          <p:nvPr/>
        </p:nvSpPr>
        <p:spPr>
          <a:xfrm>
            <a:off x="5225871" y="5530334"/>
            <a:ext cx="93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Average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731EB36F-2718-4D2C-8201-498FEC084393}"/>
              </a:ext>
            </a:extLst>
          </p:cNvPr>
          <p:cNvCxnSpPr/>
          <p:nvPr/>
        </p:nvCxnSpPr>
        <p:spPr>
          <a:xfrm rot="10800000" flipV="1">
            <a:off x="3962400" y="5715000"/>
            <a:ext cx="1219200" cy="7620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E42CD27-1322-4028-B407-C7ED3AC5097B}"/>
              </a:ext>
            </a:extLst>
          </p:cNvPr>
          <p:cNvSpPr/>
          <p:nvPr/>
        </p:nvSpPr>
        <p:spPr>
          <a:xfrm>
            <a:off x="4457700" y="1390145"/>
            <a:ext cx="4572000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Collect k samples. Let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i</a:t>
            </a:r>
            <a:r>
              <a:rPr lang="en-US" sz="2400" dirty="0"/>
              <a:t> represent the number of nonconforming units in sample </a:t>
            </a:r>
            <a:r>
              <a:rPr lang="en-US" sz="2400" dirty="0" err="1"/>
              <a:t>i</a:t>
            </a:r>
            <a:r>
              <a:rPr lang="en-US" sz="2400" dirty="0"/>
              <a:t>, and </a:t>
            </a:r>
            <a:r>
              <a:rPr lang="en-US" sz="2400" i="1" dirty="0" err="1"/>
              <a:t>n</a:t>
            </a:r>
            <a:r>
              <a:rPr lang="en-US" sz="2400" i="1" baseline="-25000" dirty="0" err="1"/>
              <a:t>i</a:t>
            </a:r>
            <a:r>
              <a:rPr lang="en-US" sz="2400" dirty="0"/>
              <a:t> be the size of sample </a:t>
            </a:r>
            <a:r>
              <a:rPr lang="en-US" sz="2400" dirty="0" err="1"/>
              <a:t>i</a:t>
            </a:r>
            <a:r>
              <a:rPr lang="en-US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Compute the fraction nonconforming in each sample, p</a:t>
            </a:r>
            <a:r>
              <a:rPr lang="en-US" sz="2400" baseline="-25000" dirty="0"/>
              <a:t>i </a:t>
            </a:r>
            <a:r>
              <a:rPr lang="en-US" sz="2400" dirty="0"/>
              <a:t>=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i</a:t>
            </a:r>
            <a:r>
              <a:rPr lang="en-US" sz="2400" dirty="0"/>
              <a:t> /</a:t>
            </a:r>
            <a:r>
              <a:rPr lang="en-US" sz="2400" i="1" dirty="0" err="1"/>
              <a:t>n</a:t>
            </a:r>
            <a:r>
              <a:rPr lang="en-US" sz="2400" i="1" baseline="-25000" dirty="0" err="1"/>
              <a:t>i</a:t>
            </a:r>
            <a:r>
              <a:rPr lang="en-US" sz="2400" dirty="0"/>
              <a:t> </a:t>
            </a:r>
            <a:endParaRPr lang="en-US" sz="2400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Average fraction nonconforming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F0428A0-C633-42C0-9307-1FDA012771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908" r="59261" b="17703"/>
          <a:stretch/>
        </p:blipFill>
        <p:spPr>
          <a:xfrm>
            <a:off x="4894775" y="4393198"/>
            <a:ext cx="1810825" cy="7122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04B4FF0-2DCE-46C0-A004-774B57927F86}"/>
              </a:ext>
            </a:extLst>
          </p:cNvPr>
          <p:cNvSpPr txBox="1"/>
          <p:nvPr/>
        </p:nvSpPr>
        <p:spPr>
          <a:xfrm>
            <a:off x="409318" y="588633"/>
            <a:ext cx="3882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P-chart with fixed sample size</a:t>
            </a:r>
          </a:p>
        </p:txBody>
      </p:sp>
    </p:spTree>
    <p:extLst>
      <p:ext uri="{BB962C8B-B14F-4D97-AF65-F5344CB8AC3E}">
        <p14:creationId xmlns:p14="http://schemas.microsoft.com/office/powerpoint/2010/main" val="20465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D2E6C-248A-4308-A118-F0ED2361F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20" r="84167" b="11462"/>
          <a:stretch/>
        </p:blipFill>
        <p:spPr>
          <a:xfrm>
            <a:off x="765174" y="1550779"/>
            <a:ext cx="2130425" cy="4933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E2AE87-89AF-4CE1-9408-D822F965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889" y="1538068"/>
            <a:ext cx="1048067" cy="4799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822745-3C7B-4A75-8A7A-F0439F495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205" y="6336244"/>
            <a:ext cx="1162195" cy="2588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42CD27-1322-4028-B407-C7ED3AC5097B}"/>
              </a:ext>
            </a:extLst>
          </p:cNvPr>
          <p:cNvSpPr/>
          <p:nvPr/>
        </p:nvSpPr>
        <p:spPr>
          <a:xfrm>
            <a:off x="4457700" y="1390145"/>
            <a:ext cx="4572000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Collect k samples. Let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i</a:t>
            </a:r>
            <a:r>
              <a:rPr lang="en-US" sz="2400" dirty="0"/>
              <a:t> represent the number of nonconforming units in sample </a:t>
            </a:r>
            <a:r>
              <a:rPr lang="en-US" sz="2400" dirty="0" err="1"/>
              <a:t>i</a:t>
            </a:r>
            <a:r>
              <a:rPr lang="en-US" sz="2400" dirty="0"/>
              <a:t>, and </a:t>
            </a:r>
            <a:r>
              <a:rPr lang="en-US" sz="2400" i="1" dirty="0" err="1"/>
              <a:t>n</a:t>
            </a:r>
            <a:r>
              <a:rPr lang="en-US" sz="2400" i="1" baseline="-25000" dirty="0" err="1"/>
              <a:t>i</a:t>
            </a:r>
            <a:r>
              <a:rPr lang="en-US" sz="2400" dirty="0"/>
              <a:t> be the size of sample </a:t>
            </a:r>
            <a:r>
              <a:rPr lang="en-US" sz="2400" dirty="0" err="1"/>
              <a:t>i</a:t>
            </a:r>
            <a:r>
              <a:rPr lang="en-US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Compute the fraction nonconforming in each sample, p</a:t>
            </a:r>
            <a:r>
              <a:rPr lang="en-US" sz="2400" baseline="-25000" dirty="0"/>
              <a:t>i </a:t>
            </a:r>
            <a:r>
              <a:rPr lang="en-US" sz="2400" dirty="0"/>
              <a:t>=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i</a:t>
            </a:r>
            <a:r>
              <a:rPr lang="en-US" sz="2400" dirty="0"/>
              <a:t> /</a:t>
            </a:r>
            <a:r>
              <a:rPr lang="en-US" sz="2400" i="1" dirty="0" err="1"/>
              <a:t>n</a:t>
            </a:r>
            <a:r>
              <a:rPr lang="en-US" sz="2400" i="1" baseline="-25000" dirty="0" err="1"/>
              <a:t>i</a:t>
            </a:r>
            <a:r>
              <a:rPr lang="en-US" sz="2400" dirty="0"/>
              <a:t> </a:t>
            </a:r>
            <a:endParaRPr lang="en-US" sz="2400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Average fraction nonconforming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Compute standard deviation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F0428A0-C633-42C0-9307-1FDA012771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908" r="59261" b="17703"/>
          <a:stretch/>
        </p:blipFill>
        <p:spPr>
          <a:xfrm>
            <a:off x="4894775" y="4393198"/>
            <a:ext cx="1810825" cy="71220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5FE0B4C-5F18-4C6A-B79D-20F03FB7C041}"/>
                  </a:ext>
                </a:extLst>
              </p:cNvPr>
              <p:cNvSpPr txBox="1"/>
              <p:nvPr/>
            </p:nvSpPr>
            <p:spPr>
              <a:xfrm>
                <a:off x="5461163" y="5469124"/>
                <a:ext cx="1661673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5FE0B4C-5F18-4C6A-B79D-20F03FB7C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163" y="5469124"/>
                <a:ext cx="1661673" cy="818366"/>
              </a:xfrm>
              <a:prstGeom prst="rect">
                <a:avLst/>
              </a:prstGeom>
              <a:blipFill>
                <a:blip r:embed="rId8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527A6AD3-5B7C-4CB9-86F6-7FFBD91850AA}"/>
              </a:ext>
            </a:extLst>
          </p:cNvPr>
          <p:cNvSpPr txBox="1"/>
          <p:nvPr/>
        </p:nvSpPr>
        <p:spPr>
          <a:xfrm>
            <a:off x="409318" y="588633"/>
            <a:ext cx="4500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fixed sample size</a:t>
            </a:r>
          </a:p>
        </p:txBody>
      </p:sp>
    </p:spTree>
    <p:extLst>
      <p:ext uri="{BB962C8B-B14F-4D97-AF65-F5344CB8AC3E}">
        <p14:creationId xmlns:p14="http://schemas.microsoft.com/office/powerpoint/2010/main" val="129428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D2E6C-248A-4308-A118-F0ED2361F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20" r="84167" b="11462"/>
          <a:stretch/>
        </p:blipFill>
        <p:spPr>
          <a:xfrm>
            <a:off x="765174" y="1550779"/>
            <a:ext cx="2130425" cy="4933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E2AE87-89AF-4CE1-9408-D822F965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889" y="1538068"/>
            <a:ext cx="1048067" cy="4799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822745-3C7B-4A75-8A7A-F0439F495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205" y="6336244"/>
            <a:ext cx="1162195" cy="2588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42CD27-1322-4028-B407-C7ED3AC5097B}"/>
                  </a:ext>
                </a:extLst>
              </p:cNvPr>
              <p:cNvSpPr/>
              <p:nvPr/>
            </p:nvSpPr>
            <p:spPr>
              <a:xfrm>
                <a:off x="4040644" y="1403712"/>
                <a:ext cx="5048281" cy="3104055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Compute standard deviation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𝐿𝐶𝑃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42CD27-1322-4028-B407-C7ED3AC509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644" y="1403712"/>
                <a:ext cx="5048281" cy="3104055"/>
              </a:xfrm>
              <a:prstGeom prst="rect">
                <a:avLst/>
              </a:prstGeom>
              <a:blipFill>
                <a:blip r:embed="rId6"/>
                <a:stretch>
                  <a:fillRect l="-1442" t="-1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61FA24-E830-4AF3-9FB4-6CD8772007BF}"/>
                  </a:ext>
                </a:extLst>
              </p:cNvPr>
              <p:cNvSpPr txBox="1"/>
              <p:nvPr/>
            </p:nvSpPr>
            <p:spPr>
              <a:xfrm>
                <a:off x="4375501" y="1827404"/>
                <a:ext cx="2139239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61FA24-E830-4AF3-9FB4-6CD877200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501" y="1827404"/>
                <a:ext cx="2139239" cy="10911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A247638-935F-44D3-B8AB-355B0DBBC9BD}"/>
                  </a:ext>
                </a:extLst>
              </p:cNvPr>
              <p:cNvSpPr/>
              <p:nvPr/>
            </p:nvSpPr>
            <p:spPr>
              <a:xfrm>
                <a:off x="6479044" y="1917652"/>
                <a:ext cx="2609882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0.022(1−0.022)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A247638-935F-44D3-B8AB-355B0DBBC9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044" y="1917652"/>
                <a:ext cx="2609882" cy="10016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E9C13C1-AC7D-4159-87C1-EA05CAF45F72}"/>
                  </a:ext>
                </a:extLst>
              </p:cNvPr>
              <p:cNvSpPr/>
              <p:nvPr/>
            </p:nvSpPr>
            <p:spPr>
              <a:xfrm>
                <a:off x="6514740" y="3042440"/>
                <a:ext cx="14148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0.01467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E9C13C1-AC7D-4159-87C1-EA05CAF45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740" y="3042440"/>
                <a:ext cx="1414875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52C473-5552-49D2-9828-70AF2AA9629C}"/>
                  </a:ext>
                </a:extLst>
              </p:cNvPr>
              <p:cNvSpPr/>
              <p:nvPr/>
            </p:nvSpPr>
            <p:spPr>
              <a:xfrm>
                <a:off x="4847805" y="4931459"/>
                <a:ext cx="4100994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𝐿𝐶𝑃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0.022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0.01467=−0.022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52C473-5552-49D2-9828-70AF2AA962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805" y="4931459"/>
                <a:ext cx="4100994" cy="390748"/>
              </a:xfrm>
              <a:prstGeom prst="rect">
                <a:avLst/>
              </a:prstGeom>
              <a:blipFill>
                <a:blip r:embed="rId11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87A296C-8E0E-46E6-962B-688458315509}"/>
                  </a:ext>
                </a:extLst>
              </p:cNvPr>
              <p:cNvSpPr/>
              <p:nvPr/>
            </p:nvSpPr>
            <p:spPr>
              <a:xfrm>
                <a:off x="4847805" y="5431634"/>
                <a:ext cx="3963136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0.022+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0.01467=0.066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87A296C-8E0E-46E6-962B-6884583155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805" y="5431634"/>
                <a:ext cx="3963136" cy="390748"/>
              </a:xfrm>
              <a:prstGeom prst="rect">
                <a:avLst/>
              </a:prstGeom>
              <a:blipFill>
                <a:blip r:embed="rId12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A3B0EF7B-0575-4A31-B648-99A3CBEC6A4A}"/>
              </a:ext>
            </a:extLst>
          </p:cNvPr>
          <p:cNvSpPr txBox="1"/>
          <p:nvPr/>
        </p:nvSpPr>
        <p:spPr>
          <a:xfrm>
            <a:off x="409318" y="588633"/>
            <a:ext cx="4500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fixed sample size</a:t>
            </a:r>
          </a:p>
        </p:txBody>
      </p:sp>
    </p:spTree>
    <p:extLst>
      <p:ext uri="{BB962C8B-B14F-4D97-AF65-F5344CB8AC3E}">
        <p14:creationId xmlns:p14="http://schemas.microsoft.com/office/powerpoint/2010/main" val="344009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15" grpId="0"/>
      <p:bldP spid="2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49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D2E6C-248A-4308-A118-F0ED2361F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20" r="84167" b="11462"/>
          <a:stretch/>
        </p:blipFill>
        <p:spPr>
          <a:xfrm>
            <a:off x="765174" y="1550779"/>
            <a:ext cx="2130425" cy="4933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E2AE87-89AF-4CE1-9408-D822F965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889" y="1538068"/>
            <a:ext cx="1048067" cy="4799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822745-3C7B-4A75-8A7A-F0439F495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205" y="6336244"/>
            <a:ext cx="1162195" cy="2588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F1E38F88-A5EB-4936-B651-F0494E7F1D6F}"/>
              </a:ext>
            </a:extLst>
          </p:cNvPr>
          <p:cNvGraphicFramePr>
            <a:graphicFrameLocks/>
          </p:cNvGraphicFramePr>
          <p:nvPr/>
        </p:nvGraphicFramePr>
        <p:xfrm>
          <a:off x="3774141" y="1295400"/>
          <a:ext cx="5255559" cy="341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46FBABBA-2BF2-4787-9911-B42B4D642C75}"/>
              </a:ext>
            </a:extLst>
          </p:cNvPr>
          <p:cNvSpPr txBox="1"/>
          <p:nvPr/>
        </p:nvSpPr>
        <p:spPr>
          <a:xfrm>
            <a:off x="3983640" y="5000843"/>
            <a:ext cx="4889031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Decreasing trend represents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Upper trend or value above UCL conveys </a:t>
            </a:r>
          </a:p>
          <a:p>
            <a:r>
              <a:rPr lang="en-US" sz="2000" dirty="0"/>
              <a:t>need for improvement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500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fixed sample size</a:t>
            </a:r>
          </a:p>
        </p:txBody>
      </p:sp>
    </p:spTree>
    <p:extLst>
      <p:ext uri="{BB962C8B-B14F-4D97-AF65-F5344CB8AC3E}">
        <p14:creationId xmlns:p14="http://schemas.microsoft.com/office/powerpoint/2010/main" val="34308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500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fixed sample size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51C3A1-DCB5-4A0F-B597-789EEE0B4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01" y="782938"/>
            <a:ext cx="1756377" cy="56947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E6E569-CBBA-4BE6-8767-5F7D70E5BBEE}"/>
              </a:ext>
            </a:extLst>
          </p:cNvPr>
          <p:cNvSpPr txBox="1"/>
          <p:nvPr/>
        </p:nvSpPr>
        <p:spPr>
          <a:xfrm>
            <a:off x="1752600" y="3429000"/>
            <a:ext cx="2391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Sample size = 350</a:t>
            </a:r>
          </a:p>
        </p:txBody>
      </p:sp>
    </p:spTree>
    <p:extLst>
      <p:ext uri="{BB962C8B-B14F-4D97-AF65-F5344CB8AC3E}">
        <p14:creationId xmlns:p14="http://schemas.microsoft.com/office/powerpoint/2010/main" val="300593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1030EC-FC62-44CA-8E57-8FA0CF9E0F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0" r="62910" b="-11700"/>
          <a:stretch/>
        </p:blipFill>
        <p:spPr>
          <a:xfrm>
            <a:off x="4131130" y="6304387"/>
            <a:ext cx="1887542" cy="891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951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variable sample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/>
              <p:nvPr/>
            </p:nvSpPr>
            <p:spPr>
              <a:xfrm>
                <a:off x="2232480" y="917762"/>
                <a:ext cx="4951484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480" y="917762"/>
                <a:ext cx="4951484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11F5F748-5220-4A5F-BD03-472E0A941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242" y="1941434"/>
            <a:ext cx="2059366" cy="42990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5F9FD1-D7DF-4323-9ABA-322250DC7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32" y="6270180"/>
            <a:ext cx="2109431" cy="2216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F4395E-3828-466C-BC73-BF752485873E}"/>
                  </a:ext>
                </a:extLst>
              </p:cNvPr>
              <p:cNvSpPr txBox="1"/>
              <p:nvPr/>
            </p:nvSpPr>
            <p:spPr>
              <a:xfrm>
                <a:off x="4876800" y="2396492"/>
                <a:ext cx="2937804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271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2980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=0.0909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F4395E-3828-466C-BC73-BF75248587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396492"/>
                <a:ext cx="2937804" cy="6938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D14D7EE7-CDAE-46E3-8BB4-415EBB866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2608" y="1941434"/>
            <a:ext cx="1377392" cy="42933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23E75F-9EF5-4F94-8060-A355E062A2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0" y="1917355"/>
            <a:ext cx="704257" cy="43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57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951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P-chart with variable sample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/>
              <p:nvPr/>
            </p:nvSpPr>
            <p:spPr>
              <a:xfrm>
                <a:off x="2232480" y="917762"/>
                <a:ext cx="4951484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480" y="917762"/>
                <a:ext cx="4951484" cy="1183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CC5C7F5-0884-44EF-A816-61FA193957FE}"/>
              </a:ext>
            </a:extLst>
          </p:cNvPr>
          <p:cNvGraphicFramePr>
            <a:graphicFrameLocks/>
          </p:cNvGraphicFramePr>
          <p:nvPr/>
        </p:nvGraphicFramePr>
        <p:xfrm>
          <a:off x="1671711" y="2191828"/>
          <a:ext cx="5800578" cy="338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CA89942E-E632-4CDA-95FC-6FC0E426B252}"/>
              </a:ext>
            </a:extLst>
          </p:cNvPr>
          <p:cNvSpPr/>
          <p:nvPr/>
        </p:nvSpPr>
        <p:spPr>
          <a:xfrm>
            <a:off x="5745481" y="2746965"/>
            <a:ext cx="233289" cy="246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016C060-2C9D-4F51-89B8-F24C9C0AA866}"/>
              </a:ext>
            </a:extLst>
          </p:cNvPr>
          <p:cNvSpPr/>
          <p:nvPr/>
        </p:nvSpPr>
        <p:spPr>
          <a:xfrm>
            <a:off x="5215596" y="4249228"/>
            <a:ext cx="233289" cy="246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  <p:bldP spid="4" grpId="0" animBg="1"/>
      <p:bldP spid="2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np-charts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692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np-chart with fixed sample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/>
              <p:nvPr/>
            </p:nvSpPr>
            <p:spPr>
              <a:xfrm>
                <a:off x="1620059" y="3581400"/>
                <a:ext cx="4951484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𝑈𝐶𝐿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acc>
                          <m:accPr>
                            <m:chr m:val="̅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(1−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DCCB9-DB2D-4A77-BE7A-D4DB3ACB2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0059" y="3581400"/>
                <a:ext cx="4951484" cy="539571"/>
              </a:xfrm>
              <a:prstGeom prst="rect">
                <a:avLst/>
              </a:prstGeom>
              <a:blipFill>
                <a:blip r:embed="rId3"/>
                <a:stretch>
                  <a:fillRect b="-20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C7C7D13-F82F-4DC1-8534-4A4413BCD7AB}"/>
                  </a:ext>
                </a:extLst>
              </p:cNvPr>
              <p:cNvSpPr/>
              <p:nvPr/>
            </p:nvSpPr>
            <p:spPr>
              <a:xfrm>
                <a:off x="1759307" y="1399141"/>
                <a:ext cx="5625386" cy="856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𝑛𝑜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 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𝑛𝑜𝑛𝑐𝑜𝑛𝑓𝑜𝑟𝑚𝑖𝑛𝑔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𝑁𝑜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𝑆𝑎𝑚𝑝𝑙𝑒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C7C7D13-F82F-4DC1-8534-4A4413BCD7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307" y="1399141"/>
                <a:ext cx="5625386" cy="8567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EB8ECE4-AA53-44DD-BA3F-FBEECDEC9D25}"/>
                  </a:ext>
                </a:extLst>
              </p:cNvPr>
              <p:cNvSpPr txBox="1"/>
              <p:nvPr/>
            </p:nvSpPr>
            <p:spPr>
              <a:xfrm>
                <a:off x="1559755" y="2631691"/>
                <a:ext cx="5292090" cy="4595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𝑆𝑡𝑎𝑛𝑑𝑎𝑟𝑑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𝑑𝑒𝑣𝑖𝑎𝑡𝑖𝑜𝑛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(1−</m:t>
                          </m:r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EB8ECE4-AA53-44DD-BA3F-FBEECDEC9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755" y="2631691"/>
                <a:ext cx="5292090" cy="4595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E45EA73-49D6-4ECF-9A4A-3E6EE10489BD}"/>
                  </a:ext>
                </a:extLst>
              </p:cNvPr>
              <p:cNvSpPr/>
              <p:nvPr/>
            </p:nvSpPr>
            <p:spPr>
              <a:xfrm>
                <a:off x="1600200" y="4413429"/>
                <a:ext cx="4951484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(1−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E45EA73-49D6-4ECF-9A4A-3E6EE10489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4413429"/>
                <a:ext cx="4951484" cy="5395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754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19" grpId="0"/>
      <p:bldP spid="2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np-charts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692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np-chart with fixed sample size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ECEEBD4-5BB0-4E2E-800D-67B713F6DB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20" r="84167" b="11462"/>
          <a:stretch/>
        </p:blipFill>
        <p:spPr>
          <a:xfrm>
            <a:off x="496887" y="1272490"/>
            <a:ext cx="2130425" cy="4933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EBA958-A782-403D-B250-F511794B9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93" y="6216792"/>
            <a:ext cx="1983235" cy="1889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00A426D-82B8-4BAD-9CFD-C8A25830E7A4}"/>
                  </a:ext>
                </a:extLst>
              </p:cNvPr>
              <p:cNvSpPr/>
              <p:nvPr/>
            </p:nvSpPr>
            <p:spPr>
              <a:xfrm>
                <a:off x="3733800" y="1387749"/>
                <a:ext cx="2153025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=2.2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00A426D-82B8-4BAD-9CFD-C8A25830E7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1387749"/>
                <a:ext cx="2153025" cy="7936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DDED1F1-FF0D-496D-9747-C473F1632601}"/>
                  </a:ext>
                </a:extLst>
              </p:cNvPr>
              <p:cNvSpPr/>
              <p:nvPr/>
            </p:nvSpPr>
            <p:spPr>
              <a:xfrm>
                <a:off x="3733800" y="2406721"/>
                <a:ext cx="2481192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2.2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=0.022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DDED1F1-FF0D-496D-9747-C473F16326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2406721"/>
                <a:ext cx="2481192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90813A4-59CA-4D75-B536-608FDF7B6A71}"/>
                  </a:ext>
                </a:extLst>
              </p:cNvPr>
              <p:cNvSpPr txBox="1"/>
              <p:nvPr/>
            </p:nvSpPr>
            <p:spPr>
              <a:xfrm>
                <a:off x="2838172" y="3509523"/>
                <a:ext cx="6123728" cy="8288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𝑆𝑡𝑎𝑛𝑑𝑎𝑟𝑑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𝑑𝑒𝑣𝑖𝑎𝑡𝑖𝑜𝑛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2.2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0.022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			           = 1.4668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90813A4-59CA-4D75-B536-608FDF7B6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172" y="3509523"/>
                <a:ext cx="6123728" cy="828881"/>
              </a:xfrm>
              <a:prstGeom prst="rect">
                <a:avLst/>
              </a:prstGeom>
              <a:blipFill>
                <a:blip r:embed="rId7"/>
                <a:stretch>
                  <a:fillRect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A3B6276-3EC5-43D2-AFA3-AC853453C79F}"/>
                  </a:ext>
                </a:extLst>
              </p:cNvPr>
              <p:cNvSpPr/>
              <p:nvPr/>
            </p:nvSpPr>
            <p:spPr>
              <a:xfrm>
                <a:off x="3008312" y="4804721"/>
                <a:ext cx="4951484" cy="490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acc>
                            <m:accPr>
                              <m:chr m:val="̅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2.2+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1.4668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=6.6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A3B6276-3EC5-43D2-AFA3-AC853453C7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312" y="4804721"/>
                <a:ext cx="4951484" cy="490199"/>
              </a:xfrm>
              <a:prstGeom prst="rect">
                <a:avLst/>
              </a:prstGeom>
              <a:blipFill>
                <a:blip r:embed="rId8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C74D3CB-30A0-4371-AEDB-73FE5D6CC6EA}"/>
                  </a:ext>
                </a:extLst>
              </p:cNvPr>
              <p:cNvSpPr/>
              <p:nvPr/>
            </p:nvSpPr>
            <p:spPr>
              <a:xfrm>
                <a:off x="3270082" y="5546259"/>
                <a:ext cx="4779001" cy="490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𝐶𝐿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=2.2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1.4668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−2.20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C74D3CB-30A0-4371-AEDB-73FE5D6CC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082" y="5546259"/>
                <a:ext cx="4779001" cy="490199"/>
              </a:xfrm>
              <a:prstGeom prst="rect">
                <a:avLst/>
              </a:prstGeom>
              <a:blipFill>
                <a:blip r:embed="rId9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00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5" grpId="0"/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np-charts (Fraction nonconforming)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110185-0B6D-44FF-BBB0-DABA59172F2E}"/>
              </a:ext>
            </a:extLst>
          </p:cNvPr>
          <p:cNvSpPr txBox="1"/>
          <p:nvPr/>
        </p:nvSpPr>
        <p:spPr>
          <a:xfrm>
            <a:off x="409318" y="588633"/>
            <a:ext cx="4692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np-chart with fixed sample size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ECEEBD4-5BB0-4E2E-800D-67B713F6DB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20" r="84167" b="11462"/>
          <a:stretch/>
        </p:blipFill>
        <p:spPr>
          <a:xfrm>
            <a:off x="496887" y="1272490"/>
            <a:ext cx="2130425" cy="4933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EBA958-A782-403D-B250-F511794B9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93" y="6216792"/>
            <a:ext cx="1983235" cy="188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D4900E-5B69-45F7-A63C-B906378B4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9398" y="1997814"/>
            <a:ext cx="6184344" cy="371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3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r>
              <a:rPr lang="en-US" sz="2800" dirty="0"/>
              <a:t>Collect samples of equal size and count the number of nonconformances</a:t>
            </a:r>
          </a:p>
          <a:p>
            <a:r>
              <a:rPr lang="en-US" sz="2800" dirty="0"/>
              <a:t>Compute the average number of nonconformances per unit, c-bar  </a:t>
            </a:r>
          </a:p>
          <a:p>
            <a:r>
              <a:rPr lang="en-US" sz="2800" dirty="0"/>
              <a:t>Standard deviation</a:t>
            </a:r>
            <a:r>
              <a:rPr lang="en-US" sz="2800" dirty="0">
                <a:solidFill>
                  <a:srgbClr val="FF6600"/>
                </a:solidFill>
              </a:rPr>
              <a:t> </a:t>
            </a:r>
          </a:p>
          <a:p>
            <a:endParaRPr lang="en-US" sz="2800" dirty="0"/>
          </a:p>
          <a:p>
            <a:r>
              <a:rPr lang="en-US" sz="2800" dirty="0"/>
              <a:t>Control limits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76EC3D-BE7B-4743-8520-D75A9317B9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0" r="67797" b="-12164"/>
          <a:stretch/>
        </p:blipFill>
        <p:spPr>
          <a:xfrm>
            <a:off x="3505200" y="2965365"/>
            <a:ext cx="1447800" cy="826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49B224-2625-428D-8A8B-063C4D0390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186"/>
          <a:stretch/>
        </p:blipFill>
        <p:spPr>
          <a:xfrm>
            <a:off x="3581400" y="2327317"/>
            <a:ext cx="1295400" cy="6793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354C170-F397-48C7-A9D0-C020AE070266}"/>
                  </a:ext>
                </a:extLst>
              </p:cNvPr>
              <p:cNvSpPr/>
              <p:nvPr/>
            </p:nvSpPr>
            <p:spPr>
              <a:xfrm>
                <a:off x="2895600" y="4422937"/>
                <a:ext cx="2457045" cy="490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𝑈𝐶𝐿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354C170-F397-48C7-A9D0-C020AE0702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4422937"/>
                <a:ext cx="2457045" cy="490519"/>
              </a:xfrm>
              <a:prstGeom prst="rect">
                <a:avLst/>
              </a:prstGeom>
              <a:blipFill>
                <a:blip r:embed="rId4"/>
                <a:stretch>
                  <a:fillRect t="-3750" b="-2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2C506F2-4A03-42EF-89A1-3EC9CF9ED913}"/>
                  </a:ext>
                </a:extLst>
              </p:cNvPr>
              <p:cNvSpPr/>
              <p:nvPr/>
            </p:nvSpPr>
            <p:spPr>
              <a:xfrm>
                <a:off x="2676575" y="4971523"/>
                <a:ext cx="2676070" cy="4934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acc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2C506F2-4A03-42EF-89A1-3EC9CF9ED9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6575" y="4971523"/>
                <a:ext cx="2676070" cy="4934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C3A385C-B429-4D9A-9472-8A2BB2CD9D40}"/>
                  </a:ext>
                </a:extLst>
              </p:cNvPr>
              <p:cNvSpPr/>
              <p:nvPr/>
            </p:nvSpPr>
            <p:spPr>
              <a:xfrm>
                <a:off x="3581400" y="3333484"/>
                <a:ext cx="2457045" cy="490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C3A385C-B429-4D9A-9472-8A2BB2CD9D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3333484"/>
                <a:ext cx="2457045" cy="4905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B9E15-14DB-4937-84C0-943064E94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48" y="911062"/>
            <a:ext cx="660351" cy="52429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A0C3D4D-EC25-4E90-9A92-B75838576178}"/>
                  </a:ext>
                </a:extLst>
              </p:cNvPr>
              <p:cNvSpPr/>
              <p:nvPr/>
            </p:nvSpPr>
            <p:spPr>
              <a:xfrm>
                <a:off x="1667077" y="997355"/>
                <a:ext cx="2457045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=1.8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A0C3D4D-EC25-4E90-9A92-B758385761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077" y="997355"/>
                <a:ext cx="2457045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6024966-1C72-4C26-8FBC-B5FF24791CFF}"/>
                  </a:ext>
                </a:extLst>
              </p:cNvPr>
              <p:cNvSpPr/>
              <p:nvPr/>
            </p:nvSpPr>
            <p:spPr>
              <a:xfrm>
                <a:off x="1972796" y="1788662"/>
                <a:ext cx="4275604" cy="496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𝑈𝐶𝐿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1.8+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1.8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=5.82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6024966-1C72-4C26-8FBC-B5FF24791C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796" y="1788662"/>
                <a:ext cx="4275604" cy="4964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659F4E3-EF74-4FB1-A871-ABE79A66578E}"/>
                  </a:ext>
                </a:extLst>
              </p:cNvPr>
              <p:cNvSpPr/>
              <p:nvPr/>
            </p:nvSpPr>
            <p:spPr>
              <a:xfrm>
                <a:off x="1941340" y="2301739"/>
                <a:ext cx="4647029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=1.8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1.8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−2.22 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659F4E3-EF74-4FB1-A871-ABE79A6657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1340" y="2301739"/>
                <a:ext cx="4647029" cy="5052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17A8A70-D660-47F8-B940-FB48967A7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46" y="1485917"/>
            <a:ext cx="602618" cy="46282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75302F-F01A-4196-BAA8-927957CB70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3942" y="2770189"/>
            <a:ext cx="6020513" cy="36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5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c-charts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FCBFFE-94E6-42D6-8DC8-AD8C02092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599" y="717673"/>
            <a:ext cx="1909851" cy="565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9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u-charts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8"/>
            <a:ext cx="3124200" cy="227158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59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2D614E2-F094-4EC4-B5DE-9E75C133B16E}"/>
              </a:ext>
            </a:extLst>
          </p:cNvPr>
          <p:cNvSpPr txBox="1">
            <a:spLocks/>
          </p:cNvSpPr>
          <p:nvPr/>
        </p:nvSpPr>
        <p:spPr>
          <a:xfrm>
            <a:off x="1295399" y="990386"/>
            <a:ext cx="7620001" cy="48008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8838" indent="-225425"/>
            <a:r>
              <a:rPr lang="en-US" sz="2800" dirty="0"/>
              <a:t>Applies if the samples are of unequal size</a:t>
            </a:r>
          </a:p>
          <a:p>
            <a:pPr marL="858838" indent="-225425"/>
            <a:r>
              <a:rPr lang="en-US" sz="2800" dirty="0"/>
              <a:t>Collect samples and count the number of nonconformances</a:t>
            </a:r>
          </a:p>
          <a:p>
            <a:pPr marL="858838" indent="-225425"/>
            <a:r>
              <a:rPr lang="en-US" sz="2800" dirty="0"/>
              <a:t>Compute the average number of nonconformances per unit, u-bar</a:t>
            </a:r>
          </a:p>
          <a:p>
            <a:pPr marL="858838" indent="-225425">
              <a:buFont typeface="Wingdings 2" pitchFamily="18" charset="2"/>
              <a:buNone/>
            </a:pPr>
            <a:endParaRPr lang="en-US" sz="2800" dirty="0"/>
          </a:p>
          <a:p>
            <a:pPr marL="858838" indent="-225425"/>
            <a:endParaRPr lang="en-US" sz="2800" dirty="0"/>
          </a:p>
          <a:p>
            <a:pPr marL="858838" indent="-225425"/>
            <a:r>
              <a:rPr lang="en-US" sz="2800" dirty="0"/>
              <a:t>Standard deviation</a:t>
            </a:r>
          </a:p>
          <a:p>
            <a:pPr marL="858838" indent="-225425"/>
            <a:endParaRPr lang="en-US" sz="2800" dirty="0"/>
          </a:p>
          <a:p>
            <a:pPr marL="858838" indent="-225425"/>
            <a:r>
              <a:rPr lang="en-US" sz="2800" dirty="0"/>
              <a:t>Control limits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A4ED91D-AE61-4854-A538-99C22EF2C2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012"/>
          <a:stretch/>
        </p:blipFill>
        <p:spPr>
          <a:xfrm>
            <a:off x="5247932" y="3203492"/>
            <a:ext cx="2375047" cy="92919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926D83-F055-4EB6-8581-CDF5C9EEA3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146"/>
          <a:stretch/>
        </p:blipFill>
        <p:spPr>
          <a:xfrm>
            <a:off x="5204556" y="4359997"/>
            <a:ext cx="1371601" cy="8149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7CEEFF2-B6CF-49EB-BDDD-7D0E2BFD41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786"/>
          <a:stretch/>
        </p:blipFill>
        <p:spPr>
          <a:xfrm>
            <a:off x="4572000" y="5150218"/>
            <a:ext cx="2375047" cy="1346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CA6A6E-B452-43E8-B8BE-ECCDF4C4E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29" y="840984"/>
            <a:ext cx="1775280" cy="563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4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u-charts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60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2D614E2-F094-4EC4-B5DE-9E75C133B16E}"/>
              </a:ext>
            </a:extLst>
          </p:cNvPr>
          <p:cNvSpPr txBox="1">
            <a:spLocks/>
          </p:cNvSpPr>
          <p:nvPr/>
        </p:nvSpPr>
        <p:spPr>
          <a:xfrm>
            <a:off x="1295399" y="990386"/>
            <a:ext cx="7620001" cy="4800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30510E-DBA9-442C-AF53-04B70E28E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407" y="1780486"/>
            <a:ext cx="5827106" cy="35535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4C4B34-C512-40AD-8B00-E90B06279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65" y="886253"/>
            <a:ext cx="2947942" cy="563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u-charts for nonconforming</a:t>
            </a:r>
            <a:endParaRPr lang="en-US" altLang="zh-TW" sz="3200" b="1" kern="0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      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Quality Management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61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/52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800" i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DAC7A0-9EAF-4AB1-B735-51B84448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062"/>
            <a:ext cx="8229600" cy="5656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.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2D614E2-F094-4EC4-B5DE-9E75C133B16E}"/>
              </a:ext>
            </a:extLst>
          </p:cNvPr>
          <p:cNvSpPr txBox="1">
            <a:spLocks/>
          </p:cNvSpPr>
          <p:nvPr/>
        </p:nvSpPr>
        <p:spPr>
          <a:xfrm>
            <a:off x="1295399" y="990386"/>
            <a:ext cx="7620001" cy="4800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EAEE5C-2494-496B-A0FA-C0A4DD998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133600"/>
            <a:ext cx="405393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3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Six Sigma Implementation</a:t>
            </a: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62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 descr="Image result for apple iphone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9" name="Group 4"/>
          <p:cNvGrpSpPr>
            <a:grpSpLocks/>
          </p:cNvGrpSpPr>
          <p:nvPr/>
        </p:nvGrpSpPr>
        <p:grpSpPr bwMode="auto">
          <a:xfrm>
            <a:off x="7394575" y="824707"/>
            <a:ext cx="1673225" cy="1689893"/>
            <a:chOff x="3667" y="2581"/>
            <a:chExt cx="1536" cy="1588"/>
          </a:xfrm>
        </p:grpSpPr>
        <p:sp>
          <p:nvSpPr>
            <p:cNvPr id="90" name="Text Box 5"/>
            <p:cNvSpPr txBox="1">
              <a:spLocks noChangeArrowheads="1"/>
            </p:cNvSpPr>
            <p:nvPr/>
          </p:nvSpPr>
          <p:spPr bwMode="auto">
            <a:xfrm>
              <a:off x="3736" y="2581"/>
              <a:ext cx="1442" cy="1504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9600" b="1" dirty="0">
                  <a:solidFill>
                    <a:srgbClr val="175097"/>
                  </a:solidFill>
                  <a:latin typeface="Times New Roman" charset="0"/>
                </a:rPr>
                <a:t>6</a:t>
              </a:r>
              <a:r>
                <a:rPr lang="en-US" sz="9600" b="1" dirty="0">
                  <a:solidFill>
                    <a:srgbClr val="175097"/>
                  </a:solidFill>
                  <a:latin typeface="Times New Roman" charset="0"/>
                  <a:sym typeface="Symbol" charset="0"/>
                </a:rPr>
                <a:t></a:t>
              </a:r>
            </a:p>
          </p:txBody>
        </p:sp>
        <p:sp>
          <p:nvSpPr>
            <p:cNvPr id="91" name="Oval 6"/>
            <p:cNvSpPr>
              <a:spLocks noChangeArrowheads="1"/>
            </p:cNvSpPr>
            <p:nvPr/>
          </p:nvSpPr>
          <p:spPr bwMode="auto">
            <a:xfrm>
              <a:off x="3667" y="2633"/>
              <a:ext cx="1536" cy="1536"/>
            </a:xfrm>
            <a:prstGeom prst="ellips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Calibri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40323" y="1111508"/>
            <a:ext cx="8440323" cy="48320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Think in terms of key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processes and customer requirements</a:t>
            </a:r>
            <a:r>
              <a:rPr lang="en-US" sz="2800" dirty="0"/>
              <a:t> with a clear focus on overall strategic objectives.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Focus on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corporate sponsors responsible for championing projects</a:t>
            </a:r>
            <a:r>
              <a:rPr lang="en-US" sz="2800" dirty="0"/>
              <a:t>, support team activities, help to overcome resistance to change, and obtain resources.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Emphasize such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quantifiable measures as DPMO</a:t>
            </a:r>
            <a:r>
              <a:rPr lang="en-US" sz="2800" dirty="0"/>
              <a:t> that can be applied to all parts of an organization: manufacturing, engineering, administrative, software, and so on.</a:t>
            </a:r>
          </a:p>
        </p:txBody>
      </p:sp>
    </p:spTree>
    <p:extLst>
      <p:ext uri="{BB962C8B-B14F-4D97-AF65-F5344CB8AC3E}">
        <p14:creationId xmlns:p14="http://schemas.microsoft.com/office/powerpoint/2010/main" val="403114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Six </a:t>
            </a:r>
            <a:r>
              <a:rPr lang="en-US" altLang="zh-TW" sz="3200" b="1" kern="0" dirty="0">
                <a:solidFill>
                  <a:schemeClr val="bg1"/>
                </a:solidFill>
              </a:rPr>
              <a:t>Sigma Implementation</a:t>
            </a:r>
            <a:endParaRPr lang="en-US" altLang="zh-TW" sz="3200" b="1" kern="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63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 descr="Image result for apple iphone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9" name="Group 4"/>
          <p:cNvGrpSpPr>
            <a:grpSpLocks/>
          </p:cNvGrpSpPr>
          <p:nvPr/>
        </p:nvGrpSpPr>
        <p:grpSpPr bwMode="auto">
          <a:xfrm>
            <a:off x="7394575" y="824707"/>
            <a:ext cx="1673225" cy="1689893"/>
            <a:chOff x="3667" y="2581"/>
            <a:chExt cx="1536" cy="1588"/>
          </a:xfrm>
        </p:grpSpPr>
        <p:sp>
          <p:nvSpPr>
            <p:cNvPr id="90" name="Text Box 5"/>
            <p:cNvSpPr txBox="1">
              <a:spLocks noChangeArrowheads="1"/>
            </p:cNvSpPr>
            <p:nvPr/>
          </p:nvSpPr>
          <p:spPr bwMode="auto">
            <a:xfrm>
              <a:off x="3736" y="2581"/>
              <a:ext cx="1442" cy="1504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9600" b="1" dirty="0">
                  <a:solidFill>
                    <a:srgbClr val="175097"/>
                  </a:solidFill>
                  <a:latin typeface="Times New Roman" charset="0"/>
                </a:rPr>
                <a:t>6</a:t>
              </a:r>
              <a:r>
                <a:rPr lang="en-US" sz="9600" b="1" dirty="0">
                  <a:solidFill>
                    <a:srgbClr val="175097"/>
                  </a:solidFill>
                  <a:latin typeface="Times New Roman" charset="0"/>
                  <a:sym typeface="Symbol" charset="0"/>
                </a:rPr>
                <a:t></a:t>
              </a:r>
            </a:p>
          </p:txBody>
        </p:sp>
        <p:sp>
          <p:nvSpPr>
            <p:cNvPr id="91" name="Oval 6"/>
            <p:cNvSpPr>
              <a:spLocks noChangeArrowheads="1"/>
            </p:cNvSpPr>
            <p:nvPr/>
          </p:nvSpPr>
          <p:spPr bwMode="auto">
            <a:xfrm>
              <a:off x="3667" y="2633"/>
              <a:ext cx="1536" cy="1536"/>
            </a:xfrm>
            <a:prstGeom prst="ellips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Calibri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40323" y="782787"/>
            <a:ext cx="8440323" cy="56938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Ensure that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appropriate metrics </a:t>
            </a:r>
            <a:r>
              <a:rPr lang="en-US" sz="2800" dirty="0"/>
              <a:t>are identified early in the process and that they focus on business results, thereby providing incentives and accountability.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800" dirty="0"/>
              <a:t>Provide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extensive training</a:t>
            </a:r>
            <a:r>
              <a:rPr lang="en-US" sz="2800" dirty="0"/>
              <a:t> followed by project team deployment to improve profitability, reduce non-value-added activities, and achieve cycle time reduction.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800" dirty="0"/>
              <a:t>Create highly qualified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improvement experts </a:t>
            </a:r>
            <a:r>
              <a:rPr lang="en-US" sz="2800" dirty="0"/>
              <a:t>(“Green Belts,” “Black Belts,” and “Master Black Belts”) who can apply improvement tools and lead teams.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800" dirty="0"/>
              <a:t>Set stretch objectives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240153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Six Sigma Companies</a:t>
            </a: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64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graphicFrame>
        <p:nvGraphicFramePr>
          <p:cNvPr id="49" name="Object 31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09600" y="2209800"/>
          <a:ext cx="23241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4" name="Bitmap Image" r:id="rId3" imgW="2324424" imgH="495369" progId="Paint.Picture">
                  <p:embed/>
                </p:oleObj>
              </mc:Choice>
              <mc:Fallback>
                <p:oleObj name="Bitmap Image" r:id="rId3" imgW="2324424" imgH="495369" progId="Paint.Picture">
                  <p:embed/>
                  <p:pic>
                    <p:nvPicPr>
                      <p:cNvPr id="4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09800"/>
                        <a:ext cx="23241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45"/>
          <p:cNvGraphicFramePr>
            <a:graphicFrameLocks noChangeAspect="1"/>
          </p:cNvGraphicFramePr>
          <p:nvPr/>
        </p:nvGraphicFramePr>
        <p:xfrm>
          <a:off x="533400" y="2971800"/>
          <a:ext cx="27241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" name="Bitmap Image" r:id="rId5" imgW="2723810" imgH="714286" progId="Paint.Picture">
                  <p:embed/>
                </p:oleObj>
              </mc:Choice>
              <mc:Fallback>
                <p:oleObj name="Bitmap Image" r:id="rId5" imgW="2723810" imgH="714286" progId="Paint.Picture">
                  <p:embed/>
                  <p:pic>
                    <p:nvPicPr>
                      <p:cNvPr id="52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971800"/>
                        <a:ext cx="272415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3"/>
          <p:cNvGraphicFramePr>
            <a:graphicFrameLocks noChangeAspect="1"/>
          </p:cNvGraphicFramePr>
          <p:nvPr/>
        </p:nvGraphicFramePr>
        <p:xfrm>
          <a:off x="7118350" y="4618038"/>
          <a:ext cx="12255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6" name="Bitmap Image" r:id="rId7" imgW="1152381" imgH="790476" progId="Paint.Picture">
                  <p:embed/>
                </p:oleObj>
              </mc:Choice>
              <mc:Fallback>
                <p:oleObj name="Bitmap Image" r:id="rId7" imgW="1152381" imgH="790476" progId="Paint.Picture">
                  <p:embed/>
                  <p:pic>
                    <p:nvPicPr>
                      <p:cNvPr id="53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8350" y="4618038"/>
                        <a:ext cx="1225550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" name="Picture 7" descr="B&amp;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059238"/>
            <a:ext cx="23622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9" descr="Caterpilla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410200"/>
            <a:ext cx="2819400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3" descr="DuPon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38600"/>
            <a:ext cx="250507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Group 63"/>
          <p:cNvGrpSpPr>
            <a:grpSpLocks/>
          </p:cNvGrpSpPr>
          <p:nvPr/>
        </p:nvGrpSpPr>
        <p:grpSpPr bwMode="auto">
          <a:xfrm>
            <a:off x="3962400" y="1295400"/>
            <a:ext cx="1662113" cy="609600"/>
            <a:chOff x="2496" y="816"/>
            <a:chExt cx="1047" cy="384"/>
          </a:xfrm>
        </p:grpSpPr>
        <p:sp>
          <p:nvSpPr>
            <p:cNvPr id="92" name="Rectangle 60"/>
            <p:cNvSpPr>
              <a:spLocks noChangeArrowheads="1"/>
            </p:cNvSpPr>
            <p:nvPr/>
          </p:nvSpPr>
          <p:spPr bwMode="white">
            <a:xfrm>
              <a:off x="2496" y="816"/>
              <a:ext cx="912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93" name="Picture 14" descr="Ford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1" y="854"/>
              <a:ext cx="912" cy="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4" name="Picture 15" descr="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04925"/>
            <a:ext cx="24860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6" descr="GM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3340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17" descr="Honeywell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71600"/>
            <a:ext cx="2209800" cy="45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8" descr="J&amp;J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057400"/>
            <a:ext cx="298132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8" name="Group 64"/>
          <p:cNvGrpSpPr>
            <a:grpSpLocks/>
          </p:cNvGrpSpPr>
          <p:nvPr/>
        </p:nvGrpSpPr>
        <p:grpSpPr bwMode="auto">
          <a:xfrm>
            <a:off x="6781800" y="2057400"/>
            <a:ext cx="1676400" cy="609600"/>
            <a:chOff x="4272" y="1296"/>
            <a:chExt cx="1056" cy="384"/>
          </a:xfrm>
        </p:grpSpPr>
        <p:sp>
          <p:nvSpPr>
            <p:cNvPr id="99" name="Rectangle 41"/>
            <p:cNvSpPr>
              <a:spLocks noChangeArrowheads="1"/>
            </p:cNvSpPr>
            <p:nvPr/>
          </p:nvSpPr>
          <p:spPr bwMode="white">
            <a:xfrm>
              <a:off x="4272" y="1296"/>
              <a:ext cx="1056" cy="384"/>
            </a:xfrm>
            <a:prstGeom prst="rect">
              <a:avLst/>
            </a:prstGeom>
            <a:solidFill>
              <a:srgbClr val="FDB8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00" name="Picture 21" descr="Kodak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" y="1366"/>
              <a:ext cx="960" cy="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1" name="Picture 24" descr="Motorola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724400"/>
            <a:ext cx="2286000" cy="45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" name="Group 65"/>
          <p:cNvGrpSpPr>
            <a:grpSpLocks/>
          </p:cNvGrpSpPr>
          <p:nvPr/>
        </p:nvGrpSpPr>
        <p:grpSpPr bwMode="auto">
          <a:xfrm>
            <a:off x="6400800" y="3048000"/>
            <a:ext cx="1828800" cy="609600"/>
            <a:chOff x="4224" y="2352"/>
            <a:chExt cx="1152" cy="384"/>
          </a:xfrm>
        </p:grpSpPr>
        <p:sp>
          <p:nvSpPr>
            <p:cNvPr id="103" name="Rectangle 56"/>
            <p:cNvSpPr>
              <a:spLocks noChangeArrowheads="1"/>
            </p:cNvSpPr>
            <p:nvPr/>
          </p:nvSpPr>
          <p:spPr bwMode="white">
            <a:xfrm>
              <a:off x="4224" y="2352"/>
              <a:ext cx="1152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04" name="Picture 25" descr="Raytheon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1" y="2372"/>
              <a:ext cx="960" cy="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5" name="Group 67"/>
          <p:cNvGrpSpPr>
            <a:grpSpLocks/>
          </p:cNvGrpSpPr>
          <p:nvPr/>
        </p:nvGrpSpPr>
        <p:grpSpPr bwMode="auto">
          <a:xfrm>
            <a:off x="3886200" y="3048000"/>
            <a:ext cx="1981200" cy="533400"/>
            <a:chOff x="336" y="2496"/>
            <a:chExt cx="1248" cy="336"/>
          </a:xfrm>
        </p:grpSpPr>
        <p:sp>
          <p:nvSpPr>
            <p:cNvPr id="106" name="Rectangle 43"/>
            <p:cNvSpPr>
              <a:spLocks noChangeArrowheads="1"/>
            </p:cNvSpPr>
            <p:nvPr/>
          </p:nvSpPr>
          <p:spPr bwMode="white">
            <a:xfrm>
              <a:off x="336" y="2496"/>
              <a:ext cx="1248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07" name="Picture 26" descr="ServiceMaster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2592"/>
              <a:ext cx="1056" cy="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8" name="Group 66"/>
          <p:cNvGrpSpPr>
            <a:grpSpLocks/>
          </p:cNvGrpSpPr>
          <p:nvPr/>
        </p:nvGrpSpPr>
        <p:grpSpPr bwMode="auto">
          <a:xfrm>
            <a:off x="7162800" y="3886200"/>
            <a:ext cx="1295400" cy="533400"/>
            <a:chOff x="4512" y="2928"/>
            <a:chExt cx="816" cy="336"/>
          </a:xfrm>
        </p:grpSpPr>
        <p:sp>
          <p:nvSpPr>
            <p:cNvPr id="109" name="Rectangle 48"/>
            <p:cNvSpPr>
              <a:spLocks noChangeArrowheads="1"/>
            </p:cNvSpPr>
            <p:nvPr/>
          </p:nvSpPr>
          <p:spPr bwMode="white">
            <a:xfrm>
              <a:off x="4512" y="2928"/>
              <a:ext cx="816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10" name="Picture 27" descr="Sony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" y="2947"/>
              <a:ext cx="606" cy="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11" name="Object 74"/>
          <p:cNvGraphicFramePr>
            <a:graphicFrameLocks noChangeAspect="1"/>
          </p:cNvGraphicFramePr>
          <p:nvPr/>
        </p:nvGraphicFramePr>
        <p:xfrm>
          <a:off x="5915025" y="5534025"/>
          <a:ext cx="267176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7" name="Bitmap Image" r:id="rId22" imgW="2514286" imgH="590476" progId="Paint.Picture">
                  <p:embed/>
                </p:oleObj>
              </mc:Choice>
              <mc:Fallback>
                <p:oleObj name="Bitmap Image" r:id="rId22" imgW="2514286" imgH="590476" progId="Paint.Picture">
                  <p:embed/>
                  <p:pic>
                    <p:nvPicPr>
                      <p:cNvPr id="111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5025" y="5534025"/>
                        <a:ext cx="2671763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546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US" altLang="zh-TW" sz="3200" b="1" kern="0" dirty="0">
                <a:solidFill>
                  <a:schemeClr val="bg1"/>
                </a:solidFill>
                <a:ea typeface="新細明體" pitchFamily="18" charset="-120"/>
              </a:rPr>
              <a:t>Six Sigma Methodology</a:t>
            </a: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65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chemeClr val="tx2"/>
                </a:solidFill>
              </a:rPr>
              <a:t>Defines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dirty="0"/>
              <a:t>the project’s purpose, scope, and outputs, then identifies the required process information keeping in mind the customer’s definition of quality</a:t>
            </a:r>
          </a:p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rgbClr val="255898"/>
                </a:solidFill>
              </a:rPr>
              <a:t>Measures</a:t>
            </a:r>
            <a:r>
              <a:rPr lang="en-US" dirty="0">
                <a:solidFill>
                  <a:srgbClr val="255898"/>
                </a:solidFill>
              </a:rPr>
              <a:t> </a:t>
            </a:r>
            <a:r>
              <a:rPr lang="en-US" dirty="0"/>
              <a:t>the process and collects data</a:t>
            </a:r>
          </a:p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rgbClr val="255898"/>
                </a:solidFill>
              </a:rPr>
              <a:t>Analyzes</a:t>
            </a:r>
            <a:r>
              <a:rPr lang="en-US" i="1" dirty="0">
                <a:solidFill>
                  <a:srgbClr val="255898"/>
                </a:solidFill>
              </a:rPr>
              <a:t> </a:t>
            </a:r>
            <a:r>
              <a:rPr lang="en-US" dirty="0"/>
              <a:t>the data ensuring</a:t>
            </a:r>
            <a:br>
              <a:rPr lang="en-US" dirty="0"/>
            </a:br>
            <a:r>
              <a:rPr lang="en-US" dirty="0"/>
              <a:t>repeatability and reproducibility</a:t>
            </a:r>
          </a:p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rgbClr val="255898"/>
                </a:solidFill>
              </a:rPr>
              <a:t>Improves</a:t>
            </a:r>
            <a:r>
              <a:rPr lang="en-US" dirty="0">
                <a:solidFill>
                  <a:srgbClr val="255898"/>
                </a:solidFill>
              </a:rPr>
              <a:t> </a:t>
            </a:r>
            <a:r>
              <a:rPr lang="en-US" dirty="0"/>
              <a:t>by modifying or </a:t>
            </a:r>
            <a:br>
              <a:rPr lang="en-US" dirty="0"/>
            </a:br>
            <a:r>
              <a:rPr lang="en-US" dirty="0"/>
              <a:t>redesigning existing </a:t>
            </a:r>
            <a:br>
              <a:rPr lang="en-US" dirty="0"/>
            </a:br>
            <a:r>
              <a:rPr lang="en-US" dirty="0"/>
              <a:t>processes and procedures</a:t>
            </a:r>
          </a:p>
          <a:p>
            <a:pPr marL="482600" indent="-482600">
              <a:lnSpc>
                <a:spcPct val="90000"/>
              </a:lnSpc>
              <a:spcAft>
                <a:spcPct val="40000"/>
              </a:spcAft>
              <a:buFont typeface="Times" charset="0"/>
              <a:buAutoNum type="arabicPeriod"/>
            </a:pPr>
            <a:r>
              <a:rPr lang="en-US" b="1" i="1" dirty="0">
                <a:solidFill>
                  <a:srgbClr val="255898"/>
                </a:solidFill>
              </a:rPr>
              <a:t>Controls</a:t>
            </a:r>
            <a:r>
              <a:rPr lang="en-US" dirty="0">
                <a:solidFill>
                  <a:srgbClr val="255898"/>
                </a:solidFill>
              </a:rPr>
              <a:t> </a:t>
            </a:r>
            <a:r>
              <a:rPr lang="en-US" dirty="0"/>
              <a:t>the new process </a:t>
            </a:r>
            <a:br>
              <a:rPr lang="en-US" dirty="0"/>
            </a:br>
            <a:r>
              <a:rPr lang="en-US" dirty="0"/>
              <a:t>to make sure performance </a:t>
            </a:r>
            <a:br>
              <a:rPr lang="en-US" dirty="0"/>
            </a:br>
            <a:r>
              <a:rPr lang="en-US" dirty="0"/>
              <a:t>levels are maintained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775" y="717674"/>
            <a:ext cx="1229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DMAIC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47269"/>
            <a:ext cx="2895600" cy="276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59BB8F-40EB-4904-A58C-B89CAB69C06E}"/>
              </a:ext>
            </a:extLst>
          </p:cNvPr>
          <p:cNvSpPr/>
          <p:nvPr/>
        </p:nvSpPr>
        <p:spPr>
          <a:xfrm>
            <a:off x="2590800" y="1028571"/>
            <a:ext cx="64389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u="sng" dirty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DMAIC</a:t>
            </a:r>
            <a:r>
              <a:rPr lang="en-US" sz="2400" dirty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Dumb Managers Always Ignore Customers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BDA61C-ADB4-440E-A8B0-49B4A44621A7}"/>
              </a:ext>
            </a:extLst>
          </p:cNvPr>
          <p:cNvSpPr/>
          <p:nvPr/>
        </p:nvSpPr>
        <p:spPr>
          <a:xfrm>
            <a:off x="297464" y="5844860"/>
            <a:ext cx="6484336" cy="7571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44500" indent="-444500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 charset="0"/>
              <a:buChar char="►"/>
            </a:pPr>
            <a:r>
              <a:rPr lang="en-US" sz="2400" dirty="0"/>
              <a:t>Create qualified process improvement experts (Black Belts, Green Belts, etc.)</a:t>
            </a:r>
          </a:p>
        </p:txBody>
      </p:sp>
    </p:spTree>
    <p:extLst>
      <p:ext uri="{BB962C8B-B14F-4D97-AF65-F5344CB8AC3E}">
        <p14:creationId xmlns:p14="http://schemas.microsoft.com/office/powerpoint/2010/main" val="1962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1866"/>
          </a:xfrm>
          <a:solidFill>
            <a:srgbClr val="3106EA"/>
          </a:solidFill>
        </p:spPr>
        <p:txBody>
          <a:bodyPr>
            <a:normAutofit/>
          </a:bodyPr>
          <a:lstStyle/>
          <a:p>
            <a:pPr algn="l"/>
            <a:r>
              <a:rPr lang="en-GB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DMAIC Tools and Techniques</a:t>
            </a:r>
            <a:endParaRPr lang="en-US" altLang="zh-TW" sz="3200" b="1" kern="0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63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Dr. Gopal Kumar</a:t>
            </a:r>
          </a:p>
        </p:txBody>
      </p:sp>
      <p:sp>
        <p:nvSpPr>
          <p:cNvPr id="65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26 October 2019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66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617538"/>
            <a:ext cx="8534400" cy="585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AutoShape 2" descr="Image result for fac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factory clip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2" descr="Image result for titan international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2" descr="Image result for sams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239000" y="348342"/>
            <a:ext cx="1905000" cy="369332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Sigma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40000"/>
              </a:spcAft>
              <a:buNone/>
            </a:pPr>
            <a:r>
              <a:rPr lang="en-US" dirty="0"/>
              <a:t>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EA7CC9-AEB9-4F32-AD5A-C2D882DC9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3" y="1235076"/>
            <a:ext cx="8782734" cy="498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1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rgbClr val="3106EA"/>
          </a:solidFill>
        </p:spPr>
        <p:txBody>
          <a:bodyPr>
            <a:normAutofit fontScale="90000"/>
          </a:bodyPr>
          <a:lstStyle/>
          <a:p>
            <a:pPr algn="l"/>
            <a:r>
              <a:rPr lang="en-GB" sz="3600" b="1" dirty="0">
                <a:solidFill>
                  <a:schemeClr val="bg1"/>
                </a:solidFill>
              </a:rPr>
              <a:t>References</a:t>
            </a:r>
            <a:r>
              <a:rPr lang="en-GB" sz="3200" dirty="0">
                <a:solidFill>
                  <a:srgbClr val="3106EA"/>
                </a:solidFill>
              </a:rPr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63416"/>
            <a:ext cx="8229600" cy="5181600"/>
          </a:xfrm>
        </p:spPr>
        <p:txBody>
          <a:bodyPr anchor="ctr">
            <a:normAutofit fontScale="92500"/>
          </a:bodyPr>
          <a:lstStyle/>
          <a:p>
            <a:pPr marL="793750" indent="-793750">
              <a:buFont typeface="Wingdings" panose="05000000000000000000" pitchFamily="2" charset="2"/>
              <a:buChar char="v"/>
            </a:pPr>
            <a:r>
              <a:rPr lang="en-US" dirty="0"/>
              <a:t>Managing for Quality and Performance Excellence, Evans, J.R. and William M. Lindsay, W.M., Cengage Learning, India</a:t>
            </a:r>
          </a:p>
          <a:p>
            <a:pPr marL="793750" indent="-793750">
              <a:buFont typeface="Wingdings" panose="05000000000000000000" pitchFamily="2" charset="2"/>
              <a:buChar char="v"/>
            </a:pPr>
            <a:r>
              <a:rPr lang="en-US" dirty="0"/>
              <a:t>The Six Sigma Handbook, Tomas </a:t>
            </a:r>
            <a:r>
              <a:rPr lang="en-US" dirty="0" err="1"/>
              <a:t>Pyzdek</a:t>
            </a:r>
            <a:r>
              <a:rPr lang="en-US" dirty="0"/>
              <a:t> and Paul Keller, Fourth edition, McGraw Hill India.</a:t>
            </a:r>
          </a:p>
          <a:p>
            <a:pPr marL="793750" indent="-793750">
              <a:buFont typeface="Wingdings" panose="05000000000000000000" pitchFamily="2" charset="2"/>
              <a:buChar char="v"/>
            </a:pPr>
            <a:r>
              <a:rPr lang="en-US" dirty="0"/>
              <a:t>Total Quality Management, </a:t>
            </a:r>
            <a:r>
              <a:rPr lang="en-US" dirty="0" err="1"/>
              <a:t>Besterfield</a:t>
            </a:r>
            <a:r>
              <a:rPr lang="en-US" dirty="0"/>
              <a:t> et al., Revised third edition, Pearson India</a:t>
            </a:r>
          </a:p>
          <a:p>
            <a:pPr marL="793750" indent="-793750">
              <a:buFont typeface="Wingdings" panose="05000000000000000000" pitchFamily="2" charset="2"/>
              <a:buChar char="v"/>
            </a:pPr>
            <a:r>
              <a:rPr lang="en-US" dirty="0"/>
              <a:t>The Management and Control of Quality, J. Evans, and W. Lindsay, Third edition, Cengage Learning</a:t>
            </a:r>
          </a:p>
        </p:txBody>
      </p:sp>
      <p:sp>
        <p:nvSpPr>
          <p:cNvPr id="15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IIM Raipur</a:t>
            </a:r>
          </a:p>
        </p:txBody>
      </p:sp>
      <p:sp>
        <p:nvSpPr>
          <p:cNvPr id="17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6569118"/>
            <a:ext cx="9144000" cy="1588"/>
          </a:xfrm>
          <a:prstGeom prst="line">
            <a:avLst/>
          </a:prstGeom>
          <a:ln w="15875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67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</p:spTree>
    <p:extLst>
      <p:ext uri="{BB962C8B-B14F-4D97-AF65-F5344CB8AC3E}">
        <p14:creationId xmlns:p14="http://schemas.microsoft.com/office/powerpoint/2010/main" val="3348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rgbClr val="3106EA"/>
          </a:solidFill>
        </p:spPr>
        <p:txBody>
          <a:bodyPr>
            <a:normAutofit fontScale="90000"/>
          </a:bodyPr>
          <a:lstStyle/>
          <a:p>
            <a:r>
              <a:rPr lang="en-GB" sz="3200" dirty="0">
                <a:solidFill>
                  <a:srgbClr val="3106EA"/>
                </a:solidFill>
              </a:rPr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9718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4800" dirty="0"/>
              <a:t>Thanks!</a:t>
            </a:r>
          </a:p>
        </p:txBody>
      </p:sp>
      <p:sp>
        <p:nvSpPr>
          <p:cNvPr id="15" name="Date Placeholder 24"/>
          <p:cNvSpPr>
            <a:spLocks noGrp="1"/>
          </p:cNvSpPr>
          <p:nvPr>
            <p:ph type="dt" sz="half" idx="10"/>
          </p:nvPr>
        </p:nvSpPr>
        <p:spPr>
          <a:xfrm>
            <a:off x="0" y="6567537"/>
            <a:ext cx="3124200" cy="290463"/>
          </a:xfrm>
          <a:solidFill>
            <a:srgbClr val="153BDB"/>
          </a:solidFill>
        </p:spPr>
        <p:txBody>
          <a:bodyPr/>
          <a:lstStyle/>
          <a:p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IIM Raipur</a:t>
            </a:r>
          </a:p>
        </p:txBody>
      </p:sp>
      <p:sp>
        <p:nvSpPr>
          <p:cNvPr id="17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124200" y="6567537"/>
            <a:ext cx="2895600" cy="290463"/>
          </a:xfrm>
          <a:solidFill>
            <a:srgbClr val="3106EA"/>
          </a:solidFill>
        </p:spPr>
        <p:txBody>
          <a:bodyPr/>
          <a:lstStyle/>
          <a:p>
            <a:r>
              <a:rPr lang="en-GB" altLang="zh-TW" dirty="0">
                <a:solidFill>
                  <a:schemeClr val="bg1">
                    <a:lumMod val="95000"/>
                  </a:schemeClr>
                </a:solidFill>
              </a:rPr>
              <a:t>OMSS</a:t>
            </a:r>
            <a:endParaRPr lang="en-US" altLang="zh-TW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6569118"/>
            <a:ext cx="9144000" cy="1588"/>
          </a:xfrm>
          <a:prstGeom prst="line">
            <a:avLst/>
          </a:prstGeom>
          <a:ln w="15875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019800" y="6567537"/>
            <a:ext cx="3124200" cy="290463"/>
          </a:xfrm>
          <a:solidFill>
            <a:srgbClr val="0066FF"/>
          </a:solidFill>
        </p:spPr>
        <p:txBody>
          <a:bodyPr/>
          <a:lstStyle/>
          <a:p>
            <a:r>
              <a:rPr lang="en-US" altLang="zh-TW" dirty="0">
                <a:solidFill>
                  <a:prstClr val="white">
                    <a:lumMod val="95000"/>
                  </a:prstClr>
                </a:solidFill>
              </a:rPr>
              <a:t>09 February 2020</a:t>
            </a: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             </a:t>
            </a:r>
            <a:r>
              <a:rPr lang="zh-TW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fld id="{10F7722D-84B9-4266-8C2E-097BD52D99B6}" type="slidenum"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pPr/>
              <a:t>68</a:t>
            </a:fld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/68</a:t>
            </a:r>
          </a:p>
        </p:txBody>
      </p:sp>
    </p:spTree>
    <p:extLst>
      <p:ext uri="{BB962C8B-B14F-4D97-AF65-F5344CB8AC3E}">
        <p14:creationId xmlns:p14="http://schemas.microsoft.com/office/powerpoint/2010/main" val="254044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125218</TotalTime>
  <Words>4214</Words>
  <Application>Microsoft Office PowerPoint</Application>
  <PresentationFormat>On-screen Show (4:3)</PresentationFormat>
  <Paragraphs>1225</Paragraphs>
  <Slides>68</Slides>
  <Notes>64</Notes>
  <HiddenSlides>1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68</vt:i4>
      </vt:variant>
    </vt:vector>
  </HeadingPairs>
  <TitlesOfParts>
    <vt:vector size="81" baseType="lpstr">
      <vt:lpstr>Arial</vt:lpstr>
      <vt:lpstr>Book Antiqua</vt:lpstr>
      <vt:lpstr>Calibri</vt:lpstr>
      <vt:lpstr>Cambria Math</vt:lpstr>
      <vt:lpstr>Lucida Grande</vt:lpstr>
      <vt:lpstr>Symbol</vt:lpstr>
      <vt:lpstr>Times</vt:lpstr>
      <vt:lpstr>Times New Roman</vt:lpstr>
      <vt:lpstr>Wingdings</vt:lpstr>
      <vt:lpstr>Wingdings 2</vt:lpstr>
      <vt:lpstr>Office Theme</vt:lpstr>
      <vt:lpstr>Equation</vt:lpstr>
      <vt:lpstr>Bitmap Image</vt:lpstr>
      <vt:lpstr>Operations Management with Six Sigma</vt:lpstr>
      <vt:lpstr>Process Capability</vt:lpstr>
      <vt:lpstr>Process Capability</vt:lpstr>
      <vt:lpstr>Process Capability</vt:lpstr>
      <vt:lpstr>Process Capability</vt:lpstr>
      <vt:lpstr>Process Capability</vt:lpstr>
      <vt:lpstr>Process Capability</vt:lpstr>
      <vt:lpstr>Process Capability</vt:lpstr>
      <vt:lpstr>Process Capability</vt:lpstr>
      <vt:lpstr>Process Capability</vt:lpstr>
      <vt:lpstr>Process Capability Index</vt:lpstr>
      <vt:lpstr>Process Capability Index</vt:lpstr>
      <vt:lpstr>Pattern in Control Chart</vt:lpstr>
      <vt:lpstr>Pattern in Control Chart</vt:lpstr>
      <vt:lpstr>Pattern in Control Chart</vt:lpstr>
      <vt:lpstr>Pattern in Control Chart</vt:lpstr>
      <vt:lpstr>Pattern in Control Chart</vt:lpstr>
      <vt:lpstr>Pattern in Control Chart</vt:lpstr>
      <vt:lpstr>Pattern in Control Chart</vt:lpstr>
      <vt:lpstr>Pattern in Control Chart</vt:lpstr>
      <vt:lpstr>Pattern in Control Chart</vt:lpstr>
      <vt:lpstr>Statistical Process Control Chart</vt:lpstr>
      <vt:lpstr>Statistical Process Control Chart</vt:lpstr>
      <vt:lpstr>Control Charts for Variables</vt:lpstr>
      <vt:lpstr>Control Charts for Variables</vt:lpstr>
      <vt:lpstr>Statistical Process Control Chart</vt:lpstr>
      <vt:lpstr>Statistical Process Control Chart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Control Charts for Variables</vt:lpstr>
      <vt:lpstr>PowerPoint Presentation</vt:lpstr>
      <vt:lpstr>Control Chart for Attributes Data</vt:lpstr>
      <vt:lpstr>p-charts (Fraction nonconforming)</vt:lpstr>
      <vt:lpstr>p-charts (Fraction nonconforming)</vt:lpstr>
      <vt:lpstr>p-charts (Fraction nonconforming)</vt:lpstr>
      <vt:lpstr>p-charts (Fraction nonconforming)</vt:lpstr>
      <vt:lpstr>p-charts (Fraction nonconforming)</vt:lpstr>
      <vt:lpstr>p-charts (Fraction nonconforming)</vt:lpstr>
      <vt:lpstr>p-charts (Fraction nonconforming)</vt:lpstr>
      <vt:lpstr>np-charts (Fraction nonconforming)</vt:lpstr>
      <vt:lpstr>np-charts (Fraction nonconforming)</vt:lpstr>
      <vt:lpstr>np-charts (Fraction nonconforming)</vt:lpstr>
      <vt:lpstr>c-charts for nonconforming</vt:lpstr>
      <vt:lpstr>c-charts for nonconforming</vt:lpstr>
      <vt:lpstr>c-charts for nonconforming</vt:lpstr>
      <vt:lpstr>u-charts for nonconforming</vt:lpstr>
      <vt:lpstr>u-charts for nonconforming</vt:lpstr>
      <vt:lpstr>u-charts for nonconforming</vt:lpstr>
      <vt:lpstr>Six Sigma Implementation</vt:lpstr>
      <vt:lpstr>Six Sigma Implementation</vt:lpstr>
      <vt:lpstr>Six Sigma Companies</vt:lpstr>
      <vt:lpstr>Six Sigma Methodology</vt:lpstr>
      <vt:lpstr>DMAIC Tools and Techniques</vt:lpstr>
      <vt:lpstr>References.</vt:lpstr>
      <vt:lpstr>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Gopal</dc:creator>
  <cp:lastModifiedBy>Prof. Gopal Kumar</cp:lastModifiedBy>
  <cp:revision>4324</cp:revision>
  <dcterms:created xsi:type="dcterms:W3CDTF">2006-08-16T00:00:00Z</dcterms:created>
  <dcterms:modified xsi:type="dcterms:W3CDTF">2020-02-09T08:56:30Z</dcterms:modified>
</cp:coreProperties>
</file>