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09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616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70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15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692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47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5709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877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557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3641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375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06556-CCE1-4628-8FBD-4041F467C61E}" type="datetimeFigureOut">
              <a:rPr lang="en-IN" smtClean="0"/>
              <a:t>31-12-2021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77E68-8888-4CBC-9F81-26B78E69AE6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68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Performance Analytics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5189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 box gr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9" y="374469"/>
            <a:ext cx="10859588" cy="613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369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687977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Bad Hires (1,1)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3E4449"/>
                </a:solidFill>
                <a:effectLst/>
                <a:latin typeface="Open Sans"/>
              </a:rPr>
              <a:t>Action plan</a:t>
            </a:r>
            <a:endParaRPr lang="en-US" b="0" i="0" dirty="0" smtClean="0">
              <a:solidFill>
                <a:srgbClr val="3E4449"/>
              </a:solidFill>
              <a:effectLst/>
              <a:latin typeface="Open Sans"/>
            </a:endParaRP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Identify personal roadblocks for the low performance 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However,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do not over-invest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in these people. 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That would be unfair to the rest of the employees</a:t>
            </a:r>
          </a:p>
          <a:p>
            <a:pPr marL="0" indent="0">
              <a:buNone/>
            </a:pPr>
            <a:r>
              <a:rPr lang="en-IN" dirty="0" smtClean="0"/>
              <a:t>4. In Gone case – </a:t>
            </a:r>
            <a:r>
              <a:rPr lang="en-IN" dirty="0" smtClean="0">
                <a:solidFill>
                  <a:srgbClr val="FF0000"/>
                </a:solidFill>
              </a:rPr>
              <a:t>Prepare exit plan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3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>Up or out – Dilemma (1,2)</a:t>
            </a:r>
            <a:b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</a:br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/>
            </a:r>
            <a:b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i="0" dirty="0" smtClean="0">
                <a:solidFill>
                  <a:srgbClr val="3E4449"/>
                </a:solidFill>
                <a:effectLst/>
                <a:latin typeface="Open Sans"/>
              </a:rPr>
              <a:t>Mentoring is required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Provide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measurable expectations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and 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Clearly define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what good performance will look like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.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Check in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every month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and </a:t>
            </a:r>
          </a:p>
          <a:p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Evaluate progress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on the plan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If No improvement within 6 months to a year, 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You should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create an exit plan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for them</a:t>
            </a:r>
          </a:p>
        </p:txBody>
      </p:sp>
    </p:spTree>
    <p:extLst>
      <p:ext uri="{BB962C8B-B14F-4D97-AF65-F5344CB8AC3E}">
        <p14:creationId xmlns:p14="http://schemas.microsoft.com/office/powerpoint/2010/main" val="243861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Open Sans"/>
              </a:rPr>
              <a:t>D</a:t>
            </a:r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>ysfunctional geniuses (1,3)</a:t>
            </a:r>
            <a:b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       </a:t>
            </a:r>
            <a:r>
              <a:rPr lang="en-US" b="1" i="0" dirty="0" smtClean="0">
                <a:solidFill>
                  <a:srgbClr val="FF0000"/>
                </a:solidFill>
                <a:effectLst/>
                <a:latin typeface="Open Sans"/>
              </a:rPr>
              <a:t>Counselling </a:t>
            </a:r>
          </a:p>
          <a:p>
            <a:pPr marL="0" indent="0">
              <a:buNone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1. Communicate that you believe in them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3E4449"/>
                </a:solidFill>
                <a:latin typeface="Open Sans"/>
              </a:rPr>
              <a:t>2.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Get more personal and try to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figure out reasons</a:t>
            </a:r>
          </a:p>
          <a:p>
            <a:pPr marL="0" indent="0">
              <a:buNone/>
            </a:pPr>
            <a:r>
              <a:rPr lang="en-US" dirty="0" smtClean="0">
                <a:latin typeface="Open Sans"/>
              </a:rPr>
              <a:t>3. If job is not interesting – Give </a:t>
            </a:r>
            <a:r>
              <a:rPr lang="en-US" u="sng" dirty="0" smtClean="0">
                <a:latin typeface="Open Sans"/>
              </a:rPr>
              <a:t>Job rotation</a:t>
            </a:r>
          </a:p>
          <a:p>
            <a:pPr marL="0" indent="0">
              <a:buNone/>
            </a:pPr>
            <a:r>
              <a:rPr lang="en-US" dirty="0" smtClean="0">
                <a:latin typeface="Open Sans"/>
              </a:rPr>
              <a:t>4. If family/personal problem – Give them off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016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4000" b="1" dirty="0">
                <a:solidFill>
                  <a:srgbClr val="FF0000"/>
                </a:solidFill>
                <a:latin typeface="Open Sans"/>
              </a:rPr>
              <a:t>Up or out – </a:t>
            </a:r>
            <a:r>
              <a:rPr lang="en-IN" sz="4000" b="1" dirty="0" smtClean="0">
                <a:solidFill>
                  <a:srgbClr val="FF0000"/>
                </a:solidFill>
                <a:latin typeface="Open Sans"/>
              </a:rPr>
              <a:t>Grinders (2,1)</a:t>
            </a:r>
            <a:r>
              <a:rPr lang="en-IN" sz="4000" b="1" dirty="0">
                <a:solidFill>
                  <a:srgbClr val="FF0000"/>
                </a:solidFill>
                <a:latin typeface="Open Sans"/>
              </a:rPr>
              <a:t/>
            </a:r>
            <a:br>
              <a:rPr lang="en-IN" sz="4000" b="1" dirty="0">
                <a:solidFill>
                  <a:srgbClr val="FF0000"/>
                </a:solidFill>
                <a:latin typeface="Open Sans"/>
              </a:rPr>
            </a:br>
            <a:r>
              <a:rPr lang="en-IN" sz="4000" b="1" dirty="0">
                <a:solidFill>
                  <a:srgbClr val="FF0000"/>
                </a:solidFill>
                <a:latin typeface="Open Sans"/>
              </a:rPr>
              <a:t/>
            </a:r>
            <a:br>
              <a:rPr lang="en-IN" sz="4000" b="1" dirty="0">
                <a:solidFill>
                  <a:srgbClr val="FF0000"/>
                </a:solidFill>
                <a:latin typeface="Open Sans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3E4449"/>
                </a:solidFill>
                <a:latin typeface="Open Sans"/>
              </a:rPr>
              <a:t>C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reate a personal improvement plan </a:t>
            </a:r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>(PIP).</a:t>
            </a:r>
          </a:p>
          <a:p>
            <a:r>
              <a:rPr lang="en-IN" dirty="0" smtClean="0">
                <a:solidFill>
                  <a:srgbClr val="3E4449"/>
                </a:solidFill>
                <a:latin typeface="Open Sans"/>
              </a:rPr>
              <a:t>Invest in </a:t>
            </a:r>
            <a:r>
              <a:rPr lang="en-IN" u="sng" dirty="0" smtClean="0">
                <a:solidFill>
                  <a:srgbClr val="3E4449"/>
                </a:solidFill>
                <a:latin typeface="Open Sans"/>
              </a:rPr>
              <a:t>up skilling </a:t>
            </a:r>
            <a:r>
              <a:rPr lang="en-IN" dirty="0" smtClean="0">
                <a:solidFill>
                  <a:srgbClr val="3E4449"/>
                </a:solidFill>
                <a:latin typeface="Open Sans"/>
              </a:rPr>
              <a:t>them</a:t>
            </a:r>
          </a:p>
          <a:p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Give mentoring support</a:t>
            </a:r>
          </a:p>
          <a:p>
            <a:pPr marL="0" indent="0">
              <a:buNone/>
            </a:pPr>
            <a:endParaRPr lang="en-IN" b="0" i="0" dirty="0" smtClean="0">
              <a:solidFill>
                <a:srgbClr val="3E4449"/>
              </a:solidFill>
              <a:effectLst/>
              <a:latin typeface="Open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476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>Workhorses (3,1)</a:t>
            </a:r>
            <a:b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417"/>
            <a:ext cx="10515600" cy="4635546"/>
          </a:xfrm>
        </p:spPr>
        <p:txBody>
          <a:bodyPr>
            <a:normAutofit lnSpcReduction="10000"/>
          </a:bodyPr>
          <a:lstStyle/>
          <a:p>
            <a:r>
              <a:rPr lang="en-IN" u="sng" dirty="0" smtClean="0">
                <a:solidFill>
                  <a:srgbClr val="FF0000"/>
                </a:solidFill>
                <a:latin typeface="Open Sans"/>
              </a:rPr>
              <a:t>T</a:t>
            </a:r>
            <a:r>
              <a:rPr lang="en-IN" b="0" i="0" u="sng" dirty="0" smtClean="0">
                <a:solidFill>
                  <a:srgbClr val="FF0000"/>
                </a:solidFill>
                <a:effectLst/>
                <a:latin typeface="Open Sans"/>
              </a:rPr>
              <a:t>rusted 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professionals</a:t>
            </a:r>
          </a:p>
          <a:p>
            <a:r>
              <a:rPr lang="en-IN" dirty="0">
                <a:solidFill>
                  <a:srgbClr val="3E4449"/>
                </a:solidFill>
                <a:latin typeface="Open Sans"/>
              </a:rPr>
              <a:t>T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ake </a:t>
            </a:r>
            <a:r>
              <a:rPr lang="en-IN" b="0" i="0" dirty="0" smtClean="0">
                <a:solidFill>
                  <a:srgbClr val="FF0000"/>
                </a:solidFill>
                <a:effectLst/>
                <a:latin typeface="Open Sans"/>
              </a:rPr>
              <a:t>care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 of them</a:t>
            </a:r>
          </a:p>
          <a:p>
            <a:r>
              <a:rPr lang="en-IN" dirty="0">
                <a:solidFill>
                  <a:srgbClr val="FF0000"/>
                </a:solidFill>
                <a:latin typeface="Open Sans"/>
              </a:rPr>
              <a:t>G</a:t>
            </a:r>
            <a:r>
              <a:rPr lang="en-IN" b="0" i="0" dirty="0" smtClean="0">
                <a:solidFill>
                  <a:srgbClr val="FF0000"/>
                </a:solidFill>
                <a:effectLst/>
                <a:latin typeface="Open Sans"/>
              </a:rPr>
              <a:t>ood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 work </a:t>
            </a:r>
            <a:r>
              <a:rPr lang="en-IN" b="0" i="0" u="sng" dirty="0" smtClean="0">
                <a:solidFill>
                  <a:srgbClr val="3E4449"/>
                </a:solidFill>
                <a:effectLst/>
                <a:latin typeface="Open Sans"/>
              </a:rPr>
              <a:t>mentality</a:t>
            </a:r>
          </a:p>
          <a:p>
            <a:r>
              <a:rPr lang="en-US" dirty="0">
                <a:solidFill>
                  <a:srgbClr val="3E4449"/>
                </a:solidFill>
                <a:latin typeface="Open Sans"/>
              </a:rPr>
              <a:t>K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eep them happy and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reward </a:t>
            </a:r>
          </a:p>
          <a:p>
            <a:r>
              <a:rPr lang="en-US" dirty="0" smtClean="0">
                <a:latin typeface="Open Sans"/>
              </a:rPr>
              <a:t>But</a:t>
            </a:r>
            <a:r>
              <a:rPr lang="en-US" dirty="0" smtClean="0">
                <a:solidFill>
                  <a:srgbClr val="FF0000"/>
                </a:solidFill>
                <a:latin typeface="Open Sans"/>
              </a:rPr>
              <a:t> don’t </a:t>
            </a:r>
            <a:r>
              <a:rPr lang="en-US" b="1" dirty="0" smtClean="0">
                <a:solidFill>
                  <a:srgbClr val="FF0000"/>
                </a:solidFill>
                <a:latin typeface="Open Sans"/>
              </a:rPr>
              <a:t>over reward</a:t>
            </a:r>
          </a:p>
          <a:p>
            <a:r>
              <a:rPr lang="en-US" b="1" dirty="0" smtClean="0">
                <a:latin typeface="Open Sans"/>
              </a:rPr>
              <a:t>Keep </a:t>
            </a:r>
            <a:r>
              <a:rPr lang="en-US" b="1" dirty="0" smtClean="0">
                <a:solidFill>
                  <a:srgbClr val="FF0000"/>
                </a:solidFill>
                <a:latin typeface="Open Sans"/>
              </a:rPr>
              <a:t>them happy in the current role</a:t>
            </a:r>
          </a:p>
          <a:p>
            <a:pPr marL="0" indent="0">
              <a:buNone/>
            </a:pPr>
            <a:endParaRPr lang="en-US" b="0" i="0" dirty="0" smtClean="0">
              <a:solidFill>
                <a:srgbClr val="3E4449"/>
              </a:solidFill>
              <a:effectLst/>
              <a:latin typeface="Open Sans"/>
            </a:endParaRPr>
          </a:p>
          <a:p>
            <a:r>
              <a:rPr lang="en-US" sz="3600" b="0" i="0" dirty="0" smtClean="0">
                <a:solidFill>
                  <a:srgbClr val="3E4449"/>
                </a:solidFill>
                <a:effectLst/>
                <a:latin typeface="Open Sans"/>
              </a:rPr>
              <a:t>“every employee tends to rise to his level of incompetence”</a:t>
            </a:r>
            <a:endParaRPr lang="en-IN" sz="3600" b="1" i="0" dirty="0" smtClean="0">
              <a:solidFill>
                <a:srgbClr val="FF0000"/>
              </a:solidFill>
              <a:effectLst/>
              <a:latin typeface="Open Sans"/>
            </a:endParaRPr>
          </a:p>
          <a:p>
            <a:endParaRPr lang="en-IN" b="0" i="0" dirty="0" smtClean="0">
              <a:solidFill>
                <a:srgbClr val="3E4449"/>
              </a:solidFill>
              <a:effectLst/>
              <a:latin typeface="Open Sans"/>
            </a:endParaRPr>
          </a:p>
          <a:p>
            <a:endParaRPr lang="en-IN" b="0" i="0" dirty="0" smtClean="0">
              <a:solidFill>
                <a:srgbClr val="3E4449"/>
              </a:solidFill>
              <a:effectLst/>
              <a:latin typeface="Open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1925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3E4449"/>
                </a:solidFill>
                <a:latin typeface="Open Sans"/>
              </a:rPr>
              <a:t>H</a:t>
            </a:r>
            <a:r>
              <a:rPr lang="en-IN" b="1" i="0" dirty="0" smtClean="0">
                <a:solidFill>
                  <a:srgbClr val="3E4449"/>
                </a:solidFill>
                <a:effectLst/>
                <a:latin typeface="Open Sans"/>
              </a:rPr>
              <a:t>igh potentials (2,3) or </a:t>
            </a:r>
            <a:r>
              <a:rPr lang="en-IN" b="1" i="0" dirty="0" smtClean="0">
                <a:solidFill>
                  <a:srgbClr val="FF0000"/>
                </a:solidFill>
                <a:effectLst/>
                <a:latin typeface="Open Sans"/>
              </a:rPr>
              <a:t>Future Stars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E4449"/>
                </a:solidFill>
                <a:latin typeface="Open Sans"/>
              </a:rPr>
              <a:t>T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hey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haven’t had time to fully grow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in the role yet. </a:t>
            </a:r>
          </a:p>
          <a:p>
            <a:r>
              <a:rPr lang="en-US" dirty="0" smtClean="0">
                <a:solidFill>
                  <a:srgbClr val="FF0000"/>
                </a:solidFill>
                <a:latin typeface="Open Sans"/>
              </a:rPr>
              <a:t>Give</a:t>
            </a:r>
            <a:r>
              <a:rPr lang="en-US" dirty="0" smtClean="0">
                <a:solidFill>
                  <a:srgbClr val="3E4449"/>
                </a:solidFill>
                <a:latin typeface="Open Sans"/>
              </a:rPr>
              <a:t> them </a:t>
            </a:r>
            <a:r>
              <a:rPr lang="en-US" u="sng" dirty="0" smtClean="0">
                <a:solidFill>
                  <a:srgbClr val="3E4449"/>
                </a:solidFill>
                <a:latin typeface="Open Sans"/>
              </a:rPr>
              <a:t>time 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Set right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temperament</a:t>
            </a:r>
          </a:p>
          <a:p>
            <a:r>
              <a:rPr lang="en-US" dirty="0" smtClean="0">
                <a:solidFill>
                  <a:srgbClr val="3E4449"/>
                </a:solidFill>
                <a:latin typeface="Open Sans"/>
              </a:rPr>
              <a:t>Structured </a:t>
            </a:r>
            <a:r>
              <a:rPr lang="en-US" dirty="0" smtClean="0">
                <a:solidFill>
                  <a:srgbClr val="FF0000"/>
                </a:solidFill>
                <a:latin typeface="Open Sans"/>
              </a:rPr>
              <a:t>mentoring from STARS</a:t>
            </a:r>
            <a:endParaRPr lang="en-US" b="0" i="0" dirty="0" smtClean="0">
              <a:solidFill>
                <a:srgbClr val="FF0000"/>
              </a:solidFill>
              <a:effectLst/>
              <a:latin typeface="Open Sans"/>
            </a:endParaRPr>
          </a:p>
          <a:p>
            <a:r>
              <a:rPr lang="en-US" dirty="0" smtClean="0">
                <a:solidFill>
                  <a:srgbClr val="3E4449"/>
                </a:solidFill>
                <a:latin typeface="Open Sans"/>
              </a:rPr>
              <a:t>Once</a:t>
            </a:r>
            <a:r>
              <a:rPr lang="en-US" dirty="0">
                <a:solidFill>
                  <a:srgbClr val="3E4449"/>
                </a:solidFill>
                <a:latin typeface="Open Sans"/>
              </a:rPr>
              <a:t> </a:t>
            </a:r>
            <a:r>
              <a:rPr lang="en-US" dirty="0" smtClean="0">
                <a:solidFill>
                  <a:srgbClr val="3E4449"/>
                </a:solidFill>
                <a:latin typeface="Open Sans"/>
              </a:rPr>
              <a:t>STARS have a </a:t>
            </a:r>
            <a:r>
              <a:rPr lang="en-US" u="sng" dirty="0" smtClean="0">
                <a:solidFill>
                  <a:srgbClr val="3E4449"/>
                </a:solidFill>
                <a:latin typeface="Open Sans"/>
              </a:rPr>
              <a:t>complete faith </a:t>
            </a:r>
            <a:r>
              <a:rPr lang="en-US" dirty="0" smtClean="0">
                <a:solidFill>
                  <a:srgbClr val="3E4449"/>
                </a:solidFill>
                <a:latin typeface="Open Sans"/>
              </a:rPr>
              <a:t>in them</a:t>
            </a:r>
          </a:p>
          <a:p>
            <a:r>
              <a:rPr lang="en-US" u="sng" dirty="0" smtClean="0">
                <a:solidFill>
                  <a:srgbClr val="3E4449"/>
                </a:solidFill>
                <a:latin typeface="Open Sans"/>
              </a:rPr>
              <a:t>M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ove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them to the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right position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58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3E4449"/>
                </a:solidFill>
                <a:latin typeface="Open Sans"/>
              </a:rPr>
              <a:t>C</a:t>
            </a:r>
            <a:r>
              <a:rPr lang="en-IN" b="1" i="0" dirty="0" smtClean="0">
                <a:solidFill>
                  <a:srgbClr val="3E4449"/>
                </a:solidFill>
                <a:effectLst/>
                <a:latin typeface="Open Sans"/>
              </a:rPr>
              <a:t>ore players (2,2) or Future Stars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Enable them with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peer coaching by a high-performing employee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 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Help them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develop the skills</a:t>
            </a:r>
            <a:endParaRPr lang="en-IN" dirty="0" smtClean="0"/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rgbClr val="3E4449"/>
                </a:solidFill>
                <a:latin typeface="Open Sans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Open Sans"/>
              </a:rPr>
              <a:t>P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rofessional coaching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to solve any personal or professional issues 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Classroom training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and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on-the-job learning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opportunities </a:t>
            </a:r>
          </a:p>
        </p:txBody>
      </p:sp>
    </p:spTree>
    <p:extLst>
      <p:ext uri="{BB962C8B-B14F-4D97-AF65-F5344CB8AC3E}">
        <p14:creationId xmlns:p14="http://schemas.microsoft.com/office/powerpoint/2010/main" val="2905467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High Performers (2,3) or Future Stars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Keep high performers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happy and engaged. 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Regularly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check in with them and appreciate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the work they do.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Involve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 them in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critical activities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under the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mentorship of STARS</a:t>
            </a:r>
          </a:p>
          <a:p>
            <a:pPr>
              <a:buFont typeface="+mj-lt"/>
              <a:buAutoNum type="arabicPeriod"/>
            </a:pP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Give them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time to grow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257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STARS (3,3)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Give your stars </a:t>
            </a:r>
            <a:r>
              <a:rPr lang="en-US" b="0" i="0" u="sng" dirty="0" smtClean="0">
                <a:solidFill>
                  <a:srgbClr val="FF0000"/>
                </a:solidFill>
                <a:effectLst/>
                <a:latin typeface="Open Sans"/>
              </a:rPr>
              <a:t>challenging assignments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Provide mentorship with </a:t>
            </a:r>
            <a:r>
              <a:rPr lang="en-US" b="0" i="0" u="sng" dirty="0" smtClean="0">
                <a:solidFill>
                  <a:srgbClr val="3E4449"/>
                </a:solidFill>
                <a:effectLst/>
                <a:latin typeface="Open Sans"/>
              </a:rPr>
              <a:t>Top Management</a:t>
            </a:r>
          </a:p>
          <a:p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Create 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Open Sans"/>
              </a:rPr>
              <a:t>networking opportunities </a:t>
            </a:r>
            <a:r>
              <a:rPr lang="en-US" b="0" i="0" dirty="0" smtClean="0">
                <a:solidFill>
                  <a:srgbClr val="3E4449"/>
                </a:solidFill>
                <a:effectLst/>
                <a:latin typeface="Open Sans"/>
              </a:rPr>
              <a:t>with other stars</a:t>
            </a:r>
          </a:p>
          <a:p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Incentivise them to take roles as </a:t>
            </a:r>
            <a:r>
              <a:rPr lang="en-IN" b="0" i="0" u="sng" dirty="0" smtClean="0">
                <a:solidFill>
                  <a:srgbClr val="3E4449"/>
                </a:solidFill>
                <a:effectLst/>
                <a:latin typeface="Open Sans"/>
              </a:rPr>
              <a:t>committee head 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etc.</a:t>
            </a:r>
          </a:p>
          <a:p>
            <a:r>
              <a:rPr lang="en-IN" dirty="0" smtClean="0">
                <a:solidFill>
                  <a:srgbClr val="3E4449"/>
                </a:solidFill>
                <a:latin typeface="Open Sans"/>
              </a:rPr>
              <a:t>R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aise their </a:t>
            </a:r>
            <a:r>
              <a:rPr lang="en-IN" b="0" i="0" dirty="0" smtClean="0">
                <a:solidFill>
                  <a:srgbClr val="FF0000"/>
                </a:solidFill>
                <a:effectLst/>
                <a:latin typeface="Open Sans"/>
              </a:rPr>
              <a:t>public profile</a:t>
            </a:r>
          </a:p>
          <a:p>
            <a:r>
              <a:rPr lang="en-IN" dirty="0">
                <a:solidFill>
                  <a:srgbClr val="3E4449"/>
                </a:solidFill>
                <a:latin typeface="Open Sans"/>
              </a:rPr>
              <a:t>C</a:t>
            </a:r>
            <a:r>
              <a:rPr lang="en-IN" b="0" i="0" dirty="0" smtClean="0">
                <a:solidFill>
                  <a:srgbClr val="3E4449"/>
                </a:solidFill>
                <a:effectLst/>
                <a:latin typeface="Open Sans"/>
              </a:rPr>
              <a:t>ompetitive compensation</a:t>
            </a:r>
            <a:endParaRPr lang="en-US" b="0" i="0" u="sng" dirty="0" smtClean="0">
              <a:solidFill>
                <a:srgbClr val="3E4449"/>
              </a:solidFill>
              <a:effectLst/>
              <a:latin typeface="Open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425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337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Office Theme</vt:lpstr>
      <vt:lpstr>Performance Analytics</vt:lpstr>
      <vt:lpstr>PowerPoint Presentation</vt:lpstr>
      <vt:lpstr>Bad Hires (1,1)</vt:lpstr>
      <vt:lpstr>Up or out – Dilemma (1,2)  </vt:lpstr>
      <vt:lpstr>Dysfunctional geniuses (1,3) </vt:lpstr>
      <vt:lpstr>Up or out – Grinders (2,1)  </vt:lpstr>
      <vt:lpstr>Workhorses (3,1) </vt:lpstr>
      <vt:lpstr>High potentials (2,3) or Future Stars</vt:lpstr>
      <vt:lpstr>Core players (2,2) or Future Stars</vt:lpstr>
      <vt:lpstr>High Performers (2,3) or Future Stars</vt:lpstr>
      <vt:lpstr>STARS (3,3)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Analytics</dc:title>
  <dc:creator>hp</dc:creator>
  <cp:lastModifiedBy>hp</cp:lastModifiedBy>
  <cp:revision>6</cp:revision>
  <dcterms:created xsi:type="dcterms:W3CDTF">2021-12-31T09:40:10Z</dcterms:created>
  <dcterms:modified xsi:type="dcterms:W3CDTF">2021-12-31T10:31:58Z</dcterms:modified>
</cp:coreProperties>
</file>