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61" r:id="rId4"/>
    <p:sldId id="257" r:id="rId5"/>
    <p:sldId id="262" r:id="rId6"/>
    <p:sldId id="263" r:id="rId7"/>
    <p:sldId id="264" r:id="rId8"/>
    <p:sldId id="265" r:id="rId9"/>
    <p:sldId id="266" r:id="rId10"/>
    <p:sldId id="268" r:id="rId11"/>
    <p:sldId id="267" r:id="rId12"/>
    <p:sldId id="270" r:id="rId13"/>
    <p:sldId id="271" r:id="rId14"/>
    <p:sldId id="272" r:id="rId15"/>
    <p:sldId id="273" r:id="rId16"/>
    <p:sldId id="259" r:id="rId17"/>
    <p:sldId id="274" r:id="rId18"/>
    <p:sldId id="275" r:id="rId19"/>
    <p:sldId id="276" r:id="rId20"/>
    <p:sldId id="277" r:id="rId21"/>
    <p:sldId id="278" r:id="rId22"/>
    <p:sldId id="27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04" d="100"/>
          <a:sy n="104" d="100"/>
        </p:scale>
        <p:origin x="936"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10/18/20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10/18/20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10/18/20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10/18/20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10/18/20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10/18/20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10/18/20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10/18/20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10/18/20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boardofinnovation.com/tools/opposite-thinkin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boardofinnovation.com/tools/brainstorm-card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boardofinnovation.com/tools/analogy-thinkin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67193-7233-46D0-8127-E0AEAA940D48}"/>
              </a:ext>
            </a:extLst>
          </p:cNvPr>
          <p:cNvSpPr>
            <a:spLocks noGrp="1"/>
          </p:cNvSpPr>
          <p:nvPr>
            <p:ph type="ctrTitle"/>
          </p:nvPr>
        </p:nvSpPr>
        <p:spPr>
          <a:xfrm>
            <a:off x="0" y="1447801"/>
            <a:ext cx="11741425" cy="1162878"/>
          </a:xfrm>
        </p:spPr>
        <p:txBody>
          <a:bodyPr/>
          <a:lstStyle/>
          <a:p>
            <a:pPr algn="ctr"/>
            <a:r>
              <a:rPr lang="en-US" sz="4000" dirty="0">
                <a:latin typeface="Times New Roman" panose="02020603050405020304" pitchFamily="18" charset="0"/>
                <a:cs typeface="Times New Roman" panose="02020603050405020304" pitchFamily="18" charset="0"/>
              </a:rPr>
              <a:t>New Product Development Strategy</a:t>
            </a:r>
          </a:p>
        </p:txBody>
      </p:sp>
      <p:pic>
        <p:nvPicPr>
          <p:cNvPr id="5" name="Picture 4">
            <a:extLst>
              <a:ext uri="{FF2B5EF4-FFF2-40B4-BE49-F238E27FC236}">
                <a16:creationId xmlns:a16="http://schemas.microsoft.com/office/drawing/2014/main" id="{88BAF939-60AE-4C4C-A916-27161BE7C7DF}"/>
              </a:ext>
            </a:extLst>
          </p:cNvPr>
          <p:cNvPicPr>
            <a:picLocks noChangeAspect="1"/>
          </p:cNvPicPr>
          <p:nvPr/>
        </p:nvPicPr>
        <p:blipFill>
          <a:blip r:embed="rId2"/>
          <a:stretch>
            <a:fillRect/>
          </a:stretch>
        </p:blipFill>
        <p:spPr>
          <a:xfrm>
            <a:off x="2754796" y="2610679"/>
            <a:ext cx="5501309" cy="3955774"/>
          </a:xfrm>
          <a:prstGeom prst="rect">
            <a:avLst/>
          </a:prstGeom>
        </p:spPr>
      </p:pic>
    </p:spTree>
    <p:extLst>
      <p:ext uri="{BB962C8B-B14F-4D97-AF65-F5344CB8AC3E}">
        <p14:creationId xmlns:p14="http://schemas.microsoft.com/office/powerpoint/2010/main" val="3888071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644BB-ADEA-47C9-9302-3C0B674300C7}"/>
              </a:ext>
            </a:extLst>
          </p:cNvPr>
          <p:cNvSpPr>
            <a:spLocks noGrp="1"/>
          </p:cNvSpPr>
          <p:nvPr>
            <p:ph type="title"/>
          </p:nvPr>
        </p:nvSpPr>
        <p:spPr/>
        <p:txBody>
          <a:bodyPr/>
          <a:lstStyle/>
          <a:p>
            <a:r>
              <a:rPr lang="en-US" sz="3600" b="1" dirty="0">
                <a:latin typeface="Arial Black" panose="020B0A04020102020204" pitchFamily="34" charset="0"/>
              </a:rPr>
              <a:t>A new product may be classified into several different categories. </a:t>
            </a:r>
            <a:endParaRPr lang="en-US" sz="36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3DB1E36D-72D0-4A0B-89F2-9A6C6C78DA00}"/>
              </a:ext>
            </a:extLst>
          </p:cNvPr>
          <p:cNvSpPr>
            <a:spLocks noGrp="1"/>
          </p:cNvSpPr>
          <p:nvPr>
            <p:ph idx="1"/>
          </p:nvPr>
        </p:nvSpPr>
        <p:spPr>
          <a:xfrm>
            <a:off x="1104293" y="1992308"/>
            <a:ext cx="8946541" cy="4412974"/>
          </a:xfrm>
        </p:spPr>
        <p:txBody>
          <a:bodyPr>
            <a:normAutofit/>
          </a:bodyPr>
          <a:lstStyle/>
          <a:p>
            <a:pPr fontAlgn="base"/>
            <a:r>
              <a:rPr lang="en-US" sz="2100" b="1" dirty="0">
                <a:latin typeface="Times New Roman" panose="02020603050405020304" pitchFamily="18" charset="0"/>
                <a:cs typeface="Times New Roman" panose="02020603050405020304" pitchFamily="18" charset="0"/>
              </a:rPr>
              <a:t>New-to-the-world products:</a:t>
            </a:r>
            <a:r>
              <a:rPr lang="en-US" sz="2100" dirty="0">
                <a:latin typeface="Times New Roman" panose="02020603050405020304" pitchFamily="18" charset="0"/>
                <a:cs typeface="Times New Roman" panose="02020603050405020304" pitchFamily="18" charset="0"/>
              </a:rPr>
              <a:t> These are innovations. These new products are the first of their kind and create an entirely new marque. This category represents only 10% of all new products.</a:t>
            </a:r>
          </a:p>
          <a:p>
            <a:pPr fontAlgn="base"/>
            <a:r>
              <a:rPr lang="en-US" sz="2100" b="1" dirty="0">
                <a:latin typeface="Times New Roman" panose="02020603050405020304" pitchFamily="18" charset="0"/>
                <a:cs typeface="Times New Roman" panose="02020603050405020304" pitchFamily="18" charset="0"/>
              </a:rPr>
              <a:t>New category entries:</a:t>
            </a:r>
            <a:r>
              <a:rPr lang="en-US" sz="2100" dirty="0">
                <a:latin typeface="Times New Roman" panose="02020603050405020304" pitchFamily="18" charset="0"/>
                <a:cs typeface="Times New Roman" panose="02020603050405020304" pitchFamily="18" charset="0"/>
              </a:rPr>
              <a:t> These are new products or lines which are not classified as new-to-the-world and take the company into a new category. A new category is an imitation of an existing product and provides an entry into new markets. Around 20% of all new products fit into this category .</a:t>
            </a:r>
          </a:p>
          <a:p>
            <a:pPr fontAlgn="base"/>
            <a:r>
              <a:rPr lang="en-US" sz="2100" b="1" dirty="0">
                <a:latin typeface="Times New Roman" panose="02020603050405020304" pitchFamily="18" charset="0"/>
                <a:cs typeface="Times New Roman" panose="02020603050405020304" pitchFamily="18" charset="0"/>
              </a:rPr>
              <a:t>Additions to product lines:</a:t>
            </a:r>
            <a:r>
              <a:rPr lang="en-US" sz="2100" dirty="0">
                <a:latin typeface="Times New Roman" panose="02020603050405020304" pitchFamily="18" charset="0"/>
                <a:cs typeface="Times New Roman" panose="02020603050405020304" pitchFamily="18" charset="0"/>
              </a:rPr>
              <a:t> This category contains items which are new to the company but which fit within an existing product line. This is one of the larger new product categories, representing more than 25% of all new products.</a:t>
            </a:r>
          </a:p>
          <a:p>
            <a:endParaRPr lang="en-US" dirty="0"/>
          </a:p>
        </p:txBody>
      </p:sp>
    </p:spTree>
    <p:extLst>
      <p:ext uri="{BB962C8B-B14F-4D97-AF65-F5344CB8AC3E}">
        <p14:creationId xmlns:p14="http://schemas.microsoft.com/office/powerpoint/2010/main" val="248245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6A651-A3E9-4D88-8DB4-086572486F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B8C09DF-DF96-44BE-9A63-E043D3427335}"/>
              </a:ext>
            </a:extLst>
          </p:cNvPr>
          <p:cNvSpPr>
            <a:spLocks noGrp="1"/>
          </p:cNvSpPr>
          <p:nvPr>
            <p:ph idx="1"/>
          </p:nvPr>
        </p:nvSpPr>
        <p:spPr/>
        <p:txBody>
          <a:bodyPr/>
          <a:lstStyle/>
          <a:p>
            <a:r>
              <a:rPr lang="en-US" b="1" dirty="0">
                <a:latin typeface="Times New Roman" panose="02020603050405020304" pitchFamily="18" charset="0"/>
                <a:cs typeface="Times New Roman" panose="02020603050405020304" pitchFamily="18" charset="0"/>
              </a:rPr>
              <a:t>Product improvements</a:t>
            </a:r>
            <a:r>
              <a:rPr lang="en-US" dirty="0">
                <a:latin typeface="Times New Roman" panose="02020603050405020304" pitchFamily="18" charset="0"/>
                <a:cs typeface="Times New Roman" panose="02020603050405020304" pitchFamily="18" charset="0"/>
              </a:rPr>
              <a:t>: These are existing products which have been improved (practically, every product on the market today has been improved) and may be replacements of existing products. They provide enhanced performance or a greater perceived value over the old product and make up 25% of all new products.</a:t>
            </a:r>
          </a:p>
          <a:p>
            <a:r>
              <a:rPr lang="en-US" b="1" dirty="0">
                <a:latin typeface="Times New Roman" panose="02020603050405020304" pitchFamily="18" charset="0"/>
                <a:cs typeface="Times New Roman" panose="02020603050405020304" pitchFamily="18" charset="0"/>
              </a:rPr>
              <a:t>Repositioning</a:t>
            </a:r>
            <a:r>
              <a:rPr lang="en-US" dirty="0">
                <a:latin typeface="Times New Roman" panose="02020603050405020304" pitchFamily="18" charset="0"/>
                <a:cs typeface="Times New Roman" panose="02020603050405020304" pitchFamily="18" charset="0"/>
              </a:rPr>
              <a:t>: These are products targeted toward a new usage or application. The category accounts for around 7% of all new products.</a:t>
            </a:r>
          </a:p>
          <a:p>
            <a:r>
              <a:rPr lang="en-US" b="1" dirty="0">
                <a:latin typeface="Times New Roman" panose="02020603050405020304" pitchFamily="18" charset="0"/>
                <a:cs typeface="Times New Roman" panose="02020603050405020304" pitchFamily="18" charset="0"/>
              </a:rPr>
              <a:t>Cost reductions</a:t>
            </a:r>
            <a:r>
              <a:rPr lang="en-US" dirty="0">
                <a:latin typeface="Times New Roman" panose="02020603050405020304" pitchFamily="18" charset="0"/>
                <a:cs typeface="Times New Roman" panose="02020603050405020304" pitchFamily="18" charset="0"/>
              </a:rPr>
              <a:t>: These are designed to replace existing products at a lower cost.</a:t>
            </a:r>
          </a:p>
          <a:p>
            <a:endParaRPr lang="en-US" dirty="0"/>
          </a:p>
        </p:txBody>
      </p:sp>
    </p:spTree>
    <p:extLst>
      <p:ext uri="{BB962C8B-B14F-4D97-AF65-F5344CB8AC3E}">
        <p14:creationId xmlns:p14="http://schemas.microsoft.com/office/powerpoint/2010/main" val="1970868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DCA23-FEC6-4799-B800-3EFF030766D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New Product Development Process and Stages:</a:t>
            </a:r>
          </a:p>
        </p:txBody>
      </p:sp>
      <p:pic>
        <p:nvPicPr>
          <p:cNvPr id="4" name="Content Placeholder 3">
            <a:extLst>
              <a:ext uri="{FF2B5EF4-FFF2-40B4-BE49-F238E27FC236}">
                <a16:creationId xmlns:a16="http://schemas.microsoft.com/office/drawing/2014/main" id="{89E10CB7-F292-41B0-ACE9-BB1F84B939E7}"/>
              </a:ext>
            </a:extLst>
          </p:cNvPr>
          <p:cNvPicPr>
            <a:picLocks noGrp="1" noChangeAspect="1"/>
          </p:cNvPicPr>
          <p:nvPr>
            <p:ph idx="1"/>
          </p:nvPr>
        </p:nvPicPr>
        <p:blipFill>
          <a:blip r:embed="rId2"/>
          <a:stretch>
            <a:fillRect/>
          </a:stretch>
        </p:blipFill>
        <p:spPr>
          <a:xfrm>
            <a:off x="2160104" y="2108264"/>
            <a:ext cx="7871792" cy="4240696"/>
          </a:xfrm>
          <a:prstGeom prst="rect">
            <a:avLst/>
          </a:prstGeom>
        </p:spPr>
      </p:pic>
    </p:spTree>
    <p:extLst>
      <p:ext uri="{BB962C8B-B14F-4D97-AF65-F5344CB8AC3E}">
        <p14:creationId xmlns:p14="http://schemas.microsoft.com/office/powerpoint/2010/main" val="1304253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2E051-573B-422D-A6C6-61F21A83A1D2}"/>
              </a:ext>
            </a:extLst>
          </p:cNvPr>
          <p:cNvSpPr>
            <a:spLocks noGrp="1"/>
          </p:cNvSpPr>
          <p:nvPr>
            <p:ph type="title"/>
          </p:nvPr>
        </p:nvSpPr>
        <p:spPr>
          <a:xfrm>
            <a:off x="646111" y="452718"/>
            <a:ext cx="9404723" cy="673717"/>
          </a:xfrm>
        </p:spPr>
        <p:txBody>
          <a:bodyPr/>
          <a:lstStyle/>
          <a:p>
            <a:pPr algn="ctr"/>
            <a:r>
              <a:rPr lang="en-US" dirty="0">
                <a:latin typeface="Times New Roman" panose="02020603050405020304" pitchFamily="18" charset="0"/>
                <a:cs typeface="Times New Roman" panose="02020603050405020304" pitchFamily="18" charset="0"/>
              </a:rPr>
              <a:t>Tools of IDEA GENERATION</a:t>
            </a:r>
          </a:p>
        </p:txBody>
      </p:sp>
      <p:sp>
        <p:nvSpPr>
          <p:cNvPr id="3" name="Content Placeholder 2">
            <a:extLst>
              <a:ext uri="{FF2B5EF4-FFF2-40B4-BE49-F238E27FC236}">
                <a16:creationId xmlns:a16="http://schemas.microsoft.com/office/drawing/2014/main" id="{AF2EA932-A46E-4971-9311-FB55E1A6865A}"/>
              </a:ext>
            </a:extLst>
          </p:cNvPr>
          <p:cNvSpPr>
            <a:spLocks noGrp="1"/>
          </p:cNvSpPr>
          <p:nvPr>
            <p:ph idx="1"/>
          </p:nvPr>
        </p:nvSpPr>
        <p:spPr>
          <a:xfrm>
            <a:off x="503582" y="1383684"/>
            <a:ext cx="10469217" cy="1021586"/>
          </a:xfrm>
        </p:spPr>
        <p:txBody>
          <a:bodyPr>
            <a:normAutofit/>
          </a:bodyPr>
          <a:lstStyle/>
          <a:p>
            <a:pPr marL="0" indent="0">
              <a:buNone/>
            </a:pPr>
            <a:r>
              <a:rPr lang="en-US" sz="2400" dirty="0">
                <a:solidFill>
                  <a:schemeClr val="accent2">
                    <a:lumMod val="60000"/>
                    <a:lumOff val="40000"/>
                  </a:schemeClr>
                </a:solidFill>
                <a:latin typeface="Times New Roman" panose="02020603050405020304" pitchFamily="18" charset="0"/>
                <a:cs typeface="Times New Roman" panose="02020603050405020304" pitchFamily="18" charset="0"/>
              </a:rPr>
              <a:t>“Creative thinking inspires ideas. Ideas inspire change” – Barbara </a:t>
            </a:r>
            <a:r>
              <a:rPr lang="en-US" sz="2400" dirty="0" err="1">
                <a:solidFill>
                  <a:schemeClr val="accent2">
                    <a:lumMod val="60000"/>
                    <a:lumOff val="40000"/>
                  </a:schemeClr>
                </a:solidFill>
                <a:latin typeface="Times New Roman" panose="02020603050405020304" pitchFamily="18" charset="0"/>
                <a:cs typeface="Times New Roman" panose="02020603050405020304" pitchFamily="18" charset="0"/>
              </a:rPr>
              <a:t>Januszkiewicz</a:t>
            </a:r>
            <a:endParaRPr lang="en-US" sz="2400" dirty="0">
              <a:solidFill>
                <a:schemeClr val="accent2">
                  <a:lumMod val="60000"/>
                  <a:lumOff val="40000"/>
                </a:schemeClr>
              </a:solidFill>
              <a:latin typeface="Times New Roman" panose="02020603050405020304" pitchFamily="18" charset="0"/>
              <a:cs typeface="Times New Roman" panose="02020603050405020304" pitchFamily="18" charset="0"/>
            </a:endParaRPr>
          </a:p>
          <a:p>
            <a:pPr marL="0" indent="0">
              <a:buNone/>
            </a:pPr>
            <a:r>
              <a:rPr lang="en-US" b="1" dirty="0">
                <a:solidFill>
                  <a:schemeClr val="accent1">
                    <a:lumMod val="60000"/>
                    <a:lumOff val="40000"/>
                  </a:schemeClr>
                </a:solidFill>
                <a:latin typeface="Times New Roman" panose="02020603050405020304" pitchFamily="18" charset="0"/>
                <a:cs typeface="Times New Roman" panose="02020603050405020304" pitchFamily="18" charset="0"/>
              </a:rPr>
              <a:t>SCAMPER Technique</a:t>
            </a:r>
          </a:p>
          <a:p>
            <a:pPr marL="0" indent="0">
              <a:buNone/>
            </a:pPr>
            <a:endParaRPr lang="en-US" sz="2400"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1A21A6AC-DA1F-4719-B029-C4D6B1866A35}"/>
              </a:ext>
            </a:extLst>
          </p:cNvPr>
          <p:cNvPicPr>
            <a:picLocks noChangeAspect="1"/>
          </p:cNvPicPr>
          <p:nvPr/>
        </p:nvPicPr>
        <p:blipFill>
          <a:blip r:embed="rId2"/>
          <a:stretch>
            <a:fillRect/>
          </a:stretch>
        </p:blipFill>
        <p:spPr>
          <a:xfrm>
            <a:off x="3823409" y="2662519"/>
            <a:ext cx="4068101" cy="3742763"/>
          </a:xfrm>
          <a:prstGeom prst="rect">
            <a:avLst/>
          </a:prstGeom>
        </p:spPr>
      </p:pic>
    </p:spTree>
    <p:extLst>
      <p:ext uri="{BB962C8B-B14F-4D97-AF65-F5344CB8AC3E}">
        <p14:creationId xmlns:p14="http://schemas.microsoft.com/office/powerpoint/2010/main" val="3786291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2CC90A-C242-469F-B25D-B6640554EB22}"/>
              </a:ext>
            </a:extLst>
          </p:cNvPr>
          <p:cNvSpPr>
            <a:spLocks noGrp="1"/>
          </p:cNvSpPr>
          <p:nvPr>
            <p:ph idx="1"/>
          </p:nvPr>
        </p:nvSpPr>
        <p:spPr>
          <a:xfrm>
            <a:off x="1235834" y="1331259"/>
            <a:ext cx="8946541" cy="4195481"/>
          </a:xfrm>
        </p:spPr>
        <p:txBody>
          <a:bodyPr>
            <a:normAutofit/>
          </a:bodyPr>
          <a:lstStyle/>
          <a:p>
            <a:pPr marL="0" indent="0">
              <a:buNone/>
            </a:pPr>
            <a:r>
              <a:rPr lang="en-US" dirty="0">
                <a:solidFill>
                  <a:schemeClr val="bg2">
                    <a:lumMod val="40000"/>
                    <a:lumOff val="60000"/>
                  </a:schemeClr>
                </a:solidFill>
                <a:latin typeface="Times New Roman" panose="02020603050405020304" pitchFamily="18" charset="0"/>
                <a:cs typeface="Times New Roman" panose="02020603050405020304" pitchFamily="18" charset="0"/>
              </a:rPr>
              <a:t>Idea Challenge</a:t>
            </a:r>
          </a:p>
          <a:p>
            <a:pPr marL="0" indent="0">
              <a:buNone/>
            </a:pPr>
            <a:r>
              <a:rPr lang="en-US" dirty="0">
                <a:latin typeface="Times New Roman" panose="02020603050405020304" pitchFamily="18" charset="0"/>
                <a:cs typeface="Times New Roman" panose="02020603050405020304" pitchFamily="18" charset="0"/>
              </a:rPr>
              <a:t>Idea challenge is a focused form of innovation where you raise a problem or opportunity with the hopes of coming up with creative solutions. there are two types of idea challenges, </a:t>
            </a:r>
            <a:r>
              <a:rPr lang="en-US" b="1" dirty="0">
                <a:latin typeface="Times New Roman" panose="02020603050405020304" pitchFamily="18" charset="0"/>
                <a:cs typeface="Times New Roman" panose="02020603050405020304" pitchFamily="18" charset="0"/>
              </a:rPr>
              <a:t>problem</a:t>
            </a:r>
            <a:r>
              <a:rPr lang="en-US" dirty="0">
                <a:latin typeface="Times New Roman" panose="02020603050405020304" pitchFamily="18" charset="0"/>
                <a:cs typeface="Times New Roman" panose="02020603050405020304" pitchFamily="18" charset="0"/>
              </a:rPr>
              <a:t> centric and </a:t>
            </a:r>
            <a:r>
              <a:rPr lang="en-US" b="1" dirty="0">
                <a:latin typeface="Times New Roman" panose="02020603050405020304" pitchFamily="18" charset="0"/>
                <a:cs typeface="Times New Roman" panose="02020603050405020304" pitchFamily="18" charset="0"/>
              </a:rPr>
              <a:t>solution </a:t>
            </a:r>
            <a:r>
              <a:rPr lang="en-US" dirty="0">
                <a:latin typeface="Times New Roman" panose="02020603050405020304" pitchFamily="18" charset="0"/>
                <a:cs typeface="Times New Roman" panose="02020603050405020304" pitchFamily="18" charset="0"/>
              </a:rPr>
              <a:t>centric approaches.</a:t>
            </a:r>
          </a:p>
          <a:p>
            <a:pPr marL="0" indent="0">
              <a:buNone/>
            </a:pPr>
            <a:r>
              <a:rPr lang="en-US" b="1" dirty="0">
                <a:latin typeface="Times New Roman" panose="02020603050405020304" pitchFamily="18" charset="0"/>
                <a:cs typeface="Times New Roman" panose="02020603050405020304" pitchFamily="18" charset="0"/>
              </a:rPr>
              <a:t>Opposite Thinking</a:t>
            </a:r>
          </a:p>
          <a:p>
            <a:pPr marL="0" indent="0">
              <a:buNone/>
            </a:pPr>
            <a:r>
              <a:rPr lang="en-US" dirty="0">
                <a:solidFill>
                  <a:schemeClr val="accent3">
                    <a:lumMod val="60000"/>
                    <a:lumOff val="40000"/>
                  </a:schemeClr>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Opposite/reverse thinking</a:t>
            </a:r>
            <a:r>
              <a:rPr lang="en-US" dirty="0">
                <a:solidFill>
                  <a:schemeClr val="accent3">
                    <a:lumMod val="60000"/>
                    <a:lumOff val="40000"/>
                  </a:schemeClr>
                </a:solidFill>
                <a:latin typeface="Times New Roman" panose="02020603050405020304" pitchFamily="18" charset="0"/>
                <a:cs typeface="Times New Roman" panose="02020603050405020304" pitchFamily="18" charset="0"/>
              </a:rPr>
              <a:t> is a technique that can help you </a:t>
            </a:r>
            <a:r>
              <a:rPr lang="en-US" b="1" dirty="0">
                <a:solidFill>
                  <a:schemeClr val="accent3">
                    <a:lumMod val="60000"/>
                    <a:lumOff val="40000"/>
                  </a:schemeClr>
                </a:solidFill>
                <a:latin typeface="Times New Roman" panose="02020603050405020304" pitchFamily="18" charset="0"/>
                <a:cs typeface="Times New Roman" panose="02020603050405020304" pitchFamily="18" charset="0"/>
              </a:rPr>
              <a:t>question long-held assumptions</a:t>
            </a:r>
            <a:r>
              <a:rPr lang="en-US" dirty="0">
                <a:solidFill>
                  <a:schemeClr val="accent3">
                    <a:lumMod val="60000"/>
                    <a:lumOff val="40000"/>
                  </a:schemeClr>
                </a:solidFill>
                <a:latin typeface="Times New Roman" panose="02020603050405020304" pitchFamily="18" charset="0"/>
                <a:cs typeface="Times New Roman" panose="02020603050405020304" pitchFamily="18" charset="0"/>
              </a:rPr>
              <a:t> related to your business. It’s a useful tool to consider if you feel your team is stuck with the conventional mindset and coming up with those “out-of-the-box ideas” seems to be difficult.</a:t>
            </a:r>
          </a:p>
          <a:p>
            <a:pPr marL="0" indent="0">
              <a:buNone/>
            </a:pPr>
            <a:r>
              <a:rPr lang="en-US" b="1" dirty="0">
                <a:solidFill>
                  <a:schemeClr val="accent3">
                    <a:lumMod val="60000"/>
                    <a:lumOff val="40000"/>
                  </a:schemeClr>
                </a:solidFill>
                <a:latin typeface="Times New Roman" panose="02020603050405020304" pitchFamily="18" charset="0"/>
                <a:cs typeface="Times New Roman" panose="02020603050405020304" pitchFamily="18" charset="0"/>
                <a:hlinkClick r:id="rId2"/>
              </a:rPr>
              <a:t>https://www.boardofinnovation.com/tools/opposite-thinking/</a:t>
            </a:r>
            <a:endParaRPr lang="en-US" b="1" dirty="0">
              <a:solidFill>
                <a:schemeClr val="accent3">
                  <a:lumMod val="60000"/>
                  <a:lumOff val="40000"/>
                </a:schemeClr>
              </a:solidFill>
              <a:latin typeface="Times New Roman" panose="02020603050405020304" pitchFamily="18" charset="0"/>
              <a:cs typeface="Times New Roman" panose="02020603050405020304" pitchFamily="18" charset="0"/>
            </a:endParaRPr>
          </a:p>
          <a:p>
            <a:pPr marL="0" indent="0">
              <a:buNone/>
            </a:pPr>
            <a:r>
              <a:rPr lang="en-US" b="1" dirty="0">
                <a:solidFill>
                  <a:schemeClr val="accent3">
                    <a:lumMod val="60000"/>
                    <a:lumOff val="40000"/>
                  </a:schemeClr>
                </a:solidFill>
                <a:latin typeface="Times New Roman" panose="02020603050405020304" pitchFamily="18" charset="0"/>
                <a:cs typeface="Times New Roman" panose="02020603050405020304" pitchFamily="18" charset="0"/>
              </a:rPr>
              <a:t>https://www.youtube.com/watch?v=ZxNRW2d7Zew&amp;feature=emb_logo</a:t>
            </a:r>
          </a:p>
        </p:txBody>
      </p:sp>
    </p:spTree>
    <p:extLst>
      <p:ext uri="{BB962C8B-B14F-4D97-AF65-F5344CB8AC3E}">
        <p14:creationId xmlns:p14="http://schemas.microsoft.com/office/powerpoint/2010/main" val="2987794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B6F70E-F9E7-4395-9838-CA74C46243A1}"/>
              </a:ext>
            </a:extLst>
          </p:cNvPr>
          <p:cNvSpPr>
            <a:spLocks noGrp="1"/>
          </p:cNvSpPr>
          <p:nvPr>
            <p:ph idx="1"/>
          </p:nvPr>
        </p:nvSpPr>
        <p:spPr>
          <a:xfrm>
            <a:off x="917781" y="421735"/>
            <a:ext cx="8946541" cy="2068507"/>
          </a:xfrm>
        </p:spPr>
        <p:txBody>
          <a:bodyPr/>
          <a:lstStyle/>
          <a:p>
            <a:pPr marL="0" indent="0">
              <a:buNone/>
            </a:pPr>
            <a:r>
              <a:rPr lang="en-US" b="1" dirty="0">
                <a:latin typeface="Times New Roman" panose="02020603050405020304" pitchFamily="18" charset="0"/>
                <a:cs typeface="Times New Roman" panose="02020603050405020304" pitchFamily="18" charset="0"/>
              </a:rPr>
              <a:t>Brainstorm Cards</a:t>
            </a:r>
          </a:p>
          <a:p>
            <a:pPr marL="0" indent="0">
              <a:buNone/>
            </a:pPr>
            <a:r>
              <a:rPr lang="en-US" dirty="0">
                <a:latin typeface="Times New Roman" panose="02020603050405020304" pitchFamily="18" charset="0"/>
                <a:cs typeface="Times New Roman" panose="02020603050405020304" pitchFamily="18" charset="0"/>
              </a:rPr>
              <a:t>Brainstorm cards are a useful tool created by the </a:t>
            </a:r>
            <a:r>
              <a:rPr lang="en-US" dirty="0">
                <a:latin typeface="Times New Roman" panose="02020603050405020304" pitchFamily="18" charset="0"/>
                <a:cs typeface="Times New Roman" panose="02020603050405020304" pitchFamily="18" charset="0"/>
                <a:hlinkClick r:id="rId2"/>
              </a:rPr>
              <a:t>Board of Innovation</a:t>
            </a:r>
            <a:r>
              <a:rPr lang="en-US" dirty="0">
                <a:latin typeface="Times New Roman" panose="02020603050405020304" pitchFamily="18" charset="0"/>
                <a:cs typeface="Times New Roman" panose="02020603050405020304" pitchFamily="18" charset="0"/>
              </a:rPr>
              <a:t> for </a:t>
            </a:r>
            <a:r>
              <a:rPr lang="en-US" b="1" dirty="0">
                <a:latin typeface="Times New Roman" panose="02020603050405020304" pitchFamily="18" charset="0"/>
                <a:cs typeface="Times New Roman" panose="02020603050405020304" pitchFamily="18" charset="0"/>
              </a:rPr>
              <a:t>coming up with dozens of new ideas </a:t>
            </a:r>
            <a:r>
              <a:rPr lang="en-US" dirty="0">
                <a:latin typeface="Times New Roman" panose="02020603050405020304" pitchFamily="18" charset="0"/>
                <a:cs typeface="Times New Roman" panose="02020603050405020304" pitchFamily="18" charset="0"/>
              </a:rPr>
              <a:t>related to whatever challenge or problem you are currently working with. Brainstorm cards help you consider external factors such as: societal trends, new technologies, and regulation in the context of your business.</a:t>
            </a:r>
            <a:endParaRPr lang="en-US" b="1" dirty="0">
              <a:latin typeface="Times New Roman" panose="02020603050405020304" pitchFamily="18"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BD927CBE-5AD7-45E0-B29B-9E3BB7F86254}"/>
              </a:ext>
            </a:extLst>
          </p:cNvPr>
          <p:cNvPicPr>
            <a:picLocks noChangeAspect="1"/>
          </p:cNvPicPr>
          <p:nvPr/>
        </p:nvPicPr>
        <p:blipFill>
          <a:blip r:embed="rId3"/>
          <a:stretch>
            <a:fillRect/>
          </a:stretch>
        </p:blipFill>
        <p:spPr>
          <a:xfrm>
            <a:off x="2866512" y="2810628"/>
            <a:ext cx="5049078" cy="3625637"/>
          </a:xfrm>
          <a:prstGeom prst="rect">
            <a:avLst/>
          </a:prstGeom>
        </p:spPr>
      </p:pic>
    </p:spTree>
    <p:extLst>
      <p:ext uri="{BB962C8B-B14F-4D97-AF65-F5344CB8AC3E}">
        <p14:creationId xmlns:p14="http://schemas.microsoft.com/office/powerpoint/2010/main" val="3973080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292863-F50C-4463-9FA0-8266E8C8C76A}"/>
              </a:ext>
            </a:extLst>
          </p:cNvPr>
          <p:cNvSpPr>
            <a:spLocks noGrp="1"/>
          </p:cNvSpPr>
          <p:nvPr>
            <p:ph idx="1"/>
          </p:nvPr>
        </p:nvSpPr>
        <p:spPr>
          <a:xfrm>
            <a:off x="1235834" y="1977302"/>
            <a:ext cx="9975505" cy="2903395"/>
          </a:xfrm>
        </p:spPr>
        <p:txBody>
          <a:bodyPr/>
          <a:lstStyle/>
          <a:p>
            <a:pPr marL="0" indent="0">
              <a:buNone/>
            </a:pPr>
            <a:r>
              <a:rPr lang="en-US" b="1" dirty="0">
                <a:solidFill>
                  <a:schemeClr val="accent3">
                    <a:lumMod val="75000"/>
                  </a:schemeClr>
                </a:solidFill>
                <a:latin typeface="Times New Roman" panose="02020603050405020304" pitchFamily="18" charset="0"/>
                <a:cs typeface="Times New Roman" panose="02020603050405020304" pitchFamily="18" charset="0"/>
              </a:rPr>
              <a:t>Analogy Thinking</a:t>
            </a:r>
          </a:p>
          <a:p>
            <a:pPr marL="0" indent="0">
              <a:buNone/>
            </a:pPr>
            <a:r>
              <a:rPr lang="en-US" dirty="0">
                <a:latin typeface="Times New Roman" panose="02020603050405020304" pitchFamily="18" charset="0"/>
                <a:cs typeface="Times New Roman" panose="02020603050405020304" pitchFamily="18" charset="0"/>
                <a:hlinkClick r:id="rId2"/>
              </a:rPr>
              <a:t>Analogy thinking</a:t>
            </a:r>
            <a:r>
              <a:rPr lang="en-US" dirty="0">
                <a:latin typeface="Times New Roman" panose="02020603050405020304" pitchFamily="18" charset="0"/>
                <a:cs typeface="Times New Roman" panose="02020603050405020304" pitchFamily="18" charset="0"/>
              </a:rPr>
              <a:t> is a technique for using information from one source to solve a problem in another context. Often one solution to a problem or opportunity can be used to solve another problem.</a:t>
            </a:r>
          </a:p>
          <a:p>
            <a:pPr marL="0" indent="0">
              <a:buNone/>
            </a:pPr>
            <a:r>
              <a:rPr lang="en-US" dirty="0">
                <a:latin typeface="Times New Roman" panose="02020603050405020304" pitchFamily="18" charset="0"/>
                <a:cs typeface="Times New Roman" panose="02020603050405020304" pitchFamily="18" charset="0"/>
              </a:rPr>
              <a:t>Analogy thinking can, for example, be used for analyzing a successful business, identifying what makes it great, and then applying those same principles for your business. This is an effortless method for coming up with </a:t>
            </a:r>
            <a:r>
              <a:rPr lang="en-US" b="1" dirty="0">
                <a:latin typeface="Times New Roman" panose="02020603050405020304" pitchFamily="18" charset="0"/>
                <a:cs typeface="Times New Roman" panose="02020603050405020304" pitchFamily="18" charset="0"/>
              </a:rPr>
              <a:t>new ideas that are pre-validated</a:t>
            </a:r>
            <a:r>
              <a:rPr lang="en-US" dirty="0">
                <a:latin typeface="Times New Roman" panose="02020603050405020304" pitchFamily="18" charset="0"/>
                <a:cs typeface="Times New Roman" panose="02020603050405020304" pitchFamily="18" charset="0"/>
              </a:rPr>
              <a:t>.</a:t>
            </a:r>
          </a:p>
          <a:p>
            <a:pPr marL="0" indent="0">
              <a:buNone/>
            </a:pPr>
            <a:endParaRPr lang="en-US" dirty="0"/>
          </a:p>
        </p:txBody>
      </p:sp>
    </p:spTree>
    <p:extLst>
      <p:ext uri="{BB962C8B-B14F-4D97-AF65-F5344CB8AC3E}">
        <p14:creationId xmlns:p14="http://schemas.microsoft.com/office/powerpoint/2010/main" val="753957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A5F18-0726-43B5-BDCE-325DA45E2C7D}"/>
              </a:ext>
            </a:extLst>
          </p:cNvPr>
          <p:cNvSpPr>
            <a:spLocks noGrp="1"/>
          </p:cNvSpPr>
          <p:nvPr>
            <p:ph type="title"/>
          </p:nvPr>
        </p:nvSpPr>
        <p:spPr/>
        <p:txBody>
          <a:bodyPr/>
          <a:lstStyle/>
          <a:p>
            <a:pPr algn="ctr"/>
            <a:r>
              <a:rPr lang="en-US" dirty="0">
                <a:solidFill>
                  <a:schemeClr val="accent6">
                    <a:lumMod val="20000"/>
                    <a:lumOff val="80000"/>
                  </a:schemeClr>
                </a:solidFill>
              </a:rPr>
              <a:t>IDEA SCREENING</a:t>
            </a:r>
          </a:p>
        </p:txBody>
      </p:sp>
      <p:sp>
        <p:nvSpPr>
          <p:cNvPr id="3" name="Content Placeholder 2">
            <a:extLst>
              <a:ext uri="{FF2B5EF4-FFF2-40B4-BE49-F238E27FC236}">
                <a16:creationId xmlns:a16="http://schemas.microsoft.com/office/drawing/2014/main" id="{496EE284-6DA0-485F-90F3-19DBC6C2298A}"/>
              </a:ext>
            </a:extLst>
          </p:cNvPr>
          <p:cNvSpPr>
            <a:spLocks noGrp="1"/>
          </p:cNvSpPr>
          <p:nvPr>
            <p:ph idx="1"/>
          </p:nvPr>
        </p:nvSpPr>
        <p:spPr>
          <a:xfrm>
            <a:off x="291549" y="1331259"/>
            <a:ext cx="11436626" cy="5074023"/>
          </a:xfrm>
        </p:spPr>
        <p:txBody>
          <a:bodyPr>
            <a:normAutofit/>
          </a:bodyPr>
          <a:lstStyle/>
          <a:p>
            <a:pPr marL="0" indent="0">
              <a:buNone/>
            </a:pPr>
            <a:r>
              <a:rPr lang="en-US" dirty="0">
                <a:latin typeface="Times New Roman" panose="02020603050405020304" pitchFamily="18" charset="0"/>
                <a:cs typeface="Times New Roman" panose="02020603050405020304" pitchFamily="18" charset="0"/>
              </a:rPr>
              <a:t>Idea screening is the process of evaluating ideas to drop as many ideas as possible from consideration. It is common for creative processes to begin with the optimistic and open generation of ideas. Idea screening is a complementary process that takes pessimistic views of ideas. By generating and dropping large number of ideas it is hoped that you will end up with a few ideas that are both imaginative and realistic. Criteria for idea screening</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Relevance</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Assumptions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Constrains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Feasibility</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Value</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Risk</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Sanity check</a:t>
            </a:r>
          </a:p>
        </p:txBody>
      </p:sp>
    </p:spTree>
    <p:extLst>
      <p:ext uri="{BB962C8B-B14F-4D97-AF65-F5344CB8AC3E}">
        <p14:creationId xmlns:p14="http://schemas.microsoft.com/office/powerpoint/2010/main" val="893908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C6889-5F57-47B2-A2C2-6065ACC28723}"/>
              </a:ext>
            </a:extLst>
          </p:cNvPr>
          <p:cNvSpPr>
            <a:spLocks noGrp="1"/>
          </p:cNvSpPr>
          <p:nvPr>
            <p:ph type="title"/>
          </p:nvPr>
        </p:nvSpPr>
        <p:spPr>
          <a:xfrm>
            <a:off x="646111" y="452718"/>
            <a:ext cx="9404723" cy="753230"/>
          </a:xfrm>
        </p:spPr>
        <p:txBody>
          <a:bodyPr/>
          <a:lstStyle/>
          <a:p>
            <a:pPr algn="ctr"/>
            <a:r>
              <a:rPr lang="en-US" dirty="0">
                <a:latin typeface="Times New Roman" panose="02020603050405020304" pitchFamily="18" charset="0"/>
                <a:cs typeface="Times New Roman" panose="02020603050405020304" pitchFamily="18" charset="0"/>
              </a:rPr>
              <a:t>Concept Development and Testing</a:t>
            </a:r>
            <a:br>
              <a:rPr lang="en-US" dirty="0"/>
            </a:br>
            <a:endParaRPr lang="en-US" dirty="0"/>
          </a:p>
        </p:txBody>
      </p:sp>
      <p:sp>
        <p:nvSpPr>
          <p:cNvPr id="3" name="Content Placeholder 2">
            <a:extLst>
              <a:ext uri="{FF2B5EF4-FFF2-40B4-BE49-F238E27FC236}">
                <a16:creationId xmlns:a16="http://schemas.microsoft.com/office/drawing/2014/main" id="{2F7748E1-EEAA-4F45-811D-88B9D985274E}"/>
              </a:ext>
            </a:extLst>
          </p:cNvPr>
          <p:cNvSpPr>
            <a:spLocks noGrp="1"/>
          </p:cNvSpPr>
          <p:nvPr>
            <p:ph idx="1"/>
          </p:nvPr>
        </p:nvSpPr>
        <p:spPr>
          <a:xfrm>
            <a:off x="357809" y="1205948"/>
            <a:ext cx="11555895" cy="5042451"/>
          </a:xfrm>
        </p:spPr>
        <p:txBody>
          <a:bodyPr>
            <a:normAutofit fontScale="92500" lnSpcReduction="20000"/>
          </a:bodyPr>
          <a:lstStyle/>
          <a:p>
            <a:pPr marL="0" indent="0" algn="just">
              <a:buNone/>
            </a:pPr>
            <a:r>
              <a:rPr lang="en-US" sz="2200" dirty="0">
                <a:latin typeface="Times New Roman" panose="02020603050405020304" pitchFamily="18" charset="0"/>
                <a:cs typeface="Times New Roman" panose="02020603050405020304" pitchFamily="18" charset="0"/>
              </a:rPr>
              <a:t>A two-phase stage in the development of a new product in which potential buyers are presented first with the idea or description of the new product (concept testing) and later with the product itself in final or prototype form (product testing), in order to obtain their reaction.</a:t>
            </a:r>
          </a:p>
          <a:p>
            <a:r>
              <a:rPr lang="en-US" sz="2200" dirty="0">
                <a:latin typeface="Times New Roman" panose="02020603050405020304" pitchFamily="18" charset="0"/>
                <a:cs typeface="Times New Roman" panose="02020603050405020304" pitchFamily="18" charset="0"/>
              </a:rPr>
              <a:t>What is concept testing?</a:t>
            </a:r>
          </a:p>
          <a:p>
            <a:pPr marL="0" indent="0">
              <a:buNone/>
            </a:pPr>
            <a:r>
              <a:rPr lang="en-US" sz="2200" dirty="0">
                <a:latin typeface="Times New Roman" panose="02020603050405020304" pitchFamily="18" charset="0"/>
                <a:cs typeface="Times New Roman" panose="02020603050405020304" pitchFamily="18" charset="0"/>
              </a:rPr>
              <a:t>Concept testing is a process that helps you assess the customer reaction to your proposed product or service prior to introducing it to the market. It typically involves </a:t>
            </a:r>
            <a:r>
              <a:rPr lang="en-US" sz="2200" b="1" dirty="0">
                <a:latin typeface="Times New Roman" panose="02020603050405020304" pitchFamily="18" charset="0"/>
                <a:cs typeface="Times New Roman" panose="02020603050405020304" pitchFamily="18" charset="0"/>
              </a:rPr>
              <a:t>surveying potential users</a:t>
            </a:r>
            <a:r>
              <a:rPr lang="en-US" sz="2200" dirty="0">
                <a:latin typeface="Times New Roman" panose="02020603050405020304" pitchFamily="18" charset="0"/>
                <a:cs typeface="Times New Roman" panose="02020603050405020304" pitchFamily="18" charset="0"/>
              </a:rPr>
              <a:t> for their opinions on the concept. For example, you may want to ask them:</a:t>
            </a:r>
          </a:p>
          <a:p>
            <a:r>
              <a:rPr lang="en-US" sz="2200" dirty="0">
                <a:latin typeface="Times New Roman" panose="02020603050405020304" pitchFamily="18" charset="0"/>
                <a:cs typeface="Times New Roman" panose="02020603050405020304" pitchFamily="18" charset="0"/>
              </a:rPr>
              <a:t>Are they interested in the product?</a:t>
            </a:r>
          </a:p>
          <a:p>
            <a:r>
              <a:rPr lang="en-US" sz="2200" dirty="0">
                <a:latin typeface="Times New Roman" panose="02020603050405020304" pitchFamily="18" charset="0"/>
                <a:cs typeface="Times New Roman" panose="02020603050405020304" pitchFamily="18" charset="0"/>
              </a:rPr>
              <a:t>How much do they like the product?</a:t>
            </a:r>
          </a:p>
          <a:p>
            <a:r>
              <a:rPr lang="en-US" sz="2200" dirty="0">
                <a:latin typeface="Times New Roman" panose="02020603050405020304" pitchFamily="18" charset="0"/>
                <a:cs typeface="Times New Roman" panose="02020603050405020304" pitchFamily="18" charset="0"/>
              </a:rPr>
              <a:t>How desirable do they find the product's features?</a:t>
            </a:r>
          </a:p>
          <a:p>
            <a:r>
              <a:rPr lang="en-US" sz="2200" dirty="0">
                <a:latin typeface="Times New Roman" panose="02020603050405020304" pitchFamily="18" charset="0"/>
                <a:cs typeface="Times New Roman" panose="02020603050405020304" pitchFamily="18" charset="0"/>
              </a:rPr>
              <a:t>What features do they like most/least?</a:t>
            </a:r>
          </a:p>
          <a:p>
            <a:r>
              <a:rPr lang="en-US" sz="2200" dirty="0">
                <a:latin typeface="Times New Roman" panose="02020603050405020304" pitchFamily="18" charset="0"/>
                <a:cs typeface="Times New Roman" panose="02020603050405020304" pitchFamily="18" charset="0"/>
              </a:rPr>
              <a:t>How well would the product compare to other brands or similar product?</a:t>
            </a:r>
          </a:p>
          <a:p>
            <a:r>
              <a:rPr lang="en-US" sz="2200" dirty="0">
                <a:latin typeface="Times New Roman" panose="02020603050405020304" pitchFamily="18" charset="0"/>
                <a:cs typeface="Times New Roman" panose="02020603050405020304" pitchFamily="18" charset="0"/>
              </a:rPr>
              <a:t>What price point would they find appealing?</a:t>
            </a:r>
          </a:p>
          <a:p>
            <a:r>
              <a:rPr lang="en-US" sz="2200" dirty="0">
                <a:latin typeface="Times New Roman" panose="02020603050405020304" pitchFamily="18" charset="0"/>
                <a:cs typeface="Times New Roman" panose="02020603050405020304" pitchFamily="18" charset="0"/>
              </a:rPr>
              <a:t>What would they like to change about the product?</a:t>
            </a:r>
          </a:p>
          <a:p>
            <a:pPr marL="0" indent="0" algn="just">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2285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0F0C7-2892-4B08-959F-472F888ADFB5}"/>
              </a:ext>
            </a:extLst>
          </p:cNvPr>
          <p:cNvSpPr>
            <a:spLocks noGrp="1"/>
          </p:cNvSpPr>
          <p:nvPr>
            <p:ph type="title"/>
          </p:nvPr>
        </p:nvSpPr>
        <p:spPr>
          <a:xfrm>
            <a:off x="1393638" y="1155083"/>
            <a:ext cx="9404723" cy="870187"/>
          </a:xfrm>
        </p:spPr>
        <p:txBody>
          <a:bodyPr/>
          <a:lstStyle/>
          <a:p>
            <a:pPr algn="ctr"/>
            <a:r>
              <a:rPr lang="en-US" dirty="0">
                <a:latin typeface="Times New Roman" panose="02020603050405020304" pitchFamily="18" charset="0"/>
                <a:cs typeface="Times New Roman" panose="02020603050405020304" pitchFamily="18" charset="0"/>
              </a:rPr>
              <a:t>Marketing Strategy Development</a:t>
            </a:r>
          </a:p>
        </p:txBody>
      </p:sp>
      <p:pic>
        <p:nvPicPr>
          <p:cNvPr id="4" name="Content Placeholder 3">
            <a:extLst>
              <a:ext uri="{FF2B5EF4-FFF2-40B4-BE49-F238E27FC236}">
                <a16:creationId xmlns:a16="http://schemas.microsoft.com/office/drawing/2014/main" id="{4E28CBE2-4659-4F32-9FBA-F23947C5C7E2}"/>
              </a:ext>
            </a:extLst>
          </p:cNvPr>
          <p:cNvPicPr>
            <a:picLocks noGrp="1" noChangeAspect="1"/>
          </p:cNvPicPr>
          <p:nvPr>
            <p:ph idx="1"/>
          </p:nvPr>
        </p:nvPicPr>
        <p:blipFill>
          <a:blip r:embed="rId2"/>
          <a:stretch>
            <a:fillRect/>
          </a:stretch>
        </p:blipFill>
        <p:spPr>
          <a:xfrm>
            <a:off x="2176513" y="2387200"/>
            <a:ext cx="7838971" cy="3315717"/>
          </a:xfrm>
          <a:prstGeom prst="rect">
            <a:avLst/>
          </a:prstGeom>
        </p:spPr>
      </p:pic>
    </p:spTree>
    <p:extLst>
      <p:ext uri="{BB962C8B-B14F-4D97-AF65-F5344CB8AC3E}">
        <p14:creationId xmlns:p14="http://schemas.microsoft.com/office/powerpoint/2010/main" val="3836740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FE9E2-D6A0-4180-BE15-9BDF0A98A5EF}"/>
              </a:ext>
            </a:extLst>
          </p:cNvPr>
          <p:cNvSpPr>
            <a:spLocks noGrp="1"/>
          </p:cNvSpPr>
          <p:nvPr>
            <p:ph type="title"/>
          </p:nvPr>
        </p:nvSpPr>
        <p:spPr>
          <a:xfrm>
            <a:off x="646111" y="452718"/>
            <a:ext cx="9404723" cy="753230"/>
          </a:xfrm>
        </p:spPr>
        <p:txBody>
          <a:bodyPr/>
          <a:lstStyle/>
          <a:p>
            <a:pPr algn="ctr"/>
            <a:r>
              <a:rPr lang="en-US" dirty="0">
                <a:latin typeface="Times New Roman" panose="02020603050405020304" pitchFamily="18" charset="0"/>
                <a:cs typeface="Times New Roman" panose="02020603050405020304" pitchFamily="18" charset="0"/>
              </a:rPr>
              <a:t>BUSINESS ANALYSIS</a:t>
            </a:r>
          </a:p>
        </p:txBody>
      </p:sp>
      <p:sp>
        <p:nvSpPr>
          <p:cNvPr id="3" name="Content Placeholder 2">
            <a:extLst>
              <a:ext uri="{FF2B5EF4-FFF2-40B4-BE49-F238E27FC236}">
                <a16:creationId xmlns:a16="http://schemas.microsoft.com/office/drawing/2014/main" id="{DB4935C3-CD71-47D2-AB79-48A375F5DEC5}"/>
              </a:ext>
            </a:extLst>
          </p:cNvPr>
          <p:cNvSpPr>
            <a:spLocks noGrp="1"/>
          </p:cNvSpPr>
          <p:nvPr>
            <p:ph idx="1"/>
          </p:nvPr>
        </p:nvSpPr>
        <p:spPr>
          <a:xfrm>
            <a:off x="331305" y="1205949"/>
            <a:ext cx="11569148" cy="1364974"/>
          </a:xfrm>
        </p:spPr>
        <p:txBody>
          <a:bodyPr/>
          <a:lstStyle/>
          <a:p>
            <a:pPr marL="0" indent="0">
              <a:buNone/>
            </a:pPr>
            <a:r>
              <a:rPr lang="en-US" b="1" dirty="0">
                <a:solidFill>
                  <a:schemeClr val="accent1">
                    <a:lumMod val="60000"/>
                    <a:lumOff val="40000"/>
                  </a:schemeClr>
                </a:solidFill>
                <a:latin typeface="Times New Roman" panose="02020603050405020304" pitchFamily="18" charset="0"/>
                <a:cs typeface="Times New Roman" panose="02020603050405020304" pitchFamily="18" charset="0"/>
              </a:rPr>
              <a:t>Business Analysis</a:t>
            </a:r>
            <a:r>
              <a:rPr lang="en-US" dirty="0">
                <a:latin typeface="Times New Roman" panose="02020603050405020304" pitchFamily="18" charset="0"/>
                <a:cs typeface="Times New Roman" panose="02020603050405020304" pitchFamily="18" charset="0"/>
              </a:rPr>
              <a:t> can be understood as a research discipline that helps you to find the business needs and identify solutions to business problems. These solutions may include the development of a software or system component, improvements in process, organizational changes or strategic planning and policy development. The purpose of business analysis is to identify solutions that meet the need for improvement.</a:t>
            </a:r>
          </a:p>
        </p:txBody>
      </p:sp>
      <p:pic>
        <p:nvPicPr>
          <p:cNvPr id="4" name="Picture 3">
            <a:extLst>
              <a:ext uri="{FF2B5EF4-FFF2-40B4-BE49-F238E27FC236}">
                <a16:creationId xmlns:a16="http://schemas.microsoft.com/office/drawing/2014/main" id="{A19C62AC-8EF1-4F84-BE16-32A602882A89}"/>
              </a:ext>
            </a:extLst>
          </p:cNvPr>
          <p:cNvPicPr>
            <a:picLocks noChangeAspect="1"/>
          </p:cNvPicPr>
          <p:nvPr/>
        </p:nvPicPr>
        <p:blipFill>
          <a:blip r:embed="rId2"/>
          <a:stretch>
            <a:fillRect/>
          </a:stretch>
        </p:blipFill>
        <p:spPr>
          <a:xfrm>
            <a:off x="3274944" y="2671067"/>
            <a:ext cx="5405230" cy="3981524"/>
          </a:xfrm>
          <a:prstGeom prst="rect">
            <a:avLst/>
          </a:prstGeom>
        </p:spPr>
      </p:pic>
    </p:spTree>
    <p:extLst>
      <p:ext uri="{BB962C8B-B14F-4D97-AF65-F5344CB8AC3E}">
        <p14:creationId xmlns:p14="http://schemas.microsoft.com/office/powerpoint/2010/main" val="3599336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object 4"/>
          <p:cNvGrpSpPr/>
          <p:nvPr/>
        </p:nvGrpSpPr>
        <p:grpSpPr>
          <a:xfrm>
            <a:off x="623062" y="3361944"/>
            <a:ext cx="10395585" cy="3065145"/>
            <a:chOff x="623062" y="3361944"/>
            <a:chExt cx="10395585" cy="3065145"/>
          </a:xfrm>
        </p:grpSpPr>
        <p:sp>
          <p:nvSpPr>
            <p:cNvPr id="5" name="object 5"/>
            <p:cNvSpPr/>
            <p:nvPr/>
          </p:nvSpPr>
          <p:spPr>
            <a:xfrm>
              <a:off x="1199388" y="3361944"/>
              <a:ext cx="9819640" cy="3065145"/>
            </a:xfrm>
            <a:custGeom>
              <a:avLst/>
              <a:gdLst/>
              <a:ahLst/>
              <a:cxnLst/>
              <a:rect l="l" t="t" r="r" b="b"/>
              <a:pathLst>
                <a:path w="9819640" h="3065145">
                  <a:moveTo>
                    <a:pt x="8286750" y="0"/>
                  </a:moveTo>
                  <a:lnTo>
                    <a:pt x="8286750" y="766190"/>
                  </a:lnTo>
                  <a:lnTo>
                    <a:pt x="0" y="766190"/>
                  </a:lnTo>
                  <a:lnTo>
                    <a:pt x="0" y="2298572"/>
                  </a:lnTo>
                  <a:lnTo>
                    <a:pt x="8286750" y="2298572"/>
                  </a:lnTo>
                  <a:lnTo>
                    <a:pt x="8286750" y="3064763"/>
                  </a:lnTo>
                  <a:lnTo>
                    <a:pt x="9819132" y="1532381"/>
                  </a:lnTo>
                  <a:lnTo>
                    <a:pt x="8286750" y="0"/>
                  </a:lnTo>
                  <a:close/>
                </a:path>
              </a:pathLst>
            </a:custGeom>
            <a:solidFill>
              <a:srgbClr val="CDD9E9"/>
            </a:solidFill>
          </p:spPr>
          <p:txBody>
            <a:bodyPr wrap="square" lIns="0" tIns="0" rIns="0" bIns="0" rtlCol="0"/>
            <a:lstStyle/>
            <a:p>
              <a:endParaRPr/>
            </a:p>
          </p:txBody>
        </p:sp>
        <p:sp>
          <p:nvSpPr>
            <p:cNvPr id="6" name="object 6"/>
            <p:cNvSpPr/>
            <p:nvPr/>
          </p:nvSpPr>
          <p:spPr>
            <a:xfrm>
              <a:off x="633222" y="4281677"/>
              <a:ext cx="2792095" cy="1226820"/>
            </a:xfrm>
            <a:custGeom>
              <a:avLst/>
              <a:gdLst/>
              <a:ahLst/>
              <a:cxnLst/>
              <a:rect l="l" t="t" r="r" b="b"/>
              <a:pathLst>
                <a:path w="2792095" h="1226820">
                  <a:moveTo>
                    <a:pt x="2587498" y="0"/>
                  </a:moveTo>
                  <a:lnTo>
                    <a:pt x="204469" y="0"/>
                  </a:lnTo>
                  <a:lnTo>
                    <a:pt x="157586" y="5401"/>
                  </a:lnTo>
                  <a:lnTo>
                    <a:pt x="114548" y="20786"/>
                  </a:lnTo>
                  <a:lnTo>
                    <a:pt x="76583" y="44926"/>
                  </a:lnTo>
                  <a:lnTo>
                    <a:pt x="44918" y="76593"/>
                  </a:lnTo>
                  <a:lnTo>
                    <a:pt x="20782" y="114559"/>
                  </a:lnTo>
                  <a:lnTo>
                    <a:pt x="5400" y="157594"/>
                  </a:lnTo>
                  <a:lnTo>
                    <a:pt x="0" y="204470"/>
                  </a:lnTo>
                  <a:lnTo>
                    <a:pt x="0" y="1022350"/>
                  </a:lnTo>
                  <a:lnTo>
                    <a:pt x="5400" y="1069225"/>
                  </a:lnTo>
                  <a:lnTo>
                    <a:pt x="20782" y="1112260"/>
                  </a:lnTo>
                  <a:lnTo>
                    <a:pt x="44918" y="1150226"/>
                  </a:lnTo>
                  <a:lnTo>
                    <a:pt x="76583" y="1181893"/>
                  </a:lnTo>
                  <a:lnTo>
                    <a:pt x="114548" y="1206033"/>
                  </a:lnTo>
                  <a:lnTo>
                    <a:pt x="157586" y="1221418"/>
                  </a:lnTo>
                  <a:lnTo>
                    <a:pt x="204469" y="1226820"/>
                  </a:lnTo>
                  <a:lnTo>
                    <a:pt x="2587498" y="1226820"/>
                  </a:lnTo>
                  <a:lnTo>
                    <a:pt x="2634373" y="1221418"/>
                  </a:lnTo>
                  <a:lnTo>
                    <a:pt x="2677408" y="1206033"/>
                  </a:lnTo>
                  <a:lnTo>
                    <a:pt x="2715374" y="1181893"/>
                  </a:lnTo>
                  <a:lnTo>
                    <a:pt x="2747041" y="1150226"/>
                  </a:lnTo>
                  <a:lnTo>
                    <a:pt x="2771181" y="1112260"/>
                  </a:lnTo>
                  <a:lnTo>
                    <a:pt x="2786566" y="1069225"/>
                  </a:lnTo>
                  <a:lnTo>
                    <a:pt x="2791967" y="1022350"/>
                  </a:lnTo>
                  <a:lnTo>
                    <a:pt x="2791967" y="204470"/>
                  </a:lnTo>
                  <a:lnTo>
                    <a:pt x="2786566" y="157594"/>
                  </a:lnTo>
                  <a:lnTo>
                    <a:pt x="2771181" y="114559"/>
                  </a:lnTo>
                  <a:lnTo>
                    <a:pt x="2747041" y="76593"/>
                  </a:lnTo>
                  <a:lnTo>
                    <a:pt x="2715374" y="44926"/>
                  </a:lnTo>
                  <a:lnTo>
                    <a:pt x="2677408" y="20786"/>
                  </a:lnTo>
                  <a:lnTo>
                    <a:pt x="2634373" y="5401"/>
                  </a:lnTo>
                  <a:lnTo>
                    <a:pt x="2587498" y="0"/>
                  </a:lnTo>
                  <a:close/>
                </a:path>
              </a:pathLst>
            </a:custGeom>
            <a:solidFill>
              <a:srgbClr val="2D83C3"/>
            </a:solidFill>
          </p:spPr>
          <p:txBody>
            <a:bodyPr wrap="square" lIns="0" tIns="0" rIns="0" bIns="0" rtlCol="0"/>
            <a:lstStyle/>
            <a:p>
              <a:endParaRPr/>
            </a:p>
          </p:txBody>
        </p:sp>
        <p:sp>
          <p:nvSpPr>
            <p:cNvPr id="7" name="object 7"/>
            <p:cNvSpPr/>
            <p:nvPr/>
          </p:nvSpPr>
          <p:spPr>
            <a:xfrm>
              <a:off x="633222" y="4281677"/>
              <a:ext cx="2792095" cy="1226820"/>
            </a:xfrm>
            <a:custGeom>
              <a:avLst/>
              <a:gdLst/>
              <a:ahLst/>
              <a:cxnLst/>
              <a:rect l="l" t="t" r="r" b="b"/>
              <a:pathLst>
                <a:path w="2792095" h="1226820">
                  <a:moveTo>
                    <a:pt x="0" y="204470"/>
                  </a:moveTo>
                  <a:lnTo>
                    <a:pt x="5400" y="157594"/>
                  </a:lnTo>
                  <a:lnTo>
                    <a:pt x="20782" y="114559"/>
                  </a:lnTo>
                  <a:lnTo>
                    <a:pt x="44918" y="76593"/>
                  </a:lnTo>
                  <a:lnTo>
                    <a:pt x="76583" y="44926"/>
                  </a:lnTo>
                  <a:lnTo>
                    <a:pt x="114548" y="20786"/>
                  </a:lnTo>
                  <a:lnTo>
                    <a:pt x="157586" y="5401"/>
                  </a:lnTo>
                  <a:lnTo>
                    <a:pt x="204469" y="0"/>
                  </a:lnTo>
                  <a:lnTo>
                    <a:pt x="2587498" y="0"/>
                  </a:lnTo>
                  <a:lnTo>
                    <a:pt x="2634373" y="5401"/>
                  </a:lnTo>
                  <a:lnTo>
                    <a:pt x="2677408" y="20786"/>
                  </a:lnTo>
                  <a:lnTo>
                    <a:pt x="2715374" y="44926"/>
                  </a:lnTo>
                  <a:lnTo>
                    <a:pt x="2747041" y="76593"/>
                  </a:lnTo>
                  <a:lnTo>
                    <a:pt x="2771181" y="114559"/>
                  </a:lnTo>
                  <a:lnTo>
                    <a:pt x="2786566" y="157594"/>
                  </a:lnTo>
                  <a:lnTo>
                    <a:pt x="2791967" y="204470"/>
                  </a:lnTo>
                  <a:lnTo>
                    <a:pt x="2791967" y="1022350"/>
                  </a:lnTo>
                  <a:lnTo>
                    <a:pt x="2786566" y="1069225"/>
                  </a:lnTo>
                  <a:lnTo>
                    <a:pt x="2771181" y="1112260"/>
                  </a:lnTo>
                  <a:lnTo>
                    <a:pt x="2747041" y="1150226"/>
                  </a:lnTo>
                  <a:lnTo>
                    <a:pt x="2715374" y="1181893"/>
                  </a:lnTo>
                  <a:lnTo>
                    <a:pt x="2677408" y="1206033"/>
                  </a:lnTo>
                  <a:lnTo>
                    <a:pt x="2634373" y="1221418"/>
                  </a:lnTo>
                  <a:lnTo>
                    <a:pt x="2587498" y="1226820"/>
                  </a:lnTo>
                  <a:lnTo>
                    <a:pt x="204469" y="1226820"/>
                  </a:lnTo>
                  <a:lnTo>
                    <a:pt x="157586" y="1221418"/>
                  </a:lnTo>
                  <a:lnTo>
                    <a:pt x="114548" y="1206033"/>
                  </a:lnTo>
                  <a:lnTo>
                    <a:pt x="76583" y="1181893"/>
                  </a:lnTo>
                  <a:lnTo>
                    <a:pt x="44918" y="1150226"/>
                  </a:lnTo>
                  <a:lnTo>
                    <a:pt x="20782" y="1112260"/>
                  </a:lnTo>
                  <a:lnTo>
                    <a:pt x="5400" y="1069225"/>
                  </a:lnTo>
                  <a:lnTo>
                    <a:pt x="0" y="1022350"/>
                  </a:lnTo>
                  <a:lnTo>
                    <a:pt x="0" y="204470"/>
                  </a:lnTo>
                  <a:close/>
                </a:path>
              </a:pathLst>
            </a:custGeom>
            <a:ln w="19811">
              <a:solidFill>
                <a:srgbClr val="FFFFFF"/>
              </a:solidFill>
            </a:ln>
          </p:spPr>
          <p:txBody>
            <a:bodyPr wrap="square" lIns="0" tIns="0" rIns="0" bIns="0" rtlCol="0"/>
            <a:lstStyle/>
            <a:p>
              <a:endParaRPr/>
            </a:p>
          </p:txBody>
        </p:sp>
      </p:grpSp>
      <p:sp>
        <p:nvSpPr>
          <p:cNvPr id="8" name="object 8"/>
          <p:cNvSpPr txBox="1"/>
          <p:nvPr/>
        </p:nvSpPr>
        <p:spPr>
          <a:xfrm>
            <a:off x="812926" y="4329731"/>
            <a:ext cx="2432685" cy="901700"/>
          </a:xfrm>
          <a:prstGeom prst="rect">
            <a:avLst/>
          </a:prstGeom>
        </p:spPr>
        <p:txBody>
          <a:bodyPr vert="horz" wrap="square" lIns="0" tIns="85090" rIns="0" bIns="0" rtlCol="0">
            <a:spAutoFit/>
          </a:bodyPr>
          <a:lstStyle/>
          <a:p>
            <a:pPr marL="1905" algn="ctr">
              <a:lnSpc>
                <a:spcPct val="100000"/>
              </a:lnSpc>
              <a:spcBef>
                <a:spcPts val="670"/>
              </a:spcBef>
            </a:pPr>
            <a:r>
              <a:rPr sz="2400" b="1" spc="-10" dirty="0">
                <a:solidFill>
                  <a:srgbClr val="FFFFFF"/>
                </a:solidFill>
                <a:latin typeface="Times New Roman"/>
                <a:cs typeface="Times New Roman"/>
              </a:rPr>
              <a:t>Produce</a:t>
            </a:r>
            <a:r>
              <a:rPr sz="2400" b="1" spc="-15" dirty="0">
                <a:solidFill>
                  <a:srgbClr val="FFFFFF"/>
                </a:solidFill>
                <a:latin typeface="Times New Roman"/>
                <a:cs typeface="Times New Roman"/>
              </a:rPr>
              <a:t> </a:t>
            </a:r>
            <a:r>
              <a:rPr sz="2400" b="1" dirty="0">
                <a:solidFill>
                  <a:srgbClr val="FFFFFF"/>
                </a:solidFill>
                <a:latin typeface="Times New Roman"/>
                <a:cs typeface="Times New Roman"/>
              </a:rPr>
              <a:t>a</a:t>
            </a:r>
            <a:endParaRPr sz="2400" dirty="0">
              <a:latin typeface="Times New Roman"/>
              <a:cs typeface="Times New Roman"/>
            </a:endParaRPr>
          </a:p>
          <a:p>
            <a:pPr algn="ctr">
              <a:lnSpc>
                <a:spcPct val="100000"/>
              </a:lnSpc>
              <a:spcBef>
                <a:spcPts val="565"/>
              </a:spcBef>
            </a:pPr>
            <a:r>
              <a:rPr sz="2400" b="1" spc="-5" dirty="0">
                <a:solidFill>
                  <a:srgbClr val="FFFFFF"/>
                </a:solidFill>
                <a:latin typeface="Times New Roman"/>
                <a:cs typeface="Times New Roman"/>
              </a:rPr>
              <a:t>physical</a:t>
            </a:r>
            <a:r>
              <a:rPr sz="2400" b="1" spc="-60" dirty="0">
                <a:solidFill>
                  <a:srgbClr val="FFFFFF"/>
                </a:solidFill>
                <a:latin typeface="Times New Roman"/>
                <a:cs typeface="Times New Roman"/>
              </a:rPr>
              <a:t> </a:t>
            </a:r>
            <a:r>
              <a:rPr sz="2400" b="1" spc="-5" dirty="0">
                <a:solidFill>
                  <a:srgbClr val="FFFFFF"/>
                </a:solidFill>
                <a:latin typeface="Times New Roman"/>
                <a:cs typeface="Times New Roman"/>
              </a:rPr>
              <a:t>prototype</a:t>
            </a:r>
            <a:endParaRPr sz="2400" dirty="0">
              <a:latin typeface="Times New Roman"/>
              <a:cs typeface="Times New Roman"/>
            </a:endParaRPr>
          </a:p>
        </p:txBody>
      </p:sp>
      <p:grpSp>
        <p:nvGrpSpPr>
          <p:cNvPr id="9" name="object 9"/>
          <p:cNvGrpSpPr/>
          <p:nvPr/>
        </p:nvGrpSpPr>
        <p:grpSpPr>
          <a:xfrm>
            <a:off x="3492753" y="4271517"/>
            <a:ext cx="2811145" cy="1247140"/>
            <a:chOff x="3492753" y="4271517"/>
            <a:chExt cx="2811145" cy="1247140"/>
          </a:xfrm>
        </p:grpSpPr>
        <p:sp>
          <p:nvSpPr>
            <p:cNvPr id="10" name="object 10"/>
            <p:cNvSpPr/>
            <p:nvPr/>
          </p:nvSpPr>
          <p:spPr>
            <a:xfrm>
              <a:off x="3502913" y="4281677"/>
              <a:ext cx="2790825" cy="1226820"/>
            </a:xfrm>
            <a:custGeom>
              <a:avLst/>
              <a:gdLst/>
              <a:ahLst/>
              <a:cxnLst/>
              <a:rect l="l" t="t" r="r" b="b"/>
              <a:pathLst>
                <a:path w="2790825" h="1226820">
                  <a:moveTo>
                    <a:pt x="2585974" y="0"/>
                  </a:moveTo>
                  <a:lnTo>
                    <a:pt x="204470" y="0"/>
                  </a:lnTo>
                  <a:lnTo>
                    <a:pt x="157594" y="5401"/>
                  </a:lnTo>
                  <a:lnTo>
                    <a:pt x="114559" y="20786"/>
                  </a:lnTo>
                  <a:lnTo>
                    <a:pt x="76593" y="44926"/>
                  </a:lnTo>
                  <a:lnTo>
                    <a:pt x="44926" y="76593"/>
                  </a:lnTo>
                  <a:lnTo>
                    <a:pt x="20786" y="114559"/>
                  </a:lnTo>
                  <a:lnTo>
                    <a:pt x="5401" y="157594"/>
                  </a:lnTo>
                  <a:lnTo>
                    <a:pt x="0" y="204470"/>
                  </a:lnTo>
                  <a:lnTo>
                    <a:pt x="0" y="1022350"/>
                  </a:lnTo>
                  <a:lnTo>
                    <a:pt x="5401" y="1069225"/>
                  </a:lnTo>
                  <a:lnTo>
                    <a:pt x="20786" y="1112260"/>
                  </a:lnTo>
                  <a:lnTo>
                    <a:pt x="44926" y="1150226"/>
                  </a:lnTo>
                  <a:lnTo>
                    <a:pt x="76593" y="1181893"/>
                  </a:lnTo>
                  <a:lnTo>
                    <a:pt x="114559" y="1206033"/>
                  </a:lnTo>
                  <a:lnTo>
                    <a:pt x="157594" y="1221418"/>
                  </a:lnTo>
                  <a:lnTo>
                    <a:pt x="204470" y="1226820"/>
                  </a:lnTo>
                  <a:lnTo>
                    <a:pt x="2585974" y="1226820"/>
                  </a:lnTo>
                  <a:lnTo>
                    <a:pt x="2632849" y="1221418"/>
                  </a:lnTo>
                  <a:lnTo>
                    <a:pt x="2675884" y="1206033"/>
                  </a:lnTo>
                  <a:lnTo>
                    <a:pt x="2713850" y="1181893"/>
                  </a:lnTo>
                  <a:lnTo>
                    <a:pt x="2745517" y="1150226"/>
                  </a:lnTo>
                  <a:lnTo>
                    <a:pt x="2769657" y="1112260"/>
                  </a:lnTo>
                  <a:lnTo>
                    <a:pt x="2785042" y="1069225"/>
                  </a:lnTo>
                  <a:lnTo>
                    <a:pt x="2790444" y="1022350"/>
                  </a:lnTo>
                  <a:lnTo>
                    <a:pt x="2790444" y="204470"/>
                  </a:lnTo>
                  <a:lnTo>
                    <a:pt x="2785042" y="157594"/>
                  </a:lnTo>
                  <a:lnTo>
                    <a:pt x="2769657" y="114559"/>
                  </a:lnTo>
                  <a:lnTo>
                    <a:pt x="2745517" y="76593"/>
                  </a:lnTo>
                  <a:lnTo>
                    <a:pt x="2713850" y="44926"/>
                  </a:lnTo>
                  <a:lnTo>
                    <a:pt x="2675884" y="20786"/>
                  </a:lnTo>
                  <a:lnTo>
                    <a:pt x="2632849" y="5401"/>
                  </a:lnTo>
                  <a:lnTo>
                    <a:pt x="2585974" y="0"/>
                  </a:lnTo>
                  <a:close/>
                </a:path>
              </a:pathLst>
            </a:custGeom>
            <a:solidFill>
              <a:srgbClr val="42D0A1"/>
            </a:solidFill>
          </p:spPr>
          <p:txBody>
            <a:bodyPr wrap="square" lIns="0" tIns="0" rIns="0" bIns="0" rtlCol="0"/>
            <a:lstStyle/>
            <a:p>
              <a:endParaRPr/>
            </a:p>
          </p:txBody>
        </p:sp>
        <p:sp>
          <p:nvSpPr>
            <p:cNvPr id="11" name="object 11"/>
            <p:cNvSpPr/>
            <p:nvPr/>
          </p:nvSpPr>
          <p:spPr>
            <a:xfrm>
              <a:off x="3502913" y="4281677"/>
              <a:ext cx="2790825" cy="1226820"/>
            </a:xfrm>
            <a:custGeom>
              <a:avLst/>
              <a:gdLst/>
              <a:ahLst/>
              <a:cxnLst/>
              <a:rect l="l" t="t" r="r" b="b"/>
              <a:pathLst>
                <a:path w="2790825" h="1226820">
                  <a:moveTo>
                    <a:pt x="0" y="204470"/>
                  </a:moveTo>
                  <a:lnTo>
                    <a:pt x="5401" y="157594"/>
                  </a:lnTo>
                  <a:lnTo>
                    <a:pt x="20786" y="114559"/>
                  </a:lnTo>
                  <a:lnTo>
                    <a:pt x="44926" y="76593"/>
                  </a:lnTo>
                  <a:lnTo>
                    <a:pt x="76593" y="44926"/>
                  </a:lnTo>
                  <a:lnTo>
                    <a:pt x="114559" y="20786"/>
                  </a:lnTo>
                  <a:lnTo>
                    <a:pt x="157594" y="5401"/>
                  </a:lnTo>
                  <a:lnTo>
                    <a:pt x="204470" y="0"/>
                  </a:lnTo>
                  <a:lnTo>
                    <a:pt x="2585974" y="0"/>
                  </a:lnTo>
                  <a:lnTo>
                    <a:pt x="2632849" y="5401"/>
                  </a:lnTo>
                  <a:lnTo>
                    <a:pt x="2675884" y="20786"/>
                  </a:lnTo>
                  <a:lnTo>
                    <a:pt x="2713850" y="44926"/>
                  </a:lnTo>
                  <a:lnTo>
                    <a:pt x="2745517" y="76593"/>
                  </a:lnTo>
                  <a:lnTo>
                    <a:pt x="2769657" y="114559"/>
                  </a:lnTo>
                  <a:lnTo>
                    <a:pt x="2785042" y="157594"/>
                  </a:lnTo>
                  <a:lnTo>
                    <a:pt x="2790444" y="204470"/>
                  </a:lnTo>
                  <a:lnTo>
                    <a:pt x="2790444" y="1022350"/>
                  </a:lnTo>
                  <a:lnTo>
                    <a:pt x="2785042" y="1069225"/>
                  </a:lnTo>
                  <a:lnTo>
                    <a:pt x="2769657" y="1112260"/>
                  </a:lnTo>
                  <a:lnTo>
                    <a:pt x="2745517" y="1150226"/>
                  </a:lnTo>
                  <a:lnTo>
                    <a:pt x="2713850" y="1181893"/>
                  </a:lnTo>
                  <a:lnTo>
                    <a:pt x="2675884" y="1206033"/>
                  </a:lnTo>
                  <a:lnTo>
                    <a:pt x="2632849" y="1221418"/>
                  </a:lnTo>
                  <a:lnTo>
                    <a:pt x="2585974" y="1226820"/>
                  </a:lnTo>
                  <a:lnTo>
                    <a:pt x="204470" y="1226820"/>
                  </a:lnTo>
                  <a:lnTo>
                    <a:pt x="157594" y="1221418"/>
                  </a:lnTo>
                  <a:lnTo>
                    <a:pt x="114559" y="1206033"/>
                  </a:lnTo>
                  <a:lnTo>
                    <a:pt x="76593" y="1181893"/>
                  </a:lnTo>
                  <a:lnTo>
                    <a:pt x="44926" y="1150226"/>
                  </a:lnTo>
                  <a:lnTo>
                    <a:pt x="20786" y="1112260"/>
                  </a:lnTo>
                  <a:lnTo>
                    <a:pt x="5401" y="1069225"/>
                  </a:lnTo>
                  <a:lnTo>
                    <a:pt x="0" y="1022350"/>
                  </a:lnTo>
                  <a:lnTo>
                    <a:pt x="0" y="204470"/>
                  </a:lnTo>
                  <a:close/>
                </a:path>
              </a:pathLst>
            </a:custGeom>
            <a:ln w="19811">
              <a:solidFill>
                <a:srgbClr val="FFFFFF"/>
              </a:solidFill>
            </a:ln>
          </p:spPr>
          <p:txBody>
            <a:bodyPr wrap="square" lIns="0" tIns="0" rIns="0" bIns="0" rtlCol="0"/>
            <a:lstStyle/>
            <a:p>
              <a:endParaRPr/>
            </a:p>
          </p:txBody>
        </p:sp>
      </p:grpSp>
      <p:sp>
        <p:nvSpPr>
          <p:cNvPr id="12" name="object 12"/>
          <p:cNvSpPr txBox="1"/>
          <p:nvPr/>
        </p:nvSpPr>
        <p:spPr>
          <a:xfrm>
            <a:off x="4286503" y="4448302"/>
            <a:ext cx="1224280" cy="820419"/>
          </a:xfrm>
          <a:prstGeom prst="rect">
            <a:avLst/>
          </a:prstGeom>
        </p:spPr>
        <p:txBody>
          <a:bodyPr vert="horz" wrap="square" lIns="0" tIns="73025" rIns="0" bIns="0" rtlCol="0">
            <a:spAutoFit/>
          </a:bodyPr>
          <a:lstStyle/>
          <a:p>
            <a:pPr marL="12700" marR="5080" indent="7620">
              <a:lnSpc>
                <a:spcPts val="2900"/>
              </a:lnSpc>
              <a:spcBef>
                <a:spcPts val="575"/>
              </a:spcBef>
            </a:pPr>
            <a:r>
              <a:rPr sz="2800" b="1" spc="-70" dirty="0">
                <a:solidFill>
                  <a:srgbClr val="FFFFFF"/>
                </a:solidFill>
                <a:latin typeface="Times New Roman"/>
                <a:cs typeface="Times New Roman"/>
              </a:rPr>
              <a:t>Test </a:t>
            </a:r>
            <a:r>
              <a:rPr sz="2800" b="1" spc="-5" dirty="0">
                <a:solidFill>
                  <a:srgbClr val="FFFFFF"/>
                </a:solidFill>
                <a:latin typeface="Times New Roman"/>
                <a:cs typeface="Times New Roman"/>
              </a:rPr>
              <a:t>the  p</a:t>
            </a:r>
            <a:r>
              <a:rPr sz="2800" b="1" spc="-60" dirty="0">
                <a:solidFill>
                  <a:srgbClr val="FFFFFF"/>
                </a:solidFill>
                <a:latin typeface="Times New Roman"/>
                <a:cs typeface="Times New Roman"/>
              </a:rPr>
              <a:t>r</a:t>
            </a:r>
            <a:r>
              <a:rPr sz="2800" b="1" spc="-5" dirty="0">
                <a:solidFill>
                  <a:srgbClr val="FFFFFF"/>
                </a:solidFill>
                <a:latin typeface="Times New Roman"/>
                <a:cs typeface="Times New Roman"/>
              </a:rPr>
              <a:t>o</a:t>
            </a:r>
            <a:r>
              <a:rPr sz="2800" b="1" dirty="0">
                <a:solidFill>
                  <a:srgbClr val="FFFFFF"/>
                </a:solidFill>
                <a:latin typeface="Times New Roman"/>
                <a:cs typeface="Times New Roman"/>
              </a:rPr>
              <a:t>d</a:t>
            </a:r>
            <a:r>
              <a:rPr sz="2800" b="1" spc="-5" dirty="0">
                <a:solidFill>
                  <a:srgbClr val="FFFFFF"/>
                </a:solidFill>
                <a:latin typeface="Times New Roman"/>
                <a:cs typeface="Times New Roman"/>
              </a:rPr>
              <a:t>uct</a:t>
            </a:r>
            <a:endParaRPr sz="2800" dirty="0">
              <a:latin typeface="Times New Roman"/>
              <a:cs typeface="Times New Roman"/>
            </a:endParaRPr>
          </a:p>
        </p:txBody>
      </p:sp>
      <p:grpSp>
        <p:nvGrpSpPr>
          <p:cNvPr id="13" name="object 13"/>
          <p:cNvGrpSpPr/>
          <p:nvPr/>
        </p:nvGrpSpPr>
        <p:grpSpPr>
          <a:xfrm>
            <a:off x="6453885" y="4271517"/>
            <a:ext cx="2811145" cy="1247140"/>
            <a:chOff x="6453885" y="4271517"/>
            <a:chExt cx="2811145" cy="1247140"/>
          </a:xfrm>
        </p:grpSpPr>
        <p:sp>
          <p:nvSpPr>
            <p:cNvPr id="14" name="object 14"/>
            <p:cNvSpPr/>
            <p:nvPr/>
          </p:nvSpPr>
          <p:spPr>
            <a:xfrm>
              <a:off x="6464045" y="4281677"/>
              <a:ext cx="2790825" cy="1226820"/>
            </a:xfrm>
            <a:custGeom>
              <a:avLst/>
              <a:gdLst/>
              <a:ahLst/>
              <a:cxnLst/>
              <a:rect l="l" t="t" r="r" b="b"/>
              <a:pathLst>
                <a:path w="2790825" h="1226820">
                  <a:moveTo>
                    <a:pt x="2585974" y="0"/>
                  </a:moveTo>
                  <a:lnTo>
                    <a:pt x="204470" y="0"/>
                  </a:lnTo>
                  <a:lnTo>
                    <a:pt x="157594" y="5401"/>
                  </a:lnTo>
                  <a:lnTo>
                    <a:pt x="114559" y="20786"/>
                  </a:lnTo>
                  <a:lnTo>
                    <a:pt x="76593" y="44926"/>
                  </a:lnTo>
                  <a:lnTo>
                    <a:pt x="44926" y="76593"/>
                  </a:lnTo>
                  <a:lnTo>
                    <a:pt x="20786" y="114559"/>
                  </a:lnTo>
                  <a:lnTo>
                    <a:pt x="5401" y="157594"/>
                  </a:lnTo>
                  <a:lnTo>
                    <a:pt x="0" y="204470"/>
                  </a:lnTo>
                  <a:lnTo>
                    <a:pt x="0" y="1022350"/>
                  </a:lnTo>
                  <a:lnTo>
                    <a:pt x="5401" y="1069225"/>
                  </a:lnTo>
                  <a:lnTo>
                    <a:pt x="20786" y="1112260"/>
                  </a:lnTo>
                  <a:lnTo>
                    <a:pt x="44926" y="1150226"/>
                  </a:lnTo>
                  <a:lnTo>
                    <a:pt x="76593" y="1181893"/>
                  </a:lnTo>
                  <a:lnTo>
                    <a:pt x="114559" y="1206033"/>
                  </a:lnTo>
                  <a:lnTo>
                    <a:pt x="157594" y="1221418"/>
                  </a:lnTo>
                  <a:lnTo>
                    <a:pt x="204470" y="1226820"/>
                  </a:lnTo>
                  <a:lnTo>
                    <a:pt x="2585974" y="1226820"/>
                  </a:lnTo>
                  <a:lnTo>
                    <a:pt x="2632849" y="1221418"/>
                  </a:lnTo>
                  <a:lnTo>
                    <a:pt x="2675884" y="1206033"/>
                  </a:lnTo>
                  <a:lnTo>
                    <a:pt x="2713850" y="1181893"/>
                  </a:lnTo>
                  <a:lnTo>
                    <a:pt x="2745517" y="1150226"/>
                  </a:lnTo>
                  <a:lnTo>
                    <a:pt x="2769657" y="1112260"/>
                  </a:lnTo>
                  <a:lnTo>
                    <a:pt x="2785042" y="1069225"/>
                  </a:lnTo>
                  <a:lnTo>
                    <a:pt x="2790444" y="1022350"/>
                  </a:lnTo>
                  <a:lnTo>
                    <a:pt x="2790444" y="204470"/>
                  </a:lnTo>
                  <a:lnTo>
                    <a:pt x="2785042" y="157594"/>
                  </a:lnTo>
                  <a:lnTo>
                    <a:pt x="2769657" y="114559"/>
                  </a:lnTo>
                  <a:lnTo>
                    <a:pt x="2745517" y="76593"/>
                  </a:lnTo>
                  <a:lnTo>
                    <a:pt x="2713850" y="44926"/>
                  </a:lnTo>
                  <a:lnTo>
                    <a:pt x="2675884" y="20786"/>
                  </a:lnTo>
                  <a:lnTo>
                    <a:pt x="2632849" y="5401"/>
                  </a:lnTo>
                  <a:lnTo>
                    <a:pt x="2585974" y="0"/>
                  </a:lnTo>
                  <a:close/>
                </a:path>
              </a:pathLst>
            </a:custGeom>
            <a:solidFill>
              <a:srgbClr val="2D936B"/>
            </a:solidFill>
          </p:spPr>
          <p:txBody>
            <a:bodyPr wrap="square" lIns="0" tIns="0" rIns="0" bIns="0" rtlCol="0"/>
            <a:lstStyle/>
            <a:p>
              <a:endParaRPr/>
            </a:p>
          </p:txBody>
        </p:sp>
        <p:sp>
          <p:nvSpPr>
            <p:cNvPr id="15" name="object 15"/>
            <p:cNvSpPr/>
            <p:nvPr/>
          </p:nvSpPr>
          <p:spPr>
            <a:xfrm>
              <a:off x="6464045" y="4281677"/>
              <a:ext cx="2790825" cy="1226820"/>
            </a:xfrm>
            <a:custGeom>
              <a:avLst/>
              <a:gdLst/>
              <a:ahLst/>
              <a:cxnLst/>
              <a:rect l="l" t="t" r="r" b="b"/>
              <a:pathLst>
                <a:path w="2790825" h="1226820">
                  <a:moveTo>
                    <a:pt x="0" y="204470"/>
                  </a:moveTo>
                  <a:lnTo>
                    <a:pt x="5401" y="157594"/>
                  </a:lnTo>
                  <a:lnTo>
                    <a:pt x="20786" y="114559"/>
                  </a:lnTo>
                  <a:lnTo>
                    <a:pt x="44926" y="76593"/>
                  </a:lnTo>
                  <a:lnTo>
                    <a:pt x="76593" y="44926"/>
                  </a:lnTo>
                  <a:lnTo>
                    <a:pt x="114559" y="20786"/>
                  </a:lnTo>
                  <a:lnTo>
                    <a:pt x="157594" y="5401"/>
                  </a:lnTo>
                  <a:lnTo>
                    <a:pt x="204470" y="0"/>
                  </a:lnTo>
                  <a:lnTo>
                    <a:pt x="2585974" y="0"/>
                  </a:lnTo>
                  <a:lnTo>
                    <a:pt x="2632849" y="5401"/>
                  </a:lnTo>
                  <a:lnTo>
                    <a:pt x="2675884" y="20786"/>
                  </a:lnTo>
                  <a:lnTo>
                    <a:pt x="2713850" y="44926"/>
                  </a:lnTo>
                  <a:lnTo>
                    <a:pt x="2745517" y="76593"/>
                  </a:lnTo>
                  <a:lnTo>
                    <a:pt x="2769657" y="114559"/>
                  </a:lnTo>
                  <a:lnTo>
                    <a:pt x="2785042" y="157594"/>
                  </a:lnTo>
                  <a:lnTo>
                    <a:pt x="2790444" y="204470"/>
                  </a:lnTo>
                  <a:lnTo>
                    <a:pt x="2790444" y="1022350"/>
                  </a:lnTo>
                  <a:lnTo>
                    <a:pt x="2785042" y="1069225"/>
                  </a:lnTo>
                  <a:lnTo>
                    <a:pt x="2769657" y="1112260"/>
                  </a:lnTo>
                  <a:lnTo>
                    <a:pt x="2745517" y="1150226"/>
                  </a:lnTo>
                  <a:lnTo>
                    <a:pt x="2713850" y="1181893"/>
                  </a:lnTo>
                  <a:lnTo>
                    <a:pt x="2675884" y="1206033"/>
                  </a:lnTo>
                  <a:lnTo>
                    <a:pt x="2632849" y="1221418"/>
                  </a:lnTo>
                  <a:lnTo>
                    <a:pt x="2585974" y="1226820"/>
                  </a:lnTo>
                  <a:lnTo>
                    <a:pt x="204470" y="1226820"/>
                  </a:lnTo>
                  <a:lnTo>
                    <a:pt x="157594" y="1221418"/>
                  </a:lnTo>
                  <a:lnTo>
                    <a:pt x="114559" y="1206033"/>
                  </a:lnTo>
                  <a:lnTo>
                    <a:pt x="76593" y="1181893"/>
                  </a:lnTo>
                  <a:lnTo>
                    <a:pt x="44926" y="1150226"/>
                  </a:lnTo>
                  <a:lnTo>
                    <a:pt x="20786" y="1112260"/>
                  </a:lnTo>
                  <a:lnTo>
                    <a:pt x="5401" y="1069225"/>
                  </a:lnTo>
                  <a:lnTo>
                    <a:pt x="0" y="1022350"/>
                  </a:lnTo>
                  <a:lnTo>
                    <a:pt x="0" y="204470"/>
                  </a:lnTo>
                  <a:close/>
                </a:path>
              </a:pathLst>
            </a:custGeom>
            <a:ln w="19811">
              <a:solidFill>
                <a:srgbClr val="FFFFFF"/>
              </a:solidFill>
            </a:ln>
          </p:spPr>
          <p:txBody>
            <a:bodyPr wrap="square" lIns="0" tIns="0" rIns="0" bIns="0" rtlCol="0"/>
            <a:lstStyle/>
            <a:p>
              <a:endParaRPr/>
            </a:p>
          </p:txBody>
        </p:sp>
      </p:grpSp>
      <p:sp>
        <p:nvSpPr>
          <p:cNvPr id="16" name="object 16"/>
          <p:cNvSpPr txBox="1"/>
          <p:nvPr/>
        </p:nvSpPr>
        <p:spPr>
          <a:xfrm>
            <a:off x="6650228" y="4450207"/>
            <a:ext cx="2418715" cy="819150"/>
          </a:xfrm>
          <a:prstGeom prst="rect">
            <a:avLst/>
          </a:prstGeom>
        </p:spPr>
        <p:txBody>
          <a:bodyPr vert="horz" wrap="square" lIns="0" tIns="74295" rIns="0" bIns="0" rtlCol="0">
            <a:spAutoFit/>
          </a:bodyPr>
          <a:lstStyle/>
          <a:p>
            <a:pPr marL="12700" marR="5080" indent="104775">
              <a:lnSpc>
                <a:spcPts val="2890"/>
              </a:lnSpc>
              <a:spcBef>
                <a:spcPts val="585"/>
              </a:spcBef>
            </a:pPr>
            <a:r>
              <a:rPr sz="2800" b="1" spc="-5" dirty="0">
                <a:solidFill>
                  <a:srgbClr val="FFFFFF"/>
                </a:solidFill>
                <a:latin typeface="Times New Roman"/>
                <a:cs typeface="Times New Roman"/>
              </a:rPr>
              <a:t>Conduct focus  </a:t>
            </a:r>
            <a:r>
              <a:rPr sz="2800" b="1" spc="-15" dirty="0">
                <a:solidFill>
                  <a:srgbClr val="FFFFFF"/>
                </a:solidFill>
                <a:latin typeface="Times New Roman"/>
                <a:cs typeface="Times New Roman"/>
              </a:rPr>
              <a:t>group</a:t>
            </a:r>
            <a:r>
              <a:rPr sz="2800" b="1" spc="-60" dirty="0">
                <a:solidFill>
                  <a:srgbClr val="FFFFFF"/>
                </a:solidFill>
                <a:latin typeface="Times New Roman"/>
                <a:cs typeface="Times New Roman"/>
              </a:rPr>
              <a:t> </a:t>
            </a:r>
            <a:r>
              <a:rPr sz="2800" b="1" spc="-5" dirty="0">
                <a:solidFill>
                  <a:srgbClr val="FFFFFF"/>
                </a:solidFill>
                <a:latin typeface="Times New Roman"/>
                <a:cs typeface="Times New Roman"/>
              </a:rPr>
              <a:t>customer</a:t>
            </a:r>
            <a:endParaRPr sz="2800" dirty="0">
              <a:latin typeface="Times New Roman"/>
              <a:cs typeface="Times New Roman"/>
            </a:endParaRPr>
          </a:p>
        </p:txBody>
      </p:sp>
      <p:grpSp>
        <p:nvGrpSpPr>
          <p:cNvPr id="17" name="object 17"/>
          <p:cNvGrpSpPr/>
          <p:nvPr/>
        </p:nvGrpSpPr>
        <p:grpSpPr>
          <a:xfrm>
            <a:off x="9395206" y="4271517"/>
            <a:ext cx="2233295" cy="1247140"/>
            <a:chOff x="9395206" y="4271517"/>
            <a:chExt cx="2233295" cy="1247140"/>
          </a:xfrm>
        </p:grpSpPr>
        <p:sp>
          <p:nvSpPr>
            <p:cNvPr id="18" name="object 18"/>
            <p:cNvSpPr/>
            <p:nvPr/>
          </p:nvSpPr>
          <p:spPr>
            <a:xfrm>
              <a:off x="9405366" y="4281677"/>
              <a:ext cx="2212975" cy="1226820"/>
            </a:xfrm>
            <a:custGeom>
              <a:avLst/>
              <a:gdLst/>
              <a:ahLst/>
              <a:cxnLst/>
              <a:rect l="l" t="t" r="r" b="b"/>
              <a:pathLst>
                <a:path w="2212975" h="1226820">
                  <a:moveTo>
                    <a:pt x="2008377" y="0"/>
                  </a:moveTo>
                  <a:lnTo>
                    <a:pt x="204469" y="0"/>
                  </a:lnTo>
                  <a:lnTo>
                    <a:pt x="157594" y="5401"/>
                  </a:lnTo>
                  <a:lnTo>
                    <a:pt x="114559" y="20786"/>
                  </a:lnTo>
                  <a:lnTo>
                    <a:pt x="76593" y="44926"/>
                  </a:lnTo>
                  <a:lnTo>
                    <a:pt x="44926" y="76593"/>
                  </a:lnTo>
                  <a:lnTo>
                    <a:pt x="20786" y="114559"/>
                  </a:lnTo>
                  <a:lnTo>
                    <a:pt x="5401" y="157594"/>
                  </a:lnTo>
                  <a:lnTo>
                    <a:pt x="0" y="204470"/>
                  </a:lnTo>
                  <a:lnTo>
                    <a:pt x="0" y="1022350"/>
                  </a:lnTo>
                  <a:lnTo>
                    <a:pt x="5401" y="1069225"/>
                  </a:lnTo>
                  <a:lnTo>
                    <a:pt x="20786" y="1112260"/>
                  </a:lnTo>
                  <a:lnTo>
                    <a:pt x="44926" y="1150226"/>
                  </a:lnTo>
                  <a:lnTo>
                    <a:pt x="76593" y="1181893"/>
                  </a:lnTo>
                  <a:lnTo>
                    <a:pt x="114559" y="1206033"/>
                  </a:lnTo>
                  <a:lnTo>
                    <a:pt x="157594" y="1221418"/>
                  </a:lnTo>
                  <a:lnTo>
                    <a:pt x="204469" y="1226820"/>
                  </a:lnTo>
                  <a:lnTo>
                    <a:pt x="2008377" y="1226820"/>
                  </a:lnTo>
                  <a:lnTo>
                    <a:pt x="2055253" y="1221418"/>
                  </a:lnTo>
                  <a:lnTo>
                    <a:pt x="2098288" y="1206033"/>
                  </a:lnTo>
                  <a:lnTo>
                    <a:pt x="2136254" y="1181893"/>
                  </a:lnTo>
                  <a:lnTo>
                    <a:pt x="2167921" y="1150226"/>
                  </a:lnTo>
                  <a:lnTo>
                    <a:pt x="2192061" y="1112260"/>
                  </a:lnTo>
                  <a:lnTo>
                    <a:pt x="2207446" y="1069225"/>
                  </a:lnTo>
                  <a:lnTo>
                    <a:pt x="2212848" y="1022350"/>
                  </a:lnTo>
                  <a:lnTo>
                    <a:pt x="2212848" y="204470"/>
                  </a:lnTo>
                  <a:lnTo>
                    <a:pt x="2207446" y="157594"/>
                  </a:lnTo>
                  <a:lnTo>
                    <a:pt x="2192061" y="114559"/>
                  </a:lnTo>
                  <a:lnTo>
                    <a:pt x="2167921" y="76593"/>
                  </a:lnTo>
                  <a:lnTo>
                    <a:pt x="2136254" y="44926"/>
                  </a:lnTo>
                  <a:lnTo>
                    <a:pt x="2098288" y="20786"/>
                  </a:lnTo>
                  <a:lnTo>
                    <a:pt x="2055253" y="5401"/>
                  </a:lnTo>
                  <a:lnTo>
                    <a:pt x="2008377" y="0"/>
                  </a:lnTo>
                  <a:close/>
                </a:path>
              </a:pathLst>
            </a:custGeom>
            <a:solidFill>
              <a:srgbClr val="42AF51"/>
            </a:solidFill>
          </p:spPr>
          <p:txBody>
            <a:bodyPr wrap="square" lIns="0" tIns="0" rIns="0" bIns="0" rtlCol="0"/>
            <a:lstStyle/>
            <a:p>
              <a:endParaRPr/>
            </a:p>
          </p:txBody>
        </p:sp>
        <p:sp>
          <p:nvSpPr>
            <p:cNvPr id="19" name="object 19"/>
            <p:cNvSpPr/>
            <p:nvPr/>
          </p:nvSpPr>
          <p:spPr>
            <a:xfrm>
              <a:off x="9405366" y="4281677"/>
              <a:ext cx="2212975" cy="1226820"/>
            </a:xfrm>
            <a:custGeom>
              <a:avLst/>
              <a:gdLst/>
              <a:ahLst/>
              <a:cxnLst/>
              <a:rect l="l" t="t" r="r" b="b"/>
              <a:pathLst>
                <a:path w="2212975" h="1226820">
                  <a:moveTo>
                    <a:pt x="0" y="204470"/>
                  </a:moveTo>
                  <a:lnTo>
                    <a:pt x="5401" y="157594"/>
                  </a:lnTo>
                  <a:lnTo>
                    <a:pt x="20786" y="114559"/>
                  </a:lnTo>
                  <a:lnTo>
                    <a:pt x="44926" y="76593"/>
                  </a:lnTo>
                  <a:lnTo>
                    <a:pt x="76593" y="44926"/>
                  </a:lnTo>
                  <a:lnTo>
                    <a:pt x="114559" y="20786"/>
                  </a:lnTo>
                  <a:lnTo>
                    <a:pt x="157594" y="5401"/>
                  </a:lnTo>
                  <a:lnTo>
                    <a:pt x="204469" y="0"/>
                  </a:lnTo>
                  <a:lnTo>
                    <a:pt x="2008377" y="0"/>
                  </a:lnTo>
                  <a:lnTo>
                    <a:pt x="2055253" y="5401"/>
                  </a:lnTo>
                  <a:lnTo>
                    <a:pt x="2098288" y="20786"/>
                  </a:lnTo>
                  <a:lnTo>
                    <a:pt x="2136254" y="44926"/>
                  </a:lnTo>
                  <a:lnTo>
                    <a:pt x="2167921" y="76593"/>
                  </a:lnTo>
                  <a:lnTo>
                    <a:pt x="2192061" y="114559"/>
                  </a:lnTo>
                  <a:lnTo>
                    <a:pt x="2207446" y="157594"/>
                  </a:lnTo>
                  <a:lnTo>
                    <a:pt x="2212848" y="204470"/>
                  </a:lnTo>
                  <a:lnTo>
                    <a:pt x="2212848" y="1022350"/>
                  </a:lnTo>
                  <a:lnTo>
                    <a:pt x="2207446" y="1069225"/>
                  </a:lnTo>
                  <a:lnTo>
                    <a:pt x="2192061" y="1112260"/>
                  </a:lnTo>
                  <a:lnTo>
                    <a:pt x="2167921" y="1150226"/>
                  </a:lnTo>
                  <a:lnTo>
                    <a:pt x="2136254" y="1181893"/>
                  </a:lnTo>
                  <a:lnTo>
                    <a:pt x="2098288" y="1206033"/>
                  </a:lnTo>
                  <a:lnTo>
                    <a:pt x="2055253" y="1221418"/>
                  </a:lnTo>
                  <a:lnTo>
                    <a:pt x="2008377" y="1226820"/>
                  </a:lnTo>
                  <a:lnTo>
                    <a:pt x="204469" y="1226820"/>
                  </a:lnTo>
                  <a:lnTo>
                    <a:pt x="157594" y="1221418"/>
                  </a:lnTo>
                  <a:lnTo>
                    <a:pt x="114559" y="1206033"/>
                  </a:lnTo>
                  <a:lnTo>
                    <a:pt x="76593" y="1181893"/>
                  </a:lnTo>
                  <a:lnTo>
                    <a:pt x="44926" y="1150226"/>
                  </a:lnTo>
                  <a:lnTo>
                    <a:pt x="20786" y="1112260"/>
                  </a:lnTo>
                  <a:lnTo>
                    <a:pt x="5401" y="1069225"/>
                  </a:lnTo>
                  <a:lnTo>
                    <a:pt x="0" y="1022350"/>
                  </a:lnTo>
                  <a:lnTo>
                    <a:pt x="0" y="204470"/>
                  </a:lnTo>
                  <a:close/>
                </a:path>
              </a:pathLst>
            </a:custGeom>
            <a:ln w="19812">
              <a:solidFill>
                <a:srgbClr val="FFFFFF"/>
              </a:solidFill>
            </a:ln>
          </p:spPr>
          <p:txBody>
            <a:bodyPr wrap="square" lIns="0" tIns="0" rIns="0" bIns="0" rtlCol="0"/>
            <a:lstStyle/>
            <a:p>
              <a:endParaRPr/>
            </a:p>
          </p:txBody>
        </p:sp>
      </p:grpSp>
      <p:sp>
        <p:nvSpPr>
          <p:cNvPr id="20" name="object 20"/>
          <p:cNvSpPr txBox="1"/>
          <p:nvPr/>
        </p:nvSpPr>
        <p:spPr>
          <a:xfrm>
            <a:off x="9639427" y="4448302"/>
            <a:ext cx="1744980" cy="820419"/>
          </a:xfrm>
          <a:prstGeom prst="rect">
            <a:avLst/>
          </a:prstGeom>
        </p:spPr>
        <p:txBody>
          <a:bodyPr vert="horz" wrap="square" lIns="0" tIns="73025" rIns="0" bIns="0" rtlCol="0">
            <a:spAutoFit/>
          </a:bodyPr>
          <a:lstStyle/>
          <a:p>
            <a:pPr marL="12700" marR="5080" indent="426720">
              <a:lnSpc>
                <a:spcPts val="2900"/>
              </a:lnSpc>
              <a:spcBef>
                <a:spcPts val="575"/>
              </a:spcBef>
            </a:pPr>
            <a:r>
              <a:rPr sz="2800" b="1" spc="-10" dirty="0">
                <a:solidFill>
                  <a:srgbClr val="FFFFFF"/>
                </a:solidFill>
                <a:latin typeface="Times New Roman"/>
                <a:cs typeface="Times New Roman"/>
              </a:rPr>
              <a:t>Make  </a:t>
            </a:r>
            <a:r>
              <a:rPr sz="2800" b="1" spc="-5" dirty="0">
                <a:solidFill>
                  <a:srgbClr val="FFFFFF"/>
                </a:solidFill>
                <a:latin typeface="Times New Roman"/>
                <a:cs typeface="Times New Roman"/>
              </a:rPr>
              <a:t>a</a:t>
            </a:r>
            <a:r>
              <a:rPr sz="2800" b="1" dirty="0">
                <a:solidFill>
                  <a:srgbClr val="FFFFFF"/>
                </a:solidFill>
                <a:latin typeface="Times New Roman"/>
                <a:cs typeface="Times New Roman"/>
              </a:rPr>
              <a:t>d</a:t>
            </a:r>
            <a:r>
              <a:rPr sz="2800" b="1" spc="-5" dirty="0">
                <a:solidFill>
                  <a:srgbClr val="FFFFFF"/>
                </a:solidFill>
                <a:latin typeface="Times New Roman"/>
                <a:cs typeface="Times New Roman"/>
              </a:rPr>
              <a:t>ju</a:t>
            </a:r>
            <a:r>
              <a:rPr sz="2800" b="1" dirty="0">
                <a:solidFill>
                  <a:srgbClr val="FFFFFF"/>
                </a:solidFill>
                <a:latin typeface="Times New Roman"/>
                <a:cs typeface="Times New Roman"/>
              </a:rPr>
              <a:t>s</a:t>
            </a:r>
            <a:r>
              <a:rPr sz="2800" b="1" spc="-5" dirty="0">
                <a:solidFill>
                  <a:srgbClr val="FFFFFF"/>
                </a:solidFill>
                <a:latin typeface="Times New Roman"/>
                <a:cs typeface="Times New Roman"/>
              </a:rPr>
              <a:t>tment</a:t>
            </a:r>
            <a:endParaRPr sz="2800" dirty="0">
              <a:latin typeface="Times New Roman"/>
              <a:cs typeface="Times New Roman"/>
            </a:endParaRPr>
          </a:p>
        </p:txBody>
      </p:sp>
      <p:grpSp>
        <p:nvGrpSpPr>
          <p:cNvPr id="21" name="object 21"/>
          <p:cNvGrpSpPr/>
          <p:nvPr/>
        </p:nvGrpSpPr>
        <p:grpSpPr>
          <a:xfrm>
            <a:off x="3300984" y="4698491"/>
            <a:ext cx="6448425" cy="379730"/>
            <a:chOff x="3300984" y="4698491"/>
            <a:chExt cx="6448425" cy="379730"/>
          </a:xfrm>
        </p:grpSpPr>
        <p:sp>
          <p:nvSpPr>
            <p:cNvPr id="22" name="object 22"/>
            <p:cNvSpPr/>
            <p:nvPr/>
          </p:nvSpPr>
          <p:spPr>
            <a:xfrm>
              <a:off x="3310890" y="4734305"/>
              <a:ext cx="593090" cy="321945"/>
            </a:xfrm>
            <a:custGeom>
              <a:avLst/>
              <a:gdLst/>
              <a:ahLst/>
              <a:cxnLst/>
              <a:rect l="l" t="t" r="r" b="b"/>
              <a:pathLst>
                <a:path w="593089" h="321945">
                  <a:moveTo>
                    <a:pt x="432054" y="0"/>
                  </a:moveTo>
                  <a:lnTo>
                    <a:pt x="432054" y="80391"/>
                  </a:lnTo>
                  <a:lnTo>
                    <a:pt x="0" y="80391"/>
                  </a:lnTo>
                  <a:lnTo>
                    <a:pt x="0" y="241173"/>
                  </a:lnTo>
                  <a:lnTo>
                    <a:pt x="432054" y="241173"/>
                  </a:lnTo>
                  <a:lnTo>
                    <a:pt x="432054" y="321564"/>
                  </a:lnTo>
                  <a:lnTo>
                    <a:pt x="592836" y="160782"/>
                  </a:lnTo>
                  <a:lnTo>
                    <a:pt x="432054" y="0"/>
                  </a:lnTo>
                  <a:close/>
                </a:path>
              </a:pathLst>
            </a:custGeom>
            <a:solidFill>
              <a:srgbClr val="000000"/>
            </a:solidFill>
          </p:spPr>
          <p:txBody>
            <a:bodyPr wrap="square" lIns="0" tIns="0" rIns="0" bIns="0" rtlCol="0"/>
            <a:lstStyle/>
            <a:p>
              <a:endParaRPr/>
            </a:p>
          </p:txBody>
        </p:sp>
        <p:sp>
          <p:nvSpPr>
            <p:cNvPr id="23" name="object 23"/>
            <p:cNvSpPr/>
            <p:nvPr/>
          </p:nvSpPr>
          <p:spPr>
            <a:xfrm>
              <a:off x="3310890" y="4734305"/>
              <a:ext cx="593090" cy="321945"/>
            </a:xfrm>
            <a:custGeom>
              <a:avLst/>
              <a:gdLst/>
              <a:ahLst/>
              <a:cxnLst/>
              <a:rect l="l" t="t" r="r" b="b"/>
              <a:pathLst>
                <a:path w="593089" h="321945">
                  <a:moveTo>
                    <a:pt x="0" y="80391"/>
                  </a:moveTo>
                  <a:lnTo>
                    <a:pt x="432054" y="80391"/>
                  </a:lnTo>
                  <a:lnTo>
                    <a:pt x="432054" y="0"/>
                  </a:lnTo>
                  <a:lnTo>
                    <a:pt x="592836" y="160782"/>
                  </a:lnTo>
                  <a:lnTo>
                    <a:pt x="432054" y="321564"/>
                  </a:lnTo>
                  <a:lnTo>
                    <a:pt x="432054" y="241173"/>
                  </a:lnTo>
                  <a:lnTo>
                    <a:pt x="0" y="241173"/>
                  </a:lnTo>
                  <a:lnTo>
                    <a:pt x="0" y="80391"/>
                  </a:lnTo>
                  <a:close/>
                </a:path>
              </a:pathLst>
            </a:custGeom>
            <a:ln w="19811">
              <a:solidFill>
                <a:srgbClr val="000000"/>
              </a:solidFill>
            </a:ln>
          </p:spPr>
          <p:txBody>
            <a:bodyPr wrap="square" lIns="0" tIns="0" rIns="0" bIns="0" rtlCol="0"/>
            <a:lstStyle/>
            <a:p>
              <a:endParaRPr/>
            </a:p>
          </p:txBody>
        </p:sp>
        <p:sp>
          <p:nvSpPr>
            <p:cNvPr id="24" name="object 24"/>
            <p:cNvSpPr/>
            <p:nvPr/>
          </p:nvSpPr>
          <p:spPr>
            <a:xfrm>
              <a:off x="6066282" y="4734305"/>
              <a:ext cx="593090" cy="321945"/>
            </a:xfrm>
            <a:custGeom>
              <a:avLst/>
              <a:gdLst/>
              <a:ahLst/>
              <a:cxnLst/>
              <a:rect l="l" t="t" r="r" b="b"/>
              <a:pathLst>
                <a:path w="593090" h="321945">
                  <a:moveTo>
                    <a:pt x="432053" y="0"/>
                  </a:moveTo>
                  <a:lnTo>
                    <a:pt x="432053" y="80391"/>
                  </a:lnTo>
                  <a:lnTo>
                    <a:pt x="0" y="80391"/>
                  </a:lnTo>
                  <a:lnTo>
                    <a:pt x="0" y="241173"/>
                  </a:lnTo>
                  <a:lnTo>
                    <a:pt x="432053" y="241173"/>
                  </a:lnTo>
                  <a:lnTo>
                    <a:pt x="432053" y="321564"/>
                  </a:lnTo>
                  <a:lnTo>
                    <a:pt x="592836" y="160782"/>
                  </a:lnTo>
                  <a:lnTo>
                    <a:pt x="432053" y="0"/>
                  </a:lnTo>
                  <a:close/>
                </a:path>
              </a:pathLst>
            </a:custGeom>
            <a:solidFill>
              <a:srgbClr val="000000"/>
            </a:solidFill>
          </p:spPr>
          <p:txBody>
            <a:bodyPr wrap="square" lIns="0" tIns="0" rIns="0" bIns="0" rtlCol="0"/>
            <a:lstStyle/>
            <a:p>
              <a:endParaRPr/>
            </a:p>
          </p:txBody>
        </p:sp>
        <p:sp>
          <p:nvSpPr>
            <p:cNvPr id="25" name="object 25"/>
            <p:cNvSpPr/>
            <p:nvPr/>
          </p:nvSpPr>
          <p:spPr>
            <a:xfrm>
              <a:off x="6066282" y="4734305"/>
              <a:ext cx="593090" cy="321945"/>
            </a:xfrm>
            <a:custGeom>
              <a:avLst/>
              <a:gdLst/>
              <a:ahLst/>
              <a:cxnLst/>
              <a:rect l="l" t="t" r="r" b="b"/>
              <a:pathLst>
                <a:path w="593090" h="321945">
                  <a:moveTo>
                    <a:pt x="0" y="80391"/>
                  </a:moveTo>
                  <a:lnTo>
                    <a:pt x="432053" y="80391"/>
                  </a:lnTo>
                  <a:lnTo>
                    <a:pt x="432053" y="0"/>
                  </a:lnTo>
                  <a:lnTo>
                    <a:pt x="592836" y="160782"/>
                  </a:lnTo>
                  <a:lnTo>
                    <a:pt x="432053" y="321564"/>
                  </a:lnTo>
                  <a:lnTo>
                    <a:pt x="432053" y="241173"/>
                  </a:lnTo>
                  <a:lnTo>
                    <a:pt x="0" y="241173"/>
                  </a:lnTo>
                  <a:lnTo>
                    <a:pt x="0" y="80391"/>
                  </a:lnTo>
                  <a:close/>
                </a:path>
              </a:pathLst>
            </a:custGeom>
            <a:ln w="19811">
              <a:solidFill>
                <a:srgbClr val="000000"/>
              </a:solidFill>
            </a:ln>
          </p:spPr>
          <p:txBody>
            <a:bodyPr wrap="square" lIns="0" tIns="0" rIns="0" bIns="0" rtlCol="0"/>
            <a:lstStyle/>
            <a:p>
              <a:endParaRPr/>
            </a:p>
          </p:txBody>
        </p:sp>
        <p:sp>
          <p:nvSpPr>
            <p:cNvPr id="26" name="object 26"/>
            <p:cNvSpPr/>
            <p:nvPr/>
          </p:nvSpPr>
          <p:spPr>
            <a:xfrm>
              <a:off x="8990838" y="4708397"/>
              <a:ext cx="748665" cy="360045"/>
            </a:xfrm>
            <a:custGeom>
              <a:avLst/>
              <a:gdLst/>
              <a:ahLst/>
              <a:cxnLst/>
              <a:rect l="l" t="t" r="r" b="b"/>
              <a:pathLst>
                <a:path w="748665" h="360045">
                  <a:moveTo>
                    <a:pt x="568451" y="0"/>
                  </a:moveTo>
                  <a:lnTo>
                    <a:pt x="568451" y="89915"/>
                  </a:lnTo>
                  <a:lnTo>
                    <a:pt x="0" y="89915"/>
                  </a:lnTo>
                  <a:lnTo>
                    <a:pt x="0" y="269747"/>
                  </a:lnTo>
                  <a:lnTo>
                    <a:pt x="568451" y="269747"/>
                  </a:lnTo>
                  <a:lnTo>
                    <a:pt x="568451" y="359663"/>
                  </a:lnTo>
                  <a:lnTo>
                    <a:pt x="748283" y="179831"/>
                  </a:lnTo>
                  <a:lnTo>
                    <a:pt x="568451" y="0"/>
                  </a:lnTo>
                  <a:close/>
                </a:path>
              </a:pathLst>
            </a:custGeom>
            <a:solidFill>
              <a:srgbClr val="000000"/>
            </a:solidFill>
          </p:spPr>
          <p:txBody>
            <a:bodyPr wrap="square" lIns="0" tIns="0" rIns="0" bIns="0" rtlCol="0"/>
            <a:lstStyle/>
            <a:p>
              <a:endParaRPr/>
            </a:p>
          </p:txBody>
        </p:sp>
        <p:sp>
          <p:nvSpPr>
            <p:cNvPr id="27" name="object 27"/>
            <p:cNvSpPr/>
            <p:nvPr/>
          </p:nvSpPr>
          <p:spPr>
            <a:xfrm>
              <a:off x="8990838" y="4708397"/>
              <a:ext cx="748665" cy="360045"/>
            </a:xfrm>
            <a:custGeom>
              <a:avLst/>
              <a:gdLst/>
              <a:ahLst/>
              <a:cxnLst/>
              <a:rect l="l" t="t" r="r" b="b"/>
              <a:pathLst>
                <a:path w="748665" h="360045">
                  <a:moveTo>
                    <a:pt x="0" y="89915"/>
                  </a:moveTo>
                  <a:lnTo>
                    <a:pt x="568451" y="89915"/>
                  </a:lnTo>
                  <a:lnTo>
                    <a:pt x="568451" y="0"/>
                  </a:lnTo>
                  <a:lnTo>
                    <a:pt x="748283" y="179831"/>
                  </a:lnTo>
                  <a:lnTo>
                    <a:pt x="568451" y="359663"/>
                  </a:lnTo>
                  <a:lnTo>
                    <a:pt x="568451" y="269747"/>
                  </a:lnTo>
                  <a:lnTo>
                    <a:pt x="0" y="269747"/>
                  </a:lnTo>
                  <a:lnTo>
                    <a:pt x="0" y="89915"/>
                  </a:lnTo>
                  <a:close/>
                </a:path>
              </a:pathLst>
            </a:custGeom>
            <a:ln w="19812">
              <a:solidFill>
                <a:srgbClr val="000000"/>
              </a:solidFill>
            </a:ln>
          </p:spPr>
          <p:txBody>
            <a:bodyPr wrap="square" lIns="0" tIns="0" rIns="0" bIns="0" rtlCol="0"/>
            <a:lstStyle/>
            <a:p>
              <a:endParaRPr/>
            </a:p>
          </p:txBody>
        </p:sp>
      </p:grpSp>
      <p:sp>
        <p:nvSpPr>
          <p:cNvPr id="28" name="object 28"/>
          <p:cNvSpPr txBox="1">
            <a:spLocks noGrp="1"/>
          </p:cNvSpPr>
          <p:nvPr>
            <p:ph type="sldNum" sz="quarter" idx="7"/>
          </p:nvPr>
        </p:nvSpPr>
        <p:spPr>
          <a:prstGeom prst="rect">
            <a:avLst/>
          </a:prstGeom>
        </p:spPr>
        <p:txBody>
          <a:bodyPr vert="horz" wrap="square" lIns="0" tIns="5715" rIns="0" bIns="0" rtlCol="0">
            <a:spAutoFit/>
          </a:bodyPr>
          <a:lstStyle/>
          <a:p>
            <a:pPr marL="38100">
              <a:lnSpc>
                <a:spcPct val="100000"/>
              </a:lnSpc>
              <a:spcBef>
                <a:spcPts val="45"/>
              </a:spcBef>
            </a:pPr>
            <a:fld id="{81D60167-4931-47E6-BA6A-407CBD079E47}" type="slidenum">
              <a:rPr dirty="0"/>
              <a:t>13</a:t>
            </a:fld>
            <a:endParaRPr dirty="0"/>
          </a:p>
        </p:txBody>
      </p:sp>
      <p:sp>
        <p:nvSpPr>
          <p:cNvPr id="33" name="Title 1">
            <a:extLst>
              <a:ext uri="{FF2B5EF4-FFF2-40B4-BE49-F238E27FC236}">
                <a16:creationId xmlns:a16="http://schemas.microsoft.com/office/drawing/2014/main" id="{BA2C39B4-6922-433F-9F06-8D62664FC150}"/>
              </a:ext>
            </a:extLst>
          </p:cNvPr>
          <p:cNvSpPr>
            <a:spLocks noGrp="1"/>
          </p:cNvSpPr>
          <p:nvPr>
            <p:ph type="title"/>
          </p:nvPr>
        </p:nvSpPr>
        <p:spPr>
          <a:xfrm>
            <a:off x="1364107" y="1748663"/>
            <a:ext cx="9404350" cy="694690"/>
          </a:xfrm>
        </p:spPr>
        <p:txBody>
          <a:bodyPr/>
          <a:lstStyle/>
          <a:p>
            <a:pPr algn="ctr"/>
            <a:r>
              <a:rPr lang="en-US" dirty="0">
                <a:latin typeface="Times New Roman" panose="02020603050405020304" pitchFamily="18" charset="0"/>
                <a:cs typeface="Times New Roman" panose="02020603050405020304" pitchFamily="18" charset="0"/>
              </a:rPr>
              <a:t>PRODUCT DEVELOPMENT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59759-0AD2-4B02-8AC6-2BC04642F549}"/>
              </a:ext>
            </a:extLst>
          </p:cNvPr>
          <p:cNvSpPr>
            <a:spLocks noGrp="1"/>
          </p:cNvSpPr>
          <p:nvPr>
            <p:ph type="title"/>
          </p:nvPr>
        </p:nvSpPr>
        <p:spPr>
          <a:xfrm>
            <a:off x="646111" y="452718"/>
            <a:ext cx="9404723" cy="753230"/>
          </a:xfrm>
        </p:spPr>
        <p:txBody>
          <a:bodyPr/>
          <a:lstStyle/>
          <a:p>
            <a:pPr algn="ctr"/>
            <a:r>
              <a:rPr lang="en-US" dirty="0">
                <a:latin typeface="Times New Roman" panose="02020603050405020304" pitchFamily="18" charset="0"/>
                <a:cs typeface="Times New Roman" panose="02020603050405020304" pitchFamily="18" charset="0"/>
              </a:rPr>
              <a:t>Test Marketing</a:t>
            </a:r>
            <a:br>
              <a:rPr lang="en-US" dirty="0"/>
            </a:br>
            <a:endParaRPr lang="en-US" dirty="0"/>
          </a:p>
        </p:txBody>
      </p:sp>
      <p:sp>
        <p:nvSpPr>
          <p:cNvPr id="3" name="Content Placeholder 2">
            <a:extLst>
              <a:ext uri="{FF2B5EF4-FFF2-40B4-BE49-F238E27FC236}">
                <a16:creationId xmlns:a16="http://schemas.microsoft.com/office/drawing/2014/main" id="{06707FB5-B1CB-4B49-95F1-80259B3F8657}"/>
              </a:ext>
            </a:extLst>
          </p:cNvPr>
          <p:cNvSpPr>
            <a:spLocks noGrp="1"/>
          </p:cNvSpPr>
          <p:nvPr>
            <p:ph idx="1"/>
          </p:nvPr>
        </p:nvSpPr>
        <p:spPr>
          <a:xfrm>
            <a:off x="0" y="1205948"/>
            <a:ext cx="11913704" cy="1616765"/>
          </a:xfrm>
        </p:spPr>
        <p:txBody>
          <a:bodyPr/>
          <a:lstStyle/>
          <a:p>
            <a:pPr marL="0" indent="0" algn="just">
              <a:buNone/>
            </a:pPr>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Test marketing</a:t>
            </a:r>
            <a:r>
              <a:rPr lang="en-US" dirty="0">
                <a:latin typeface="Times New Roman" panose="02020603050405020304" pitchFamily="18" charset="0"/>
                <a:cs typeface="Times New Roman" panose="02020603050405020304" pitchFamily="18" charset="0"/>
              </a:rPr>
              <a:t> is a tool used by the companies to check the viability of their new product or a marketing campaign before it is being launched in the market on a large scale. Through test marketing, a marketer may ascertain the success ratio of the new product and the marketing campaign and can design the marketing mix ( viz. Product, price, place, promotion) very well before its launch.</a:t>
            </a:r>
          </a:p>
        </p:txBody>
      </p:sp>
      <p:pic>
        <p:nvPicPr>
          <p:cNvPr id="4" name="Picture 3">
            <a:extLst>
              <a:ext uri="{FF2B5EF4-FFF2-40B4-BE49-F238E27FC236}">
                <a16:creationId xmlns:a16="http://schemas.microsoft.com/office/drawing/2014/main" id="{2DF41C49-5117-4FC4-BD0E-8F76070D27E5}"/>
              </a:ext>
            </a:extLst>
          </p:cNvPr>
          <p:cNvPicPr>
            <a:picLocks noChangeAspect="1"/>
          </p:cNvPicPr>
          <p:nvPr/>
        </p:nvPicPr>
        <p:blipFill>
          <a:blip r:embed="rId2"/>
          <a:stretch>
            <a:fillRect/>
          </a:stretch>
        </p:blipFill>
        <p:spPr>
          <a:xfrm>
            <a:off x="3352799" y="2822713"/>
            <a:ext cx="5830957" cy="3790122"/>
          </a:xfrm>
          <a:prstGeom prst="rect">
            <a:avLst/>
          </a:prstGeom>
        </p:spPr>
      </p:pic>
    </p:spTree>
    <p:extLst>
      <p:ext uri="{BB962C8B-B14F-4D97-AF65-F5344CB8AC3E}">
        <p14:creationId xmlns:p14="http://schemas.microsoft.com/office/powerpoint/2010/main" val="3408841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75036-A793-4969-820F-C007E05D846B}"/>
              </a:ext>
            </a:extLst>
          </p:cNvPr>
          <p:cNvSpPr>
            <a:spLocks noGrp="1"/>
          </p:cNvSpPr>
          <p:nvPr>
            <p:ph type="title"/>
          </p:nvPr>
        </p:nvSpPr>
        <p:spPr>
          <a:xfrm>
            <a:off x="646111" y="452718"/>
            <a:ext cx="9404723" cy="726725"/>
          </a:xfrm>
        </p:spPr>
        <p:txBody>
          <a:bodyPr/>
          <a:lstStyle/>
          <a:p>
            <a:r>
              <a:rPr lang="en-US" dirty="0">
                <a:latin typeface="Times New Roman" panose="02020603050405020304" pitchFamily="18" charset="0"/>
                <a:cs typeface="Times New Roman" panose="02020603050405020304" pitchFamily="18" charset="0"/>
              </a:rPr>
              <a:t>COMMERCIALIZATION</a:t>
            </a:r>
          </a:p>
        </p:txBody>
      </p:sp>
      <p:pic>
        <p:nvPicPr>
          <p:cNvPr id="8" name="Content Placeholder 7">
            <a:extLst>
              <a:ext uri="{FF2B5EF4-FFF2-40B4-BE49-F238E27FC236}">
                <a16:creationId xmlns:a16="http://schemas.microsoft.com/office/drawing/2014/main" id="{23EA2F1E-EE0D-4FA7-A1FB-7F4386032992}"/>
              </a:ext>
            </a:extLst>
          </p:cNvPr>
          <p:cNvPicPr>
            <a:picLocks noGrp="1" noChangeAspect="1"/>
          </p:cNvPicPr>
          <p:nvPr>
            <p:ph idx="1"/>
          </p:nvPr>
        </p:nvPicPr>
        <p:blipFill>
          <a:blip r:embed="rId2"/>
          <a:stretch>
            <a:fillRect/>
          </a:stretch>
        </p:blipFill>
        <p:spPr>
          <a:xfrm>
            <a:off x="7129669" y="2532806"/>
            <a:ext cx="4943061" cy="2743583"/>
          </a:xfrm>
        </p:spPr>
      </p:pic>
      <p:sp>
        <p:nvSpPr>
          <p:cNvPr id="9" name="Rectangle 8">
            <a:extLst>
              <a:ext uri="{FF2B5EF4-FFF2-40B4-BE49-F238E27FC236}">
                <a16:creationId xmlns:a16="http://schemas.microsoft.com/office/drawing/2014/main" id="{A1D86504-9A28-41FE-821B-6D886514AB46}"/>
              </a:ext>
            </a:extLst>
          </p:cNvPr>
          <p:cNvSpPr/>
          <p:nvPr/>
        </p:nvSpPr>
        <p:spPr>
          <a:xfrm>
            <a:off x="646111" y="1380830"/>
            <a:ext cx="6324532" cy="5047536"/>
          </a:xfrm>
          <a:prstGeom prst="rect">
            <a:avLst/>
          </a:prstGeom>
        </p:spPr>
        <p:txBody>
          <a:bodyPr wrap="square">
            <a:spAutoFit/>
          </a:bodyPr>
          <a:lstStyle/>
          <a:p>
            <a:pPr marL="824865" lvl="0" indent="-345440" defTabSz="914400">
              <a:buFontTx/>
              <a:buAutoNum type="alphaLcPeriod"/>
              <a:tabLst>
                <a:tab pos="824865" algn="l"/>
                <a:tab pos="825500" algn="l"/>
              </a:tabLst>
            </a:pPr>
            <a:r>
              <a:rPr lang="en-US" sz="1400" b="1" spc="-15" dirty="0">
                <a:solidFill>
                  <a:schemeClr val="accent6">
                    <a:lumMod val="20000"/>
                    <a:lumOff val="80000"/>
                  </a:schemeClr>
                </a:solidFill>
                <a:latin typeface="Times New Roman" panose="02020603050405020304" pitchFamily="18" charset="0"/>
                <a:cs typeface="Times New Roman" panose="02020603050405020304" pitchFamily="18" charset="0"/>
              </a:rPr>
              <a:t>Develop </a:t>
            </a:r>
            <a:r>
              <a:rPr lang="en-US" sz="1400" b="1" spc="-10" dirty="0">
                <a:solidFill>
                  <a:schemeClr val="accent6">
                    <a:lumMod val="20000"/>
                    <a:lumOff val="80000"/>
                  </a:schemeClr>
                </a:solidFill>
                <a:latin typeface="Times New Roman" panose="02020603050405020304" pitchFamily="18" charset="0"/>
                <a:cs typeface="Times New Roman" panose="02020603050405020304" pitchFamily="18" charset="0"/>
              </a:rPr>
              <a:t>the Marketing Mix</a:t>
            </a:r>
            <a:r>
              <a:rPr lang="en-US" sz="1400" b="1" spc="75" dirty="0">
                <a:solidFill>
                  <a:schemeClr val="accent6">
                    <a:lumMod val="20000"/>
                    <a:lumOff val="80000"/>
                  </a:schemeClr>
                </a:solidFill>
                <a:latin typeface="Times New Roman" panose="02020603050405020304" pitchFamily="18" charset="0"/>
                <a:cs typeface="Times New Roman" panose="02020603050405020304" pitchFamily="18" charset="0"/>
              </a:rPr>
              <a:t> </a:t>
            </a:r>
            <a:r>
              <a:rPr lang="en-US" sz="1400" b="1" spc="-5" dirty="0">
                <a:solidFill>
                  <a:schemeClr val="accent6">
                    <a:lumMod val="20000"/>
                    <a:lumOff val="80000"/>
                  </a:schemeClr>
                </a:solidFill>
                <a:latin typeface="Times New Roman" panose="02020603050405020304" pitchFamily="18" charset="0"/>
                <a:cs typeface="Times New Roman" panose="02020603050405020304" pitchFamily="18" charset="0"/>
              </a:rPr>
              <a:t>:</a:t>
            </a: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marL="937260" marR="5080" lvl="0" defTabSz="914400"/>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The </a:t>
            </a:r>
            <a:r>
              <a:rPr lang="en-US" sz="1400" spc="-20" dirty="0">
                <a:solidFill>
                  <a:schemeClr val="accent6">
                    <a:lumMod val="20000"/>
                    <a:lumOff val="80000"/>
                  </a:schemeClr>
                </a:solidFill>
                <a:latin typeface="Times New Roman" panose="02020603050405020304" pitchFamily="18" charset="0"/>
                <a:cs typeface="Times New Roman" panose="02020603050405020304" pitchFamily="18" charset="0"/>
              </a:rPr>
              <a:t>marketing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mix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is </a:t>
            </a:r>
            <a:r>
              <a:rPr lang="en-US" sz="1400" spc="-5" dirty="0">
                <a:solidFill>
                  <a:schemeClr val="accent6">
                    <a:lumMod val="20000"/>
                    <a:lumOff val="80000"/>
                  </a:schemeClr>
                </a:solidFill>
                <a:latin typeface="Times New Roman" panose="02020603050405020304" pitchFamily="18" charset="0"/>
                <a:cs typeface="Times New Roman" panose="02020603050405020304" pitchFamily="18" charset="0"/>
              </a:rPr>
              <a:t>a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broad </a:t>
            </a:r>
            <a:r>
              <a:rPr lang="en-US" sz="1400" spc="-5" dirty="0">
                <a:solidFill>
                  <a:schemeClr val="accent6">
                    <a:lumMod val="20000"/>
                    <a:lumOff val="80000"/>
                  </a:schemeClr>
                </a:solidFill>
                <a:latin typeface="Times New Roman" panose="02020603050405020304" pitchFamily="18" charset="0"/>
                <a:cs typeface="Times New Roman" panose="02020603050405020304" pitchFamily="18" charset="0"/>
              </a:rPr>
              <a:t>concept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which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includes  several </a:t>
            </a:r>
            <a:r>
              <a:rPr lang="en-US" sz="1400" spc="-5" dirty="0">
                <a:solidFill>
                  <a:schemeClr val="accent6">
                    <a:lumMod val="20000"/>
                    <a:lumOff val="80000"/>
                  </a:schemeClr>
                </a:solidFill>
                <a:latin typeface="Times New Roman" panose="02020603050405020304" pitchFamily="18" charset="0"/>
                <a:cs typeface="Times New Roman" panose="02020603050405020304" pitchFamily="18" charset="0"/>
              </a:rPr>
              <a:t>aspects of </a:t>
            </a:r>
            <a:r>
              <a:rPr lang="en-US" sz="1400" spc="-20" dirty="0">
                <a:solidFill>
                  <a:schemeClr val="accent6">
                    <a:lumMod val="20000"/>
                    <a:lumOff val="80000"/>
                  </a:schemeClr>
                </a:solidFill>
                <a:latin typeface="Times New Roman" panose="02020603050405020304" pitchFamily="18" charset="0"/>
                <a:cs typeface="Times New Roman" panose="02020603050405020304" pitchFamily="18" charset="0"/>
              </a:rPr>
              <a:t>marketing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which all </a:t>
            </a:r>
            <a:r>
              <a:rPr lang="en-US" sz="1400" spc="-20" dirty="0">
                <a:solidFill>
                  <a:schemeClr val="accent6">
                    <a:lumMod val="20000"/>
                    <a:lumOff val="80000"/>
                  </a:schemeClr>
                </a:solidFill>
                <a:latin typeface="Times New Roman" panose="02020603050405020304" pitchFamily="18" charset="0"/>
                <a:cs typeface="Times New Roman" panose="02020603050405020304" pitchFamily="18" charset="0"/>
              </a:rPr>
              <a:t>inquire </a:t>
            </a:r>
            <a:r>
              <a:rPr lang="en-US" sz="1400" spc="-25" dirty="0">
                <a:solidFill>
                  <a:schemeClr val="accent6">
                    <a:lumMod val="20000"/>
                    <a:lumOff val="80000"/>
                  </a:schemeClr>
                </a:solidFill>
                <a:latin typeface="Times New Roman" panose="02020603050405020304" pitchFamily="18" charset="0"/>
                <a:cs typeface="Times New Roman" panose="02020603050405020304" pitchFamily="18" charset="0"/>
              </a:rPr>
              <a:t>to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obtain </a:t>
            </a:r>
            <a:r>
              <a:rPr lang="en-US" sz="1400" spc="-5" dirty="0">
                <a:solidFill>
                  <a:schemeClr val="accent6">
                    <a:lumMod val="20000"/>
                    <a:lumOff val="80000"/>
                  </a:schemeClr>
                </a:solidFill>
                <a:latin typeface="Times New Roman" panose="02020603050405020304" pitchFamily="18" charset="0"/>
                <a:cs typeface="Times New Roman" panose="02020603050405020304" pitchFamily="18" charset="0"/>
              </a:rPr>
              <a:t>a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similar </a:t>
            </a:r>
            <a:r>
              <a:rPr lang="en-US" sz="1400" spc="-5" dirty="0">
                <a:solidFill>
                  <a:schemeClr val="accent6">
                    <a:lumMod val="20000"/>
                    <a:lumOff val="80000"/>
                  </a:schemeClr>
                </a:solidFill>
                <a:latin typeface="Times New Roman" panose="02020603050405020304" pitchFamily="18" charset="0"/>
                <a:cs typeface="Times New Roman" panose="02020603050405020304" pitchFamily="18" charset="0"/>
              </a:rPr>
              <a:t>goal </a:t>
            </a:r>
            <a:r>
              <a:rPr lang="en-US" sz="1400" dirty="0">
                <a:solidFill>
                  <a:schemeClr val="accent6">
                    <a:lumMod val="20000"/>
                    <a:lumOff val="80000"/>
                  </a:schemeClr>
                </a:solidFill>
                <a:latin typeface="Times New Roman" panose="02020603050405020304" pitchFamily="18" charset="0"/>
                <a:cs typeface="Times New Roman" panose="02020603050405020304" pitchFamily="18" charset="0"/>
              </a:rPr>
              <a:t>of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creating awareness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and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customer</a:t>
            </a:r>
            <a:r>
              <a:rPr lang="en-US" sz="1400" spc="260" dirty="0">
                <a:solidFill>
                  <a:schemeClr val="accent6">
                    <a:lumMod val="20000"/>
                    <a:lumOff val="80000"/>
                  </a:schemeClr>
                </a:solidFill>
                <a:latin typeface="Times New Roman" panose="02020603050405020304" pitchFamily="18" charset="0"/>
                <a:cs typeface="Times New Roman" panose="02020603050405020304" pitchFamily="18" charset="0"/>
              </a:rPr>
              <a:t> </a:t>
            </a:r>
            <a:r>
              <a:rPr lang="en-US" sz="1400" spc="-25" dirty="0">
                <a:solidFill>
                  <a:schemeClr val="accent6">
                    <a:lumMod val="20000"/>
                    <a:lumOff val="80000"/>
                  </a:schemeClr>
                </a:solidFill>
                <a:latin typeface="Times New Roman" panose="02020603050405020304" pitchFamily="18" charset="0"/>
                <a:cs typeface="Times New Roman" panose="02020603050405020304" pitchFamily="18" charset="0"/>
              </a:rPr>
              <a:t>loyalty.</a:t>
            </a: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lvl="0" defTabSz="914400">
              <a:spcBef>
                <a:spcPts val="35"/>
              </a:spcBef>
            </a:pP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marL="937260" marR="48260" lvl="0" algn="just" defTabSz="914400"/>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The </a:t>
            </a:r>
            <a:r>
              <a:rPr lang="en-US" sz="1400" spc="-20" dirty="0">
                <a:solidFill>
                  <a:schemeClr val="accent6">
                    <a:lumMod val="20000"/>
                    <a:lumOff val="80000"/>
                  </a:schemeClr>
                </a:solidFill>
                <a:latin typeface="Times New Roman" panose="02020603050405020304" pitchFamily="18" charset="0"/>
                <a:cs typeface="Times New Roman" panose="02020603050405020304" pitchFamily="18" charset="0"/>
              </a:rPr>
              <a:t>marketing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mix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is not only </a:t>
            </a:r>
            <a:r>
              <a:rPr lang="en-US" sz="1400" spc="-5" dirty="0">
                <a:solidFill>
                  <a:schemeClr val="accent6">
                    <a:lumMod val="20000"/>
                    <a:lumOff val="80000"/>
                  </a:schemeClr>
                </a:solidFill>
                <a:latin typeface="Times New Roman" panose="02020603050405020304" pitchFamily="18" charset="0"/>
                <a:cs typeface="Times New Roman" panose="02020603050405020304" pitchFamily="18" charset="0"/>
              </a:rPr>
              <a:t>an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important </a:t>
            </a:r>
            <a:r>
              <a:rPr lang="en-US" sz="1400" spc="-5" dirty="0">
                <a:solidFill>
                  <a:schemeClr val="accent6">
                    <a:lumMod val="20000"/>
                    <a:lumOff val="80000"/>
                  </a:schemeClr>
                </a:solidFill>
                <a:latin typeface="Times New Roman" panose="02020603050405020304" pitchFamily="18" charset="0"/>
                <a:cs typeface="Times New Roman" panose="02020603050405020304" pitchFamily="18" charset="0"/>
              </a:rPr>
              <a:t>concept,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but  </a:t>
            </a:r>
            <a:r>
              <a:rPr lang="en-US" sz="1400" spc="-5" dirty="0">
                <a:solidFill>
                  <a:schemeClr val="accent6">
                    <a:lumMod val="20000"/>
                    <a:lumOff val="80000"/>
                  </a:schemeClr>
                </a:solidFill>
                <a:latin typeface="Times New Roman" panose="02020603050405020304" pitchFamily="18" charset="0"/>
                <a:cs typeface="Times New Roman" panose="02020603050405020304" pitchFamily="18" charset="0"/>
              </a:rPr>
              <a:t>a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guideline </a:t>
            </a:r>
            <a:r>
              <a:rPr lang="en-US" sz="1400" spc="-20" dirty="0">
                <a:solidFill>
                  <a:schemeClr val="accent6">
                    <a:lumMod val="20000"/>
                    <a:lumOff val="80000"/>
                  </a:schemeClr>
                </a:solidFill>
                <a:latin typeface="Times New Roman" panose="02020603050405020304" pitchFamily="18" charset="0"/>
                <a:cs typeface="Times New Roman" panose="02020603050405020304" pitchFamily="18" charset="0"/>
              </a:rPr>
              <a:t>to reference </a:t>
            </a:r>
            <a:r>
              <a:rPr lang="en-US" sz="1400" spc="-5" dirty="0">
                <a:solidFill>
                  <a:schemeClr val="accent6">
                    <a:lumMod val="20000"/>
                    <a:lumOff val="80000"/>
                  </a:schemeClr>
                </a:solidFill>
                <a:latin typeface="Times New Roman" panose="02020603050405020304" pitchFamily="18" charset="0"/>
                <a:cs typeface="Times New Roman" panose="02020603050405020304" pitchFamily="18" charset="0"/>
              </a:rPr>
              <a:t>back </a:t>
            </a:r>
            <a:r>
              <a:rPr lang="en-US" sz="1400" spc="-20" dirty="0">
                <a:solidFill>
                  <a:schemeClr val="accent6">
                    <a:lumMod val="20000"/>
                    <a:lumOff val="80000"/>
                  </a:schemeClr>
                </a:solidFill>
                <a:latin typeface="Times New Roman" panose="02020603050405020304" pitchFamily="18" charset="0"/>
                <a:cs typeface="Times New Roman" panose="02020603050405020304" pitchFamily="18" charset="0"/>
              </a:rPr>
              <a:t>to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when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implementing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the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price,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promotion, product,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and</a:t>
            </a:r>
            <a:r>
              <a:rPr lang="en-US" sz="1400" spc="170" dirty="0">
                <a:solidFill>
                  <a:schemeClr val="accent6">
                    <a:lumMod val="20000"/>
                    <a:lumOff val="80000"/>
                  </a:schemeClr>
                </a:solidFill>
                <a:latin typeface="Times New Roman" panose="02020603050405020304" pitchFamily="18" charset="0"/>
                <a:cs typeface="Times New Roman" panose="02020603050405020304" pitchFamily="18" charset="0"/>
              </a:rPr>
              <a:t>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distribution.</a:t>
            </a: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lvl="0" defTabSz="914400">
              <a:spcBef>
                <a:spcPts val="35"/>
              </a:spcBef>
            </a:pP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marL="824865" lvl="0" indent="-345440" defTabSz="914400">
              <a:buFontTx/>
              <a:buAutoNum type="alphaLcPeriod" startAt="2"/>
              <a:tabLst>
                <a:tab pos="824865" algn="l"/>
                <a:tab pos="825500" algn="l"/>
              </a:tabLst>
            </a:pPr>
            <a:r>
              <a:rPr lang="en-US" sz="1400" b="1" spc="-10" dirty="0">
                <a:solidFill>
                  <a:schemeClr val="accent6">
                    <a:lumMod val="20000"/>
                    <a:lumOff val="80000"/>
                  </a:schemeClr>
                </a:solidFill>
                <a:latin typeface="Times New Roman" panose="02020603050405020304" pitchFamily="18" charset="0"/>
                <a:cs typeface="Times New Roman" panose="02020603050405020304" pitchFamily="18" charset="0"/>
              </a:rPr>
              <a:t>Address the </a:t>
            </a:r>
            <a:r>
              <a:rPr lang="en-US" sz="1400" b="1" spc="-5" dirty="0">
                <a:solidFill>
                  <a:schemeClr val="accent6">
                    <a:lumMod val="20000"/>
                    <a:lumOff val="80000"/>
                  </a:schemeClr>
                </a:solidFill>
                <a:latin typeface="Times New Roman" panose="02020603050405020304" pitchFamily="18" charset="0"/>
                <a:cs typeface="Times New Roman" panose="02020603050405020304" pitchFamily="18" charset="0"/>
              </a:rPr>
              <a:t>7 </a:t>
            </a:r>
            <a:r>
              <a:rPr lang="en-US" sz="1400" b="1" spc="-25" dirty="0">
                <a:solidFill>
                  <a:schemeClr val="accent6">
                    <a:lumMod val="20000"/>
                    <a:lumOff val="80000"/>
                  </a:schemeClr>
                </a:solidFill>
                <a:latin typeface="Times New Roman" panose="02020603050405020304" pitchFamily="18" charset="0"/>
                <a:cs typeface="Times New Roman" panose="02020603050405020304" pitchFamily="18" charset="0"/>
              </a:rPr>
              <a:t>Key</a:t>
            </a:r>
            <a:r>
              <a:rPr lang="en-US" sz="1400" b="1" spc="60" dirty="0">
                <a:solidFill>
                  <a:schemeClr val="accent6">
                    <a:lumMod val="20000"/>
                    <a:lumOff val="80000"/>
                  </a:schemeClr>
                </a:solidFill>
                <a:latin typeface="Times New Roman" panose="02020603050405020304" pitchFamily="18" charset="0"/>
                <a:cs typeface="Times New Roman" panose="02020603050405020304" pitchFamily="18" charset="0"/>
              </a:rPr>
              <a:t> </a:t>
            </a:r>
            <a:r>
              <a:rPr lang="en-US" sz="1400" b="1" spc="-170" dirty="0">
                <a:solidFill>
                  <a:schemeClr val="accent6">
                    <a:lumMod val="20000"/>
                    <a:lumOff val="80000"/>
                  </a:schemeClr>
                </a:solidFill>
                <a:latin typeface="Times New Roman" panose="02020603050405020304" pitchFamily="18" charset="0"/>
                <a:cs typeface="Times New Roman" panose="02020603050405020304" pitchFamily="18" charset="0"/>
              </a:rPr>
              <a:t>P’s</a:t>
            </a: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marL="1739264" lvl="1" indent="-344805" defTabSz="914400">
              <a:buFontTx/>
              <a:buAutoNum type="arabicPeriod"/>
              <a:tabLst>
                <a:tab pos="1739264" algn="l"/>
                <a:tab pos="1739900" algn="l"/>
              </a:tabLst>
            </a:pP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Product </a:t>
            </a:r>
            <a:r>
              <a:rPr lang="en-US" sz="1400" spc="-25" dirty="0">
                <a:solidFill>
                  <a:schemeClr val="accent6">
                    <a:lumMod val="20000"/>
                    <a:lumOff val="80000"/>
                  </a:schemeClr>
                </a:solidFill>
                <a:latin typeface="Times New Roman" panose="02020603050405020304" pitchFamily="18" charset="0"/>
                <a:cs typeface="Times New Roman" panose="02020603050405020304" pitchFamily="18" charset="0"/>
              </a:rPr>
              <a:t>[Tangible </a:t>
            </a:r>
            <a:r>
              <a:rPr lang="en-US" sz="1400" spc="-5" dirty="0">
                <a:solidFill>
                  <a:schemeClr val="accent6">
                    <a:lumMod val="20000"/>
                    <a:lumOff val="80000"/>
                  </a:schemeClr>
                </a:solidFill>
                <a:latin typeface="Times New Roman" panose="02020603050405020304" pitchFamily="18" charset="0"/>
                <a:cs typeface="Times New Roman" panose="02020603050405020304" pitchFamily="18" charset="0"/>
              </a:rPr>
              <a:t>/</a:t>
            </a:r>
            <a:r>
              <a:rPr lang="en-US" sz="1400" spc="-155" dirty="0">
                <a:solidFill>
                  <a:schemeClr val="accent6">
                    <a:lumMod val="20000"/>
                    <a:lumOff val="80000"/>
                  </a:schemeClr>
                </a:solidFill>
                <a:latin typeface="Times New Roman" panose="02020603050405020304" pitchFamily="18" charset="0"/>
                <a:cs typeface="Times New Roman" panose="02020603050405020304" pitchFamily="18" charset="0"/>
              </a:rPr>
              <a:t>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Intangible]</a:t>
            </a: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marL="1739264" lvl="1" indent="-344805" defTabSz="914400">
              <a:buFontTx/>
              <a:buAutoNum type="arabicPeriod"/>
              <a:tabLst>
                <a:tab pos="1739264" algn="l"/>
                <a:tab pos="1739900" algn="l"/>
              </a:tabLst>
            </a:pPr>
            <a:r>
              <a:rPr lang="en-US" sz="1400" spc="-5" dirty="0">
                <a:solidFill>
                  <a:schemeClr val="accent6">
                    <a:lumMod val="20000"/>
                    <a:lumOff val="80000"/>
                  </a:schemeClr>
                </a:solidFill>
                <a:latin typeface="Times New Roman" panose="02020603050405020304" pitchFamily="18" charset="0"/>
                <a:cs typeface="Times New Roman" panose="02020603050405020304" pitchFamily="18" charset="0"/>
              </a:rPr>
              <a:t>Place</a:t>
            </a: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marL="1739264" lvl="1" indent="-344805" defTabSz="914400">
              <a:buFontTx/>
              <a:buAutoNum type="arabicPeriod"/>
              <a:tabLst>
                <a:tab pos="1739264" algn="l"/>
                <a:tab pos="1739900" algn="l"/>
              </a:tabLst>
            </a:pPr>
            <a:r>
              <a:rPr lang="en-US" sz="1400" spc="-5" dirty="0">
                <a:solidFill>
                  <a:schemeClr val="accent6">
                    <a:lumMod val="20000"/>
                    <a:lumOff val="80000"/>
                  </a:schemeClr>
                </a:solidFill>
                <a:latin typeface="Times New Roman" panose="02020603050405020304" pitchFamily="18" charset="0"/>
                <a:cs typeface="Times New Roman" panose="02020603050405020304" pitchFamily="18" charset="0"/>
              </a:rPr>
              <a:t>Price</a:t>
            </a: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marL="1739264" lvl="1" indent="-344805" defTabSz="914400">
              <a:spcBef>
                <a:spcPts val="5"/>
              </a:spcBef>
              <a:buFontTx/>
              <a:buAutoNum type="arabicPeriod"/>
              <a:tabLst>
                <a:tab pos="1739264" algn="l"/>
                <a:tab pos="1739900" algn="l"/>
              </a:tabLst>
            </a:pP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Promotion</a:t>
            </a: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marL="1739264" lvl="1" indent="-344805" defTabSz="914400">
              <a:buFontTx/>
              <a:buAutoNum type="arabicPeriod"/>
              <a:tabLst>
                <a:tab pos="1739264" algn="l"/>
                <a:tab pos="1739900" algn="l"/>
              </a:tabLst>
            </a:pP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People</a:t>
            </a: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marL="1739264" lvl="1" indent="-344805" defTabSz="914400">
              <a:buFontTx/>
              <a:buAutoNum type="arabicPeriod"/>
              <a:tabLst>
                <a:tab pos="1739264" algn="l"/>
                <a:tab pos="1739900" algn="l"/>
              </a:tabLst>
            </a:pPr>
            <a:r>
              <a:rPr lang="en-US" sz="1400" spc="-5" dirty="0">
                <a:solidFill>
                  <a:schemeClr val="accent6">
                    <a:lumMod val="20000"/>
                    <a:lumOff val="80000"/>
                  </a:schemeClr>
                </a:solidFill>
                <a:latin typeface="Times New Roman" panose="02020603050405020304" pitchFamily="18" charset="0"/>
                <a:cs typeface="Times New Roman" panose="02020603050405020304" pitchFamily="18" charset="0"/>
              </a:rPr>
              <a:t>Process</a:t>
            </a: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marL="1739264" lvl="1" indent="-344805" defTabSz="914400">
              <a:buFontTx/>
              <a:buAutoNum type="arabicPeriod"/>
              <a:tabLst>
                <a:tab pos="1739264" algn="l"/>
                <a:tab pos="1739900" algn="l"/>
              </a:tabLst>
            </a:pP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Physical</a:t>
            </a:r>
            <a:r>
              <a:rPr lang="en-US" sz="1400" dirty="0">
                <a:solidFill>
                  <a:schemeClr val="accent6">
                    <a:lumMod val="20000"/>
                    <a:lumOff val="80000"/>
                  </a:schemeClr>
                </a:solidFill>
                <a:latin typeface="Times New Roman" panose="02020603050405020304" pitchFamily="18" charset="0"/>
                <a:cs typeface="Times New Roman" panose="02020603050405020304" pitchFamily="18" charset="0"/>
              </a:rPr>
              <a:t>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Environment</a:t>
            </a:r>
          </a:p>
          <a:p>
            <a:pPr marL="1739264" lvl="1" indent="-344805" defTabSz="914400">
              <a:buFontTx/>
              <a:buAutoNum type="arabicPeriod"/>
              <a:tabLst>
                <a:tab pos="1739264" algn="l"/>
                <a:tab pos="1739900" algn="l"/>
              </a:tabLst>
            </a:pPr>
            <a:endPar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endParaRPr>
          </a:p>
          <a:p>
            <a:pPr marL="824865" lvl="0" indent="-345440" defTabSz="914400">
              <a:spcBef>
                <a:spcPts val="5"/>
              </a:spcBef>
              <a:buFontTx/>
              <a:buAutoNum type="alphaLcPeriod" startAt="2"/>
              <a:tabLst>
                <a:tab pos="824865" algn="l"/>
                <a:tab pos="825500" algn="l"/>
              </a:tabLst>
            </a:pPr>
            <a:r>
              <a:rPr lang="en-US" sz="1400" b="1" spc="-5" dirty="0">
                <a:solidFill>
                  <a:schemeClr val="accent6">
                    <a:lumMod val="20000"/>
                    <a:lumOff val="80000"/>
                  </a:schemeClr>
                </a:solidFill>
                <a:latin typeface="Times New Roman" panose="02020603050405020304" pitchFamily="18" charset="0"/>
                <a:cs typeface="Times New Roman" panose="02020603050405020304" pitchFamily="18" charset="0"/>
              </a:rPr>
              <a:t>Design </a:t>
            </a:r>
            <a:r>
              <a:rPr lang="en-US" sz="1400" b="1" spc="-10" dirty="0">
                <a:solidFill>
                  <a:schemeClr val="accent6">
                    <a:lumMod val="20000"/>
                    <a:lumOff val="80000"/>
                  </a:schemeClr>
                </a:solidFill>
                <a:latin typeface="Times New Roman" panose="02020603050405020304" pitchFamily="18" charset="0"/>
                <a:cs typeface="Times New Roman" panose="02020603050405020304" pitchFamily="18" charset="0"/>
              </a:rPr>
              <a:t>the </a:t>
            </a:r>
            <a:r>
              <a:rPr lang="en-US" sz="1400" b="1" spc="-15" dirty="0">
                <a:solidFill>
                  <a:schemeClr val="accent6">
                    <a:lumMod val="20000"/>
                    <a:lumOff val="80000"/>
                  </a:schemeClr>
                </a:solidFill>
                <a:latin typeface="Times New Roman" panose="02020603050405020304" pitchFamily="18" charset="0"/>
                <a:cs typeface="Times New Roman" panose="02020603050405020304" pitchFamily="18" charset="0"/>
              </a:rPr>
              <a:t>Product </a:t>
            </a:r>
            <a:r>
              <a:rPr lang="en-US" sz="1400" b="1" spc="-10" dirty="0">
                <a:solidFill>
                  <a:schemeClr val="accent6">
                    <a:lumMod val="20000"/>
                    <a:lumOff val="80000"/>
                  </a:schemeClr>
                </a:solidFill>
                <a:latin typeface="Times New Roman" panose="02020603050405020304" pitchFamily="18" charset="0"/>
                <a:cs typeface="Times New Roman" panose="02020603050405020304" pitchFamily="18" charset="0"/>
              </a:rPr>
              <a:t>pre-launch planning </a:t>
            </a:r>
            <a:r>
              <a:rPr lang="en-US" sz="1400" b="1" spc="-5" dirty="0">
                <a:solidFill>
                  <a:schemeClr val="accent6">
                    <a:lumMod val="20000"/>
                    <a:lumOff val="80000"/>
                  </a:schemeClr>
                </a:solidFill>
                <a:latin typeface="Times New Roman" panose="02020603050405020304" pitchFamily="18" charset="0"/>
                <a:cs typeface="Times New Roman" panose="02020603050405020304" pitchFamily="18" charset="0"/>
              </a:rPr>
              <a:t>and</a:t>
            </a:r>
            <a:r>
              <a:rPr lang="en-US" sz="1400" b="1" spc="145" dirty="0">
                <a:solidFill>
                  <a:schemeClr val="accent6">
                    <a:lumMod val="20000"/>
                    <a:lumOff val="80000"/>
                  </a:schemeClr>
                </a:solidFill>
                <a:latin typeface="Times New Roman" panose="02020603050405020304" pitchFamily="18" charset="0"/>
                <a:cs typeface="Times New Roman" panose="02020603050405020304" pitchFamily="18" charset="0"/>
              </a:rPr>
              <a:t> </a:t>
            </a:r>
            <a:r>
              <a:rPr lang="en-US" sz="1400" b="1" spc="-10" dirty="0">
                <a:solidFill>
                  <a:schemeClr val="accent6">
                    <a:lumMod val="20000"/>
                    <a:lumOff val="80000"/>
                  </a:schemeClr>
                </a:solidFill>
                <a:latin typeface="Times New Roman" panose="02020603050405020304" pitchFamily="18" charset="0"/>
                <a:cs typeface="Times New Roman" panose="02020603050405020304" pitchFamily="18" charset="0"/>
              </a:rPr>
              <a:t>preparation</a:t>
            </a: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marL="1282065" lvl="0" indent="-345440" defTabSz="914400">
              <a:buFont typeface="Arial"/>
              <a:buChar char="•"/>
              <a:tabLst>
                <a:tab pos="1282065" algn="l"/>
                <a:tab pos="1282700" algn="l"/>
              </a:tabLst>
            </a:pP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Product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business </a:t>
            </a:r>
            <a:r>
              <a:rPr lang="en-US" sz="1400" dirty="0">
                <a:solidFill>
                  <a:schemeClr val="accent6">
                    <a:lumMod val="20000"/>
                    <a:lumOff val="80000"/>
                  </a:schemeClr>
                </a:solidFill>
                <a:latin typeface="Times New Roman" panose="02020603050405020304" pitchFamily="18" charset="0"/>
                <a:cs typeface="Times New Roman" panose="02020603050405020304" pitchFamily="18" charset="0"/>
              </a:rPr>
              <a:t>case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development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and</a:t>
            </a:r>
            <a:r>
              <a:rPr lang="en-US" sz="1400" spc="200" dirty="0">
                <a:solidFill>
                  <a:schemeClr val="accent6">
                    <a:lumMod val="20000"/>
                    <a:lumOff val="80000"/>
                  </a:schemeClr>
                </a:solidFill>
                <a:latin typeface="Times New Roman" panose="02020603050405020304" pitchFamily="18" charset="0"/>
                <a:cs typeface="Times New Roman" panose="02020603050405020304" pitchFamily="18" charset="0"/>
              </a:rPr>
              <a:t>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general</a:t>
            </a: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marL="1282065" lvl="0" defTabSz="914400"/>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business</a:t>
            </a:r>
            <a:r>
              <a:rPr lang="en-US" sz="1400" spc="40" dirty="0">
                <a:solidFill>
                  <a:schemeClr val="accent6">
                    <a:lumMod val="20000"/>
                    <a:lumOff val="80000"/>
                  </a:schemeClr>
                </a:solidFill>
                <a:latin typeface="Times New Roman" panose="02020603050405020304" pitchFamily="18" charset="0"/>
                <a:cs typeface="Times New Roman" panose="02020603050405020304" pitchFamily="18" charset="0"/>
              </a:rPr>
              <a:t>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planning</a:t>
            </a: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marL="1282065" lvl="0" indent="-345440" defTabSz="914400">
              <a:buFont typeface="Arial"/>
              <a:buChar char="•"/>
              <a:tabLst>
                <a:tab pos="1282065" algn="l"/>
                <a:tab pos="1282700" algn="l"/>
              </a:tabLst>
            </a:pP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Commercial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roadmap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including launch</a:t>
            </a:r>
            <a:r>
              <a:rPr lang="en-US" sz="1400" spc="170" dirty="0">
                <a:solidFill>
                  <a:schemeClr val="accent6">
                    <a:lumMod val="20000"/>
                    <a:lumOff val="80000"/>
                  </a:schemeClr>
                </a:solidFill>
                <a:latin typeface="Times New Roman" panose="02020603050405020304" pitchFamily="18" charset="0"/>
                <a:cs typeface="Times New Roman" panose="02020603050405020304" pitchFamily="18" charset="0"/>
              </a:rPr>
              <a:t>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planning,</a:t>
            </a: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a:p>
            <a:pPr marL="1282065" lvl="0" defTabSz="914400">
              <a:spcBef>
                <a:spcPts val="5"/>
              </a:spcBef>
            </a:pP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detailed resources </a:t>
            </a:r>
            <a:r>
              <a:rPr lang="en-US" sz="1400" spc="-10" dirty="0">
                <a:solidFill>
                  <a:schemeClr val="accent6">
                    <a:lumMod val="20000"/>
                    <a:lumOff val="80000"/>
                  </a:schemeClr>
                </a:solidFill>
                <a:latin typeface="Times New Roman" panose="02020603050405020304" pitchFamily="18" charset="0"/>
                <a:cs typeface="Times New Roman" panose="02020603050405020304" pitchFamily="18" charset="0"/>
              </a:rPr>
              <a:t>and</a:t>
            </a:r>
            <a:r>
              <a:rPr lang="en-US" sz="1400" spc="135" dirty="0">
                <a:solidFill>
                  <a:schemeClr val="accent6">
                    <a:lumMod val="20000"/>
                    <a:lumOff val="80000"/>
                  </a:schemeClr>
                </a:solidFill>
                <a:latin typeface="Times New Roman" panose="02020603050405020304" pitchFamily="18" charset="0"/>
                <a:cs typeface="Times New Roman" panose="02020603050405020304" pitchFamily="18" charset="0"/>
              </a:rPr>
              <a:t> </a:t>
            </a:r>
            <a:r>
              <a:rPr lang="en-US" sz="1400" spc="-15" dirty="0">
                <a:solidFill>
                  <a:schemeClr val="accent6">
                    <a:lumMod val="20000"/>
                    <a:lumOff val="80000"/>
                  </a:schemeClr>
                </a:solidFill>
                <a:latin typeface="Times New Roman" panose="02020603050405020304" pitchFamily="18" charset="0"/>
                <a:cs typeface="Times New Roman" panose="02020603050405020304" pitchFamily="18" charset="0"/>
              </a:rPr>
              <a:t>budgets</a:t>
            </a:r>
            <a:endParaRPr lang="en-US" sz="1400" dirty="0">
              <a:solidFill>
                <a:schemeClr val="accent6">
                  <a:lumMod val="20000"/>
                  <a:lumOff val="8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9990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AD1CC-321C-4F14-A479-C8CC63BB158E}"/>
              </a:ext>
            </a:extLst>
          </p:cNvPr>
          <p:cNvSpPr>
            <a:spLocks noGrp="1"/>
          </p:cNvSpPr>
          <p:nvPr>
            <p:ph type="title"/>
          </p:nvPr>
        </p:nvSpPr>
        <p:spPr/>
        <p:txBody>
          <a:bodyPr/>
          <a:lstStyle/>
          <a:p>
            <a:r>
              <a:rPr lang="en-US" dirty="0"/>
              <a:t>Product Development Map</a:t>
            </a:r>
          </a:p>
        </p:txBody>
      </p:sp>
      <p:pic>
        <p:nvPicPr>
          <p:cNvPr id="7" name="Content Placeholder 6">
            <a:extLst>
              <a:ext uri="{FF2B5EF4-FFF2-40B4-BE49-F238E27FC236}">
                <a16:creationId xmlns:a16="http://schemas.microsoft.com/office/drawing/2014/main" id="{6240845D-AF97-4811-B764-432E51AB3185}"/>
              </a:ext>
            </a:extLst>
          </p:cNvPr>
          <p:cNvPicPr>
            <a:picLocks noGrp="1" noChangeAspect="1"/>
          </p:cNvPicPr>
          <p:nvPr>
            <p:ph idx="1"/>
          </p:nvPr>
        </p:nvPicPr>
        <p:blipFill>
          <a:blip r:embed="rId2"/>
          <a:stretch>
            <a:fillRect/>
          </a:stretch>
        </p:blipFill>
        <p:spPr>
          <a:xfrm>
            <a:off x="646111" y="1378226"/>
            <a:ext cx="9664080" cy="5340626"/>
          </a:xfrm>
          <a:prstGeom prst="rect">
            <a:avLst/>
          </a:prstGeom>
        </p:spPr>
      </p:pic>
    </p:spTree>
    <p:extLst>
      <p:ext uri="{BB962C8B-B14F-4D97-AF65-F5344CB8AC3E}">
        <p14:creationId xmlns:p14="http://schemas.microsoft.com/office/powerpoint/2010/main" val="444338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86C89-2031-4BDF-8A98-EEA10BC57C4B}"/>
              </a:ext>
            </a:extLst>
          </p:cNvPr>
          <p:cNvSpPr>
            <a:spLocks noGrp="1"/>
          </p:cNvSpPr>
          <p:nvPr>
            <p:ph type="title"/>
          </p:nvPr>
        </p:nvSpPr>
        <p:spPr/>
        <p:txBody>
          <a:bodyPr/>
          <a:lstStyle/>
          <a:p>
            <a:pPr algn="ctr"/>
            <a:r>
              <a:rPr lang="en-US" dirty="0"/>
              <a:t>BASES TEST</a:t>
            </a:r>
          </a:p>
        </p:txBody>
      </p:sp>
      <p:sp>
        <p:nvSpPr>
          <p:cNvPr id="3" name="Content Placeholder 2">
            <a:extLst>
              <a:ext uri="{FF2B5EF4-FFF2-40B4-BE49-F238E27FC236}">
                <a16:creationId xmlns:a16="http://schemas.microsoft.com/office/drawing/2014/main" id="{4F80507F-C59D-4B47-BA05-CE1D7E73E9B6}"/>
              </a:ext>
            </a:extLst>
          </p:cNvPr>
          <p:cNvSpPr>
            <a:spLocks noGrp="1"/>
          </p:cNvSpPr>
          <p:nvPr>
            <p:ph idx="1"/>
          </p:nvPr>
        </p:nvSpPr>
        <p:spPr>
          <a:xfrm>
            <a:off x="238540" y="1404730"/>
            <a:ext cx="11701670" cy="4843669"/>
          </a:xfrm>
        </p:spPr>
        <p:txBody>
          <a:bodyPr>
            <a:normAutofit/>
          </a:bodyPr>
          <a:lstStyle/>
          <a:p>
            <a:pPr fontAlgn="base"/>
            <a:r>
              <a:rPr lang="en-US" dirty="0">
                <a:latin typeface="Times New Roman" panose="02020603050405020304" pitchFamily="18" charset="0"/>
                <a:cs typeface="Times New Roman" panose="02020603050405020304" pitchFamily="18" charset="0"/>
              </a:rPr>
              <a:t>BASES (Booz-Allen Sales Estimating System) is a STM which integrates </a:t>
            </a:r>
            <a:r>
              <a:rPr lang="en-US" i="1" dirty="0">
                <a:latin typeface="Times New Roman" panose="02020603050405020304" pitchFamily="18" charset="0"/>
                <a:cs typeface="Times New Roman" panose="02020603050405020304" pitchFamily="18" charset="0"/>
              </a:rPr>
              <a:t>consumer response </a:t>
            </a:r>
            <a:r>
              <a:rPr lang="en-US" dirty="0">
                <a:latin typeface="Times New Roman" panose="02020603050405020304" pitchFamily="18" charset="0"/>
                <a:cs typeface="Times New Roman" panose="02020603050405020304" pitchFamily="18" charset="0"/>
              </a:rPr>
              <a:t>data with manufacturers’ </a:t>
            </a:r>
            <a:r>
              <a:rPr lang="en-US" i="1" dirty="0">
                <a:latin typeface="Times New Roman" panose="02020603050405020304" pitchFamily="18" charset="0"/>
                <a:cs typeface="Times New Roman" panose="02020603050405020304" pitchFamily="18" charset="0"/>
              </a:rPr>
              <a:t>marketing plans </a:t>
            </a:r>
            <a:r>
              <a:rPr lang="en-US" dirty="0">
                <a:latin typeface="Times New Roman" panose="02020603050405020304" pitchFamily="18" charset="0"/>
                <a:cs typeface="Times New Roman" panose="02020603050405020304" pitchFamily="18" charset="0"/>
              </a:rPr>
              <a:t>to assess the volumetric potential of concepts and products </a:t>
            </a:r>
            <a:r>
              <a:rPr lang="en-US" i="1" dirty="0">
                <a:latin typeface="Times New Roman" panose="02020603050405020304" pitchFamily="18" charset="0"/>
                <a:cs typeface="Times New Roman" panose="02020603050405020304" pitchFamily="18" charset="0"/>
              </a:rPr>
              <a:t>prior</a:t>
            </a:r>
            <a:r>
              <a:rPr lang="en-US" dirty="0">
                <a:latin typeface="Times New Roman" panose="02020603050405020304" pitchFamily="18" charset="0"/>
                <a:cs typeface="Times New Roman" panose="02020603050405020304" pitchFamily="18" charset="0"/>
              </a:rPr>
              <a:t> to introduction. The system was developed in 1977 by Lynn Y.S. Lin who at the time was with Burke Marketing Research. Lin was inspired by work on market simulators at Pillsbury where he was working prior to joining Burke. BASES was acquired by Nielsen in 1998.</a:t>
            </a:r>
          </a:p>
          <a:p>
            <a:pPr fontAlgn="base"/>
            <a:r>
              <a:rPr lang="en-US" dirty="0">
                <a:latin typeface="Times New Roman" panose="02020603050405020304" pitchFamily="18" charset="0"/>
                <a:cs typeface="Times New Roman" panose="02020603050405020304" pitchFamily="18" charset="0"/>
              </a:rPr>
              <a:t>In more than 50 percent of the cases BASES-testing is used. </a:t>
            </a:r>
            <a:r>
              <a:rPr lang="en-US" i="1" dirty="0">
                <a:latin typeface="Times New Roman" panose="02020603050405020304" pitchFamily="18" charset="0"/>
                <a:cs typeface="Times New Roman" panose="02020603050405020304" pitchFamily="18" charset="0"/>
              </a:rPr>
              <a:t>BASES </a:t>
            </a:r>
            <a:r>
              <a:rPr lang="en-US" dirty="0">
                <a:latin typeface="Times New Roman" panose="02020603050405020304" pitchFamily="18" charset="0"/>
                <a:cs typeface="Times New Roman" panose="02020603050405020304" pitchFamily="18" charset="0"/>
              </a:rPr>
              <a:t>is the Simulated Test Marketing (STM) tool suite of Nielsen and contains a number of STM tools. The concept screening tool </a:t>
            </a:r>
            <a:r>
              <a:rPr lang="en-US" i="1" dirty="0">
                <a:latin typeface="Times New Roman" panose="02020603050405020304" pitchFamily="18" charset="0"/>
                <a:cs typeface="Times New Roman" panose="02020603050405020304" pitchFamily="18" charset="0"/>
              </a:rPr>
              <a:t>BASES </a:t>
            </a:r>
            <a:r>
              <a:rPr lang="en-US" i="1" dirty="0" err="1">
                <a:latin typeface="Times New Roman" panose="02020603050405020304" pitchFamily="18" charset="0"/>
                <a:cs typeface="Times New Roman" panose="02020603050405020304" pitchFamily="18" charset="0"/>
              </a:rPr>
              <a:t>SnapShot</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is the most important tool for the evaluation of New Product Ideas, line extensions and relaunches. In </a:t>
            </a:r>
            <a:r>
              <a:rPr lang="en-US" dirty="0" err="1">
                <a:latin typeface="Times New Roman" panose="02020603050405020304" pitchFamily="18" charset="0"/>
                <a:cs typeface="Times New Roman" panose="02020603050405020304" pitchFamily="18" charset="0"/>
              </a:rPr>
              <a:t>SnapShot</a:t>
            </a:r>
            <a:r>
              <a:rPr lang="en-US" dirty="0">
                <a:latin typeface="Times New Roman" panose="02020603050405020304" pitchFamily="18" charset="0"/>
                <a:cs typeface="Times New Roman" panose="02020603050405020304" pitchFamily="18" charset="0"/>
              </a:rPr>
              <a:t> each concept is assessed on the basis of key parameters according to a secret black box algorithm. The </a:t>
            </a:r>
            <a:r>
              <a:rPr lang="en-US" i="1" dirty="0">
                <a:latin typeface="Times New Roman" panose="02020603050405020304" pitchFamily="18" charset="0"/>
                <a:cs typeface="Times New Roman" panose="02020603050405020304" pitchFamily="18" charset="0"/>
              </a:rPr>
              <a:t>Concept Potential Score </a:t>
            </a:r>
            <a:r>
              <a:rPr lang="en-US" dirty="0">
                <a:latin typeface="Times New Roman" panose="02020603050405020304" pitchFamily="18" charset="0"/>
                <a:cs typeface="Times New Roman" panose="02020603050405020304" pitchFamily="18" charset="0"/>
              </a:rPr>
              <a:t>(CPS) summarizes the results and indicates whether the concept goes into product development or not. The CPS is based on four criteria which should be considered in the development of successful design concepts: (1) Value Rating, (2) Purchase Intent, (3) Purchase Frequency and (4) Purchase Volume. However, some difficulties arise in the use of this criteria, if we </a:t>
            </a:r>
            <a:r>
              <a:rPr lang="en-US" dirty="0" err="1">
                <a:latin typeface="Times New Roman" panose="02020603050405020304" pitchFamily="18" charset="0"/>
                <a:cs typeface="Times New Roman" panose="02020603050405020304" pitchFamily="18" charset="0"/>
              </a:rPr>
              <a:t>analyse</a:t>
            </a:r>
            <a:r>
              <a:rPr lang="en-US" dirty="0">
                <a:latin typeface="Times New Roman" panose="02020603050405020304" pitchFamily="18" charset="0"/>
                <a:cs typeface="Times New Roman" panose="02020603050405020304" pitchFamily="18" charset="0"/>
              </a:rPr>
              <a:t> it with current knowledge from Marketing Science:</a:t>
            </a:r>
          </a:p>
          <a:p>
            <a:endParaRPr lang="en-US" dirty="0"/>
          </a:p>
        </p:txBody>
      </p:sp>
    </p:spTree>
    <p:extLst>
      <p:ext uri="{BB962C8B-B14F-4D97-AF65-F5344CB8AC3E}">
        <p14:creationId xmlns:p14="http://schemas.microsoft.com/office/powerpoint/2010/main" val="193823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6FF9AF-FABC-47B2-B117-1574224DBABA}"/>
              </a:ext>
            </a:extLst>
          </p:cNvPr>
          <p:cNvSpPr>
            <a:spLocks noGrp="1"/>
          </p:cNvSpPr>
          <p:nvPr>
            <p:ph idx="1"/>
          </p:nvPr>
        </p:nvSpPr>
        <p:spPr>
          <a:xfrm>
            <a:off x="132522" y="1165023"/>
            <a:ext cx="11807687" cy="5315290"/>
          </a:xfrm>
        </p:spPr>
        <p:txBody>
          <a:bodyPr>
            <a:normAutofit/>
          </a:bodyPr>
          <a:lstStyle/>
          <a:p>
            <a:r>
              <a:rPr lang="en-US" b="1" dirty="0">
                <a:latin typeface="Times New Roman" panose="02020603050405020304" pitchFamily="18" charset="0"/>
                <a:cs typeface="Times New Roman" panose="02020603050405020304" pitchFamily="18" charset="0"/>
              </a:rPr>
              <a:t>Value Rating</a:t>
            </a:r>
            <a:r>
              <a:rPr lang="en-US" dirty="0">
                <a:latin typeface="Times New Roman" panose="02020603050405020304" pitchFamily="18" charset="0"/>
                <a:cs typeface="Times New Roman" panose="02020603050405020304" pitchFamily="18" charset="0"/>
              </a:rPr>
              <a:t> indicates the degree to which consumers are convinced that the product (better) satisfies a need for a fixed price. The parameter does not provide any levers for optimization of the design. However Marketing Science provides test formats that </a:t>
            </a:r>
            <a:r>
              <a:rPr lang="en-US" dirty="0" err="1">
                <a:latin typeface="Times New Roman" panose="02020603050405020304" pitchFamily="18" charset="0"/>
                <a:cs typeface="Times New Roman" panose="02020603050405020304" pitchFamily="18" charset="0"/>
              </a:rPr>
              <a:t>analyse</a:t>
            </a:r>
            <a:r>
              <a:rPr lang="en-US" dirty="0">
                <a:latin typeface="Times New Roman" panose="02020603050405020304" pitchFamily="18" charset="0"/>
                <a:cs typeface="Times New Roman" panose="02020603050405020304" pitchFamily="18" charset="0"/>
              </a:rPr>
              <a:t> the transformation of subjective value and the probability in choices (see </a:t>
            </a:r>
            <a:r>
              <a:rPr lang="en-US" i="1" dirty="0">
                <a:latin typeface="Times New Roman" panose="02020603050405020304" pitchFamily="18" charset="0"/>
                <a:cs typeface="Times New Roman" panose="02020603050405020304" pitchFamily="18" charset="0"/>
              </a:rPr>
              <a:t>The Prospect Theory</a:t>
            </a:r>
            <a:r>
              <a:rPr lang="en-US" dirty="0">
                <a:latin typeface="Times New Roman" panose="02020603050405020304" pitchFamily="18" charset="0"/>
                <a:cs typeface="Times New Roman" panose="02020603050405020304" pitchFamily="18" charset="0"/>
              </a:rPr>
              <a:t> for more details). This approach could provide insights into how products and communication need to be framed to optimize the evaluation in terms of losses and gains. Other important points, which are not addressed with this Nielsen parameter are distinctive assets, the creation of attention and the building / refreshing of memory structures and </a:t>
            </a:r>
            <a:r>
              <a:rPr lang="en-US" dirty="0" err="1">
                <a:latin typeface="Times New Roman" panose="02020603050405020304" pitchFamily="18" charset="0"/>
                <a:cs typeface="Times New Roman" panose="02020603050405020304" pitchFamily="18" charset="0"/>
              </a:rPr>
              <a:t>shemata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Considerering</a:t>
            </a:r>
            <a:r>
              <a:rPr lang="en-US" dirty="0">
                <a:latin typeface="Times New Roman" panose="02020603050405020304" pitchFamily="18" charset="0"/>
                <a:cs typeface="Times New Roman" panose="02020603050405020304" pitchFamily="18" charset="0"/>
              </a:rPr>
              <a:t> this aspects would lead to a better evaluation of the product (→ retrieval bias effect).</a:t>
            </a:r>
          </a:p>
          <a:p>
            <a:r>
              <a:rPr lang="en-US" dirty="0">
                <a:latin typeface="Times New Roman" panose="02020603050405020304" pitchFamily="18" charset="0"/>
                <a:cs typeface="Times New Roman" panose="02020603050405020304" pitchFamily="18" charset="0"/>
              </a:rPr>
              <a:t>The key figure </a:t>
            </a:r>
            <a:r>
              <a:rPr lang="en-US" b="1" dirty="0">
                <a:latin typeface="Times New Roman" panose="02020603050405020304" pitchFamily="18" charset="0"/>
                <a:cs typeface="Times New Roman" panose="02020603050405020304" pitchFamily="18" charset="0"/>
              </a:rPr>
              <a:t>Purchase Intent</a:t>
            </a:r>
            <a:r>
              <a:rPr lang="en-US" dirty="0">
                <a:latin typeface="Times New Roman" panose="02020603050405020304" pitchFamily="18" charset="0"/>
                <a:cs typeface="Times New Roman" panose="02020603050405020304" pitchFamily="18" charset="0"/>
              </a:rPr>
              <a:t> reflects the expected probability that a first purchase is made. However due to Marketing Science there might be a discrepancy between the forecasted and the actual buying behavior. This can be reduced by an improved measuring scale. For example, the 11-point </a:t>
            </a:r>
            <a:r>
              <a:rPr lang="en-US" dirty="0" err="1">
                <a:latin typeface="Times New Roman" panose="02020603050405020304" pitchFamily="18" charset="0"/>
                <a:cs typeface="Times New Roman" panose="02020603050405020304" pitchFamily="18" charset="0"/>
              </a:rPr>
              <a:t>Juster</a:t>
            </a:r>
            <a:r>
              <a:rPr lang="en-US" dirty="0">
                <a:latin typeface="Times New Roman" panose="02020603050405020304" pitchFamily="18" charset="0"/>
                <a:cs typeface="Times New Roman" panose="02020603050405020304" pitchFamily="18" charset="0"/>
              </a:rPr>
              <a:t> scale measure, which measures the probability of purchase, delivers more accurate results. Nevertheless, future behavior can be predicted only conditionally. The measure also provides no information about the cause of (non-)purchase and therefore no levers for design optimization. The </a:t>
            </a:r>
            <a:r>
              <a:rPr lang="en-US" i="1" dirty="0">
                <a:latin typeface="Times New Roman" panose="02020603050405020304" pitchFamily="18" charset="0"/>
                <a:cs typeface="Times New Roman" panose="02020603050405020304" pitchFamily="18" charset="0"/>
              </a:rPr>
              <a:t>Theory of Planned </a:t>
            </a:r>
            <a:r>
              <a:rPr lang="en-US" i="1" dirty="0" err="1">
                <a:latin typeface="Times New Roman" panose="02020603050405020304" pitchFamily="18" charset="0"/>
                <a:cs typeface="Times New Roman" panose="02020603050405020304" pitchFamily="18" charset="0"/>
              </a:rPr>
              <a:t>Behaviour</a:t>
            </a:r>
            <a:r>
              <a:rPr lang="en-US" dirty="0">
                <a:latin typeface="Times New Roman" panose="02020603050405020304" pitchFamily="18" charset="0"/>
                <a:cs typeface="Times New Roman" panose="02020603050405020304" pitchFamily="18" charset="0"/>
              </a:rPr>
              <a:t> (TPB) examines the variables that influence purchase intent. At the category level they can analyze why a category is liked and thus provide valuable knowledge for product design, development and advertisement themes.</a:t>
            </a:r>
          </a:p>
          <a:p>
            <a:endParaRPr lang="en-US" dirty="0"/>
          </a:p>
        </p:txBody>
      </p:sp>
    </p:spTree>
    <p:extLst>
      <p:ext uri="{BB962C8B-B14F-4D97-AF65-F5344CB8AC3E}">
        <p14:creationId xmlns:p14="http://schemas.microsoft.com/office/powerpoint/2010/main" val="3010727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30411D-E9FE-4346-B121-0083C7B67989}"/>
              </a:ext>
            </a:extLst>
          </p:cNvPr>
          <p:cNvSpPr>
            <a:spLocks noGrp="1"/>
          </p:cNvSpPr>
          <p:nvPr>
            <p:ph idx="1"/>
          </p:nvPr>
        </p:nvSpPr>
        <p:spPr>
          <a:xfrm>
            <a:off x="437322" y="2052918"/>
            <a:ext cx="11251095" cy="3645517"/>
          </a:xfrm>
        </p:spPr>
        <p:txBody>
          <a:bodyPr>
            <a:normAutofit fontScale="62500" lnSpcReduction="20000"/>
          </a:bodyPr>
          <a:lstStyle/>
          <a:p>
            <a:r>
              <a:rPr lang="en-US" sz="2900" b="1" dirty="0">
                <a:latin typeface="Times New Roman" panose="02020603050405020304" pitchFamily="18" charset="0"/>
                <a:cs typeface="Times New Roman" panose="02020603050405020304" pitchFamily="18" charset="0"/>
              </a:rPr>
              <a:t>Purchase Frequency</a:t>
            </a:r>
            <a:r>
              <a:rPr lang="en-US" sz="2900" dirty="0">
                <a:latin typeface="Times New Roman" panose="02020603050405020304" pitchFamily="18" charset="0"/>
                <a:cs typeface="Times New Roman" panose="02020603050405020304" pitchFamily="18" charset="0"/>
              </a:rPr>
              <a:t> indicates the expected frequency with which a product is purchased. This ratio is a loyalty measure as it represents the number of repeat purchases. This means it follows the Double Jeopardy Marketing Science Law and is therefore dependent on the size of the brands market share.</a:t>
            </a:r>
          </a:p>
          <a:p>
            <a:r>
              <a:rPr lang="en-US" sz="2900" dirty="0">
                <a:latin typeface="Times New Roman" panose="02020603050405020304" pitchFamily="18" charset="0"/>
                <a:cs typeface="Times New Roman" panose="02020603050405020304" pitchFamily="18" charset="0"/>
              </a:rPr>
              <a:t>The key figure </a:t>
            </a:r>
            <a:r>
              <a:rPr lang="en-US" sz="2900" b="1" dirty="0">
                <a:latin typeface="Times New Roman" panose="02020603050405020304" pitchFamily="18" charset="0"/>
                <a:cs typeface="Times New Roman" panose="02020603050405020304" pitchFamily="18" charset="0"/>
              </a:rPr>
              <a:t>Purchase Volume</a:t>
            </a:r>
            <a:r>
              <a:rPr lang="en-US" sz="2900" dirty="0">
                <a:latin typeface="Times New Roman" panose="02020603050405020304" pitchFamily="18" charset="0"/>
                <a:cs typeface="Times New Roman" panose="02020603050405020304" pitchFamily="18" charset="0"/>
              </a:rPr>
              <a:t> predicts the expected number of items per purchase. However, fluctuation in sales volume based largely on sales promotions and seasonal variations (e.g. holiday season, bank holidays) and generally have little impact on long-term sales figures or loyalty.</a:t>
            </a:r>
          </a:p>
          <a:p>
            <a:endParaRPr lang="en-US" sz="2900" dirty="0">
              <a:latin typeface="Times New Roman" panose="02020603050405020304" pitchFamily="18" charset="0"/>
              <a:cs typeface="Times New Roman" panose="02020603050405020304" pitchFamily="18" charset="0"/>
            </a:endParaRPr>
          </a:p>
          <a:p>
            <a:r>
              <a:rPr lang="en-US" sz="2900" dirty="0">
                <a:latin typeface="Times New Roman" panose="02020603050405020304" pitchFamily="18" charset="0"/>
                <a:cs typeface="Times New Roman" panose="02020603050405020304" pitchFamily="18" charset="0"/>
              </a:rPr>
              <a:t>What do consumers really appreciate of products in the category (→ </a:t>
            </a:r>
            <a:r>
              <a:rPr lang="en-US" sz="2900" i="1" dirty="0">
                <a:latin typeface="Times New Roman" panose="02020603050405020304" pitchFamily="18" charset="0"/>
                <a:cs typeface="Times New Roman" panose="02020603050405020304" pitchFamily="18" charset="0"/>
              </a:rPr>
              <a:t>Theory of Planned </a:t>
            </a:r>
            <a:r>
              <a:rPr lang="en-US" sz="2900" i="1" dirty="0" err="1">
                <a:latin typeface="Times New Roman" panose="02020603050405020304" pitchFamily="18" charset="0"/>
                <a:cs typeface="Times New Roman" panose="02020603050405020304" pitchFamily="18" charset="0"/>
              </a:rPr>
              <a:t>Behaviour</a:t>
            </a:r>
            <a:r>
              <a:rPr lang="en-US" sz="2900" dirty="0">
                <a:latin typeface="Times New Roman" panose="02020603050405020304" pitchFamily="18" charset="0"/>
                <a:cs typeface="Times New Roman" panose="02020603050405020304" pitchFamily="18" charset="0"/>
              </a:rPr>
              <a:t>)?</a:t>
            </a:r>
          </a:p>
          <a:p>
            <a:r>
              <a:rPr lang="en-US" sz="2900" dirty="0">
                <a:latin typeface="Times New Roman" panose="02020603050405020304" pitchFamily="18" charset="0"/>
                <a:cs typeface="Times New Roman" panose="02020603050405020304" pitchFamily="18" charset="0"/>
              </a:rPr>
              <a:t>What encourages consumers to try out the new product and what are the purchase barriers (→ </a:t>
            </a:r>
            <a:r>
              <a:rPr lang="en-US" sz="2900" i="1" dirty="0">
                <a:latin typeface="Times New Roman" panose="02020603050405020304" pitchFamily="18" charset="0"/>
                <a:cs typeface="Times New Roman" panose="02020603050405020304" pitchFamily="18" charset="0"/>
              </a:rPr>
              <a:t>Prospect Theory</a:t>
            </a:r>
            <a:r>
              <a:rPr lang="en-US" sz="2900" dirty="0">
                <a:latin typeface="Times New Roman" panose="02020603050405020304" pitchFamily="18" charset="0"/>
                <a:cs typeface="Times New Roman" panose="02020603050405020304" pitchFamily="18" charset="0"/>
              </a:rPr>
              <a:t>)?</a:t>
            </a:r>
          </a:p>
          <a:p>
            <a:r>
              <a:rPr lang="en-US" sz="2900" dirty="0">
                <a:latin typeface="Times New Roman" panose="02020603050405020304" pitchFamily="18" charset="0"/>
                <a:cs typeface="Times New Roman" panose="02020603050405020304" pitchFamily="18" charset="0"/>
              </a:rPr>
              <a:t>What creates distinctive brand assets and builds or refreshes memory structures (→ </a:t>
            </a:r>
            <a:r>
              <a:rPr lang="en-US" sz="2900" i="1" dirty="0">
                <a:latin typeface="Times New Roman" panose="02020603050405020304" pitchFamily="18" charset="0"/>
                <a:cs typeface="Times New Roman" panose="02020603050405020304" pitchFamily="18" charset="0"/>
              </a:rPr>
              <a:t>Brand Salience Theory</a:t>
            </a:r>
            <a:r>
              <a:rPr lang="en-US" sz="2900" dirty="0">
                <a:latin typeface="Times New Roman" panose="02020603050405020304" pitchFamily="18" charset="0"/>
                <a:cs typeface="Times New Roman" panose="02020603050405020304" pitchFamily="18" charset="0"/>
              </a:rPr>
              <a:t>)?</a:t>
            </a:r>
          </a:p>
          <a:p>
            <a:pPr marL="0" indent="0">
              <a:buNone/>
            </a:pP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70983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332EBF-FF0B-4CAB-9BDD-75DAC1E22DA3}"/>
              </a:ext>
            </a:extLst>
          </p:cNvPr>
          <p:cNvSpPr>
            <a:spLocks noGrp="1"/>
          </p:cNvSpPr>
          <p:nvPr>
            <p:ph idx="1"/>
          </p:nvPr>
        </p:nvSpPr>
        <p:spPr>
          <a:xfrm>
            <a:off x="357810" y="2052918"/>
            <a:ext cx="11489634" cy="2572091"/>
          </a:xfrm>
        </p:spPr>
        <p:txBody>
          <a:bodyPr/>
          <a:lstStyle/>
          <a:p>
            <a:r>
              <a:rPr lang="en-US" dirty="0">
                <a:latin typeface="Times New Roman" panose="02020603050405020304" pitchFamily="18" charset="0"/>
                <a:cs typeface="Times New Roman" panose="02020603050405020304" pitchFamily="18" charset="0"/>
              </a:rPr>
              <a:t>Nielsen’s BASES-testing predict whether innovations have the potential to be successful in the market. The innovation database by Nielsen reveals that concepts that are judged potentially successful in the market are concepts that try to address real consumer (and/or currently unmet) needs. According to Nielsen, success is based on ‘demand-driven innovation’, with proper execution being more important than the concept itself. This means a well executed but mediocre concept is better than a brilliant concept with mediocre execution. This leads us to the question: How are successful executions measured? Nielsen defines 12 success criteria for the testing of initiative and innovation executions. These criteria are summarized in the STM tool </a:t>
            </a:r>
            <a:r>
              <a:rPr lang="en-US" i="1" dirty="0">
                <a:latin typeface="Times New Roman" panose="02020603050405020304" pitchFamily="18" charset="0"/>
                <a:cs typeface="Times New Roman" panose="02020603050405020304" pitchFamily="18" charset="0"/>
              </a:rPr>
              <a:t>Introscope</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801923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78CA893-EF8D-4390-9D33-55E3E3A62505}"/>
              </a:ext>
            </a:extLst>
          </p:cNvPr>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21382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28A754-78BF-4F6B-B45D-D70480F7E3E7}"/>
              </a:ext>
            </a:extLst>
          </p:cNvPr>
          <p:cNvSpPr>
            <a:spLocks noGrp="1"/>
          </p:cNvSpPr>
          <p:nvPr>
            <p:ph idx="1"/>
          </p:nvPr>
        </p:nvSpPr>
        <p:spPr>
          <a:xfrm>
            <a:off x="410817" y="2132432"/>
            <a:ext cx="11370365" cy="2956404"/>
          </a:xfrm>
        </p:spPr>
        <p:txBody>
          <a:bodyPr/>
          <a:lstStyle/>
          <a:p>
            <a:pPr marL="0" indent="0">
              <a:buNone/>
            </a:pPr>
            <a:r>
              <a:rPr lang="en-US" cap="all" dirty="0">
                <a:latin typeface="Times New Roman" panose="02020603050405020304" pitchFamily="18" charset="0"/>
                <a:cs typeface="Times New Roman" panose="02020603050405020304" pitchFamily="18" charset="0"/>
              </a:rPr>
              <a:t>VOLUMETRIC FORECASTING</a:t>
            </a:r>
          </a:p>
          <a:p>
            <a:pPr marL="0" indent="0" algn="just">
              <a:buNone/>
            </a:pPr>
            <a:r>
              <a:rPr lang="en-US" dirty="0">
                <a:latin typeface="Times New Roman" panose="02020603050405020304" pitchFamily="18" charset="0"/>
                <a:cs typeface="Times New Roman" panose="02020603050405020304" pitchFamily="18" charset="0"/>
              </a:rPr>
              <a:t>By empirically linking Nielson models to in-market data, BASES Volumetric Forecasting accurately predicts multi-year sales and the incremental impact of the new product’s sales on your total brand volume. Nielson take into account consumer feedback on the concept to inform trial potential and on the product to assess both long term, repeat, potential as well as the impact of product reviews on others’ trial purchases. Combining consumer response with market levers—including media spend and vehicles, promotions, distribution, and more—Nielson determine the potential of product launch. With this information, Nielson can more precisely plan production capacity and allocate the right level of marketing support for your launches.</a:t>
            </a:r>
          </a:p>
          <a:p>
            <a:endParaRPr lang="en-US" dirty="0"/>
          </a:p>
        </p:txBody>
      </p:sp>
    </p:spTree>
    <p:extLst>
      <p:ext uri="{BB962C8B-B14F-4D97-AF65-F5344CB8AC3E}">
        <p14:creationId xmlns:p14="http://schemas.microsoft.com/office/powerpoint/2010/main" val="5750317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419</TotalTime>
  <Words>2010</Words>
  <Application>Microsoft Macintosh PowerPoint</Application>
  <PresentationFormat>Widescreen</PresentationFormat>
  <Paragraphs>90</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Arial Black</vt:lpstr>
      <vt:lpstr>Century Gothic</vt:lpstr>
      <vt:lpstr>Times New Roman</vt:lpstr>
      <vt:lpstr>Wingdings</vt:lpstr>
      <vt:lpstr>Wingdings 3</vt:lpstr>
      <vt:lpstr>Ion</vt:lpstr>
      <vt:lpstr>New Product Development Strategy</vt:lpstr>
      <vt:lpstr>A new product may be classified into several different categories. </vt:lpstr>
      <vt:lpstr>PowerPoint Presentation</vt:lpstr>
      <vt:lpstr>New Product Development Process and Stages:</vt:lpstr>
      <vt:lpstr>Tools of IDEA GENERATION</vt:lpstr>
      <vt:lpstr>PowerPoint Presentation</vt:lpstr>
      <vt:lpstr>PowerPoint Presentation</vt:lpstr>
      <vt:lpstr>PowerPoint Presentation</vt:lpstr>
      <vt:lpstr>IDEA SCREENING</vt:lpstr>
      <vt:lpstr>Concept Development and Testing </vt:lpstr>
      <vt:lpstr>Marketing Strategy Development</vt:lpstr>
      <vt:lpstr>BUSINESS ANALYSIS</vt:lpstr>
      <vt:lpstr>PRODUCT DEVELOPMENT</vt:lpstr>
      <vt:lpstr>Test Marketing </vt:lpstr>
      <vt:lpstr>COMMERCIALIZATION</vt:lpstr>
      <vt:lpstr>Product Development Map</vt:lpstr>
      <vt:lpstr>BASES TEST</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Product Development Strategy</dc:title>
  <dc:creator>uttamchakraborty</dc:creator>
  <cp:lastModifiedBy>ajay@uptop.in</cp:lastModifiedBy>
  <cp:revision>22</cp:revision>
  <dcterms:created xsi:type="dcterms:W3CDTF">2020-10-06T05:20:13Z</dcterms:created>
  <dcterms:modified xsi:type="dcterms:W3CDTF">2020-10-18T03:08:17Z</dcterms:modified>
</cp:coreProperties>
</file>