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</p:sldMasterIdLst>
  <p:sldIdLst>
    <p:sldId id="256" r:id="rId14"/>
    <p:sldId id="257" r:id="rId15"/>
    <p:sldId id="283" r:id="rId16"/>
    <p:sldId id="285" r:id="rId17"/>
    <p:sldId id="259" r:id="rId18"/>
    <p:sldId id="261" r:id="rId19"/>
    <p:sldId id="263" r:id="rId20"/>
    <p:sldId id="265" r:id="rId21"/>
    <p:sldId id="267" r:id="rId22"/>
    <p:sldId id="269" r:id="rId23"/>
    <p:sldId id="271" r:id="rId24"/>
    <p:sldId id="273" r:id="rId25"/>
    <p:sldId id="275" r:id="rId26"/>
    <p:sldId id="277" r:id="rId27"/>
    <p:sldId id="279" r:id="rId28"/>
    <p:sldId id="28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016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793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274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943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780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7284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2615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777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416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7652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2331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529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881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46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931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744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826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973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367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432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958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5992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895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3471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998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757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1911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5244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8485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9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767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957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678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12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53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422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9668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7625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233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1267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6346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510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3606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624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2981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45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15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017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7049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3733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583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6714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3078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8742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3017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712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8083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763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2057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329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6063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1059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9530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62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3137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008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2329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0221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952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5197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062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2058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6914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5832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0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75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242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1253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5300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90611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6009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0924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9424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73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1309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6815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0940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0247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699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518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63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2720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4560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175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90040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153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6030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76159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442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1613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2102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87695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8704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638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8252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581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6124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3866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11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5874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51469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0712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48272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6270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3105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8063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8935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441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6359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84367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55013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14484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8185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89844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38718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20925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40288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19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06895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2160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81906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311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0C37-1452-401F-B1ED-CB7BEBAF4B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3897D-22E0-4283-A58E-D8C345C907D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8578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5DA6-0F6D-4788-AE0E-88F412A28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F2A7-54A4-457C-8B08-948646D2AE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1746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4C8C-2E94-4B33-ACFA-9C3D96AE1B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D84F-B741-4926-8052-9D9324BE67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4620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5ABC-AD05-4C18-8EA1-730AFC1AC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2292-851C-4D21-82C9-DE3A4B12BA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08040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71BB9-D646-43B4-B47A-0802070914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8719-DF95-4AF4-B4CC-94D9C128DE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3663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768D-6D07-4945-B128-E80BD6E25B8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1E98E-0D29-4512-9114-9464A1EA29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1724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1EC0-34ED-4BDE-AD5B-AD96E6A095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B56B6-E2A8-467E-ABD3-4968BD08AA7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39983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9508E-98E1-4447-B189-451E576CCE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61C7-017C-4B2B-A7A7-4150496BEE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02553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A8C18-6D11-4A87-8982-A73ABDCC1E5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C795C-3B00-4BCC-98CC-ABFD1E4433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8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71FC5-F076-4E34-828F-0C0BE0479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1A2A-A1FF-4CC9-BB4B-F6CBEC3CAC7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6225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9DBB-9E12-4E1F-8642-D5D52AE3D9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F52C-590A-4B52-810D-FEBB3DCD6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16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A481-757C-482B-A48D-90DDEA440673}" type="datetimeFigureOut">
              <a:rPr lang="en-IN" smtClean="0"/>
              <a:t>15-04-2020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9B539-3D38-456A-8BC4-37F435B05A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510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59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0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0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0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44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95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3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37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2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79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7B1FAB-D5F1-42CB-A622-556064E7B0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4DBAC-84D1-4BBF-8936-0EEFE0F088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8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1259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Nature of entrepreneurial strategic 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making 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883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764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decision-making process 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a decision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 definition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alternative solutions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alternatives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right alternative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of the chosen alternative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87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Entrepreneurial Decision Making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>
          <a:xfrm>
            <a:off x="1828800" y="1600201"/>
            <a:ext cx="8610600" cy="4525963"/>
          </a:xfrm>
        </p:spPr>
        <p:txBody>
          <a:bodyPr/>
          <a:lstStyle/>
          <a:p>
            <a:r>
              <a:rPr lang="en-US" sz="2400" dirty="0" smtClean="0"/>
              <a:t>Strategic orientation</a:t>
            </a:r>
          </a:p>
          <a:p>
            <a:pPr lvl="1"/>
            <a:r>
              <a:rPr lang="en-US" dirty="0" smtClean="0"/>
              <a:t>The decision making is totally dependent on their perception of opportunity unlike managers</a:t>
            </a:r>
          </a:p>
          <a:p>
            <a:r>
              <a:rPr lang="en-US" sz="2400" dirty="0" smtClean="0"/>
              <a:t>Commitment to opportunity</a:t>
            </a:r>
          </a:p>
          <a:p>
            <a:pPr lvl="1"/>
            <a:r>
              <a:rPr lang="en-US" dirty="0" smtClean="0"/>
              <a:t>Entrepreneur is pressured by the need for action, short decision windows, willingness to assume risk and has a short time span</a:t>
            </a:r>
          </a:p>
          <a:p>
            <a:r>
              <a:rPr lang="en-US" sz="2400" dirty="0" smtClean="0"/>
              <a:t>Commitment to resources</a:t>
            </a:r>
          </a:p>
          <a:p>
            <a:pPr lvl="1"/>
            <a:r>
              <a:rPr lang="en-US" dirty="0" smtClean="0"/>
              <a:t>Is again short term and ensure that they are productive</a:t>
            </a:r>
          </a:p>
        </p:txBody>
      </p:sp>
    </p:spTree>
    <p:extLst>
      <p:ext uri="{BB962C8B-B14F-4D97-AF65-F5344CB8AC3E}">
        <p14:creationId xmlns:p14="http://schemas.microsoft.com/office/powerpoint/2010/main" val="3663031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Entrepreneurial Decision Making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Control of resources</a:t>
            </a:r>
          </a:p>
          <a:p>
            <a:pPr lvl="1"/>
            <a:r>
              <a:rPr lang="en-US" dirty="0" smtClean="0"/>
              <a:t>Strives to hire resources for short periods of time, on an as-needed basis</a:t>
            </a:r>
          </a:p>
          <a:p>
            <a:r>
              <a:rPr lang="en-US" sz="2400" dirty="0" smtClean="0"/>
              <a:t>Management structure</a:t>
            </a:r>
          </a:p>
          <a:p>
            <a:pPr lvl="1"/>
            <a:r>
              <a:rPr lang="en-US" dirty="0" smtClean="0"/>
              <a:t>Is very flat, as he is trying to hasten the decision making process </a:t>
            </a:r>
          </a:p>
        </p:txBody>
      </p:sp>
    </p:spTree>
    <p:extLst>
      <p:ext uri="{BB962C8B-B14F-4D97-AF65-F5344CB8AC3E}">
        <p14:creationId xmlns:p14="http://schemas.microsoft.com/office/powerpoint/2010/main" val="60008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764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Entrepreneurial traits 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Moderate risk-taking propensity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tolerate ambiguity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locus of control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need for autonomy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Dominance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Independence and self-esteem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need for conformity and support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focus and pursue a goal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Optimism  </a:t>
            </a:r>
          </a:p>
        </p:txBody>
      </p:sp>
    </p:spTree>
    <p:extLst>
      <p:ext uri="{BB962C8B-B14F-4D97-AF65-F5344CB8AC3E}">
        <p14:creationId xmlns:p14="http://schemas.microsoft.com/office/powerpoint/2010/main" val="2394566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764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propensity and venture choice behavior  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greater the variability in predicted outcomes of a proposed new venture, the greater will be its perceived risk and the less likely it will be selected for funding;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greater the magnitude of a proposed new venture’s largest potential loss, the greater will be its perceived risk;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greater the risk propensity of the entrepreneur, the less will be the perceived risk associated with a particular new venture;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greater the risk propensity of the entrepreneur, the more likely he or she will be to select new ventures having higher levels of risk. </a:t>
            </a:r>
          </a:p>
        </p:txBody>
      </p:sp>
    </p:spTree>
    <p:extLst>
      <p:ext uri="{BB962C8B-B14F-4D97-AF65-F5344CB8AC3E}">
        <p14:creationId xmlns:p14="http://schemas.microsoft.com/office/powerpoint/2010/main" val="1418203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dirty="0" smtClean="0"/>
              <a:t>Technical skills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5105400"/>
          </a:xfrm>
        </p:spPr>
        <p:txBody>
          <a:bodyPr/>
          <a:lstStyle/>
          <a:p>
            <a:pPr marL="533400" indent="-533400" eaLnBrk="1" hangingPunct="1"/>
            <a:r>
              <a:rPr lang="en-US" sz="2400" dirty="0" smtClean="0"/>
              <a:t>Written &amp; Oral communication</a:t>
            </a:r>
          </a:p>
          <a:p>
            <a:pPr marL="533400" indent="-533400" eaLnBrk="1" hangingPunct="1"/>
            <a:r>
              <a:rPr lang="en-US" sz="2400" dirty="0" smtClean="0"/>
              <a:t>Monitoring</a:t>
            </a:r>
          </a:p>
          <a:p>
            <a:pPr marL="533400" indent="-533400" eaLnBrk="1" hangingPunct="1"/>
            <a:r>
              <a:rPr lang="en-US" sz="2400" dirty="0" smtClean="0"/>
              <a:t>Technology &amp; Technical business management</a:t>
            </a:r>
          </a:p>
          <a:p>
            <a:pPr marL="533400" indent="-533400" eaLnBrk="1" hangingPunct="1"/>
            <a:r>
              <a:rPr lang="en-US" sz="2400" dirty="0" smtClean="0"/>
              <a:t>Interpersonal</a:t>
            </a:r>
          </a:p>
          <a:p>
            <a:pPr marL="533400" indent="-533400" eaLnBrk="1" hangingPunct="1"/>
            <a:r>
              <a:rPr lang="en-US" sz="2400" dirty="0" smtClean="0"/>
              <a:t>Listening</a:t>
            </a:r>
          </a:p>
          <a:p>
            <a:pPr marL="533400" indent="-533400" eaLnBrk="1" hangingPunct="1"/>
            <a:r>
              <a:rPr lang="en-US" sz="2400" dirty="0" smtClean="0"/>
              <a:t>Ability to organize</a:t>
            </a:r>
          </a:p>
          <a:p>
            <a:pPr marL="533400" indent="-533400" eaLnBrk="1" hangingPunct="1"/>
            <a:r>
              <a:rPr lang="en-US" sz="2400" dirty="0" smtClean="0"/>
              <a:t>Network building</a:t>
            </a:r>
          </a:p>
          <a:p>
            <a:pPr marL="533400" indent="-533400" eaLnBrk="1" hangingPunct="1"/>
            <a:r>
              <a:rPr lang="en-US" sz="2400" dirty="0" smtClean="0"/>
              <a:t>Coaching</a:t>
            </a:r>
          </a:p>
          <a:p>
            <a:pPr marL="533400" indent="-533400" eaLnBrk="1" hangingPunct="1"/>
            <a:r>
              <a:rPr lang="en-US" sz="2400" dirty="0" smtClean="0"/>
              <a:t>Team player</a:t>
            </a:r>
          </a:p>
          <a:p>
            <a:pPr marL="533400" indent="-533400" eaLnBrk="1" hangingPunct="1"/>
            <a:r>
              <a:rPr lang="en-US" sz="2400" dirty="0" smtClean="0"/>
              <a:t>Ability to lead</a:t>
            </a:r>
          </a:p>
        </p:txBody>
      </p:sp>
    </p:spTree>
    <p:extLst>
      <p:ext uri="{BB962C8B-B14F-4D97-AF65-F5344CB8AC3E}">
        <p14:creationId xmlns:p14="http://schemas.microsoft.com/office/powerpoint/2010/main" val="844261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Business management skills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724400"/>
          </a:xfrm>
        </p:spPr>
        <p:txBody>
          <a:bodyPr/>
          <a:lstStyle/>
          <a:p>
            <a:r>
              <a:rPr lang="en-US" sz="2400" dirty="0" smtClean="0"/>
              <a:t>Planning and goal setting</a:t>
            </a:r>
          </a:p>
          <a:p>
            <a:r>
              <a:rPr lang="en-US" sz="2400" dirty="0" smtClean="0"/>
              <a:t>Decision making</a:t>
            </a:r>
          </a:p>
          <a:p>
            <a:r>
              <a:rPr lang="en-US" sz="2400" dirty="0" smtClean="0"/>
              <a:t>Human relations</a:t>
            </a:r>
          </a:p>
          <a:p>
            <a:r>
              <a:rPr lang="en-US" sz="2400" dirty="0" smtClean="0"/>
              <a:t>Marketing</a:t>
            </a:r>
          </a:p>
          <a:p>
            <a:r>
              <a:rPr lang="en-US" sz="2400" dirty="0" smtClean="0"/>
              <a:t>Finance &amp; Accounting</a:t>
            </a:r>
          </a:p>
          <a:p>
            <a:r>
              <a:rPr lang="en-US" sz="2400" dirty="0" smtClean="0"/>
              <a:t>Controlling</a:t>
            </a:r>
          </a:p>
          <a:p>
            <a:r>
              <a:rPr lang="en-US" sz="2400" dirty="0" smtClean="0"/>
              <a:t>Negotiating</a:t>
            </a:r>
          </a:p>
          <a:p>
            <a:r>
              <a:rPr lang="en-US" sz="2400" dirty="0" smtClean="0"/>
              <a:t>Venture launch</a:t>
            </a:r>
          </a:p>
          <a:p>
            <a:r>
              <a:rPr lang="en-US" sz="2400" dirty="0" smtClean="0"/>
              <a:t>Managing growth</a:t>
            </a:r>
          </a:p>
        </p:txBody>
      </p:sp>
    </p:spTree>
    <p:extLst>
      <p:ext uri="{BB962C8B-B14F-4D97-AF65-F5344CB8AC3E}">
        <p14:creationId xmlns:p14="http://schemas.microsoft.com/office/powerpoint/2010/main" val="420205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Personal entrepreneurial skills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Inner control/ discipline</a:t>
            </a:r>
          </a:p>
          <a:p>
            <a:r>
              <a:rPr lang="en-US" sz="2400" dirty="0" smtClean="0"/>
              <a:t>Risk taker</a:t>
            </a:r>
          </a:p>
          <a:p>
            <a:r>
              <a:rPr lang="en-US" sz="2400" dirty="0" smtClean="0"/>
              <a:t>Innovative</a:t>
            </a:r>
          </a:p>
          <a:p>
            <a:r>
              <a:rPr lang="en-US" sz="2400" dirty="0" smtClean="0"/>
              <a:t>Change oriented</a:t>
            </a:r>
          </a:p>
          <a:p>
            <a:r>
              <a:rPr lang="en-US" sz="2400" dirty="0" smtClean="0"/>
              <a:t>Persistent</a:t>
            </a:r>
          </a:p>
          <a:p>
            <a:r>
              <a:rPr lang="en-US" sz="2400" dirty="0" smtClean="0"/>
              <a:t>Visionary leader</a:t>
            </a:r>
          </a:p>
          <a:p>
            <a:r>
              <a:rPr lang="en-US" sz="2400" dirty="0" smtClean="0"/>
              <a:t>Ability to manage change</a:t>
            </a:r>
          </a:p>
        </p:txBody>
      </p:sp>
    </p:spTree>
    <p:extLst>
      <p:ext uri="{BB962C8B-B14F-4D97-AF65-F5344CB8AC3E}">
        <p14:creationId xmlns:p14="http://schemas.microsoft.com/office/powerpoint/2010/main" val="3855586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Entrepreneurial Process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Identification and evaluation of opportunities</a:t>
            </a:r>
          </a:p>
          <a:p>
            <a:r>
              <a:rPr lang="en-US" sz="2400" dirty="0" smtClean="0"/>
              <a:t>Development of a business plan</a:t>
            </a:r>
          </a:p>
          <a:p>
            <a:r>
              <a:rPr lang="en-US" sz="2400" dirty="0" smtClean="0"/>
              <a:t>Determination of the required resources</a:t>
            </a:r>
          </a:p>
          <a:p>
            <a:r>
              <a:rPr lang="en-US" sz="2400" dirty="0" smtClean="0"/>
              <a:t>Management of the resulting enterprise</a:t>
            </a:r>
          </a:p>
        </p:txBody>
      </p:sp>
    </p:spTree>
    <p:extLst>
      <p:ext uri="{BB962C8B-B14F-4D97-AF65-F5344CB8AC3E}">
        <p14:creationId xmlns:p14="http://schemas.microsoft.com/office/powerpoint/2010/main" val="1962781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Identification and evaluation of opportunities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876800"/>
          </a:xfrm>
        </p:spPr>
        <p:txBody>
          <a:bodyPr/>
          <a:lstStyle/>
          <a:p>
            <a:r>
              <a:rPr lang="en-US" sz="2400" dirty="0" smtClean="0"/>
              <a:t>Creation and length of opportunity</a:t>
            </a:r>
          </a:p>
          <a:p>
            <a:r>
              <a:rPr lang="en-US" sz="2400" dirty="0" smtClean="0"/>
              <a:t>Real and perceived value of opportunity</a:t>
            </a:r>
          </a:p>
          <a:p>
            <a:r>
              <a:rPr lang="en-US" sz="2400" dirty="0" smtClean="0"/>
              <a:t>Risk and returns of opportunity</a:t>
            </a:r>
          </a:p>
          <a:p>
            <a:r>
              <a:rPr lang="en-US" sz="2400" dirty="0" smtClean="0"/>
              <a:t>Opportunity verses personal skills and goals</a:t>
            </a:r>
          </a:p>
          <a:p>
            <a:r>
              <a:rPr lang="en-US" sz="2400" dirty="0" smtClean="0"/>
              <a:t>Competitive situation</a:t>
            </a:r>
          </a:p>
        </p:txBody>
      </p:sp>
    </p:spTree>
    <p:extLst>
      <p:ext uri="{BB962C8B-B14F-4D97-AF65-F5344CB8AC3E}">
        <p14:creationId xmlns:p14="http://schemas.microsoft.com/office/powerpoint/2010/main" val="610548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Window of Opportunity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The time period available for creating the new venture – it is limited</a:t>
            </a:r>
          </a:p>
        </p:txBody>
      </p:sp>
    </p:spTree>
    <p:extLst>
      <p:ext uri="{BB962C8B-B14F-4D97-AF65-F5344CB8AC3E}">
        <p14:creationId xmlns:p14="http://schemas.microsoft.com/office/powerpoint/2010/main" val="2709497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Opportunity Analysis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What market needs does it fit?</a:t>
            </a:r>
          </a:p>
          <a:p>
            <a:r>
              <a:rPr lang="en-US" sz="2400" dirty="0" smtClean="0"/>
              <a:t>What social conditions underline these need?</a:t>
            </a:r>
          </a:p>
          <a:p>
            <a:r>
              <a:rPr lang="en-US" sz="2400" dirty="0" smtClean="0"/>
              <a:t>What market research data is required?</a:t>
            </a:r>
          </a:p>
          <a:p>
            <a:r>
              <a:rPr lang="en-US" sz="2400" dirty="0" smtClean="0"/>
              <a:t>What competition exists?</a:t>
            </a:r>
          </a:p>
          <a:p>
            <a:r>
              <a:rPr lang="en-US" sz="2400" dirty="0" smtClean="0"/>
              <a:t>What does the international market look like?</a:t>
            </a:r>
          </a:p>
          <a:p>
            <a:r>
              <a:rPr lang="en-US" sz="2400" dirty="0" smtClean="0"/>
              <a:t>Where is the finance to make this happen?</a:t>
            </a:r>
          </a:p>
        </p:txBody>
      </p:sp>
    </p:spTree>
    <p:extLst>
      <p:ext uri="{BB962C8B-B14F-4D97-AF65-F5344CB8AC3E}">
        <p14:creationId xmlns:p14="http://schemas.microsoft.com/office/powerpoint/2010/main" val="96129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Development of a business plan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1981200" y="1447800"/>
            <a:ext cx="82296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Title page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Table of contents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Executive summary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Description of business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Description of industry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Marketing plan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Financial plan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Production plan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Organization plan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Operational plan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Summary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Appendices (Exhibits)</a:t>
            </a:r>
          </a:p>
        </p:txBody>
      </p:sp>
    </p:spTree>
    <p:extLst>
      <p:ext uri="{BB962C8B-B14F-4D97-AF65-F5344CB8AC3E}">
        <p14:creationId xmlns:p14="http://schemas.microsoft.com/office/powerpoint/2010/main" val="82215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Determination of the required resources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Existing resources of the entrepreneur</a:t>
            </a:r>
          </a:p>
          <a:p>
            <a:r>
              <a:rPr lang="en-US" sz="2400" dirty="0" smtClean="0"/>
              <a:t>Resource gaps and available resources</a:t>
            </a:r>
          </a:p>
          <a:p>
            <a:r>
              <a:rPr lang="en-US" sz="2400" dirty="0" smtClean="0"/>
              <a:t>Access to needed resources</a:t>
            </a:r>
          </a:p>
        </p:txBody>
      </p:sp>
    </p:spTree>
    <p:extLst>
      <p:ext uri="{BB962C8B-B14F-4D97-AF65-F5344CB8AC3E}">
        <p14:creationId xmlns:p14="http://schemas.microsoft.com/office/powerpoint/2010/main" val="637537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Management of the resulting enterprise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Management style</a:t>
            </a:r>
          </a:p>
          <a:p>
            <a:r>
              <a:rPr lang="en-US" sz="2400" dirty="0" smtClean="0"/>
              <a:t>Key variables for success</a:t>
            </a:r>
          </a:p>
          <a:p>
            <a:r>
              <a:rPr lang="en-US" sz="2400" dirty="0" smtClean="0"/>
              <a:t>Identification of problems and potential problems</a:t>
            </a:r>
          </a:p>
          <a:p>
            <a:r>
              <a:rPr lang="en-US" sz="2400" dirty="0" smtClean="0"/>
              <a:t>Implementation of control systems</a:t>
            </a:r>
          </a:p>
        </p:txBody>
      </p:sp>
    </p:spTree>
    <p:extLst>
      <p:ext uri="{BB962C8B-B14F-4D97-AF65-F5344CB8AC3E}">
        <p14:creationId xmlns:p14="http://schemas.microsoft.com/office/powerpoint/2010/main" val="3397611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514</Words>
  <Application>Microsoft Office PowerPoint</Application>
  <PresentationFormat>Widescreen</PresentationFormat>
  <Paragraphs>106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Nature of entrepreneurial strategic  decision making </vt:lpstr>
      <vt:lpstr>Steps in decision-making process </vt:lpstr>
      <vt:lpstr>Entrepreneurial Decision Making</vt:lpstr>
      <vt:lpstr>Entrepreneurial Decision Making</vt:lpstr>
      <vt:lpstr>Entrepreneurial traits </vt:lpstr>
      <vt:lpstr>Risk propensity and venture choice behavior  </vt:lpstr>
      <vt:lpstr>Technical skills</vt:lpstr>
      <vt:lpstr>Business management skills</vt:lpstr>
      <vt:lpstr>Personal entrepreneurial skills</vt:lpstr>
      <vt:lpstr>Entrepreneurial Process</vt:lpstr>
      <vt:lpstr>Identification and evaluation of opportunities</vt:lpstr>
      <vt:lpstr>Window of Opportunity</vt:lpstr>
      <vt:lpstr>Opportunity Analysis</vt:lpstr>
      <vt:lpstr>Development of a business plan</vt:lpstr>
      <vt:lpstr>Determination of the required resources</vt:lpstr>
      <vt:lpstr>Management of the resulting enterprise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of entrepreneurial strategic  decision making</dc:title>
  <dc:creator>hp</dc:creator>
  <cp:lastModifiedBy>hp</cp:lastModifiedBy>
  <cp:revision>8</cp:revision>
  <dcterms:created xsi:type="dcterms:W3CDTF">2020-04-15T05:48:10Z</dcterms:created>
  <dcterms:modified xsi:type="dcterms:W3CDTF">2020-04-15T10:34:21Z</dcterms:modified>
</cp:coreProperties>
</file>