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69"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67757-8667-4729-93BB-A4F9CAEBDD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9E9ECC1-0F7E-4C01-8511-527ACBEF2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5E6DDE1-53D5-4C2C-985D-CB1D73512796}"/>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5" name="Footer Placeholder 4">
            <a:extLst>
              <a:ext uri="{FF2B5EF4-FFF2-40B4-BE49-F238E27FC236}">
                <a16:creationId xmlns:a16="http://schemas.microsoft.com/office/drawing/2014/main" id="{DFBEC0E0-6DBE-4C7A-B319-85502F6E5F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DA2D59-2687-40F4-93C0-ED9EB3DA22D6}"/>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372708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BDF8-C932-4E71-B145-3BB9722DFD6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D349F58-5627-416D-9118-2BDE1C3BF82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D427A9-030B-4FA6-8130-3693DD0BD16C}"/>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5" name="Footer Placeholder 4">
            <a:extLst>
              <a:ext uri="{FF2B5EF4-FFF2-40B4-BE49-F238E27FC236}">
                <a16:creationId xmlns:a16="http://schemas.microsoft.com/office/drawing/2014/main" id="{2C805DF9-90DA-46B5-8FA2-A634761897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9FC6C5-6091-411D-8804-4D7D373EDDE6}"/>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4277557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9AFC-CDFB-4F46-9E82-E30CA37173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97668DE-4F8C-43A5-82F1-826E5A6A8B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922E86-59FD-4167-B24A-1972BB61C7A5}"/>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5" name="Footer Placeholder 4">
            <a:extLst>
              <a:ext uri="{FF2B5EF4-FFF2-40B4-BE49-F238E27FC236}">
                <a16:creationId xmlns:a16="http://schemas.microsoft.com/office/drawing/2014/main" id="{59F87BB2-8BE4-459A-A3C9-E1822F8C10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6D6C444-11C5-4A29-A544-232CE3C5FFC1}"/>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1962258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DC16F-4B2F-4B84-91C8-4AADAE4C9D7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66809C1-4A05-42C5-B0B5-58CA53258DC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39C8EC9-6328-49B1-90B3-756E883BAF8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2355D1E-3552-4DB6-BB23-2F20626537C4}"/>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6" name="Footer Placeholder 5">
            <a:extLst>
              <a:ext uri="{FF2B5EF4-FFF2-40B4-BE49-F238E27FC236}">
                <a16:creationId xmlns:a16="http://schemas.microsoft.com/office/drawing/2014/main" id="{D7796DB5-E99D-4B7F-918B-43EDBEAA66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95FF340-432A-48E0-989E-07FA31E0F0F7}"/>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867015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75303-ADBA-4267-A90C-9C304BF3955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7448E2E-A8B4-44CC-8119-B35193AD0A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C2D3871-2CF0-437E-AB57-1B509A6984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7238A1C-DA16-45A3-A954-64E96D0A97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989396C-E0CA-4F23-8B93-FD7DCEAEB5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9CA088A-2AE8-4495-AC78-91421F3B3FF5}"/>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8" name="Footer Placeholder 7">
            <a:extLst>
              <a:ext uri="{FF2B5EF4-FFF2-40B4-BE49-F238E27FC236}">
                <a16:creationId xmlns:a16="http://schemas.microsoft.com/office/drawing/2014/main" id="{578BB3F6-BDB6-4635-9541-D49D8166D9A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FED3D2B-012D-4DA2-B204-D152927D7940}"/>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47500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16C4-364F-419F-9E31-95206036CDE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2EA9EFD-A4F6-445F-81F8-E236E37221A1}"/>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4" name="Footer Placeholder 3">
            <a:extLst>
              <a:ext uri="{FF2B5EF4-FFF2-40B4-BE49-F238E27FC236}">
                <a16:creationId xmlns:a16="http://schemas.microsoft.com/office/drawing/2014/main" id="{12966B71-81B5-4B91-8379-59F32CF77B0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5D55D4C-60F3-4C13-B9AA-BE88A780490F}"/>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724173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4D40F-BE0F-41F0-8A1A-132EADB57EB5}"/>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3" name="Footer Placeholder 2">
            <a:extLst>
              <a:ext uri="{FF2B5EF4-FFF2-40B4-BE49-F238E27FC236}">
                <a16:creationId xmlns:a16="http://schemas.microsoft.com/office/drawing/2014/main" id="{3A63ED77-FD83-4082-9AAD-AA296B68ABF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5064C7F-10D8-4761-9F50-E6C1DFA0F58B}"/>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547812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C55C8-C92E-4AF9-AAAB-A140CF91B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4D0DC43-584D-4843-879A-304D3CFB1C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CF7839E-8704-400D-9623-E0EF4FBA48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97C2EC-4EFD-4340-A2CF-E401849BEA6D}"/>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6" name="Footer Placeholder 5">
            <a:extLst>
              <a:ext uri="{FF2B5EF4-FFF2-40B4-BE49-F238E27FC236}">
                <a16:creationId xmlns:a16="http://schemas.microsoft.com/office/drawing/2014/main" id="{F4C386B3-06FA-4033-94F6-27125678FF0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3005BE3-6924-4077-AFED-3D4F625C8046}"/>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330997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98DFF-17C4-4315-ADB1-002A92BB4C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C9BC35-6505-46FB-BEFB-B664F3493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63A659F-C54D-4EA4-8F9E-FA5D8A8710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DFA538-5C1C-44D0-A2ED-DC0DBE242A4B}"/>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6" name="Footer Placeholder 5">
            <a:extLst>
              <a:ext uri="{FF2B5EF4-FFF2-40B4-BE49-F238E27FC236}">
                <a16:creationId xmlns:a16="http://schemas.microsoft.com/office/drawing/2014/main" id="{38B4F21E-0EE9-4807-B7B5-73AF3E5348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345F477-3481-4932-B863-DAE13272D1D2}"/>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577014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EF3DF-A4D2-4126-A5E8-6E30C7E5CCC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DA7A4D8-4AB9-44CC-96EB-5F4E51F004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83B5C1-64BC-4F44-A850-5A8B126F6C3D}"/>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5" name="Footer Placeholder 4">
            <a:extLst>
              <a:ext uri="{FF2B5EF4-FFF2-40B4-BE49-F238E27FC236}">
                <a16:creationId xmlns:a16="http://schemas.microsoft.com/office/drawing/2014/main" id="{EE18D152-FE37-4E09-AD07-B36F2845C3F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D6EBC09-A271-4FC5-8FF8-33BD8011E57B}"/>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9544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C2E947-6A27-47EE-90AD-F6884D972C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23EFE81-9CAB-4C1A-BDAF-BD7F00BA31B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1269613-2A30-4626-BBD8-164522344C0E}"/>
              </a:ext>
            </a:extLst>
          </p:cNvPr>
          <p:cNvSpPr>
            <a:spLocks noGrp="1"/>
          </p:cNvSpPr>
          <p:nvPr>
            <p:ph type="dt" sz="half" idx="10"/>
          </p:nvPr>
        </p:nvSpPr>
        <p:spPr/>
        <p:txBody>
          <a:bodyPr/>
          <a:lstStyle/>
          <a:p>
            <a:fld id="{DD4FC06A-E08B-4C51-9D3A-D703B24B3CD9}" type="datetimeFigureOut">
              <a:rPr lang="en-IN" smtClean="0"/>
              <a:t>27-07-2024</a:t>
            </a:fld>
            <a:endParaRPr lang="en-IN"/>
          </a:p>
        </p:txBody>
      </p:sp>
      <p:sp>
        <p:nvSpPr>
          <p:cNvPr id="5" name="Footer Placeholder 4">
            <a:extLst>
              <a:ext uri="{FF2B5EF4-FFF2-40B4-BE49-F238E27FC236}">
                <a16:creationId xmlns:a16="http://schemas.microsoft.com/office/drawing/2014/main" id="{7B2759C4-230E-43E0-A1D1-F6EBA066C2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99BEF36-8193-43A8-9EB3-B6C598EBD6D5}"/>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56589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E0E1C4-BE4D-49A1-BAA1-C205A42429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0CD8B0C-A00F-463F-B3D7-7F4D2DD8E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52B9AD-9E38-4583-BC60-53E17B6237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FC06A-E08B-4C51-9D3A-D703B24B3CD9}" type="datetimeFigureOut">
              <a:rPr lang="en-IN" smtClean="0"/>
              <a:t>27-07-2024</a:t>
            </a:fld>
            <a:endParaRPr lang="en-IN"/>
          </a:p>
        </p:txBody>
      </p:sp>
      <p:sp>
        <p:nvSpPr>
          <p:cNvPr id="5" name="Footer Placeholder 4">
            <a:extLst>
              <a:ext uri="{FF2B5EF4-FFF2-40B4-BE49-F238E27FC236}">
                <a16:creationId xmlns:a16="http://schemas.microsoft.com/office/drawing/2014/main" id="{994563C0-E17A-43C0-AACF-6832A31EDB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82A1D9C-2F46-48D3-B9D3-7594982AC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993E6-4B13-4DB4-9669-5E6AC0D41340}" type="slidenum">
              <a:rPr lang="en-IN" smtClean="0"/>
              <a:t>‹#›</a:t>
            </a:fld>
            <a:endParaRPr lang="en-IN"/>
          </a:p>
        </p:txBody>
      </p:sp>
    </p:spTree>
    <p:extLst>
      <p:ext uri="{BB962C8B-B14F-4D97-AF65-F5344CB8AC3E}">
        <p14:creationId xmlns:p14="http://schemas.microsoft.com/office/powerpoint/2010/main" val="2505890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7.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4235E4-7EE4-4668-9164-C24E721BE894}"/>
              </a:ext>
            </a:extLst>
          </p:cNvPr>
          <p:cNvSpPr txBox="1"/>
          <p:nvPr/>
        </p:nvSpPr>
        <p:spPr>
          <a:xfrm>
            <a:off x="2545236" y="2017335"/>
            <a:ext cx="6419653" cy="1200329"/>
          </a:xfrm>
          <a:prstGeom prst="rect">
            <a:avLst/>
          </a:prstGeom>
          <a:noFill/>
        </p:spPr>
        <p:txBody>
          <a:bodyPr wrap="square" rtlCol="0">
            <a:spAutoFit/>
          </a:bodyPr>
          <a:lstStyle/>
          <a:p>
            <a:r>
              <a:rPr lang="en-IN" dirty="0"/>
              <a:t>There are two machines </a:t>
            </a:r>
          </a:p>
          <a:p>
            <a:r>
              <a:rPr lang="en-IN" dirty="0"/>
              <a:t>Machine 1 produces 30 Wrenches per hour </a:t>
            </a:r>
          </a:p>
          <a:p>
            <a:r>
              <a:rPr lang="en-IN" dirty="0"/>
              <a:t>Machine 2 produces 20 wrenches per hour </a:t>
            </a:r>
          </a:p>
          <a:p>
            <a:endParaRPr lang="en-IN" dirty="0"/>
          </a:p>
        </p:txBody>
      </p:sp>
    </p:spTree>
    <p:extLst>
      <p:ext uri="{BB962C8B-B14F-4D97-AF65-F5344CB8AC3E}">
        <p14:creationId xmlns:p14="http://schemas.microsoft.com/office/powerpoint/2010/main" val="3676388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7F76CC-9A1C-484C-A470-2AE1C70FB356}"/>
              </a:ext>
            </a:extLst>
          </p:cNvPr>
          <p:cNvSpPr txBox="1"/>
          <p:nvPr/>
        </p:nvSpPr>
        <p:spPr>
          <a:xfrm>
            <a:off x="2384981" y="2573517"/>
            <a:ext cx="6099142" cy="646331"/>
          </a:xfrm>
          <a:prstGeom prst="rect">
            <a:avLst/>
          </a:prstGeom>
          <a:noFill/>
        </p:spPr>
        <p:txBody>
          <a:bodyPr wrap="square" rtlCol="0">
            <a:spAutoFit/>
          </a:bodyPr>
          <a:lstStyle/>
          <a:p>
            <a:r>
              <a:rPr lang="en-IN" dirty="0"/>
              <a:t>Out of total wrenches produced , it was observed that 1% of them are defective </a:t>
            </a:r>
          </a:p>
        </p:txBody>
      </p:sp>
    </p:spTree>
    <p:extLst>
      <p:ext uri="{BB962C8B-B14F-4D97-AF65-F5344CB8AC3E}">
        <p14:creationId xmlns:p14="http://schemas.microsoft.com/office/powerpoint/2010/main" val="53054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C187A3-E154-430B-9B2D-DA17751FF847}"/>
              </a:ext>
            </a:extLst>
          </p:cNvPr>
          <p:cNvSpPr txBox="1"/>
          <p:nvPr/>
        </p:nvSpPr>
        <p:spPr>
          <a:xfrm>
            <a:off x="2941164" y="2505670"/>
            <a:ext cx="4515439" cy="923330"/>
          </a:xfrm>
          <a:prstGeom prst="rect">
            <a:avLst/>
          </a:prstGeom>
          <a:noFill/>
        </p:spPr>
        <p:txBody>
          <a:bodyPr wrap="square" rtlCol="0">
            <a:spAutoFit/>
          </a:bodyPr>
          <a:lstStyle/>
          <a:p>
            <a:r>
              <a:rPr lang="en-IN" dirty="0"/>
              <a:t>Out of all the defective wrenches , it was observed that 50% came from machine 1 , and 50% came from machine 2 </a:t>
            </a:r>
          </a:p>
        </p:txBody>
      </p:sp>
    </p:spTree>
    <p:extLst>
      <p:ext uri="{BB962C8B-B14F-4D97-AF65-F5344CB8AC3E}">
        <p14:creationId xmlns:p14="http://schemas.microsoft.com/office/powerpoint/2010/main" val="226507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D5AA98-34B7-4152-BE4B-74856432CE29}"/>
              </a:ext>
            </a:extLst>
          </p:cNvPr>
          <p:cNvSpPr txBox="1"/>
          <p:nvPr/>
        </p:nvSpPr>
        <p:spPr>
          <a:xfrm>
            <a:off x="2413262" y="2696067"/>
            <a:ext cx="7154944" cy="369332"/>
          </a:xfrm>
          <a:prstGeom prst="rect">
            <a:avLst/>
          </a:prstGeom>
          <a:noFill/>
        </p:spPr>
        <p:txBody>
          <a:bodyPr wrap="square" rtlCol="0">
            <a:spAutoFit/>
          </a:bodyPr>
          <a:lstStyle/>
          <a:p>
            <a:r>
              <a:rPr lang="en-IN" dirty="0"/>
              <a:t>What is the probability that a wrench  produced by machine 2 is defective </a:t>
            </a:r>
          </a:p>
        </p:txBody>
      </p:sp>
    </p:spTree>
    <p:extLst>
      <p:ext uri="{BB962C8B-B14F-4D97-AF65-F5344CB8AC3E}">
        <p14:creationId xmlns:p14="http://schemas.microsoft.com/office/powerpoint/2010/main" val="421567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8B98F5-5B43-418F-B987-688D293BA74E}"/>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471862" y="2667136"/>
            <a:ext cx="4649527" cy="1205894"/>
          </a:xfrm>
          <a:prstGeom prst="rect">
            <a:avLst/>
          </a:prstGeom>
        </p:spPr>
      </p:pic>
    </p:spTree>
    <p:extLst>
      <p:ext uri="{BB962C8B-B14F-4D97-AF65-F5344CB8AC3E}">
        <p14:creationId xmlns:p14="http://schemas.microsoft.com/office/powerpoint/2010/main" val="1351622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95E81F-0E20-4CAB-B92E-D9922ECF7D3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110291" y="2613146"/>
            <a:ext cx="4678419" cy="1110442"/>
          </a:xfrm>
          <a:prstGeom prst="rect">
            <a:avLst/>
          </a:prstGeom>
        </p:spPr>
      </p:pic>
    </p:spTree>
    <p:extLst>
      <p:ext uri="{BB962C8B-B14F-4D97-AF65-F5344CB8AC3E}">
        <p14:creationId xmlns:p14="http://schemas.microsoft.com/office/powerpoint/2010/main" val="1201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B42496-1572-4E83-8E06-C68AAF2E7078}"/>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710221" y="2698445"/>
            <a:ext cx="5225319" cy="1461109"/>
          </a:xfrm>
          <a:prstGeom prst="rect">
            <a:avLst/>
          </a:prstGeom>
        </p:spPr>
      </p:pic>
    </p:spTree>
    <p:extLst>
      <p:ext uri="{BB962C8B-B14F-4D97-AF65-F5344CB8AC3E}">
        <p14:creationId xmlns:p14="http://schemas.microsoft.com/office/powerpoint/2010/main" val="3078545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B964F7-E10C-45FA-9991-84BD0EBBE96B}"/>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035036" y="2631900"/>
            <a:ext cx="5986250" cy="1082260"/>
          </a:xfrm>
          <a:prstGeom prst="rect">
            <a:avLst/>
          </a:prstGeom>
        </p:spPr>
      </p:pic>
    </p:spTree>
    <p:extLst>
      <p:ext uri="{BB962C8B-B14F-4D97-AF65-F5344CB8AC3E}">
        <p14:creationId xmlns:p14="http://schemas.microsoft.com/office/powerpoint/2010/main" val="137463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715C1-6F07-4BEF-8503-4C793A418EDF}"/>
              </a:ext>
            </a:extLst>
          </p:cNvPr>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a:off x="3146645" y="454027"/>
            <a:ext cx="6517267" cy="4693478"/>
          </a:xfrm>
          <a:prstGeom prst="rect">
            <a:avLst/>
          </a:prstGeom>
        </p:spPr>
      </p:pic>
      <p:sp>
        <p:nvSpPr>
          <p:cNvPr id="5" name="TextBox 4">
            <a:extLst>
              <a:ext uri="{FF2B5EF4-FFF2-40B4-BE49-F238E27FC236}">
                <a16:creationId xmlns:a16="http://schemas.microsoft.com/office/drawing/2014/main" id="{65B00007-58A5-4AB1-BB89-7E9761EE34D0}"/>
              </a:ext>
            </a:extLst>
          </p:cNvPr>
          <p:cNvSpPr txBox="1"/>
          <p:nvPr/>
        </p:nvSpPr>
        <p:spPr>
          <a:xfrm>
            <a:off x="9012581" y="6578181"/>
            <a:ext cx="3841992" cy="276999"/>
          </a:xfrm>
          <a:prstGeom prst="rect">
            <a:avLst/>
          </a:prstGeom>
          <a:noFill/>
        </p:spPr>
        <p:txBody>
          <a:bodyPr wrap="square" rtlCol="0">
            <a:spAutoFit/>
          </a:bodyPr>
          <a:lstStyle/>
          <a:p>
            <a:r>
              <a:rPr lang="en-IN" sz="1200" dirty="0"/>
              <a:t>https://towardsdatascience.com/</a:t>
            </a:r>
          </a:p>
        </p:txBody>
      </p:sp>
      <p:pic>
        <p:nvPicPr>
          <p:cNvPr id="6" name="Picture 5">
            <a:extLst>
              <a:ext uri="{FF2B5EF4-FFF2-40B4-BE49-F238E27FC236}">
                <a16:creationId xmlns:a16="http://schemas.microsoft.com/office/drawing/2014/main" id="{2E5F8132-50FE-4BBD-9E94-618F47DD074B}"/>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942320" y="5321713"/>
            <a:ext cx="5986250" cy="1082260"/>
          </a:xfrm>
          <a:prstGeom prst="rect">
            <a:avLst/>
          </a:prstGeom>
        </p:spPr>
      </p:pic>
    </p:spTree>
    <p:extLst>
      <p:ext uri="{BB962C8B-B14F-4D97-AF65-F5344CB8AC3E}">
        <p14:creationId xmlns:p14="http://schemas.microsoft.com/office/powerpoint/2010/main" val="293816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593AE1-756B-4ABC-A78E-36C1A516860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759414" y="1702412"/>
            <a:ext cx="6973550" cy="1040473"/>
          </a:xfrm>
          <a:prstGeom prst="rect">
            <a:avLst/>
          </a:prstGeom>
        </p:spPr>
      </p:pic>
      <p:pic>
        <p:nvPicPr>
          <p:cNvPr id="5" name="Picture 4">
            <a:extLst>
              <a:ext uri="{FF2B5EF4-FFF2-40B4-BE49-F238E27FC236}">
                <a16:creationId xmlns:a16="http://schemas.microsoft.com/office/drawing/2014/main" id="{CFC0181E-349B-4E09-92CD-0BD8CE836F97}"/>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985657" y="3378363"/>
            <a:ext cx="5664491" cy="774740"/>
          </a:xfrm>
          <a:prstGeom prst="rect">
            <a:avLst/>
          </a:prstGeom>
        </p:spPr>
      </p:pic>
      <p:pic>
        <p:nvPicPr>
          <p:cNvPr id="6" name="Picture 5">
            <a:extLst>
              <a:ext uri="{FF2B5EF4-FFF2-40B4-BE49-F238E27FC236}">
                <a16:creationId xmlns:a16="http://schemas.microsoft.com/office/drawing/2014/main" id="{B2FEB676-CA73-47F7-B32B-3E71768ACDFF}"/>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2301590" y="5308817"/>
            <a:ext cx="933498" cy="463574"/>
          </a:xfrm>
          <a:prstGeom prst="rect">
            <a:avLst/>
          </a:prstGeom>
        </p:spPr>
      </p:pic>
    </p:spTree>
    <p:extLst>
      <p:ext uri="{BB962C8B-B14F-4D97-AF65-F5344CB8AC3E}">
        <p14:creationId xmlns:p14="http://schemas.microsoft.com/office/powerpoint/2010/main" val="351541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A9E1-7166-4E73-B3F8-1CC81AC26B2D}"/>
              </a:ext>
            </a:extLst>
          </p:cNvPr>
          <p:cNvSpPr>
            <a:spLocks noGrp="1"/>
          </p:cNvSpPr>
          <p:nvPr>
            <p:ph type="title"/>
          </p:nvPr>
        </p:nvSpPr>
        <p:spPr/>
        <p:txBody>
          <a:bodyPr/>
          <a:lstStyle/>
          <a:p>
            <a:r>
              <a:rPr lang="en-IN" dirty="0"/>
              <a:t>Naive Bayes Classifiers</a:t>
            </a:r>
            <a:br>
              <a:rPr lang="en-IN" dirty="0"/>
            </a:br>
            <a:endParaRPr lang="en-IN" dirty="0"/>
          </a:p>
        </p:txBody>
      </p:sp>
      <p:sp>
        <p:nvSpPr>
          <p:cNvPr id="3" name="Content Placeholder 2">
            <a:extLst>
              <a:ext uri="{FF2B5EF4-FFF2-40B4-BE49-F238E27FC236}">
                <a16:creationId xmlns:a16="http://schemas.microsoft.com/office/drawing/2014/main" id="{88A1C7D5-5156-4C39-B88F-8E80CC9303F2}"/>
              </a:ext>
            </a:extLst>
          </p:cNvPr>
          <p:cNvSpPr>
            <a:spLocks noGrp="1"/>
          </p:cNvSpPr>
          <p:nvPr>
            <p:ph idx="1"/>
          </p:nvPr>
        </p:nvSpPr>
        <p:spPr/>
        <p:txBody>
          <a:bodyPr/>
          <a:lstStyle/>
          <a:p>
            <a:r>
              <a:rPr lang="en-US" dirty="0"/>
              <a:t>Naive Bayes classifiers are a collection of classification algorithms based on </a:t>
            </a:r>
            <a:r>
              <a:rPr lang="en-US" b="1" dirty="0"/>
              <a:t>Bayes’ Theorem</a:t>
            </a:r>
            <a:r>
              <a:rPr lang="en-US" dirty="0"/>
              <a:t>. </a:t>
            </a:r>
          </a:p>
          <a:p>
            <a:r>
              <a:rPr lang="en-US" dirty="0"/>
              <a:t>It is not a single algorithm but a family of algorithms where all of them share a common principle, i.e. every pair of features being classified is independent of each other.</a:t>
            </a:r>
            <a:endParaRPr lang="en-IN" dirty="0"/>
          </a:p>
        </p:txBody>
      </p:sp>
    </p:spTree>
    <p:extLst>
      <p:ext uri="{BB962C8B-B14F-4D97-AF65-F5344CB8AC3E}">
        <p14:creationId xmlns:p14="http://schemas.microsoft.com/office/powerpoint/2010/main" val="149589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ED0CD-BFBE-473A-8660-373C7A610512}"/>
              </a:ext>
            </a:extLst>
          </p:cNvPr>
          <p:cNvSpPr>
            <a:spLocks noGrp="1"/>
          </p:cNvSpPr>
          <p:nvPr>
            <p:ph type="title"/>
          </p:nvPr>
        </p:nvSpPr>
        <p:spPr/>
        <p:txBody>
          <a:bodyPr/>
          <a:lstStyle/>
          <a:p>
            <a:r>
              <a:rPr lang="en-IN" b="1" dirty="0"/>
              <a:t>Assumption</a:t>
            </a:r>
            <a:endParaRPr lang="en-IN" dirty="0"/>
          </a:p>
        </p:txBody>
      </p:sp>
      <p:sp>
        <p:nvSpPr>
          <p:cNvPr id="3" name="Content Placeholder 2">
            <a:extLst>
              <a:ext uri="{FF2B5EF4-FFF2-40B4-BE49-F238E27FC236}">
                <a16:creationId xmlns:a16="http://schemas.microsoft.com/office/drawing/2014/main" id="{04A2D001-72A2-41AA-8FF9-B15FE3FFDFCD}"/>
              </a:ext>
            </a:extLst>
          </p:cNvPr>
          <p:cNvSpPr>
            <a:spLocks noGrp="1"/>
          </p:cNvSpPr>
          <p:nvPr>
            <p:ph idx="1"/>
          </p:nvPr>
        </p:nvSpPr>
        <p:spPr/>
        <p:txBody>
          <a:bodyPr/>
          <a:lstStyle/>
          <a:p>
            <a:pPr fontAlgn="base"/>
            <a:r>
              <a:rPr lang="en-US" dirty="0"/>
              <a:t>The fundamental Naive Bayes assumption is that each feature makes an: </a:t>
            </a:r>
            <a:r>
              <a:rPr lang="en-US" b="1" dirty="0">
                <a:solidFill>
                  <a:srgbClr val="FF0000"/>
                </a:solidFill>
              </a:rPr>
              <a:t>independent</a:t>
            </a:r>
            <a:r>
              <a:rPr lang="en-US" dirty="0"/>
              <a:t>  and </a:t>
            </a:r>
            <a:r>
              <a:rPr lang="en-US" b="1" dirty="0">
                <a:solidFill>
                  <a:srgbClr val="FF0000"/>
                </a:solidFill>
              </a:rPr>
              <a:t>equal</a:t>
            </a:r>
            <a:r>
              <a:rPr lang="en-US" dirty="0"/>
              <a:t>  </a:t>
            </a:r>
            <a:r>
              <a:rPr lang="en-IN" dirty="0"/>
              <a:t>contribution to the outcome.</a:t>
            </a:r>
            <a:br>
              <a:rPr lang="en-IN" dirty="0"/>
            </a:br>
            <a:endParaRPr lang="en-US" dirty="0"/>
          </a:p>
          <a:p>
            <a:endParaRPr lang="en-IN" dirty="0"/>
          </a:p>
        </p:txBody>
      </p:sp>
    </p:spTree>
    <p:extLst>
      <p:ext uri="{BB962C8B-B14F-4D97-AF65-F5344CB8AC3E}">
        <p14:creationId xmlns:p14="http://schemas.microsoft.com/office/powerpoint/2010/main" val="757972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C92E7D-2E89-4B27-9869-5EAA650B7E53}"/>
              </a:ext>
            </a:extLst>
          </p:cNvPr>
          <p:cNvPicPr>
            <a:picLocks noChangeAspect="1"/>
          </p:cNvPicPr>
          <p:nvPr/>
        </p:nvPicPr>
        <p:blipFill>
          <a:blip r:embed="rId2"/>
          <a:stretch>
            <a:fillRect/>
          </a:stretch>
        </p:blipFill>
        <p:spPr>
          <a:xfrm>
            <a:off x="679561" y="248583"/>
            <a:ext cx="10832877" cy="5765718"/>
          </a:xfrm>
          <a:prstGeom prst="rect">
            <a:avLst/>
          </a:prstGeom>
        </p:spPr>
      </p:pic>
    </p:spTree>
    <p:extLst>
      <p:ext uri="{BB962C8B-B14F-4D97-AF65-F5344CB8AC3E}">
        <p14:creationId xmlns:p14="http://schemas.microsoft.com/office/powerpoint/2010/main" val="1003151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33579C-516D-459B-BB68-DF39293C0AED}"/>
              </a:ext>
            </a:extLst>
          </p:cNvPr>
          <p:cNvSpPr txBox="1"/>
          <p:nvPr/>
        </p:nvSpPr>
        <p:spPr>
          <a:xfrm>
            <a:off x="1140643" y="1263191"/>
            <a:ext cx="8814062" cy="4154984"/>
          </a:xfrm>
          <a:prstGeom prst="rect">
            <a:avLst/>
          </a:prstGeom>
          <a:noFill/>
        </p:spPr>
        <p:txBody>
          <a:bodyPr wrap="square" rtlCol="0">
            <a:spAutoFit/>
          </a:bodyPr>
          <a:lstStyle/>
          <a:p>
            <a:pPr marL="285750" indent="-285750" fontAlgn="base">
              <a:buFont typeface="Arial" panose="020B0604020202020204" pitchFamily="34" charset="0"/>
              <a:buChar char="•"/>
            </a:pPr>
            <a:r>
              <a:rPr lang="en-US" sz="2400" dirty="0"/>
              <a:t>We assume that no pair of features are dependent. For example, the temperature being ‘Hot’ has nothing to do with the humidity or the outlook being ‘Rainy’ has no effect on the winds. Hence, the features are assumed to be </a:t>
            </a:r>
            <a:r>
              <a:rPr lang="en-US" sz="2400" b="1" dirty="0"/>
              <a:t>independent</a:t>
            </a:r>
            <a:r>
              <a:rPr lang="en-US" sz="2400" dirty="0"/>
              <a:t>.</a:t>
            </a:r>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r>
              <a:rPr lang="en-US" sz="2400" dirty="0"/>
              <a:t>Secondly, each feature is given the same weight(or importance). For example, knowing only temperature and humidity alone can’t predict the outcome accurately. None of the attributes is irrelevant and assumed to be contributing </a:t>
            </a:r>
            <a:r>
              <a:rPr lang="en-US" sz="2400" b="1" dirty="0"/>
              <a:t>equally</a:t>
            </a:r>
            <a:r>
              <a:rPr lang="en-US" sz="2400" dirty="0"/>
              <a:t> to the outcome.</a:t>
            </a:r>
          </a:p>
        </p:txBody>
      </p:sp>
    </p:spTree>
    <p:extLst>
      <p:ext uri="{BB962C8B-B14F-4D97-AF65-F5344CB8AC3E}">
        <p14:creationId xmlns:p14="http://schemas.microsoft.com/office/powerpoint/2010/main" val="2467969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5D5B-91C9-4105-A307-7C79386CEC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C29ED88-CB8C-4013-AA1E-1F554B06CC98}"/>
              </a:ext>
            </a:extLst>
          </p:cNvPr>
          <p:cNvSpPr>
            <a:spLocks noGrp="1"/>
          </p:cNvSpPr>
          <p:nvPr>
            <p:ph idx="1"/>
          </p:nvPr>
        </p:nvSpPr>
        <p:spPr/>
        <p:txBody>
          <a:bodyPr/>
          <a:lstStyle/>
          <a:p>
            <a:r>
              <a:rPr lang="en-IN" dirty="0"/>
              <a:t>Why Naïve ?</a:t>
            </a:r>
          </a:p>
        </p:txBody>
      </p:sp>
    </p:spTree>
    <p:extLst>
      <p:ext uri="{BB962C8B-B14F-4D97-AF65-F5344CB8AC3E}">
        <p14:creationId xmlns:p14="http://schemas.microsoft.com/office/powerpoint/2010/main" val="210662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B492-C493-4515-977E-10D29A8759E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7241F18-143A-42BF-941E-3907459117FC}"/>
              </a:ext>
            </a:extLst>
          </p:cNvPr>
          <p:cNvSpPr>
            <a:spLocks noGrp="1"/>
          </p:cNvSpPr>
          <p:nvPr>
            <p:ph idx="1"/>
          </p:nvPr>
        </p:nvSpPr>
        <p:spPr/>
        <p:txBody>
          <a:bodyPr/>
          <a:lstStyle/>
          <a:p>
            <a:r>
              <a:rPr lang="en-US" dirty="0"/>
              <a:t>assumptions made by Naive Bayes are not generally correct in real-world situations, but it is good enough</a:t>
            </a:r>
            <a:endParaRPr lang="en-IN" dirty="0"/>
          </a:p>
        </p:txBody>
      </p:sp>
    </p:spTree>
    <p:extLst>
      <p:ext uri="{BB962C8B-B14F-4D97-AF65-F5344CB8AC3E}">
        <p14:creationId xmlns:p14="http://schemas.microsoft.com/office/powerpoint/2010/main" val="69001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D7643-AF57-4D6A-A81B-77FCAE1E83D8}"/>
              </a:ext>
            </a:extLst>
          </p:cNvPr>
          <p:cNvSpPr>
            <a:spLocks noGrp="1"/>
          </p:cNvSpPr>
          <p:nvPr>
            <p:ph type="title"/>
          </p:nvPr>
        </p:nvSpPr>
        <p:spPr/>
        <p:txBody>
          <a:bodyPr/>
          <a:lstStyle/>
          <a:p>
            <a:r>
              <a:rPr lang="en-IN" dirty="0"/>
              <a:t>Applications</a:t>
            </a:r>
          </a:p>
        </p:txBody>
      </p:sp>
      <p:sp>
        <p:nvSpPr>
          <p:cNvPr id="4" name="Content Placeholder 3">
            <a:extLst>
              <a:ext uri="{FF2B5EF4-FFF2-40B4-BE49-F238E27FC236}">
                <a16:creationId xmlns:a16="http://schemas.microsoft.com/office/drawing/2014/main" id="{2114DFC1-3539-4D86-936B-C080A303447E}"/>
              </a:ext>
            </a:extLst>
          </p:cNvPr>
          <p:cNvSpPr>
            <a:spLocks noGrp="1" noChangeArrowheads="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90000"/>
              </a:lnSpc>
            </a:pPr>
            <a:r>
              <a:rPr lang="en-US" altLang="en-US" sz="2400"/>
              <a:t>Spam Classification</a:t>
            </a:r>
          </a:p>
          <a:p>
            <a:pPr lvl="1" eaLnBrk="1" hangingPunct="1">
              <a:lnSpc>
                <a:spcPct val="90000"/>
              </a:lnSpc>
            </a:pPr>
            <a:r>
              <a:rPr lang="en-US" altLang="en-US" sz="2400"/>
              <a:t>Given an email, predict whether it is spam or not</a:t>
            </a:r>
          </a:p>
          <a:p>
            <a:pPr lvl="1" eaLnBrk="1" hangingPunct="1">
              <a:lnSpc>
                <a:spcPct val="90000"/>
              </a:lnSpc>
            </a:pPr>
            <a:endParaRPr lang="en-US" altLang="en-US" sz="2400"/>
          </a:p>
          <a:p>
            <a:pPr eaLnBrk="1" hangingPunct="1">
              <a:lnSpc>
                <a:spcPct val="90000"/>
              </a:lnSpc>
            </a:pPr>
            <a:r>
              <a:rPr lang="en-US" altLang="en-US" sz="2400"/>
              <a:t>Medical Diagnosis</a:t>
            </a:r>
          </a:p>
          <a:p>
            <a:pPr lvl="1" eaLnBrk="1" hangingPunct="1">
              <a:lnSpc>
                <a:spcPct val="90000"/>
              </a:lnSpc>
            </a:pPr>
            <a:r>
              <a:rPr lang="en-US" altLang="en-US" sz="2400"/>
              <a:t>Given a list of symptoms, predict whether a patient has disease X or not</a:t>
            </a:r>
          </a:p>
          <a:p>
            <a:pPr lvl="1" eaLnBrk="1" hangingPunct="1">
              <a:lnSpc>
                <a:spcPct val="90000"/>
              </a:lnSpc>
            </a:pPr>
            <a:endParaRPr lang="en-US" altLang="en-US" sz="2400"/>
          </a:p>
          <a:p>
            <a:pPr eaLnBrk="1" hangingPunct="1">
              <a:lnSpc>
                <a:spcPct val="90000"/>
              </a:lnSpc>
            </a:pPr>
            <a:r>
              <a:rPr lang="en-US" altLang="en-US" sz="2400"/>
              <a:t>Weather</a:t>
            </a:r>
          </a:p>
          <a:p>
            <a:pPr lvl="1" eaLnBrk="1" hangingPunct="1">
              <a:lnSpc>
                <a:spcPct val="90000"/>
              </a:lnSpc>
            </a:pPr>
            <a:r>
              <a:rPr lang="en-US" altLang="en-US" sz="2400"/>
              <a:t>Based on temperature, humidity, etc… predict if it will rain tomorrow</a:t>
            </a:r>
          </a:p>
        </p:txBody>
      </p:sp>
    </p:spTree>
    <p:extLst>
      <p:ext uri="{BB962C8B-B14F-4D97-AF65-F5344CB8AC3E}">
        <p14:creationId xmlns:p14="http://schemas.microsoft.com/office/powerpoint/2010/main" val="932266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727C29-91D8-E096-DE99-43601E1811BB}"/>
              </a:ext>
            </a:extLst>
          </p:cNvPr>
          <p:cNvSpPr txBox="1"/>
          <p:nvPr/>
        </p:nvSpPr>
        <p:spPr>
          <a:xfrm>
            <a:off x="429491" y="2036618"/>
            <a:ext cx="10529455" cy="2031325"/>
          </a:xfrm>
          <a:prstGeom prst="rect">
            <a:avLst/>
          </a:prstGeom>
          <a:noFill/>
        </p:spPr>
        <p:txBody>
          <a:bodyPr wrap="square" rtlCol="0">
            <a:spAutoFit/>
          </a:bodyPr>
          <a:lstStyle/>
          <a:p>
            <a:endParaRPr lang="en-IN" dirty="0"/>
          </a:p>
          <a:p>
            <a:r>
              <a:rPr lang="en-IN" dirty="0"/>
              <a:t>https://hub.knime.com/knime/spaces/Educators%20Alliance/Guide%20to%20Intelligent%20Data%20Science/Example%20Workflows/Chapter8/02_NaiveBayes~0oyhMdWYK5w19xGj/most-recent</a:t>
            </a:r>
          </a:p>
          <a:p>
            <a:endParaRPr lang="en-IN" dirty="0"/>
          </a:p>
          <a:p>
            <a:endParaRPr lang="en-IN" dirty="0"/>
          </a:p>
          <a:p>
            <a:r>
              <a:rPr lang="en-IN" dirty="0"/>
              <a:t>https://hub.knime.com/knime/spaces/Examples/04_Analytics/04_Classification_and_Predictive_Modelling/03_Example_for_Learning_a_Naive_Bayes_Model~HZP3R9gFhcp4wLKo/most-recent</a:t>
            </a:r>
          </a:p>
        </p:txBody>
      </p:sp>
    </p:spTree>
    <p:extLst>
      <p:ext uri="{BB962C8B-B14F-4D97-AF65-F5344CB8AC3E}">
        <p14:creationId xmlns:p14="http://schemas.microsoft.com/office/powerpoint/2010/main" val="3038990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TotalTime>
  <Words>400</Words>
  <Application>Microsoft Office PowerPoint</Application>
  <PresentationFormat>Widescreen</PresentationFormat>
  <Paragraphs>33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Naive Bayes Classifiers </vt:lpstr>
      <vt:lpstr>Assumption</vt:lpstr>
      <vt:lpstr>PowerPoint Presentation</vt:lpstr>
      <vt:lpstr>PowerPoint Presentation</vt:lpstr>
      <vt:lpstr>PowerPoint Presentation</vt:lpstr>
      <vt:lpstr>PowerPoint Presentation</vt:lpstr>
      <vt:lpstr>Applications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16</cp:revision>
  <dcterms:created xsi:type="dcterms:W3CDTF">2022-04-10T05:38:37Z</dcterms:created>
  <dcterms:modified xsi:type="dcterms:W3CDTF">2024-07-27T18:36:08Z</dcterms:modified>
</cp:coreProperties>
</file>