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500" r:id="rId3"/>
    <p:sldId id="285" r:id="rId4"/>
    <p:sldId id="415" r:id="rId5"/>
    <p:sldId id="286" r:id="rId6"/>
    <p:sldId id="320" r:id="rId7"/>
    <p:sldId id="390" r:id="rId8"/>
    <p:sldId id="317" r:id="rId9"/>
    <p:sldId id="322" r:id="rId10"/>
    <p:sldId id="325" r:id="rId11"/>
    <p:sldId id="326" r:id="rId12"/>
    <p:sldId id="324" r:id="rId13"/>
    <p:sldId id="492" r:id="rId14"/>
    <p:sldId id="319" r:id="rId15"/>
    <p:sldId id="440" r:id="rId16"/>
    <p:sldId id="439" r:id="rId17"/>
    <p:sldId id="433" r:id="rId18"/>
    <p:sldId id="43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F08F7-52D8-4313-A1C7-EFD58E0F5C67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291B6-C583-4D9B-973F-0F077DE713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8564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CCCA820-97E9-4DAF-95AE-08DA6F76E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B6EC87-7EC9-4BC9-8D82-79D125C104E6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A0891626-3F49-4046-99CD-3013418EE2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87156EF3-2722-4124-B1BF-ACB1B84C0D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36A3DCB-C53E-44CB-86B4-E7FEDC561F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0967D2-986B-464D-9E9C-D07E9D7A2FE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5D893E9E-027B-49D7-9507-37E64EF0E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1E29C44F-428B-4844-8D40-33B0F976E7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AB5E4-9E03-4081-9835-DCCC528770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363E93-E3FB-41EB-838C-56D64E5233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9DD7C-C96C-40A8-8273-076E90A47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F3E67-FEDF-4A16-8FD1-B245D3666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CD7E2-050E-49B1-922D-B7359E4E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3260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4EFCE-D9B0-4A75-9949-9B65C9684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B4AB7-8A1E-4C4A-A7AE-072D9151C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683B9-8E66-4C98-9D73-4D658CC53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9131F-E6D2-43CA-BD08-DB89CB7F7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2FF94-EFF7-4D09-AA8B-BFA9BA18B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978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01CE2-9679-4FFC-B40C-A1FD9D55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35A3A-4254-4E8F-BBCE-0AD3B7D9F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F39E4-692C-436B-A2A4-6C9A7EE9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1D3AE-FA67-4993-A87F-F72C0DF0A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5FA2F-43F0-4155-9879-4E858477F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986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C0149-E47E-43C2-B6B8-6CEB2DED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C6CD2-50BF-4560-82A4-63BFA80594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FB97CE-50E2-4A76-8FA6-76CAC68E7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1964E3-CF0D-4631-9F02-0252A98A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D9DF4-B4E2-4B57-BAD7-9015F53D3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14E0E-3FCB-4CC8-B121-8D116A4D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88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36C1B-F111-410B-8615-8989E2E7F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E62E04-5AA2-483B-87E4-EE550472B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0CD25-7373-4B49-A7FC-ECE7DE154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198194-A33F-4383-B62D-EF55E84DBA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562795-A7EC-48BE-8A8D-CD23ECE709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EBBEDF-A94D-44BE-9C3E-BA8F4B374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0F9ABC-F227-4E41-881D-4B925C9E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9B235A-1A4F-4383-9AD4-B5698E0BF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096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DB00-336A-41D0-A6E6-2CDC83879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8669B-5058-478A-8BA0-A8B1EE040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61EE-48C8-4AC6-8032-4F1218317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AD983D-58FD-434D-8324-088337986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050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97F1AF-3D4A-4290-A3BF-BCB58C020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D24E61-AB47-4EA8-8AC0-C52854EB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EFCB41-9EE7-4D34-877F-65C52ADBB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8914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C4356-7033-4A24-A7AD-70889D5A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31465-0AF0-4369-81B8-1C93A0CCF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60B61-7C5A-4FBE-BA68-10D92D8B0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11426-7B20-4FEB-A459-AD418A9E8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4E358-402D-46B6-87E7-B0AE112A3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B9A881-22A0-45A5-B5A6-84FE06701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41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DFEAE-6F70-434E-A6B4-06AF05132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211230-642E-4D9D-9DE6-3041B58485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8EED8-2FBB-4C65-B3EF-6F9AC7DF8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AA024-0336-495A-8319-BB5A5FF39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8BCF78-EE12-4BF6-BD45-052ED2C84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C72E-16EE-4BA3-A81F-B06FD8DC7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1921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7CA74-0AE5-4F44-A25C-FBD5CA3FD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2742F0-E8ED-43D6-87F6-AE394097D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53DC7-D62F-44A7-887F-7E96BF322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BF04E-9890-4AF7-A82F-A21E56385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2FACE-C47E-4E48-97EF-1083D6834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618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BD182-4358-4A56-9B2D-7564C0A73A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A3B182-A899-4A98-983C-D6EA3DE87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7B2A1-C412-4983-BF5C-0568FA74F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9FEE-F40D-4822-A63F-E4B62FBCA689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CAD1F-B154-4139-8634-3319A4567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3C8DE-E3E1-4384-9C52-62C2A563E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101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631B-B9EE-46D0-A707-FF91A51D8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BCBD6-9DE7-4773-BEF1-6C8234D44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4399C-2F82-4B40-B4DA-2C52DECBFB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99FEE-F40D-4822-A63F-E4B62FBCA689}" type="datetimeFigureOut">
              <a:rPr lang="en-IN" smtClean="0"/>
              <a:t>16-08-2024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76084-42FC-41AA-9250-2EF68E833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958E1-B6AF-43B4-8AD6-B55E863E1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29F09-C898-4659-BD00-5243F9357D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242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617D2-A903-4606-9B31-D4FCC05059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Artificial Neural Network 101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8955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are the near-term job impacts of AI? | by Taylor Sloane | Medium">
            <a:extLst>
              <a:ext uri="{FF2B5EF4-FFF2-40B4-BE49-F238E27FC236}">
                <a16:creationId xmlns:a16="http://schemas.microsoft.com/office/drawing/2014/main" id="{EB812284-BBD2-1DE2-B2F3-0DAE1F4AC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335" y="558506"/>
            <a:ext cx="5891329" cy="54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450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4341E98B-BDC5-4894-AED5-5BD894E6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r>
              <a:rPr lang="en-US" altLang="en-US" dirty="0"/>
              <a:t>Biological Inspiration</a:t>
            </a:r>
          </a:p>
        </p:txBody>
      </p:sp>
      <p:pic>
        <p:nvPicPr>
          <p:cNvPr id="66564" name="Picture 4">
            <a:extLst>
              <a:ext uri="{FF2B5EF4-FFF2-40B4-BE49-F238E27FC236}">
                <a16:creationId xmlns:a16="http://schemas.microsoft.com/office/drawing/2014/main" id="{103B96FE-3A96-483A-8A31-EE217164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2609166"/>
            <a:ext cx="23114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565" name="Text Box 5">
            <a:extLst>
              <a:ext uri="{FF2B5EF4-FFF2-40B4-BE49-F238E27FC236}">
                <a16:creationId xmlns:a16="http://schemas.microsoft.com/office/drawing/2014/main" id="{DC5E0A89-D242-4798-BF73-B7C931A3E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248" y="1447800"/>
            <a:ext cx="104063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/>
              <a:t>Idea : To make the computer more robust, intelligent, and learn, …</a:t>
            </a:r>
          </a:p>
          <a:p>
            <a:r>
              <a:rPr lang="en-US" altLang="en-US" dirty="0"/>
              <a:t>Let’s model our computer software (and/or hardware) after the brain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g brain time : r/memes">
            <a:extLst>
              <a:ext uri="{FF2B5EF4-FFF2-40B4-BE49-F238E27FC236}">
                <a16:creationId xmlns:a16="http://schemas.microsoft.com/office/drawing/2014/main" id="{9E2CF4EF-C27B-46EA-A600-BC410BCE0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042988"/>
            <a:ext cx="60960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596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EB57B5AA-02B4-45E7-A92A-15E18D120E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228600"/>
            <a:ext cx="7772400" cy="1143000"/>
          </a:xfrm>
        </p:spPr>
        <p:txBody>
          <a:bodyPr/>
          <a:lstStyle/>
          <a:p>
            <a:r>
              <a:rPr lang="en-US" altLang="en-US"/>
              <a:t>Neurons in the Brain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F0A2DB58-1624-4BE6-8263-602FAB83B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371600"/>
            <a:ext cx="5715000" cy="3581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Although heterogeneous, at a low level the brain is composed of neurons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A neuron receives input from other neurons (generally thousands) from its synapses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Inputs are approximately summed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When the input exceeds a threshold the neuron sends an electrical spike that travels  that travels from the body, down the axon, to the next neuron(s)</a:t>
            </a:r>
          </a:p>
        </p:txBody>
      </p:sp>
      <p:pic>
        <p:nvPicPr>
          <p:cNvPr id="68612" name="Picture 4">
            <a:extLst>
              <a:ext uri="{FF2B5EF4-FFF2-40B4-BE49-F238E27FC236}">
                <a16:creationId xmlns:a16="http://schemas.microsoft.com/office/drawing/2014/main" id="{350F7203-AE77-43FF-A2E4-1F298FC52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371601"/>
            <a:ext cx="2457450" cy="194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3" name="Picture 5">
            <a:extLst>
              <a:ext uri="{FF2B5EF4-FFF2-40B4-BE49-F238E27FC236}">
                <a16:creationId xmlns:a16="http://schemas.microsoft.com/office/drawing/2014/main" id="{F484586C-419A-4D3D-B0B5-30AF604B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962401"/>
            <a:ext cx="4495800" cy="271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activation function">
            <a:extLst>
              <a:ext uri="{FF2B5EF4-FFF2-40B4-BE49-F238E27FC236}">
                <a16:creationId xmlns:a16="http://schemas.microsoft.com/office/drawing/2014/main" id="{2BD855C2-DB48-41D9-964C-C431CBC8E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47" y="1809502"/>
            <a:ext cx="9029719" cy="343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031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eural network bias neuron">
            <a:extLst>
              <a:ext uri="{FF2B5EF4-FFF2-40B4-BE49-F238E27FC236}">
                <a16:creationId xmlns:a16="http://schemas.microsoft.com/office/drawing/2014/main" id="{4FE2BBE8-2026-45C9-8A7C-BD42E8482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496" y="963290"/>
            <a:ext cx="5727171" cy="493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24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85552E3-1387-4CA3-A649-B776F0601BBC}"/>
              </a:ext>
            </a:extLst>
          </p:cNvPr>
          <p:cNvSpPr/>
          <p:nvPr/>
        </p:nvSpPr>
        <p:spPr>
          <a:xfrm>
            <a:off x="1794934" y="3189238"/>
            <a:ext cx="8356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970"/>
                </a:solidFill>
                <a:effectLst/>
                <a:latin typeface="Roboto"/>
              </a:rPr>
              <a:t>Activation functions are mathematical equations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970"/>
                </a:solidFill>
                <a:effectLst/>
                <a:latin typeface="Roboto"/>
              </a:rPr>
              <a:t>determine the output of a neural network.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970"/>
                </a:solidFill>
                <a:effectLst/>
                <a:latin typeface="Roboto"/>
              </a:rPr>
              <a:t>attached to each neuron in the network, and determines whether it should be activated (“fired”) or not, based on whether each neuron’s input is relevant for the model’s prediction.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970"/>
                </a:solidFill>
                <a:effectLst/>
                <a:latin typeface="Roboto"/>
              </a:rPr>
              <a:t>also help normalize the output of each neuron to a range between 1 and 0 or between -1 and 1.</a:t>
            </a:r>
            <a:endParaRPr lang="en-IN" sz="2400" dirty="0"/>
          </a:p>
        </p:txBody>
      </p:sp>
      <p:pic>
        <p:nvPicPr>
          <p:cNvPr id="1026" name="Picture 2" descr="Activation function input and output in neural networks">
            <a:extLst>
              <a:ext uri="{FF2B5EF4-FFF2-40B4-BE49-F238E27FC236}">
                <a16:creationId xmlns:a16="http://schemas.microsoft.com/office/drawing/2014/main" id="{15179BE6-DF07-4CAF-AFD4-944333CC2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88" y="871009"/>
            <a:ext cx="4773612" cy="187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361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activation function">
            <a:extLst>
              <a:ext uri="{FF2B5EF4-FFF2-40B4-BE49-F238E27FC236}">
                <a16:creationId xmlns:a16="http://schemas.microsoft.com/office/drawing/2014/main" id="{51731110-0F3C-46AA-8D98-DD1DA6803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57213"/>
            <a:ext cx="11430000" cy="574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940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4E5E-B995-4F33-A348-89F144730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C59E6-09AB-493B-81A1-FE938DDE1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Loss’ in Machine learning helps us understand the difference between the predicted value &amp; the actual value.</a:t>
            </a:r>
          </a:p>
          <a:p>
            <a:endParaRPr lang="en-US" dirty="0"/>
          </a:p>
          <a:p>
            <a:r>
              <a:rPr lang="en-US" dirty="0"/>
              <a:t>Loss function: Used when we refer to the error for a single training example.</a:t>
            </a:r>
            <a:br>
              <a:rPr lang="en-US" dirty="0"/>
            </a:br>
            <a:r>
              <a:rPr lang="en-US" dirty="0"/>
              <a:t>Cost function: Used to refer to an average of the loss functions over an entire training dataset.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6213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9F467-F2C1-40DF-A465-09B7A4DBD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Cost function for regression </a:t>
            </a:r>
            <a:br>
              <a:rPr lang="en-IN" dirty="0"/>
            </a:br>
            <a:endParaRPr lang="en-IN" dirty="0"/>
          </a:p>
        </p:txBody>
      </p:sp>
      <p:pic>
        <p:nvPicPr>
          <p:cNvPr id="1026" name="Picture 2" descr="MAE Cost function">
            <a:extLst>
              <a:ext uri="{FF2B5EF4-FFF2-40B4-BE49-F238E27FC236}">
                <a16:creationId xmlns:a16="http://schemas.microsoft.com/office/drawing/2014/main" id="{761BE107-3F36-42F6-A9FE-AB44E859F6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724" y="2848247"/>
            <a:ext cx="4123343" cy="116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460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96565-85BB-4630-83C0-3B8A3DFB4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(GD)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F25DA-D8F5-441D-95D5-EAB672FD9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iterative first-order optimization algorithm used to find a local minimum/maximum of a given function. </a:t>
            </a:r>
          </a:p>
          <a:p>
            <a:r>
              <a:rPr lang="en-US" dirty="0"/>
              <a:t>This method is commonly used in machine learning to minimize a cost/loss function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2388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diagram of a curve&#10;&#10;Description automatically generated">
            <a:extLst>
              <a:ext uri="{FF2B5EF4-FFF2-40B4-BE49-F238E27FC236}">
                <a16:creationId xmlns:a16="http://schemas.microsoft.com/office/drawing/2014/main" id="{68B6D04A-6D94-DCC8-FA8C-CFF6EB492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3967" y="643466"/>
            <a:ext cx="9564065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617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AE52E-8FC0-4B20-8541-C82490367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Back-propagation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82B85-4358-4AD0-B6D2-10FBCA7FC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7918"/>
            <a:ext cx="10515600" cy="4351338"/>
          </a:xfrm>
        </p:spPr>
        <p:txBody>
          <a:bodyPr/>
          <a:lstStyle/>
          <a:p>
            <a:r>
              <a:rPr lang="en-US" dirty="0"/>
              <a:t>Back-propagation is the essence of neural net training. </a:t>
            </a:r>
          </a:p>
          <a:p>
            <a:r>
              <a:rPr lang="en-US" dirty="0"/>
              <a:t>It is the practice of fine-tuning the weights of a neural net based on the error rate (i.e. loss) obtained in the previous epoch (i.e. iteration).</a:t>
            </a:r>
          </a:p>
          <a:p>
            <a:r>
              <a:rPr lang="en-US" dirty="0"/>
              <a:t> Proper tuning of the weights ensures lower error rates, making the model reliable by increasing its generalization.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7982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ural networks animation 2 ">
            <a:hlinkClick r:id="" action="ppaction://media"/>
            <a:extLst>
              <a:ext uri="{FF2B5EF4-FFF2-40B4-BE49-F238E27FC236}">
                <a16:creationId xmlns:a16="http://schemas.microsoft.com/office/drawing/2014/main" id="{A1E212F8-E9C4-4342-ABB3-8E2FF98F05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8920" y="835660"/>
            <a:ext cx="10373360" cy="518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4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ural networks animation 1 ">
            <a:hlinkClick r:id="" action="ppaction://media"/>
            <a:extLst>
              <a:ext uri="{FF2B5EF4-FFF2-40B4-BE49-F238E27FC236}">
                <a16:creationId xmlns:a16="http://schemas.microsoft.com/office/drawing/2014/main" id="{AA10D2A6-6F16-4914-9244-5DF398E19B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2780" y="650240"/>
            <a:ext cx="11023600" cy="440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3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0A9FA-CD72-4CB1-AD2E-AC07E3D45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rate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AECB7-98AE-4ED5-BBB1-79F44E412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amount that the weights are updated during training is referred to as the </a:t>
            </a:r>
            <a:r>
              <a:rPr lang="en-US" b="1" dirty="0"/>
              <a:t>step size or the learning rate</a:t>
            </a:r>
            <a:r>
              <a:rPr lang="en-US" dirty="0"/>
              <a:t>.</a:t>
            </a:r>
          </a:p>
          <a:p>
            <a:r>
              <a:rPr lang="en-US" dirty="0"/>
              <a:t>A hyperparameter that controls how much to change the model in response to the estimated error, each time the model weights are updated. 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7950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ED86A-7125-4374-8A36-8AC08EA6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Epochs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C7F22-B0FD-43E0-9560-84E10B5A7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number of is a hyperparameter of gradient descent that controls the number of complete passes through the training dataset.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453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2103</TotalTime>
  <Words>405</Words>
  <Application>Microsoft Office PowerPoint</Application>
  <PresentationFormat>Widescreen</PresentationFormat>
  <Paragraphs>31</Paragraphs>
  <Slides>18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Roboto</vt:lpstr>
      <vt:lpstr>Office Theme</vt:lpstr>
      <vt:lpstr>Artificial Neural Network 101 </vt:lpstr>
      <vt:lpstr>PowerPoint Presentation</vt:lpstr>
      <vt:lpstr>Biological Inspiration</vt:lpstr>
      <vt:lpstr>PowerPoint Presentation</vt:lpstr>
      <vt:lpstr>Neurons in the Brain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Cost function for regression  </vt:lpstr>
      <vt:lpstr>Gradient descent (GD)</vt:lpstr>
      <vt:lpstr>PowerPoint Presentation</vt:lpstr>
      <vt:lpstr>Back-propagation</vt:lpstr>
      <vt:lpstr>PowerPoint Presentation</vt:lpstr>
      <vt:lpstr>PowerPoint Presentation</vt:lpstr>
      <vt:lpstr>Learning rate</vt:lpstr>
      <vt:lpstr>Epochs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</dc:title>
  <dc:creator>Abhishek Srivastava</dc:creator>
  <cp:lastModifiedBy>Abhishek Srivastava</cp:lastModifiedBy>
  <cp:revision>79</cp:revision>
  <dcterms:created xsi:type="dcterms:W3CDTF">2021-11-28T10:36:30Z</dcterms:created>
  <dcterms:modified xsi:type="dcterms:W3CDTF">2024-08-16T08:34:56Z</dcterms:modified>
</cp:coreProperties>
</file>