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500" r:id="rId3"/>
    <p:sldId id="285" r:id="rId4"/>
    <p:sldId id="415" r:id="rId5"/>
    <p:sldId id="286" r:id="rId6"/>
    <p:sldId id="320" r:id="rId7"/>
    <p:sldId id="390" r:id="rId8"/>
    <p:sldId id="317" r:id="rId9"/>
    <p:sldId id="322" r:id="rId10"/>
    <p:sldId id="325" r:id="rId11"/>
    <p:sldId id="326" r:id="rId12"/>
    <p:sldId id="324" r:id="rId13"/>
    <p:sldId id="492" r:id="rId14"/>
    <p:sldId id="319" r:id="rId15"/>
    <p:sldId id="440" r:id="rId16"/>
    <p:sldId id="439" r:id="rId17"/>
    <p:sldId id="433" r:id="rId18"/>
    <p:sldId id="434" r:id="rId19"/>
    <p:sldId id="527" r:id="rId20"/>
    <p:sldId id="257" r:id="rId21"/>
    <p:sldId id="259" r:id="rId22"/>
    <p:sldId id="268" r:id="rId23"/>
    <p:sldId id="529" r:id="rId24"/>
    <p:sldId id="261" r:id="rId25"/>
    <p:sldId id="260" r:id="rId26"/>
    <p:sldId id="262" r:id="rId27"/>
    <p:sldId id="263" r:id="rId28"/>
    <p:sldId id="264" r:id="rId29"/>
    <p:sldId id="265" r:id="rId30"/>
    <p:sldId id="266" r:id="rId31"/>
    <p:sldId id="267" r:id="rId32"/>
    <p:sldId id="528" r:id="rId33"/>
    <p:sldId id="270" r:id="rId34"/>
    <p:sldId id="269" r:id="rId35"/>
    <p:sldId id="271" r:id="rId36"/>
    <p:sldId id="272" r:id="rId37"/>
    <p:sldId id="273" r:id="rId38"/>
    <p:sldId id="274" r:id="rId39"/>
    <p:sldId id="275" r:id="rId40"/>
    <p:sldId id="276" r:id="rId41"/>
    <p:sldId id="277" r:id="rId42"/>
    <p:sldId id="278" r:id="rId43"/>
    <p:sldId id="279" r:id="rId44"/>
    <p:sldId id="526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6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F08F7-52D8-4313-A1C7-EFD58E0F5C67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291B6-C583-4D9B-973F-0F077DE713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564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CCCA820-97E9-4DAF-95AE-08DA6F76E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B6EC87-7EC9-4BC9-8D82-79D125C104E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A0891626-3F49-4046-99CD-3013418EE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87156EF3-2722-4124-B1BF-ACB1B84C0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36A3DCB-C53E-44CB-86B4-E7FEDC561F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967D2-986B-464D-9E9C-D07E9D7A2FE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5D893E9E-027B-49D7-9507-37E64EF0E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1E29C44F-428B-4844-8D40-33B0F976E7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05F0-7886-46D2-88C6-0D14E1E72902}" type="slidenum">
              <a:rPr lang="en-IN" smtClean="0"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8120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AB5E4-9E03-4081-9835-DCCC528770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363E93-E3FB-41EB-838C-56D64E523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9DD7C-C96C-40A8-8273-076E90A4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F3E67-FEDF-4A16-8FD1-B245D3666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CD7E2-050E-49B1-922D-B7359E4E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3260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4EFCE-D9B0-4A75-9949-9B65C968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B4AB7-8A1E-4C4A-A7AE-072D9151C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683B9-8E66-4C98-9D73-4D658CC53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9131F-E6D2-43CA-BD08-DB89CB7F7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2FF94-EFF7-4D09-AA8B-BFA9BA18B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978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01CE2-9679-4FFC-B40C-A1FD9D55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35A3A-4254-4E8F-BBCE-0AD3B7D9F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F39E4-692C-436B-A2A4-6C9A7EE9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1D3AE-FA67-4993-A87F-F72C0DF0A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5FA2F-43F0-4155-9879-4E858477F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986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C0149-E47E-43C2-B6B8-6CEB2DED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C6CD2-50BF-4560-82A4-63BFA8059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FB97CE-50E2-4A76-8FA6-76CAC68E7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964E3-CF0D-4631-9F02-0252A98A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D9DF4-B4E2-4B57-BAD7-9015F53D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14E0E-3FCB-4CC8-B121-8D116A4D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88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36C1B-F111-410B-8615-8989E2E7F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62E04-5AA2-483B-87E4-EE550472B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0CD25-7373-4B49-A7FC-ECE7DE154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198194-A33F-4383-B62D-EF55E84DBA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562795-A7EC-48BE-8A8D-CD23ECE709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EBBEDF-A94D-44BE-9C3E-BA8F4B374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0F9ABC-F227-4E41-881D-4B925C9E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9B235A-1A4F-4383-9AD4-B5698E0BF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096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DB00-336A-41D0-A6E6-2CDC8387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8669B-5058-478A-8BA0-A8B1EE040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61EE-48C8-4AC6-8032-4F121831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AD983D-58FD-434D-8324-088337986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050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97F1AF-3D4A-4290-A3BF-BCB58C020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D24E61-AB47-4EA8-8AC0-C52854EB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FCB41-9EE7-4D34-877F-65C52ADBB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891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C4356-7033-4A24-A7AD-70889D5A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31465-0AF0-4369-81B8-1C93A0CCF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60B61-7C5A-4FBE-BA68-10D92D8B0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11426-7B20-4FEB-A459-AD418A9E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4E358-402D-46B6-87E7-B0AE112A3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9A881-22A0-45A5-B5A6-84FE06701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1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DFEAE-6F70-434E-A6B4-06AF0513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211230-642E-4D9D-9DE6-3041B5848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8EED8-2FBB-4C65-B3EF-6F9AC7DF8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AA024-0336-495A-8319-BB5A5FF3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BCF78-EE12-4BF6-BD45-052ED2C84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C72E-16EE-4BA3-A81F-B06FD8DC7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192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7CA74-0AE5-4F44-A25C-FBD5CA3F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742F0-E8ED-43D6-87F6-AE394097D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53DC7-D62F-44A7-887F-7E96BF322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BF04E-9890-4AF7-A82F-A21E56385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2FACE-C47E-4E48-97EF-1083D6834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618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BD182-4358-4A56-9B2D-7564C0A73A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A3B182-A899-4A98-983C-D6EA3DE87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7B2A1-C412-4983-BF5C-0568FA74F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CAD1F-B154-4139-8634-3319A4567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3C8DE-E3E1-4384-9C52-62C2A563E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01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631B-B9EE-46D0-A707-FF91A51D8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BCBD6-9DE7-4773-BEF1-6C8234D44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4399C-2F82-4B40-B4DA-2C52DECBF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99FEE-F40D-4822-A63F-E4B62FBCA689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76084-42FC-41AA-9250-2EF68E833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958E1-B6AF-43B4-8AD6-B55E863E1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242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ground.tensorflow.org/" TargetMode="External"/><Relationship Id="rId2" Type="http://schemas.openxmlformats.org/officeDocument/2006/relationships/hyperlink" Target="https://www.mladdict.com/neural-network-simulato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617D2-A903-4606-9B31-D4FCC05059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Artificial Neural Network 101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8955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are the near-term job impacts of AI? | by Taylor Sloane | Medium">
            <a:extLst>
              <a:ext uri="{FF2B5EF4-FFF2-40B4-BE49-F238E27FC236}">
                <a16:creationId xmlns:a16="http://schemas.microsoft.com/office/drawing/2014/main" id="{EB812284-BBD2-1DE2-B2F3-0DAE1F4AC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335" y="558506"/>
            <a:ext cx="5891329" cy="54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45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341E98B-BDC5-4894-AED5-5BD894E6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 altLang="en-US" dirty="0"/>
              <a:t>Biological Inspiration</a:t>
            </a:r>
          </a:p>
        </p:txBody>
      </p:sp>
      <p:pic>
        <p:nvPicPr>
          <p:cNvPr id="66564" name="Picture 4">
            <a:extLst>
              <a:ext uri="{FF2B5EF4-FFF2-40B4-BE49-F238E27FC236}">
                <a16:creationId xmlns:a16="http://schemas.microsoft.com/office/drawing/2014/main" id="{103B96FE-3A96-483A-8A31-EE217164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2609166"/>
            <a:ext cx="2311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565" name="Text Box 5">
            <a:extLst>
              <a:ext uri="{FF2B5EF4-FFF2-40B4-BE49-F238E27FC236}">
                <a16:creationId xmlns:a16="http://schemas.microsoft.com/office/drawing/2014/main" id="{DC5E0A89-D242-4798-BF73-B7C931A3E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248" y="1447800"/>
            <a:ext cx="104063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/>
              <a:t>Idea : To make the computer more robust, intelligent, and learn, …</a:t>
            </a:r>
          </a:p>
          <a:p>
            <a:r>
              <a:rPr lang="en-US" altLang="en-US" dirty="0"/>
              <a:t>Let’s model our computer software (and/or hardware) after the brain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g brain time : r/memes">
            <a:extLst>
              <a:ext uri="{FF2B5EF4-FFF2-40B4-BE49-F238E27FC236}">
                <a16:creationId xmlns:a16="http://schemas.microsoft.com/office/drawing/2014/main" id="{9E2CF4EF-C27B-46EA-A600-BC410BCE0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042988"/>
            <a:ext cx="60960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59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EB57B5AA-02B4-45E7-A92A-15E18D120E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228600"/>
            <a:ext cx="7772400" cy="1143000"/>
          </a:xfrm>
        </p:spPr>
        <p:txBody>
          <a:bodyPr/>
          <a:lstStyle/>
          <a:p>
            <a:r>
              <a:rPr lang="en-US" altLang="en-US"/>
              <a:t>Neurons in the Brain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F0A2DB58-1624-4BE6-8263-602FAB83B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371600"/>
            <a:ext cx="5715000" cy="3581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Although heterogeneous, at a low level the brain is composed of neurons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A neuron receives input from other neurons (generally thousands) from its synapses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Inputs are approximately summed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When the input exceeds a threshold the neuron sends an electrical spike that travels  that travels from the body, down the axon, to the next neuron(s)</a:t>
            </a:r>
          </a:p>
        </p:txBody>
      </p:sp>
      <p:pic>
        <p:nvPicPr>
          <p:cNvPr id="68612" name="Picture 4">
            <a:extLst>
              <a:ext uri="{FF2B5EF4-FFF2-40B4-BE49-F238E27FC236}">
                <a16:creationId xmlns:a16="http://schemas.microsoft.com/office/drawing/2014/main" id="{350F7203-AE77-43FF-A2E4-1F298FC52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371601"/>
            <a:ext cx="2457450" cy="194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3" name="Picture 5">
            <a:extLst>
              <a:ext uri="{FF2B5EF4-FFF2-40B4-BE49-F238E27FC236}">
                <a16:creationId xmlns:a16="http://schemas.microsoft.com/office/drawing/2014/main" id="{F484586C-419A-4D3D-B0B5-30AF604B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962401"/>
            <a:ext cx="4495800" cy="271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activation function">
            <a:extLst>
              <a:ext uri="{FF2B5EF4-FFF2-40B4-BE49-F238E27FC236}">
                <a16:creationId xmlns:a16="http://schemas.microsoft.com/office/drawing/2014/main" id="{2BD855C2-DB48-41D9-964C-C431CBC8E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47" y="1809502"/>
            <a:ext cx="9029719" cy="343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031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eural network bias neuron">
            <a:extLst>
              <a:ext uri="{FF2B5EF4-FFF2-40B4-BE49-F238E27FC236}">
                <a16:creationId xmlns:a16="http://schemas.microsoft.com/office/drawing/2014/main" id="{4FE2BBE8-2026-45C9-8A7C-BD42E8482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496" y="963290"/>
            <a:ext cx="5727171" cy="493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24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5552E3-1387-4CA3-A649-B776F0601BBC}"/>
              </a:ext>
            </a:extLst>
          </p:cNvPr>
          <p:cNvSpPr/>
          <p:nvPr/>
        </p:nvSpPr>
        <p:spPr>
          <a:xfrm>
            <a:off x="1794934" y="3189238"/>
            <a:ext cx="8356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Activation functions are mathematical equations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determine the output of a neural network.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attached to each neuron in the network, and determines whether it should be activated (“fired”) or not, based on whether each neuron’s input is relevant for the model’s prediction.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also help normalize the output of each neuron to a range between 1 and 0 or between -1 and 1.</a:t>
            </a:r>
            <a:endParaRPr lang="en-IN" sz="2400" dirty="0"/>
          </a:p>
        </p:txBody>
      </p:sp>
      <p:pic>
        <p:nvPicPr>
          <p:cNvPr id="1026" name="Picture 2" descr="Activation function input and output in neural networks">
            <a:extLst>
              <a:ext uri="{FF2B5EF4-FFF2-40B4-BE49-F238E27FC236}">
                <a16:creationId xmlns:a16="http://schemas.microsoft.com/office/drawing/2014/main" id="{15179BE6-DF07-4CAF-AFD4-944333CC2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871009"/>
            <a:ext cx="4773612" cy="187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361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activation function">
            <a:extLst>
              <a:ext uri="{FF2B5EF4-FFF2-40B4-BE49-F238E27FC236}">
                <a16:creationId xmlns:a16="http://schemas.microsoft.com/office/drawing/2014/main" id="{51731110-0F3C-46AA-8D98-DD1DA6803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57213"/>
            <a:ext cx="11430000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940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4E5E-B995-4F33-A348-89F144730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C59E6-09AB-493B-81A1-FE938DDE1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Loss’ in Machine learning helps us understand the difference between the predicted value &amp; the actual value.</a:t>
            </a:r>
          </a:p>
          <a:p>
            <a:endParaRPr lang="en-US" dirty="0"/>
          </a:p>
          <a:p>
            <a:r>
              <a:rPr lang="en-US" dirty="0"/>
              <a:t>Loss function: Used when we refer to the error for a single training example.</a:t>
            </a:r>
            <a:br>
              <a:rPr lang="en-US" dirty="0"/>
            </a:br>
            <a:r>
              <a:rPr lang="en-US" dirty="0"/>
              <a:t>Cost function: Used to refer to an average of the loss functions over an entire training dataset.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6213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F467-F2C1-40DF-A465-09B7A4DBD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Cost function for regression </a:t>
            </a:r>
            <a:br>
              <a:rPr lang="en-IN" dirty="0"/>
            </a:br>
            <a:endParaRPr lang="en-IN" dirty="0"/>
          </a:p>
        </p:txBody>
      </p:sp>
      <p:pic>
        <p:nvPicPr>
          <p:cNvPr id="1026" name="Picture 2" descr="MAE Cost function">
            <a:extLst>
              <a:ext uri="{FF2B5EF4-FFF2-40B4-BE49-F238E27FC236}">
                <a16:creationId xmlns:a16="http://schemas.microsoft.com/office/drawing/2014/main" id="{761BE107-3F36-42F6-A9FE-AB44E859F6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724" y="2848247"/>
            <a:ext cx="4123343" cy="116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460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96565-85BB-4630-83C0-3B8A3DFB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(GD)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F25DA-D8F5-441D-95D5-EAB672FD9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iterative first-order optimization algorithm used to find a local minimum/maximum of a given function. </a:t>
            </a:r>
          </a:p>
          <a:p>
            <a:r>
              <a:rPr lang="en-US" dirty="0"/>
              <a:t>This method is commonly used in machine learning to minimize a cost/loss function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2388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diagram of a curve&#10;&#10;Description automatically generated">
            <a:extLst>
              <a:ext uri="{FF2B5EF4-FFF2-40B4-BE49-F238E27FC236}">
                <a16:creationId xmlns:a16="http://schemas.microsoft.com/office/drawing/2014/main" id="{68B6D04A-6D94-DCC8-FA8C-CFF6EB492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3967" y="643466"/>
            <a:ext cx="956406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617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AE52E-8FC0-4B20-8541-C82490367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Back-propagation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82B85-4358-4AD0-B6D2-10FBCA7FC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7918"/>
            <a:ext cx="10515600" cy="4351338"/>
          </a:xfrm>
        </p:spPr>
        <p:txBody>
          <a:bodyPr/>
          <a:lstStyle/>
          <a:p>
            <a:r>
              <a:rPr lang="en-US" dirty="0"/>
              <a:t>Back-propagation is the essence of neural net training. </a:t>
            </a:r>
          </a:p>
          <a:p>
            <a:r>
              <a:rPr lang="en-US" dirty="0"/>
              <a:t>It is the practice of fine-tuning the weights of a neural net based on the error rate (i.e. loss) obtained in the previous epoch (i.e. iteration).</a:t>
            </a:r>
          </a:p>
          <a:p>
            <a:r>
              <a:rPr lang="en-US" dirty="0"/>
              <a:t> Proper tuning of the weights ensures lower error rates, making the model reliable by increasing its generalization.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7982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ural networks animation 2 ">
            <a:hlinkClick r:id="" action="ppaction://media"/>
            <a:extLst>
              <a:ext uri="{FF2B5EF4-FFF2-40B4-BE49-F238E27FC236}">
                <a16:creationId xmlns:a16="http://schemas.microsoft.com/office/drawing/2014/main" id="{A1E212F8-E9C4-4342-ABB3-8E2FF98F05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8920" y="835660"/>
            <a:ext cx="10373360" cy="518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4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ural networks animation 1 ">
            <a:hlinkClick r:id="" action="ppaction://media"/>
            <a:extLst>
              <a:ext uri="{FF2B5EF4-FFF2-40B4-BE49-F238E27FC236}">
                <a16:creationId xmlns:a16="http://schemas.microsoft.com/office/drawing/2014/main" id="{AA10D2A6-6F16-4914-9244-5DF398E19B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2780" y="650240"/>
            <a:ext cx="11023600" cy="440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3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0A9FA-CD72-4CB1-AD2E-AC07E3D4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rate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AECB7-98AE-4ED5-BBB1-79F44E412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amount that the weights are updated during training is referred to as the </a:t>
            </a:r>
            <a:r>
              <a:rPr lang="en-US" b="1" dirty="0"/>
              <a:t>step size or the learning rate</a:t>
            </a:r>
            <a:r>
              <a:rPr lang="en-US" dirty="0"/>
              <a:t>.</a:t>
            </a:r>
          </a:p>
          <a:p>
            <a:r>
              <a:rPr lang="en-US" dirty="0"/>
              <a:t>A hyperparameter that controls how much to change the model in response to the estimated error, each time the model weights are updated. 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7950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D86A-7125-4374-8A36-8AC08EA6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Epochs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C7F22-B0FD-43E0-9560-84E10B5A7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number of is a hyperparameter of gradient descent that controls the number of complete passes through the training dataset.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453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FB5E-D077-1E8C-92E2-483E44F11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37" y="3039052"/>
            <a:ext cx="10515600" cy="1325563"/>
          </a:xfrm>
        </p:spPr>
        <p:txBody>
          <a:bodyPr/>
          <a:lstStyle/>
          <a:p>
            <a:r>
              <a:rPr lang="en-US" dirty="0"/>
              <a:t>Back-propagation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3095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F9EC005-E0A6-E9FC-EEE2-B87AE48E551D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719666"/>
          <a:ext cx="8128000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9395056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080669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6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03919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2677D3B-29B6-9CED-F1DF-1805E6E1619B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3028013"/>
          <a:ext cx="8128000" cy="76058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9395056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080669246"/>
                    </a:ext>
                  </a:extLst>
                </a:gridCol>
              </a:tblGrid>
              <a:tr h="389744">
                <a:tc>
                  <a:txBody>
                    <a:bodyPr/>
                    <a:lstStyle/>
                    <a:p>
                      <a:r>
                        <a:rPr lang="en-IN" dirty="0"/>
                        <a:t>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6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03919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14FCF76-A295-BFE6-AFFF-5E82FCE57012}"/>
              </a:ext>
            </a:extLst>
          </p:cNvPr>
          <p:cNvSpPr txBox="1"/>
          <p:nvPr/>
        </p:nvSpPr>
        <p:spPr>
          <a:xfrm>
            <a:off x="10648013" y="6508920"/>
            <a:ext cx="1543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@MattMazur</a:t>
            </a:r>
          </a:p>
        </p:txBody>
      </p:sp>
    </p:spTree>
    <p:extLst>
      <p:ext uri="{BB962C8B-B14F-4D97-AF65-F5344CB8AC3E}">
        <p14:creationId xmlns:p14="http://schemas.microsoft.com/office/powerpoint/2010/main" val="1954421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eural_network (7)">
            <a:extLst>
              <a:ext uri="{FF2B5EF4-FFF2-40B4-BE49-F238E27FC236}">
                <a16:creationId xmlns:a16="http://schemas.microsoft.com/office/drawing/2014/main" id="{8146035C-F17F-4378-C12E-96FB168AA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552" y="572722"/>
            <a:ext cx="6713407" cy="571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B41692-A44B-64EB-EA69-11258BC7B397}"/>
              </a:ext>
            </a:extLst>
          </p:cNvPr>
          <p:cNvSpPr txBox="1"/>
          <p:nvPr/>
        </p:nvSpPr>
        <p:spPr>
          <a:xfrm>
            <a:off x="10648013" y="6508920"/>
            <a:ext cx="15439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/>
              <a:t>@MattMazur</a:t>
            </a:r>
          </a:p>
        </p:txBody>
      </p:sp>
    </p:spTree>
    <p:extLst>
      <p:ext uri="{BB962C8B-B14F-4D97-AF65-F5344CB8AC3E}">
        <p14:creationId xmlns:p14="http://schemas.microsoft.com/office/powerpoint/2010/main" val="876728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02305-7494-8FFF-B3FD-35B19DCE7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Forward Pass	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E0011-ABE1-7DD5-4FA6-2249B9776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Assign some random weights </a:t>
            </a:r>
          </a:p>
        </p:txBody>
      </p:sp>
    </p:spTree>
    <p:extLst>
      <p:ext uri="{BB962C8B-B14F-4D97-AF65-F5344CB8AC3E}">
        <p14:creationId xmlns:p14="http://schemas.microsoft.com/office/powerpoint/2010/main" val="1467499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eural_network (9)">
            <a:extLst>
              <a:ext uri="{FF2B5EF4-FFF2-40B4-BE49-F238E27FC236}">
                <a16:creationId xmlns:a16="http://schemas.microsoft.com/office/drawing/2014/main" id="{B9FB0C37-4919-FE28-A3BE-C13BA341A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414" y="179977"/>
            <a:ext cx="7328004" cy="623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280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D3AC7-A8DB-322A-E65B-FAFA7F968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Net input for h1  </a:t>
            </a:r>
          </a:p>
        </p:txBody>
      </p:sp>
      <p:pic>
        <p:nvPicPr>
          <p:cNvPr id="4098" name="Picture 2" descr="net_{h1} = w_1 * i_1 + w_2 * i_2 + b_1 * 1">
            <a:extLst>
              <a:ext uri="{FF2B5EF4-FFF2-40B4-BE49-F238E27FC236}">
                <a16:creationId xmlns:a16="http://schemas.microsoft.com/office/drawing/2014/main" id="{92250B40-7BFE-FE9E-6ADF-4A82C750F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73" y="2538322"/>
            <a:ext cx="8575623" cy="56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et_{h1} = 0.15 * 0.05 + 0.2 * 0.1 + 0.35 * 1 = 0.3775">
            <a:extLst>
              <a:ext uri="{FF2B5EF4-FFF2-40B4-BE49-F238E27FC236}">
                <a16:creationId xmlns:a16="http://schemas.microsoft.com/office/drawing/2014/main" id="{66C77A1C-E1F0-116D-79DB-429DD52E1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73" y="3701132"/>
            <a:ext cx="11895853" cy="51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730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DE6BD-6342-72B1-A431-603A562E2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77" y="690979"/>
            <a:ext cx="10515600" cy="4351338"/>
          </a:xfrm>
        </p:spPr>
        <p:txBody>
          <a:bodyPr/>
          <a:lstStyle/>
          <a:p>
            <a:r>
              <a:rPr lang="en-IN" dirty="0"/>
              <a:t>We will use Logistic Function  as activation function , so we will quash this net input to h1 with it to get  output from h1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5122" name="Picture 2" descr="out_{h1} = \frac{1}{1+e^{-net_{h1}}} = \frac{1}{1+e^{-0.3775}} = 0.593269992">
            <a:extLst>
              <a:ext uri="{FF2B5EF4-FFF2-40B4-BE49-F238E27FC236}">
                <a16:creationId xmlns:a16="http://schemas.microsoft.com/office/drawing/2014/main" id="{6DA0933F-8A17-961D-8DB5-3468B909D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11" y="2757110"/>
            <a:ext cx="8968271" cy="67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449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0B3FF-5E41-0E52-BC0C-8391B392E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485" y="1897062"/>
            <a:ext cx="13281622" cy="12790056"/>
          </a:xfrm>
        </p:spPr>
        <p:txBody>
          <a:bodyPr/>
          <a:lstStyle/>
          <a:p>
            <a:r>
              <a:rPr lang="en-IN" dirty="0"/>
              <a:t>Similarly net output for h2 is calculated 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6146" name="Picture 2" descr="out_{h2} = 0.596884378">
            <a:extLst>
              <a:ext uri="{FF2B5EF4-FFF2-40B4-BE49-F238E27FC236}">
                <a16:creationId xmlns:a16="http://schemas.microsoft.com/office/drawing/2014/main" id="{7E7E93B1-0941-E95D-BECF-FD223D7EE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37" y="2992354"/>
            <a:ext cx="5181463" cy="54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553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83856-6175-0A0C-DBE9-97A45FABC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75" y="626411"/>
            <a:ext cx="10515600" cy="4351338"/>
          </a:xfrm>
        </p:spPr>
        <p:txBody>
          <a:bodyPr/>
          <a:lstStyle/>
          <a:p>
            <a:r>
              <a:rPr lang="en-IN" dirty="0"/>
              <a:t>The output from hidden layers act as input to output layer neurons, and the output of these neurons can be calculated</a:t>
            </a:r>
          </a:p>
          <a:p>
            <a:r>
              <a:rPr lang="en-IN" dirty="0"/>
              <a:t>Net input to o1 </a:t>
            </a:r>
          </a:p>
          <a:p>
            <a:endParaRPr lang="en-IN" dirty="0"/>
          </a:p>
        </p:txBody>
      </p:sp>
      <p:pic>
        <p:nvPicPr>
          <p:cNvPr id="7170" name="Picture 2" descr="net_{o1} = w_5 * out_{h1} + w_6 * out_{h2} + b_2 * 1">
            <a:extLst>
              <a:ext uri="{FF2B5EF4-FFF2-40B4-BE49-F238E27FC236}">
                <a16:creationId xmlns:a16="http://schemas.microsoft.com/office/drawing/2014/main" id="{54B2B050-F2F3-26E1-0B5D-F68553F94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66" y="2352362"/>
            <a:ext cx="9349830" cy="51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net_{o1} = 0.4 * 0.593269992 + 0.45 * 0.596884378 + 0.6 * 1 = 1.105905967">
            <a:extLst>
              <a:ext uri="{FF2B5EF4-FFF2-40B4-BE49-F238E27FC236}">
                <a16:creationId xmlns:a16="http://schemas.microsoft.com/office/drawing/2014/main" id="{CA62193F-F9E2-C56F-7F1D-98113DC16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71" y="3592950"/>
            <a:ext cx="11096063" cy="33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out_{o1} = \frac{1}{1+e^{-net_{o1}}} = \frac{1}{1+e^{-1.105905967}} = 0.75136507">
            <a:extLst>
              <a:ext uri="{FF2B5EF4-FFF2-40B4-BE49-F238E27FC236}">
                <a16:creationId xmlns:a16="http://schemas.microsoft.com/office/drawing/2014/main" id="{901ADBA4-5C2C-7EC7-2EF7-597AB0F69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71" y="4875352"/>
            <a:ext cx="10143712" cy="69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C075AB-F758-0777-B493-178F489929D5}"/>
              </a:ext>
            </a:extLst>
          </p:cNvPr>
          <p:cNvSpPr txBox="1"/>
          <p:nvPr/>
        </p:nvSpPr>
        <p:spPr>
          <a:xfrm>
            <a:off x="674557" y="4092315"/>
            <a:ext cx="3282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output of o1 </a:t>
            </a:r>
          </a:p>
        </p:txBody>
      </p:sp>
    </p:spTree>
    <p:extLst>
      <p:ext uri="{BB962C8B-B14F-4D97-AF65-F5344CB8AC3E}">
        <p14:creationId xmlns:p14="http://schemas.microsoft.com/office/powerpoint/2010/main" val="1045986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24808-4961-7137-1B08-FACEF25B1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466" y="1596999"/>
            <a:ext cx="10515600" cy="4351338"/>
          </a:xfrm>
        </p:spPr>
        <p:txBody>
          <a:bodyPr/>
          <a:lstStyle/>
          <a:p>
            <a:r>
              <a:rPr lang="en-IN" dirty="0"/>
              <a:t>Similarly output of o2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8194" name="Picture 2" descr="out_{o2} = 0.772928465">
            <a:extLst>
              <a:ext uri="{FF2B5EF4-FFF2-40B4-BE49-F238E27FC236}">
                <a16:creationId xmlns:a16="http://schemas.microsoft.com/office/drawing/2014/main" id="{2EE2DA3E-5963-1A8F-612F-0E1E43AC6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6" y="2889094"/>
            <a:ext cx="6849465" cy="72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798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_{total} = \sum \frac{1}{2}(target - output)^{2}">
            <a:extLst>
              <a:ext uri="{FF2B5EF4-FFF2-40B4-BE49-F238E27FC236}">
                <a16:creationId xmlns:a16="http://schemas.microsoft.com/office/drawing/2014/main" id="{2B804077-0AFB-AFA5-EF81-BFD6282D3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52" y="3482246"/>
            <a:ext cx="8393061" cy="77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2C8B18-8D44-DE4D-616D-3790757027D1}"/>
              </a:ext>
            </a:extLst>
          </p:cNvPr>
          <p:cNvSpPr txBox="1"/>
          <p:nvPr/>
        </p:nvSpPr>
        <p:spPr>
          <a:xfrm>
            <a:off x="449705" y="794479"/>
            <a:ext cx="3582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 Total Error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B6AA18-9373-C297-4A77-6CA3A02DFA86}"/>
              </a:ext>
            </a:extLst>
          </p:cNvPr>
          <p:cNvSpPr txBox="1"/>
          <p:nvPr/>
        </p:nvSpPr>
        <p:spPr>
          <a:xfrm>
            <a:off x="824458" y="2307640"/>
            <a:ext cx="4287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Mean Square Error </a:t>
            </a:r>
          </a:p>
        </p:txBody>
      </p:sp>
    </p:spTree>
    <p:extLst>
      <p:ext uri="{BB962C8B-B14F-4D97-AF65-F5344CB8AC3E}">
        <p14:creationId xmlns:p14="http://schemas.microsoft.com/office/powerpoint/2010/main" val="121988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_{o1} = \frac{1}{2}(target_{o1} - out_{o1})^{2} = \frac{1}{2}(0.01 - 0.75136507)^{2} = 0.274811083">
            <a:extLst>
              <a:ext uri="{FF2B5EF4-FFF2-40B4-BE49-F238E27FC236}">
                <a16:creationId xmlns:a16="http://schemas.microsoft.com/office/drawing/2014/main" id="{0D9FA229-2443-3136-8970-FBE998535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49" y="1519940"/>
            <a:ext cx="11837702" cy="50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E_{o2} = 0.023560026">
            <a:extLst>
              <a:ext uri="{FF2B5EF4-FFF2-40B4-BE49-F238E27FC236}">
                <a16:creationId xmlns:a16="http://schemas.microsoft.com/office/drawing/2014/main" id="{2D139B97-1D2E-08D8-F64F-850EA7B0C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49" y="2817917"/>
            <a:ext cx="3274895" cy="37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E_{total} = E_{o1} + E_{o2} = 0.274811083 + 0.023560026 = 0.298371109">
            <a:extLst>
              <a:ext uri="{FF2B5EF4-FFF2-40B4-BE49-F238E27FC236}">
                <a16:creationId xmlns:a16="http://schemas.microsoft.com/office/drawing/2014/main" id="{2CC443E0-A273-F94B-9D3B-111943385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49" y="4167032"/>
            <a:ext cx="11199642" cy="37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507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0B1AD-EBAE-77D2-EAF8-02D79E570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 Backpropagation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37D9D-3472-245B-F97B-3869A40E2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We want to know how much a change in w5 , will impact the total error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78188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10" descr="\frac{\partial E_{total}}{\partial w_{5}}">
            <a:extLst>
              <a:ext uri="{FF2B5EF4-FFF2-40B4-BE49-F238E27FC236}">
                <a16:creationId xmlns:a16="http://schemas.microsoft.com/office/drawing/2014/main" id="{D3D439B1-B101-CF6D-64E7-855440F1B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408" y="3245938"/>
            <a:ext cx="2352629" cy="138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91FBA5-041F-15A3-FE4F-23A776C8BEB5}"/>
              </a:ext>
            </a:extLst>
          </p:cNvPr>
          <p:cNvSpPr txBox="1"/>
          <p:nvPr/>
        </p:nvSpPr>
        <p:spPr>
          <a:xfrm>
            <a:off x="1149929" y="974221"/>
            <a:ext cx="7661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change in w5 , will impact the total error can be calculated by differentiating Etotal1 </a:t>
            </a:r>
            <a:r>
              <a:rPr lang="en-US" dirty="0" err="1"/>
              <a:t>wrt</a:t>
            </a:r>
            <a:r>
              <a:rPr lang="en-US" dirty="0"/>
              <a:t> w5 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1530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\frac{\partial E_{total}}{\partial w_{5}} = \frac{\partial E_{total}}{\partial out_{o1}} * \frac{\partial out_{o1}}{\partial net_{o1}} * \frac{\partial net_{o1}}{\partial w_{5}}">
            <a:extLst>
              <a:ext uri="{FF2B5EF4-FFF2-40B4-BE49-F238E27FC236}">
                <a16:creationId xmlns:a16="http://schemas.microsoft.com/office/drawing/2014/main" id="{57829C57-6147-5C41-B73E-E5523C620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79" y="3836532"/>
            <a:ext cx="8347126" cy="107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{\displaystyle {\frac {dz}{dx}}={\frac {dz}{dy}}\cdot {\frac {dy}{dx}},}">
            <a:extLst>
              <a:ext uri="{FF2B5EF4-FFF2-40B4-BE49-F238E27FC236}">
                <a16:creationId xmlns:a16="http://schemas.microsoft.com/office/drawing/2014/main" id="{4029C1E3-9AD7-5E3B-E8FB-9A6C13AA53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622071-9B76-B35F-3949-B4EFF53D3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969" y="1851284"/>
            <a:ext cx="2826971" cy="10732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3BB9D0-95B8-E2BE-116A-E57E739F993B}"/>
              </a:ext>
            </a:extLst>
          </p:cNvPr>
          <p:cNvSpPr txBox="1"/>
          <p:nvPr/>
        </p:nvSpPr>
        <p:spPr>
          <a:xfrm>
            <a:off x="794479" y="842256"/>
            <a:ext cx="2593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Chain Rule </a:t>
            </a:r>
          </a:p>
        </p:txBody>
      </p:sp>
    </p:spTree>
    <p:extLst>
      <p:ext uri="{BB962C8B-B14F-4D97-AF65-F5344CB8AC3E}">
        <p14:creationId xmlns:p14="http://schemas.microsoft.com/office/powerpoint/2010/main" val="30028824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output_1_backprop (4)">
            <a:extLst>
              <a:ext uri="{FF2B5EF4-FFF2-40B4-BE49-F238E27FC236}">
                <a16:creationId xmlns:a16="http://schemas.microsoft.com/office/drawing/2014/main" id="{5D9445A1-6F21-7F36-B9F2-45DB47ADC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111" y="990990"/>
            <a:ext cx="9951372" cy="487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34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6FF1B-AEE7-39CD-BB14-DA6D1B8BD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09" y="319583"/>
            <a:ext cx="10515600" cy="1325563"/>
          </a:xfrm>
        </p:spPr>
        <p:txBody>
          <a:bodyPr/>
          <a:lstStyle/>
          <a:p>
            <a:r>
              <a:rPr lang="en-US" dirty="0"/>
              <a:t>how much does the total error change with respect to the output o1?</a:t>
            </a:r>
            <a:endParaRPr lang="en-IN" dirty="0"/>
          </a:p>
        </p:txBody>
      </p:sp>
      <p:pic>
        <p:nvPicPr>
          <p:cNvPr id="14340" name="Picture 4" descr="E_{total} = \frac{1}{2}(target_{o1} - out_{o1})^{2} + \frac{1}{2}(target_{o2} - out_{o2})^{2}">
            <a:extLst>
              <a:ext uri="{FF2B5EF4-FFF2-40B4-BE49-F238E27FC236}">
                <a16:creationId xmlns:a16="http://schemas.microsoft.com/office/drawing/2014/main" id="{8F736A63-AC1B-030A-B4B1-18CD9DD8F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09" y="2279091"/>
            <a:ext cx="10358426" cy="57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\frac{\partial E_{total}}{\partial out_{o1}} = 2 * \frac{1}{2}(target_{o1} - out_{o1})^{2 - 1} * -1 + 0">
            <a:extLst>
              <a:ext uri="{FF2B5EF4-FFF2-40B4-BE49-F238E27FC236}">
                <a16:creationId xmlns:a16="http://schemas.microsoft.com/office/drawing/2014/main" id="{002F1B82-0FE8-F1E7-E31B-ECE2A926F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09" y="3710885"/>
            <a:ext cx="9719634" cy="73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\frac{\partial E_{total}}{\partial out_{o1}} = -(target_{o1} - out_{o1}) = -(0.01 - 0.75136507) = 0.74136507">
            <a:extLst>
              <a:ext uri="{FF2B5EF4-FFF2-40B4-BE49-F238E27FC236}">
                <a16:creationId xmlns:a16="http://schemas.microsoft.com/office/drawing/2014/main" id="{0E1888AF-A3B7-AF7D-F0C2-133B62EEE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09" y="5296952"/>
            <a:ext cx="11875582" cy="57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4481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E9EC7-D313-3FA3-72A0-59A7E68DB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does the output of o1 change with respect to its total net input o1</a:t>
            </a:r>
            <a:endParaRPr lang="en-IN" dirty="0"/>
          </a:p>
        </p:txBody>
      </p:sp>
      <p:pic>
        <p:nvPicPr>
          <p:cNvPr id="15362" name="Picture 2" descr="out_{o1} = \frac{1}{1+e^{-net_{o1}}}">
            <a:extLst>
              <a:ext uri="{FF2B5EF4-FFF2-40B4-BE49-F238E27FC236}">
                <a16:creationId xmlns:a16="http://schemas.microsoft.com/office/drawing/2014/main" id="{9BB6459B-C422-3F8B-8E5D-EBB3134514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47" y="2453728"/>
            <a:ext cx="5098007" cy="97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\frac{\partial out_{o1}}{\partial net_{o1}} = out_{o1}(1 - out_{o1}) = 0.75136507(1 - 0.75136507) = 0.186815602">
            <a:extLst>
              <a:ext uri="{FF2B5EF4-FFF2-40B4-BE49-F238E27FC236}">
                <a16:creationId xmlns:a16="http://schemas.microsoft.com/office/drawing/2014/main" id="{7DE50440-EB1D-8D4E-FF17-BB8DE9BE7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20" y="4943161"/>
            <a:ext cx="11188359" cy="49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1465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E4BEB6D-F3AC-D96A-AEC5-26B8FF7129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9950" y="855429"/>
          <a:ext cx="4722813" cy="391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723595" imgH="3915535" progId="Paint.Picture.1">
                  <p:embed/>
                </p:oleObj>
              </mc:Choice>
              <mc:Fallback>
                <p:oleObj name="Bitmap Image" r:id="rId2" imgW="4723595" imgH="3915535" progId="Paint.Picture.1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E4BEB6D-F3AC-D96A-AEC5-26B8FF7129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79950" y="855429"/>
                        <a:ext cx="4722813" cy="3914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1226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C396B-3F31-FBA2-4335-CA4B246AC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does the total net input of o1 change with respect to w5 </a:t>
            </a:r>
            <a:endParaRPr lang="en-IN" dirty="0"/>
          </a:p>
        </p:txBody>
      </p:sp>
      <p:pic>
        <p:nvPicPr>
          <p:cNvPr id="16386" name="Picture 2" descr="net_{o1} = w_5 * out_{h1} + w_6 * out_{h2} + b_2 * 1">
            <a:extLst>
              <a:ext uri="{FF2B5EF4-FFF2-40B4-BE49-F238E27FC236}">
                <a16:creationId xmlns:a16="http://schemas.microsoft.com/office/drawing/2014/main" id="{6CD3E0BD-126E-E525-4CAA-E6F264EE7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88331"/>
            <a:ext cx="9587972" cy="52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\frac{\partial net_{o1}}{\partial w_{5}} = 1 * out_{h1} * w_5^{(1 - 1)} + 0 + 0 = out_{h1} = 0.593269992">
            <a:extLst>
              <a:ext uri="{FF2B5EF4-FFF2-40B4-BE49-F238E27FC236}">
                <a16:creationId xmlns:a16="http://schemas.microsoft.com/office/drawing/2014/main" id="{2914E8E3-C915-2C85-EF84-223DEB81E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85" y="3782330"/>
            <a:ext cx="11540429" cy="72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4352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\frac{\partial E_{total}}{\partial w_{5}} = \frac{\partial E_{total}}{\partial out_{o1}} * \frac{\partial out_{o1}}{\partial net_{o1}} * \frac{\partial net_{o1}}{\partial w_{5}}">
            <a:extLst>
              <a:ext uri="{FF2B5EF4-FFF2-40B4-BE49-F238E27FC236}">
                <a16:creationId xmlns:a16="http://schemas.microsoft.com/office/drawing/2014/main" id="{B3516AE4-9FA6-89B8-6D27-E6AB0E892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05" y="2019047"/>
            <a:ext cx="8914118" cy="980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87F34B-BEEC-8749-6D71-2289F908FD5A}"/>
              </a:ext>
            </a:extLst>
          </p:cNvPr>
          <p:cNvSpPr txBox="1"/>
          <p:nvPr/>
        </p:nvSpPr>
        <p:spPr>
          <a:xfrm>
            <a:off x="873413" y="659567"/>
            <a:ext cx="540746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Putting it all together:</a:t>
            </a:r>
          </a:p>
          <a:p>
            <a:endParaRPr lang="en-IN" dirty="0"/>
          </a:p>
        </p:txBody>
      </p:sp>
      <p:pic>
        <p:nvPicPr>
          <p:cNvPr id="17412" name="Picture 4" descr="\frac{\partial E_{total}}{\partial w_{5}} = 0.74136507 * 0.186815602 * 0.593269992 = 0.082167041">
            <a:extLst>
              <a:ext uri="{FF2B5EF4-FFF2-40B4-BE49-F238E27FC236}">
                <a16:creationId xmlns:a16="http://schemas.microsoft.com/office/drawing/2014/main" id="{8E3B6749-00B4-8D04-FD76-53F201918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98" y="3857975"/>
            <a:ext cx="11842004" cy="60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E4B6EE-AD9E-1125-1985-FE47916516D1}"/>
              </a:ext>
            </a:extLst>
          </p:cNvPr>
          <p:cNvSpPr txBox="1"/>
          <p:nvPr/>
        </p:nvSpPr>
        <p:spPr>
          <a:xfrm>
            <a:off x="704538" y="4826833"/>
            <a:ext cx="5391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So this is the gradient of Error </a:t>
            </a:r>
            <a:r>
              <a:rPr lang="en-IN" sz="2400" dirty="0" err="1"/>
              <a:t>wrt</a:t>
            </a:r>
            <a:r>
              <a:rPr lang="en-IN" sz="2400" dirty="0"/>
              <a:t> to w5 </a:t>
            </a:r>
          </a:p>
        </p:txBody>
      </p:sp>
    </p:spTree>
    <p:extLst>
      <p:ext uri="{BB962C8B-B14F-4D97-AF65-F5344CB8AC3E}">
        <p14:creationId xmlns:p14="http://schemas.microsoft.com/office/powerpoint/2010/main" val="2529209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75DB4-BDA3-11B2-F302-AC98D666D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4000" dirty="0"/>
              <a:t>Recall Gradient Descent Algorithm </a:t>
            </a:r>
            <a:endParaRPr lang="en-IN" sz="2400" dirty="0"/>
          </a:p>
          <a:p>
            <a:pPr marL="0" indent="0">
              <a:buNone/>
            </a:pPr>
            <a:endParaRPr lang="en-IN" sz="2400" dirty="0"/>
          </a:p>
          <a:p>
            <a:pPr marL="0" indent="0">
              <a:buNone/>
            </a:pPr>
            <a:r>
              <a:rPr lang="en-IN" sz="2400" dirty="0"/>
              <a:t>New Weight =  Old weight  - Learning Rate * Gradient of error </a:t>
            </a:r>
            <a:r>
              <a:rPr lang="en-IN" sz="2400" dirty="0" err="1"/>
              <a:t>wrt</a:t>
            </a:r>
            <a:r>
              <a:rPr lang="en-IN" sz="2400" dirty="0"/>
              <a:t> weight</a:t>
            </a:r>
          </a:p>
          <a:p>
            <a:pPr marL="0" indent="0">
              <a:buNone/>
            </a:pPr>
            <a:r>
              <a:rPr lang="en-IN" sz="2400" dirty="0"/>
              <a:t>Let Learning Rate be 0.5 here </a:t>
            </a:r>
          </a:p>
          <a:p>
            <a:pPr marL="0" indent="0">
              <a:buNone/>
            </a:pPr>
            <a:endParaRPr lang="en-IN" sz="2400" dirty="0"/>
          </a:p>
          <a:p>
            <a:pPr marL="0" indent="0">
              <a:buNone/>
            </a:pPr>
            <a:endParaRPr lang="en-IN" sz="2400" dirty="0"/>
          </a:p>
          <a:p>
            <a:pPr marL="0" indent="0">
              <a:buNone/>
            </a:pPr>
            <a:endParaRPr lang="en-IN" sz="2400" dirty="0"/>
          </a:p>
        </p:txBody>
      </p:sp>
      <p:pic>
        <p:nvPicPr>
          <p:cNvPr id="18434" name="Picture 2" descr="w_5^{+} = w_5 - \eta * \frac{\partial E_{total}}{\partial w_{5}} = 0.4 - 0.5 * 0.082167041 = 0.35891648">
            <a:extLst>
              <a:ext uri="{FF2B5EF4-FFF2-40B4-BE49-F238E27FC236}">
                <a16:creationId xmlns:a16="http://schemas.microsoft.com/office/drawing/2014/main" id="{59B4ACAE-580F-B704-32DB-7EB1E4AA9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04" y="4001294"/>
            <a:ext cx="10892392" cy="57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6643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w_6^{+} = 0.408666186">
            <a:extLst>
              <a:ext uri="{FF2B5EF4-FFF2-40B4-BE49-F238E27FC236}">
                <a16:creationId xmlns:a16="http://schemas.microsoft.com/office/drawing/2014/main" id="{6B84B37C-B984-E6BA-F349-9A6535D07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4886"/>
            <a:ext cx="8011795" cy="105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w_7^{+} = 0.511301270">
            <a:extLst>
              <a:ext uri="{FF2B5EF4-FFF2-40B4-BE49-F238E27FC236}">
                <a16:creationId xmlns:a16="http://schemas.microsoft.com/office/drawing/2014/main" id="{938930AD-AE09-CF68-ABF6-0AC3EB80A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48613"/>
            <a:ext cx="8011795" cy="105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w_8^{+} = 0.561370121">
            <a:extLst>
              <a:ext uri="{FF2B5EF4-FFF2-40B4-BE49-F238E27FC236}">
                <a16:creationId xmlns:a16="http://schemas.microsoft.com/office/drawing/2014/main" id="{6CB83C3C-ADA8-E771-C185-77556DC4C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309388"/>
            <a:ext cx="7949688" cy="105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neural_network (9)">
            <a:extLst>
              <a:ext uri="{FF2B5EF4-FFF2-40B4-BE49-F238E27FC236}">
                <a16:creationId xmlns:a16="http://schemas.microsoft.com/office/drawing/2014/main" id="{7B0ABA27-B4BB-9F7F-D941-FCB3B7F7F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505" y="311237"/>
            <a:ext cx="7328004" cy="623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02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nn-calculation">
            <a:extLst>
              <a:ext uri="{FF2B5EF4-FFF2-40B4-BE49-F238E27FC236}">
                <a16:creationId xmlns:a16="http://schemas.microsoft.com/office/drawing/2014/main" id="{26FA003C-B0C6-8357-9996-15AEE2E37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302" y="191904"/>
            <a:ext cx="8181196" cy="660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1344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w_1^{+} = w_1 - \eta * \frac{\partial E_{total}}{\partial w_{1}} = 0.15 - 0.5 * 0.000438568 = 0.149780716">
            <a:extLst>
              <a:ext uri="{FF2B5EF4-FFF2-40B4-BE49-F238E27FC236}">
                <a16:creationId xmlns:a16="http://schemas.microsoft.com/office/drawing/2014/main" id="{1E8A01F6-A389-C12E-71E8-917ADC7D4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13" y="816107"/>
            <a:ext cx="10638021" cy="54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w_2^{+} = 0.19956143">
            <a:extLst>
              <a:ext uri="{FF2B5EF4-FFF2-40B4-BE49-F238E27FC236}">
                <a16:creationId xmlns:a16="http://schemas.microsoft.com/office/drawing/2014/main" id="{16EC8733-88E2-48BD-6B80-201A98D03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13" y="2058884"/>
            <a:ext cx="3887289" cy="54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w_3^{+} = 0.24975114">
            <a:extLst>
              <a:ext uri="{FF2B5EF4-FFF2-40B4-BE49-F238E27FC236}">
                <a16:creationId xmlns:a16="http://schemas.microsoft.com/office/drawing/2014/main" id="{2A4EAEC1-13FD-2073-8403-A9D302BD0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13" y="3410262"/>
            <a:ext cx="3887289" cy="54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w_4^{+} = 0.29950229">
            <a:extLst>
              <a:ext uri="{FF2B5EF4-FFF2-40B4-BE49-F238E27FC236}">
                <a16:creationId xmlns:a16="http://schemas.microsoft.com/office/drawing/2014/main" id="{6074B541-AA27-6750-21BB-7241876E3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13" y="4907015"/>
            <a:ext cx="3887289" cy="54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7661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C131-49FD-49A5-B242-F35E37C2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E7085-4DFB-36A8-49AF-CC80914E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hlinkClick r:id="rId2"/>
              </a:rPr>
              <a:t>https://www.mladdict.com/neural-network-simulator</a:t>
            </a:r>
            <a:endParaRPr lang="en-IN" dirty="0"/>
          </a:p>
          <a:p>
            <a:endParaRPr lang="en-IN" dirty="0"/>
          </a:p>
          <a:p>
            <a:r>
              <a:rPr lang="en-IN" dirty="0">
                <a:hlinkClick r:id="rId3"/>
              </a:rPr>
              <a:t>https://playground.tensorflow.org/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3015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2246</TotalTime>
  <Words>642</Words>
  <Application>Microsoft Office PowerPoint</Application>
  <PresentationFormat>Widescreen</PresentationFormat>
  <Paragraphs>72</Paragraphs>
  <Slides>44</Slides>
  <Notes>3</Notes>
  <HiddenSlides>0</HiddenSlides>
  <MMClips>2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Calibri Light</vt:lpstr>
      <vt:lpstr>Roboto</vt:lpstr>
      <vt:lpstr>Office Theme</vt:lpstr>
      <vt:lpstr>Bitmap Image</vt:lpstr>
      <vt:lpstr>Artificial Neural Network 101 </vt:lpstr>
      <vt:lpstr>PowerPoint Presentation</vt:lpstr>
      <vt:lpstr>Biological Inspiration</vt:lpstr>
      <vt:lpstr>PowerPoint Presentation</vt:lpstr>
      <vt:lpstr>Neurons in the Brain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 function for regression  </vt:lpstr>
      <vt:lpstr>Gradient descent (GD)</vt:lpstr>
      <vt:lpstr>PowerPoint Presentation</vt:lpstr>
      <vt:lpstr>Back-propagation</vt:lpstr>
      <vt:lpstr>PowerPoint Presentation</vt:lpstr>
      <vt:lpstr>PowerPoint Presentation</vt:lpstr>
      <vt:lpstr>Learning rate</vt:lpstr>
      <vt:lpstr>Epochs</vt:lpstr>
      <vt:lpstr>Back-propagation</vt:lpstr>
      <vt:lpstr>PowerPoint Presentation</vt:lpstr>
      <vt:lpstr>PowerPoint Presentation</vt:lpstr>
      <vt:lpstr>Forward Pass   </vt:lpstr>
      <vt:lpstr>PowerPoint Presentation</vt:lpstr>
      <vt:lpstr>Net input for h1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Backpropagation </vt:lpstr>
      <vt:lpstr>PowerPoint Presentation</vt:lpstr>
      <vt:lpstr>PowerPoint Presentation</vt:lpstr>
      <vt:lpstr>PowerPoint Presentation</vt:lpstr>
      <vt:lpstr>how much does the total error change with respect to the output o1?</vt:lpstr>
      <vt:lpstr>how much does the output of o1 change with respect to its total net input o1</vt:lpstr>
      <vt:lpstr>PowerPoint Presentation</vt:lpstr>
      <vt:lpstr>how much does the total net input of o1 change with respect to w5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</dc:title>
  <dc:creator>Abhishek Srivastava</dc:creator>
  <cp:lastModifiedBy>Abhishek Srivastava</cp:lastModifiedBy>
  <cp:revision>83</cp:revision>
  <dcterms:created xsi:type="dcterms:W3CDTF">2021-11-28T10:36:30Z</dcterms:created>
  <dcterms:modified xsi:type="dcterms:W3CDTF">2025-01-12T13:39:06Z</dcterms:modified>
</cp:coreProperties>
</file>