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274" r:id="rId2"/>
    <p:sldId id="275" r:id="rId3"/>
    <p:sldId id="276" r:id="rId4"/>
    <p:sldId id="277" r:id="rId5"/>
    <p:sldId id="278" r:id="rId6"/>
    <p:sldId id="280" r:id="rId7"/>
    <p:sldId id="279" r:id="rId8"/>
    <p:sldId id="281" r:id="rId9"/>
    <p:sldId id="282" r:id="rId10"/>
    <p:sldId id="283" r:id="rId11"/>
    <p:sldId id="284" r:id="rId12"/>
    <p:sldId id="285" r:id="rId13"/>
    <p:sldId id="286" r:id="rId14"/>
    <p:sldId id="337" r:id="rId15"/>
    <p:sldId id="338" r:id="rId16"/>
    <p:sldId id="340" r:id="rId17"/>
    <p:sldId id="741" r:id="rId18"/>
    <p:sldId id="339" r:id="rId19"/>
    <p:sldId id="742" r:id="rId20"/>
    <p:sldId id="743" r:id="rId21"/>
    <p:sldId id="341" r:id="rId22"/>
    <p:sldId id="642" r:id="rId23"/>
    <p:sldId id="643" r:id="rId24"/>
    <p:sldId id="644" r:id="rId25"/>
    <p:sldId id="645" r:id="rId26"/>
    <p:sldId id="646" r:id="rId27"/>
    <p:sldId id="647" r:id="rId28"/>
    <p:sldId id="496" r:id="rId29"/>
    <p:sldId id="287" r:id="rId30"/>
    <p:sldId id="696" r:id="rId31"/>
    <p:sldId id="697" r:id="rId32"/>
    <p:sldId id="726" r:id="rId33"/>
    <p:sldId id="698" r:id="rId34"/>
    <p:sldId id="699" r:id="rId35"/>
    <p:sldId id="700" r:id="rId36"/>
    <p:sldId id="701" r:id="rId37"/>
    <p:sldId id="702" r:id="rId38"/>
    <p:sldId id="703" r:id="rId39"/>
    <p:sldId id="704" r:id="rId40"/>
    <p:sldId id="728" r:id="rId41"/>
    <p:sldId id="729" r:id="rId42"/>
    <p:sldId id="730" r:id="rId43"/>
    <p:sldId id="731" r:id="rId44"/>
    <p:sldId id="732" r:id="rId45"/>
    <p:sldId id="733" r:id="rId46"/>
    <p:sldId id="734" r:id="rId47"/>
    <p:sldId id="735" r:id="rId48"/>
    <p:sldId id="736" r:id="rId49"/>
    <p:sldId id="737" r:id="rId50"/>
    <p:sldId id="739" r:id="rId51"/>
    <p:sldId id="740" r:id="rId52"/>
    <p:sldId id="738" r:id="rId53"/>
    <p:sldId id="461" r:id="rId54"/>
    <p:sldId id="765" r:id="rId55"/>
    <p:sldId id="766" r:id="rId56"/>
    <p:sldId id="767" r:id="rId57"/>
    <p:sldId id="768" r:id="rId58"/>
    <p:sldId id="769" r:id="rId59"/>
    <p:sldId id="705" r:id="rId60"/>
    <p:sldId id="706" r:id="rId61"/>
    <p:sldId id="707" r:id="rId62"/>
    <p:sldId id="708" r:id="rId63"/>
    <p:sldId id="709" r:id="rId64"/>
    <p:sldId id="322" r:id="rId65"/>
    <p:sldId id="323" r:id="rId66"/>
    <p:sldId id="324" r:id="rId67"/>
    <p:sldId id="325" r:id="rId68"/>
    <p:sldId id="763" r:id="rId69"/>
    <p:sldId id="764" r:id="rId70"/>
    <p:sldId id="744" r:id="rId71"/>
    <p:sldId id="745" r:id="rId72"/>
    <p:sldId id="746" r:id="rId73"/>
    <p:sldId id="747" r:id="rId74"/>
    <p:sldId id="748" r:id="rId75"/>
    <p:sldId id="749" r:id="rId76"/>
    <p:sldId id="750" r:id="rId77"/>
    <p:sldId id="751" r:id="rId78"/>
    <p:sldId id="752" r:id="rId79"/>
    <p:sldId id="753" r:id="rId80"/>
    <p:sldId id="754" r:id="rId81"/>
    <p:sldId id="755" r:id="rId82"/>
    <p:sldId id="756" r:id="rId83"/>
    <p:sldId id="757" r:id="rId84"/>
    <p:sldId id="758" r:id="rId85"/>
    <p:sldId id="759" r:id="rId86"/>
    <p:sldId id="760" r:id="rId87"/>
    <p:sldId id="761" r:id="rId88"/>
    <p:sldId id="762" r:id="rId89"/>
    <p:sldId id="621" r:id="rId90"/>
    <p:sldId id="629" r:id="rId91"/>
    <p:sldId id="630" r:id="rId92"/>
    <p:sldId id="631" r:id="rId93"/>
    <p:sldId id="632" r:id="rId94"/>
    <p:sldId id="597" r:id="rId95"/>
    <p:sldId id="633" r:id="rId96"/>
    <p:sldId id="634" r:id="rId97"/>
    <p:sldId id="635" r:id="rId98"/>
    <p:sldId id="636" r:id="rId99"/>
    <p:sldId id="637" r:id="rId100"/>
    <p:sldId id="594" r:id="rId101"/>
    <p:sldId id="267" r:id="rId102"/>
    <p:sldId id="268" r:id="rId10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83" d="100"/>
          <a:sy n="83" d="100"/>
        </p:scale>
        <p:origin x="39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5BE056-0043-4E79-A054-DD72C6E6C17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IN"/>
        </a:p>
      </dgm:t>
    </dgm:pt>
    <dgm:pt modelId="{A260BE1D-629F-4FCB-9A63-6CF475421155}">
      <dgm:prSet phldrT="[Text]"/>
      <dgm:spPr/>
      <dgm:t>
        <a:bodyPr/>
        <a:lstStyle/>
        <a:p>
          <a:r>
            <a:rPr lang="en-IN" dirty="0"/>
            <a:t>In 2007 Mortgage market experience Breakdown.</a:t>
          </a:r>
        </a:p>
      </dgm:t>
    </dgm:pt>
    <dgm:pt modelId="{427301C2-A62D-43C3-B7BC-6E085AFD7B4E}" type="parTrans" cxnId="{F86E5049-B4DF-4273-9237-F5FAFE071334}">
      <dgm:prSet/>
      <dgm:spPr/>
      <dgm:t>
        <a:bodyPr/>
        <a:lstStyle/>
        <a:p>
          <a:endParaRPr lang="en-IN"/>
        </a:p>
      </dgm:t>
    </dgm:pt>
    <dgm:pt modelId="{8DDB103F-1791-48F9-B246-58715C766FE5}" type="sibTrans" cxnId="{F86E5049-B4DF-4273-9237-F5FAFE071334}">
      <dgm:prSet/>
      <dgm:spPr/>
      <dgm:t>
        <a:bodyPr/>
        <a:lstStyle/>
        <a:p>
          <a:endParaRPr lang="en-IN"/>
        </a:p>
      </dgm:t>
    </dgm:pt>
    <dgm:pt modelId="{E1774164-ADFA-41A7-92EC-8450DFE8270E}">
      <dgm:prSet phldrT="[Text]"/>
      <dgm:spPr/>
      <dgm:t>
        <a:bodyPr/>
        <a:lstStyle/>
        <a:p>
          <a:r>
            <a:rPr lang="en-IN" dirty="0"/>
            <a:t>This caused many banks to take write downs in Mortgage related position. And short up their capital and liquidity by issuing equity  and curtailing lending.</a:t>
          </a:r>
        </a:p>
      </dgm:t>
    </dgm:pt>
    <dgm:pt modelId="{B4B85B05-55D8-4688-B0BD-B5500914B0C4}" type="parTrans" cxnId="{E5D765B9-D3FD-4A1E-A42E-1176333E17FB}">
      <dgm:prSet/>
      <dgm:spPr/>
      <dgm:t>
        <a:bodyPr/>
        <a:lstStyle/>
        <a:p>
          <a:endParaRPr lang="en-IN"/>
        </a:p>
      </dgm:t>
    </dgm:pt>
    <dgm:pt modelId="{911A48F1-84FC-409B-A9AB-841531DD5DF4}" type="sibTrans" cxnId="{E5D765B9-D3FD-4A1E-A42E-1176333E17FB}">
      <dgm:prSet/>
      <dgm:spPr/>
      <dgm:t>
        <a:bodyPr/>
        <a:lstStyle/>
        <a:p>
          <a:endParaRPr lang="en-IN"/>
        </a:p>
      </dgm:t>
    </dgm:pt>
    <dgm:pt modelId="{C4638A99-5F3D-4922-A25B-21CD7BA6DD51}">
      <dgm:prSet phldrT="[Text]"/>
      <dgm:spPr/>
      <dgm:t>
        <a:bodyPr/>
        <a:lstStyle/>
        <a:p>
          <a:r>
            <a:rPr lang="en-IN" dirty="0"/>
            <a:t>Banks curtailed lending in Interbank market because they were not sure of exposure of other participants.</a:t>
          </a:r>
        </a:p>
      </dgm:t>
    </dgm:pt>
    <dgm:pt modelId="{AF26C181-3846-47BB-B12A-EDCFF279BFA9}" type="parTrans" cxnId="{4DA5A744-FCE4-4BF2-AB55-B7AC6D5879F5}">
      <dgm:prSet/>
      <dgm:spPr/>
      <dgm:t>
        <a:bodyPr/>
        <a:lstStyle/>
        <a:p>
          <a:endParaRPr lang="en-IN"/>
        </a:p>
      </dgm:t>
    </dgm:pt>
    <dgm:pt modelId="{AF5EFAAB-F7EA-4B00-BB89-62F544EA3AC7}" type="sibTrans" cxnId="{4DA5A744-FCE4-4BF2-AB55-B7AC6D5879F5}">
      <dgm:prSet/>
      <dgm:spPr/>
      <dgm:t>
        <a:bodyPr/>
        <a:lstStyle/>
        <a:p>
          <a:endParaRPr lang="en-IN"/>
        </a:p>
      </dgm:t>
    </dgm:pt>
    <dgm:pt modelId="{CEAAE75B-6F61-4636-B7C8-F55BB64F697A}">
      <dgm:prSet phldrT="[Text]"/>
      <dgm:spPr/>
      <dgm:t>
        <a:bodyPr/>
        <a:lstStyle/>
        <a:p>
          <a:r>
            <a:rPr lang="en-IN" dirty="0"/>
            <a:t>Hence interest rates in Inter- bank markets increased dramatically relative to target fed-fund rates.</a:t>
          </a:r>
        </a:p>
      </dgm:t>
    </dgm:pt>
    <dgm:pt modelId="{4F8153DC-887B-491D-A963-D74FC7B8E95B}" type="parTrans" cxnId="{4E65AAC6-43B9-44AC-8982-4B1582F82C1C}">
      <dgm:prSet/>
      <dgm:spPr/>
      <dgm:t>
        <a:bodyPr/>
        <a:lstStyle/>
        <a:p>
          <a:endParaRPr lang="en-IN"/>
        </a:p>
      </dgm:t>
    </dgm:pt>
    <dgm:pt modelId="{A412AE43-96CF-4668-B150-027454B567F6}" type="sibTrans" cxnId="{4E65AAC6-43B9-44AC-8982-4B1582F82C1C}">
      <dgm:prSet/>
      <dgm:spPr/>
      <dgm:t>
        <a:bodyPr/>
        <a:lstStyle/>
        <a:p>
          <a:endParaRPr lang="en-IN"/>
        </a:p>
      </dgm:t>
    </dgm:pt>
    <dgm:pt modelId="{04BD7B74-7FC7-4EE6-A4EA-6CA288964346}" type="pres">
      <dgm:prSet presAssocID="{135BE056-0043-4E79-A054-DD72C6E6C177}" presName="outerComposite" presStyleCnt="0">
        <dgm:presLayoutVars>
          <dgm:chMax val="5"/>
          <dgm:dir/>
          <dgm:resizeHandles val="exact"/>
        </dgm:presLayoutVars>
      </dgm:prSet>
      <dgm:spPr/>
    </dgm:pt>
    <dgm:pt modelId="{BF2BE19E-AEB3-47A4-A546-27E125D7443E}" type="pres">
      <dgm:prSet presAssocID="{135BE056-0043-4E79-A054-DD72C6E6C177}" presName="dummyMaxCanvas" presStyleCnt="0">
        <dgm:presLayoutVars/>
      </dgm:prSet>
      <dgm:spPr/>
    </dgm:pt>
    <dgm:pt modelId="{EB88CF98-A2B6-4F4E-890C-5259DEDD28B2}" type="pres">
      <dgm:prSet presAssocID="{135BE056-0043-4E79-A054-DD72C6E6C177}" presName="FourNodes_1" presStyleLbl="node1" presStyleIdx="0" presStyleCnt="4">
        <dgm:presLayoutVars>
          <dgm:bulletEnabled val="1"/>
        </dgm:presLayoutVars>
      </dgm:prSet>
      <dgm:spPr/>
    </dgm:pt>
    <dgm:pt modelId="{6E269313-28C4-4BA8-AD18-B86EC6B31382}" type="pres">
      <dgm:prSet presAssocID="{135BE056-0043-4E79-A054-DD72C6E6C177}" presName="FourNodes_2" presStyleLbl="node1" presStyleIdx="1" presStyleCnt="4">
        <dgm:presLayoutVars>
          <dgm:bulletEnabled val="1"/>
        </dgm:presLayoutVars>
      </dgm:prSet>
      <dgm:spPr/>
    </dgm:pt>
    <dgm:pt modelId="{A8F939FD-EC88-4447-A6D9-9573F807405A}" type="pres">
      <dgm:prSet presAssocID="{135BE056-0043-4E79-A054-DD72C6E6C177}" presName="FourNodes_3" presStyleLbl="node1" presStyleIdx="2" presStyleCnt="4">
        <dgm:presLayoutVars>
          <dgm:bulletEnabled val="1"/>
        </dgm:presLayoutVars>
      </dgm:prSet>
      <dgm:spPr/>
    </dgm:pt>
    <dgm:pt modelId="{4AF5BDB7-5B84-4FD3-9142-6BB8C862FCC5}" type="pres">
      <dgm:prSet presAssocID="{135BE056-0043-4E79-A054-DD72C6E6C177}" presName="FourNodes_4" presStyleLbl="node1" presStyleIdx="3" presStyleCnt="4">
        <dgm:presLayoutVars>
          <dgm:bulletEnabled val="1"/>
        </dgm:presLayoutVars>
      </dgm:prSet>
      <dgm:spPr/>
    </dgm:pt>
    <dgm:pt modelId="{2915F4B6-A4F5-49C7-BC18-3101C5FB50D0}" type="pres">
      <dgm:prSet presAssocID="{135BE056-0043-4E79-A054-DD72C6E6C177}" presName="FourConn_1-2" presStyleLbl="fgAccFollowNode1" presStyleIdx="0" presStyleCnt="3">
        <dgm:presLayoutVars>
          <dgm:bulletEnabled val="1"/>
        </dgm:presLayoutVars>
      </dgm:prSet>
      <dgm:spPr/>
    </dgm:pt>
    <dgm:pt modelId="{DA540708-F25F-4078-9479-0CAD2D72B61F}" type="pres">
      <dgm:prSet presAssocID="{135BE056-0043-4E79-A054-DD72C6E6C177}" presName="FourConn_2-3" presStyleLbl="fgAccFollowNode1" presStyleIdx="1" presStyleCnt="3">
        <dgm:presLayoutVars>
          <dgm:bulletEnabled val="1"/>
        </dgm:presLayoutVars>
      </dgm:prSet>
      <dgm:spPr/>
    </dgm:pt>
    <dgm:pt modelId="{D95B6A36-245D-46B0-A498-B64FCFB709EF}" type="pres">
      <dgm:prSet presAssocID="{135BE056-0043-4E79-A054-DD72C6E6C177}" presName="FourConn_3-4" presStyleLbl="fgAccFollowNode1" presStyleIdx="2" presStyleCnt="3">
        <dgm:presLayoutVars>
          <dgm:bulletEnabled val="1"/>
        </dgm:presLayoutVars>
      </dgm:prSet>
      <dgm:spPr/>
    </dgm:pt>
    <dgm:pt modelId="{2B2393EC-7325-439C-B9BE-E5A49CDA7EB2}" type="pres">
      <dgm:prSet presAssocID="{135BE056-0043-4E79-A054-DD72C6E6C177}" presName="FourNodes_1_text" presStyleLbl="node1" presStyleIdx="3" presStyleCnt="4">
        <dgm:presLayoutVars>
          <dgm:bulletEnabled val="1"/>
        </dgm:presLayoutVars>
      </dgm:prSet>
      <dgm:spPr/>
    </dgm:pt>
    <dgm:pt modelId="{65209949-7EAB-4278-9294-B80985CEC2C7}" type="pres">
      <dgm:prSet presAssocID="{135BE056-0043-4E79-A054-DD72C6E6C177}" presName="FourNodes_2_text" presStyleLbl="node1" presStyleIdx="3" presStyleCnt="4">
        <dgm:presLayoutVars>
          <dgm:bulletEnabled val="1"/>
        </dgm:presLayoutVars>
      </dgm:prSet>
      <dgm:spPr/>
    </dgm:pt>
    <dgm:pt modelId="{CB4D70E3-6B17-415C-B92B-8CEFCE9FDBC1}" type="pres">
      <dgm:prSet presAssocID="{135BE056-0043-4E79-A054-DD72C6E6C177}" presName="FourNodes_3_text" presStyleLbl="node1" presStyleIdx="3" presStyleCnt="4">
        <dgm:presLayoutVars>
          <dgm:bulletEnabled val="1"/>
        </dgm:presLayoutVars>
      </dgm:prSet>
      <dgm:spPr/>
    </dgm:pt>
    <dgm:pt modelId="{4A1710FB-A1C9-41C4-92CB-07B5B0FEF3CC}" type="pres">
      <dgm:prSet presAssocID="{135BE056-0043-4E79-A054-DD72C6E6C177}" presName="FourNodes_4_text" presStyleLbl="node1" presStyleIdx="3" presStyleCnt="4">
        <dgm:presLayoutVars>
          <dgm:bulletEnabled val="1"/>
        </dgm:presLayoutVars>
      </dgm:prSet>
      <dgm:spPr/>
    </dgm:pt>
  </dgm:ptLst>
  <dgm:cxnLst>
    <dgm:cxn modelId="{E566732C-61E8-419D-B8F3-0404AA7C5AF8}" type="presOf" srcId="{C4638A99-5F3D-4922-A25B-21CD7BA6DD51}" destId="{A8F939FD-EC88-4447-A6D9-9573F807405A}" srcOrd="0" destOrd="0" presId="urn:microsoft.com/office/officeart/2005/8/layout/vProcess5"/>
    <dgm:cxn modelId="{B71D7B38-49B3-4195-8E9D-3EBDB54E0C4D}" type="presOf" srcId="{911A48F1-84FC-409B-A9AB-841531DD5DF4}" destId="{DA540708-F25F-4078-9479-0CAD2D72B61F}" srcOrd="0" destOrd="0" presId="urn:microsoft.com/office/officeart/2005/8/layout/vProcess5"/>
    <dgm:cxn modelId="{A47A8C3B-0F94-4A0F-8426-6B63A8AFB978}" type="presOf" srcId="{CEAAE75B-6F61-4636-B7C8-F55BB64F697A}" destId="{4A1710FB-A1C9-41C4-92CB-07B5B0FEF3CC}" srcOrd="1" destOrd="0" presId="urn:microsoft.com/office/officeart/2005/8/layout/vProcess5"/>
    <dgm:cxn modelId="{F705BD3C-0A52-4B41-B1F1-F1C3B7CD8C64}" type="presOf" srcId="{A260BE1D-629F-4FCB-9A63-6CF475421155}" destId="{EB88CF98-A2B6-4F4E-890C-5259DEDD28B2}" srcOrd="0" destOrd="0" presId="urn:microsoft.com/office/officeart/2005/8/layout/vProcess5"/>
    <dgm:cxn modelId="{DEBBE93F-334A-43EA-ABF5-4034EB119238}" type="presOf" srcId="{E1774164-ADFA-41A7-92EC-8450DFE8270E}" destId="{65209949-7EAB-4278-9294-B80985CEC2C7}" srcOrd="1" destOrd="0" presId="urn:microsoft.com/office/officeart/2005/8/layout/vProcess5"/>
    <dgm:cxn modelId="{4D499840-354E-4106-A589-45A5A08F1B1E}" type="presOf" srcId="{135BE056-0043-4E79-A054-DD72C6E6C177}" destId="{04BD7B74-7FC7-4EE6-A4EA-6CA288964346}" srcOrd="0" destOrd="0" presId="urn:microsoft.com/office/officeart/2005/8/layout/vProcess5"/>
    <dgm:cxn modelId="{E922F840-0EB6-42A5-A489-84C8BAA7ED4C}" type="presOf" srcId="{8DDB103F-1791-48F9-B246-58715C766FE5}" destId="{2915F4B6-A4F5-49C7-BC18-3101C5FB50D0}" srcOrd="0" destOrd="0" presId="urn:microsoft.com/office/officeart/2005/8/layout/vProcess5"/>
    <dgm:cxn modelId="{4DA5A744-FCE4-4BF2-AB55-B7AC6D5879F5}" srcId="{135BE056-0043-4E79-A054-DD72C6E6C177}" destId="{C4638A99-5F3D-4922-A25B-21CD7BA6DD51}" srcOrd="2" destOrd="0" parTransId="{AF26C181-3846-47BB-B12A-EDCFF279BFA9}" sibTransId="{AF5EFAAB-F7EA-4B00-BB89-62F544EA3AC7}"/>
    <dgm:cxn modelId="{F86E5049-B4DF-4273-9237-F5FAFE071334}" srcId="{135BE056-0043-4E79-A054-DD72C6E6C177}" destId="{A260BE1D-629F-4FCB-9A63-6CF475421155}" srcOrd="0" destOrd="0" parTransId="{427301C2-A62D-43C3-B7BC-6E085AFD7B4E}" sibTransId="{8DDB103F-1791-48F9-B246-58715C766FE5}"/>
    <dgm:cxn modelId="{ADDFA451-CCDE-4E3F-840E-8BB555EE4A42}" type="presOf" srcId="{AF5EFAAB-F7EA-4B00-BB89-62F544EA3AC7}" destId="{D95B6A36-245D-46B0-A498-B64FCFB709EF}" srcOrd="0" destOrd="0" presId="urn:microsoft.com/office/officeart/2005/8/layout/vProcess5"/>
    <dgm:cxn modelId="{9A499085-F3ED-4388-BE59-3FBA56B0D63C}" type="presOf" srcId="{C4638A99-5F3D-4922-A25B-21CD7BA6DD51}" destId="{CB4D70E3-6B17-415C-B92B-8CEFCE9FDBC1}" srcOrd="1" destOrd="0" presId="urn:microsoft.com/office/officeart/2005/8/layout/vProcess5"/>
    <dgm:cxn modelId="{A59D8990-3745-44E8-9FA5-0BE39FFAC314}" type="presOf" srcId="{CEAAE75B-6F61-4636-B7C8-F55BB64F697A}" destId="{4AF5BDB7-5B84-4FD3-9142-6BB8C862FCC5}" srcOrd="0" destOrd="0" presId="urn:microsoft.com/office/officeart/2005/8/layout/vProcess5"/>
    <dgm:cxn modelId="{77AD04A5-1D53-4A85-82F1-DDE559DA48F1}" type="presOf" srcId="{A260BE1D-629F-4FCB-9A63-6CF475421155}" destId="{2B2393EC-7325-439C-B9BE-E5A49CDA7EB2}" srcOrd="1" destOrd="0" presId="urn:microsoft.com/office/officeart/2005/8/layout/vProcess5"/>
    <dgm:cxn modelId="{E5D765B9-D3FD-4A1E-A42E-1176333E17FB}" srcId="{135BE056-0043-4E79-A054-DD72C6E6C177}" destId="{E1774164-ADFA-41A7-92EC-8450DFE8270E}" srcOrd="1" destOrd="0" parTransId="{B4B85B05-55D8-4688-B0BD-B5500914B0C4}" sibTransId="{911A48F1-84FC-409B-A9AB-841531DD5DF4}"/>
    <dgm:cxn modelId="{4E65AAC6-43B9-44AC-8982-4B1582F82C1C}" srcId="{135BE056-0043-4E79-A054-DD72C6E6C177}" destId="{CEAAE75B-6F61-4636-B7C8-F55BB64F697A}" srcOrd="3" destOrd="0" parTransId="{4F8153DC-887B-491D-A963-D74FC7B8E95B}" sibTransId="{A412AE43-96CF-4668-B150-027454B567F6}"/>
    <dgm:cxn modelId="{12614DCE-C8AB-462D-A3BA-DA37F4AD214C}" type="presOf" srcId="{E1774164-ADFA-41A7-92EC-8450DFE8270E}" destId="{6E269313-28C4-4BA8-AD18-B86EC6B31382}" srcOrd="0" destOrd="0" presId="urn:microsoft.com/office/officeart/2005/8/layout/vProcess5"/>
    <dgm:cxn modelId="{1953C18D-D9B3-4D60-B16C-698CB9B376B3}" type="presParOf" srcId="{04BD7B74-7FC7-4EE6-A4EA-6CA288964346}" destId="{BF2BE19E-AEB3-47A4-A546-27E125D7443E}" srcOrd="0" destOrd="0" presId="urn:microsoft.com/office/officeart/2005/8/layout/vProcess5"/>
    <dgm:cxn modelId="{DE033BF7-4773-4F91-91CA-82C7560A43BF}" type="presParOf" srcId="{04BD7B74-7FC7-4EE6-A4EA-6CA288964346}" destId="{EB88CF98-A2B6-4F4E-890C-5259DEDD28B2}" srcOrd="1" destOrd="0" presId="urn:microsoft.com/office/officeart/2005/8/layout/vProcess5"/>
    <dgm:cxn modelId="{F04E083C-5CBE-4DB9-BF51-9B2DCE8CDBAD}" type="presParOf" srcId="{04BD7B74-7FC7-4EE6-A4EA-6CA288964346}" destId="{6E269313-28C4-4BA8-AD18-B86EC6B31382}" srcOrd="2" destOrd="0" presId="urn:microsoft.com/office/officeart/2005/8/layout/vProcess5"/>
    <dgm:cxn modelId="{ADFF83D8-A1E0-41E4-A9BE-2C7D2CE1BB0D}" type="presParOf" srcId="{04BD7B74-7FC7-4EE6-A4EA-6CA288964346}" destId="{A8F939FD-EC88-4447-A6D9-9573F807405A}" srcOrd="3" destOrd="0" presId="urn:microsoft.com/office/officeart/2005/8/layout/vProcess5"/>
    <dgm:cxn modelId="{085FA7E2-4800-4848-82BC-07B960A60B60}" type="presParOf" srcId="{04BD7B74-7FC7-4EE6-A4EA-6CA288964346}" destId="{4AF5BDB7-5B84-4FD3-9142-6BB8C862FCC5}" srcOrd="4" destOrd="0" presId="urn:microsoft.com/office/officeart/2005/8/layout/vProcess5"/>
    <dgm:cxn modelId="{F38D7337-799D-4AE8-B720-D8F5AA5C5B8F}" type="presParOf" srcId="{04BD7B74-7FC7-4EE6-A4EA-6CA288964346}" destId="{2915F4B6-A4F5-49C7-BC18-3101C5FB50D0}" srcOrd="5" destOrd="0" presId="urn:microsoft.com/office/officeart/2005/8/layout/vProcess5"/>
    <dgm:cxn modelId="{2845A43C-D952-4ED3-947E-C5DC393BD5D1}" type="presParOf" srcId="{04BD7B74-7FC7-4EE6-A4EA-6CA288964346}" destId="{DA540708-F25F-4078-9479-0CAD2D72B61F}" srcOrd="6" destOrd="0" presId="urn:microsoft.com/office/officeart/2005/8/layout/vProcess5"/>
    <dgm:cxn modelId="{493C2001-9055-4E4C-A92B-53B2198AE145}" type="presParOf" srcId="{04BD7B74-7FC7-4EE6-A4EA-6CA288964346}" destId="{D95B6A36-245D-46B0-A498-B64FCFB709EF}" srcOrd="7" destOrd="0" presId="urn:microsoft.com/office/officeart/2005/8/layout/vProcess5"/>
    <dgm:cxn modelId="{F6833538-EE6E-4411-9F63-01408F1A53B1}" type="presParOf" srcId="{04BD7B74-7FC7-4EE6-A4EA-6CA288964346}" destId="{2B2393EC-7325-439C-B9BE-E5A49CDA7EB2}" srcOrd="8" destOrd="0" presId="urn:microsoft.com/office/officeart/2005/8/layout/vProcess5"/>
    <dgm:cxn modelId="{147637D5-4799-46C4-9C2B-FA7EACB3531C}" type="presParOf" srcId="{04BD7B74-7FC7-4EE6-A4EA-6CA288964346}" destId="{65209949-7EAB-4278-9294-B80985CEC2C7}" srcOrd="9" destOrd="0" presId="urn:microsoft.com/office/officeart/2005/8/layout/vProcess5"/>
    <dgm:cxn modelId="{525E6CB2-291A-4458-AAAD-378E844937CC}" type="presParOf" srcId="{04BD7B74-7FC7-4EE6-A4EA-6CA288964346}" destId="{CB4D70E3-6B17-415C-B92B-8CEFCE9FDBC1}" srcOrd="10" destOrd="0" presId="urn:microsoft.com/office/officeart/2005/8/layout/vProcess5"/>
    <dgm:cxn modelId="{1A688733-6DD0-433E-B33E-39B7023E1479}" type="presParOf" srcId="{04BD7B74-7FC7-4EE6-A4EA-6CA288964346}" destId="{4A1710FB-A1C9-41C4-92CB-07B5B0FEF3CC}"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5BE056-0043-4E79-A054-DD72C6E6C17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IN"/>
        </a:p>
      </dgm:t>
    </dgm:pt>
    <dgm:pt modelId="{A260BE1D-629F-4FCB-9A63-6CF475421155}">
      <dgm:prSet phldrT="[Text]"/>
      <dgm:spPr/>
      <dgm:t>
        <a:bodyPr/>
        <a:lstStyle/>
        <a:p>
          <a:r>
            <a:rPr lang="en-IN" dirty="0"/>
            <a:t>On Fed Acknowledged that banks were experiencing unused funding need. </a:t>
          </a:r>
        </a:p>
      </dgm:t>
    </dgm:pt>
    <dgm:pt modelId="{427301C2-A62D-43C3-B7BC-6E085AFD7B4E}" type="parTrans" cxnId="{F86E5049-B4DF-4273-9237-F5FAFE071334}">
      <dgm:prSet/>
      <dgm:spPr/>
      <dgm:t>
        <a:bodyPr/>
        <a:lstStyle/>
        <a:p>
          <a:endParaRPr lang="en-IN"/>
        </a:p>
      </dgm:t>
    </dgm:pt>
    <dgm:pt modelId="{8DDB103F-1791-48F9-B246-58715C766FE5}" type="sibTrans" cxnId="{F86E5049-B4DF-4273-9237-F5FAFE071334}">
      <dgm:prSet/>
      <dgm:spPr/>
      <dgm:t>
        <a:bodyPr/>
        <a:lstStyle/>
        <a:p>
          <a:endParaRPr lang="en-IN"/>
        </a:p>
      </dgm:t>
    </dgm:pt>
    <dgm:pt modelId="{C4638A99-5F3D-4922-A25B-21CD7BA6DD51}">
      <dgm:prSet phldrT="[Text]"/>
      <dgm:spPr/>
      <dgm:t>
        <a:bodyPr/>
        <a:lstStyle/>
        <a:p>
          <a:r>
            <a:rPr lang="en-IN" dirty="0"/>
            <a:t>It made borrowing at discount windows only 50 BPS more expensive than federal fund rate.</a:t>
          </a:r>
        </a:p>
      </dgm:t>
    </dgm:pt>
    <dgm:pt modelId="{AF26C181-3846-47BB-B12A-EDCFF279BFA9}" type="parTrans" cxnId="{4DA5A744-FCE4-4BF2-AB55-B7AC6D5879F5}">
      <dgm:prSet/>
      <dgm:spPr/>
      <dgm:t>
        <a:bodyPr/>
        <a:lstStyle/>
        <a:p>
          <a:endParaRPr lang="en-IN"/>
        </a:p>
      </dgm:t>
    </dgm:pt>
    <dgm:pt modelId="{AF5EFAAB-F7EA-4B00-BB89-62F544EA3AC7}" type="sibTrans" cxnId="{4DA5A744-FCE4-4BF2-AB55-B7AC6D5879F5}">
      <dgm:prSet/>
      <dgm:spPr/>
      <dgm:t>
        <a:bodyPr/>
        <a:lstStyle/>
        <a:p>
          <a:endParaRPr lang="en-IN"/>
        </a:p>
      </dgm:t>
    </dgm:pt>
    <dgm:pt modelId="{CEAAE75B-6F61-4636-B7C8-F55BB64F697A}">
      <dgm:prSet phldrT="[Text]"/>
      <dgm:spPr/>
      <dgm:t>
        <a:bodyPr/>
        <a:lstStyle/>
        <a:p>
          <a:r>
            <a:rPr lang="en-IN" dirty="0"/>
            <a:t>Hence interest rates in Inter- bank markets increased dramatically relative to target fed-fund rates.</a:t>
          </a:r>
        </a:p>
      </dgm:t>
    </dgm:pt>
    <dgm:pt modelId="{4F8153DC-887B-491D-A963-D74FC7B8E95B}" type="parTrans" cxnId="{4E65AAC6-43B9-44AC-8982-4B1582F82C1C}">
      <dgm:prSet/>
      <dgm:spPr/>
      <dgm:t>
        <a:bodyPr/>
        <a:lstStyle/>
        <a:p>
          <a:endParaRPr lang="en-IN"/>
        </a:p>
      </dgm:t>
    </dgm:pt>
    <dgm:pt modelId="{A412AE43-96CF-4668-B150-027454B567F6}" type="sibTrans" cxnId="{4E65AAC6-43B9-44AC-8982-4B1582F82C1C}">
      <dgm:prSet/>
      <dgm:spPr/>
      <dgm:t>
        <a:bodyPr/>
        <a:lstStyle/>
        <a:p>
          <a:endParaRPr lang="en-IN"/>
        </a:p>
      </dgm:t>
    </dgm:pt>
    <dgm:pt modelId="{E1774164-ADFA-41A7-92EC-8450DFE8270E}">
      <dgm:prSet phldrT="[Text]"/>
      <dgm:spPr/>
      <dgm:t>
        <a:bodyPr/>
        <a:lstStyle/>
        <a:p>
          <a:r>
            <a:rPr lang="en-IN" dirty="0"/>
            <a:t>Fed Cut discount rate with 50 BPS on August 17, 2007</a:t>
          </a:r>
        </a:p>
      </dgm:t>
    </dgm:pt>
    <dgm:pt modelId="{911A48F1-84FC-409B-A9AB-841531DD5DF4}" type="sibTrans" cxnId="{E5D765B9-D3FD-4A1E-A42E-1176333E17FB}">
      <dgm:prSet/>
      <dgm:spPr/>
      <dgm:t>
        <a:bodyPr/>
        <a:lstStyle/>
        <a:p>
          <a:endParaRPr lang="en-IN"/>
        </a:p>
      </dgm:t>
    </dgm:pt>
    <dgm:pt modelId="{B4B85B05-55D8-4688-B0BD-B5500914B0C4}" type="parTrans" cxnId="{E5D765B9-D3FD-4A1E-A42E-1176333E17FB}">
      <dgm:prSet/>
      <dgm:spPr/>
      <dgm:t>
        <a:bodyPr/>
        <a:lstStyle/>
        <a:p>
          <a:endParaRPr lang="en-IN"/>
        </a:p>
      </dgm:t>
    </dgm:pt>
    <dgm:pt modelId="{04BD7B74-7FC7-4EE6-A4EA-6CA288964346}" type="pres">
      <dgm:prSet presAssocID="{135BE056-0043-4E79-A054-DD72C6E6C177}" presName="outerComposite" presStyleCnt="0">
        <dgm:presLayoutVars>
          <dgm:chMax val="5"/>
          <dgm:dir/>
          <dgm:resizeHandles val="exact"/>
        </dgm:presLayoutVars>
      </dgm:prSet>
      <dgm:spPr/>
    </dgm:pt>
    <dgm:pt modelId="{BF2BE19E-AEB3-47A4-A546-27E125D7443E}" type="pres">
      <dgm:prSet presAssocID="{135BE056-0043-4E79-A054-DD72C6E6C177}" presName="dummyMaxCanvas" presStyleCnt="0">
        <dgm:presLayoutVars/>
      </dgm:prSet>
      <dgm:spPr/>
    </dgm:pt>
    <dgm:pt modelId="{EB88CF98-A2B6-4F4E-890C-5259DEDD28B2}" type="pres">
      <dgm:prSet presAssocID="{135BE056-0043-4E79-A054-DD72C6E6C177}" presName="FourNodes_1" presStyleLbl="node1" presStyleIdx="0" presStyleCnt="4" custLinFactNeighborX="-590" custLinFactNeighborY="10292">
        <dgm:presLayoutVars>
          <dgm:bulletEnabled val="1"/>
        </dgm:presLayoutVars>
      </dgm:prSet>
      <dgm:spPr/>
    </dgm:pt>
    <dgm:pt modelId="{6E269313-28C4-4BA8-AD18-B86EC6B31382}" type="pres">
      <dgm:prSet presAssocID="{135BE056-0043-4E79-A054-DD72C6E6C177}" presName="FourNodes_2" presStyleLbl="node1" presStyleIdx="1" presStyleCnt="4">
        <dgm:presLayoutVars>
          <dgm:bulletEnabled val="1"/>
        </dgm:presLayoutVars>
      </dgm:prSet>
      <dgm:spPr/>
    </dgm:pt>
    <dgm:pt modelId="{A8F939FD-EC88-4447-A6D9-9573F807405A}" type="pres">
      <dgm:prSet presAssocID="{135BE056-0043-4E79-A054-DD72C6E6C177}" presName="FourNodes_3" presStyleLbl="node1" presStyleIdx="2" presStyleCnt="4">
        <dgm:presLayoutVars>
          <dgm:bulletEnabled val="1"/>
        </dgm:presLayoutVars>
      </dgm:prSet>
      <dgm:spPr/>
    </dgm:pt>
    <dgm:pt modelId="{4AF5BDB7-5B84-4FD3-9142-6BB8C862FCC5}" type="pres">
      <dgm:prSet presAssocID="{135BE056-0043-4E79-A054-DD72C6E6C177}" presName="FourNodes_4" presStyleLbl="node1" presStyleIdx="3" presStyleCnt="4" custLinFactNeighborY="-9740">
        <dgm:presLayoutVars>
          <dgm:bulletEnabled val="1"/>
        </dgm:presLayoutVars>
      </dgm:prSet>
      <dgm:spPr/>
    </dgm:pt>
    <dgm:pt modelId="{2915F4B6-A4F5-49C7-BC18-3101C5FB50D0}" type="pres">
      <dgm:prSet presAssocID="{135BE056-0043-4E79-A054-DD72C6E6C177}" presName="FourConn_1-2" presStyleLbl="fgAccFollowNode1" presStyleIdx="0" presStyleCnt="3">
        <dgm:presLayoutVars>
          <dgm:bulletEnabled val="1"/>
        </dgm:presLayoutVars>
      </dgm:prSet>
      <dgm:spPr/>
    </dgm:pt>
    <dgm:pt modelId="{DA540708-F25F-4078-9479-0CAD2D72B61F}" type="pres">
      <dgm:prSet presAssocID="{135BE056-0043-4E79-A054-DD72C6E6C177}" presName="FourConn_2-3" presStyleLbl="fgAccFollowNode1" presStyleIdx="1" presStyleCnt="3">
        <dgm:presLayoutVars>
          <dgm:bulletEnabled val="1"/>
        </dgm:presLayoutVars>
      </dgm:prSet>
      <dgm:spPr/>
    </dgm:pt>
    <dgm:pt modelId="{D95B6A36-245D-46B0-A498-B64FCFB709EF}" type="pres">
      <dgm:prSet presAssocID="{135BE056-0043-4E79-A054-DD72C6E6C177}" presName="FourConn_3-4" presStyleLbl="fgAccFollowNode1" presStyleIdx="2" presStyleCnt="3">
        <dgm:presLayoutVars>
          <dgm:bulletEnabled val="1"/>
        </dgm:presLayoutVars>
      </dgm:prSet>
      <dgm:spPr/>
    </dgm:pt>
    <dgm:pt modelId="{2B2393EC-7325-439C-B9BE-E5A49CDA7EB2}" type="pres">
      <dgm:prSet presAssocID="{135BE056-0043-4E79-A054-DD72C6E6C177}" presName="FourNodes_1_text" presStyleLbl="node1" presStyleIdx="3" presStyleCnt="4">
        <dgm:presLayoutVars>
          <dgm:bulletEnabled val="1"/>
        </dgm:presLayoutVars>
      </dgm:prSet>
      <dgm:spPr/>
    </dgm:pt>
    <dgm:pt modelId="{65209949-7EAB-4278-9294-B80985CEC2C7}" type="pres">
      <dgm:prSet presAssocID="{135BE056-0043-4E79-A054-DD72C6E6C177}" presName="FourNodes_2_text" presStyleLbl="node1" presStyleIdx="3" presStyleCnt="4">
        <dgm:presLayoutVars>
          <dgm:bulletEnabled val="1"/>
        </dgm:presLayoutVars>
      </dgm:prSet>
      <dgm:spPr/>
    </dgm:pt>
    <dgm:pt modelId="{CB4D70E3-6B17-415C-B92B-8CEFCE9FDBC1}" type="pres">
      <dgm:prSet presAssocID="{135BE056-0043-4E79-A054-DD72C6E6C177}" presName="FourNodes_3_text" presStyleLbl="node1" presStyleIdx="3" presStyleCnt="4">
        <dgm:presLayoutVars>
          <dgm:bulletEnabled val="1"/>
        </dgm:presLayoutVars>
      </dgm:prSet>
      <dgm:spPr/>
    </dgm:pt>
    <dgm:pt modelId="{4A1710FB-A1C9-41C4-92CB-07B5B0FEF3CC}" type="pres">
      <dgm:prSet presAssocID="{135BE056-0043-4E79-A054-DD72C6E6C177}" presName="FourNodes_4_text" presStyleLbl="node1" presStyleIdx="3" presStyleCnt="4">
        <dgm:presLayoutVars>
          <dgm:bulletEnabled val="1"/>
        </dgm:presLayoutVars>
      </dgm:prSet>
      <dgm:spPr/>
    </dgm:pt>
  </dgm:ptLst>
  <dgm:cxnLst>
    <dgm:cxn modelId="{E566732C-61E8-419D-B8F3-0404AA7C5AF8}" type="presOf" srcId="{C4638A99-5F3D-4922-A25B-21CD7BA6DD51}" destId="{A8F939FD-EC88-4447-A6D9-9573F807405A}" srcOrd="0" destOrd="0" presId="urn:microsoft.com/office/officeart/2005/8/layout/vProcess5"/>
    <dgm:cxn modelId="{B71D7B38-49B3-4195-8E9D-3EBDB54E0C4D}" type="presOf" srcId="{911A48F1-84FC-409B-A9AB-841531DD5DF4}" destId="{DA540708-F25F-4078-9479-0CAD2D72B61F}" srcOrd="0" destOrd="0" presId="urn:microsoft.com/office/officeart/2005/8/layout/vProcess5"/>
    <dgm:cxn modelId="{A47A8C3B-0F94-4A0F-8426-6B63A8AFB978}" type="presOf" srcId="{CEAAE75B-6F61-4636-B7C8-F55BB64F697A}" destId="{4A1710FB-A1C9-41C4-92CB-07B5B0FEF3CC}" srcOrd="1" destOrd="0" presId="urn:microsoft.com/office/officeart/2005/8/layout/vProcess5"/>
    <dgm:cxn modelId="{F705BD3C-0A52-4B41-B1F1-F1C3B7CD8C64}" type="presOf" srcId="{A260BE1D-629F-4FCB-9A63-6CF475421155}" destId="{EB88CF98-A2B6-4F4E-890C-5259DEDD28B2}" srcOrd="0" destOrd="0" presId="urn:microsoft.com/office/officeart/2005/8/layout/vProcess5"/>
    <dgm:cxn modelId="{DEBBE93F-334A-43EA-ABF5-4034EB119238}" type="presOf" srcId="{E1774164-ADFA-41A7-92EC-8450DFE8270E}" destId="{65209949-7EAB-4278-9294-B80985CEC2C7}" srcOrd="1" destOrd="0" presId="urn:microsoft.com/office/officeart/2005/8/layout/vProcess5"/>
    <dgm:cxn modelId="{4D499840-354E-4106-A589-45A5A08F1B1E}" type="presOf" srcId="{135BE056-0043-4E79-A054-DD72C6E6C177}" destId="{04BD7B74-7FC7-4EE6-A4EA-6CA288964346}" srcOrd="0" destOrd="0" presId="urn:microsoft.com/office/officeart/2005/8/layout/vProcess5"/>
    <dgm:cxn modelId="{E922F840-0EB6-42A5-A489-84C8BAA7ED4C}" type="presOf" srcId="{8DDB103F-1791-48F9-B246-58715C766FE5}" destId="{2915F4B6-A4F5-49C7-BC18-3101C5FB50D0}" srcOrd="0" destOrd="0" presId="urn:microsoft.com/office/officeart/2005/8/layout/vProcess5"/>
    <dgm:cxn modelId="{4DA5A744-FCE4-4BF2-AB55-B7AC6D5879F5}" srcId="{135BE056-0043-4E79-A054-DD72C6E6C177}" destId="{C4638A99-5F3D-4922-A25B-21CD7BA6DD51}" srcOrd="2" destOrd="0" parTransId="{AF26C181-3846-47BB-B12A-EDCFF279BFA9}" sibTransId="{AF5EFAAB-F7EA-4B00-BB89-62F544EA3AC7}"/>
    <dgm:cxn modelId="{F86E5049-B4DF-4273-9237-F5FAFE071334}" srcId="{135BE056-0043-4E79-A054-DD72C6E6C177}" destId="{A260BE1D-629F-4FCB-9A63-6CF475421155}" srcOrd="0" destOrd="0" parTransId="{427301C2-A62D-43C3-B7BC-6E085AFD7B4E}" sibTransId="{8DDB103F-1791-48F9-B246-58715C766FE5}"/>
    <dgm:cxn modelId="{ADDFA451-CCDE-4E3F-840E-8BB555EE4A42}" type="presOf" srcId="{AF5EFAAB-F7EA-4B00-BB89-62F544EA3AC7}" destId="{D95B6A36-245D-46B0-A498-B64FCFB709EF}" srcOrd="0" destOrd="0" presId="urn:microsoft.com/office/officeart/2005/8/layout/vProcess5"/>
    <dgm:cxn modelId="{9A499085-F3ED-4388-BE59-3FBA56B0D63C}" type="presOf" srcId="{C4638A99-5F3D-4922-A25B-21CD7BA6DD51}" destId="{CB4D70E3-6B17-415C-B92B-8CEFCE9FDBC1}" srcOrd="1" destOrd="0" presId="urn:microsoft.com/office/officeart/2005/8/layout/vProcess5"/>
    <dgm:cxn modelId="{A59D8990-3745-44E8-9FA5-0BE39FFAC314}" type="presOf" srcId="{CEAAE75B-6F61-4636-B7C8-F55BB64F697A}" destId="{4AF5BDB7-5B84-4FD3-9142-6BB8C862FCC5}" srcOrd="0" destOrd="0" presId="urn:microsoft.com/office/officeart/2005/8/layout/vProcess5"/>
    <dgm:cxn modelId="{77AD04A5-1D53-4A85-82F1-DDE559DA48F1}" type="presOf" srcId="{A260BE1D-629F-4FCB-9A63-6CF475421155}" destId="{2B2393EC-7325-439C-B9BE-E5A49CDA7EB2}" srcOrd="1" destOrd="0" presId="urn:microsoft.com/office/officeart/2005/8/layout/vProcess5"/>
    <dgm:cxn modelId="{E5D765B9-D3FD-4A1E-A42E-1176333E17FB}" srcId="{135BE056-0043-4E79-A054-DD72C6E6C177}" destId="{E1774164-ADFA-41A7-92EC-8450DFE8270E}" srcOrd="1" destOrd="0" parTransId="{B4B85B05-55D8-4688-B0BD-B5500914B0C4}" sibTransId="{911A48F1-84FC-409B-A9AB-841531DD5DF4}"/>
    <dgm:cxn modelId="{4E65AAC6-43B9-44AC-8982-4B1582F82C1C}" srcId="{135BE056-0043-4E79-A054-DD72C6E6C177}" destId="{CEAAE75B-6F61-4636-B7C8-F55BB64F697A}" srcOrd="3" destOrd="0" parTransId="{4F8153DC-887B-491D-A963-D74FC7B8E95B}" sibTransId="{A412AE43-96CF-4668-B150-027454B567F6}"/>
    <dgm:cxn modelId="{12614DCE-C8AB-462D-A3BA-DA37F4AD214C}" type="presOf" srcId="{E1774164-ADFA-41A7-92EC-8450DFE8270E}" destId="{6E269313-28C4-4BA8-AD18-B86EC6B31382}" srcOrd="0" destOrd="0" presId="urn:microsoft.com/office/officeart/2005/8/layout/vProcess5"/>
    <dgm:cxn modelId="{1953C18D-D9B3-4D60-B16C-698CB9B376B3}" type="presParOf" srcId="{04BD7B74-7FC7-4EE6-A4EA-6CA288964346}" destId="{BF2BE19E-AEB3-47A4-A546-27E125D7443E}" srcOrd="0" destOrd="0" presId="urn:microsoft.com/office/officeart/2005/8/layout/vProcess5"/>
    <dgm:cxn modelId="{DE033BF7-4773-4F91-91CA-82C7560A43BF}" type="presParOf" srcId="{04BD7B74-7FC7-4EE6-A4EA-6CA288964346}" destId="{EB88CF98-A2B6-4F4E-890C-5259DEDD28B2}" srcOrd="1" destOrd="0" presId="urn:microsoft.com/office/officeart/2005/8/layout/vProcess5"/>
    <dgm:cxn modelId="{F04E083C-5CBE-4DB9-BF51-9B2DCE8CDBAD}" type="presParOf" srcId="{04BD7B74-7FC7-4EE6-A4EA-6CA288964346}" destId="{6E269313-28C4-4BA8-AD18-B86EC6B31382}" srcOrd="2" destOrd="0" presId="urn:microsoft.com/office/officeart/2005/8/layout/vProcess5"/>
    <dgm:cxn modelId="{ADFF83D8-A1E0-41E4-A9BE-2C7D2CE1BB0D}" type="presParOf" srcId="{04BD7B74-7FC7-4EE6-A4EA-6CA288964346}" destId="{A8F939FD-EC88-4447-A6D9-9573F807405A}" srcOrd="3" destOrd="0" presId="urn:microsoft.com/office/officeart/2005/8/layout/vProcess5"/>
    <dgm:cxn modelId="{085FA7E2-4800-4848-82BC-07B960A60B60}" type="presParOf" srcId="{04BD7B74-7FC7-4EE6-A4EA-6CA288964346}" destId="{4AF5BDB7-5B84-4FD3-9142-6BB8C862FCC5}" srcOrd="4" destOrd="0" presId="urn:microsoft.com/office/officeart/2005/8/layout/vProcess5"/>
    <dgm:cxn modelId="{F38D7337-799D-4AE8-B720-D8F5AA5C5B8F}" type="presParOf" srcId="{04BD7B74-7FC7-4EE6-A4EA-6CA288964346}" destId="{2915F4B6-A4F5-49C7-BC18-3101C5FB50D0}" srcOrd="5" destOrd="0" presId="urn:microsoft.com/office/officeart/2005/8/layout/vProcess5"/>
    <dgm:cxn modelId="{2845A43C-D952-4ED3-947E-C5DC393BD5D1}" type="presParOf" srcId="{04BD7B74-7FC7-4EE6-A4EA-6CA288964346}" destId="{DA540708-F25F-4078-9479-0CAD2D72B61F}" srcOrd="6" destOrd="0" presId="urn:microsoft.com/office/officeart/2005/8/layout/vProcess5"/>
    <dgm:cxn modelId="{493C2001-9055-4E4C-A92B-53B2198AE145}" type="presParOf" srcId="{04BD7B74-7FC7-4EE6-A4EA-6CA288964346}" destId="{D95B6A36-245D-46B0-A498-B64FCFB709EF}" srcOrd="7" destOrd="0" presId="urn:microsoft.com/office/officeart/2005/8/layout/vProcess5"/>
    <dgm:cxn modelId="{F6833538-EE6E-4411-9F63-01408F1A53B1}" type="presParOf" srcId="{04BD7B74-7FC7-4EE6-A4EA-6CA288964346}" destId="{2B2393EC-7325-439C-B9BE-E5A49CDA7EB2}" srcOrd="8" destOrd="0" presId="urn:microsoft.com/office/officeart/2005/8/layout/vProcess5"/>
    <dgm:cxn modelId="{147637D5-4799-46C4-9C2B-FA7EACB3531C}" type="presParOf" srcId="{04BD7B74-7FC7-4EE6-A4EA-6CA288964346}" destId="{65209949-7EAB-4278-9294-B80985CEC2C7}" srcOrd="9" destOrd="0" presId="urn:microsoft.com/office/officeart/2005/8/layout/vProcess5"/>
    <dgm:cxn modelId="{525E6CB2-291A-4458-AAAD-378E844937CC}" type="presParOf" srcId="{04BD7B74-7FC7-4EE6-A4EA-6CA288964346}" destId="{CB4D70E3-6B17-415C-B92B-8CEFCE9FDBC1}" srcOrd="10" destOrd="0" presId="urn:microsoft.com/office/officeart/2005/8/layout/vProcess5"/>
    <dgm:cxn modelId="{1A688733-6DD0-433E-B33E-39B7023E1479}" type="presParOf" srcId="{04BD7B74-7FC7-4EE6-A4EA-6CA288964346}" destId="{4A1710FB-A1C9-41C4-92CB-07B5B0FEF3CC}"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DAAAE0-88F3-4A7C-8A31-FB62B45BB3A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60DFDF66-56DF-4D00-BE7E-543D15EC07C0}">
      <dgm:prSet phldrT="[Text]" custT="1"/>
      <dgm:spPr/>
      <dgm:t>
        <a:bodyPr/>
        <a:lstStyle/>
        <a:p>
          <a:r>
            <a:rPr lang="en-IN" sz="2000" b="1" dirty="0"/>
            <a:t>Announcement</a:t>
          </a:r>
        </a:p>
      </dgm:t>
    </dgm:pt>
    <dgm:pt modelId="{9FCD673A-2303-49E8-979D-1B4E8D77B026}" type="parTrans" cxnId="{9E2C5D0E-2BA9-4692-A2A9-CDE93B363AC2}">
      <dgm:prSet/>
      <dgm:spPr/>
      <dgm:t>
        <a:bodyPr/>
        <a:lstStyle/>
        <a:p>
          <a:endParaRPr lang="en-IN"/>
        </a:p>
      </dgm:t>
    </dgm:pt>
    <dgm:pt modelId="{8F828DA9-77EC-4264-B4CD-5579194F94DE}" type="sibTrans" cxnId="{9E2C5D0E-2BA9-4692-A2A9-CDE93B363AC2}">
      <dgm:prSet/>
      <dgm:spPr/>
      <dgm:t>
        <a:bodyPr/>
        <a:lstStyle/>
        <a:p>
          <a:endParaRPr lang="en-IN"/>
        </a:p>
      </dgm:t>
    </dgm:pt>
    <dgm:pt modelId="{DDA7778E-7C8F-42F9-BE14-D933ED5799DE}">
      <dgm:prSet phldrT="[Text]" custT="1"/>
      <dgm:spPr/>
      <dgm:t>
        <a:bodyPr/>
        <a:lstStyle/>
        <a:p>
          <a:r>
            <a:rPr lang="en-IN" sz="2000" b="1" dirty="0"/>
            <a:t>When Issued Trading</a:t>
          </a:r>
          <a:r>
            <a:rPr lang="en-IN" sz="2000" dirty="0"/>
            <a:t>- trading starts in the security from  the announcement </a:t>
          </a:r>
        </a:p>
      </dgm:t>
    </dgm:pt>
    <dgm:pt modelId="{6EE4E4D6-67B4-4875-93A9-D911E5ADAC71}" type="parTrans" cxnId="{6D9CBB6F-CB4A-4AAF-8993-660DD77C73E5}">
      <dgm:prSet/>
      <dgm:spPr/>
      <dgm:t>
        <a:bodyPr/>
        <a:lstStyle/>
        <a:p>
          <a:endParaRPr lang="en-IN"/>
        </a:p>
      </dgm:t>
    </dgm:pt>
    <dgm:pt modelId="{A6893442-78DF-472D-B365-7C8E399E5CF0}" type="sibTrans" cxnId="{6D9CBB6F-CB4A-4AAF-8993-660DD77C73E5}">
      <dgm:prSet/>
      <dgm:spPr/>
      <dgm:t>
        <a:bodyPr/>
        <a:lstStyle/>
        <a:p>
          <a:endParaRPr lang="en-IN"/>
        </a:p>
      </dgm:t>
    </dgm:pt>
    <dgm:pt modelId="{29D5080E-833B-4827-850B-622F240A77F9}">
      <dgm:prSet phldrT="[Text]" custT="1"/>
      <dgm:spPr/>
      <dgm:t>
        <a:bodyPr/>
        <a:lstStyle/>
        <a:p>
          <a:r>
            <a:rPr lang="en-IN" sz="2000" b="1" dirty="0"/>
            <a:t>Auction Mechanism- RBI conducts auction through e- platform Kuber, Bids can be placed by investment bankers by competitive bids and  retail investors by non-competitive  bidding (Through a facilitator like BSE)</a:t>
          </a:r>
        </a:p>
      </dgm:t>
    </dgm:pt>
    <dgm:pt modelId="{CFCBBA92-0033-40E1-B0D9-035C696F79CA}" type="parTrans" cxnId="{45F3537F-B028-45AA-A7C4-9AFA86476CA1}">
      <dgm:prSet/>
      <dgm:spPr/>
      <dgm:t>
        <a:bodyPr/>
        <a:lstStyle/>
        <a:p>
          <a:endParaRPr lang="en-IN"/>
        </a:p>
      </dgm:t>
    </dgm:pt>
    <dgm:pt modelId="{E0BF8911-1BF8-4340-B151-B4D0D2D64BB9}" type="sibTrans" cxnId="{45F3537F-B028-45AA-A7C4-9AFA86476CA1}">
      <dgm:prSet/>
      <dgm:spPr/>
      <dgm:t>
        <a:bodyPr/>
        <a:lstStyle/>
        <a:p>
          <a:endParaRPr lang="en-IN"/>
        </a:p>
      </dgm:t>
    </dgm:pt>
    <dgm:pt modelId="{380C59AE-F613-42C1-9931-D7D133CF0B95}">
      <dgm:prSet phldrT="[Text]" custT="1"/>
      <dgm:spPr/>
      <dgm:t>
        <a:bodyPr/>
        <a:lstStyle/>
        <a:p>
          <a:r>
            <a:rPr lang="en-IN" sz="2000" b="1" dirty="0"/>
            <a:t>Allotment Mechanism-Market based price discovery.</a:t>
          </a:r>
        </a:p>
      </dgm:t>
    </dgm:pt>
    <dgm:pt modelId="{0B260A23-446A-40AD-B691-7DC304E3E346}" type="parTrans" cxnId="{408CB580-5A0B-49AB-B0E4-C9F69EC2665B}">
      <dgm:prSet/>
      <dgm:spPr/>
      <dgm:t>
        <a:bodyPr/>
        <a:lstStyle/>
        <a:p>
          <a:endParaRPr lang="en-IN"/>
        </a:p>
      </dgm:t>
    </dgm:pt>
    <dgm:pt modelId="{B39759DD-FAD0-4B09-A0C3-23479B817BEC}" type="sibTrans" cxnId="{408CB580-5A0B-49AB-B0E4-C9F69EC2665B}">
      <dgm:prSet/>
      <dgm:spPr/>
      <dgm:t>
        <a:bodyPr/>
        <a:lstStyle/>
        <a:p>
          <a:endParaRPr lang="en-IN"/>
        </a:p>
      </dgm:t>
    </dgm:pt>
    <dgm:pt modelId="{927205A7-30CC-4A73-9334-811A4311AAD1}" type="pres">
      <dgm:prSet presAssocID="{63DAAAE0-88F3-4A7C-8A31-FB62B45BB3A8}" presName="linear" presStyleCnt="0">
        <dgm:presLayoutVars>
          <dgm:dir/>
          <dgm:animLvl val="lvl"/>
          <dgm:resizeHandles val="exact"/>
        </dgm:presLayoutVars>
      </dgm:prSet>
      <dgm:spPr/>
    </dgm:pt>
    <dgm:pt modelId="{FAB1FBF1-A3A8-488F-911E-4B6DB31D95BF}" type="pres">
      <dgm:prSet presAssocID="{60DFDF66-56DF-4D00-BE7E-543D15EC07C0}" presName="parentLin" presStyleCnt="0"/>
      <dgm:spPr/>
    </dgm:pt>
    <dgm:pt modelId="{A6DF5BD5-02BA-4664-84F3-2E1E9FB566A8}" type="pres">
      <dgm:prSet presAssocID="{60DFDF66-56DF-4D00-BE7E-543D15EC07C0}" presName="parentLeftMargin" presStyleLbl="node1" presStyleIdx="0" presStyleCnt="4"/>
      <dgm:spPr/>
    </dgm:pt>
    <dgm:pt modelId="{E29B1904-53B1-4B85-9752-B1D505DFED90}" type="pres">
      <dgm:prSet presAssocID="{60DFDF66-56DF-4D00-BE7E-543D15EC07C0}" presName="parentText" presStyleLbl="node1" presStyleIdx="0" presStyleCnt="4" custScaleY="624844">
        <dgm:presLayoutVars>
          <dgm:chMax val="0"/>
          <dgm:bulletEnabled val="1"/>
        </dgm:presLayoutVars>
      </dgm:prSet>
      <dgm:spPr/>
    </dgm:pt>
    <dgm:pt modelId="{5980253D-56CA-46A6-B58A-62E25556EB68}" type="pres">
      <dgm:prSet presAssocID="{60DFDF66-56DF-4D00-BE7E-543D15EC07C0}" presName="negativeSpace" presStyleCnt="0"/>
      <dgm:spPr/>
    </dgm:pt>
    <dgm:pt modelId="{84FC957D-7AA3-493F-ABC6-FB952DF3436F}" type="pres">
      <dgm:prSet presAssocID="{60DFDF66-56DF-4D00-BE7E-543D15EC07C0}" presName="childText" presStyleLbl="conFgAcc1" presStyleIdx="0" presStyleCnt="4">
        <dgm:presLayoutVars>
          <dgm:bulletEnabled val="1"/>
        </dgm:presLayoutVars>
      </dgm:prSet>
      <dgm:spPr/>
    </dgm:pt>
    <dgm:pt modelId="{92261731-6CF1-48EE-839E-F1D9E1C27931}" type="pres">
      <dgm:prSet presAssocID="{8F828DA9-77EC-4264-B4CD-5579194F94DE}" presName="spaceBetweenRectangles" presStyleCnt="0"/>
      <dgm:spPr/>
    </dgm:pt>
    <dgm:pt modelId="{B982DEF8-317D-455C-B6CF-88CED4B72B3D}" type="pres">
      <dgm:prSet presAssocID="{DDA7778E-7C8F-42F9-BE14-D933ED5799DE}" presName="parentLin" presStyleCnt="0"/>
      <dgm:spPr/>
    </dgm:pt>
    <dgm:pt modelId="{9D4F5BCB-C61B-43EB-AB73-CDC95F85B37C}" type="pres">
      <dgm:prSet presAssocID="{DDA7778E-7C8F-42F9-BE14-D933ED5799DE}" presName="parentLeftMargin" presStyleLbl="node1" presStyleIdx="0" presStyleCnt="4"/>
      <dgm:spPr/>
    </dgm:pt>
    <dgm:pt modelId="{0858E5C7-AFF4-4C08-8EF7-874D26E8D177}" type="pres">
      <dgm:prSet presAssocID="{DDA7778E-7C8F-42F9-BE14-D933ED5799DE}" presName="parentText" presStyleLbl="node1" presStyleIdx="1" presStyleCnt="4" custScaleY="329728">
        <dgm:presLayoutVars>
          <dgm:chMax val="0"/>
          <dgm:bulletEnabled val="1"/>
        </dgm:presLayoutVars>
      </dgm:prSet>
      <dgm:spPr/>
    </dgm:pt>
    <dgm:pt modelId="{6EFDEE7E-C377-4ABA-946C-A970EA36CFD0}" type="pres">
      <dgm:prSet presAssocID="{DDA7778E-7C8F-42F9-BE14-D933ED5799DE}" presName="negativeSpace" presStyleCnt="0"/>
      <dgm:spPr/>
    </dgm:pt>
    <dgm:pt modelId="{B22D3074-3B30-4582-9922-97D6F73A8175}" type="pres">
      <dgm:prSet presAssocID="{DDA7778E-7C8F-42F9-BE14-D933ED5799DE}" presName="childText" presStyleLbl="conFgAcc1" presStyleIdx="1" presStyleCnt="4">
        <dgm:presLayoutVars>
          <dgm:bulletEnabled val="1"/>
        </dgm:presLayoutVars>
      </dgm:prSet>
      <dgm:spPr/>
    </dgm:pt>
    <dgm:pt modelId="{DC38918F-E70A-4372-95F1-D8CC6ABE7421}" type="pres">
      <dgm:prSet presAssocID="{A6893442-78DF-472D-B365-7C8E399E5CF0}" presName="spaceBetweenRectangles" presStyleCnt="0"/>
      <dgm:spPr/>
    </dgm:pt>
    <dgm:pt modelId="{34520D96-2FAF-456F-96C8-AF16ADC909A8}" type="pres">
      <dgm:prSet presAssocID="{29D5080E-833B-4827-850B-622F240A77F9}" presName="parentLin" presStyleCnt="0"/>
      <dgm:spPr/>
    </dgm:pt>
    <dgm:pt modelId="{ECC3FDC0-4B9F-4F2E-B511-0BB637D8B63B}" type="pres">
      <dgm:prSet presAssocID="{29D5080E-833B-4827-850B-622F240A77F9}" presName="parentLeftMargin" presStyleLbl="node1" presStyleIdx="1" presStyleCnt="4"/>
      <dgm:spPr/>
    </dgm:pt>
    <dgm:pt modelId="{BBEFFE06-7C55-4D47-A15B-427E08DB52C3}" type="pres">
      <dgm:prSet presAssocID="{29D5080E-833B-4827-850B-622F240A77F9}" presName="parentText" presStyleLbl="node1" presStyleIdx="2" presStyleCnt="4" custScaleY="647782">
        <dgm:presLayoutVars>
          <dgm:chMax val="0"/>
          <dgm:bulletEnabled val="1"/>
        </dgm:presLayoutVars>
      </dgm:prSet>
      <dgm:spPr/>
    </dgm:pt>
    <dgm:pt modelId="{DFE915FF-A9F0-4860-89E4-B347125A99DA}" type="pres">
      <dgm:prSet presAssocID="{29D5080E-833B-4827-850B-622F240A77F9}" presName="negativeSpace" presStyleCnt="0"/>
      <dgm:spPr/>
    </dgm:pt>
    <dgm:pt modelId="{90FBB3E0-51AC-4BE6-B703-B9E98D536DB8}" type="pres">
      <dgm:prSet presAssocID="{29D5080E-833B-4827-850B-622F240A77F9}" presName="childText" presStyleLbl="conFgAcc1" presStyleIdx="2" presStyleCnt="4">
        <dgm:presLayoutVars>
          <dgm:bulletEnabled val="1"/>
        </dgm:presLayoutVars>
      </dgm:prSet>
      <dgm:spPr/>
    </dgm:pt>
    <dgm:pt modelId="{4F9FC039-C073-4F91-948F-86DA8217A641}" type="pres">
      <dgm:prSet presAssocID="{E0BF8911-1BF8-4340-B151-B4D0D2D64BB9}" presName="spaceBetweenRectangles" presStyleCnt="0"/>
      <dgm:spPr/>
    </dgm:pt>
    <dgm:pt modelId="{E3751BE0-39E6-4468-A0C6-7FE7FB6CB2E3}" type="pres">
      <dgm:prSet presAssocID="{380C59AE-F613-42C1-9931-D7D133CF0B95}" presName="parentLin" presStyleCnt="0"/>
      <dgm:spPr/>
    </dgm:pt>
    <dgm:pt modelId="{9C890F59-52BC-4F25-99F5-5B83620EEC25}" type="pres">
      <dgm:prSet presAssocID="{380C59AE-F613-42C1-9931-D7D133CF0B95}" presName="parentLeftMargin" presStyleLbl="node1" presStyleIdx="2" presStyleCnt="4"/>
      <dgm:spPr/>
    </dgm:pt>
    <dgm:pt modelId="{F62B6720-CD89-4A3E-A333-8BF4B0021AA8}" type="pres">
      <dgm:prSet presAssocID="{380C59AE-F613-42C1-9931-D7D133CF0B95}" presName="parentText" presStyleLbl="node1" presStyleIdx="3" presStyleCnt="4" custScaleY="592996">
        <dgm:presLayoutVars>
          <dgm:chMax val="0"/>
          <dgm:bulletEnabled val="1"/>
        </dgm:presLayoutVars>
      </dgm:prSet>
      <dgm:spPr/>
    </dgm:pt>
    <dgm:pt modelId="{E223D7B9-368F-46E0-808C-DB02D4437010}" type="pres">
      <dgm:prSet presAssocID="{380C59AE-F613-42C1-9931-D7D133CF0B95}" presName="negativeSpace" presStyleCnt="0"/>
      <dgm:spPr/>
    </dgm:pt>
    <dgm:pt modelId="{F126D63E-43C8-4D80-B169-C0B027360EBB}" type="pres">
      <dgm:prSet presAssocID="{380C59AE-F613-42C1-9931-D7D133CF0B95}" presName="childText" presStyleLbl="conFgAcc1" presStyleIdx="3" presStyleCnt="4">
        <dgm:presLayoutVars>
          <dgm:bulletEnabled val="1"/>
        </dgm:presLayoutVars>
      </dgm:prSet>
      <dgm:spPr/>
    </dgm:pt>
  </dgm:ptLst>
  <dgm:cxnLst>
    <dgm:cxn modelId="{9E2C5D0E-2BA9-4692-A2A9-CDE93B363AC2}" srcId="{63DAAAE0-88F3-4A7C-8A31-FB62B45BB3A8}" destId="{60DFDF66-56DF-4D00-BE7E-543D15EC07C0}" srcOrd="0" destOrd="0" parTransId="{9FCD673A-2303-49E8-979D-1B4E8D77B026}" sibTransId="{8F828DA9-77EC-4264-B4CD-5579194F94DE}"/>
    <dgm:cxn modelId="{B24A9031-B8C7-4537-A247-2D89725DB393}" type="presOf" srcId="{60DFDF66-56DF-4D00-BE7E-543D15EC07C0}" destId="{E29B1904-53B1-4B85-9752-B1D505DFED90}" srcOrd="1" destOrd="0" presId="urn:microsoft.com/office/officeart/2005/8/layout/list1"/>
    <dgm:cxn modelId="{6D9CBB6F-CB4A-4AAF-8993-660DD77C73E5}" srcId="{63DAAAE0-88F3-4A7C-8A31-FB62B45BB3A8}" destId="{DDA7778E-7C8F-42F9-BE14-D933ED5799DE}" srcOrd="1" destOrd="0" parTransId="{6EE4E4D6-67B4-4875-93A9-D911E5ADAC71}" sibTransId="{A6893442-78DF-472D-B365-7C8E399E5CF0}"/>
    <dgm:cxn modelId="{B2B45D7F-9797-4094-8D69-19E4F9E17D58}" type="presOf" srcId="{DDA7778E-7C8F-42F9-BE14-D933ED5799DE}" destId="{9D4F5BCB-C61B-43EB-AB73-CDC95F85B37C}" srcOrd="0" destOrd="0" presId="urn:microsoft.com/office/officeart/2005/8/layout/list1"/>
    <dgm:cxn modelId="{45F3537F-B028-45AA-A7C4-9AFA86476CA1}" srcId="{63DAAAE0-88F3-4A7C-8A31-FB62B45BB3A8}" destId="{29D5080E-833B-4827-850B-622F240A77F9}" srcOrd="2" destOrd="0" parTransId="{CFCBBA92-0033-40E1-B0D9-035C696F79CA}" sibTransId="{E0BF8911-1BF8-4340-B151-B4D0D2D64BB9}"/>
    <dgm:cxn modelId="{408CB580-5A0B-49AB-B0E4-C9F69EC2665B}" srcId="{63DAAAE0-88F3-4A7C-8A31-FB62B45BB3A8}" destId="{380C59AE-F613-42C1-9931-D7D133CF0B95}" srcOrd="3" destOrd="0" parTransId="{0B260A23-446A-40AD-B691-7DC304E3E346}" sibTransId="{B39759DD-FAD0-4B09-A0C3-23479B817BEC}"/>
    <dgm:cxn modelId="{B712B198-07BF-4EF2-9622-17DD8D44A8CB}" type="presOf" srcId="{60DFDF66-56DF-4D00-BE7E-543D15EC07C0}" destId="{A6DF5BD5-02BA-4664-84F3-2E1E9FB566A8}" srcOrd="0" destOrd="0" presId="urn:microsoft.com/office/officeart/2005/8/layout/list1"/>
    <dgm:cxn modelId="{B36237A2-C763-49A5-A47E-19FC763D85DA}" type="presOf" srcId="{DDA7778E-7C8F-42F9-BE14-D933ED5799DE}" destId="{0858E5C7-AFF4-4C08-8EF7-874D26E8D177}" srcOrd="1" destOrd="0" presId="urn:microsoft.com/office/officeart/2005/8/layout/list1"/>
    <dgm:cxn modelId="{EE6766B4-EDC7-44A5-8CA8-D0B775511DC5}" type="presOf" srcId="{63DAAAE0-88F3-4A7C-8A31-FB62B45BB3A8}" destId="{927205A7-30CC-4A73-9334-811A4311AAD1}" srcOrd="0" destOrd="0" presId="urn:microsoft.com/office/officeart/2005/8/layout/list1"/>
    <dgm:cxn modelId="{33B436B8-5BBB-460C-BA3F-6D026AFBAFD7}" type="presOf" srcId="{380C59AE-F613-42C1-9931-D7D133CF0B95}" destId="{F62B6720-CD89-4A3E-A333-8BF4B0021AA8}" srcOrd="1" destOrd="0" presId="urn:microsoft.com/office/officeart/2005/8/layout/list1"/>
    <dgm:cxn modelId="{4FE4DBD4-4CC7-48D3-A306-059AEA794F3B}" type="presOf" srcId="{29D5080E-833B-4827-850B-622F240A77F9}" destId="{ECC3FDC0-4B9F-4F2E-B511-0BB637D8B63B}" srcOrd="0" destOrd="0" presId="urn:microsoft.com/office/officeart/2005/8/layout/list1"/>
    <dgm:cxn modelId="{1C1300F6-0CCF-439C-8EC7-D31D3B7BE1E7}" type="presOf" srcId="{29D5080E-833B-4827-850B-622F240A77F9}" destId="{BBEFFE06-7C55-4D47-A15B-427E08DB52C3}" srcOrd="1" destOrd="0" presId="urn:microsoft.com/office/officeart/2005/8/layout/list1"/>
    <dgm:cxn modelId="{C471E0F6-5EA4-4A83-BEC5-716A3B43FEBC}" type="presOf" srcId="{380C59AE-F613-42C1-9931-D7D133CF0B95}" destId="{9C890F59-52BC-4F25-99F5-5B83620EEC25}" srcOrd="0" destOrd="0" presId="urn:microsoft.com/office/officeart/2005/8/layout/list1"/>
    <dgm:cxn modelId="{0E6F7616-8068-4EC0-8889-615967C1722F}" type="presParOf" srcId="{927205A7-30CC-4A73-9334-811A4311AAD1}" destId="{FAB1FBF1-A3A8-488F-911E-4B6DB31D95BF}" srcOrd="0" destOrd="0" presId="urn:microsoft.com/office/officeart/2005/8/layout/list1"/>
    <dgm:cxn modelId="{F50B1784-CE07-4F7A-93A5-4E9F1320C19F}" type="presParOf" srcId="{FAB1FBF1-A3A8-488F-911E-4B6DB31D95BF}" destId="{A6DF5BD5-02BA-4664-84F3-2E1E9FB566A8}" srcOrd="0" destOrd="0" presId="urn:microsoft.com/office/officeart/2005/8/layout/list1"/>
    <dgm:cxn modelId="{878078D6-6DE3-45FD-A486-2165FF782788}" type="presParOf" srcId="{FAB1FBF1-A3A8-488F-911E-4B6DB31D95BF}" destId="{E29B1904-53B1-4B85-9752-B1D505DFED90}" srcOrd="1" destOrd="0" presId="urn:microsoft.com/office/officeart/2005/8/layout/list1"/>
    <dgm:cxn modelId="{7EDB9A96-3D0C-4C33-B003-B300556B0064}" type="presParOf" srcId="{927205A7-30CC-4A73-9334-811A4311AAD1}" destId="{5980253D-56CA-46A6-B58A-62E25556EB68}" srcOrd="1" destOrd="0" presId="urn:microsoft.com/office/officeart/2005/8/layout/list1"/>
    <dgm:cxn modelId="{8B5702E1-41FD-41BF-8C7F-4A655F8F384C}" type="presParOf" srcId="{927205A7-30CC-4A73-9334-811A4311AAD1}" destId="{84FC957D-7AA3-493F-ABC6-FB952DF3436F}" srcOrd="2" destOrd="0" presId="urn:microsoft.com/office/officeart/2005/8/layout/list1"/>
    <dgm:cxn modelId="{5EB2EF14-8A7E-4BB9-8B85-7B315A97ECBE}" type="presParOf" srcId="{927205A7-30CC-4A73-9334-811A4311AAD1}" destId="{92261731-6CF1-48EE-839E-F1D9E1C27931}" srcOrd="3" destOrd="0" presId="urn:microsoft.com/office/officeart/2005/8/layout/list1"/>
    <dgm:cxn modelId="{B67F3205-051E-4BC9-A41E-C0376E39FC98}" type="presParOf" srcId="{927205A7-30CC-4A73-9334-811A4311AAD1}" destId="{B982DEF8-317D-455C-B6CF-88CED4B72B3D}" srcOrd="4" destOrd="0" presId="urn:microsoft.com/office/officeart/2005/8/layout/list1"/>
    <dgm:cxn modelId="{45633EC8-D0F9-4923-9CF6-33D248D5BCDA}" type="presParOf" srcId="{B982DEF8-317D-455C-B6CF-88CED4B72B3D}" destId="{9D4F5BCB-C61B-43EB-AB73-CDC95F85B37C}" srcOrd="0" destOrd="0" presId="urn:microsoft.com/office/officeart/2005/8/layout/list1"/>
    <dgm:cxn modelId="{32F85290-A075-44C9-87BA-BD2B8578C915}" type="presParOf" srcId="{B982DEF8-317D-455C-B6CF-88CED4B72B3D}" destId="{0858E5C7-AFF4-4C08-8EF7-874D26E8D177}" srcOrd="1" destOrd="0" presId="urn:microsoft.com/office/officeart/2005/8/layout/list1"/>
    <dgm:cxn modelId="{A82CA69E-60C1-46BF-9191-A7610735866D}" type="presParOf" srcId="{927205A7-30CC-4A73-9334-811A4311AAD1}" destId="{6EFDEE7E-C377-4ABA-946C-A970EA36CFD0}" srcOrd="5" destOrd="0" presId="urn:microsoft.com/office/officeart/2005/8/layout/list1"/>
    <dgm:cxn modelId="{0A03991E-3D6B-456B-B301-20738353642F}" type="presParOf" srcId="{927205A7-30CC-4A73-9334-811A4311AAD1}" destId="{B22D3074-3B30-4582-9922-97D6F73A8175}" srcOrd="6" destOrd="0" presId="urn:microsoft.com/office/officeart/2005/8/layout/list1"/>
    <dgm:cxn modelId="{8DA08C89-1242-4DD4-BB15-4433851214A9}" type="presParOf" srcId="{927205A7-30CC-4A73-9334-811A4311AAD1}" destId="{DC38918F-E70A-4372-95F1-D8CC6ABE7421}" srcOrd="7" destOrd="0" presId="urn:microsoft.com/office/officeart/2005/8/layout/list1"/>
    <dgm:cxn modelId="{60CCDE04-00FB-4AF5-84A7-C7A66A86246A}" type="presParOf" srcId="{927205A7-30CC-4A73-9334-811A4311AAD1}" destId="{34520D96-2FAF-456F-96C8-AF16ADC909A8}" srcOrd="8" destOrd="0" presId="urn:microsoft.com/office/officeart/2005/8/layout/list1"/>
    <dgm:cxn modelId="{654A1253-B399-4A90-9526-C007031FCED6}" type="presParOf" srcId="{34520D96-2FAF-456F-96C8-AF16ADC909A8}" destId="{ECC3FDC0-4B9F-4F2E-B511-0BB637D8B63B}" srcOrd="0" destOrd="0" presId="urn:microsoft.com/office/officeart/2005/8/layout/list1"/>
    <dgm:cxn modelId="{8A0B6936-FBA0-47AE-9FBA-AA292939A43C}" type="presParOf" srcId="{34520D96-2FAF-456F-96C8-AF16ADC909A8}" destId="{BBEFFE06-7C55-4D47-A15B-427E08DB52C3}" srcOrd="1" destOrd="0" presId="urn:microsoft.com/office/officeart/2005/8/layout/list1"/>
    <dgm:cxn modelId="{E703F14A-9239-472B-967D-4F5479EE4227}" type="presParOf" srcId="{927205A7-30CC-4A73-9334-811A4311AAD1}" destId="{DFE915FF-A9F0-4860-89E4-B347125A99DA}" srcOrd="9" destOrd="0" presId="urn:microsoft.com/office/officeart/2005/8/layout/list1"/>
    <dgm:cxn modelId="{01AC3374-ED19-416C-B2A6-9591BCC14F2A}" type="presParOf" srcId="{927205A7-30CC-4A73-9334-811A4311AAD1}" destId="{90FBB3E0-51AC-4BE6-B703-B9E98D536DB8}" srcOrd="10" destOrd="0" presId="urn:microsoft.com/office/officeart/2005/8/layout/list1"/>
    <dgm:cxn modelId="{1DC27802-1452-4260-B18A-1C921679A5E8}" type="presParOf" srcId="{927205A7-30CC-4A73-9334-811A4311AAD1}" destId="{4F9FC039-C073-4F91-948F-86DA8217A641}" srcOrd="11" destOrd="0" presId="urn:microsoft.com/office/officeart/2005/8/layout/list1"/>
    <dgm:cxn modelId="{E0726DC0-BCC2-4822-974F-201465B8D482}" type="presParOf" srcId="{927205A7-30CC-4A73-9334-811A4311AAD1}" destId="{E3751BE0-39E6-4468-A0C6-7FE7FB6CB2E3}" srcOrd="12" destOrd="0" presId="urn:microsoft.com/office/officeart/2005/8/layout/list1"/>
    <dgm:cxn modelId="{8B04D1AA-243E-4E74-8663-16A4068EB28F}" type="presParOf" srcId="{E3751BE0-39E6-4468-A0C6-7FE7FB6CB2E3}" destId="{9C890F59-52BC-4F25-99F5-5B83620EEC25}" srcOrd="0" destOrd="0" presId="urn:microsoft.com/office/officeart/2005/8/layout/list1"/>
    <dgm:cxn modelId="{84AA3FEF-26E2-411A-9844-13A2949887E0}" type="presParOf" srcId="{E3751BE0-39E6-4468-A0C6-7FE7FB6CB2E3}" destId="{F62B6720-CD89-4A3E-A333-8BF4B0021AA8}" srcOrd="1" destOrd="0" presId="urn:microsoft.com/office/officeart/2005/8/layout/list1"/>
    <dgm:cxn modelId="{762E5077-FCF9-4F1C-8A05-49B5957A35A8}" type="presParOf" srcId="{927205A7-30CC-4A73-9334-811A4311AAD1}" destId="{E223D7B9-368F-46E0-808C-DB02D4437010}" srcOrd="13" destOrd="0" presId="urn:microsoft.com/office/officeart/2005/8/layout/list1"/>
    <dgm:cxn modelId="{C0D91B74-8B1F-4A88-BFD8-9D32A9E4DAD9}" type="presParOf" srcId="{927205A7-30CC-4A73-9334-811A4311AAD1}" destId="{F126D63E-43C8-4D80-B169-C0B027360EBB}"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7D4422-B419-4FE7-9ADD-3E296F8BA6FF}" type="doc">
      <dgm:prSet loTypeId="urn:microsoft.com/office/officeart/2005/8/layout/list1" loCatId="list" qsTypeId="urn:microsoft.com/office/officeart/2005/8/quickstyle/3d2#2" qsCatId="3D" csTypeId="urn:microsoft.com/office/officeart/2005/8/colors/colorful2" csCatId="colorful" phldr="1"/>
      <dgm:spPr/>
      <dgm:t>
        <a:bodyPr/>
        <a:lstStyle/>
        <a:p>
          <a:endParaRPr lang="en-US"/>
        </a:p>
      </dgm:t>
    </dgm:pt>
    <dgm:pt modelId="{12D95064-3091-49F0-83CE-2B75465D7A3B}">
      <dgm:prSet phldrT="[Text]" custT="1"/>
      <dgm:spPr/>
      <dgm:t>
        <a:bodyPr/>
        <a:lstStyle/>
        <a:p>
          <a:pPr algn="ctr">
            <a:lnSpc>
              <a:spcPct val="150000"/>
            </a:lnSpc>
          </a:pPr>
          <a:r>
            <a:rPr lang="en-US" sz="2600" b="0" i="1" dirty="0"/>
            <a:t>Junk Bonds are a game of HIGH RISK and HIGH RETURN!</a:t>
          </a:r>
        </a:p>
      </dgm:t>
    </dgm:pt>
    <dgm:pt modelId="{704A1A03-B305-468E-A172-2B687925F9C2}" type="parTrans" cxnId="{9EC22896-4D69-4997-AB5C-8FD754FB3BAE}">
      <dgm:prSet/>
      <dgm:spPr/>
      <dgm:t>
        <a:bodyPr/>
        <a:lstStyle/>
        <a:p>
          <a:endParaRPr lang="en-US"/>
        </a:p>
      </dgm:t>
    </dgm:pt>
    <dgm:pt modelId="{2FA7EC08-2CEC-4EB8-89A2-60AB2EACF5FF}" type="sibTrans" cxnId="{9EC22896-4D69-4997-AB5C-8FD754FB3BAE}">
      <dgm:prSet/>
      <dgm:spPr/>
      <dgm:t>
        <a:bodyPr/>
        <a:lstStyle/>
        <a:p>
          <a:endParaRPr lang="en-US"/>
        </a:p>
      </dgm:t>
    </dgm:pt>
    <dgm:pt modelId="{7D7A8091-CD3C-488D-89E7-298844B8BABC}">
      <dgm:prSet phldrT="[Text]" custT="1"/>
      <dgm:spPr>
        <a:solidFill>
          <a:srgbClr val="660033"/>
        </a:solidFill>
      </dgm:spPr>
      <dgm:t>
        <a:bodyPr/>
        <a:lstStyle/>
        <a:p>
          <a:pPr algn="ctr">
            <a:lnSpc>
              <a:spcPct val="150000"/>
            </a:lnSpc>
          </a:pPr>
          <a:r>
            <a:rPr lang="en-US" sz="2600" b="0" i="1" dirty="0"/>
            <a:t>Be careful with them!</a:t>
          </a:r>
        </a:p>
      </dgm:t>
    </dgm:pt>
    <dgm:pt modelId="{0C5DDE8F-6C5E-44E1-A1A6-27145E3534CF}" type="parTrans" cxnId="{E8353CC4-67C8-4C7D-91C0-31C986DC86F2}">
      <dgm:prSet/>
      <dgm:spPr/>
      <dgm:t>
        <a:bodyPr/>
        <a:lstStyle/>
        <a:p>
          <a:endParaRPr lang="en-US"/>
        </a:p>
      </dgm:t>
    </dgm:pt>
    <dgm:pt modelId="{7A73DC05-9751-4281-A5D5-8F4D523464D9}" type="sibTrans" cxnId="{E8353CC4-67C8-4C7D-91C0-31C986DC86F2}">
      <dgm:prSet/>
      <dgm:spPr/>
      <dgm:t>
        <a:bodyPr/>
        <a:lstStyle/>
        <a:p>
          <a:endParaRPr lang="en-US"/>
        </a:p>
      </dgm:t>
    </dgm:pt>
    <dgm:pt modelId="{DF9388CA-D985-4F18-997A-781380ED0038}" type="pres">
      <dgm:prSet presAssocID="{017D4422-B419-4FE7-9ADD-3E296F8BA6FF}" presName="linear" presStyleCnt="0">
        <dgm:presLayoutVars>
          <dgm:dir/>
          <dgm:animLvl val="lvl"/>
          <dgm:resizeHandles val="exact"/>
        </dgm:presLayoutVars>
      </dgm:prSet>
      <dgm:spPr/>
    </dgm:pt>
    <dgm:pt modelId="{4F541C95-1FDA-4C56-A770-83067A95FE97}" type="pres">
      <dgm:prSet presAssocID="{12D95064-3091-49F0-83CE-2B75465D7A3B}" presName="parentLin" presStyleCnt="0"/>
      <dgm:spPr/>
    </dgm:pt>
    <dgm:pt modelId="{00EC6BEA-FE00-43D6-AE93-702292E9DB42}" type="pres">
      <dgm:prSet presAssocID="{12D95064-3091-49F0-83CE-2B75465D7A3B}" presName="parentLeftMargin" presStyleLbl="node1" presStyleIdx="0" presStyleCnt="2"/>
      <dgm:spPr/>
    </dgm:pt>
    <dgm:pt modelId="{E114D69F-E34F-4DB4-975E-D02C0B3E9A65}" type="pres">
      <dgm:prSet presAssocID="{12D95064-3091-49F0-83CE-2B75465D7A3B}" presName="parentText" presStyleLbl="node1" presStyleIdx="0" presStyleCnt="2">
        <dgm:presLayoutVars>
          <dgm:chMax val="0"/>
          <dgm:bulletEnabled val="1"/>
        </dgm:presLayoutVars>
      </dgm:prSet>
      <dgm:spPr/>
    </dgm:pt>
    <dgm:pt modelId="{4D99AFB3-BC82-419B-84E4-1AEE22DF0EED}" type="pres">
      <dgm:prSet presAssocID="{12D95064-3091-49F0-83CE-2B75465D7A3B}" presName="negativeSpace" presStyleCnt="0"/>
      <dgm:spPr/>
    </dgm:pt>
    <dgm:pt modelId="{AC32731B-EBD9-4955-A585-6A5B4732D8AD}" type="pres">
      <dgm:prSet presAssocID="{12D95064-3091-49F0-83CE-2B75465D7A3B}" presName="childText" presStyleLbl="conFgAcc1" presStyleIdx="0" presStyleCnt="2">
        <dgm:presLayoutVars>
          <dgm:bulletEnabled val="1"/>
        </dgm:presLayoutVars>
      </dgm:prSet>
      <dgm:spPr>
        <a:solidFill>
          <a:schemeClr val="bg1">
            <a:lumMod val="85000"/>
            <a:alpha val="90000"/>
          </a:schemeClr>
        </a:solidFill>
      </dgm:spPr>
    </dgm:pt>
    <dgm:pt modelId="{43E0D901-CD41-42B7-BC4A-1B69C0809725}" type="pres">
      <dgm:prSet presAssocID="{2FA7EC08-2CEC-4EB8-89A2-60AB2EACF5FF}" presName="spaceBetweenRectangles" presStyleCnt="0"/>
      <dgm:spPr/>
    </dgm:pt>
    <dgm:pt modelId="{CDFBFBF2-6FBF-4EA9-85D3-F9CC09758A59}" type="pres">
      <dgm:prSet presAssocID="{7D7A8091-CD3C-488D-89E7-298844B8BABC}" presName="parentLin" presStyleCnt="0"/>
      <dgm:spPr/>
    </dgm:pt>
    <dgm:pt modelId="{5C7F90D2-EE6A-43D2-84E0-7D2A673601E9}" type="pres">
      <dgm:prSet presAssocID="{7D7A8091-CD3C-488D-89E7-298844B8BABC}" presName="parentLeftMargin" presStyleLbl="node1" presStyleIdx="0" presStyleCnt="2"/>
      <dgm:spPr/>
    </dgm:pt>
    <dgm:pt modelId="{B3CB9D2A-D679-40CD-8056-74552CA02FE4}" type="pres">
      <dgm:prSet presAssocID="{7D7A8091-CD3C-488D-89E7-298844B8BABC}" presName="parentText" presStyleLbl="node1" presStyleIdx="1" presStyleCnt="2">
        <dgm:presLayoutVars>
          <dgm:chMax val="0"/>
          <dgm:bulletEnabled val="1"/>
        </dgm:presLayoutVars>
      </dgm:prSet>
      <dgm:spPr/>
    </dgm:pt>
    <dgm:pt modelId="{C947856E-8B33-441B-9EFA-70147BCC2EAF}" type="pres">
      <dgm:prSet presAssocID="{7D7A8091-CD3C-488D-89E7-298844B8BABC}" presName="negativeSpace" presStyleCnt="0"/>
      <dgm:spPr/>
    </dgm:pt>
    <dgm:pt modelId="{22C56308-DCC6-4AD3-BB96-FC2FFB894CE1}" type="pres">
      <dgm:prSet presAssocID="{7D7A8091-CD3C-488D-89E7-298844B8BABC}" presName="childText" presStyleLbl="conFgAcc1" presStyleIdx="1" presStyleCnt="2">
        <dgm:presLayoutVars>
          <dgm:bulletEnabled val="1"/>
        </dgm:presLayoutVars>
      </dgm:prSet>
      <dgm:spPr>
        <a:solidFill>
          <a:schemeClr val="bg1">
            <a:lumMod val="85000"/>
            <a:alpha val="90000"/>
          </a:schemeClr>
        </a:solidFill>
      </dgm:spPr>
    </dgm:pt>
  </dgm:ptLst>
  <dgm:cxnLst>
    <dgm:cxn modelId="{34F8044E-B51B-4254-A1DE-82F4390FBDC0}" type="presOf" srcId="{7D7A8091-CD3C-488D-89E7-298844B8BABC}" destId="{5C7F90D2-EE6A-43D2-84E0-7D2A673601E9}" srcOrd="0" destOrd="0" presId="urn:microsoft.com/office/officeart/2005/8/layout/list1"/>
    <dgm:cxn modelId="{48A7DE4F-AB8A-4F56-B90C-3F4877BD6CC3}" type="presOf" srcId="{017D4422-B419-4FE7-9ADD-3E296F8BA6FF}" destId="{DF9388CA-D985-4F18-997A-781380ED0038}" srcOrd="0" destOrd="0" presId="urn:microsoft.com/office/officeart/2005/8/layout/list1"/>
    <dgm:cxn modelId="{1D50495A-32B8-4803-BADD-AB935433DAF0}" type="presOf" srcId="{12D95064-3091-49F0-83CE-2B75465D7A3B}" destId="{00EC6BEA-FE00-43D6-AE93-702292E9DB42}" srcOrd="0" destOrd="0" presId="urn:microsoft.com/office/officeart/2005/8/layout/list1"/>
    <dgm:cxn modelId="{25A19E92-0322-432F-B2FE-6B87ACD9D8B6}" type="presOf" srcId="{7D7A8091-CD3C-488D-89E7-298844B8BABC}" destId="{B3CB9D2A-D679-40CD-8056-74552CA02FE4}" srcOrd="1" destOrd="0" presId="urn:microsoft.com/office/officeart/2005/8/layout/list1"/>
    <dgm:cxn modelId="{9EC22896-4D69-4997-AB5C-8FD754FB3BAE}" srcId="{017D4422-B419-4FE7-9ADD-3E296F8BA6FF}" destId="{12D95064-3091-49F0-83CE-2B75465D7A3B}" srcOrd="0" destOrd="0" parTransId="{704A1A03-B305-468E-A172-2B687925F9C2}" sibTransId="{2FA7EC08-2CEC-4EB8-89A2-60AB2EACF5FF}"/>
    <dgm:cxn modelId="{E8353CC4-67C8-4C7D-91C0-31C986DC86F2}" srcId="{017D4422-B419-4FE7-9ADD-3E296F8BA6FF}" destId="{7D7A8091-CD3C-488D-89E7-298844B8BABC}" srcOrd="1" destOrd="0" parTransId="{0C5DDE8F-6C5E-44E1-A1A6-27145E3534CF}" sibTransId="{7A73DC05-9751-4281-A5D5-8F4D523464D9}"/>
    <dgm:cxn modelId="{644774D2-56D3-4232-A2FD-57BEFE95FCE1}" type="presOf" srcId="{12D95064-3091-49F0-83CE-2B75465D7A3B}" destId="{E114D69F-E34F-4DB4-975E-D02C0B3E9A65}" srcOrd="1" destOrd="0" presId="urn:microsoft.com/office/officeart/2005/8/layout/list1"/>
    <dgm:cxn modelId="{FB444F8E-7339-4148-B5DE-C89C9956A799}" type="presParOf" srcId="{DF9388CA-D985-4F18-997A-781380ED0038}" destId="{4F541C95-1FDA-4C56-A770-83067A95FE97}" srcOrd="0" destOrd="0" presId="urn:microsoft.com/office/officeart/2005/8/layout/list1"/>
    <dgm:cxn modelId="{327CAAD2-3835-4CF0-9F30-B84C8A94A55B}" type="presParOf" srcId="{4F541C95-1FDA-4C56-A770-83067A95FE97}" destId="{00EC6BEA-FE00-43D6-AE93-702292E9DB42}" srcOrd="0" destOrd="0" presId="urn:microsoft.com/office/officeart/2005/8/layout/list1"/>
    <dgm:cxn modelId="{BF19EFA7-3DBF-4B30-B686-93F4B1B7B157}" type="presParOf" srcId="{4F541C95-1FDA-4C56-A770-83067A95FE97}" destId="{E114D69F-E34F-4DB4-975E-D02C0B3E9A65}" srcOrd="1" destOrd="0" presId="urn:microsoft.com/office/officeart/2005/8/layout/list1"/>
    <dgm:cxn modelId="{3C8FBA65-CBDA-49D7-A376-99167D2983AE}" type="presParOf" srcId="{DF9388CA-D985-4F18-997A-781380ED0038}" destId="{4D99AFB3-BC82-419B-84E4-1AEE22DF0EED}" srcOrd="1" destOrd="0" presId="urn:microsoft.com/office/officeart/2005/8/layout/list1"/>
    <dgm:cxn modelId="{ED384DC3-B02B-4A2E-BAEB-4F1FE62A9706}" type="presParOf" srcId="{DF9388CA-D985-4F18-997A-781380ED0038}" destId="{AC32731B-EBD9-4955-A585-6A5B4732D8AD}" srcOrd="2" destOrd="0" presId="urn:microsoft.com/office/officeart/2005/8/layout/list1"/>
    <dgm:cxn modelId="{24A7DF2D-54C3-41BB-BFA5-DFD9C84073DB}" type="presParOf" srcId="{DF9388CA-D985-4F18-997A-781380ED0038}" destId="{43E0D901-CD41-42B7-BC4A-1B69C0809725}" srcOrd="3" destOrd="0" presId="urn:microsoft.com/office/officeart/2005/8/layout/list1"/>
    <dgm:cxn modelId="{570A0094-72F3-4AD2-81F5-ECC5D3097042}" type="presParOf" srcId="{DF9388CA-D985-4F18-997A-781380ED0038}" destId="{CDFBFBF2-6FBF-4EA9-85D3-F9CC09758A59}" srcOrd="4" destOrd="0" presId="urn:microsoft.com/office/officeart/2005/8/layout/list1"/>
    <dgm:cxn modelId="{A6540A05-97CD-4C98-B8E1-0613122583C4}" type="presParOf" srcId="{CDFBFBF2-6FBF-4EA9-85D3-F9CC09758A59}" destId="{5C7F90D2-EE6A-43D2-84E0-7D2A673601E9}" srcOrd="0" destOrd="0" presId="urn:microsoft.com/office/officeart/2005/8/layout/list1"/>
    <dgm:cxn modelId="{FC277771-1E01-4958-BAD7-1A313FFC5585}" type="presParOf" srcId="{CDFBFBF2-6FBF-4EA9-85D3-F9CC09758A59}" destId="{B3CB9D2A-D679-40CD-8056-74552CA02FE4}" srcOrd="1" destOrd="0" presId="urn:microsoft.com/office/officeart/2005/8/layout/list1"/>
    <dgm:cxn modelId="{A243F149-C71F-4FA4-A2D1-6A8E382A9758}" type="presParOf" srcId="{DF9388CA-D985-4F18-997A-781380ED0038}" destId="{C947856E-8B33-441B-9EFA-70147BCC2EAF}" srcOrd="5" destOrd="0" presId="urn:microsoft.com/office/officeart/2005/8/layout/list1"/>
    <dgm:cxn modelId="{14D936A9-34D2-4210-AC48-FB150CFA69FC}" type="presParOf" srcId="{DF9388CA-D985-4F18-997A-781380ED0038}" destId="{22C56308-DCC6-4AD3-BB96-FC2FFB894CE1}"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8CF98-A2B6-4F4E-890C-5259DEDD28B2}">
      <dsp:nvSpPr>
        <dsp:cNvPr id="0" name=""/>
        <dsp:cNvSpPr/>
      </dsp:nvSpPr>
      <dsp:spPr>
        <a:xfrm>
          <a:off x="0" y="0"/>
          <a:ext cx="4876800" cy="894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dirty="0"/>
            <a:t>In 2007 Mortgage market experience Breakdown.</a:t>
          </a:r>
        </a:p>
      </dsp:txBody>
      <dsp:txXfrm>
        <a:off x="26187" y="26187"/>
        <a:ext cx="3836467" cy="841706"/>
      </dsp:txXfrm>
    </dsp:sp>
    <dsp:sp modelId="{6E269313-28C4-4BA8-AD18-B86EC6B31382}">
      <dsp:nvSpPr>
        <dsp:cNvPr id="0" name=""/>
        <dsp:cNvSpPr/>
      </dsp:nvSpPr>
      <dsp:spPr>
        <a:xfrm>
          <a:off x="408432" y="1056640"/>
          <a:ext cx="4876800" cy="894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dirty="0"/>
            <a:t>This caused many banks to take write downs in Mortgage related position. And short up their capital and liquidity by issuing equity  and curtailing lending.</a:t>
          </a:r>
        </a:p>
      </dsp:txBody>
      <dsp:txXfrm>
        <a:off x="434619" y="1082827"/>
        <a:ext cx="3834841" cy="841706"/>
      </dsp:txXfrm>
    </dsp:sp>
    <dsp:sp modelId="{A8F939FD-EC88-4447-A6D9-9573F807405A}">
      <dsp:nvSpPr>
        <dsp:cNvPr id="0" name=""/>
        <dsp:cNvSpPr/>
      </dsp:nvSpPr>
      <dsp:spPr>
        <a:xfrm>
          <a:off x="810768" y="2113280"/>
          <a:ext cx="4876800" cy="894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dirty="0"/>
            <a:t>Banks curtailed lending in Interbank market because they were not sure of exposure of other participants.</a:t>
          </a:r>
        </a:p>
      </dsp:txBody>
      <dsp:txXfrm>
        <a:off x="836955" y="2139467"/>
        <a:ext cx="3840937" cy="841706"/>
      </dsp:txXfrm>
    </dsp:sp>
    <dsp:sp modelId="{4AF5BDB7-5B84-4FD3-9142-6BB8C862FCC5}">
      <dsp:nvSpPr>
        <dsp:cNvPr id="0" name=""/>
        <dsp:cNvSpPr/>
      </dsp:nvSpPr>
      <dsp:spPr>
        <a:xfrm>
          <a:off x="1219200" y="3169919"/>
          <a:ext cx="4876800" cy="894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dirty="0"/>
            <a:t>Hence interest rates in Inter- bank markets increased dramatically relative to target fed-fund rates.</a:t>
          </a:r>
        </a:p>
      </dsp:txBody>
      <dsp:txXfrm>
        <a:off x="1245387" y="3196106"/>
        <a:ext cx="3834841" cy="841706"/>
      </dsp:txXfrm>
    </dsp:sp>
    <dsp:sp modelId="{2915F4B6-A4F5-49C7-BC18-3101C5FB50D0}">
      <dsp:nvSpPr>
        <dsp:cNvPr id="0" name=""/>
        <dsp:cNvSpPr/>
      </dsp:nvSpPr>
      <dsp:spPr>
        <a:xfrm>
          <a:off x="4295647" y="684783"/>
          <a:ext cx="581152" cy="58115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4426406" y="684783"/>
        <a:ext cx="319634" cy="437317"/>
      </dsp:txXfrm>
    </dsp:sp>
    <dsp:sp modelId="{DA540708-F25F-4078-9479-0CAD2D72B61F}">
      <dsp:nvSpPr>
        <dsp:cNvPr id="0" name=""/>
        <dsp:cNvSpPr/>
      </dsp:nvSpPr>
      <dsp:spPr>
        <a:xfrm>
          <a:off x="4704080" y="1741423"/>
          <a:ext cx="581152" cy="58115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4834839" y="1741423"/>
        <a:ext cx="319634" cy="437317"/>
      </dsp:txXfrm>
    </dsp:sp>
    <dsp:sp modelId="{D95B6A36-245D-46B0-A498-B64FCFB709EF}">
      <dsp:nvSpPr>
        <dsp:cNvPr id="0" name=""/>
        <dsp:cNvSpPr/>
      </dsp:nvSpPr>
      <dsp:spPr>
        <a:xfrm>
          <a:off x="5106415" y="2798064"/>
          <a:ext cx="581152" cy="58115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5237174" y="2798064"/>
        <a:ext cx="319634" cy="4373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8CF98-A2B6-4F4E-890C-5259DEDD28B2}">
      <dsp:nvSpPr>
        <dsp:cNvPr id="0" name=""/>
        <dsp:cNvSpPr/>
      </dsp:nvSpPr>
      <dsp:spPr>
        <a:xfrm>
          <a:off x="0" y="92018"/>
          <a:ext cx="4876800" cy="894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N" sz="1700" kern="1200" dirty="0"/>
            <a:t>On Fed Acknowledged that banks were experiencing unused funding need. </a:t>
          </a:r>
        </a:p>
      </dsp:txBody>
      <dsp:txXfrm>
        <a:off x="26187" y="118205"/>
        <a:ext cx="3836467" cy="841706"/>
      </dsp:txXfrm>
    </dsp:sp>
    <dsp:sp modelId="{6E269313-28C4-4BA8-AD18-B86EC6B31382}">
      <dsp:nvSpPr>
        <dsp:cNvPr id="0" name=""/>
        <dsp:cNvSpPr/>
      </dsp:nvSpPr>
      <dsp:spPr>
        <a:xfrm>
          <a:off x="408432" y="1056640"/>
          <a:ext cx="4876800" cy="894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N" sz="1700" kern="1200" dirty="0"/>
            <a:t>Fed Cut discount rate with 50 BPS on August 17, 2007</a:t>
          </a:r>
        </a:p>
      </dsp:txBody>
      <dsp:txXfrm>
        <a:off x="434619" y="1082827"/>
        <a:ext cx="3834841" cy="841706"/>
      </dsp:txXfrm>
    </dsp:sp>
    <dsp:sp modelId="{A8F939FD-EC88-4447-A6D9-9573F807405A}">
      <dsp:nvSpPr>
        <dsp:cNvPr id="0" name=""/>
        <dsp:cNvSpPr/>
      </dsp:nvSpPr>
      <dsp:spPr>
        <a:xfrm>
          <a:off x="810768" y="2113280"/>
          <a:ext cx="4876800" cy="894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N" sz="1700" kern="1200" dirty="0"/>
            <a:t>It made borrowing at discount windows only 50 BPS more expensive than federal fund rate.</a:t>
          </a:r>
        </a:p>
      </dsp:txBody>
      <dsp:txXfrm>
        <a:off x="836955" y="2139467"/>
        <a:ext cx="3840937" cy="841706"/>
      </dsp:txXfrm>
    </dsp:sp>
    <dsp:sp modelId="{4AF5BDB7-5B84-4FD3-9142-6BB8C862FCC5}">
      <dsp:nvSpPr>
        <dsp:cNvPr id="0" name=""/>
        <dsp:cNvSpPr/>
      </dsp:nvSpPr>
      <dsp:spPr>
        <a:xfrm>
          <a:off x="1219200" y="3082836"/>
          <a:ext cx="4876800" cy="8940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N" sz="1700" kern="1200" dirty="0"/>
            <a:t>Hence interest rates in Inter- bank markets increased dramatically relative to target fed-fund rates.</a:t>
          </a:r>
        </a:p>
      </dsp:txBody>
      <dsp:txXfrm>
        <a:off x="1245387" y="3109023"/>
        <a:ext cx="3834841" cy="841706"/>
      </dsp:txXfrm>
    </dsp:sp>
    <dsp:sp modelId="{2915F4B6-A4F5-49C7-BC18-3101C5FB50D0}">
      <dsp:nvSpPr>
        <dsp:cNvPr id="0" name=""/>
        <dsp:cNvSpPr/>
      </dsp:nvSpPr>
      <dsp:spPr>
        <a:xfrm>
          <a:off x="4295647" y="684783"/>
          <a:ext cx="581152" cy="58115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4426406" y="684783"/>
        <a:ext cx="319634" cy="437317"/>
      </dsp:txXfrm>
    </dsp:sp>
    <dsp:sp modelId="{DA540708-F25F-4078-9479-0CAD2D72B61F}">
      <dsp:nvSpPr>
        <dsp:cNvPr id="0" name=""/>
        <dsp:cNvSpPr/>
      </dsp:nvSpPr>
      <dsp:spPr>
        <a:xfrm>
          <a:off x="4704080" y="1741423"/>
          <a:ext cx="581152" cy="58115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4834839" y="1741423"/>
        <a:ext cx="319634" cy="437317"/>
      </dsp:txXfrm>
    </dsp:sp>
    <dsp:sp modelId="{D95B6A36-245D-46B0-A498-B64FCFB709EF}">
      <dsp:nvSpPr>
        <dsp:cNvPr id="0" name=""/>
        <dsp:cNvSpPr/>
      </dsp:nvSpPr>
      <dsp:spPr>
        <a:xfrm>
          <a:off x="5106415" y="2798064"/>
          <a:ext cx="581152" cy="58115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5237174" y="2798064"/>
        <a:ext cx="319634" cy="4373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C957D-7AA3-493F-ABC6-FB952DF3436F}">
      <dsp:nvSpPr>
        <dsp:cNvPr id="0" name=""/>
        <dsp:cNvSpPr/>
      </dsp:nvSpPr>
      <dsp:spPr>
        <a:xfrm>
          <a:off x="0" y="1408203"/>
          <a:ext cx="10515600" cy="176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9B1904-53B1-4B85-9752-B1D505DFED90}">
      <dsp:nvSpPr>
        <dsp:cNvPr id="0" name=""/>
        <dsp:cNvSpPr/>
      </dsp:nvSpPr>
      <dsp:spPr>
        <a:xfrm>
          <a:off x="525266" y="220345"/>
          <a:ext cx="7353731" cy="12911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IN" sz="2000" b="1" kern="1200" dirty="0"/>
            <a:t>Announcement</a:t>
          </a:r>
        </a:p>
      </dsp:txBody>
      <dsp:txXfrm>
        <a:off x="588296" y="283375"/>
        <a:ext cx="7227671" cy="1165117"/>
      </dsp:txXfrm>
    </dsp:sp>
    <dsp:sp modelId="{B22D3074-3B30-4582-9922-97D6F73A8175}">
      <dsp:nvSpPr>
        <dsp:cNvPr id="0" name=""/>
        <dsp:cNvSpPr/>
      </dsp:nvSpPr>
      <dsp:spPr>
        <a:xfrm>
          <a:off x="0" y="2200433"/>
          <a:ext cx="10515600" cy="176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58E5C7-AFF4-4C08-8EF7-874D26E8D177}">
      <dsp:nvSpPr>
        <dsp:cNvPr id="0" name=""/>
        <dsp:cNvSpPr/>
      </dsp:nvSpPr>
      <dsp:spPr>
        <a:xfrm>
          <a:off x="525266" y="1622403"/>
          <a:ext cx="7353731" cy="6813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IN" sz="2000" b="1" kern="1200" dirty="0"/>
            <a:t>When Issued Trading</a:t>
          </a:r>
          <a:r>
            <a:rPr lang="en-IN" sz="2000" kern="1200" dirty="0"/>
            <a:t>- trading starts in the security from  the announcement </a:t>
          </a:r>
        </a:p>
      </dsp:txBody>
      <dsp:txXfrm>
        <a:off x="558527" y="1655664"/>
        <a:ext cx="7287209" cy="614827"/>
      </dsp:txXfrm>
    </dsp:sp>
    <dsp:sp modelId="{90FBB3E0-51AC-4BE6-B703-B9E98D536DB8}">
      <dsp:nvSpPr>
        <dsp:cNvPr id="0" name=""/>
        <dsp:cNvSpPr/>
      </dsp:nvSpPr>
      <dsp:spPr>
        <a:xfrm>
          <a:off x="0" y="3649890"/>
          <a:ext cx="10515600" cy="176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EFFE06-7C55-4D47-A15B-427E08DB52C3}">
      <dsp:nvSpPr>
        <dsp:cNvPr id="0" name=""/>
        <dsp:cNvSpPr/>
      </dsp:nvSpPr>
      <dsp:spPr>
        <a:xfrm>
          <a:off x="525266" y="2414633"/>
          <a:ext cx="7353731" cy="133857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IN" sz="2000" b="1" kern="1200" dirty="0"/>
            <a:t>Auction Mechanism- RBI conducts auction through e- platform Kuber, Bids can be placed by investment bankers by competitive bids and  retail investors by non-competitive  bidding (Through a facilitator like BSE)</a:t>
          </a:r>
        </a:p>
      </dsp:txBody>
      <dsp:txXfrm>
        <a:off x="590610" y="2479977"/>
        <a:ext cx="7223043" cy="1207888"/>
      </dsp:txXfrm>
    </dsp:sp>
    <dsp:sp modelId="{F126D63E-43C8-4D80-B169-C0B027360EBB}">
      <dsp:nvSpPr>
        <dsp:cNvPr id="0" name=""/>
        <dsp:cNvSpPr/>
      </dsp:nvSpPr>
      <dsp:spPr>
        <a:xfrm>
          <a:off x="0" y="4986137"/>
          <a:ext cx="10515600" cy="176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2B6720-CD89-4A3E-A333-8BF4B0021AA8}">
      <dsp:nvSpPr>
        <dsp:cNvPr id="0" name=""/>
        <dsp:cNvSpPr/>
      </dsp:nvSpPr>
      <dsp:spPr>
        <a:xfrm>
          <a:off x="525266" y="3864090"/>
          <a:ext cx="7353731" cy="12253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IN" sz="2000" b="1" kern="1200" dirty="0"/>
            <a:t>Allotment Mechanism-Market based price discovery.</a:t>
          </a:r>
        </a:p>
      </dsp:txBody>
      <dsp:txXfrm>
        <a:off x="585083" y="3923907"/>
        <a:ext cx="7234097" cy="11057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32731B-EBD9-4955-A585-6A5B4732D8AD}">
      <dsp:nvSpPr>
        <dsp:cNvPr id="0" name=""/>
        <dsp:cNvSpPr/>
      </dsp:nvSpPr>
      <dsp:spPr>
        <a:xfrm>
          <a:off x="0" y="906599"/>
          <a:ext cx="7848600" cy="1486800"/>
        </a:xfrm>
        <a:prstGeom prst="rect">
          <a:avLst/>
        </a:prstGeom>
        <a:solidFill>
          <a:schemeClr val="bg1">
            <a:lumMod val="85000"/>
            <a:alpha val="9000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114D69F-E34F-4DB4-975E-D02C0B3E9A65}">
      <dsp:nvSpPr>
        <dsp:cNvPr id="0" name=""/>
        <dsp:cNvSpPr/>
      </dsp:nvSpPr>
      <dsp:spPr>
        <a:xfrm>
          <a:off x="392430" y="35759"/>
          <a:ext cx="5494020" cy="174168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7661" tIns="0" rIns="207661" bIns="0" numCol="1" spcCol="1270" anchor="ctr" anchorCtr="0">
          <a:noAutofit/>
        </a:bodyPr>
        <a:lstStyle/>
        <a:p>
          <a:pPr marL="0" lvl="0" indent="0" algn="ctr" defTabSz="1155700">
            <a:lnSpc>
              <a:spcPct val="150000"/>
            </a:lnSpc>
            <a:spcBef>
              <a:spcPct val="0"/>
            </a:spcBef>
            <a:spcAft>
              <a:spcPct val="35000"/>
            </a:spcAft>
            <a:buNone/>
          </a:pPr>
          <a:r>
            <a:rPr lang="en-US" sz="2600" b="0" i="1" kern="1200" dirty="0"/>
            <a:t>Junk Bonds are a game of HIGH RISK and HIGH RETURN!</a:t>
          </a:r>
        </a:p>
      </dsp:txBody>
      <dsp:txXfrm>
        <a:off x="477452" y="120781"/>
        <a:ext cx="5323976" cy="1571636"/>
      </dsp:txXfrm>
    </dsp:sp>
    <dsp:sp modelId="{22C56308-DCC6-4AD3-BB96-FC2FFB894CE1}">
      <dsp:nvSpPr>
        <dsp:cNvPr id="0" name=""/>
        <dsp:cNvSpPr/>
      </dsp:nvSpPr>
      <dsp:spPr>
        <a:xfrm>
          <a:off x="0" y="3582840"/>
          <a:ext cx="7848600" cy="1486800"/>
        </a:xfrm>
        <a:prstGeom prst="rect">
          <a:avLst/>
        </a:prstGeom>
        <a:solidFill>
          <a:schemeClr val="bg1">
            <a:lumMod val="85000"/>
            <a:alpha val="90000"/>
          </a:schemeClr>
        </a:solidFill>
        <a:ln w="6350" cap="flat" cmpd="sng" algn="ctr">
          <a:solidFill>
            <a:schemeClr val="accent2">
              <a:hueOff val="-1455363"/>
              <a:satOff val="-83928"/>
              <a:lumOff val="862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B3CB9D2A-D679-40CD-8056-74552CA02FE4}">
      <dsp:nvSpPr>
        <dsp:cNvPr id="0" name=""/>
        <dsp:cNvSpPr/>
      </dsp:nvSpPr>
      <dsp:spPr>
        <a:xfrm>
          <a:off x="392430" y="2712000"/>
          <a:ext cx="5494020" cy="1741680"/>
        </a:xfrm>
        <a:prstGeom prst="roundRect">
          <a:avLst/>
        </a:prstGeom>
        <a:solidFill>
          <a:srgbClr val="660033"/>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7661" tIns="0" rIns="207661" bIns="0" numCol="1" spcCol="1270" anchor="ctr" anchorCtr="0">
          <a:noAutofit/>
        </a:bodyPr>
        <a:lstStyle/>
        <a:p>
          <a:pPr marL="0" lvl="0" indent="0" algn="ctr" defTabSz="1155700">
            <a:lnSpc>
              <a:spcPct val="150000"/>
            </a:lnSpc>
            <a:spcBef>
              <a:spcPct val="0"/>
            </a:spcBef>
            <a:spcAft>
              <a:spcPct val="35000"/>
            </a:spcAft>
            <a:buNone/>
          </a:pPr>
          <a:r>
            <a:rPr lang="en-US" sz="2600" b="0" i="1" kern="1200" dirty="0"/>
            <a:t>Be careful with them!</a:t>
          </a:r>
        </a:p>
      </dsp:txBody>
      <dsp:txXfrm>
        <a:off x="477452" y="2797022"/>
        <a:ext cx="5323976" cy="157163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8T06:21:13.324"/>
    </inkml:context>
    <inkml:brush xml:id="br0">
      <inkml:brushProperty name="width" value="0.035" units="cm"/>
      <inkml:brushProperty name="height" value="0.035" units="cm"/>
      <inkml:brushProperty name="color" value="#F6630D"/>
    </inkml:brush>
  </inkml:definitions>
  <inkml:trace contextRef="#ctx0" brushRef="#br0">2337 45 23245,'0'0'6521,"-64"-34"-6305,55 28-216,-10 2-720,-79 4-768,2 12-2609,-21 6-4305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8T06:51:23.82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1 562,'373'11,"-155"-2,1190-17,-366-65,-526 34,-84 13,91-7,-13-46,-221 27,80-3,318-53,13 16,-142 75,-3 18,-185 1,624-2,-828 4,-122 0,76 15,-91-11,42 18,-44-15,-1-1,30 6,-55-16,1 0,-1 1,0-1,1 0,-1 1,0-1,1 1,-1 0,0-1,0 1,0 0,1 0,-1 0,0 0,0 0,0 0,-1 0,1 0,0 0,0 0,0 0,-1 1,1-1,-1 0,1 1,-1-1,1 0,-1 1,0-1,0 1,0-1,0 0,0 3,-1 4,0 0,0 0,-1 0,-5 14,0 0,-3 27,1 1,-2 83,12 101,-1-218,1 9,1 0,1-1,11 47,-8-55,-1 0,2 0,0 0,1-1,1 0,15 21,-5-12,1-1,1-1,1-1,1-1,33 22,-36-28,2-1,0-1,1 0,0-2,0-1,44 11,-35-14,-1-2,48 1,64-8,-66 0,-48 2,-1-1,1-1,-1-2,0-1,55-18,238-120,-277 123,-22 11,-1-2,25-16,-35 21,15-11,-25 16,1 1,-1 0,0 0,0-1,0 1,0 0,0-1,0 1,0-1,0 1,0-1,-1 0,2-3,-2 5,0-1,0 1,0 0,0-1,0 1,0-1,0 1,-1-1,1 1,0-1,0 1,0-1,0 1,-1 0,1-1,0 1,-1-1,1 1,0 0,-1-1,1 1,0 0,-1-1,1 1,0 0,-1-1,-15-5,13 5,-29-8,-64-10,-40 4,89 10,-618-28,-925 35,994-2,383-5,-341-53,404 34,-514-73,243 70,-1 28,241 0,-785 1,626-3,267 2,0 3,-94 17,68-5,-192 8,130-23,-178 6,-152 0,312-8,6 0,-218 3,75 28,37-1,-205-23,294-8,281 15,44 3,61 6,1076 53,10-69,-1076-7,642-16,1-21,263 9,-521 13,-88 1,670 13,-596 4,-499-4,0-3,105-21,245-29,-335 46,149-6,-234 14,1 1,0-1,0-1,-1 1,1-2,0 1,8-5,7-4,23-15,9-4,-9 8,71-23,-92 38,0 0,1 2,0 1,43-2,-56 5,-13 1,-4-1,-31-5,-548-44,-10 30,587 20,-181-7,-210-37,-505-143,647 129,220 50,-136-25,147 31,1 1,0 0,-1 2,1 0,-40 9,-170 56,117-30,-427 123,496-146,1-2,-84 9,97-15,21-3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BD008-0542-445A-9183-968323DE8E0F}" type="datetimeFigureOut">
              <a:rPr lang="en-IN" smtClean="0"/>
              <a:t>20-07-2024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A8F744-A943-4C4C-81EF-B159359F5DD4}" type="slidenum">
              <a:rPr lang="en-IN" smtClean="0"/>
              <a:t>‹#›</a:t>
            </a:fld>
            <a:endParaRPr lang="en-IN"/>
          </a:p>
        </p:txBody>
      </p:sp>
    </p:spTree>
    <p:extLst>
      <p:ext uri="{BB962C8B-B14F-4D97-AF65-F5344CB8AC3E}">
        <p14:creationId xmlns:p14="http://schemas.microsoft.com/office/powerpoint/2010/main" val="3620325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All these things increase fed risk taking behaviour and started problem of Moral hazard. Fed main motive at this time is stability than growth.</a:t>
            </a:r>
          </a:p>
        </p:txBody>
      </p:sp>
      <p:sp>
        <p:nvSpPr>
          <p:cNvPr id="4" name="Slide Number Placeholder 3"/>
          <p:cNvSpPr>
            <a:spLocks noGrp="1"/>
          </p:cNvSpPr>
          <p:nvPr>
            <p:ph type="sldNum" sz="quarter" idx="5"/>
          </p:nvPr>
        </p:nvSpPr>
        <p:spPr/>
        <p:txBody>
          <a:bodyPr/>
          <a:lstStyle/>
          <a:p>
            <a:fld id="{2C5EA9D9-27BB-4714-987C-63127EC9CD93}" type="slidenum">
              <a:rPr lang="en-US" smtClean="0"/>
              <a:pPr/>
              <a:t>27</a:t>
            </a:fld>
            <a:endParaRPr lang="en-US"/>
          </a:p>
        </p:txBody>
      </p:sp>
    </p:spTree>
    <p:extLst>
      <p:ext uri="{BB962C8B-B14F-4D97-AF65-F5344CB8AC3E}">
        <p14:creationId xmlns:p14="http://schemas.microsoft.com/office/powerpoint/2010/main" val="4004351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algn="l"/>
            <a:r>
              <a:rPr lang="en-IN" sz="1800" b="0" i="0" u="none" strike="noStrike" baseline="0" dirty="0">
                <a:latin typeface="Sabon-Roman"/>
              </a:rPr>
              <a:t>The equilibrium</a:t>
            </a:r>
          </a:p>
          <a:p>
            <a:pPr algn="l"/>
            <a:r>
              <a:rPr lang="en-IN" sz="1800" b="0" i="0" u="none" strike="noStrike" baseline="0" dirty="0">
                <a:latin typeface="Sabon-Roman"/>
              </a:rPr>
              <a:t>interest rate of 6% is the market-clearing interest rate and the equilibrium price</a:t>
            </a:r>
          </a:p>
          <a:p>
            <a:pPr algn="l"/>
            <a:r>
              <a:rPr lang="en-IN" sz="1800" b="0" i="0" u="none" strike="noStrike" baseline="0" dirty="0">
                <a:latin typeface="Sabon-Roman"/>
              </a:rPr>
              <a:t>of 94.34 is the market-clearing price. If the bond price were below this equilibrium</a:t>
            </a:r>
          </a:p>
          <a:p>
            <a:pPr algn="l"/>
            <a:r>
              <a:rPr lang="en-IN" sz="1800" b="0" i="0" u="none" strike="noStrike" baseline="0" dirty="0">
                <a:latin typeface="Sabon-Roman"/>
              </a:rPr>
              <a:t>price (or equivalently the interest rate were above the equilibrium rate), then investors</a:t>
            </a:r>
          </a:p>
          <a:p>
            <a:pPr algn="l"/>
            <a:r>
              <a:rPr lang="en-IN" sz="1800" b="0" i="0" u="none" strike="noStrike" baseline="0" dirty="0">
                <a:latin typeface="Sabon-Roman"/>
              </a:rPr>
              <a:t>would want more bonds than issuers were willing to sell. This excess demand would</a:t>
            </a:r>
          </a:p>
          <a:p>
            <a:pPr algn="l"/>
            <a:r>
              <a:rPr lang="en-IN" sz="1800" b="0" i="0" u="none" strike="noStrike" baseline="0" dirty="0">
                <a:latin typeface="Sabon-Roman"/>
              </a:rPr>
              <a:t>drive the price of the bonds up, decreasing the demand (movement down along the</a:t>
            </a:r>
          </a:p>
          <a:p>
            <a:pPr algn="l"/>
            <a:r>
              <a:rPr lang="en-IN" sz="1800" b="0" i="0" u="none" strike="noStrike" baseline="0" dirty="0">
                <a:latin typeface="Sabon-Roman"/>
              </a:rPr>
              <a:t>demand curve) and increasing the supply (movement along the supply curve) until the</a:t>
            </a:r>
          </a:p>
          <a:p>
            <a:pPr algn="l"/>
            <a:r>
              <a:rPr lang="en-IN" sz="1800" b="0" i="0" u="none" strike="noStrike" baseline="0" dirty="0">
                <a:latin typeface="Sabon-Roman"/>
              </a:rPr>
              <a:t>excess was eliminated. On the other hand, if the price on bonds were higher than the</a:t>
            </a:r>
          </a:p>
          <a:p>
            <a:pPr algn="l"/>
            <a:r>
              <a:rPr lang="en-IN" sz="1800" b="0" i="0" u="none" strike="noStrike" baseline="0" dirty="0">
                <a:latin typeface="Sabon-Roman"/>
              </a:rPr>
              <a:t>equilibrium price (or interest rates lower that the equilibrium rate), then bondholders</a:t>
            </a:r>
          </a:p>
          <a:p>
            <a:pPr algn="l"/>
            <a:r>
              <a:rPr lang="en-IN" sz="1800" b="0" i="0" u="none" strike="noStrike" baseline="0" dirty="0">
                <a:latin typeface="Sabon-Roman"/>
              </a:rPr>
              <a:t>would want fewer bonds, whereas issuers would want to sell more bonds. This excess</a:t>
            </a:r>
          </a:p>
          <a:p>
            <a:pPr algn="l"/>
            <a:r>
              <a:rPr lang="en-IN" sz="1800" b="0" i="0" u="none" strike="noStrike" baseline="0" dirty="0">
                <a:latin typeface="Sabon-Roman"/>
              </a:rPr>
              <a:t>supply in the market would lead to lower prices and higher interest rates, increasing</a:t>
            </a:r>
          </a:p>
          <a:p>
            <a:pPr algn="l"/>
            <a:r>
              <a:rPr lang="en-IN" sz="1800" b="0" i="0" u="none" strike="noStrike" baseline="0" dirty="0">
                <a:latin typeface="Sabon-Roman"/>
              </a:rPr>
              <a:t>bond demand (movement along the bond demand curve) and reducing bond supply</a:t>
            </a:r>
          </a:p>
          <a:p>
            <a:pPr algn="l"/>
            <a:r>
              <a:rPr lang="en-IN" sz="1800" b="0" i="0" u="none" strike="noStrike" baseline="0" dirty="0">
                <a:latin typeface="Sabon-Roman"/>
              </a:rPr>
              <a:t>(movement along the supply curve) until the excess supply was eliminated. Thus,</a:t>
            </a:r>
          </a:p>
          <a:p>
            <a:pPr algn="l"/>
            <a:r>
              <a:rPr lang="en-IN" sz="1800" b="0" i="0" u="none" strike="noStrike" baseline="0" dirty="0">
                <a:latin typeface="Sabon-Roman"/>
              </a:rPr>
              <a:t>only at </a:t>
            </a:r>
            <a:r>
              <a:rPr lang="en-IN" sz="1800" b="0" i="1" u="none" strike="noStrike" baseline="0" dirty="0">
                <a:latin typeface="Sabon-Italic"/>
              </a:rPr>
              <a:t>P</a:t>
            </a:r>
            <a:r>
              <a:rPr lang="en-IN" sz="1800" b="0" i="0" u="none" strike="noStrike" baseline="0" dirty="0">
                <a:latin typeface="MTSY"/>
              </a:rPr>
              <a:t>∗</a:t>
            </a:r>
          </a:p>
          <a:p>
            <a:pPr algn="l"/>
            <a:r>
              <a:rPr lang="en-IN" sz="1800" b="0" i="0" u="none" strike="noStrike" baseline="0" dirty="0">
                <a:latin typeface="Sabon-Roman"/>
              </a:rPr>
              <a:t>0 and </a:t>
            </a:r>
            <a:r>
              <a:rPr lang="en-IN" sz="1800" b="0" i="1" u="none" strike="noStrike" baseline="0" dirty="0">
                <a:latin typeface="Sabon-Italic"/>
              </a:rPr>
              <a:t>y</a:t>
            </a:r>
            <a:r>
              <a:rPr lang="en-IN" sz="1800" b="0" i="0" u="none" strike="noStrike" baseline="0" dirty="0">
                <a:latin typeface="MTSY"/>
              </a:rPr>
              <a:t>∗</a:t>
            </a:r>
            <a:r>
              <a:rPr lang="en-IN" sz="1800" b="0" i="0" u="none" strike="noStrike" baseline="0" dirty="0">
                <a:latin typeface="Sabon-Roman"/>
              </a:rPr>
              <a:t>, where bond demand equals bond supply, is there an equilibrium</a:t>
            </a:r>
          </a:p>
          <a:p>
            <a:pPr algn="l"/>
            <a:r>
              <a:rPr lang="en-IN" sz="1800" b="0" i="0" u="none" strike="noStrike" baseline="0" dirty="0">
                <a:latin typeface="Sabon-Roman"/>
              </a:rPr>
              <a:t>where bondholders and suppliers do not want to change.</a:t>
            </a:r>
            <a:endParaRPr lang="en-IN" dirty="0"/>
          </a:p>
        </p:txBody>
      </p:sp>
      <p:sp>
        <p:nvSpPr>
          <p:cNvPr id="4" name="Slide Number Placeholder 3"/>
          <p:cNvSpPr>
            <a:spLocks noGrp="1"/>
          </p:cNvSpPr>
          <p:nvPr>
            <p:ph type="sldNum" sz="quarter" idx="5"/>
          </p:nvPr>
        </p:nvSpPr>
        <p:spPr/>
        <p:txBody>
          <a:bodyPr/>
          <a:lstStyle/>
          <a:p>
            <a:fld id="{F0FFE2E6-9E5F-4767-8A50-9E99BD326787}" type="slidenum">
              <a:rPr lang="en-IN" smtClean="0"/>
              <a:t>62</a:t>
            </a:fld>
            <a:endParaRPr lang="en-IN"/>
          </a:p>
        </p:txBody>
      </p:sp>
    </p:spTree>
    <p:extLst>
      <p:ext uri="{BB962C8B-B14F-4D97-AF65-F5344CB8AC3E}">
        <p14:creationId xmlns:p14="http://schemas.microsoft.com/office/powerpoint/2010/main" val="3977931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9ADE0-8080-9287-8656-B85DDFF7E8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3A5F3FD-E40A-02D6-975E-545D63F45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6F68F50-A2CD-6967-474D-9908FAE20AF5}"/>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5" name="Footer Placeholder 4">
            <a:extLst>
              <a:ext uri="{FF2B5EF4-FFF2-40B4-BE49-F238E27FC236}">
                <a16:creationId xmlns:a16="http://schemas.microsoft.com/office/drawing/2014/main" id="{BC1EF8EE-D3C2-5F87-7A68-3181610129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459409-1293-1DDC-1EB9-131B50271CBE}"/>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3440547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CDB21-B4FB-D65F-4E98-39468D9C9F0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5C38E5-3DE1-5F28-47B5-179B031D4D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FD25BCF-B3CE-FA29-EFE2-9DA591D21C8E}"/>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5" name="Footer Placeholder 4">
            <a:extLst>
              <a:ext uri="{FF2B5EF4-FFF2-40B4-BE49-F238E27FC236}">
                <a16:creationId xmlns:a16="http://schemas.microsoft.com/office/drawing/2014/main" id="{3BE0B50D-B09A-8178-140C-30099E807BE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3680244-CA87-94D0-002E-B777F28A6BB3}"/>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2894325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180E-C61E-9490-973E-30BF7F842C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84673F-67A4-4CC1-62DF-C070B5DBE1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32597C-5816-4688-F13D-96CF65AFDFF8}"/>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5" name="Footer Placeholder 4">
            <a:extLst>
              <a:ext uri="{FF2B5EF4-FFF2-40B4-BE49-F238E27FC236}">
                <a16:creationId xmlns:a16="http://schemas.microsoft.com/office/drawing/2014/main" id="{35A43625-32D3-3A19-6B89-803BCE86393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85B46EF-4DD4-AAF8-5E8B-03F216DF4832}"/>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2850013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C081-B6CB-4261-E314-D0A08AA345F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4F31362-C0E0-4B21-2907-3775B30E59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BC1EADC-53E6-43F4-71CD-AD46D56AEB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6A5FF9A-48E2-3C06-655B-198FD2A26D8D}"/>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6" name="Footer Placeholder 5">
            <a:extLst>
              <a:ext uri="{FF2B5EF4-FFF2-40B4-BE49-F238E27FC236}">
                <a16:creationId xmlns:a16="http://schemas.microsoft.com/office/drawing/2014/main" id="{61262C64-F78F-C443-4807-D98CC128A82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F9EAA1C-6A29-1F27-4A62-33F584DB7422}"/>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2094281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6A990-0978-619B-1B06-3F9C3B11E6D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8520C03-CAF9-EAB4-E0BD-5C8EC7DFB5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4FE24A-1AC8-7917-2F8F-E5189DD405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33E54B0-CBA9-9266-04E1-010DD26EB8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BD7079-10B3-A486-E125-A96B5CC4F3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41948EA-A247-FA67-5ECC-F472399161CE}"/>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8" name="Footer Placeholder 7">
            <a:extLst>
              <a:ext uri="{FF2B5EF4-FFF2-40B4-BE49-F238E27FC236}">
                <a16:creationId xmlns:a16="http://schemas.microsoft.com/office/drawing/2014/main" id="{CA70B390-AA9B-4D02-2CFE-F643FD41E79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E88EAEB-3981-17E1-D7A6-11B4BF19513F}"/>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666705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20B48-0C94-F07A-C1A3-5D145B03BBB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89F4620-5437-E189-E4D5-5283EA321F13}"/>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4" name="Footer Placeholder 3">
            <a:extLst>
              <a:ext uri="{FF2B5EF4-FFF2-40B4-BE49-F238E27FC236}">
                <a16:creationId xmlns:a16="http://schemas.microsoft.com/office/drawing/2014/main" id="{9DD8A270-9B0E-793A-D8B7-5CBD1366BB2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BE39CEE-AB6F-E0EB-D798-269167C6DF4D}"/>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3299694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258C5E-CF21-4BE5-A8B9-0477AC259DC6}"/>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3" name="Footer Placeholder 2">
            <a:extLst>
              <a:ext uri="{FF2B5EF4-FFF2-40B4-BE49-F238E27FC236}">
                <a16:creationId xmlns:a16="http://schemas.microsoft.com/office/drawing/2014/main" id="{04858CF8-5F1D-B0AD-6E6C-54FED10BECA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2019815-2A17-EE44-032B-E967FCFAAA0D}"/>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3268847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F633D-CC18-335A-4319-BEB9CCD3C3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F10BD05-87D2-B34E-598D-F3B5859701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DC4519E-89FF-BC15-2C57-94B9B5CB15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58B21-A66C-A901-1748-4D5177DC1A39}"/>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6" name="Footer Placeholder 5">
            <a:extLst>
              <a:ext uri="{FF2B5EF4-FFF2-40B4-BE49-F238E27FC236}">
                <a16:creationId xmlns:a16="http://schemas.microsoft.com/office/drawing/2014/main" id="{E61D54B7-9D42-6F2F-84CB-64D61081D17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6132A78-B242-5D7F-45E0-E37C47F87ECA}"/>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234937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41AE-E614-D771-3F1D-BFBBDF78E0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4ED7F7F-4C5B-B3AD-50A3-8A56F7A70A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5B4CAAE-4FF8-C2E8-0533-FD1D1240BF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1EF888-6A40-EAE8-2B7B-24ADCF5325C3}"/>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6" name="Footer Placeholder 5">
            <a:extLst>
              <a:ext uri="{FF2B5EF4-FFF2-40B4-BE49-F238E27FC236}">
                <a16:creationId xmlns:a16="http://schemas.microsoft.com/office/drawing/2014/main" id="{0447B56E-7500-115A-65FE-292CFE1CCE8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2BD5390-A5FB-B99C-9795-1FD118FFABA2}"/>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2061512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A31A-A885-9E2A-9939-ADC1293C71C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CDBCF7D-336B-2398-013E-1B8DB6CAD1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4067C29-72A5-F3DC-97F9-0312484D9609}"/>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5" name="Footer Placeholder 4">
            <a:extLst>
              <a:ext uri="{FF2B5EF4-FFF2-40B4-BE49-F238E27FC236}">
                <a16:creationId xmlns:a16="http://schemas.microsoft.com/office/drawing/2014/main" id="{0F1B1840-FD1E-EC19-A2D1-EFC2F0D97F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28032ED-AF0B-6869-1418-7D3F8B76B91A}"/>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1519830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92AE94-6788-4216-CAAD-8F76342D33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8C3E5C3-B430-F993-5BFD-B2A615C3F5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E7CEC5-A0C1-D0C2-9617-78B8B19F3E6C}"/>
              </a:ext>
            </a:extLst>
          </p:cNvPr>
          <p:cNvSpPr>
            <a:spLocks noGrp="1"/>
          </p:cNvSpPr>
          <p:nvPr>
            <p:ph type="dt" sz="half" idx="10"/>
          </p:nvPr>
        </p:nvSpPr>
        <p:spPr/>
        <p:txBody>
          <a:bodyPr/>
          <a:lstStyle/>
          <a:p>
            <a:fld id="{FCA34D5A-CB9B-49D1-A0AA-1CA231D58EAC}" type="datetimeFigureOut">
              <a:rPr lang="en-IN" smtClean="0"/>
              <a:t>20-07-2024</a:t>
            </a:fld>
            <a:endParaRPr lang="en-IN"/>
          </a:p>
        </p:txBody>
      </p:sp>
      <p:sp>
        <p:nvSpPr>
          <p:cNvPr id="5" name="Footer Placeholder 4">
            <a:extLst>
              <a:ext uri="{FF2B5EF4-FFF2-40B4-BE49-F238E27FC236}">
                <a16:creationId xmlns:a16="http://schemas.microsoft.com/office/drawing/2014/main" id="{434C8436-4C99-AF0F-9F77-49A238E90EE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2C63A90-36FF-1C39-1A1B-1A69BC8DE963}"/>
              </a:ext>
            </a:extLst>
          </p:cNvPr>
          <p:cNvSpPr>
            <a:spLocks noGrp="1"/>
          </p:cNvSpPr>
          <p:nvPr>
            <p:ph type="sldNum" sz="quarter" idx="12"/>
          </p:nvPr>
        </p:nvSpPr>
        <p:spPr/>
        <p:txBody>
          <a:bodyPr/>
          <a:lstStyle/>
          <a:p>
            <a:fld id="{CD93D5CF-89AA-45C1-BB09-09E1C5C94B1F}" type="slidenum">
              <a:rPr lang="en-IN" smtClean="0"/>
              <a:t>‹#›</a:t>
            </a:fld>
            <a:endParaRPr lang="en-IN"/>
          </a:p>
        </p:txBody>
      </p:sp>
    </p:spTree>
    <p:extLst>
      <p:ext uri="{BB962C8B-B14F-4D97-AF65-F5344CB8AC3E}">
        <p14:creationId xmlns:p14="http://schemas.microsoft.com/office/powerpoint/2010/main" val="1818688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1781908" y="0"/>
            <a:ext cx="6940061" cy="829200"/>
          </a:xfrm>
          <a:prstGeom prst="rect">
            <a:avLst/>
          </a:prstGeom>
        </p:spPr>
        <p:txBody>
          <a:bodyPr lIns="107269" tIns="107269" rIns="107269" bIns="107269" anchor="b" anchorCtr="0"/>
          <a:lstStyle>
            <a:lvl1pPr lvl="0">
              <a:spcBef>
                <a:spcPts val="0"/>
              </a:spcBef>
              <a:defRPr>
                <a:solidFill>
                  <a:srgbClr val="C00000"/>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lang="en-US" noProof="0" dirty="0"/>
          </a:p>
        </p:txBody>
      </p:sp>
      <p:sp>
        <p:nvSpPr>
          <p:cNvPr id="90" name="Shape 90"/>
          <p:cNvSpPr txBox="1">
            <a:spLocks noGrp="1"/>
          </p:cNvSpPr>
          <p:nvPr>
            <p:ph type="body" idx="1"/>
          </p:nvPr>
        </p:nvSpPr>
        <p:spPr>
          <a:xfrm>
            <a:off x="1781908" y="1066800"/>
            <a:ext cx="6940061" cy="5791200"/>
          </a:xfrm>
          <a:prstGeom prst="rect">
            <a:avLst/>
          </a:prstGeom>
        </p:spPr>
        <p:txBody>
          <a:bodyPr lIns="107269" tIns="107269" rIns="107269" bIns="107269" anchor="t" anchorCtr="0"/>
          <a:lstStyle>
            <a:lvl1pPr lvl="0">
              <a:spcBef>
                <a:spcPts val="0"/>
              </a:spcBef>
              <a:defRPr sz="2215">
                <a:latin typeface="Bookman Old Style" pitchFamily="18" charset="0"/>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pic>
        <p:nvPicPr>
          <p:cNvPr id="91" name="Shape 91" descr="Death_to_stock_communicate_hands_2.jpg"/>
          <p:cNvPicPr preferRelativeResize="0"/>
          <p:nvPr/>
        </p:nvPicPr>
        <p:blipFill>
          <a:blip r:embed="rId2">
            <a:alphaModFix/>
          </a:blip>
          <a:stretch>
            <a:fillRect/>
          </a:stretch>
        </p:blipFill>
        <p:spPr>
          <a:xfrm>
            <a:off x="10808245" y="2760910"/>
            <a:ext cx="1383752" cy="1383749"/>
          </a:xfrm>
          <a:prstGeom prst="rect">
            <a:avLst/>
          </a:prstGeom>
          <a:noFill/>
          <a:ln>
            <a:noFill/>
          </a:ln>
        </p:spPr>
      </p:pic>
      <p:pic>
        <p:nvPicPr>
          <p:cNvPr id="92" name="Shape 92" descr="Death_to_stock_communicate_hands_5.jpg"/>
          <p:cNvPicPr preferRelativeResize="0"/>
          <p:nvPr/>
        </p:nvPicPr>
        <p:blipFill>
          <a:blip r:embed="rId3">
            <a:alphaModFix/>
          </a:blip>
          <a:stretch>
            <a:fillRect/>
          </a:stretch>
        </p:blipFill>
        <p:spPr>
          <a:xfrm>
            <a:off x="9421630" y="12"/>
            <a:ext cx="2770372" cy="2770360"/>
          </a:xfrm>
          <a:prstGeom prst="rect">
            <a:avLst/>
          </a:prstGeom>
          <a:noFill/>
          <a:ln>
            <a:noFill/>
          </a:ln>
        </p:spPr>
      </p:pic>
      <p:sp>
        <p:nvSpPr>
          <p:cNvPr id="93" name="Shape 93"/>
          <p:cNvSpPr/>
          <p:nvPr/>
        </p:nvSpPr>
        <p:spPr>
          <a:xfrm>
            <a:off x="9426698" y="2763108"/>
            <a:ext cx="1383599" cy="1383599"/>
          </a:xfrm>
          <a:prstGeom prst="rect">
            <a:avLst/>
          </a:prstGeom>
          <a:solidFill>
            <a:srgbClr val="CEDBE0"/>
          </a:solidFill>
          <a:ln>
            <a:noFill/>
          </a:ln>
        </p:spPr>
        <p:txBody>
          <a:bodyPr lIns="99018" tIns="99018" rIns="99018" bIns="99018" anchor="ctr" anchorCtr="0">
            <a:noAutofit/>
          </a:bodyPr>
          <a:lstStyle/>
          <a:p>
            <a:pPr lvl="0">
              <a:spcBef>
                <a:spcPts val="0"/>
              </a:spcBef>
              <a:buNone/>
            </a:pPr>
            <a:endParaRPr sz="1800"/>
          </a:p>
        </p:txBody>
      </p:sp>
      <p:sp>
        <p:nvSpPr>
          <p:cNvPr id="94" name="Shape 94"/>
          <p:cNvSpPr/>
          <p:nvPr/>
        </p:nvSpPr>
        <p:spPr>
          <a:xfrm>
            <a:off x="10808327" y="4144685"/>
            <a:ext cx="1383599" cy="1383599"/>
          </a:xfrm>
          <a:prstGeom prst="rect">
            <a:avLst/>
          </a:prstGeom>
          <a:solidFill>
            <a:srgbClr val="7198A9"/>
          </a:solidFill>
          <a:ln>
            <a:noFill/>
          </a:ln>
        </p:spPr>
        <p:txBody>
          <a:bodyPr lIns="99018" tIns="99018" rIns="99018" bIns="99018" anchor="ctr" anchorCtr="0">
            <a:noAutofit/>
          </a:bodyPr>
          <a:lstStyle/>
          <a:p>
            <a:pPr lvl="0">
              <a:spcBef>
                <a:spcPts val="0"/>
              </a:spcBef>
              <a:buNone/>
            </a:pPr>
            <a:endParaRPr sz="1800"/>
          </a:p>
        </p:txBody>
      </p:sp>
      <p:sp>
        <p:nvSpPr>
          <p:cNvPr id="95" name="Shape 95"/>
          <p:cNvSpPr/>
          <p:nvPr/>
        </p:nvSpPr>
        <p:spPr>
          <a:xfrm>
            <a:off x="9426698" y="4"/>
            <a:ext cx="1383599" cy="1383599"/>
          </a:xfrm>
          <a:prstGeom prst="rect">
            <a:avLst/>
          </a:prstGeom>
          <a:solidFill>
            <a:srgbClr val="7198A9">
              <a:alpha val="41150"/>
            </a:srgbClr>
          </a:solidFill>
          <a:ln>
            <a:noFill/>
          </a:ln>
        </p:spPr>
        <p:txBody>
          <a:bodyPr lIns="99018" tIns="99018" rIns="99018" bIns="99018" anchor="ctr" anchorCtr="0">
            <a:noAutofit/>
          </a:bodyPr>
          <a:lstStyle/>
          <a:p>
            <a:pPr lvl="0">
              <a:spcBef>
                <a:spcPts val="0"/>
              </a:spcBef>
              <a:buNone/>
            </a:pPr>
            <a:endParaRPr sz="1800"/>
          </a:p>
        </p:txBody>
      </p:sp>
      <p:sp>
        <p:nvSpPr>
          <p:cNvPr id="96" name="Shape 96"/>
          <p:cNvSpPr/>
          <p:nvPr/>
        </p:nvSpPr>
        <p:spPr>
          <a:xfrm>
            <a:off x="10" y="5474395"/>
            <a:ext cx="1383599" cy="1383599"/>
          </a:xfrm>
          <a:prstGeom prst="rect">
            <a:avLst/>
          </a:prstGeom>
          <a:solidFill>
            <a:srgbClr val="FAA99C"/>
          </a:solidFill>
          <a:ln>
            <a:noFill/>
          </a:ln>
        </p:spPr>
        <p:txBody>
          <a:bodyPr lIns="99018" tIns="99018" rIns="99018" bIns="99018" anchor="ctr" anchorCtr="0">
            <a:noAutofit/>
          </a:bodyPr>
          <a:lstStyle/>
          <a:p>
            <a:pPr lvl="0">
              <a:spcBef>
                <a:spcPts val="0"/>
              </a:spcBef>
              <a:buNone/>
            </a:pPr>
            <a:endParaRPr sz="1800"/>
          </a:p>
        </p:txBody>
      </p:sp>
      <p:sp>
        <p:nvSpPr>
          <p:cNvPr id="97" name="Shape 97"/>
          <p:cNvSpPr/>
          <p:nvPr/>
        </p:nvSpPr>
        <p:spPr>
          <a:xfrm>
            <a:off x="0" y="4782796"/>
            <a:ext cx="691600" cy="691600"/>
          </a:xfrm>
          <a:prstGeom prst="rect">
            <a:avLst/>
          </a:prstGeom>
          <a:solidFill>
            <a:srgbClr val="CEDBE0"/>
          </a:solidFill>
          <a:ln>
            <a:noFill/>
          </a:ln>
        </p:spPr>
        <p:txBody>
          <a:bodyPr lIns="99018" tIns="99018" rIns="99018" bIns="99018" anchor="ctr" anchorCtr="0">
            <a:noAutofit/>
          </a:bodyPr>
          <a:lstStyle/>
          <a:p>
            <a:pPr lvl="0">
              <a:spcBef>
                <a:spcPts val="0"/>
              </a:spcBef>
              <a:buNone/>
            </a:pPr>
            <a:endParaRPr sz="1800"/>
          </a:p>
        </p:txBody>
      </p:sp>
      <p:sp>
        <p:nvSpPr>
          <p:cNvPr id="98" name="Shape 98"/>
          <p:cNvSpPr/>
          <p:nvPr/>
        </p:nvSpPr>
        <p:spPr>
          <a:xfrm>
            <a:off x="691587" y="5474387"/>
            <a:ext cx="691600" cy="691600"/>
          </a:xfrm>
          <a:prstGeom prst="rect">
            <a:avLst/>
          </a:prstGeom>
          <a:solidFill>
            <a:srgbClr val="7198A9">
              <a:alpha val="41150"/>
            </a:srgbClr>
          </a:solidFill>
          <a:ln>
            <a:noFill/>
          </a:ln>
        </p:spPr>
        <p:txBody>
          <a:bodyPr lIns="99018" tIns="99018" rIns="99018" bIns="99018" anchor="ctr" anchorCtr="0">
            <a:noAutofit/>
          </a:bodyPr>
          <a:lstStyle/>
          <a:p>
            <a:pPr lvl="0">
              <a:spcBef>
                <a:spcPts val="0"/>
              </a:spcBef>
              <a:buNone/>
            </a:pPr>
            <a:endParaRPr sz="1800"/>
          </a:p>
        </p:txBody>
      </p:sp>
      <p:sp>
        <p:nvSpPr>
          <p:cNvPr id="99" name="Shape 99"/>
          <p:cNvSpPr/>
          <p:nvPr/>
        </p:nvSpPr>
        <p:spPr>
          <a:xfrm>
            <a:off x="8735096" y="-12"/>
            <a:ext cx="691600" cy="691600"/>
          </a:xfrm>
          <a:prstGeom prst="rect">
            <a:avLst/>
          </a:prstGeom>
          <a:solidFill>
            <a:srgbClr val="FAA99C"/>
          </a:solidFill>
          <a:ln>
            <a:noFill/>
          </a:ln>
        </p:spPr>
        <p:txBody>
          <a:bodyPr lIns="99018" tIns="99018" rIns="99018" bIns="99018" anchor="ctr" anchorCtr="0">
            <a:noAutofit/>
          </a:bodyPr>
          <a:lstStyle/>
          <a:p>
            <a:pPr lvl="0">
              <a:spcBef>
                <a:spcPts val="0"/>
              </a:spcBef>
              <a:buNone/>
            </a:pPr>
            <a:endParaRPr sz="1800"/>
          </a:p>
        </p:txBody>
      </p:sp>
      <p:sp>
        <p:nvSpPr>
          <p:cNvPr id="100" name="Shape 100"/>
          <p:cNvSpPr/>
          <p:nvPr/>
        </p:nvSpPr>
        <p:spPr>
          <a:xfrm>
            <a:off x="10116621" y="3444987"/>
            <a:ext cx="691600" cy="691600"/>
          </a:xfrm>
          <a:prstGeom prst="rect">
            <a:avLst/>
          </a:prstGeom>
          <a:solidFill>
            <a:srgbClr val="7198A9">
              <a:alpha val="41150"/>
            </a:srgbClr>
          </a:solidFill>
          <a:ln>
            <a:noFill/>
          </a:ln>
        </p:spPr>
        <p:txBody>
          <a:bodyPr lIns="99018" tIns="99018" rIns="99018" bIns="99018" anchor="ctr" anchorCtr="0">
            <a:noAutofit/>
          </a:bodyPr>
          <a:lstStyle/>
          <a:p>
            <a:pPr lvl="0">
              <a:spcBef>
                <a:spcPts val="0"/>
              </a:spcBef>
              <a:buNone/>
            </a:pPr>
            <a:endParaRPr sz="1800"/>
          </a:p>
        </p:txBody>
      </p:sp>
      <p:grpSp>
        <p:nvGrpSpPr>
          <p:cNvPr id="101" name="Shape 101"/>
          <p:cNvGrpSpPr/>
          <p:nvPr/>
        </p:nvGrpSpPr>
        <p:grpSpPr>
          <a:xfrm>
            <a:off x="9777255" y="359736"/>
            <a:ext cx="664173" cy="664135"/>
            <a:chOff x="1923675" y="1633650"/>
            <a:chExt cx="436000" cy="435975"/>
          </a:xfrm>
        </p:grpSpPr>
        <p:sp>
          <p:nvSpPr>
            <p:cNvPr id="102" name="Shape 102"/>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03" name="Shape 103"/>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04" name="Shape 104"/>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05" name="Shape 105"/>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06" name="Shape 106"/>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07" name="Shape 107"/>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9525"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grpSp>
    </p:spTree>
    <p:extLst>
      <p:ext uri="{BB962C8B-B14F-4D97-AF65-F5344CB8AC3E}">
        <p14:creationId xmlns:p14="http://schemas.microsoft.com/office/powerpoint/2010/main" val="3782670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
        <p:nvSpPr>
          <p:cNvPr id="3" name="Rectangle 2"/>
          <p:cNvSpPr>
            <a:spLocks noChangeArrowheads="1"/>
          </p:cNvSpPr>
          <p:nvPr userDrawn="1"/>
        </p:nvSpPr>
        <p:spPr bwMode="ltGray">
          <a:xfrm>
            <a:off x="0" y="1981200"/>
            <a:ext cx="12192000" cy="2514600"/>
          </a:xfrm>
          <a:prstGeom prst="rect">
            <a:avLst/>
          </a:prstGeom>
          <a:solidFill>
            <a:schemeClr val="bg2"/>
          </a:solidFill>
          <a:ln w="9525">
            <a:noFill/>
            <a:miter lim="800000"/>
            <a:headEnd/>
            <a:tailEnd/>
          </a:ln>
          <a:effectLst/>
        </p:spPr>
        <p:txBody>
          <a:bodyPr wrap="none" anchor="ctr"/>
          <a:lstStyle/>
          <a:p>
            <a:pPr>
              <a:defRPr/>
            </a:pPr>
            <a:endParaRPr lang="en-US" sz="1800"/>
          </a:p>
        </p:txBody>
      </p:sp>
      <p:sp>
        <p:nvSpPr>
          <p:cNvPr id="4" name="Rectangle 3"/>
          <p:cNvSpPr>
            <a:spLocks noChangeArrowheads="1"/>
          </p:cNvSpPr>
          <p:nvPr userDrawn="1"/>
        </p:nvSpPr>
        <p:spPr bwMode="ltGray">
          <a:xfrm>
            <a:off x="1" y="0"/>
            <a:ext cx="2368551" cy="6858000"/>
          </a:xfrm>
          <a:prstGeom prst="rect">
            <a:avLst/>
          </a:prstGeom>
          <a:blipFill dpi="0" rotWithShape="0">
            <a:blip r:embed="rId2"/>
            <a:srcRect/>
            <a:tile tx="0" ty="0" sx="100000" sy="100000" flip="none" algn="tl"/>
          </a:blipFill>
          <a:ln w="9525">
            <a:noFill/>
            <a:miter lim="800000"/>
            <a:headEnd/>
            <a:tailEnd/>
          </a:ln>
          <a:effectLst/>
        </p:spPr>
        <p:txBody>
          <a:bodyPr wrap="none" anchor="ctr"/>
          <a:lstStyle/>
          <a:p>
            <a:pPr>
              <a:defRPr/>
            </a:pPr>
            <a:endParaRPr lang="en-US" sz="1800"/>
          </a:p>
        </p:txBody>
      </p:sp>
      <p:grpSp>
        <p:nvGrpSpPr>
          <p:cNvPr id="2" name="Group 4"/>
          <p:cNvGrpSpPr>
            <a:grpSpLocks/>
          </p:cNvGrpSpPr>
          <p:nvPr/>
        </p:nvGrpSpPr>
        <p:grpSpPr bwMode="auto">
          <a:xfrm>
            <a:off x="1" y="1371600"/>
            <a:ext cx="11207751" cy="1246188"/>
            <a:chOff x="0" y="864"/>
            <a:chExt cx="5295" cy="785"/>
          </a:xfrm>
        </p:grpSpPr>
        <p:sp>
          <p:nvSpPr>
            <p:cNvPr id="6" name="Freeform 5"/>
            <p:cNvSpPr>
              <a:spLocks/>
            </p:cNvSpPr>
            <p:nvPr userDrawn="1"/>
          </p:nvSpPr>
          <p:spPr bwMode="auto">
            <a:xfrm rot="-507431">
              <a:off x="0" y="1477"/>
              <a:ext cx="1059" cy="172"/>
            </a:xfrm>
            <a:custGeom>
              <a:avLst/>
              <a:gdLst/>
              <a:ahLst/>
              <a:cxnLst>
                <a:cxn ang="0">
                  <a:pos x="1059" y="0"/>
                </a:cxn>
                <a:cxn ang="0">
                  <a:pos x="147" y="144"/>
                </a:cxn>
                <a:cxn ang="0">
                  <a:pos x="177" y="171"/>
                </a:cxn>
                <a:cxn ang="0">
                  <a:pos x="1059" y="24"/>
                </a:cxn>
                <a:cxn ang="0">
                  <a:pos x="1059" y="0"/>
                </a:cxn>
              </a:cxnLst>
              <a:rect l="0" t="0" r="r" b="b"/>
              <a:pathLst>
                <a:path w="1059" h="172">
                  <a:moveTo>
                    <a:pt x="1059" y="0"/>
                  </a:moveTo>
                  <a:cubicBezTo>
                    <a:pt x="543" y="45"/>
                    <a:pt x="291" y="112"/>
                    <a:pt x="147" y="144"/>
                  </a:cubicBezTo>
                  <a:cubicBezTo>
                    <a:pt x="0" y="172"/>
                    <a:pt x="153" y="147"/>
                    <a:pt x="177" y="171"/>
                  </a:cubicBezTo>
                  <a:cubicBezTo>
                    <a:pt x="329" y="151"/>
                    <a:pt x="339" y="99"/>
                    <a:pt x="1059" y="24"/>
                  </a:cubicBezTo>
                  <a:cubicBezTo>
                    <a:pt x="1059" y="24"/>
                    <a:pt x="1059" y="0"/>
                    <a:pt x="1059" y="0"/>
                  </a:cubicBezTo>
                  <a:close/>
                </a:path>
              </a:pathLst>
            </a:custGeom>
            <a:gradFill rotWithShape="0">
              <a:gsLst>
                <a:gs pos="0">
                  <a:schemeClr val="accent1"/>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sz="1800"/>
            </a:p>
          </p:txBody>
        </p:sp>
        <p:sp>
          <p:nvSpPr>
            <p:cNvPr id="7" name="Freeform 6"/>
            <p:cNvSpPr>
              <a:spLocks/>
            </p:cNvSpPr>
            <p:nvPr userDrawn="1"/>
          </p:nvSpPr>
          <p:spPr bwMode="auto">
            <a:xfrm rot="-507431">
              <a:off x="1173" y="864"/>
              <a:ext cx="4122" cy="630"/>
            </a:xfrm>
            <a:custGeom>
              <a:avLst/>
              <a:gdLst/>
              <a:ahLst/>
              <a:cxnLst>
                <a:cxn ang="0">
                  <a:pos x="0" y="204"/>
                </a:cxn>
                <a:cxn ang="0">
                  <a:pos x="3544" y="348"/>
                </a:cxn>
                <a:cxn ang="0">
                  <a:pos x="3680" y="630"/>
                </a:cxn>
                <a:cxn ang="0">
                  <a:pos x="3616" y="624"/>
                </a:cxn>
                <a:cxn ang="0">
                  <a:pos x="3534" y="368"/>
                </a:cxn>
                <a:cxn ang="0">
                  <a:pos x="17" y="231"/>
                </a:cxn>
                <a:cxn ang="0">
                  <a:pos x="0" y="204"/>
                </a:cxn>
              </a:cxnLst>
              <a:rect l="0" t="0" r="r" b="b"/>
              <a:pathLst>
                <a:path w="4122" h="630">
                  <a:moveTo>
                    <a:pt x="0" y="204"/>
                  </a:moveTo>
                  <a:cubicBezTo>
                    <a:pt x="255" y="198"/>
                    <a:pt x="1686" y="0"/>
                    <a:pt x="3544" y="348"/>
                  </a:cubicBezTo>
                  <a:cubicBezTo>
                    <a:pt x="4122" y="464"/>
                    <a:pt x="3754" y="614"/>
                    <a:pt x="3680" y="630"/>
                  </a:cubicBezTo>
                  <a:cubicBezTo>
                    <a:pt x="3680" y="630"/>
                    <a:pt x="3642" y="626"/>
                    <a:pt x="3616" y="624"/>
                  </a:cubicBezTo>
                  <a:cubicBezTo>
                    <a:pt x="3678" y="612"/>
                    <a:pt x="4118" y="488"/>
                    <a:pt x="3534" y="368"/>
                  </a:cubicBezTo>
                  <a:cubicBezTo>
                    <a:pt x="2029" y="98"/>
                    <a:pt x="696" y="156"/>
                    <a:pt x="17" y="231"/>
                  </a:cubicBezTo>
                  <a:cubicBezTo>
                    <a:pt x="17" y="231"/>
                    <a:pt x="0" y="204"/>
                    <a:pt x="0" y="204"/>
                  </a:cubicBezTo>
                  <a:close/>
                </a:path>
              </a:pathLst>
            </a:custGeom>
            <a:solidFill>
              <a:schemeClr val="bg2"/>
            </a:solidFill>
            <a:ln w="9525">
              <a:noFill/>
              <a:round/>
              <a:headEnd/>
              <a:tailEnd/>
            </a:ln>
            <a:effectLst/>
          </p:spPr>
          <p:txBody>
            <a:bodyPr wrap="none" anchor="ctr"/>
            <a:lstStyle/>
            <a:p>
              <a:pPr>
                <a:defRPr/>
              </a:pPr>
              <a:endParaRPr lang="en-US" sz="1800"/>
            </a:p>
          </p:txBody>
        </p:sp>
        <p:grpSp>
          <p:nvGrpSpPr>
            <p:cNvPr id="5" name="Group 7"/>
            <p:cNvGrpSpPr>
              <a:grpSpLocks/>
            </p:cNvGrpSpPr>
            <p:nvPr userDrawn="1"/>
          </p:nvGrpSpPr>
          <p:grpSpPr bwMode="auto">
            <a:xfrm>
              <a:off x="1008" y="1248"/>
              <a:ext cx="288" cy="288"/>
              <a:chOff x="1033" y="326"/>
              <a:chExt cx="192" cy="192"/>
            </a:xfrm>
          </p:grpSpPr>
          <p:sp>
            <p:nvSpPr>
              <p:cNvPr id="9" name="Oval 8"/>
              <p:cNvSpPr>
                <a:spLocks noChangeArrowheads="1"/>
              </p:cNvSpPr>
              <p:nvPr/>
            </p:nvSpPr>
            <p:spPr bwMode="auto">
              <a:xfrm>
                <a:off x="1033" y="326"/>
                <a:ext cx="192" cy="192"/>
              </a:xfrm>
              <a:prstGeom prst="ellipse">
                <a:avLst/>
              </a:prstGeom>
              <a:gradFill rotWithShape="0">
                <a:gsLst>
                  <a:gs pos="0">
                    <a:schemeClr val="bg2"/>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10" name="Oval 9"/>
              <p:cNvSpPr>
                <a:spLocks noChangeArrowheads="1"/>
              </p:cNvSpPr>
              <p:nvPr/>
            </p:nvSpPr>
            <p:spPr bwMode="auto">
              <a:xfrm>
                <a:off x="1129" y="377"/>
                <a:ext cx="47" cy="48"/>
              </a:xfrm>
              <a:prstGeom prst="ellipse">
                <a:avLst/>
              </a:prstGeom>
              <a:gradFill rotWithShape="0">
                <a:gsLst>
                  <a:gs pos="0">
                    <a:srgbClr val="FFFFCC"/>
                  </a:gs>
                  <a:gs pos="100000">
                    <a:schemeClr val="bg2"/>
                  </a:gs>
                </a:gsLst>
                <a:path path="shape">
                  <a:fillToRect l="50000" t="50000" r="50000" b="50000"/>
                </a:path>
              </a:gradFill>
              <a:ln w="9525">
                <a:noFill/>
                <a:round/>
                <a:headEnd/>
                <a:tailEnd/>
              </a:ln>
              <a:effectLst/>
            </p:spPr>
            <p:txBody>
              <a:bodyPr wrap="none" anchor="ctr"/>
              <a:lstStyle/>
              <a:p>
                <a:pPr>
                  <a:defRPr/>
                </a:pPr>
                <a:endParaRPr lang="en-US" sz="1800"/>
              </a:p>
            </p:txBody>
          </p:sp>
          <p:sp>
            <p:nvSpPr>
              <p:cNvPr id="11" name="Oval 10"/>
              <p:cNvSpPr>
                <a:spLocks noChangeArrowheads="1"/>
              </p:cNvSpPr>
              <p:nvPr/>
            </p:nvSpPr>
            <p:spPr bwMode="auto">
              <a:xfrm>
                <a:off x="1063" y="350"/>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12" name="Oval 11"/>
              <p:cNvSpPr>
                <a:spLocks noChangeArrowheads="1"/>
              </p:cNvSpPr>
              <p:nvPr/>
            </p:nvSpPr>
            <p:spPr bwMode="auto">
              <a:xfrm>
                <a:off x="1063" y="404"/>
                <a:ext cx="47" cy="48"/>
              </a:xfrm>
              <a:prstGeom prst="ellipse">
                <a:avLst/>
              </a:prstGeom>
              <a:gradFill rotWithShape="0">
                <a:gsLst>
                  <a:gs pos="0">
                    <a:srgbClr val="FFFFCC"/>
                  </a:gs>
                  <a:gs pos="100000">
                    <a:schemeClr val="bg2"/>
                  </a:gs>
                </a:gsLst>
                <a:path path="shape">
                  <a:fillToRect l="50000" t="50000" r="50000" b="50000"/>
                </a:path>
              </a:gradFill>
              <a:ln w="9525">
                <a:noFill/>
                <a:round/>
                <a:headEnd/>
                <a:tailEnd/>
              </a:ln>
              <a:effectLst/>
            </p:spPr>
            <p:txBody>
              <a:bodyPr wrap="none" anchor="ctr"/>
              <a:lstStyle/>
              <a:p>
                <a:pPr>
                  <a:defRPr/>
                </a:pPr>
                <a:endParaRPr lang="en-US" sz="1800"/>
              </a:p>
            </p:txBody>
          </p:sp>
          <p:sp>
            <p:nvSpPr>
              <p:cNvPr id="13" name="Oval 12"/>
              <p:cNvSpPr>
                <a:spLocks noChangeArrowheads="1"/>
              </p:cNvSpPr>
              <p:nvPr/>
            </p:nvSpPr>
            <p:spPr bwMode="auto">
              <a:xfrm>
                <a:off x="1108" y="422"/>
                <a:ext cx="47" cy="48"/>
              </a:xfrm>
              <a:prstGeom prst="ellipse">
                <a:avLst/>
              </a:prstGeom>
              <a:gradFill rotWithShape="0">
                <a:gsLst>
                  <a:gs pos="0">
                    <a:srgbClr val="FFFFCC"/>
                  </a:gs>
                  <a:gs pos="100000">
                    <a:schemeClr val="bg2"/>
                  </a:gs>
                </a:gsLst>
                <a:path path="shape">
                  <a:fillToRect l="50000" t="50000" r="50000" b="50000"/>
                </a:path>
              </a:gradFill>
              <a:ln w="9525">
                <a:noFill/>
                <a:round/>
                <a:headEnd/>
                <a:tailEnd/>
              </a:ln>
              <a:effectLst/>
            </p:spPr>
            <p:txBody>
              <a:bodyPr wrap="none" anchor="ctr"/>
              <a:lstStyle/>
              <a:p>
                <a:pPr>
                  <a:defRPr/>
                </a:pPr>
                <a:endParaRPr lang="en-US" sz="1800"/>
              </a:p>
            </p:txBody>
          </p:sp>
          <p:sp>
            <p:nvSpPr>
              <p:cNvPr id="14" name="Oval 13"/>
              <p:cNvSpPr>
                <a:spLocks noChangeArrowheads="1"/>
              </p:cNvSpPr>
              <p:nvPr/>
            </p:nvSpPr>
            <p:spPr bwMode="auto">
              <a:xfrm>
                <a:off x="1168" y="416"/>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15" name="Oval 14"/>
              <p:cNvSpPr>
                <a:spLocks noChangeArrowheads="1"/>
              </p:cNvSpPr>
              <p:nvPr/>
            </p:nvSpPr>
            <p:spPr bwMode="auto">
              <a:xfrm>
                <a:off x="1120" y="461"/>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16" name="Oval 15"/>
              <p:cNvSpPr>
                <a:spLocks noChangeArrowheads="1"/>
              </p:cNvSpPr>
              <p:nvPr/>
            </p:nvSpPr>
            <p:spPr bwMode="auto">
              <a:xfrm>
                <a:off x="1063" y="452"/>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17" name="Oval 16"/>
              <p:cNvSpPr>
                <a:spLocks noChangeArrowheads="1"/>
              </p:cNvSpPr>
              <p:nvPr/>
            </p:nvSpPr>
            <p:spPr bwMode="auto">
              <a:xfrm>
                <a:off x="1117" y="329"/>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grpSp>
      </p:grpSp>
      <p:grpSp>
        <p:nvGrpSpPr>
          <p:cNvPr id="8" name="Group 21"/>
          <p:cNvGrpSpPr>
            <a:grpSpLocks/>
          </p:cNvGrpSpPr>
          <p:nvPr userDrawn="1"/>
        </p:nvGrpSpPr>
        <p:grpSpPr bwMode="auto">
          <a:xfrm>
            <a:off x="1" y="1371600"/>
            <a:ext cx="11207751" cy="1246188"/>
            <a:chOff x="0" y="864"/>
            <a:chExt cx="5295" cy="785"/>
          </a:xfrm>
        </p:grpSpPr>
        <p:sp>
          <p:nvSpPr>
            <p:cNvPr id="19" name="Freeform 22"/>
            <p:cNvSpPr>
              <a:spLocks/>
            </p:cNvSpPr>
            <p:nvPr userDrawn="1"/>
          </p:nvSpPr>
          <p:spPr bwMode="auto">
            <a:xfrm rot="-507431">
              <a:off x="0" y="1477"/>
              <a:ext cx="1059" cy="172"/>
            </a:xfrm>
            <a:custGeom>
              <a:avLst/>
              <a:gdLst/>
              <a:ahLst/>
              <a:cxnLst>
                <a:cxn ang="0">
                  <a:pos x="1059" y="0"/>
                </a:cxn>
                <a:cxn ang="0">
                  <a:pos x="147" y="144"/>
                </a:cxn>
                <a:cxn ang="0">
                  <a:pos x="177" y="171"/>
                </a:cxn>
                <a:cxn ang="0">
                  <a:pos x="1059" y="24"/>
                </a:cxn>
                <a:cxn ang="0">
                  <a:pos x="1059" y="0"/>
                </a:cxn>
              </a:cxnLst>
              <a:rect l="0" t="0" r="r" b="b"/>
              <a:pathLst>
                <a:path w="1059" h="172">
                  <a:moveTo>
                    <a:pt x="1059" y="0"/>
                  </a:moveTo>
                  <a:cubicBezTo>
                    <a:pt x="543" y="45"/>
                    <a:pt x="291" y="112"/>
                    <a:pt x="147" y="144"/>
                  </a:cubicBezTo>
                  <a:cubicBezTo>
                    <a:pt x="0" y="172"/>
                    <a:pt x="153" y="147"/>
                    <a:pt x="177" y="171"/>
                  </a:cubicBezTo>
                  <a:cubicBezTo>
                    <a:pt x="329" y="151"/>
                    <a:pt x="339" y="99"/>
                    <a:pt x="1059" y="24"/>
                  </a:cubicBezTo>
                  <a:cubicBezTo>
                    <a:pt x="1059" y="24"/>
                    <a:pt x="1059" y="0"/>
                    <a:pt x="1059" y="0"/>
                  </a:cubicBezTo>
                  <a:close/>
                </a:path>
              </a:pathLst>
            </a:custGeom>
            <a:gradFill rotWithShape="0">
              <a:gsLst>
                <a:gs pos="0">
                  <a:schemeClr val="accent1"/>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sz="1800"/>
            </a:p>
          </p:txBody>
        </p:sp>
        <p:sp>
          <p:nvSpPr>
            <p:cNvPr id="20" name="Freeform 23"/>
            <p:cNvSpPr>
              <a:spLocks/>
            </p:cNvSpPr>
            <p:nvPr userDrawn="1"/>
          </p:nvSpPr>
          <p:spPr bwMode="auto">
            <a:xfrm rot="-507431">
              <a:off x="1173" y="864"/>
              <a:ext cx="4122" cy="630"/>
            </a:xfrm>
            <a:custGeom>
              <a:avLst/>
              <a:gdLst/>
              <a:ahLst/>
              <a:cxnLst>
                <a:cxn ang="0">
                  <a:pos x="0" y="204"/>
                </a:cxn>
                <a:cxn ang="0">
                  <a:pos x="3544" y="348"/>
                </a:cxn>
                <a:cxn ang="0">
                  <a:pos x="3680" y="630"/>
                </a:cxn>
                <a:cxn ang="0">
                  <a:pos x="3616" y="624"/>
                </a:cxn>
                <a:cxn ang="0">
                  <a:pos x="3534" y="368"/>
                </a:cxn>
                <a:cxn ang="0">
                  <a:pos x="17" y="231"/>
                </a:cxn>
                <a:cxn ang="0">
                  <a:pos x="0" y="204"/>
                </a:cxn>
              </a:cxnLst>
              <a:rect l="0" t="0" r="r" b="b"/>
              <a:pathLst>
                <a:path w="4122" h="630">
                  <a:moveTo>
                    <a:pt x="0" y="204"/>
                  </a:moveTo>
                  <a:cubicBezTo>
                    <a:pt x="255" y="198"/>
                    <a:pt x="1686" y="0"/>
                    <a:pt x="3544" y="348"/>
                  </a:cubicBezTo>
                  <a:cubicBezTo>
                    <a:pt x="4122" y="464"/>
                    <a:pt x="3754" y="614"/>
                    <a:pt x="3680" y="630"/>
                  </a:cubicBezTo>
                  <a:cubicBezTo>
                    <a:pt x="3680" y="630"/>
                    <a:pt x="3642" y="626"/>
                    <a:pt x="3616" y="624"/>
                  </a:cubicBezTo>
                  <a:cubicBezTo>
                    <a:pt x="3678" y="612"/>
                    <a:pt x="4118" y="488"/>
                    <a:pt x="3534" y="368"/>
                  </a:cubicBezTo>
                  <a:cubicBezTo>
                    <a:pt x="2029" y="98"/>
                    <a:pt x="696" y="156"/>
                    <a:pt x="17" y="231"/>
                  </a:cubicBezTo>
                  <a:cubicBezTo>
                    <a:pt x="17" y="231"/>
                    <a:pt x="0" y="204"/>
                    <a:pt x="0" y="204"/>
                  </a:cubicBezTo>
                  <a:close/>
                </a:path>
              </a:pathLst>
            </a:custGeom>
            <a:solidFill>
              <a:schemeClr val="bg2"/>
            </a:solidFill>
            <a:ln w="9525">
              <a:noFill/>
              <a:round/>
              <a:headEnd/>
              <a:tailEnd/>
            </a:ln>
            <a:effectLst/>
          </p:spPr>
          <p:txBody>
            <a:bodyPr wrap="none" anchor="ctr"/>
            <a:lstStyle/>
            <a:p>
              <a:pPr>
                <a:defRPr/>
              </a:pPr>
              <a:endParaRPr lang="en-US" sz="1800"/>
            </a:p>
          </p:txBody>
        </p:sp>
        <p:grpSp>
          <p:nvGrpSpPr>
            <p:cNvPr id="18" name="Group 24"/>
            <p:cNvGrpSpPr>
              <a:grpSpLocks/>
            </p:cNvGrpSpPr>
            <p:nvPr userDrawn="1"/>
          </p:nvGrpSpPr>
          <p:grpSpPr bwMode="auto">
            <a:xfrm>
              <a:off x="1008" y="1248"/>
              <a:ext cx="288" cy="288"/>
              <a:chOff x="1033" y="326"/>
              <a:chExt cx="192" cy="192"/>
            </a:xfrm>
          </p:grpSpPr>
          <p:sp>
            <p:nvSpPr>
              <p:cNvPr id="22" name="Oval 25"/>
              <p:cNvSpPr>
                <a:spLocks noChangeArrowheads="1"/>
              </p:cNvSpPr>
              <p:nvPr userDrawn="1"/>
            </p:nvSpPr>
            <p:spPr bwMode="auto">
              <a:xfrm>
                <a:off x="1033" y="326"/>
                <a:ext cx="192" cy="192"/>
              </a:xfrm>
              <a:prstGeom prst="ellipse">
                <a:avLst/>
              </a:prstGeom>
              <a:gradFill rotWithShape="0">
                <a:gsLst>
                  <a:gs pos="0">
                    <a:schemeClr val="bg2"/>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23" name="Oval 26"/>
              <p:cNvSpPr>
                <a:spLocks noChangeArrowheads="1"/>
              </p:cNvSpPr>
              <p:nvPr userDrawn="1"/>
            </p:nvSpPr>
            <p:spPr bwMode="auto">
              <a:xfrm>
                <a:off x="1129" y="377"/>
                <a:ext cx="47" cy="48"/>
              </a:xfrm>
              <a:prstGeom prst="ellipse">
                <a:avLst/>
              </a:prstGeom>
              <a:gradFill rotWithShape="0">
                <a:gsLst>
                  <a:gs pos="0">
                    <a:srgbClr val="FFFFCC"/>
                  </a:gs>
                  <a:gs pos="100000">
                    <a:schemeClr val="bg2"/>
                  </a:gs>
                </a:gsLst>
                <a:path path="shape">
                  <a:fillToRect l="50000" t="50000" r="50000" b="50000"/>
                </a:path>
              </a:gradFill>
              <a:ln w="9525">
                <a:noFill/>
                <a:round/>
                <a:headEnd/>
                <a:tailEnd/>
              </a:ln>
              <a:effectLst/>
            </p:spPr>
            <p:txBody>
              <a:bodyPr wrap="none" anchor="ctr"/>
              <a:lstStyle/>
              <a:p>
                <a:pPr>
                  <a:defRPr/>
                </a:pPr>
                <a:endParaRPr lang="en-US" sz="1800"/>
              </a:p>
            </p:txBody>
          </p:sp>
          <p:sp>
            <p:nvSpPr>
              <p:cNvPr id="24" name="Oval 27"/>
              <p:cNvSpPr>
                <a:spLocks noChangeArrowheads="1"/>
              </p:cNvSpPr>
              <p:nvPr userDrawn="1"/>
            </p:nvSpPr>
            <p:spPr bwMode="auto">
              <a:xfrm>
                <a:off x="1063" y="350"/>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25" name="Oval 28"/>
              <p:cNvSpPr>
                <a:spLocks noChangeArrowheads="1"/>
              </p:cNvSpPr>
              <p:nvPr userDrawn="1"/>
            </p:nvSpPr>
            <p:spPr bwMode="auto">
              <a:xfrm>
                <a:off x="1063" y="404"/>
                <a:ext cx="47" cy="48"/>
              </a:xfrm>
              <a:prstGeom prst="ellipse">
                <a:avLst/>
              </a:prstGeom>
              <a:gradFill rotWithShape="0">
                <a:gsLst>
                  <a:gs pos="0">
                    <a:srgbClr val="FFFFCC"/>
                  </a:gs>
                  <a:gs pos="100000">
                    <a:schemeClr val="bg2"/>
                  </a:gs>
                </a:gsLst>
                <a:path path="shape">
                  <a:fillToRect l="50000" t="50000" r="50000" b="50000"/>
                </a:path>
              </a:gradFill>
              <a:ln w="9525">
                <a:noFill/>
                <a:round/>
                <a:headEnd/>
                <a:tailEnd/>
              </a:ln>
              <a:effectLst/>
            </p:spPr>
            <p:txBody>
              <a:bodyPr wrap="none" anchor="ctr"/>
              <a:lstStyle/>
              <a:p>
                <a:pPr>
                  <a:defRPr/>
                </a:pPr>
                <a:endParaRPr lang="en-US" sz="1800"/>
              </a:p>
            </p:txBody>
          </p:sp>
          <p:sp>
            <p:nvSpPr>
              <p:cNvPr id="26" name="Oval 29"/>
              <p:cNvSpPr>
                <a:spLocks noChangeArrowheads="1"/>
              </p:cNvSpPr>
              <p:nvPr userDrawn="1"/>
            </p:nvSpPr>
            <p:spPr bwMode="auto">
              <a:xfrm>
                <a:off x="1108" y="422"/>
                <a:ext cx="47" cy="48"/>
              </a:xfrm>
              <a:prstGeom prst="ellipse">
                <a:avLst/>
              </a:prstGeom>
              <a:gradFill rotWithShape="0">
                <a:gsLst>
                  <a:gs pos="0">
                    <a:srgbClr val="FFFFCC"/>
                  </a:gs>
                  <a:gs pos="100000">
                    <a:schemeClr val="bg2"/>
                  </a:gs>
                </a:gsLst>
                <a:path path="shape">
                  <a:fillToRect l="50000" t="50000" r="50000" b="50000"/>
                </a:path>
              </a:gradFill>
              <a:ln w="9525">
                <a:noFill/>
                <a:round/>
                <a:headEnd/>
                <a:tailEnd/>
              </a:ln>
              <a:effectLst/>
            </p:spPr>
            <p:txBody>
              <a:bodyPr wrap="none" anchor="ctr"/>
              <a:lstStyle/>
              <a:p>
                <a:pPr>
                  <a:defRPr/>
                </a:pPr>
                <a:endParaRPr lang="en-US" sz="1800"/>
              </a:p>
            </p:txBody>
          </p:sp>
          <p:sp>
            <p:nvSpPr>
              <p:cNvPr id="27" name="Oval 30"/>
              <p:cNvSpPr>
                <a:spLocks noChangeArrowheads="1"/>
              </p:cNvSpPr>
              <p:nvPr userDrawn="1"/>
            </p:nvSpPr>
            <p:spPr bwMode="auto">
              <a:xfrm>
                <a:off x="1168" y="416"/>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28" name="Oval 31"/>
              <p:cNvSpPr>
                <a:spLocks noChangeArrowheads="1"/>
              </p:cNvSpPr>
              <p:nvPr userDrawn="1"/>
            </p:nvSpPr>
            <p:spPr bwMode="auto">
              <a:xfrm>
                <a:off x="1120" y="461"/>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29" name="Oval 32"/>
              <p:cNvSpPr>
                <a:spLocks noChangeArrowheads="1"/>
              </p:cNvSpPr>
              <p:nvPr userDrawn="1"/>
            </p:nvSpPr>
            <p:spPr bwMode="auto">
              <a:xfrm>
                <a:off x="1063" y="452"/>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sp>
            <p:nvSpPr>
              <p:cNvPr id="30" name="Oval 33"/>
              <p:cNvSpPr>
                <a:spLocks noChangeArrowheads="1"/>
              </p:cNvSpPr>
              <p:nvPr userDrawn="1"/>
            </p:nvSpPr>
            <p:spPr bwMode="auto">
              <a:xfrm>
                <a:off x="1117" y="329"/>
                <a:ext cx="47" cy="48"/>
              </a:xfrm>
              <a:prstGeom prst="ellipse">
                <a:avLst/>
              </a:prstGeom>
              <a:gradFill rotWithShape="0">
                <a:gsLst>
                  <a:gs pos="0">
                    <a:srgbClr val="FFFFCC"/>
                  </a:gs>
                  <a:gs pos="100000">
                    <a:srgbClr val="000000"/>
                  </a:gs>
                </a:gsLst>
                <a:path path="shape">
                  <a:fillToRect l="50000" t="50000" r="50000" b="50000"/>
                </a:path>
              </a:gradFill>
              <a:ln w="9525">
                <a:noFill/>
                <a:round/>
                <a:headEnd/>
                <a:tailEnd/>
              </a:ln>
              <a:effectLst/>
            </p:spPr>
            <p:txBody>
              <a:bodyPr wrap="none" anchor="ctr"/>
              <a:lstStyle/>
              <a:p>
                <a:pPr>
                  <a:defRPr/>
                </a:pPr>
                <a:endParaRPr lang="en-US" sz="1800"/>
              </a:p>
            </p:txBody>
          </p:sp>
        </p:grpSp>
      </p:grpSp>
      <p:sp>
        <p:nvSpPr>
          <p:cNvPr id="487441" name="Rectangle 17"/>
          <p:cNvSpPr>
            <a:spLocks noGrp="1" noChangeArrowheads="1"/>
          </p:cNvSpPr>
          <p:nvPr>
            <p:ph type="ctrTitle"/>
          </p:nvPr>
        </p:nvSpPr>
        <p:spPr>
          <a:xfrm>
            <a:off x="2438400" y="2438400"/>
            <a:ext cx="9753600" cy="160020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251231210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3ED817-C862-16D0-D7F5-65DB348911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6734718-0DE3-D5C8-2DD7-A4F469120C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AAE07E7-8C65-E688-0ABF-904C54311D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A34D5A-CB9B-49D1-A0AA-1CA231D58EAC}" type="datetimeFigureOut">
              <a:rPr lang="en-IN" smtClean="0"/>
              <a:t>20-07-2024</a:t>
            </a:fld>
            <a:endParaRPr lang="en-IN"/>
          </a:p>
        </p:txBody>
      </p:sp>
      <p:sp>
        <p:nvSpPr>
          <p:cNvPr id="5" name="Footer Placeholder 4">
            <a:extLst>
              <a:ext uri="{FF2B5EF4-FFF2-40B4-BE49-F238E27FC236}">
                <a16:creationId xmlns:a16="http://schemas.microsoft.com/office/drawing/2014/main" id="{E423CCE9-0813-C498-F8B0-6796129255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DF4174D-E400-0AEB-C35F-864A8F7E86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93D5CF-89AA-45C1-BB09-09E1C5C94B1F}" type="slidenum">
              <a:rPr lang="en-IN" smtClean="0"/>
              <a:t>‹#›</a:t>
            </a:fld>
            <a:endParaRPr lang="en-IN"/>
          </a:p>
        </p:txBody>
      </p:sp>
    </p:spTree>
    <p:extLst>
      <p:ext uri="{BB962C8B-B14F-4D97-AF65-F5344CB8AC3E}">
        <p14:creationId xmlns:p14="http://schemas.microsoft.com/office/powerpoint/2010/main" val="731803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investopedia.com/terms/t/treasurybill.asp" TargetMode="External"/><Relationship Id="rId2" Type="http://schemas.openxmlformats.org/officeDocument/2006/relationships/hyperlink" Target="https://www.investopedia.com/terms/i/investment-securities.as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investopedia.com/terms/p/pensionplan.asp" TargetMode="External"/><Relationship Id="rId2" Type="http://schemas.openxmlformats.org/officeDocument/2006/relationships/hyperlink" Target="https://www.investopedia.com/terms/m/mutualfund.as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0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AB8E6-A872-7244-C210-F4DAA7CE6934}"/>
              </a:ext>
            </a:extLst>
          </p:cNvPr>
          <p:cNvSpPr>
            <a:spLocks noGrp="1"/>
          </p:cNvSpPr>
          <p:nvPr>
            <p:ph type="title"/>
          </p:nvPr>
        </p:nvSpPr>
        <p:spPr>
          <a:ln>
            <a:solidFill>
              <a:schemeClr val="accent1"/>
            </a:solidFill>
          </a:ln>
        </p:spPr>
        <p:txBody>
          <a:bodyPr/>
          <a:lstStyle/>
          <a:p>
            <a:r>
              <a:rPr lang="en-IN" b="1" u="sng" dirty="0"/>
              <a:t>Money Market Instruments </a:t>
            </a:r>
          </a:p>
        </p:txBody>
      </p:sp>
      <p:sp>
        <p:nvSpPr>
          <p:cNvPr id="3" name="Content Placeholder 2">
            <a:extLst>
              <a:ext uri="{FF2B5EF4-FFF2-40B4-BE49-F238E27FC236}">
                <a16:creationId xmlns:a16="http://schemas.microsoft.com/office/drawing/2014/main" id="{A3AC46C3-813E-A575-9A3F-8A43F18EB5DD}"/>
              </a:ext>
            </a:extLst>
          </p:cNvPr>
          <p:cNvSpPr>
            <a:spLocks noGrp="1"/>
          </p:cNvSpPr>
          <p:nvPr>
            <p:ph idx="1"/>
          </p:nvPr>
        </p:nvSpPr>
        <p:spPr>
          <a:xfrm>
            <a:off x="838200" y="1825625"/>
            <a:ext cx="10515600" cy="4874224"/>
          </a:xfrm>
          <a:ln>
            <a:solidFill>
              <a:schemeClr val="accent1"/>
            </a:solidFill>
          </a:ln>
        </p:spPr>
        <p:txBody>
          <a:bodyPr>
            <a:normAutofit fontScale="55000" lnSpcReduction="20000"/>
          </a:bodyPr>
          <a:lstStyle/>
          <a:p>
            <a:pPr>
              <a:lnSpc>
                <a:spcPct val="170000"/>
              </a:lnSpc>
            </a:pPr>
            <a:r>
              <a:rPr lang="en-US" b="1" dirty="0"/>
              <a:t>Commercial Paper</a:t>
            </a:r>
            <a:r>
              <a:rPr lang="en-US" dirty="0"/>
              <a:t> is an unsecured short-term promissory note issued by a company to raise short-term funds mainly to meet working capital requirements. </a:t>
            </a:r>
          </a:p>
          <a:p>
            <a:pPr marL="0" indent="0">
              <a:lnSpc>
                <a:spcPct val="170000"/>
              </a:lnSpc>
              <a:buNone/>
            </a:pPr>
            <a:r>
              <a:rPr lang="en-US" dirty="0"/>
              <a:t>• </a:t>
            </a:r>
            <a:r>
              <a:rPr lang="en-US" b="1" dirty="0"/>
              <a:t>CPs</a:t>
            </a:r>
            <a:r>
              <a:rPr lang="en-US" dirty="0"/>
              <a:t> are privately placed and usually held till maturity by the investors.</a:t>
            </a:r>
          </a:p>
          <a:p>
            <a:pPr marL="0" indent="0">
              <a:lnSpc>
                <a:spcPct val="170000"/>
              </a:lnSpc>
              <a:buNone/>
            </a:pPr>
            <a:r>
              <a:rPr lang="en-US" dirty="0"/>
              <a:t>RBI Guidelines on issue of CPs </a:t>
            </a:r>
          </a:p>
          <a:p>
            <a:pPr marL="0" indent="0">
              <a:lnSpc>
                <a:spcPct val="170000"/>
              </a:lnSpc>
              <a:buNone/>
            </a:pPr>
            <a:r>
              <a:rPr lang="en-US" dirty="0"/>
              <a:t>✓ </a:t>
            </a:r>
            <a:r>
              <a:rPr lang="en-US" b="1" dirty="0"/>
              <a:t>Eligibility:</a:t>
            </a:r>
            <a:r>
              <a:rPr lang="en-US" dirty="0"/>
              <a:t> Companies with minimum tangible net worth of Rs. 4 Crores. Should have sanctioned working capital limit from a bank and the account should be “Standard Asset”.</a:t>
            </a:r>
          </a:p>
          <a:p>
            <a:pPr marL="0" indent="0">
              <a:lnSpc>
                <a:spcPct val="170000"/>
              </a:lnSpc>
              <a:buNone/>
            </a:pPr>
            <a:r>
              <a:rPr lang="en-US" dirty="0"/>
              <a:t>✓ </a:t>
            </a:r>
            <a:r>
              <a:rPr lang="en-US" b="1" dirty="0"/>
              <a:t>Minimum Credit Rating:</a:t>
            </a:r>
            <a:r>
              <a:rPr lang="en-US" dirty="0"/>
              <a:t> A-1 (as defined by SEBI) </a:t>
            </a:r>
          </a:p>
          <a:p>
            <a:pPr marL="0" indent="0">
              <a:lnSpc>
                <a:spcPct val="170000"/>
              </a:lnSpc>
              <a:buNone/>
            </a:pPr>
            <a:r>
              <a:rPr lang="en-US" dirty="0"/>
              <a:t>✓ </a:t>
            </a:r>
            <a:r>
              <a:rPr lang="en-US" b="1" dirty="0"/>
              <a:t>Maturity:</a:t>
            </a:r>
            <a:r>
              <a:rPr lang="en-US" dirty="0"/>
              <a:t> Min 7 days; Max: One Year.</a:t>
            </a:r>
          </a:p>
          <a:p>
            <a:pPr marL="0" indent="0">
              <a:lnSpc>
                <a:spcPct val="170000"/>
              </a:lnSpc>
              <a:buNone/>
            </a:pPr>
            <a:r>
              <a:rPr lang="en-US" dirty="0"/>
              <a:t>✓ </a:t>
            </a:r>
            <a:r>
              <a:rPr lang="en-US" b="1" dirty="0"/>
              <a:t>Denomination: </a:t>
            </a:r>
            <a:r>
              <a:rPr lang="en-US" dirty="0"/>
              <a:t>Rs 5Lacs and thereafter in its multiples. </a:t>
            </a:r>
          </a:p>
          <a:p>
            <a:pPr marL="0" indent="0">
              <a:lnSpc>
                <a:spcPct val="170000"/>
              </a:lnSpc>
              <a:buNone/>
            </a:pPr>
            <a:r>
              <a:rPr lang="en-US" dirty="0"/>
              <a:t>✓ </a:t>
            </a:r>
            <a:r>
              <a:rPr lang="en-US" b="1" dirty="0"/>
              <a:t>Investors:</a:t>
            </a:r>
            <a:r>
              <a:rPr lang="en-US" dirty="0"/>
              <a:t> Individuals, Banks, Companies, NRIs, FIIs (within limits set by SEBI) , Financial Institutions can invest in CPs.  </a:t>
            </a:r>
          </a:p>
          <a:p>
            <a:pPr marL="0" indent="0">
              <a:lnSpc>
                <a:spcPct val="170000"/>
              </a:lnSpc>
              <a:buNone/>
            </a:pPr>
            <a:r>
              <a:rPr lang="en-US" dirty="0"/>
              <a:t>✓ CPs issued at a discount to the Face Value. </a:t>
            </a:r>
            <a:endParaRPr lang="en-IN" dirty="0"/>
          </a:p>
        </p:txBody>
      </p:sp>
    </p:spTree>
    <p:extLst>
      <p:ext uri="{BB962C8B-B14F-4D97-AF65-F5344CB8AC3E}">
        <p14:creationId xmlns:p14="http://schemas.microsoft.com/office/powerpoint/2010/main" val="974988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AD039-E348-1B21-4B2D-51675B1A01AB}"/>
              </a:ext>
            </a:extLst>
          </p:cNvPr>
          <p:cNvSpPr>
            <a:spLocks noGrp="1"/>
          </p:cNvSpPr>
          <p:nvPr>
            <p:ph type="title"/>
          </p:nvPr>
        </p:nvSpPr>
        <p:spPr>
          <a:xfrm>
            <a:off x="774940" y="139924"/>
            <a:ext cx="10515600" cy="1325563"/>
          </a:xfrm>
          <a:ln>
            <a:solidFill>
              <a:schemeClr val="accent1"/>
            </a:solidFill>
          </a:ln>
        </p:spPr>
        <p:txBody>
          <a:bodyPr/>
          <a:lstStyle/>
          <a:p>
            <a:r>
              <a:rPr lang="en-IN" dirty="0"/>
              <a:t>Commercial Paper (Contd.)</a:t>
            </a:r>
          </a:p>
        </p:txBody>
      </p:sp>
      <p:sp>
        <p:nvSpPr>
          <p:cNvPr id="3" name="Content Placeholder 2">
            <a:extLst>
              <a:ext uri="{FF2B5EF4-FFF2-40B4-BE49-F238E27FC236}">
                <a16:creationId xmlns:a16="http://schemas.microsoft.com/office/drawing/2014/main" id="{092702F1-FB85-1B05-5B16-CEDEF9AC650C}"/>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40439C8C-64B5-F14E-411D-665257AD525A}"/>
              </a:ext>
            </a:extLst>
          </p:cNvPr>
          <p:cNvPicPr>
            <a:picLocks noChangeAspect="1"/>
          </p:cNvPicPr>
          <p:nvPr/>
        </p:nvPicPr>
        <p:blipFill>
          <a:blip r:embed="rId2"/>
          <a:stretch>
            <a:fillRect/>
          </a:stretch>
        </p:blipFill>
        <p:spPr>
          <a:xfrm>
            <a:off x="498285" y="1483742"/>
            <a:ext cx="11195429" cy="5374257"/>
          </a:xfrm>
          <a:prstGeom prst="rect">
            <a:avLst/>
          </a:prstGeom>
          <a:ln>
            <a:solidFill>
              <a:schemeClr val="accent1"/>
            </a:solidFill>
          </a:ln>
        </p:spPr>
      </p:pic>
    </p:spTree>
    <p:extLst>
      <p:ext uri="{BB962C8B-B14F-4D97-AF65-F5344CB8AC3E}">
        <p14:creationId xmlns:p14="http://schemas.microsoft.com/office/powerpoint/2010/main" val="389782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4D2C-D62A-5E70-435D-213D4D21C39A}"/>
              </a:ext>
            </a:extLst>
          </p:cNvPr>
          <p:cNvSpPr>
            <a:spLocks noGrp="1"/>
          </p:cNvSpPr>
          <p:nvPr>
            <p:ph type="title"/>
          </p:nvPr>
        </p:nvSpPr>
        <p:spPr>
          <a:ln>
            <a:solidFill>
              <a:schemeClr val="accent1"/>
            </a:solidFill>
          </a:ln>
        </p:spPr>
        <p:txBody>
          <a:bodyPr/>
          <a:lstStyle/>
          <a:p>
            <a:r>
              <a:rPr lang="en-IN" dirty="0">
                <a:latin typeface="Franklin Gothic Book" panose="020B0503020102020204" pitchFamily="34" charset="0"/>
              </a:rPr>
              <a:t>Certificates of Deposits </a:t>
            </a:r>
          </a:p>
        </p:txBody>
      </p:sp>
      <p:sp>
        <p:nvSpPr>
          <p:cNvPr id="3" name="Content Placeholder 2">
            <a:extLst>
              <a:ext uri="{FF2B5EF4-FFF2-40B4-BE49-F238E27FC236}">
                <a16:creationId xmlns:a16="http://schemas.microsoft.com/office/drawing/2014/main" id="{615FDB90-6942-D449-1AE3-4CA130A47265}"/>
              </a:ext>
            </a:extLst>
          </p:cNvPr>
          <p:cNvSpPr>
            <a:spLocks noGrp="1"/>
          </p:cNvSpPr>
          <p:nvPr>
            <p:ph idx="1"/>
          </p:nvPr>
        </p:nvSpPr>
        <p:spPr>
          <a:ln>
            <a:solidFill>
              <a:schemeClr val="accent1"/>
            </a:solidFill>
          </a:ln>
        </p:spPr>
        <p:txBody>
          <a:bodyPr/>
          <a:lstStyle/>
          <a:p>
            <a:pPr algn="just"/>
            <a:r>
              <a:rPr lang="en-US" dirty="0">
                <a:latin typeface="Franklin Gothic Book" panose="020B0503020102020204" pitchFamily="34" charset="0"/>
              </a:rPr>
              <a:t>Certificates of Deposit (CD), introduced in June 1989, are essentially </a:t>
            </a:r>
            <a:r>
              <a:rPr lang="en-US" dirty="0" err="1">
                <a:latin typeface="Franklin Gothic Book" panose="020B0503020102020204" pitchFamily="34" charset="0"/>
              </a:rPr>
              <a:t>securitised</a:t>
            </a:r>
            <a:r>
              <a:rPr lang="en-US" dirty="0">
                <a:latin typeface="Franklin Gothic Book" panose="020B0503020102020204" pitchFamily="34" charset="0"/>
              </a:rPr>
              <a:t> short-term time deposits issued by banks during periods of tight liquidity, at relatively high interest rates</a:t>
            </a:r>
          </a:p>
          <a:p>
            <a:pPr algn="just"/>
            <a:r>
              <a:rPr lang="en-US" dirty="0">
                <a:latin typeface="Franklin Gothic Book" panose="020B0503020102020204" pitchFamily="34" charset="0"/>
              </a:rPr>
              <a:t>But the transaction cost of CDs is often lower as compared with that of retail deposits. When credit picks up, placing pressure on banks’ liquidity, banks try to meet their liquidity gap by issuing CDs, often at a premium.</a:t>
            </a:r>
            <a:endParaRPr lang="en-IN" dirty="0">
              <a:latin typeface="Franklin Gothic Book" panose="020B0503020102020204" pitchFamily="34" charset="0"/>
            </a:endParaRPr>
          </a:p>
        </p:txBody>
      </p:sp>
    </p:spTree>
    <p:extLst>
      <p:ext uri="{BB962C8B-B14F-4D97-AF65-F5344CB8AC3E}">
        <p14:creationId xmlns:p14="http://schemas.microsoft.com/office/powerpoint/2010/main" val="2816268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8EB6-E021-C6CC-9F9A-89CE720FF2E1}"/>
              </a:ext>
            </a:extLst>
          </p:cNvPr>
          <p:cNvSpPr>
            <a:spLocks noGrp="1"/>
          </p:cNvSpPr>
          <p:nvPr>
            <p:ph type="title"/>
          </p:nvPr>
        </p:nvSpPr>
        <p:spPr>
          <a:ln>
            <a:solidFill>
              <a:schemeClr val="accent1"/>
            </a:solidFill>
          </a:ln>
        </p:spPr>
        <p:txBody>
          <a:bodyPr/>
          <a:lstStyle/>
          <a:p>
            <a:r>
              <a:rPr lang="en-IN" b="1" u="sng" dirty="0"/>
              <a:t>Call/Notice Money Market</a:t>
            </a:r>
          </a:p>
        </p:txBody>
      </p:sp>
      <p:sp>
        <p:nvSpPr>
          <p:cNvPr id="3" name="Content Placeholder 2">
            <a:extLst>
              <a:ext uri="{FF2B5EF4-FFF2-40B4-BE49-F238E27FC236}">
                <a16:creationId xmlns:a16="http://schemas.microsoft.com/office/drawing/2014/main" id="{018938BB-A0FC-F794-0DA6-F878B12F41B2}"/>
              </a:ext>
            </a:extLst>
          </p:cNvPr>
          <p:cNvSpPr>
            <a:spLocks noGrp="1"/>
          </p:cNvSpPr>
          <p:nvPr>
            <p:ph idx="1"/>
          </p:nvPr>
        </p:nvSpPr>
        <p:spPr>
          <a:xfrm>
            <a:off x="838200" y="1825624"/>
            <a:ext cx="10515600" cy="4845469"/>
          </a:xfrm>
          <a:ln>
            <a:solidFill>
              <a:schemeClr val="accent1"/>
            </a:solidFill>
          </a:ln>
        </p:spPr>
        <p:txBody>
          <a:bodyPr>
            <a:noAutofit/>
          </a:bodyPr>
          <a:lstStyle/>
          <a:p>
            <a:pPr algn="just">
              <a:lnSpc>
                <a:spcPct val="120000"/>
              </a:lnSpc>
            </a:pPr>
            <a:r>
              <a:rPr lang="en-US" sz="1600" dirty="0">
                <a:latin typeface="Franklin Gothic Book" panose="020B0503020102020204" pitchFamily="34" charset="0"/>
              </a:rPr>
              <a:t>The overnight inter-bank call money market, in which banks trade positions to maintain cash reserves, is the key segment of the money market in India.</a:t>
            </a:r>
          </a:p>
          <a:p>
            <a:pPr algn="just">
              <a:lnSpc>
                <a:spcPct val="120000"/>
              </a:lnSpc>
            </a:pPr>
            <a:r>
              <a:rPr lang="en-US" sz="1600" b="0" i="0" dirty="0">
                <a:solidFill>
                  <a:srgbClr val="222222"/>
                </a:solidFill>
                <a:effectLst/>
                <a:latin typeface="Franklin Gothic Book" panose="020B0503020102020204" pitchFamily="34" charset="0"/>
              </a:rPr>
              <a:t>The call money market (CMM) the market where overnight (one day) loans can be availed by banks to meet liquidity. </a:t>
            </a:r>
          </a:p>
          <a:p>
            <a:pPr algn="just">
              <a:lnSpc>
                <a:spcPct val="120000"/>
              </a:lnSpc>
            </a:pPr>
            <a:r>
              <a:rPr lang="en-US" sz="1600" b="0" i="0" dirty="0">
                <a:solidFill>
                  <a:srgbClr val="222222"/>
                </a:solidFill>
                <a:effectLst/>
                <a:latin typeface="Franklin Gothic Book" panose="020B0503020102020204" pitchFamily="34" charset="0"/>
              </a:rPr>
              <a:t>Banks who seeks to avail liquidity approaches the call market as borrowers and the ones who have excess liquidity participate there as lenders. </a:t>
            </a:r>
          </a:p>
          <a:p>
            <a:pPr algn="just">
              <a:lnSpc>
                <a:spcPct val="120000"/>
              </a:lnSpc>
            </a:pPr>
            <a:r>
              <a:rPr lang="en-US" sz="1600" b="0" i="0" dirty="0">
                <a:solidFill>
                  <a:srgbClr val="222222"/>
                </a:solidFill>
                <a:effectLst/>
                <a:highlight>
                  <a:srgbClr val="FFFF00"/>
                </a:highlight>
                <a:latin typeface="Franklin Gothic Book" panose="020B0503020102020204" pitchFamily="34" charset="0"/>
              </a:rPr>
              <a:t>The CMM is functional from Monday to Friday</a:t>
            </a:r>
            <a:r>
              <a:rPr lang="en-US" sz="1600" b="0" i="0" dirty="0">
                <a:solidFill>
                  <a:srgbClr val="222222"/>
                </a:solidFill>
                <a:effectLst/>
                <a:latin typeface="Franklin Gothic Book" panose="020B0503020102020204" pitchFamily="34" charset="0"/>
              </a:rPr>
              <a:t>. Banks can access CMM to meet their reserve requirements (CRR and SLR) or to cover a sudden </a:t>
            </a:r>
            <a:r>
              <a:rPr lang="en-US" sz="1600" b="0" i="0" dirty="0">
                <a:solidFill>
                  <a:srgbClr val="222222"/>
                </a:solidFill>
                <a:effectLst/>
                <a:highlight>
                  <a:srgbClr val="FFFF00"/>
                </a:highlight>
                <a:latin typeface="Franklin Gothic Book" panose="020B0503020102020204" pitchFamily="34" charset="0"/>
              </a:rPr>
              <a:t>shortfall in cash on any particular </a:t>
            </a:r>
            <a:r>
              <a:rPr lang="en-US" sz="1600" b="0" i="0" dirty="0">
                <a:solidFill>
                  <a:srgbClr val="222222"/>
                </a:solidFill>
                <a:effectLst/>
                <a:latin typeface="Franklin Gothic Book" panose="020B0503020102020204" pitchFamily="34" charset="0"/>
              </a:rPr>
              <a:t>day.</a:t>
            </a:r>
          </a:p>
          <a:p>
            <a:pPr algn="just">
              <a:lnSpc>
                <a:spcPct val="120000"/>
              </a:lnSpc>
            </a:pPr>
            <a:r>
              <a:rPr lang="en-US" sz="1600" b="0" i="0" dirty="0">
                <a:solidFill>
                  <a:srgbClr val="222222"/>
                </a:solidFill>
                <a:effectLst/>
                <a:latin typeface="Franklin Gothic Book" panose="020B0503020102020204" pitchFamily="34" charset="0"/>
              </a:rPr>
              <a:t>Effectively, the call Money Market is the main market oriented mechanism to meet the liquidity requirements of banks.</a:t>
            </a:r>
            <a:endParaRPr lang="en-US" sz="1600" dirty="0">
              <a:latin typeface="Franklin Gothic Book" panose="020B0503020102020204" pitchFamily="34" charset="0"/>
            </a:endParaRPr>
          </a:p>
          <a:p>
            <a:pPr algn="just">
              <a:lnSpc>
                <a:spcPct val="120000"/>
              </a:lnSpc>
            </a:pPr>
            <a:r>
              <a:rPr lang="en-US" sz="1600" dirty="0">
                <a:latin typeface="Franklin Gothic Book" panose="020B0503020102020204" pitchFamily="34" charset="0"/>
              </a:rPr>
              <a:t>It is basically an ‘</a:t>
            </a:r>
            <a:r>
              <a:rPr lang="en-US" sz="1600" dirty="0">
                <a:highlight>
                  <a:srgbClr val="FFFF00"/>
                </a:highlight>
                <a:latin typeface="Franklin Gothic Book" panose="020B0503020102020204" pitchFamily="34" charset="0"/>
              </a:rPr>
              <a:t>over the counter’ (OTC) </a:t>
            </a:r>
            <a:r>
              <a:rPr lang="en-US" sz="1600" dirty="0">
                <a:latin typeface="Franklin Gothic Book" panose="020B0503020102020204" pitchFamily="34" charset="0"/>
              </a:rPr>
              <a:t>market </a:t>
            </a:r>
            <a:r>
              <a:rPr lang="en-US" sz="1600" dirty="0">
                <a:highlight>
                  <a:srgbClr val="FFFF00"/>
                </a:highlight>
                <a:latin typeface="Franklin Gothic Book" panose="020B0503020102020204" pitchFamily="34" charset="0"/>
              </a:rPr>
              <a:t>without the intermediation of brokers</a:t>
            </a:r>
            <a:r>
              <a:rPr lang="en-US" sz="1600" dirty="0">
                <a:latin typeface="Franklin Gothic Book" panose="020B0503020102020204" pitchFamily="34" charset="0"/>
              </a:rPr>
              <a:t>. Participation has been gradually widened to include other financial institutions, </a:t>
            </a:r>
            <a:r>
              <a:rPr lang="en-US" sz="1600" dirty="0">
                <a:highlight>
                  <a:srgbClr val="FFFF00"/>
                </a:highlight>
                <a:latin typeface="Franklin Gothic Book" panose="020B0503020102020204" pitchFamily="34" charset="0"/>
              </a:rPr>
              <a:t>primary/satellite dealers, mutual funds and other participants in the bills rediscounting market and corporates (through primary dealers) besides banks, LIC and UTI</a:t>
            </a:r>
            <a:r>
              <a:rPr lang="en-US" sz="1600" dirty="0">
                <a:latin typeface="Franklin Gothic Book" panose="020B0503020102020204" pitchFamily="34" charset="0"/>
              </a:rPr>
              <a:t>. While banks and primary dealers are allowed two-way operations, other non-bank entities can only participate as lenders.</a:t>
            </a:r>
            <a:endParaRPr lang="en-IN" sz="1600" dirty="0">
              <a:latin typeface="Franklin Gothic Book" panose="020B0503020102020204" pitchFamily="34" charset="0"/>
            </a:endParaRPr>
          </a:p>
        </p:txBody>
      </p:sp>
      <mc:AlternateContent xmlns:mc="http://schemas.openxmlformats.org/markup-compatibility/2006" xmlns:p14="http://schemas.microsoft.com/office/powerpoint/2010/main">
        <mc:Choice Requires="p14">
          <p:contentPart p14:bwMode="auto" r:id="rId2">
            <p14:nvContentPartPr>
              <p14:cNvPr id="11" name="Ink 10">
                <a:extLst>
                  <a:ext uri="{FF2B5EF4-FFF2-40B4-BE49-F238E27FC236}">
                    <a16:creationId xmlns:a16="http://schemas.microsoft.com/office/drawing/2014/main" id="{3CE361C0-2B9C-C8C6-D472-131BD484624E}"/>
                  </a:ext>
                </a:extLst>
              </p14:cNvPr>
              <p14:cNvContentPartPr/>
              <p14:nvPr/>
            </p14:nvContentPartPr>
            <p14:xfrm>
              <a:off x="4780537" y="6115843"/>
              <a:ext cx="145440" cy="16560"/>
            </p14:xfrm>
          </p:contentPart>
        </mc:Choice>
        <mc:Fallback xmlns="">
          <p:pic>
            <p:nvPicPr>
              <p:cNvPr id="11" name="Ink 10">
                <a:extLst>
                  <a:ext uri="{FF2B5EF4-FFF2-40B4-BE49-F238E27FC236}">
                    <a16:creationId xmlns:a16="http://schemas.microsoft.com/office/drawing/2014/main" id="{3CE361C0-2B9C-C8C6-D472-131BD484624E}"/>
                  </a:ext>
                </a:extLst>
              </p:cNvPr>
              <p:cNvPicPr/>
              <p:nvPr/>
            </p:nvPicPr>
            <p:blipFill>
              <a:blip r:embed="rId3"/>
              <a:stretch>
                <a:fillRect/>
              </a:stretch>
            </p:blipFill>
            <p:spPr>
              <a:xfrm>
                <a:off x="4774417" y="6109723"/>
                <a:ext cx="157680" cy="28800"/>
              </a:xfrm>
              <a:prstGeom prst="rect">
                <a:avLst/>
              </a:prstGeom>
            </p:spPr>
          </p:pic>
        </mc:Fallback>
      </mc:AlternateContent>
    </p:spTree>
    <p:extLst>
      <p:ext uri="{BB962C8B-B14F-4D97-AF65-F5344CB8AC3E}">
        <p14:creationId xmlns:p14="http://schemas.microsoft.com/office/powerpoint/2010/main" val="3870625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8EB6-E021-C6CC-9F9A-89CE720FF2E1}"/>
              </a:ext>
            </a:extLst>
          </p:cNvPr>
          <p:cNvSpPr>
            <a:spLocks noGrp="1"/>
          </p:cNvSpPr>
          <p:nvPr>
            <p:ph type="title"/>
          </p:nvPr>
        </p:nvSpPr>
        <p:spPr>
          <a:ln>
            <a:solidFill>
              <a:schemeClr val="accent1"/>
            </a:solidFill>
          </a:ln>
        </p:spPr>
        <p:txBody>
          <a:bodyPr/>
          <a:lstStyle/>
          <a:p>
            <a:r>
              <a:rPr lang="en-IN" dirty="0"/>
              <a:t>Call Money Market</a:t>
            </a:r>
          </a:p>
        </p:txBody>
      </p:sp>
      <p:sp>
        <p:nvSpPr>
          <p:cNvPr id="3" name="Content Placeholder 2">
            <a:extLst>
              <a:ext uri="{FF2B5EF4-FFF2-40B4-BE49-F238E27FC236}">
                <a16:creationId xmlns:a16="http://schemas.microsoft.com/office/drawing/2014/main" id="{018938BB-A0FC-F794-0DA6-F878B12F41B2}"/>
              </a:ext>
            </a:extLst>
          </p:cNvPr>
          <p:cNvSpPr>
            <a:spLocks noGrp="1"/>
          </p:cNvSpPr>
          <p:nvPr>
            <p:ph idx="1"/>
          </p:nvPr>
        </p:nvSpPr>
        <p:spPr>
          <a:ln>
            <a:solidFill>
              <a:schemeClr val="accent1"/>
            </a:solidFill>
          </a:ln>
        </p:spPr>
        <p:txBody>
          <a:bodyPr>
            <a:normAutofit fontScale="77500" lnSpcReduction="20000"/>
          </a:bodyPr>
          <a:lstStyle/>
          <a:p>
            <a:pPr algn="just">
              <a:lnSpc>
                <a:spcPct val="120000"/>
              </a:lnSpc>
            </a:pPr>
            <a:r>
              <a:rPr lang="en-US" dirty="0">
                <a:latin typeface="Franklin Gothic Book" panose="020B0503020102020204" pitchFamily="34" charset="0"/>
              </a:rPr>
              <a:t>The call money market is influenced by liquidity conditions (mainly governed by deposit mobilization, capital flows and the Reserve Bank’s operations affecting banks’ reserve requirements on the supply side and tax outflows, government borrowing </a:t>
            </a:r>
            <a:r>
              <a:rPr lang="en-US" dirty="0" err="1">
                <a:latin typeface="Franklin Gothic Book" panose="020B0503020102020204" pitchFamily="34" charset="0"/>
              </a:rPr>
              <a:t>programme</a:t>
            </a:r>
            <a:r>
              <a:rPr lang="en-US" dirty="0">
                <a:latin typeface="Franklin Gothic Book" panose="020B0503020102020204" pitchFamily="34" charset="0"/>
              </a:rPr>
              <a:t>, non-food credit off-take and seasonal fluctuations, such as, large currency withdrawals during the festival season on the demand side).</a:t>
            </a:r>
          </a:p>
          <a:p>
            <a:pPr algn="just">
              <a:lnSpc>
                <a:spcPct val="120000"/>
              </a:lnSpc>
            </a:pPr>
            <a:r>
              <a:rPr lang="en-US" dirty="0">
                <a:latin typeface="Franklin Gothic Book" panose="020B0503020102020204" pitchFamily="34" charset="0"/>
              </a:rPr>
              <a:t>At times of easy liquidity, call rates tend to hover around the Reserve Bank’s repo rate, which provides a ready avenue for parking short-term surplus funds. </a:t>
            </a:r>
          </a:p>
          <a:p>
            <a:pPr algn="just">
              <a:lnSpc>
                <a:spcPct val="120000"/>
              </a:lnSpc>
            </a:pPr>
            <a:r>
              <a:rPr lang="en-US" dirty="0">
                <a:latin typeface="Franklin Gothic Book" panose="020B0503020102020204" pitchFamily="34" charset="0"/>
              </a:rPr>
              <a:t>During periods of </a:t>
            </a:r>
            <a:r>
              <a:rPr lang="en-US" dirty="0">
                <a:highlight>
                  <a:srgbClr val="FFFF00"/>
                </a:highlight>
                <a:latin typeface="Franklin Gothic Book" panose="020B0503020102020204" pitchFamily="34" charset="0"/>
              </a:rPr>
              <a:t>tight liquidity</a:t>
            </a:r>
            <a:r>
              <a:rPr lang="en-US" dirty="0">
                <a:latin typeface="Franklin Gothic Book" panose="020B0503020102020204" pitchFamily="34" charset="0"/>
              </a:rPr>
              <a:t>, call rates tend to move up towards the </a:t>
            </a:r>
            <a:r>
              <a:rPr lang="en-US" dirty="0">
                <a:highlight>
                  <a:srgbClr val="FFFF00"/>
                </a:highlight>
                <a:latin typeface="Franklin Gothic Book" panose="020B0503020102020204" pitchFamily="34" charset="0"/>
              </a:rPr>
              <a:t>Bank Rate and more recently the Reserve Bank’s reverse repo rate</a:t>
            </a:r>
            <a:r>
              <a:rPr lang="en-US" dirty="0">
                <a:latin typeface="Franklin Gothic Book" panose="020B0503020102020204" pitchFamily="34" charset="0"/>
              </a:rPr>
              <a:t> (and sometimes beyond) as the Reserve Bank modulates liquidity in pursuit of monetary stability. </a:t>
            </a:r>
            <a:endParaRPr lang="en-IN" dirty="0">
              <a:latin typeface="Franklin Gothic Book" panose="020B0503020102020204" pitchFamily="34" charset="0"/>
            </a:endParaRPr>
          </a:p>
        </p:txBody>
      </p:sp>
    </p:spTree>
    <p:extLst>
      <p:ext uri="{BB962C8B-B14F-4D97-AF65-F5344CB8AC3E}">
        <p14:creationId xmlns:p14="http://schemas.microsoft.com/office/powerpoint/2010/main" val="2741988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10B95-C8ED-F538-38E8-8ACA3FB1834B}"/>
              </a:ext>
            </a:extLst>
          </p:cNvPr>
          <p:cNvSpPr>
            <a:spLocks noGrp="1"/>
          </p:cNvSpPr>
          <p:nvPr>
            <p:ph type="title"/>
          </p:nvPr>
        </p:nvSpPr>
        <p:spPr>
          <a:ln>
            <a:solidFill>
              <a:schemeClr val="accent1"/>
            </a:solidFill>
          </a:ln>
        </p:spPr>
        <p:txBody>
          <a:bodyPr/>
          <a:lstStyle/>
          <a:p>
            <a:r>
              <a:rPr lang="en-IN" dirty="0">
                <a:latin typeface="Franklin Gothic Book" panose="020B0503020102020204" pitchFamily="34" charset="0"/>
              </a:rPr>
              <a:t>Mechanism of Call Money Market </a:t>
            </a:r>
          </a:p>
        </p:txBody>
      </p:sp>
      <p:sp>
        <p:nvSpPr>
          <p:cNvPr id="3" name="Content Placeholder 2">
            <a:extLst>
              <a:ext uri="{FF2B5EF4-FFF2-40B4-BE49-F238E27FC236}">
                <a16:creationId xmlns:a16="http://schemas.microsoft.com/office/drawing/2014/main" id="{04682AE7-B809-1892-CD59-0AA7C1D41133}"/>
              </a:ext>
            </a:extLst>
          </p:cNvPr>
          <p:cNvSpPr>
            <a:spLocks noGrp="1"/>
          </p:cNvSpPr>
          <p:nvPr>
            <p:ph idx="1"/>
          </p:nvPr>
        </p:nvSpPr>
        <p:spPr>
          <a:ln>
            <a:solidFill>
              <a:schemeClr val="accent1"/>
            </a:solidFill>
          </a:ln>
        </p:spPr>
        <p:txBody>
          <a:bodyPr>
            <a:normAutofit fontScale="62500" lnSpcReduction="20000"/>
          </a:bodyPr>
          <a:lstStyle/>
          <a:p>
            <a:pPr algn="just">
              <a:lnSpc>
                <a:spcPct val="120000"/>
              </a:lnSpc>
            </a:pPr>
            <a:r>
              <a:rPr lang="en-US" b="0" i="0" dirty="0">
                <a:solidFill>
                  <a:srgbClr val="222222"/>
                </a:solidFill>
                <a:effectLst/>
                <a:latin typeface="Franklin Gothic Book" panose="020B0503020102020204" pitchFamily="34" charset="0"/>
              </a:rPr>
              <a:t>Loans are availed through auction/negotiation. </a:t>
            </a:r>
          </a:p>
          <a:p>
            <a:pPr algn="just">
              <a:lnSpc>
                <a:spcPct val="120000"/>
              </a:lnSpc>
            </a:pPr>
            <a:r>
              <a:rPr lang="en-US" b="0" i="0" dirty="0">
                <a:solidFill>
                  <a:srgbClr val="222222"/>
                </a:solidFill>
                <a:effectLst/>
                <a:latin typeface="Franklin Gothic Book" panose="020B0503020102020204" pitchFamily="34" charset="0"/>
              </a:rPr>
              <a:t>The auction is made on interest rate.  </a:t>
            </a:r>
          </a:p>
          <a:p>
            <a:pPr algn="just">
              <a:lnSpc>
                <a:spcPct val="120000"/>
              </a:lnSpc>
            </a:pPr>
            <a:r>
              <a:rPr lang="en-US" b="0" i="0" dirty="0">
                <a:solidFill>
                  <a:srgbClr val="FF0000"/>
                </a:solidFill>
                <a:effectLst/>
                <a:latin typeface="Franklin Gothic Book" panose="020B0503020102020204" pitchFamily="34" charset="0"/>
              </a:rPr>
              <a:t>Highest bidder (who is ready to give higher interest rate) can avail the loan. Average interest rate in the call market is called call rate. </a:t>
            </a:r>
          </a:p>
          <a:p>
            <a:pPr algn="just">
              <a:lnSpc>
                <a:spcPct val="120000"/>
              </a:lnSpc>
            </a:pPr>
            <a:r>
              <a:rPr lang="en-US" b="0" i="0" dirty="0">
                <a:solidFill>
                  <a:srgbClr val="222222"/>
                </a:solidFill>
                <a:effectLst/>
                <a:latin typeface="Franklin Gothic Book" panose="020B0503020102020204" pitchFamily="34" charset="0"/>
              </a:rPr>
              <a:t>Dealing in call money is done through the </a:t>
            </a:r>
            <a:r>
              <a:rPr lang="en-US" b="0" i="0" dirty="0">
                <a:solidFill>
                  <a:srgbClr val="FF0000"/>
                </a:solidFill>
                <a:effectLst/>
                <a:latin typeface="Franklin Gothic Book" panose="020B0503020102020204" pitchFamily="34" charset="0"/>
              </a:rPr>
              <a:t>electronic trading platform called Negotiated Trading System (NDS). </a:t>
            </a:r>
          </a:p>
          <a:p>
            <a:pPr algn="just">
              <a:lnSpc>
                <a:spcPct val="120000"/>
              </a:lnSpc>
            </a:pPr>
            <a:r>
              <a:rPr lang="en-US" b="0" i="0" dirty="0">
                <a:solidFill>
                  <a:srgbClr val="222222"/>
                </a:solidFill>
                <a:effectLst/>
                <a:latin typeface="Franklin Gothic Book" panose="020B0503020102020204" pitchFamily="34" charset="0"/>
              </a:rPr>
              <a:t>This call money rate is an important variable for the RBI </a:t>
            </a:r>
            <a:r>
              <a:rPr lang="en-US" b="0" i="0" dirty="0">
                <a:solidFill>
                  <a:srgbClr val="FF0000"/>
                </a:solidFill>
                <a:effectLst/>
                <a:latin typeface="Franklin Gothic Book" panose="020B0503020102020204" pitchFamily="34" charset="0"/>
              </a:rPr>
              <a:t>to assess the liquidity situation in </a:t>
            </a:r>
            <a:r>
              <a:rPr lang="en-US" b="0" i="0" dirty="0">
                <a:solidFill>
                  <a:srgbClr val="222222"/>
                </a:solidFill>
                <a:effectLst/>
                <a:latin typeface="Franklin Gothic Book" panose="020B0503020102020204" pitchFamily="34" charset="0"/>
              </a:rPr>
              <a:t>the economy. </a:t>
            </a:r>
          </a:p>
          <a:p>
            <a:pPr algn="just">
              <a:lnSpc>
                <a:spcPct val="120000"/>
              </a:lnSpc>
            </a:pPr>
            <a:r>
              <a:rPr lang="en-US" b="0" i="0" dirty="0">
                <a:solidFill>
                  <a:srgbClr val="222222"/>
                </a:solidFill>
                <a:effectLst/>
                <a:latin typeface="Franklin Gothic Book" panose="020B0503020102020204" pitchFamily="34" charset="0"/>
              </a:rPr>
              <a:t>The CMM is known as the most </a:t>
            </a:r>
            <a:r>
              <a:rPr lang="en-US" b="0" i="0" dirty="0">
                <a:solidFill>
                  <a:srgbClr val="FF0000"/>
                </a:solidFill>
                <a:effectLst/>
                <a:latin typeface="Franklin Gothic Book" panose="020B0503020102020204" pitchFamily="34" charset="0"/>
              </a:rPr>
              <a:t>sensitive segment </a:t>
            </a:r>
            <a:r>
              <a:rPr lang="en-US" b="0" i="0" dirty="0">
                <a:solidFill>
                  <a:srgbClr val="222222"/>
                </a:solidFill>
                <a:effectLst/>
                <a:latin typeface="Franklin Gothic Book" panose="020B0503020102020204" pitchFamily="34" charset="0"/>
              </a:rPr>
              <a:t>of the financial system. Since the participants are banks, the </a:t>
            </a:r>
            <a:r>
              <a:rPr lang="en-US" b="0" i="0" dirty="0">
                <a:solidFill>
                  <a:srgbClr val="FF0000"/>
                </a:solidFill>
                <a:effectLst/>
                <a:latin typeface="Franklin Gothic Book" panose="020B0503020102020204" pitchFamily="34" charset="0"/>
              </a:rPr>
              <a:t>call money rate tells about the overall liquidity position in the economy.</a:t>
            </a:r>
            <a:r>
              <a:rPr lang="en-US" b="0" i="0" dirty="0">
                <a:solidFill>
                  <a:srgbClr val="222222"/>
                </a:solidFill>
                <a:effectLst/>
                <a:latin typeface="Franklin Gothic Book" panose="020B0503020102020204" pitchFamily="34" charset="0"/>
              </a:rPr>
              <a:t> </a:t>
            </a:r>
          </a:p>
          <a:p>
            <a:pPr algn="just">
              <a:lnSpc>
                <a:spcPct val="120000"/>
              </a:lnSpc>
            </a:pPr>
            <a:r>
              <a:rPr lang="en-US" b="0" i="0" dirty="0">
                <a:solidFill>
                  <a:srgbClr val="7030A0"/>
                </a:solidFill>
                <a:effectLst/>
                <a:highlight>
                  <a:srgbClr val="FFFF00"/>
                </a:highlight>
                <a:latin typeface="Franklin Gothic Book" panose="020B0503020102020204" pitchFamily="34" charset="0"/>
              </a:rPr>
              <a:t>Higher call rate indicates liquidity stress in the economy</a:t>
            </a:r>
            <a:r>
              <a:rPr lang="en-US" b="0" i="0" dirty="0">
                <a:solidFill>
                  <a:srgbClr val="222222"/>
                </a:solidFill>
                <a:effectLst/>
                <a:latin typeface="Franklin Gothic Book" panose="020B0503020102020204" pitchFamily="34" charset="0"/>
              </a:rPr>
              <a:t>. In this case, the RBI may follow up with liquidity support measures through its monetary policy instruments – cutting CRR or allowing more repos. Hence, the call money rate is taken as the </a:t>
            </a:r>
            <a:r>
              <a:rPr lang="en-US" b="0" i="0" dirty="0">
                <a:solidFill>
                  <a:srgbClr val="222222"/>
                </a:solidFill>
                <a:effectLst/>
                <a:highlight>
                  <a:srgbClr val="FFFF00"/>
                </a:highlight>
                <a:latin typeface="Franklin Gothic Book" panose="020B0503020102020204" pitchFamily="34" charset="0"/>
              </a:rPr>
              <a:t>operating target of monetary policy</a:t>
            </a:r>
            <a:r>
              <a:rPr lang="en-US" b="0" i="0" dirty="0">
                <a:solidFill>
                  <a:srgbClr val="222222"/>
                </a:solidFill>
                <a:effectLst/>
                <a:latin typeface="Franklin Gothic Book" panose="020B0503020102020204" pitchFamily="34" charset="0"/>
              </a:rPr>
              <a:t>.</a:t>
            </a:r>
            <a:endParaRPr lang="en-IN" dirty="0">
              <a:latin typeface="Franklin Gothic Book" panose="020B0503020102020204" pitchFamily="34" charset="0"/>
            </a:endParaRPr>
          </a:p>
        </p:txBody>
      </p:sp>
    </p:spTree>
    <p:extLst>
      <p:ext uri="{BB962C8B-B14F-4D97-AF65-F5344CB8AC3E}">
        <p14:creationId xmlns:p14="http://schemas.microsoft.com/office/powerpoint/2010/main" val="282576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825E3-3438-13FA-39BD-12904E701E84}"/>
              </a:ext>
            </a:extLst>
          </p:cNvPr>
          <p:cNvSpPr>
            <a:spLocks noGrp="1"/>
          </p:cNvSpPr>
          <p:nvPr>
            <p:ph type="title"/>
          </p:nvPr>
        </p:nvSpPr>
        <p:spPr>
          <a:ln>
            <a:solidFill>
              <a:schemeClr val="accent1"/>
            </a:solidFill>
          </a:ln>
        </p:spPr>
        <p:txBody>
          <a:bodyPr/>
          <a:lstStyle/>
          <a:p>
            <a:r>
              <a:rPr lang="en-IN" dirty="0"/>
              <a:t>Notice Money </a:t>
            </a:r>
          </a:p>
        </p:txBody>
      </p:sp>
      <p:sp>
        <p:nvSpPr>
          <p:cNvPr id="3" name="Content Placeholder 2">
            <a:extLst>
              <a:ext uri="{FF2B5EF4-FFF2-40B4-BE49-F238E27FC236}">
                <a16:creationId xmlns:a16="http://schemas.microsoft.com/office/drawing/2014/main" id="{52F0153E-0A01-4543-D7E3-D8A2B9DB85D2}"/>
              </a:ext>
            </a:extLst>
          </p:cNvPr>
          <p:cNvSpPr>
            <a:spLocks noGrp="1"/>
          </p:cNvSpPr>
          <p:nvPr>
            <p:ph idx="1"/>
          </p:nvPr>
        </p:nvSpPr>
        <p:spPr>
          <a:ln>
            <a:solidFill>
              <a:schemeClr val="accent1"/>
            </a:solidFill>
          </a:ln>
        </p:spPr>
        <p:txBody>
          <a:bodyPr>
            <a:normAutofit fontScale="70000" lnSpcReduction="20000"/>
          </a:bodyPr>
          <a:lstStyle/>
          <a:p>
            <a:pPr algn="just">
              <a:lnSpc>
                <a:spcPct val="110000"/>
              </a:lnSpc>
            </a:pPr>
            <a:r>
              <a:rPr lang="en-US" b="0" i="0" dirty="0">
                <a:solidFill>
                  <a:srgbClr val="222222"/>
                </a:solidFill>
                <a:effectLst/>
                <a:latin typeface="Franklin Gothic Book" panose="020B0503020102020204" pitchFamily="34" charset="0"/>
              </a:rPr>
              <a:t>The call money is usually availed for one day. If the bank needs funds for more days, it can avail money through notice market. Here, the loan is provided from </a:t>
            </a:r>
            <a:r>
              <a:rPr lang="en-US" b="0" i="0" dirty="0">
                <a:solidFill>
                  <a:srgbClr val="FF0000"/>
                </a:solidFill>
                <a:effectLst/>
                <a:latin typeface="Franklin Gothic Book" panose="020B0503020102020204" pitchFamily="34" charset="0"/>
              </a:rPr>
              <a:t>two days to fourteen days</a:t>
            </a:r>
            <a:r>
              <a:rPr lang="en-US" b="0" i="0" dirty="0">
                <a:solidFill>
                  <a:srgbClr val="222222"/>
                </a:solidFill>
                <a:effectLst/>
                <a:latin typeface="Franklin Gothic Book" panose="020B0503020102020204" pitchFamily="34" charset="0"/>
              </a:rPr>
              <a:t>.</a:t>
            </a:r>
          </a:p>
          <a:p>
            <a:pPr algn="just">
              <a:lnSpc>
                <a:spcPct val="110000"/>
              </a:lnSpc>
            </a:pPr>
            <a:endParaRPr lang="en-US" dirty="0">
              <a:solidFill>
                <a:srgbClr val="222222"/>
              </a:solidFill>
              <a:latin typeface="Franklin Gothic Book" panose="020B0503020102020204" pitchFamily="34" charset="0"/>
            </a:endParaRPr>
          </a:p>
          <a:p>
            <a:pPr algn="just">
              <a:lnSpc>
                <a:spcPct val="110000"/>
              </a:lnSpc>
            </a:pPr>
            <a:r>
              <a:rPr lang="en-US" b="0" i="0" dirty="0">
                <a:solidFill>
                  <a:srgbClr val="222222"/>
                </a:solidFill>
                <a:effectLst/>
                <a:latin typeface="Franklin Gothic Book" panose="020B0503020102020204" pitchFamily="34" charset="0"/>
              </a:rPr>
              <a:t>Participants in the Notice money market are </a:t>
            </a:r>
            <a:r>
              <a:rPr lang="en-US" b="0" i="0" dirty="0">
                <a:solidFill>
                  <a:srgbClr val="FF0000"/>
                </a:solidFill>
                <a:effectLst/>
                <a:latin typeface="Franklin Gothic Book" panose="020B0503020102020204" pitchFamily="34" charset="0"/>
              </a:rPr>
              <a:t>banks and related entities specified by the</a:t>
            </a:r>
            <a:r>
              <a:rPr lang="en-US" b="0" i="0" dirty="0">
                <a:solidFill>
                  <a:srgbClr val="222222"/>
                </a:solidFill>
                <a:effectLst/>
                <a:latin typeface="Franklin Gothic Book" panose="020B0503020102020204" pitchFamily="34" charset="0"/>
              </a:rPr>
              <a:t> RBI.  Scheduled commercial banks (excluding RRBs), co-operative banks (other than Land Development Banks) and Primary Dealers (PDs), are permitted to participate in call/notice money market both as borrowers and lenders. As per the new regulations, </a:t>
            </a:r>
            <a:r>
              <a:rPr lang="en-US" b="0" i="0" dirty="0">
                <a:solidFill>
                  <a:srgbClr val="7030A0"/>
                </a:solidFill>
                <a:effectLst/>
                <a:latin typeface="Franklin Gothic Book" panose="020B0503020102020204" pitchFamily="34" charset="0"/>
              </a:rPr>
              <a:t>Payment Banks </a:t>
            </a:r>
            <a:r>
              <a:rPr lang="en-US" b="0" i="0" dirty="0">
                <a:solidFill>
                  <a:srgbClr val="222222"/>
                </a:solidFill>
                <a:effectLst/>
                <a:latin typeface="Franklin Gothic Book" panose="020B0503020102020204" pitchFamily="34" charset="0"/>
              </a:rPr>
              <a:t>are also allowed to participate in CMM as both lenders and borrowers.</a:t>
            </a:r>
          </a:p>
          <a:p>
            <a:pPr algn="just">
              <a:lnSpc>
                <a:spcPct val="110000"/>
              </a:lnSpc>
            </a:pPr>
            <a:r>
              <a:rPr lang="en-US" b="0" i="0" dirty="0">
                <a:solidFill>
                  <a:srgbClr val="222222"/>
                </a:solidFill>
                <a:effectLst/>
                <a:latin typeface="Franklin Gothic Book" panose="020B0503020102020204" pitchFamily="34" charset="0"/>
              </a:rPr>
              <a:t>Banks are the dominant participants hence it is often known as interbank </a:t>
            </a:r>
            <a:r>
              <a:rPr lang="en-US" dirty="0">
                <a:solidFill>
                  <a:srgbClr val="222222"/>
                </a:solidFill>
                <a:latin typeface="Franklin Gothic Book" panose="020B0503020102020204" pitchFamily="34" charset="0"/>
              </a:rPr>
              <a:t>notice</a:t>
            </a:r>
            <a:r>
              <a:rPr lang="en-US" b="0" i="0" dirty="0">
                <a:solidFill>
                  <a:srgbClr val="222222"/>
                </a:solidFill>
                <a:effectLst/>
                <a:latin typeface="Franklin Gothic Book" panose="020B0503020102020204" pitchFamily="34" charset="0"/>
              </a:rPr>
              <a:t> money market. Surplus banks will give loans to other banks. Deficit banks that need funds will purchase it.</a:t>
            </a:r>
          </a:p>
          <a:p>
            <a:pPr algn="just">
              <a:lnSpc>
                <a:spcPct val="110000"/>
              </a:lnSpc>
            </a:pPr>
            <a:endParaRPr lang="en-IN" dirty="0">
              <a:latin typeface="Franklin Gothic Book" panose="020B0503020102020204" pitchFamily="34" charset="0"/>
            </a:endParaRPr>
          </a:p>
        </p:txBody>
      </p:sp>
    </p:spTree>
    <p:extLst>
      <p:ext uri="{BB962C8B-B14F-4D97-AF65-F5344CB8AC3E}">
        <p14:creationId xmlns:p14="http://schemas.microsoft.com/office/powerpoint/2010/main" val="1110859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63C3A-373F-A6BB-5B0E-284F83BB50E1}"/>
              </a:ext>
            </a:extLst>
          </p:cNvPr>
          <p:cNvSpPr>
            <a:spLocks noGrp="1"/>
          </p:cNvSpPr>
          <p:nvPr>
            <p:ph type="title"/>
          </p:nvPr>
        </p:nvSpPr>
        <p:spPr>
          <a:ln>
            <a:solidFill>
              <a:schemeClr val="accent1"/>
            </a:solidFill>
          </a:ln>
        </p:spPr>
        <p:txBody>
          <a:bodyPr/>
          <a:lstStyle/>
          <a:p>
            <a:r>
              <a:rPr lang="en-IN" dirty="0"/>
              <a:t>TERM Money </a:t>
            </a:r>
          </a:p>
        </p:txBody>
      </p:sp>
      <p:sp>
        <p:nvSpPr>
          <p:cNvPr id="3" name="Content Placeholder 2">
            <a:extLst>
              <a:ext uri="{FF2B5EF4-FFF2-40B4-BE49-F238E27FC236}">
                <a16:creationId xmlns:a16="http://schemas.microsoft.com/office/drawing/2014/main" id="{960C3FEA-8A8A-AF7B-D2E9-36E1FA273648}"/>
              </a:ext>
            </a:extLst>
          </p:cNvPr>
          <p:cNvSpPr>
            <a:spLocks noGrp="1"/>
          </p:cNvSpPr>
          <p:nvPr>
            <p:ph idx="1"/>
          </p:nvPr>
        </p:nvSpPr>
        <p:spPr>
          <a:ln>
            <a:solidFill>
              <a:schemeClr val="accent1"/>
            </a:solidFill>
          </a:ln>
        </p:spPr>
        <p:txBody>
          <a:bodyPr/>
          <a:lstStyle/>
          <a:p>
            <a:r>
              <a:rPr lang="en-IN" dirty="0"/>
              <a:t>The Transaction tenor varies from 15 days to 1 year.</a:t>
            </a:r>
          </a:p>
          <a:p>
            <a:endParaRPr lang="en-IN" dirty="0"/>
          </a:p>
        </p:txBody>
      </p:sp>
    </p:spTree>
    <p:extLst>
      <p:ext uri="{BB962C8B-B14F-4D97-AF65-F5344CB8AC3E}">
        <p14:creationId xmlns:p14="http://schemas.microsoft.com/office/powerpoint/2010/main" val="1209629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78BB-C152-F947-3573-DF1B9FF5D0BB}"/>
              </a:ext>
            </a:extLst>
          </p:cNvPr>
          <p:cNvSpPr>
            <a:spLocks noGrp="1"/>
          </p:cNvSpPr>
          <p:nvPr>
            <p:ph type="title"/>
          </p:nvPr>
        </p:nvSpPr>
        <p:spPr>
          <a:ln>
            <a:solidFill>
              <a:schemeClr val="accent1"/>
            </a:solidFill>
          </a:ln>
        </p:spPr>
        <p:txBody>
          <a:bodyPr/>
          <a:lstStyle/>
          <a:p>
            <a:r>
              <a:rPr lang="en-IN" b="1" dirty="0">
                <a:latin typeface="Franklin Gothic Book" panose="020B0503020102020204" pitchFamily="34" charset="0"/>
              </a:rPr>
              <a:t>Collateralised Borrowing and Lending obligation(CBLO)</a:t>
            </a:r>
          </a:p>
        </p:txBody>
      </p:sp>
      <p:sp>
        <p:nvSpPr>
          <p:cNvPr id="3" name="Content Placeholder 2">
            <a:extLst>
              <a:ext uri="{FF2B5EF4-FFF2-40B4-BE49-F238E27FC236}">
                <a16:creationId xmlns:a16="http://schemas.microsoft.com/office/drawing/2014/main" id="{2E0E9AB0-742B-A66D-CDB6-325D7339E0F3}"/>
              </a:ext>
            </a:extLst>
          </p:cNvPr>
          <p:cNvSpPr>
            <a:spLocks noGrp="1"/>
          </p:cNvSpPr>
          <p:nvPr>
            <p:ph idx="1"/>
          </p:nvPr>
        </p:nvSpPr>
        <p:spPr>
          <a:ln>
            <a:solidFill>
              <a:schemeClr val="accent1"/>
            </a:solidFill>
          </a:ln>
        </p:spPr>
        <p:txBody>
          <a:bodyPr/>
          <a:lstStyle/>
          <a:p>
            <a:pPr algn="just">
              <a:buFont typeface="Arial" panose="020B0604020202020204" pitchFamily="34" charset="0"/>
              <a:buChar char="•"/>
            </a:pPr>
            <a:r>
              <a:rPr lang="en-US" b="0" i="0" dirty="0">
                <a:solidFill>
                  <a:srgbClr val="111111"/>
                </a:solidFill>
                <a:effectLst/>
                <a:latin typeface="SourceSansPro"/>
              </a:rPr>
              <a:t>CBLO is a money market instrument that represents an obligation between a borrower and a lender.</a:t>
            </a:r>
          </a:p>
          <a:p>
            <a:pPr algn="just">
              <a:buFont typeface="Arial" panose="020B0604020202020204" pitchFamily="34" charset="0"/>
              <a:buChar char="•"/>
            </a:pPr>
            <a:r>
              <a:rPr lang="en-US" b="0" i="0" dirty="0">
                <a:solidFill>
                  <a:srgbClr val="111111"/>
                </a:solidFill>
                <a:effectLst/>
                <a:latin typeface="SourceSansPro"/>
              </a:rPr>
              <a:t>The instrument works like a bond where the lender buys the CBLO and a borrower sells the money market instrument with interest.</a:t>
            </a:r>
          </a:p>
          <a:p>
            <a:pPr algn="just">
              <a:buFont typeface="Arial" panose="020B0604020202020204" pitchFamily="34" charset="0"/>
              <a:buChar char="•"/>
            </a:pPr>
            <a:r>
              <a:rPr lang="en-US" b="0" i="0" dirty="0">
                <a:solidFill>
                  <a:srgbClr val="111111"/>
                </a:solidFill>
                <a:effectLst/>
                <a:latin typeface="SourceSansPro"/>
              </a:rPr>
              <a:t>The term, the interest rate, and the specifics of the CBLO are often all negotiable between the two parties.</a:t>
            </a:r>
          </a:p>
          <a:p>
            <a:pPr algn="just">
              <a:buFont typeface="Arial" panose="020B0604020202020204" pitchFamily="34" charset="0"/>
              <a:buChar char="•"/>
            </a:pPr>
            <a:r>
              <a:rPr lang="en-US" b="0" i="0" dirty="0">
                <a:solidFill>
                  <a:srgbClr val="111111"/>
                </a:solidFill>
                <a:effectLst/>
                <a:latin typeface="SourceSansPro"/>
              </a:rPr>
              <a:t>A CBLO is much like a Treasury bill or very short term market instrument the primary difference is a CBLO entails collateral in the transaction.</a:t>
            </a:r>
          </a:p>
          <a:p>
            <a:pPr algn="just"/>
            <a:endParaRPr lang="en-IN" dirty="0"/>
          </a:p>
        </p:txBody>
      </p:sp>
    </p:spTree>
    <p:extLst>
      <p:ext uri="{BB962C8B-B14F-4D97-AF65-F5344CB8AC3E}">
        <p14:creationId xmlns:p14="http://schemas.microsoft.com/office/powerpoint/2010/main" val="514692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5C90-047A-7A1E-4CFE-24F46CEB5742}"/>
              </a:ext>
            </a:extLst>
          </p:cNvPr>
          <p:cNvSpPr>
            <a:spLocks noGrp="1"/>
          </p:cNvSpPr>
          <p:nvPr>
            <p:ph type="title"/>
          </p:nvPr>
        </p:nvSpPr>
        <p:spPr>
          <a:ln>
            <a:solidFill>
              <a:schemeClr val="accent1"/>
            </a:solidFill>
          </a:ln>
        </p:spPr>
        <p:txBody>
          <a:bodyPr/>
          <a:lstStyle/>
          <a:p>
            <a:r>
              <a:rPr lang="en-IN" b="1" dirty="0"/>
              <a:t>CBLO</a:t>
            </a:r>
          </a:p>
        </p:txBody>
      </p:sp>
      <p:sp>
        <p:nvSpPr>
          <p:cNvPr id="3" name="Content Placeholder 2">
            <a:extLst>
              <a:ext uri="{FF2B5EF4-FFF2-40B4-BE49-F238E27FC236}">
                <a16:creationId xmlns:a16="http://schemas.microsoft.com/office/drawing/2014/main" id="{1A8AE989-ABBD-89DF-D402-45EC33EF6E34}"/>
              </a:ext>
            </a:extLst>
          </p:cNvPr>
          <p:cNvSpPr>
            <a:spLocks noGrp="1"/>
          </p:cNvSpPr>
          <p:nvPr>
            <p:ph idx="1"/>
          </p:nvPr>
        </p:nvSpPr>
        <p:spPr>
          <a:ln>
            <a:solidFill>
              <a:schemeClr val="accent1"/>
            </a:solidFill>
          </a:ln>
        </p:spPr>
        <p:txBody>
          <a:bodyPr>
            <a:normAutofit lnSpcReduction="10000"/>
          </a:bodyPr>
          <a:lstStyle/>
          <a:p>
            <a:pPr algn="just">
              <a:lnSpc>
                <a:spcPct val="100000"/>
              </a:lnSpc>
            </a:pPr>
            <a:r>
              <a:rPr lang="en-US" b="0" i="0" dirty="0">
                <a:solidFill>
                  <a:srgbClr val="111111"/>
                </a:solidFill>
                <a:effectLst/>
                <a:latin typeface="Franklin Gothic Book" panose="020B0503020102020204" pitchFamily="34" charset="0"/>
              </a:rPr>
              <a:t>CBLOs may exist around the world, though they are most common in India. In that context, </a:t>
            </a:r>
            <a:r>
              <a:rPr lang="en-US" b="0" i="0" dirty="0">
                <a:solidFill>
                  <a:srgbClr val="FF0000"/>
                </a:solidFill>
                <a:effectLst/>
                <a:latin typeface="Franklin Gothic Book" panose="020B0503020102020204" pitchFamily="34" charset="0"/>
              </a:rPr>
              <a:t>CBLOs are operated by the Clearing Corporation of India Ltd. (CCIL</a:t>
            </a:r>
            <a:r>
              <a:rPr lang="en-US" b="0" i="0" dirty="0">
                <a:solidFill>
                  <a:srgbClr val="111111"/>
                </a:solidFill>
                <a:effectLst/>
                <a:latin typeface="Franklin Gothic Book" panose="020B0503020102020204" pitchFamily="34" charset="0"/>
              </a:rPr>
              <a:t>) and the Reserve Bank of India (RBI).</a:t>
            </a:r>
          </a:p>
          <a:p>
            <a:pPr algn="just">
              <a:lnSpc>
                <a:spcPct val="100000"/>
              </a:lnSpc>
            </a:pPr>
            <a:r>
              <a:rPr lang="en-US" b="0" i="0" dirty="0">
                <a:solidFill>
                  <a:srgbClr val="111111"/>
                </a:solidFill>
                <a:effectLst/>
                <a:latin typeface="Franklin Gothic Book" panose="020B0503020102020204" pitchFamily="34" charset="0"/>
              </a:rPr>
              <a:t>CBLOs allow short-term loans to be secured by financial institutions, helping to cover their transactions. To access these funds, the institution must provide eligible </a:t>
            </a:r>
            <a:r>
              <a:rPr lang="en-US" b="0" i="0" dirty="0">
                <a:solidFill>
                  <a:srgbClr val="2C40D0"/>
                </a:solidFill>
                <a:effectLst/>
                <a:latin typeface="Franklin Gothic Book" panose="020B0503020102020204" pitchFamily="34" charset="0"/>
                <a:hlinkClick r:id="rId2"/>
              </a:rPr>
              <a:t>securities</a:t>
            </a:r>
            <a:r>
              <a:rPr lang="en-US" b="0" i="0" dirty="0">
                <a:solidFill>
                  <a:srgbClr val="111111"/>
                </a:solidFill>
                <a:effectLst/>
                <a:latin typeface="Franklin Gothic Book" panose="020B0503020102020204" pitchFamily="34" charset="0"/>
              </a:rPr>
              <a:t> as collateral such as </a:t>
            </a:r>
            <a:r>
              <a:rPr lang="en-US" b="0" i="0" u="sng" dirty="0">
                <a:solidFill>
                  <a:srgbClr val="2C40D0"/>
                </a:solidFill>
                <a:effectLst/>
                <a:latin typeface="Franklin Gothic Book" panose="020B0503020102020204" pitchFamily="34" charset="0"/>
                <a:hlinkClick r:id="rId3"/>
              </a:rPr>
              <a:t>Treasury Bills</a:t>
            </a:r>
            <a:r>
              <a:rPr lang="en-US" b="0" i="0" dirty="0">
                <a:solidFill>
                  <a:srgbClr val="111111"/>
                </a:solidFill>
                <a:effectLst/>
                <a:latin typeface="Franklin Gothic Book" panose="020B0503020102020204" pitchFamily="34" charset="0"/>
              </a:rPr>
              <a:t> that are at least six months from maturity.</a:t>
            </a:r>
            <a:endParaRPr lang="en-US" dirty="0">
              <a:solidFill>
                <a:srgbClr val="111111"/>
              </a:solidFill>
              <a:latin typeface="Franklin Gothic Book" panose="020B0503020102020204" pitchFamily="34" charset="0"/>
            </a:endParaRPr>
          </a:p>
          <a:p>
            <a:pPr algn="just">
              <a:lnSpc>
                <a:spcPct val="100000"/>
              </a:lnSpc>
            </a:pPr>
            <a:r>
              <a:rPr lang="en-US" b="0" i="0" dirty="0">
                <a:solidFill>
                  <a:srgbClr val="111111"/>
                </a:solidFill>
                <a:effectLst/>
                <a:latin typeface="Franklin Gothic Book" panose="020B0503020102020204" pitchFamily="34" charset="0"/>
              </a:rPr>
              <a:t>The CBLO facilitates borrowing and lending for various maturities, from overnight to a maximum of one year,</a:t>
            </a:r>
            <a:endParaRPr lang="en-IN" dirty="0">
              <a:latin typeface="Franklin Gothic Book" panose="020B0503020102020204" pitchFamily="34" charset="0"/>
            </a:endParaRPr>
          </a:p>
        </p:txBody>
      </p:sp>
    </p:spTree>
    <p:extLst>
      <p:ext uri="{BB962C8B-B14F-4D97-AF65-F5344CB8AC3E}">
        <p14:creationId xmlns:p14="http://schemas.microsoft.com/office/powerpoint/2010/main" val="2231671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9A49-EFFC-1499-9900-E429CB2EB70F}"/>
              </a:ext>
            </a:extLst>
          </p:cNvPr>
          <p:cNvSpPr>
            <a:spLocks noGrp="1"/>
          </p:cNvSpPr>
          <p:nvPr>
            <p:ph type="title"/>
          </p:nvPr>
        </p:nvSpPr>
        <p:spPr>
          <a:ln>
            <a:solidFill>
              <a:schemeClr val="accent1"/>
            </a:solidFill>
          </a:ln>
        </p:spPr>
        <p:txBody>
          <a:bodyPr/>
          <a:lstStyle/>
          <a:p>
            <a:r>
              <a:rPr lang="en-IN" dirty="0"/>
              <a:t>CBLO</a:t>
            </a:r>
          </a:p>
        </p:txBody>
      </p:sp>
      <p:sp>
        <p:nvSpPr>
          <p:cNvPr id="3" name="Content Placeholder 2">
            <a:extLst>
              <a:ext uri="{FF2B5EF4-FFF2-40B4-BE49-F238E27FC236}">
                <a16:creationId xmlns:a16="http://schemas.microsoft.com/office/drawing/2014/main" id="{06BCAC6E-0120-609C-562D-C67E77B24136}"/>
              </a:ext>
            </a:extLst>
          </p:cNvPr>
          <p:cNvSpPr>
            <a:spLocks noGrp="1"/>
          </p:cNvSpPr>
          <p:nvPr>
            <p:ph idx="1"/>
          </p:nvPr>
        </p:nvSpPr>
        <p:spPr>
          <a:ln>
            <a:solidFill>
              <a:schemeClr val="accent1"/>
            </a:solidFill>
          </a:ln>
        </p:spPr>
        <p:txBody>
          <a:bodyPr/>
          <a:lstStyle/>
          <a:p>
            <a:pPr algn="just">
              <a:lnSpc>
                <a:spcPct val="100000"/>
              </a:lnSpc>
            </a:pPr>
            <a:r>
              <a:rPr lang="en-US" b="0" i="0" dirty="0">
                <a:solidFill>
                  <a:srgbClr val="111111"/>
                </a:solidFill>
                <a:effectLst/>
                <a:latin typeface="Franklin Gothic Book" panose="020B0503020102020204" pitchFamily="34" charset="0"/>
              </a:rPr>
              <a:t>Types of financial institutions eligible for CBLO membership include </a:t>
            </a:r>
            <a:r>
              <a:rPr lang="en-US" b="0" i="0" dirty="0">
                <a:solidFill>
                  <a:srgbClr val="FF0000"/>
                </a:solidFill>
                <a:effectLst/>
                <a:latin typeface="Franklin Gothic Book" panose="020B0503020102020204" pitchFamily="34" charset="0"/>
              </a:rPr>
              <a:t>insurance firms, </a:t>
            </a:r>
            <a:r>
              <a:rPr lang="en-US" b="0" i="0" dirty="0">
                <a:solidFill>
                  <a:srgbClr val="FF0000"/>
                </a:solidFill>
                <a:effectLst/>
                <a:latin typeface="Franklin Gothic Book" panose="020B0503020102020204" pitchFamily="34" charset="0"/>
                <a:hlinkClick r:id="rId2">
                  <a:extLst>
                    <a:ext uri="{A12FA001-AC4F-418D-AE19-62706E023703}">
                      <ahyp:hlinkClr xmlns:ahyp="http://schemas.microsoft.com/office/drawing/2018/hyperlinkcolor" val="tx"/>
                    </a:ext>
                  </a:extLst>
                </a:hlinkClick>
              </a:rPr>
              <a:t>mutual funds,</a:t>
            </a:r>
            <a:r>
              <a:rPr lang="en-US" b="0" i="0" dirty="0">
                <a:solidFill>
                  <a:srgbClr val="FF0000"/>
                </a:solidFill>
                <a:effectLst/>
                <a:latin typeface="Franklin Gothic Book" panose="020B0503020102020204" pitchFamily="34" charset="0"/>
              </a:rPr>
              <a:t> nationalized banks, private banks, </a:t>
            </a:r>
            <a:r>
              <a:rPr lang="en-US" b="0" i="0" dirty="0">
                <a:solidFill>
                  <a:srgbClr val="FF0000"/>
                </a:solidFill>
                <a:effectLst/>
                <a:latin typeface="Franklin Gothic Book" panose="020B0503020102020204" pitchFamily="34" charset="0"/>
                <a:hlinkClick r:id="rId3">
                  <a:extLst>
                    <a:ext uri="{A12FA001-AC4F-418D-AE19-62706E023703}">
                      <ahyp:hlinkClr xmlns:ahyp="http://schemas.microsoft.com/office/drawing/2018/hyperlinkcolor" val="tx"/>
                    </a:ext>
                  </a:extLst>
                </a:hlinkClick>
              </a:rPr>
              <a:t>pension funds</a:t>
            </a:r>
            <a:r>
              <a:rPr lang="en-US" b="0" i="0" dirty="0">
                <a:solidFill>
                  <a:srgbClr val="FF0000"/>
                </a:solidFill>
                <a:effectLst/>
                <a:latin typeface="Franklin Gothic Book" panose="020B0503020102020204" pitchFamily="34" charset="0"/>
              </a:rPr>
              <a:t>, and private dealers</a:t>
            </a:r>
            <a:r>
              <a:rPr lang="en-US" b="0" i="0" dirty="0">
                <a:solidFill>
                  <a:srgbClr val="111111"/>
                </a:solidFill>
                <a:effectLst/>
                <a:latin typeface="Franklin Gothic Book" panose="020B0503020102020204" pitchFamily="34" charset="0"/>
              </a:rPr>
              <a:t>.</a:t>
            </a:r>
          </a:p>
          <a:p>
            <a:pPr algn="just">
              <a:lnSpc>
                <a:spcPct val="100000"/>
              </a:lnSpc>
            </a:pPr>
            <a:r>
              <a:rPr lang="en-US" b="0" i="0" dirty="0">
                <a:solidFill>
                  <a:srgbClr val="111111"/>
                </a:solidFill>
                <a:effectLst/>
                <a:latin typeface="Franklin Gothic Book" panose="020B0503020102020204" pitchFamily="34" charset="0"/>
              </a:rPr>
              <a:t> To borrow, members must open a Constituent SGL (CSGL) account with the CCIL, which is used to deposit the collateral.</a:t>
            </a:r>
            <a:endParaRPr lang="en-IN" dirty="0">
              <a:latin typeface="Franklin Gothic Book" panose="020B0503020102020204" pitchFamily="34" charset="0"/>
            </a:endParaRPr>
          </a:p>
        </p:txBody>
      </p:sp>
    </p:spTree>
    <p:extLst>
      <p:ext uri="{BB962C8B-B14F-4D97-AF65-F5344CB8AC3E}">
        <p14:creationId xmlns:p14="http://schemas.microsoft.com/office/powerpoint/2010/main" val="3313585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1B0B1-B0DB-DDAB-4032-CD2F4BE9322E}"/>
              </a:ext>
            </a:extLst>
          </p:cNvPr>
          <p:cNvSpPr>
            <a:spLocks noGrp="1"/>
          </p:cNvSpPr>
          <p:nvPr>
            <p:ph type="title"/>
          </p:nvPr>
        </p:nvSpPr>
        <p:spPr>
          <a:xfrm>
            <a:off x="838200" y="365125"/>
            <a:ext cx="10515600" cy="986347"/>
          </a:xfrm>
          <a:ln>
            <a:solidFill>
              <a:schemeClr val="accent1"/>
            </a:solidFill>
          </a:ln>
        </p:spPr>
        <p:txBody>
          <a:bodyPr>
            <a:normAutofit fontScale="90000"/>
          </a:bodyPr>
          <a:lstStyle/>
          <a:p>
            <a:br>
              <a:rPr lang="en-IN" b="1" i="0" dirty="0">
                <a:solidFill>
                  <a:srgbClr val="111111"/>
                </a:solidFill>
                <a:effectLst/>
                <a:latin typeface="Cabin-semi-bold"/>
              </a:rPr>
            </a:br>
            <a:r>
              <a:rPr lang="en-IN" b="1" i="0" dirty="0">
                <a:solidFill>
                  <a:srgbClr val="111111"/>
                </a:solidFill>
                <a:effectLst/>
                <a:latin typeface="Cabin-semi-bold"/>
              </a:rPr>
              <a:t>Interest Rate on CBLO </a:t>
            </a:r>
            <a:br>
              <a:rPr lang="en-IN" b="1" i="0" dirty="0">
                <a:solidFill>
                  <a:srgbClr val="111111"/>
                </a:solidFill>
                <a:effectLst/>
                <a:latin typeface="Cabin-semi-bold"/>
              </a:rPr>
            </a:br>
            <a:endParaRPr lang="en-IN" b="1" dirty="0"/>
          </a:p>
        </p:txBody>
      </p:sp>
      <p:sp>
        <p:nvSpPr>
          <p:cNvPr id="3" name="Content Placeholder 2">
            <a:extLst>
              <a:ext uri="{FF2B5EF4-FFF2-40B4-BE49-F238E27FC236}">
                <a16:creationId xmlns:a16="http://schemas.microsoft.com/office/drawing/2014/main" id="{EE603F53-29C8-170B-CFF4-A346D32AD9E5}"/>
              </a:ext>
            </a:extLst>
          </p:cNvPr>
          <p:cNvSpPr>
            <a:spLocks noGrp="1"/>
          </p:cNvSpPr>
          <p:nvPr>
            <p:ph idx="1"/>
          </p:nvPr>
        </p:nvSpPr>
        <p:spPr>
          <a:xfrm>
            <a:off x="838200" y="1253330"/>
            <a:ext cx="10515600" cy="5440767"/>
          </a:xfrm>
          <a:ln>
            <a:solidFill>
              <a:schemeClr val="accent1"/>
            </a:solidFill>
          </a:ln>
        </p:spPr>
        <p:txBody>
          <a:bodyPr>
            <a:noAutofit/>
          </a:bodyPr>
          <a:lstStyle/>
          <a:p>
            <a:pPr algn="just">
              <a:lnSpc>
                <a:spcPct val="120000"/>
              </a:lnSpc>
              <a:buFont typeface="Arial" panose="020B0604020202020204" pitchFamily="34" charset="0"/>
              <a:buChar char="•"/>
            </a:pPr>
            <a:r>
              <a:rPr lang="en-US" sz="1700" b="1" i="0" dirty="0">
                <a:solidFill>
                  <a:srgbClr val="111111"/>
                </a:solidFill>
                <a:effectLst/>
                <a:latin typeface="Franklin Gothic Book" panose="020B0503020102020204" pitchFamily="34" charset="0"/>
              </a:rPr>
              <a:t>The creditworthiness of the borrower</a:t>
            </a:r>
            <a:r>
              <a:rPr lang="en-US" sz="1700" b="1" dirty="0">
                <a:solidFill>
                  <a:srgbClr val="111111"/>
                </a:solidFill>
                <a:latin typeface="Franklin Gothic Book" panose="020B0503020102020204" pitchFamily="34" charset="0"/>
              </a:rPr>
              <a:t>-</a:t>
            </a:r>
            <a:r>
              <a:rPr lang="en-US" sz="1700" b="0" i="0" dirty="0">
                <a:solidFill>
                  <a:srgbClr val="111111"/>
                </a:solidFill>
                <a:effectLst/>
                <a:latin typeface="Franklin Gothic Book" panose="020B0503020102020204" pitchFamily="34" charset="0"/>
              </a:rPr>
              <a:t> Borrowers with stronger credit histories may be able to secure funds at a lower rate.</a:t>
            </a:r>
          </a:p>
          <a:p>
            <a:pPr algn="just">
              <a:lnSpc>
                <a:spcPct val="120000"/>
              </a:lnSpc>
              <a:buFont typeface="Arial" panose="020B0604020202020204" pitchFamily="34" charset="0"/>
              <a:buChar char="•"/>
            </a:pPr>
            <a:r>
              <a:rPr lang="en-US" sz="1700" b="1" i="0" dirty="0">
                <a:solidFill>
                  <a:srgbClr val="111111"/>
                </a:solidFill>
                <a:effectLst/>
                <a:latin typeface="Franklin Gothic Book" panose="020B0503020102020204" pitchFamily="34" charset="0"/>
              </a:rPr>
              <a:t>Market interest rates.</a:t>
            </a:r>
            <a:r>
              <a:rPr lang="en-US" sz="1700" b="0" i="0" dirty="0">
                <a:solidFill>
                  <a:srgbClr val="111111"/>
                </a:solidFill>
                <a:effectLst/>
                <a:latin typeface="Franklin Gothic Book" panose="020B0503020102020204" pitchFamily="34" charset="0"/>
              </a:rPr>
              <a:t> The prevailing rates mostly established by short-term government securities often set the general direction of rates.</a:t>
            </a:r>
          </a:p>
          <a:p>
            <a:pPr algn="just">
              <a:lnSpc>
                <a:spcPct val="120000"/>
              </a:lnSpc>
              <a:buFont typeface="Arial" panose="020B0604020202020204" pitchFamily="34" charset="0"/>
              <a:buChar char="•"/>
            </a:pPr>
            <a:r>
              <a:rPr lang="en-US" sz="1700" b="1" i="0" dirty="0">
                <a:solidFill>
                  <a:srgbClr val="111111"/>
                </a:solidFill>
                <a:effectLst/>
                <a:latin typeface="Franklin Gothic Book" panose="020B0503020102020204" pitchFamily="34" charset="0"/>
              </a:rPr>
              <a:t>The competitiveness of issuance. </a:t>
            </a:r>
            <a:r>
              <a:rPr lang="en-US" sz="1700" b="0" i="0" dirty="0">
                <a:solidFill>
                  <a:srgbClr val="111111"/>
                </a:solidFill>
                <a:effectLst/>
                <a:latin typeface="Franklin Gothic Book" panose="020B0503020102020204" pitchFamily="34" charset="0"/>
              </a:rPr>
              <a:t>CBLOs may be issued through a competitive bidding process where multiple borrowers bid to secure funds from lenders. In such cases, the interest rate is determined by the lowest bid that fulfills the lender's requirements.</a:t>
            </a:r>
          </a:p>
          <a:p>
            <a:pPr algn="just">
              <a:lnSpc>
                <a:spcPct val="120000"/>
              </a:lnSpc>
              <a:buFont typeface="Arial" panose="020B0604020202020204" pitchFamily="34" charset="0"/>
              <a:buChar char="•"/>
            </a:pPr>
            <a:r>
              <a:rPr lang="en-US" sz="1700" b="1" i="0" dirty="0">
                <a:solidFill>
                  <a:srgbClr val="111111"/>
                </a:solidFill>
                <a:effectLst/>
                <a:latin typeface="Franklin Gothic Book" panose="020B0503020102020204" pitchFamily="34" charset="0"/>
              </a:rPr>
              <a:t>Relevant reference rates. </a:t>
            </a:r>
            <a:r>
              <a:rPr lang="en-US" sz="1700" b="0" i="0" dirty="0">
                <a:solidFill>
                  <a:srgbClr val="111111"/>
                </a:solidFill>
                <a:effectLst/>
                <a:latin typeface="Franklin Gothic Book" panose="020B0503020102020204" pitchFamily="34" charset="0"/>
              </a:rPr>
              <a:t>Some CBLOs may use reference rates, such as a benchmark government security yield, as a basis for setting the interest rate. The rate may be quoted as a spread above or below this reference rate.</a:t>
            </a:r>
          </a:p>
          <a:p>
            <a:pPr algn="just">
              <a:lnSpc>
                <a:spcPct val="120000"/>
              </a:lnSpc>
              <a:buFont typeface="Arial" panose="020B0604020202020204" pitchFamily="34" charset="0"/>
              <a:buChar char="•"/>
            </a:pPr>
            <a:r>
              <a:rPr lang="en-US" sz="1700" b="1" i="0" dirty="0">
                <a:solidFill>
                  <a:srgbClr val="111111"/>
                </a:solidFill>
                <a:effectLst/>
                <a:latin typeface="Franklin Gothic Book" panose="020B0503020102020204" pitchFamily="34" charset="0"/>
              </a:rPr>
              <a:t>The specific agreement. </a:t>
            </a:r>
            <a:r>
              <a:rPr lang="en-US" sz="1700" b="0" i="0" dirty="0">
                <a:solidFill>
                  <a:srgbClr val="111111"/>
                </a:solidFill>
                <a:effectLst/>
                <a:latin typeface="Franklin Gothic Book" panose="020B0503020102020204" pitchFamily="34" charset="0"/>
              </a:rPr>
              <a:t>Once the borrower and lender agree on the interest rate, it is specified in the CBLO documentation, along with other terms and condition</a:t>
            </a:r>
          </a:p>
          <a:p>
            <a:pPr algn="just">
              <a:lnSpc>
                <a:spcPct val="120000"/>
              </a:lnSpc>
            </a:pPr>
            <a:r>
              <a:rPr lang="en-US" sz="1700" b="0" i="0" dirty="0">
                <a:solidFill>
                  <a:srgbClr val="111111"/>
                </a:solidFill>
                <a:effectLst/>
                <a:highlight>
                  <a:srgbClr val="FFFF00"/>
                </a:highlight>
                <a:latin typeface="Franklin Gothic Book" panose="020B0503020102020204" pitchFamily="34" charset="0"/>
              </a:rPr>
              <a:t>CBLOs are often tradable in the secondary market, which adds to their liquidity</a:t>
            </a:r>
            <a:r>
              <a:rPr lang="en-US" sz="1700" b="0" i="0" dirty="0">
                <a:solidFill>
                  <a:srgbClr val="111111"/>
                </a:solidFill>
                <a:effectLst/>
                <a:latin typeface="Franklin Gothic Book" panose="020B0503020102020204" pitchFamily="34" charset="0"/>
              </a:rPr>
              <a:t>. Investors who hold CBLOs can buy or sell them before their maturity date, allowing them to manage their investments more effectively based on changing market conditions.</a:t>
            </a:r>
            <a:endParaRPr lang="en-IN" sz="1700" dirty="0">
              <a:latin typeface="Franklin Gothic Book" panose="020B0503020102020204" pitchFamily="34" charset="0"/>
            </a:endParaRPr>
          </a:p>
        </p:txBody>
      </p:sp>
    </p:spTree>
    <p:extLst>
      <p:ext uri="{BB962C8B-B14F-4D97-AF65-F5344CB8AC3E}">
        <p14:creationId xmlns:p14="http://schemas.microsoft.com/office/powerpoint/2010/main" val="4023393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ED31E-C2CC-D9FF-103E-BBF2C723465C}"/>
              </a:ext>
            </a:extLst>
          </p:cNvPr>
          <p:cNvSpPr>
            <a:spLocks noGrp="1"/>
          </p:cNvSpPr>
          <p:nvPr>
            <p:ph type="title"/>
          </p:nvPr>
        </p:nvSpPr>
        <p:spPr>
          <a:ln>
            <a:solidFill>
              <a:schemeClr val="accent1"/>
            </a:solidFill>
          </a:ln>
        </p:spPr>
        <p:txBody>
          <a:bodyPr/>
          <a:lstStyle/>
          <a:p>
            <a:r>
              <a:rPr lang="en-IN" dirty="0">
                <a:latin typeface="Franklin Gothic Book" panose="020B0503020102020204" pitchFamily="34" charset="0"/>
              </a:rPr>
              <a:t>Repo in Corporates bonds </a:t>
            </a:r>
          </a:p>
        </p:txBody>
      </p:sp>
      <p:sp>
        <p:nvSpPr>
          <p:cNvPr id="3" name="Content Placeholder 2">
            <a:extLst>
              <a:ext uri="{FF2B5EF4-FFF2-40B4-BE49-F238E27FC236}">
                <a16:creationId xmlns:a16="http://schemas.microsoft.com/office/drawing/2014/main" id="{E5462D6C-B620-F8D1-6FC5-2720DA374B1D}"/>
              </a:ext>
            </a:extLst>
          </p:cNvPr>
          <p:cNvSpPr>
            <a:spLocks noGrp="1"/>
          </p:cNvSpPr>
          <p:nvPr>
            <p:ph idx="1"/>
          </p:nvPr>
        </p:nvSpPr>
        <p:spPr>
          <a:ln>
            <a:solidFill>
              <a:schemeClr val="accent1"/>
            </a:solidFill>
          </a:ln>
        </p:spPr>
        <p:txBody>
          <a:bodyPr>
            <a:normAutofit fontScale="85000" lnSpcReduction="10000"/>
          </a:bodyPr>
          <a:lstStyle/>
          <a:p>
            <a:pPr algn="just">
              <a:lnSpc>
                <a:spcPct val="110000"/>
              </a:lnSpc>
            </a:pPr>
            <a:r>
              <a:rPr lang="en-US" dirty="0">
                <a:latin typeface="Franklin Gothic Book" panose="020B0503020102020204" pitchFamily="34" charset="0"/>
              </a:rPr>
              <a:t>Repo is a money market instrument, which </a:t>
            </a:r>
            <a:r>
              <a:rPr lang="en-US" dirty="0">
                <a:solidFill>
                  <a:srgbClr val="FF0000"/>
                </a:solidFill>
                <a:latin typeface="Franklin Gothic Book" panose="020B0503020102020204" pitchFamily="34" charset="0"/>
              </a:rPr>
              <a:t>enables </a:t>
            </a:r>
            <a:r>
              <a:rPr lang="en-US" dirty="0" err="1">
                <a:solidFill>
                  <a:srgbClr val="FF0000"/>
                </a:solidFill>
                <a:latin typeface="Franklin Gothic Book" panose="020B0503020102020204" pitchFamily="34" charset="0"/>
              </a:rPr>
              <a:t>collateralised</a:t>
            </a:r>
            <a:r>
              <a:rPr lang="en-US" dirty="0">
                <a:solidFill>
                  <a:srgbClr val="FF0000"/>
                </a:solidFill>
                <a:latin typeface="Franklin Gothic Book" panose="020B0503020102020204" pitchFamily="34" charset="0"/>
              </a:rPr>
              <a:t> short-term borrowing and lending through sale/purchase </a:t>
            </a:r>
            <a:r>
              <a:rPr lang="en-US" dirty="0">
                <a:latin typeface="Franklin Gothic Book" panose="020B0503020102020204" pitchFamily="34" charset="0"/>
              </a:rPr>
              <a:t>operations in debt instruments.</a:t>
            </a:r>
          </a:p>
          <a:p>
            <a:pPr algn="just">
              <a:lnSpc>
                <a:spcPct val="110000"/>
              </a:lnSpc>
            </a:pPr>
            <a:r>
              <a:rPr lang="en-US" dirty="0">
                <a:latin typeface="Franklin Gothic Book" panose="020B0503020102020204" pitchFamily="34" charset="0"/>
              </a:rPr>
              <a:t> Under a repo </a:t>
            </a:r>
            <a:r>
              <a:rPr lang="en-US" dirty="0" err="1">
                <a:latin typeface="Franklin Gothic Book" panose="020B0503020102020204" pitchFamily="34" charset="0"/>
              </a:rPr>
              <a:t>transacion</a:t>
            </a:r>
            <a:r>
              <a:rPr lang="en-US" dirty="0">
                <a:latin typeface="Franklin Gothic Book" panose="020B0503020102020204" pitchFamily="34" charset="0"/>
              </a:rPr>
              <a:t>, a holder of securities sells them to an investor with an agreement to repurchase at a pre-determined date and rate. </a:t>
            </a:r>
          </a:p>
          <a:p>
            <a:pPr algn="just">
              <a:lnSpc>
                <a:spcPct val="110000"/>
              </a:lnSpc>
            </a:pPr>
            <a:r>
              <a:rPr lang="en-US" dirty="0">
                <a:latin typeface="Franklin Gothic Book" panose="020B0503020102020204" pitchFamily="34" charset="0"/>
              </a:rPr>
              <a:t>In the case of a repo, the forward clean price of the bonds is set in advance at a level which is different from the spot clean price by adjusting the difference between repo interest and coupon earned on the security.</a:t>
            </a:r>
          </a:p>
          <a:p>
            <a:pPr algn="just">
              <a:lnSpc>
                <a:spcPct val="110000"/>
              </a:lnSpc>
            </a:pPr>
            <a:r>
              <a:rPr lang="en-US" dirty="0">
                <a:latin typeface="Franklin Gothic Book" panose="020B0503020102020204" pitchFamily="34" charset="0"/>
              </a:rPr>
              <a:t> Repo is also called a ready forward transaction as it is a means of funding by selling a security held on a spot (ready) basis and repurchasing the same on a forward basis. </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581DD8D7-8167-A169-A2C5-9A87C3C9D5ED}"/>
                  </a:ext>
                </a:extLst>
              </p14:cNvPr>
              <p14:cNvContentPartPr/>
              <p14:nvPr/>
            </p14:nvContentPartPr>
            <p14:xfrm>
              <a:off x="4439617" y="3506923"/>
              <a:ext cx="4177440" cy="441720"/>
            </p14:xfrm>
          </p:contentPart>
        </mc:Choice>
        <mc:Fallback xmlns="">
          <p:pic>
            <p:nvPicPr>
              <p:cNvPr id="4" name="Ink 3">
                <a:extLst>
                  <a:ext uri="{FF2B5EF4-FFF2-40B4-BE49-F238E27FC236}">
                    <a16:creationId xmlns:a16="http://schemas.microsoft.com/office/drawing/2014/main" id="{581DD8D7-8167-A169-A2C5-9A87C3C9D5ED}"/>
                  </a:ext>
                </a:extLst>
              </p:cNvPr>
              <p:cNvPicPr/>
              <p:nvPr/>
            </p:nvPicPr>
            <p:blipFill>
              <a:blip r:embed="rId3"/>
              <a:stretch>
                <a:fillRect/>
              </a:stretch>
            </p:blipFill>
            <p:spPr>
              <a:xfrm>
                <a:off x="4385977" y="3398923"/>
                <a:ext cx="4285080" cy="657360"/>
              </a:xfrm>
              <a:prstGeom prst="rect">
                <a:avLst/>
              </a:prstGeom>
            </p:spPr>
          </p:pic>
        </mc:Fallback>
      </mc:AlternateContent>
    </p:spTree>
    <p:extLst>
      <p:ext uri="{BB962C8B-B14F-4D97-AF65-F5344CB8AC3E}">
        <p14:creationId xmlns:p14="http://schemas.microsoft.com/office/powerpoint/2010/main" val="3893908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188A3-7733-9BBC-7E47-7B5DB98843A9}"/>
              </a:ext>
            </a:extLst>
          </p:cNvPr>
          <p:cNvSpPr>
            <a:spLocks noGrp="1"/>
          </p:cNvSpPr>
          <p:nvPr>
            <p:ph type="title"/>
          </p:nvPr>
        </p:nvSpPr>
        <p:spPr>
          <a:xfrm>
            <a:off x="1997202" y="1336890"/>
            <a:ext cx="2571750" cy="1289304"/>
          </a:xfrm>
        </p:spPr>
        <p:txBody>
          <a:bodyPr anchor="b">
            <a:normAutofit fontScale="90000"/>
          </a:bodyPr>
          <a:lstStyle/>
          <a:p>
            <a:r>
              <a:rPr lang="en-IN" sz="2250" b="1" u="sng" kern="100">
                <a:latin typeface="Calibri" panose="020F0502020204030204" pitchFamily="34" charset="0"/>
                <a:ea typeface="Calibri" panose="020F0502020204030204" pitchFamily="34" charset="0"/>
                <a:cs typeface="Times New Roman" panose="02020603050405020304" pitchFamily="18" charset="0"/>
              </a:rPr>
              <a:t>Repurchase Agreements (Repos)</a:t>
            </a:r>
            <a:br>
              <a:rPr lang="en-IN" sz="2250" kern="100">
                <a:latin typeface="Calibri" panose="020F0502020204030204" pitchFamily="34" charset="0"/>
                <a:ea typeface="Calibri" panose="020F0502020204030204" pitchFamily="34" charset="0"/>
                <a:cs typeface="Times New Roman" panose="02020603050405020304" pitchFamily="18" charset="0"/>
              </a:rPr>
            </a:br>
            <a:endParaRPr lang="en-IN" sz="2250"/>
          </a:p>
        </p:txBody>
      </p:sp>
      <p:sp>
        <p:nvSpPr>
          <p:cNvPr id="3" name="Content Placeholder 2">
            <a:extLst>
              <a:ext uri="{FF2B5EF4-FFF2-40B4-BE49-F238E27FC236}">
                <a16:creationId xmlns:a16="http://schemas.microsoft.com/office/drawing/2014/main" id="{84BA1843-4651-53FD-C467-4051AF9857BC}"/>
              </a:ext>
            </a:extLst>
          </p:cNvPr>
          <p:cNvSpPr>
            <a:spLocks noGrp="1"/>
          </p:cNvSpPr>
          <p:nvPr>
            <p:ph idx="1"/>
          </p:nvPr>
        </p:nvSpPr>
        <p:spPr>
          <a:xfrm>
            <a:off x="1997202" y="2962656"/>
            <a:ext cx="2857826" cy="2558034"/>
          </a:xfrm>
        </p:spPr>
        <p:txBody>
          <a:bodyPr anchor="t">
            <a:noAutofit/>
          </a:bodyPr>
          <a:lstStyle/>
          <a:p>
            <a:r>
              <a:rPr lang="en-IN" sz="1650" dirty="0">
                <a:latin typeface="Calibri" panose="020F0502020204030204" pitchFamily="34" charset="0"/>
                <a:ea typeface="Calibri" panose="020F0502020204030204" pitchFamily="34" charset="0"/>
                <a:cs typeface="Times New Roman" panose="02020603050405020304" pitchFamily="18" charset="0"/>
              </a:rPr>
              <a:t>As in the case of other instruments, repos also help equilibrating between demand and supply of short-term funds.</a:t>
            </a:r>
          </a:p>
          <a:p>
            <a:r>
              <a:rPr lang="en-IN" sz="1650" dirty="0">
                <a:latin typeface="Calibri" panose="020F0502020204030204" pitchFamily="34" charset="0"/>
                <a:ea typeface="Calibri" panose="020F0502020204030204" pitchFamily="34" charset="0"/>
                <a:cs typeface="Times New Roman" panose="02020603050405020304" pitchFamily="18" charset="0"/>
              </a:rPr>
              <a:t>RBI has been using its repo instrument effectively for absorbing excess liquidity and for infusing funds to ease the liquidity</a:t>
            </a:r>
            <a:endParaRPr lang="en-IN" sz="1650" dirty="0"/>
          </a:p>
        </p:txBody>
      </p:sp>
      <p:pic>
        <p:nvPicPr>
          <p:cNvPr id="4" name="Picture 2" descr="repo market_updated 5">
            <a:extLst>
              <a:ext uri="{FF2B5EF4-FFF2-40B4-BE49-F238E27FC236}">
                <a16:creationId xmlns:a16="http://schemas.microsoft.com/office/drawing/2014/main" id="{C8F3EBFD-250B-0180-1879-A134959883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14722" y="2798633"/>
            <a:ext cx="5177790" cy="1260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306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D883E-E7E9-E6F2-FD16-5D06A387EAFE}"/>
              </a:ext>
            </a:extLst>
          </p:cNvPr>
          <p:cNvSpPr>
            <a:spLocks noGrp="1"/>
          </p:cNvSpPr>
          <p:nvPr>
            <p:ph type="title"/>
          </p:nvPr>
        </p:nvSpPr>
        <p:spPr>
          <a:xfrm>
            <a:off x="3366476" y="1596100"/>
            <a:ext cx="5396524" cy="829200"/>
          </a:xfrm>
        </p:spPr>
        <p:txBody>
          <a:bodyPr/>
          <a:lstStyle/>
          <a:p>
            <a:r>
              <a:rPr lang="en-IN" sz="2000" b="1" u="sng" kern="100" dirty="0">
                <a:latin typeface="Calibri" panose="020F0502020204030204" pitchFamily="34" charset="0"/>
                <a:ea typeface="Calibri" panose="020F0502020204030204" pitchFamily="34" charset="0"/>
                <a:cs typeface="Times New Roman" panose="02020603050405020304" pitchFamily="18" charset="0"/>
              </a:rPr>
              <a:t>Refinance from Reserve Bank of India</a:t>
            </a:r>
            <a:br>
              <a:rPr lang="en-IN" sz="2000" kern="100" dirty="0">
                <a:latin typeface="Calibri" panose="020F0502020204030204" pitchFamily="34" charset="0"/>
                <a:ea typeface="Calibri" panose="020F0502020204030204" pitchFamily="34" charset="0"/>
                <a:cs typeface="Times New Roman" panose="02020603050405020304" pitchFamily="18" charset="0"/>
              </a:rPr>
            </a:br>
            <a:endParaRPr lang="en-IN" sz="2000" dirty="0"/>
          </a:p>
        </p:txBody>
      </p:sp>
      <p:sp>
        <p:nvSpPr>
          <p:cNvPr id="3" name="Content Placeholder 2">
            <a:extLst>
              <a:ext uri="{FF2B5EF4-FFF2-40B4-BE49-F238E27FC236}">
                <a16:creationId xmlns:a16="http://schemas.microsoft.com/office/drawing/2014/main" id="{6FD3B6B4-6B90-0674-146A-29A8881D5ACD}"/>
              </a:ext>
            </a:extLst>
          </p:cNvPr>
          <p:cNvSpPr>
            <a:spLocks noGrp="1"/>
          </p:cNvSpPr>
          <p:nvPr>
            <p:ph idx="1"/>
          </p:nvPr>
        </p:nvSpPr>
        <p:spPr>
          <a:xfrm>
            <a:off x="3366476" y="2557708"/>
            <a:ext cx="6234724" cy="3603600"/>
          </a:xfrm>
        </p:spPr>
        <p:txBody>
          <a:bodyPr/>
          <a:lstStyle/>
          <a:p>
            <a:pPr algn="just"/>
            <a:r>
              <a:rPr lang="en-IN" sz="2000" kern="100" dirty="0">
                <a:latin typeface="Calibri" panose="020F0502020204030204" pitchFamily="34" charset="0"/>
                <a:ea typeface="Calibri" panose="020F0502020204030204" pitchFamily="34" charset="0"/>
                <a:cs typeface="Times New Roman" panose="02020603050405020304" pitchFamily="18" charset="0"/>
              </a:rPr>
              <a:t>Rediscount/Refinance is used by central banks to relieve liquidity shortages in the system, control monetary and credit conditions and direct credit to selective sectors.</a:t>
            </a:r>
          </a:p>
          <a:p>
            <a:pPr algn="just">
              <a:buNone/>
            </a:pPr>
            <a:endParaRPr lang="en-IN" sz="2000" dirty="0"/>
          </a:p>
        </p:txBody>
      </p:sp>
    </p:spTree>
    <p:extLst>
      <p:ext uri="{BB962C8B-B14F-4D97-AF65-F5344CB8AC3E}">
        <p14:creationId xmlns:p14="http://schemas.microsoft.com/office/powerpoint/2010/main" val="3703511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C0C0B-1818-911B-3DF2-8B6B82ED62B6}"/>
              </a:ext>
            </a:extLst>
          </p:cNvPr>
          <p:cNvSpPr>
            <a:spLocks noGrp="1"/>
          </p:cNvSpPr>
          <p:nvPr>
            <p:ph type="title"/>
          </p:nvPr>
        </p:nvSpPr>
        <p:spPr>
          <a:xfrm>
            <a:off x="3366476" y="1596100"/>
            <a:ext cx="5472724" cy="829200"/>
          </a:xfrm>
        </p:spPr>
        <p:txBody>
          <a:bodyPr>
            <a:normAutofit fontScale="90000"/>
          </a:bodyPr>
          <a:lstStyle/>
          <a:p>
            <a:r>
              <a:rPr lang="en-IN" b="1" u="sng" dirty="0">
                <a:highlight>
                  <a:srgbClr val="FFFF00"/>
                </a:highlight>
              </a:rPr>
              <a:t>RBI Liquidity operations tools </a:t>
            </a:r>
          </a:p>
        </p:txBody>
      </p:sp>
      <p:sp>
        <p:nvSpPr>
          <p:cNvPr id="3" name="Content Placeholder 2">
            <a:extLst>
              <a:ext uri="{FF2B5EF4-FFF2-40B4-BE49-F238E27FC236}">
                <a16:creationId xmlns:a16="http://schemas.microsoft.com/office/drawing/2014/main" id="{004AD262-3AD9-31B5-C815-564B9D8A40D1}"/>
              </a:ext>
            </a:extLst>
          </p:cNvPr>
          <p:cNvSpPr>
            <a:spLocks noGrp="1"/>
          </p:cNvSpPr>
          <p:nvPr>
            <p:ph idx="1"/>
          </p:nvPr>
        </p:nvSpPr>
        <p:spPr>
          <a:xfrm>
            <a:off x="3366476" y="2557708"/>
            <a:ext cx="6310924" cy="3603600"/>
          </a:xfrm>
        </p:spPr>
        <p:txBody>
          <a:bodyPr/>
          <a:lstStyle/>
          <a:p>
            <a:pPr algn="just">
              <a:lnSpc>
                <a:spcPct val="100000"/>
              </a:lnSpc>
            </a:pPr>
            <a:r>
              <a:rPr lang="en-IN" sz="1500" b="1" u="sng" dirty="0">
                <a:latin typeface="STIX-Bold"/>
              </a:rPr>
              <a:t>Repo rate-</a:t>
            </a:r>
            <a:endParaRPr lang="en-US" sz="1500" dirty="0">
              <a:latin typeface="STIX-Regular"/>
            </a:endParaRPr>
          </a:p>
          <a:p>
            <a:pPr algn="just">
              <a:lnSpc>
                <a:spcPct val="100000"/>
              </a:lnSpc>
            </a:pPr>
            <a:r>
              <a:rPr lang="en-IN" sz="1500" b="1" u="sng" dirty="0">
                <a:latin typeface="STIX-Bold"/>
              </a:rPr>
              <a:t>Reverse repo rate-</a:t>
            </a:r>
            <a:r>
              <a:rPr lang="en-US" sz="1500" dirty="0">
                <a:latin typeface="STIX-Regular"/>
              </a:rPr>
              <a:t>.</a:t>
            </a:r>
          </a:p>
          <a:p>
            <a:pPr algn="just">
              <a:buNone/>
            </a:pPr>
            <a:endParaRPr lang="en-US" sz="1500" dirty="0">
              <a:latin typeface="STIX-Regular"/>
            </a:endParaRPr>
          </a:p>
          <a:p>
            <a:pPr algn="just">
              <a:lnSpc>
                <a:spcPct val="100000"/>
              </a:lnSpc>
            </a:pPr>
            <a:r>
              <a:rPr lang="en-IN" sz="1500" b="1" u="sng" dirty="0">
                <a:latin typeface="STIX-Bold"/>
              </a:rPr>
              <a:t>Marginal Standing Facility (MSF</a:t>
            </a:r>
            <a:r>
              <a:rPr lang="en-IN" sz="1500" b="1" dirty="0">
                <a:latin typeface="STIX-Bold"/>
              </a:rPr>
              <a:t>)</a:t>
            </a:r>
            <a:r>
              <a:rPr lang="en-US" sz="1500" b="1" dirty="0">
                <a:latin typeface="STIX-Regular"/>
              </a:rPr>
              <a:t>- </a:t>
            </a:r>
            <a:r>
              <a:rPr lang="en-US" sz="1500" dirty="0">
                <a:latin typeface="STIX-Regular"/>
              </a:rPr>
              <a:t>is the facility under which scheduled commercial banks can borrow additional amount of overnight money from the RBI at a penal rate against eligible securities. </a:t>
            </a:r>
            <a:r>
              <a:rPr lang="en-IN" sz="1500" dirty="0">
                <a:latin typeface="STIX-Regular"/>
              </a:rPr>
              <a:t>Banks </a:t>
            </a:r>
            <a:r>
              <a:rPr lang="en-US" sz="1500" dirty="0">
                <a:latin typeface="STIX-Regular"/>
              </a:rPr>
              <a:t>are allowed to dip into their Statutory Liquidity Ratio (SLR) portfolio to borrow funds under this facility up to a limit decided by the RBI. This provides a safety valve against unanticipated liquidity shocks </a:t>
            </a:r>
            <a:r>
              <a:rPr lang="en-IN" sz="1500" dirty="0">
                <a:latin typeface="STIX-Regular"/>
              </a:rPr>
              <a:t>to the banking system</a:t>
            </a:r>
          </a:p>
        </p:txBody>
      </p:sp>
    </p:spTree>
    <p:extLst>
      <p:ext uri="{BB962C8B-B14F-4D97-AF65-F5344CB8AC3E}">
        <p14:creationId xmlns:p14="http://schemas.microsoft.com/office/powerpoint/2010/main" val="4238417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0B27-56DF-7AEC-FA86-065C8B3E44A6}"/>
              </a:ext>
            </a:extLst>
          </p:cNvPr>
          <p:cNvSpPr>
            <a:spLocks noGrp="1"/>
          </p:cNvSpPr>
          <p:nvPr>
            <p:ph type="title"/>
          </p:nvPr>
        </p:nvSpPr>
        <p:spPr>
          <a:ln>
            <a:solidFill>
              <a:schemeClr val="accent1"/>
            </a:solidFill>
          </a:ln>
        </p:spPr>
        <p:txBody>
          <a:bodyPr/>
          <a:lstStyle/>
          <a:p>
            <a:r>
              <a:rPr lang="en-IN" dirty="0"/>
              <a:t>LAF</a:t>
            </a:r>
          </a:p>
        </p:txBody>
      </p:sp>
      <p:sp>
        <p:nvSpPr>
          <p:cNvPr id="3" name="Content Placeholder 2">
            <a:extLst>
              <a:ext uri="{FF2B5EF4-FFF2-40B4-BE49-F238E27FC236}">
                <a16:creationId xmlns:a16="http://schemas.microsoft.com/office/drawing/2014/main" id="{9AFDE199-AEEB-40F9-F3C0-4FB72A62A843}"/>
              </a:ext>
            </a:extLst>
          </p:cNvPr>
          <p:cNvSpPr>
            <a:spLocks noGrp="1"/>
          </p:cNvSpPr>
          <p:nvPr>
            <p:ph idx="1"/>
          </p:nvPr>
        </p:nvSpPr>
        <p:spPr>
          <a:ln>
            <a:solidFill>
              <a:schemeClr val="accent1"/>
            </a:solidFill>
          </a:ln>
        </p:spPr>
        <p:txBody>
          <a:bodyPr>
            <a:normAutofit fontScale="92500" lnSpcReduction="10000"/>
          </a:bodyPr>
          <a:lstStyle/>
          <a:p>
            <a:pPr algn="l">
              <a:buFont typeface="Arial" panose="020B0604020202020204" pitchFamily="34" charset="0"/>
              <a:buChar char="•"/>
            </a:pPr>
            <a:r>
              <a:rPr lang="en-US" b="0" i="0" dirty="0">
                <a:solidFill>
                  <a:srgbClr val="111111"/>
                </a:solidFill>
                <a:effectLst/>
                <a:highlight>
                  <a:srgbClr val="FFFFFF"/>
                </a:highlight>
                <a:latin typeface="SourceSansPro"/>
              </a:rPr>
              <a:t>A liquidity adjustment facility (LAF) is a monetary policy tool used in India by the Reserve Bank of India or RBI.</a:t>
            </a:r>
          </a:p>
          <a:p>
            <a:pPr algn="l">
              <a:buFont typeface="Arial" panose="020B0604020202020204" pitchFamily="34" charset="0"/>
              <a:buChar char="•"/>
            </a:pPr>
            <a:r>
              <a:rPr lang="en-US" b="0" i="0" dirty="0">
                <a:solidFill>
                  <a:srgbClr val="111111"/>
                </a:solidFill>
                <a:effectLst/>
                <a:highlight>
                  <a:srgbClr val="FFFFFF"/>
                </a:highlight>
                <a:latin typeface="SourceSansPro"/>
              </a:rPr>
              <a:t>The RBI introduced the LAF as part of the outcome of the </a:t>
            </a:r>
            <a:r>
              <a:rPr lang="en-US" b="0" i="0" dirty="0" err="1">
                <a:solidFill>
                  <a:srgbClr val="111111"/>
                </a:solidFill>
                <a:effectLst/>
                <a:highlight>
                  <a:srgbClr val="FFFFFF"/>
                </a:highlight>
                <a:latin typeface="SourceSansPro"/>
              </a:rPr>
              <a:t>Narasimham</a:t>
            </a:r>
            <a:r>
              <a:rPr lang="en-US" b="0" i="0" dirty="0">
                <a:solidFill>
                  <a:srgbClr val="111111"/>
                </a:solidFill>
                <a:effectLst/>
                <a:highlight>
                  <a:srgbClr val="FFFFFF"/>
                </a:highlight>
                <a:latin typeface="SourceSansPro"/>
              </a:rPr>
              <a:t> Committee on Banking Sector Reforms of 1998. </a:t>
            </a:r>
          </a:p>
          <a:p>
            <a:pPr algn="l">
              <a:buFont typeface="Arial" panose="020B0604020202020204" pitchFamily="34" charset="0"/>
              <a:buChar char="•"/>
            </a:pPr>
            <a:r>
              <a:rPr lang="en-US" b="0" i="0" dirty="0">
                <a:solidFill>
                  <a:srgbClr val="111111"/>
                </a:solidFill>
                <a:effectLst/>
                <a:highlight>
                  <a:srgbClr val="FFFFFF"/>
                </a:highlight>
                <a:latin typeface="SourceSansPro"/>
              </a:rPr>
              <a:t>LAF's help the RBI manage liquidity and provide economic stability by offering banks the opportunity to borrow money through repurchase agreements or repos or to make loans to the RBI via reverse repo agreements.</a:t>
            </a:r>
          </a:p>
          <a:p>
            <a:pPr algn="l">
              <a:buFont typeface="Arial" panose="020B0604020202020204" pitchFamily="34" charset="0"/>
              <a:buChar char="•"/>
            </a:pPr>
            <a:r>
              <a:rPr lang="en-US" b="0" i="0" dirty="0">
                <a:solidFill>
                  <a:srgbClr val="111111"/>
                </a:solidFill>
                <a:effectLst/>
                <a:highlight>
                  <a:srgbClr val="FFFF00"/>
                </a:highlight>
                <a:latin typeface="SourceSansPro"/>
              </a:rPr>
              <a:t>LAF’s can manage inflation in the economy by increasing and reducing the money supply</a:t>
            </a:r>
            <a:r>
              <a:rPr lang="en-US" b="0" i="0" dirty="0">
                <a:solidFill>
                  <a:srgbClr val="111111"/>
                </a:solidFill>
                <a:effectLst/>
                <a:highlight>
                  <a:srgbClr val="FFFFFF"/>
                </a:highlight>
                <a:latin typeface="SourceSansPro"/>
              </a:rPr>
              <a:t>.</a:t>
            </a:r>
          </a:p>
          <a:p>
            <a:pPr algn="l">
              <a:buFont typeface="Arial" panose="020B0604020202020204" pitchFamily="34" charset="0"/>
              <a:buChar char="•"/>
            </a:pPr>
            <a:r>
              <a:rPr lang="en-US" b="0" i="0" dirty="0">
                <a:solidFill>
                  <a:srgbClr val="222222"/>
                </a:solidFill>
                <a:effectLst/>
                <a:highlight>
                  <a:srgbClr val="FFFFFF"/>
                </a:highlight>
                <a:latin typeface="Georgia" panose="02040502050405020303" pitchFamily="18" charset="0"/>
              </a:rPr>
              <a:t>Daily limit for repo borrowing is 0.25% of the NDT</a:t>
            </a:r>
            <a:endParaRPr lang="en-US" b="0" i="0" dirty="0">
              <a:solidFill>
                <a:srgbClr val="111111"/>
              </a:solidFill>
              <a:effectLst/>
              <a:highlight>
                <a:srgbClr val="FFFFFF"/>
              </a:highlight>
              <a:latin typeface="SourceSansPro"/>
            </a:endParaRPr>
          </a:p>
          <a:p>
            <a:endParaRPr lang="en-IN" dirty="0"/>
          </a:p>
        </p:txBody>
      </p:sp>
    </p:spTree>
    <p:extLst>
      <p:ext uri="{BB962C8B-B14F-4D97-AF65-F5344CB8AC3E}">
        <p14:creationId xmlns:p14="http://schemas.microsoft.com/office/powerpoint/2010/main" val="2011799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C91A4-B4F5-30AA-794A-B6DE714321F8}"/>
              </a:ext>
            </a:extLst>
          </p:cNvPr>
          <p:cNvSpPr>
            <a:spLocks noGrp="1"/>
          </p:cNvSpPr>
          <p:nvPr>
            <p:ph type="title"/>
          </p:nvPr>
        </p:nvSpPr>
        <p:spPr>
          <a:xfrm>
            <a:off x="2667001" y="1596100"/>
            <a:ext cx="4814875" cy="829200"/>
          </a:xfrm>
        </p:spPr>
        <p:txBody>
          <a:bodyPr>
            <a:normAutofit/>
          </a:bodyPr>
          <a:lstStyle/>
          <a:p>
            <a:r>
              <a:rPr lang="en-IN" sz="1650" b="1" u="sng"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Liquidity Adjustment Facility</a:t>
            </a:r>
            <a:br>
              <a:rPr lang="en-IN" sz="1650" b="1" u="sng"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en-IN" sz="1650" b="1" u="sng" dirty="0">
              <a:highlight>
                <a:srgbClr val="FFFF00"/>
              </a:highlight>
            </a:endParaRPr>
          </a:p>
        </p:txBody>
      </p:sp>
      <p:sp>
        <p:nvSpPr>
          <p:cNvPr id="3" name="Content Placeholder 2">
            <a:extLst>
              <a:ext uri="{FF2B5EF4-FFF2-40B4-BE49-F238E27FC236}">
                <a16:creationId xmlns:a16="http://schemas.microsoft.com/office/drawing/2014/main" id="{640FD11D-A6F1-ACC7-30B6-63248EF65B2A}"/>
              </a:ext>
            </a:extLst>
          </p:cNvPr>
          <p:cNvSpPr>
            <a:spLocks noGrp="1"/>
          </p:cNvSpPr>
          <p:nvPr>
            <p:ph idx="1"/>
          </p:nvPr>
        </p:nvSpPr>
        <p:spPr>
          <a:xfrm>
            <a:off x="2667001" y="2557708"/>
            <a:ext cx="4814875" cy="3603600"/>
          </a:xfrm>
        </p:spPr>
        <p:txBody>
          <a:bodyPr>
            <a:normAutofit fontScale="92500" lnSpcReduction="10000"/>
          </a:bodyPr>
          <a:lstStyle/>
          <a:p>
            <a:pPr algn="just"/>
            <a:r>
              <a:rPr lang="en-US" sz="2475" dirty="0">
                <a:latin typeface="Times New Roman" panose="02020603050405020304" pitchFamily="18" charset="0"/>
                <a:cs typeface="Times New Roman" panose="02020603050405020304" pitchFamily="18" charset="0"/>
              </a:rPr>
              <a:t>It enables the RBI to modulate short-term liquidity under varied financial market conditions to ensure stable conditions in the overnight (call) money market. </a:t>
            </a:r>
          </a:p>
          <a:p>
            <a:pPr algn="just"/>
            <a:endParaRPr lang="en-US" sz="2475" dirty="0">
              <a:latin typeface="Times New Roman" panose="02020603050405020304" pitchFamily="18" charset="0"/>
              <a:cs typeface="Times New Roman" panose="02020603050405020304" pitchFamily="18" charset="0"/>
            </a:endParaRPr>
          </a:p>
          <a:p>
            <a:pPr algn="just"/>
            <a:r>
              <a:rPr lang="en-US" sz="2475" dirty="0">
                <a:latin typeface="Times New Roman" panose="02020603050405020304" pitchFamily="18" charset="0"/>
                <a:cs typeface="Times New Roman" panose="02020603050405020304" pitchFamily="18" charset="0"/>
              </a:rPr>
              <a:t>The LAF operates through daily repo and reverse repo auctions thereby setting a corridor for the short-term interest rate consistent with policy objectives.</a:t>
            </a:r>
            <a:endParaRPr lang="en-IN" sz="2475"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0010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4577-D5C3-1BF9-8EC6-82B81E21319C}"/>
              </a:ext>
            </a:extLst>
          </p:cNvPr>
          <p:cNvSpPr>
            <a:spLocks noGrp="1"/>
          </p:cNvSpPr>
          <p:nvPr>
            <p:ph type="title"/>
          </p:nvPr>
        </p:nvSpPr>
        <p:spPr>
          <a:ln>
            <a:solidFill>
              <a:schemeClr val="accent1"/>
            </a:solidFill>
          </a:ln>
        </p:spPr>
        <p:txBody>
          <a:bodyPr/>
          <a:lstStyle/>
          <a:p>
            <a:r>
              <a:rPr lang="en-IN" dirty="0"/>
              <a:t>MSF</a:t>
            </a:r>
          </a:p>
        </p:txBody>
      </p:sp>
      <p:sp>
        <p:nvSpPr>
          <p:cNvPr id="3" name="Content Placeholder 2">
            <a:extLst>
              <a:ext uri="{FF2B5EF4-FFF2-40B4-BE49-F238E27FC236}">
                <a16:creationId xmlns:a16="http://schemas.microsoft.com/office/drawing/2014/main" id="{FB856A4C-B327-EC6D-4002-03EA0A0C4C61}"/>
              </a:ext>
            </a:extLst>
          </p:cNvPr>
          <p:cNvSpPr>
            <a:spLocks noGrp="1"/>
          </p:cNvSpPr>
          <p:nvPr>
            <p:ph idx="1"/>
          </p:nvPr>
        </p:nvSpPr>
        <p:spPr>
          <a:ln>
            <a:solidFill>
              <a:schemeClr val="accent1"/>
            </a:solidFill>
          </a:ln>
        </p:spPr>
        <p:txBody>
          <a:bodyPr/>
          <a:lstStyle/>
          <a:p>
            <a:pPr algn="just"/>
            <a:r>
              <a:rPr lang="en-US" b="0" i="0" dirty="0">
                <a:solidFill>
                  <a:srgbClr val="222222"/>
                </a:solidFill>
                <a:effectLst/>
                <a:highlight>
                  <a:srgbClr val="FFFFFF"/>
                </a:highlight>
                <a:latin typeface="Georgia" panose="02040502050405020303" pitchFamily="18" charset="0"/>
              </a:rPr>
              <a:t>The Marginal Standing Facility (MSF) is an overnight liquidity support scheme by the RBI to provide funds (liquidity injection) to commercial banks with a higher interest rate over the repo rate.</a:t>
            </a:r>
          </a:p>
          <a:p>
            <a:pPr algn="just"/>
            <a:endParaRPr lang="en-US" dirty="0">
              <a:solidFill>
                <a:srgbClr val="222222"/>
              </a:solidFill>
              <a:highlight>
                <a:srgbClr val="FFFFFF"/>
              </a:highlight>
              <a:latin typeface="Georgia" panose="02040502050405020303" pitchFamily="18" charset="0"/>
            </a:endParaRPr>
          </a:p>
          <a:p>
            <a:pPr algn="just"/>
            <a:r>
              <a:rPr lang="en-US" b="0" i="0" dirty="0">
                <a:solidFill>
                  <a:srgbClr val="222222"/>
                </a:solidFill>
                <a:effectLst/>
                <a:highlight>
                  <a:srgbClr val="FFFFFF"/>
                </a:highlight>
                <a:latin typeface="Georgia" panose="02040502050405020303" pitchFamily="18" charset="0"/>
              </a:rPr>
              <a:t>Basically, the MSF is an emergency liquidity facility and is available on all working days and on most of the holidays. MSF can be used by a bank even if it exhausts its eligible security holdings for borrowing under other options like the LAF repo.</a:t>
            </a:r>
          </a:p>
          <a:p>
            <a:pPr algn="just"/>
            <a:endParaRPr lang="en-IN" dirty="0"/>
          </a:p>
        </p:txBody>
      </p:sp>
    </p:spTree>
    <p:extLst>
      <p:ext uri="{BB962C8B-B14F-4D97-AF65-F5344CB8AC3E}">
        <p14:creationId xmlns:p14="http://schemas.microsoft.com/office/powerpoint/2010/main" val="2731069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23B27-1729-45D7-4DA4-20DAC07CB98E}"/>
              </a:ext>
            </a:extLst>
          </p:cNvPr>
          <p:cNvSpPr>
            <a:spLocks noGrp="1"/>
          </p:cNvSpPr>
          <p:nvPr>
            <p:ph type="title"/>
          </p:nvPr>
        </p:nvSpPr>
        <p:spPr>
          <a:ln>
            <a:solidFill>
              <a:schemeClr val="accent1"/>
            </a:solidFill>
          </a:ln>
        </p:spPr>
        <p:txBody>
          <a:bodyPr/>
          <a:lstStyle/>
          <a:p>
            <a:r>
              <a:rPr lang="en-IN" b="0" i="0" dirty="0">
                <a:solidFill>
                  <a:srgbClr val="222222"/>
                </a:solidFill>
                <a:effectLst/>
                <a:highlight>
                  <a:srgbClr val="FFFFFF"/>
                </a:highlight>
                <a:latin typeface="Georgia" panose="02040502050405020303" pitchFamily="18" charset="0"/>
              </a:rPr>
              <a:t>Standing Deposit Facility</a:t>
            </a:r>
            <a:endParaRPr lang="en-IN" dirty="0"/>
          </a:p>
        </p:txBody>
      </p:sp>
      <p:sp>
        <p:nvSpPr>
          <p:cNvPr id="3" name="Content Placeholder 2">
            <a:extLst>
              <a:ext uri="{FF2B5EF4-FFF2-40B4-BE49-F238E27FC236}">
                <a16:creationId xmlns:a16="http://schemas.microsoft.com/office/drawing/2014/main" id="{9E43AA78-6A6F-F18A-9223-04211B25023B}"/>
              </a:ext>
            </a:extLst>
          </p:cNvPr>
          <p:cNvSpPr>
            <a:spLocks noGrp="1"/>
          </p:cNvSpPr>
          <p:nvPr>
            <p:ph idx="1"/>
          </p:nvPr>
        </p:nvSpPr>
        <p:spPr>
          <a:ln>
            <a:solidFill>
              <a:schemeClr val="accent1"/>
            </a:solidFill>
          </a:ln>
        </p:spPr>
        <p:txBody>
          <a:bodyPr/>
          <a:lstStyle/>
          <a:p>
            <a:pPr algn="just">
              <a:lnSpc>
                <a:spcPct val="100000"/>
              </a:lnSpc>
            </a:pPr>
            <a:r>
              <a:rPr lang="en-US" b="0" i="0" dirty="0">
                <a:solidFill>
                  <a:srgbClr val="222222"/>
                </a:solidFill>
                <a:effectLst/>
                <a:highlight>
                  <a:srgbClr val="FFFFFF"/>
                </a:highlight>
                <a:latin typeface="Georgia" panose="02040502050405020303" pitchFamily="18" charset="0"/>
              </a:rPr>
              <a:t>The opposite purpose of liquidity absorption (parking funds with the RBI). </a:t>
            </a:r>
          </a:p>
          <a:p>
            <a:pPr algn="just">
              <a:lnSpc>
                <a:spcPct val="100000"/>
              </a:lnSpc>
            </a:pPr>
            <a:r>
              <a:rPr lang="en-US" b="0" i="0" dirty="0">
                <a:solidFill>
                  <a:srgbClr val="222222"/>
                </a:solidFill>
                <a:effectLst/>
                <a:highlight>
                  <a:srgbClr val="FFFFFF"/>
                </a:highlight>
                <a:latin typeface="Georgia" panose="02040502050405020303" pitchFamily="18" charset="0"/>
              </a:rPr>
              <a:t>The phasing out of Repo and Reverse Repo operations by the RBI have increased the significance of MSF and SDF for the respective purposes of liquidity injection and absorption respectively</a:t>
            </a:r>
            <a:endParaRPr lang="en-IN" dirty="0"/>
          </a:p>
        </p:txBody>
      </p:sp>
    </p:spTree>
    <p:extLst>
      <p:ext uri="{BB962C8B-B14F-4D97-AF65-F5344CB8AC3E}">
        <p14:creationId xmlns:p14="http://schemas.microsoft.com/office/powerpoint/2010/main" val="610602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EB05B-788A-A401-BDED-9C36D7A1A8A0}"/>
              </a:ext>
            </a:extLst>
          </p:cNvPr>
          <p:cNvSpPr>
            <a:spLocks noGrp="1"/>
          </p:cNvSpPr>
          <p:nvPr>
            <p:ph type="title"/>
          </p:nvPr>
        </p:nvSpPr>
        <p:spPr>
          <a:xfrm>
            <a:off x="2438400" y="304800"/>
            <a:ext cx="5715000" cy="829200"/>
          </a:xfrm>
        </p:spPr>
        <p:txBody>
          <a:bodyPr>
            <a:normAutofit fontScale="90000"/>
          </a:bodyPr>
          <a:lstStyle/>
          <a:p>
            <a:r>
              <a:rPr lang="en-IN" b="1" u="sng" dirty="0">
                <a:highlight>
                  <a:srgbClr val="FFFF00"/>
                </a:highlight>
              </a:rPr>
              <a:t>RBI Liquidity operations tools (Revision)</a:t>
            </a:r>
            <a:endParaRPr lang="en-IN" dirty="0">
              <a:highlight>
                <a:srgbClr val="FFFF00"/>
              </a:highlight>
            </a:endParaRPr>
          </a:p>
        </p:txBody>
      </p:sp>
      <p:sp>
        <p:nvSpPr>
          <p:cNvPr id="3" name="Content Placeholder 2">
            <a:extLst>
              <a:ext uri="{FF2B5EF4-FFF2-40B4-BE49-F238E27FC236}">
                <a16:creationId xmlns:a16="http://schemas.microsoft.com/office/drawing/2014/main" id="{6C28C155-0FF5-E9EC-0573-6619A3C33896}"/>
              </a:ext>
            </a:extLst>
          </p:cNvPr>
          <p:cNvSpPr>
            <a:spLocks noGrp="1"/>
          </p:cNvSpPr>
          <p:nvPr>
            <p:ph idx="1"/>
          </p:nvPr>
        </p:nvSpPr>
        <p:spPr>
          <a:xfrm>
            <a:off x="2209800" y="1144886"/>
            <a:ext cx="7620000" cy="4722514"/>
          </a:xfrm>
        </p:spPr>
        <p:txBody>
          <a:bodyPr>
            <a:noAutofit/>
          </a:bodyPr>
          <a:lstStyle/>
          <a:p>
            <a:pPr algn="just"/>
            <a:r>
              <a:rPr lang="en-IN" sz="1500" b="1" dirty="0">
                <a:latin typeface="STIX-Bold"/>
              </a:rPr>
              <a:t>Corridor- </a:t>
            </a:r>
            <a:r>
              <a:rPr lang="en-US" sz="1500" dirty="0">
                <a:latin typeface="STIX-Regular"/>
              </a:rPr>
              <a:t>is determined by the MSF rate as ceiling and reverse repo rate as the floor of the corridor for  the daily movement in the weighted average call money rate.</a:t>
            </a:r>
          </a:p>
          <a:p>
            <a:pPr algn="just">
              <a:buNone/>
            </a:pPr>
            <a:endParaRPr lang="en-US" sz="1500" dirty="0">
              <a:latin typeface="STIX-Regular"/>
            </a:endParaRPr>
          </a:p>
          <a:p>
            <a:pPr algn="just"/>
            <a:r>
              <a:rPr lang="en-IN" sz="1500" b="1" dirty="0">
                <a:latin typeface="STIX-Bold"/>
              </a:rPr>
              <a:t>Bank rate</a:t>
            </a:r>
            <a:r>
              <a:rPr lang="en-US" sz="1500" b="1" dirty="0">
                <a:latin typeface="STIX-Regular"/>
              </a:rPr>
              <a:t>- </a:t>
            </a:r>
            <a:r>
              <a:rPr lang="en-US" sz="1500" dirty="0">
                <a:latin typeface="STIX-Regular"/>
              </a:rPr>
              <a:t>is the standard rate at which the RBI is prepared to buy or rediscount bills of exchange or other commercial papers eligible for purchase under the Reserve Bank of India Act, 1934.</a:t>
            </a:r>
          </a:p>
          <a:p>
            <a:pPr algn="just">
              <a:buNone/>
            </a:pPr>
            <a:endParaRPr lang="en-US" sz="1500" dirty="0">
              <a:latin typeface="STIX-Regular"/>
            </a:endParaRPr>
          </a:p>
          <a:p>
            <a:pPr algn="just"/>
            <a:r>
              <a:rPr lang="en-IN" sz="1500" b="1" dirty="0">
                <a:latin typeface="STIX-Bold"/>
              </a:rPr>
              <a:t>Cash Reserve Ratio (CRR)</a:t>
            </a:r>
            <a:r>
              <a:rPr lang="en-US" sz="1500" b="1" dirty="0">
                <a:latin typeface="STIX-Regular"/>
              </a:rPr>
              <a:t>-</a:t>
            </a:r>
            <a:r>
              <a:rPr lang="en-US" sz="1500" dirty="0">
                <a:latin typeface="STIX-Regular"/>
              </a:rPr>
              <a:t>is the minimum cash balance that a scheduled commercial bank is required  to maintain with the RBI as a certain percentage of its net demand and time liabilities (NDTL) relating  to the second preceding fortnight.</a:t>
            </a:r>
          </a:p>
          <a:p>
            <a:pPr algn="just"/>
            <a:endParaRPr lang="en-US" sz="1500" dirty="0">
              <a:latin typeface="STIX-Regular"/>
            </a:endParaRPr>
          </a:p>
          <a:p>
            <a:pPr algn="just"/>
            <a:r>
              <a:rPr lang="en-IN" sz="1500" b="1" dirty="0">
                <a:latin typeface="STIX-Bold"/>
              </a:rPr>
              <a:t>Statutory Liquidity Ratio (SLR)</a:t>
            </a:r>
            <a:r>
              <a:rPr lang="en-US" sz="1500" dirty="0">
                <a:latin typeface="STIX-Regular"/>
              </a:rPr>
              <a:t>- is the share of NDTL that the scheduled commercial banks are required to maintain on a daily basis in safe and liquid assets, such as unencumbered government   securities and other approved securities, cash and gold</a:t>
            </a:r>
          </a:p>
          <a:p>
            <a:pPr algn="just"/>
            <a:endParaRPr lang="en-US" sz="1500" dirty="0">
              <a:latin typeface="STIX-Regular"/>
            </a:endParaRPr>
          </a:p>
          <a:p>
            <a:pPr algn="just"/>
            <a:endParaRPr lang="en-IN" sz="1500" dirty="0"/>
          </a:p>
        </p:txBody>
      </p:sp>
    </p:spTree>
    <p:extLst>
      <p:ext uri="{BB962C8B-B14F-4D97-AF65-F5344CB8AC3E}">
        <p14:creationId xmlns:p14="http://schemas.microsoft.com/office/powerpoint/2010/main" val="1750901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4DF49-86F6-7876-5C34-1BAB8C68B7D8}"/>
              </a:ext>
            </a:extLst>
          </p:cNvPr>
          <p:cNvSpPr>
            <a:spLocks noGrp="1"/>
          </p:cNvSpPr>
          <p:nvPr>
            <p:ph type="title"/>
          </p:nvPr>
        </p:nvSpPr>
        <p:spPr/>
        <p:txBody>
          <a:bodyPr>
            <a:normAutofit fontScale="90000"/>
          </a:bodyPr>
          <a:lstStyle/>
          <a:p>
            <a:r>
              <a:rPr lang="en-IN" dirty="0"/>
              <a:t>Temp. Open Market Operations </a:t>
            </a:r>
          </a:p>
        </p:txBody>
      </p:sp>
      <p:sp>
        <p:nvSpPr>
          <p:cNvPr id="3" name="Text Placeholder 2">
            <a:extLst>
              <a:ext uri="{FF2B5EF4-FFF2-40B4-BE49-F238E27FC236}">
                <a16:creationId xmlns:a16="http://schemas.microsoft.com/office/drawing/2014/main" id="{DE442953-D8E0-8832-4924-08AD63A853A9}"/>
              </a:ext>
            </a:extLst>
          </p:cNvPr>
          <p:cNvSpPr>
            <a:spLocks noGrp="1"/>
          </p:cNvSpPr>
          <p:nvPr>
            <p:ph type="body" idx="1"/>
          </p:nvPr>
        </p:nvSpPr>
        <p:spPr>
          <a:xfrm>
            <a:off x="2590801" y="1066800"/>
            <a:ext cx="5474677" cy="5791200"/>
          </a:xfrm>
        </p:spPr>
        <p:txBody>
          <a:bodyPr/>
          <a:lstStyle/>
          <a:p>
            <a:r>
              <a:rPr lang="en-IN" dirty="0"/>
              <a:t>CB May lend securities against cash.(Increases rates)</a:t>
            </a:r>
          </a:p>
          <a:p>
            <a:endParaRPr lang="en-IN" dirty="0"/>
          </a:p>
          <a:p>
            <a:r>
              <a:rPr lang="en-IN" dirty="0"/>
              <a:t>CB lend cash against securities( Decreases interest rates)</a:t>
            </a:r>
          </a:p>
          <a:p>
            <a:endParaRPr lang="en-IN" dirty="0"/>
          </a:p>
          <a:p>
            <a:r>
              <a:rPr lang="en-IN" dirty="0"/>
              <a:t>Term of temporary operations is typically overnight or few days.</a:t>
            </a:r>
          </a:p>
          <a:p>
            <a:endParaRPr lang="en-IN" dirty="0"/>
          </a:p>
          <a:p>
            <a:r>
              <a:rPr lang="en-IN" dirty="0"/>
              <a:t>They are Repo options. Goal is to adjust level of money supply so as to keep the short -term interest rates close to the announce target rates.</a:t>
            </a:r>
          </a:p>
          <a:p>
            <a:endParaRPr lang="en-IN" dirty="0"/>
          </a:p>
          <a:p>
            <a:r>
              <a:rPr lang="en-IN" dirty="0"/>
              <a:t>In 2020 Fed Injected 7.75 billion of cash against (T-bills, MBS).</a:t>
            </a:r>
          </a:p>
        </p:txBody>
      </p:sp>
    </p:spTree>
    <p:extLst>
      <p:ext uri="{BB962C8B-B14F-4D97-AF65-F5344CB8AC3E}">
        <p14:creationId xmlns:p14="http://schemas.microsoft.com/office/powerpoint/2010/main" val="3295477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0953C-96A4-E009-0318-76E4E621C09F}"/>
              </a:ext>
            </a:extLst>
          </p:cNvPr>
          <p:cNvSpPr>
            <a:spLocks noGrp="1"/>
          </p:cNvSpPr>
          <p:nvPr>
            <p:ph type="title"/>
          </p:nvPr>
        </p:nvSpPr>
        <p:spPr/>
        <p:txBody>
          <a:bodyPr/>
          <a:lstStyle/>
          <a:p>
            <a:r>
              <a:rPr lang="en-IN" dirty="0"/>
              <a:t>Repo Auctions </a:t>
            </a:r>
          </a:p>
        </p:txBody>
      </p:sp>
      <p:sp>
        <p:nvSpPr>
          <p:cNvPr id="3" name="Text Placeholder 2">
            <a:extLst>
              <a:ext uri="{FF2B5EF4-FFF2-40B4-BE49-F238E27FC236}">
                <a16:creationId xmlns:a16="http://schemas.microsoft.com/office/drawing/2014/main" id="{4CA87F9A-DD62-8353-593C-44A561566C45}"/>
              </a:ext>
            </a:extLst>
          </p:cNvPr>
          <p:cNvSpPr>
            <a:spLocks noGrp="1"/>
          </p:cNvSpPr>
          <p:nvPr>
            <p:ph type="body" idx="1"/>
          </p:nvPr>
        </p:nvSpPr>
        <p:spPr/>
        <p:txBody>
          <a:bodyPr/>
          <a:lstStyle/>
          <a:p>
            <a:pPr algn="just"/>
            <a:r>
              <a:rPr lang="en-IN" dirty="0"/>
              <a:t>It allows central bank to monitor and act on a daily basis as needed to respond to the demand for reserves in the economy and keep short term Interest rates at the desired level.</a:t>
            </a:r>
          </a:p>
        </p:txBody>
      </p:sp>
    </p:spTree>
    <p:extLst>
      <p:ext uri="{BB962C8B-B14F-4D97-AF65-F5344CB8AC3E}">
        <p14:creationId xmlns:p14="http://schemas.microsoft.com/office/powerpoint/2010/main" val="2904178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41BD-23CD-4851-73F2-EF9CF9A590B9}"/>
              </a:ext>
            </a:extLst>
          </p:cNvPr>
          <p:cNvSpPr>
            <a:spLocks noGrp="1"/>
          </p:cNvSpPr>
          <p:nvPr>
            <p:ph type="title"/>
          </p:nvPr>
        </p:nvSpPr>
        <p:spPr/>
        <p:txBody>
          <a:bodyPr/>
          <a:lstStyle/>
          <a:p>
            <a:r>
              <a:rPr lang="en-IN" dirty="0"/>
              <a:t>Discount Windows</a:t>
            </a:r>
          </a:p>
        </p:txBody>
      </p:sp>
      <p:sp>
        <p:nvSpPr>
          <p:cNvPr id="3" name="Text Placeholder 2">
            <a:extLst>
              <a:ext uri="{FF2B5EF4-FFF2-40B4-BE49-F238E27FC236}">
                <a16:creationId xmlns:a16="http://schemas.microsoft.com/office/drawing/2014/main" id="{650EDB39-2598-3702-7FBD-0C04877E79C5}"/>
              </a:ext>
            </a:extLst>
          </p:cNvPr>
          <p:cNvSpPr>
            <a:spLocks noGrp="1"/>
          </p:cNvSpPr>
          <p:nvPr>
            <p:ph type="body" idx="1"/>
          </p:nvPr>
        </p:nvSpPr>
        <p:spPr/>
        <p:txBody>
          <a:bodyPr/>
          <a:lstStyle/>
          <a:p>
            <a:r>
              <a:rPr lang="en-IN" dirty="0"/>
              <a:t>CB lends funds to Depository institutions “As a lender of last resort”</a:t>
            </a:r>
          </a:p>
          <a:p>
            <a:endParaRPr lang="en-IN" dirty="0"/>
          </a:p>
          <a:p>
            <a:r>
              <a:rPr lang="en-IN" dirty="0"/>
              <a:t>It plays complementary role to open market operations.</a:t>
            </a:r>
          </a:p>
          <a:p>
            <a:endParaRPr lang="en-IN" dirty="0"/>
          </a:p>
          <a:p>
            <a:r>
              <a:rPr lang="en-IN" dirty="0"/>
              <a:t>It is best thought of as a safety valve to relieve pressure in markets,</a:t>
            </a:r>
          </a:p>
          <a:p>
            <a:endParaRPr lang="en-IN" dirty="0"/>
          </a:p>
          <a:p>
            <a:r>
              <a:rPr lang="en-IN" dirty="0"/>
              <a:t>“Fed lend 45.5bn to DP’s on September 2001.</a:t>
            </a:r>
          </a:p>
          <a:p>
            <a:endParaRPr lang="en-IN" dirty="0"/>
          </a:p>
          <a:p>
            <a:r>
              <a:rPr lang="en-IN" dirty="0"/>
              <a:t>Normally rate is lower than repo in market.</a:t>
            </a:r>
          </a:p>
        </p:txBody>
      </p:sp>
    </p:spTree>
    <p:extLst>
      <p:ext uri="{BB962C8B-B14F-4D97-AF65-F5344CB8AC3E}">
        <p14:creationId xmlns:p14="http://schemas.microsoft.com/office/powerpoint/2010/main" val="485241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EA335-8F6A-1539-6EC2-BEF4EF63B433}"/>
              </a:ext>
            </a:extLst>
          </p:cNvPr>
          <p:cNvSpPr>
            <a:spLocks noGrp="1"/>
          </p:cNvSpPr>
          <p:nvPr>
            <p:ph type="title"/>
          </p:nvPr>
        </p:nvSpPr>
        <p:spPr>
          <a:xfrm>
            <a:off x="1770406" y="695864"/>
            <a:ext cx="6940061" cy="829200"/>
          </a:xfrm>
        </p:spPr>
        <p:txBody>
          <a:bodyPr>
            <a:normAutofit fontScale="90000"/>
          </a:bodyPr>
          <a:lstStyle/>
          <a:p>
            <a:r>
              <a:rPr lang="en-IN" dirty="0"/>
              <a:t>Federal fund Action in 2007-2008</a:t>
            </a:r>
          </a:p>
        </p:txBody>
      </p:sp>
      <p:sp>
        <p:nvSpPr>
          <p:cNvPr id="3" name="Text Placeholder 2">
            <a:extLst>
              <a:ext uri="{FF2B5EF4-FFF2-40B4-BE49-F238E27FC236}">
                <a16:creationId xmlns:a16="http://schemas.microsoft.com/office/drawing/2014/main" id="{FB1C5501-D6FD-5ACF-FE7A-C3EC91B2DA76}"/>
              </a:ext>
            </a:extLst>
          </p:cNvPr>
          <p:cNvSpPr>
            <a:spLocks noGrp="1"/>
          </p:cNvSpPr>
          <p:nvPr>
            <p:ph type="body" idx="1"/>
          </p:nvPr>
        </p:nvSpPr>
        <p:spPr>
          <a:xfrm>
            <a:off x="1873923" y="1958196"/>
            <a:ext cx="6940061" cy="5791200"/>
          </a:xfrm>
        </p:spPr>
        <p:txBody>
          <a:bodyPr/>
          <a:lstStyle/>
          <a:p>
            <a:pPr algn="just"/>
            <a:r>
              <a:rPr lang="en-IN" dirty="0"/>
              <a:t>The ability of Fed to supply enough reserves and maintain its desired objective depends upon how crucially “</a:t>
            </a:r>
            <a:r>
              <a:rPr lang="en-IN" dirty="0">
                <a:highlight>
                  <a:srgbClr val="FFFF00"/>
                </a:highlight>
              </a:rPr>
              <a:t>money market functions</a:t>
            </a:r>
            <a:r>
              <a:rPr lang="en-IN" dirty="0"/>
              <a:t>”.</a:t>
            </a:r>
          </a:p>
          <a:p>
            <a:pPr algn="just"/>
            <a:endParaRPr lang="en-IN" dirty="0">
              <a:highlight>
                <a:srgbClr val="FFFF00"/>
              </a:highlight>
            </a:endParaRPr>
          </a:p>
          <a:p>
            <a:pPr algn="just"/>
            <a:r>
              <a:rPr lang="en-IN" dirty="0">
                <a:highlight>
                  <a:srgbClr val="FFFF00"/>
                </a:highlight>
              </a:rPr>
              <a:t>What happened in 2007???????</a:t>
            </a:r>
          </a:p>
        </p:txBody>
      </p:sp>
    </p:spTree>
    <p:extLst>
      <p:ext uri="{BB962C8B-B14F-4D97-AF65-F5344CB8AC3E}">
        <p14:creationId xmlns:p14="http://schemas.microsoft.com/office/powerpoint/2010/main" val="1693269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09BCE-5E06-FF9F-9047-BBA8D866B5BF}"/>
              </a:ext>
            </a:extLst>
          </p:cNvPr>
          <p:cNvSpPr>
            <a:spLocks noGrp="1"/>
          </p:cNvSpPr>
          <p:nvPr>
            <p:ph type="title"/>
          </p:nvPr>
        </p:nvSpPr>
        <p:spPr/>
        <p:txBody>
          <a:bodyPr/>
          <a:lstStyle/>
          <a:p>
            <a:r>
              <a:rPr lang="en-IN" dirty="0"/>
              <a:t>2007 Crisis case </a:t>
            </a:r>
          </a:p>
        </p:txBody>
      </p:sp>
      <p:sp>
        <p:nvSpPr>
          <p:cNvPr id="3" name="Text Placeholder 2">
            <a:extLst>
              <a:ext uri="{FF2B5EF4-FFF2-40B4-BE49-F238E27FC236}">
                <a16:creationId xmlns:a16="http://schemas.microsoft.com/office/drawing/2014/main" id="{9266B116-9321-7A28-9346-D628CE10DD96}"/>
              </a:ext>
            </a:extLst>
          </p:cNvPr>
          <p:cNvSpPr>
            <a:spLocks noGrp="1"/>
          </p:cNvSpPr>
          <p:nvPr>
            <p:ph type="body" idx="1"/>
          </p:nvPr>
        </p:nvSpPr>
        <p:spPr/>
        <p:txBody>
          <a:bodyPr/>
          <a:lstStyle/>
          <a:p>
            <a:endParaRPr lang="en-IN"/>
          </a:p>
        </p:txBody>
      </p:sp>
      <p:graphicFrame>
        <p:nvGraphicFramePr>
          <p:cNvPr id="4" name="Diagram 3">
            <a:extLst>
              <a:ext uri="{FF2B5EF4-FFF2-40B4-BE49-F238E27FC236}">
                <a16:creationId xmlns:a16="http://schemas.microsoft.com/office/drawing/2014/main" id="{FDD6AE02-1E1B-93FF-9744-3BA10C2212F4}"/>
              </a:ext>
            </a:extLst>
          </p:cNvPr>
          <p:cNvGraphicFramePr/>
          <p:nvPr/>
        </p:nvGraphicFramePr>
        <p:xfrm>
          <a:off x="3048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0730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6C24D-E707-B7E0-A38E-7709B231976C}"/>
              </a:ext>
            </a:extLst>
          </p:cNvPr>
          <p:cNvSpPr>
            <a:spLocks noGrp="1"/>
          </p:cNvSpPr>
          <p:nvPr>
            <p:ph type="title"/>
          </p:nvPr>
        </p:nvSpPr>
        <p:spPr/>
        <p:txBody>
          <a:bodyPr/>
          <a:lstStyle/>
          <a:p>
            <a:r>
              <a:rPr lang="en-IN" b="1" u="sng" dirty="0"/>
              <a:t>What Fed did to </a:t>
            </a:r>
            <a:r>
              <a:rPr lang="en-IN" b="1" u="sng" dirty="0" err="1"/>
              <a:t>stabalize</a:t>
            </a:r>
            <a:endParaRPr lang="en-IN" b="1" u="sng" dirty="0"/>
          </a:p>
        </p:txBody>
      </p:sp>
      <p:sp>
        <p:nvSpPr>
          <p:cNvPr id="3" name="Text Placeholder 2">
            <a:extLst>
              <a:ext uri="{FF2B5EF4-FFF2-40B4-BE49-F238E27FC236}">
                <a16:creationId xmlns:a16="http://schemas.microsoft.com/office/drawing/2014/main" id="{D4934E17-9FD4-D7BE-05CA-1B51068F1ED3}"/>
              </a:ext>
            </a:extLst>
          </p:cNvPr>
          <p:cNvSpPr>
            <a:spLocks noGrp="1"/>
          </p:cNvSpPr>
          <p:nvPr>
            <p:ph type="body" idx="1"/>
          </p:nvPr>
        </p:nvSpPr>
        <p:spPr>
          <a:xfrm>
            <a:off x="367175" y="764407"/>
            <a:ext cx="6940061" cy="5791200"/>
          </a:xfrm>
        </p:spPr>
        <p:txBody>
          <a:bodyPr/>
          <a:lstStyle/>
          <a:p>
            <a:r>
              <a:rPr lang="en-IN" dirty="0"/>
              <a:t>Hence interest rates in Inter- bank markets increased dramatically relative to target fed-fund rates.</a:t>
            </a:r>
          </a:p>
          <a:p>
            <a:endParaRPr lang="en-IN" dirty="0"/>
          </a:p>
        </p:txBody>
      </p:sp>
      <p:graphicFrame>
        <p:nvGraphicFramePr>
          <p:cNvPr id="4" name="Diagram 3">
            <a:extLst>
              <a:ext uri="{FF2B5EF4-FFF2-40B4-BE49-F238E27FC236}">
                <a16:creationId xmlns:a16="http://schemas.microsoft.com/office/drawing/2014/main" id="{BAA6B2F9-EFEA-C2A7-E80F-12F5551A9790}"/>
              </a:ext>
            </a:extLst>
          </p:cNvPr>
          <p:cNvGraphicFramePr/>
          <p:nvPr/>
        </p:nvGraphicFramePr>
        <p:xfrm>
          <a:off x="3048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4815D2D5-B9AE-548F-9276-400D69D9971E}"/>
              </a:ext>
            </a:extLst>
          </p:cNvPr>
          <p:cNvGrpSpPr/>
          <p:nvPr/>
        </p:nvGrpSpPr>
        <p:grpSpPr>
          <a:xfrm>
            <a:off x="4454769" y="5687714"/>
            <a:ext cx="4876800" cy="894080"/>
            <a:chOff x="1219200" y="3082836"/>
            <a:chExt cx="4876800" cy="894080"/>
          </a:xfrm>
        </p:grpSpPr>
        <p:sp>
          <p:nvSpPr>
            <p:cNvPr id="6" name="Rectangle: Rounded Corners 5">
              <a:extLst>
                <a:ext uri="{FF2B5EF4-FFF2-40B4-BE49-F238E27FC236}">
                  <a16:creationId xmlns:a16="http://schemas.microsoft.com/office/drawing/2014/main" id="{3F6E1AC4-E216-0FC2-4E53-8A4B09EB6104}"/>
                </a:ext>
              </a:extLst>
            </p:cNvPr>
            <p:cNvSpPr/>
            <p:nvPr/>
          </p:nvSpPr>
          <p:spPr>
            <a:xfrm>
              <a:off x="1219200" y="3082836"/>
              <a:ext cx="4876800" cy="89408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FF3A161F-2818-19C5-654C-44765F5E7A72}"/>
                </a:ext>
              </a:extLst>
            </p:cNvPr>
            <p:cNvSpPr txBox="1"/>
            <p:nvPr/>
          </p:nvSpPr>
          <p:spPr>
            <a:xfrm>
              <a:off x="1245387" y="3109023"/>
              <a:ext cx="3834841" cy="8417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defTabSz="666750">
                <a:lnSpc>
                  <a:spcPct val="90000"/>
                </a:lnSpc>
                <a:spcBef>
                  <a:spcPct val="0"/>
                </a:spcBef>
                <a:spcAft>
                  <a:spcPct val="35000"/>
                </a:spcAft>
              </a:pPr>
              <a:r>
                <a:rPr lang="en-IN" sz="1500" dirty="0"/>
                <a:t>Fed announced new lending program to provide credit to other  wall street firms and increase maturity to 90 days from 30 days.</a:t>
              </a:r>
            </a:p>
          </p:txBody>
        </p:sp>
      </p:grpSp>
    </p:spTree>
    <p:extLst>
      <p:ext uri="{BB962C8B-B14F-4D97-AF65-F5344CB8AC3E}">
        <p14:creationId xmlns:p14="http://schemas.microsoft.com/office/powerpoint/2010/main" val="459284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7833-9EB1-2411-C8A0-7F2E4A2C4A50}"/>
              </a:ext>
            </a:extLst>
          </p:cNvPr>
          <p:cNvSpPr>
            <a:spLocks noGrp="1"/>
          </p:cNvSpPr>
          <p:nvPr>
            <p:ph type="title"/>
          </p:nvPr>
        </p:nvSpPr>
        <p:spPr>
          <a:xfrm>
            <a:off x="2814423" y="815798"/>
            <a:ext cx="5205046" cy="765415"/>
          </a:xfrm>
        </p:spPr>
        <p:txBody>
          <a:bodyPr>
            <a:normAutofit fontScale="90000"/>
          </a:bodyPr>
          <a:lstStyle/>
          <a:p>
            <a:r>
              <a:rPr lang="en-IN" dirty="0"/>
              <a:t>View Point on 2024 Debt Market Scenario</a:t>
            </a:r>
          </a:p>
        </p:txBody>
      </p:sp>
      <p:sp>
        <p:nvSpPr>
          <p:cNvPr id="3" name="Text Placeholder 2">
            <a:extLst>
              <a:ext uri="{FF2B5EF4-FFF2-40B4-BE49-F238E27FC236}">
                <a16:creationId xmlns:a16="http://schemas.microsoft.com/office/drawing/2014/main" id="{4A9805AC-4597-C145-C0DF-E48EF030B385}"/>
              </a:ext>
            </a:extLst>
          </p:cNvPr>
          <p:cNvSpPr>
            <a:spLocks noGrp="1"/>
          </p:cNvSpPr>
          <p:nvPr>
            <p:ph type="body" idx="1"/>
          </p:nvPr>
        </p:nvSpPr>
        <p:spPr>
          <a:xfrm>
            <a:off x="1712897" y="1745411"/>
            <a:ext cx="6940061" cy="5791200"/>
          </a:xfrm>
        </p:spPr>
        <p:txBody>
          <a:bodyPr/>
          <a:lstStyle/>
          <a:p>
            <a:r>
              <a:rPr lang="en-IN" dirty="0"/>
              <a:t>Life knows two miseries-getting what you want and not getting what you want.</a:t>
            </a:r>
          </a:p>
        </p:txBody>
      </p:sp>
    </p:spTree>
    <p:extLst>
      <p:ext uri="{BB962C8B-B14F-4D97-AF65-F5344CB8AC3E}">
        <p14:creationId xmlns:p14="http://schemas.microsoft.com/office/powerpoint/2010/main" val="1811521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7085E-25B9-EFDA-0195-A34A209F7BB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01BAFF1-33D1-C554-8347-0A0ABE3959EB}"/>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62D4D20D-4942-A152-A5CA-CA811B6F4E48}"/>
              </a:ext>
            </a:extLst>
          </p:cNvPr>
          <p:cNvPicPr>
            <a:picLocks noChangeAspect="1"/>
          </p:cNvPicPr>
          <p:nvPr/>
        </p:nvPicPr>
        <p:blipFill>
          <a:blip r:embed="rId2"/>
          <a:stretch>
            <a:fillRect/>
          </a:stretch>
        </p:blipFill>
        <p:spPr>
          <a:xfrm>
            <a:off x="1249048" y="0"/>
            <a:ext cx="9693903" cy="6858000"/>
          </a:xfrm>
          <a:prstGeom prst="rect">
            <a:avLst/>
          </a:prstGeom>
        </p:spPr>
      </p:pic>
      <p:pic>
        <p:nvPicPr>
          <p:cNvPr id="7" name="Picture 6">
            <a:extLst>
              <a:ext uri="{FF2B5EF4-FFF2-40B4-BE49-F238E27FC236}">
                <a16:creationId xmlns:a16="http://schemas.microsoft.com/office/drawing/2014/main" id="{91DB1E59-0DEC-883E-4837-FCF1E803EFC5}"/>
              </a:ext>
            </a:extLst>
          </p:cNvPr>
          <p:cNvPicPr>
            <a:picLocks noChangeAspect="1"/>
          </p:cNvPicPr>
          <p:nvPr/>
        </p:nvPicPr>
        <p:blipFill>
          <a:blip r:embed="rId2"/>
          <a:stretch>
            <a:fillRect/>
          </a:stretch>
        </p:blipFill>
        <p:spPr>
          <a:xfrm>
            <a:off x="1249048" y="0"/>
            <a:ext cx="9693903" cy="6858000"/>
          </a:xfrm>
          <a:prstGeom prst="rect">
            <a:avLst/>
          </a:prstGeom>
        </p:spPr>
      </p:pic>
    </p:spTree>
    <p:extLst>
      <p:ext uri="{BB962C8B-B14F-4D97-AF65-F5344CB8AC3E}">
        <p14:creationId xmlns:p14="http://schemas.microsoft.com/office/powerpoint/2010/main" val="487424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BB3-42FF-396E-B18B-4AD4E4D36FC7}"/>
              </a:ext>
            </a:extLst>
          </p:cNvPr>
          <p:cNvSpPr>
            <a:spLocks noGrp="1"/>
          </p:cNvSpPr>
          <p:nvPr>
            <p:ph type="title"/>
          </p:nvPr>
        </p:nvSpPr>
        <p:spPr>
          <a:ln>
            <a:solidFill>
              <a:schemeClr val="accent1"/>
            </a:solidFill>
          </a:ln>
        </p:spPr>
        <p:txBody>
          <a:bodyPr/>
          <a:lstStyle/>
          <a:p>
            <a:r>
              <a:rPr lang="en-IN" b="1" u="sng" dirty="0"/>
              <a:t>Issuance of G-Sec and T-Bill</a:t>
            </a:r>
          </a:p>
        </p:txBody>
      </p:sp>
      <p:sp>
        <p:nvSpPr>
          <p:cNvPr id="3" name="Content Placeholder 2">
            <a:extLst>
              <a:ext uri="{FF2B5EF4-FFF2-40B4-BE49-F238E27FC236}">
                <a16:creationId xmlns:a16="http://schemas.microsoft.com/office/drawing/2014/main" id="{E63AC814-1760-3424-D6A4-74F264D6665C}"/>
              </a:ext>
            </a:extLst>
          </p:cNvPr>
          <p:cNvSpPr>
            <a:spLocks noGrp="1"/>
          </p:cNvSpPr>
          <p:nvPr>
            <p:ph idx="1"/>
          </p:nvPr>
        </p:nvSpPr>
        <p:spPr>
          <a:ln>
            <a:solidFill>
              <a:schemeClr val="accent1"/>
            </a:solidFill>
          </a:ln>
        </p:spPr>
        <p:txBody>
          <a:bodyPr/>
          <a:lstStyle/>
          <a:p>
            <a:pPr algn="just"/>
            <a:r>
              <a:rPr lang="en-IN" dirty="0"/>
              <a:t>Every participant of the auction process should be a member of RBI by opening </a:t>
            </a:r>
            <a:r>
              <a:rPr lang="en-IN" dirty="0">
                <a:highlight>
                  <a:srgbClr val="FFFF00"/>
                </a:highlight>
              </a:rPr>
              <a:t>subsidiary general Ledger(SGL) </a:t>
            </a:r>
            <a:r>
              <a:rPr lang="en-IN" dirty="0"/>
              <a:t>account with RBI. It keeps securities in dematerialised form.</a:t>
            </a:r>
          </a:p>
          <a:p>
            <a:pPr algn="just"/>
            <a:r>
              <a:rPr lang="en-IN" dirty="0"/>
              <a:t>One has to open a current account and subsidiary account.</a:t>
            </a:r>
          </a:p>
          <a:p>
            <a:pPr algn="just"/>
            <a:r>
              <a:rPr lang="en-IN" dirty="0"/>
              <a:t>They place their bids directly through E-Platform.</a:t>
            </a:r>
          </a:p>
          <a:p>
            <a:pPr algn="just"/>
            <a:r>
              <a:rPr lang="en-IN" dirty="0"/>
              <a:t>Non-Member can place bid through member of RBI (Gilt Account).</a:t>
            </a:r>
          </a:p>
        </p:txBody>
      </p:sp>
    </p:spTree>
    <p:extLst>
      <p:ext uri="{BB962C8B-B14F-4D97-AF65-F5344CB8AC3E}">
        <p14:creationId xmlns:p14="http://schemas.microsoft.com/office/powerpoint/2010/main" val="3557833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63C93-C2BA-50DE-F0FD-180B44D2C40D}"/>
              </a:ext>
            </a:extLst>
          </p:cNvPr>
          <p:cNvSpPr>
            <a:spLocks noGrp="1"/>
          </p:cNvSpPr>
          <p:nvPr>
            <p:ph type="title"/>
          </p:nvPr>
        </p:nvSpPr>
        <p:spPr>
          <a:ln>
            <a:solidFill>
              <a:schemeClr val="accent1"/>
            </a:solidFill>
          </a:ln>
        </p:spPr>
        <p:txBody>
          <a:bodyPr/>
          <a:lstStyle/>
          <a:p>
            <a:r>
              <a:rPr lang="en-IN" dirty="0"/>
              <a:t>Auction process of T-bills and G-secs </a:t>
            </a:r>
          </a:p>
        </p:txBody>
      </p:sp>
      <p:sp>
        <p:nvSpPr>
          <p:cNvPr id="3" name="Content Placeholder 2">
            <a:extLst>
              <a:ext uri="{FF2B5EF4-FFF2-40B4-BE49-F238E27FC236}">
                <a16:creationId xmlns:a16="http://schemas.microsoft.com/office/drawing/2014/main" id="{2719875F-7EA9-C6E3-905E-3B8ABAA95F34}"/>
              </a:ext>
            </a:extLst>
          </p:cNvPr>
          <p:cNvSpPr>
            <a:spLocks noGrp="1"/>
          </p:cNvSpPr>
          <p:nvPr>
            <p:ph idx="1"/>
          </p:nvPr>
        </p:nvSpPr>
        <p:spPr>
          <a:ln>
            <a:solidFill>
              <a:schemeClr val="accent1"/>
            </a:solidFill>
          </a:ln>
        </p:spPr>
        <p:txBody>
          <a:bodyPr/>
          <a:lstStyle/>
          <a:p>
            <a:r>
              <a:rPr lang="en-IN" dirty="0"/>
              <a:t>RBI publishes half yearly G-secs calendar.</a:t>
            </a:r>
          </a:p>
          <a:p>
            <a:r>
              <a:rPr lang="en-IN" dirty="0"/>
              <a:t>When issued trading.</a:t>
            </a:r>
          </a:p>
          <a:p>
            <a:r>
              <a:rPr lang="en-IN" dirty="0"/>
              <a:t>Auction mechanism can be competitive bid and non-competitive bid.</a:t>
            </a:r>
          </a:p>
          <a:p>
            <a:endParaRPr lang="en-IN" dirty="0"/>
          </a:p>
        </p:txBody>
      </p:sp>
    </p:spTree>
    <p:extLst>
      <p:ext uri="{BB962C8B-B14F-4D97-AF65-F5344CB8AC3E}">
        <p14:creationId xmlns:p14="http://schemas.microsoft.com/office/powerpoint/2010/main" val="4227399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3852E-49EE-A094-7D23-C6EA87B2FDBB}"/>
              </a:ext>
            </a:extLst>
          </p:cNvPr>
          <p:cNvSpPr>
            <a:spLocks noGrp="1"/>
          </p:cNvSpPr>
          <p:nvPr>
            <p:ph type="title"/>
          </p:nvPr>
        </p:nvSpPr>
        <p:spPr/>
        <p:txBody>
          <a:bodyPr/>
          <a:lstStyle/>
          <a:p>
            <a:r>
              <a:rPr lang="en-IN" dirty="0"/>
              <a:t>Auction process of T-bills and G-secs </a:t>
            </a:r>
          </a:p>
        </p:txBody>
      </p:sp>
      <p:graphicFrame>
        <p:nvGraphicFramePr>
          <p:cNvPr id="4" name="Content Placeholder 3">
            <a:extLst>
              <a:ext uri="{FF2B5EF4-FFF2-40B4-BE49-F238E27FC236}">
                <a16:creationId xmlns:a16="http://schemas.microsoft.com/office/drawing/2014/main" id="{34BF1CA7-2A1A-2198-452D-04BD4DF40AC3}"/>
              </a:ext>
            </a:extLst>
          </p:cNvPr>
          <p:cNvGraphicFramePr>
            <a:graphicFrameLocks noGrp="1"/>
          </p:cNvGraphicFramePr>
          <p:nvPr>
            <p:ph idx="1"/>
          </p:nvPr>
        </p:nvGraphicFramePr>
        <p:xfrm>
          <a:off x="838200" y="1351471"/>
          <a:ext cx="10515600" cy="53828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949DDD61-81CC-1859-0FBB-59102FB23AA2}"/>
              </a:ext>
            </a:extLst>
          </p:cNvPr>
          <p:cNvSpPr txBox="1"/>
          <p:nvPr/>
        </p:nvSpPr>
        <p:spPr>
          <a:xfrm>
            <a:off x="9132499" y="6423804"/>
            <a:ext cx="2501660" cy="369332"/>
          </a:xfrm>
          <a:prstGeom prst="rect">
            <a:avLst/>
          </a:prstGeom>
          <a:noFill/>
        </p:spPr>
        <p:txBody>
          <a:bodyPr wrap="square" rtlCol="0">
            <a:spAutoFit/>
          </a:bodyPr>
          <a:lstStyle/>
          <a:p>
            <a:r>
              <a:rPr lang="en-IN" dirty="0"/>
              <a:t>BSE Direct.com</a:t>
            </a:r>
          </a:p>
        </p:txBody>
      </p:sp>
    </p:spTree>
    <p:extLst>
      <p:ext uri="{BB962C8B-B14F-4D97-AF65-F5344CB8AC3E}">
        <p14:creationId xmlns:p14="http://schemas.microsoft.com/office/powerpoint/2010/main" val="138863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13963-5FAC-F14A-5E9E-345D33A7FF84}"/>
              </a:ext>
            </a:extLst>
          </p:cNvPr>
          <p:cNvSpPr>
            <a:spLocks noGrp="1"/>
          </p:cNvSpPr>
          <p:nvPr>
            <p:ph type="title"/>
          </p:nvPr>
        </p:nvSpPr>
        <p:spPr>
          <a:ln>
            <a:solidFill>
              <a:schemeClr val="accent1"/>
            </a:solidFill>
          </a:ln>
        </p:spPr>
        <p:txBody>
          <a:bodyPr/>
          <a:lstStyle/>
          <a:p>
            <a:r>
              <a:rPr lang="en-IN" u="sng" dirty="0"/>
              <a:t>Allotment Mechanism</a:t>
            </a:r>
          </a:p>
        </p:txBody>
      </p:sp>
      <p:sp>
        <p:nvSpPr>
          <p:cNvPr id="3" name="Content Placeholder 2">
            <a:extLst>
              <a:ext uri="{FF2B5EF4-FFF2-40B4-BE49-F238E27FC236}">
                <a16:creationId xmlns:a16="http://schemas.microsoft.com/office/drawing/2014/main" id="{CFB3AB35-255C-C162-2F21-36938E6D1677}"/>
              </a:ext>
            </a:extLst>
          </p:cNvPr>
          <p:cNvSpPr>
            <a:spLocks noGrp="1"/>
          </p:cNvSpPr>
          <p:nvPr>
            <p:ph idx="1"/>
          </p:nvPr>
        </p:nvSpPr>
        <p:spPr>
          <a:ln>
            <a:solidFill>
              <a:schemeClr val="accent1"/>
            </a:solidFill>
          </a:ln>
        </p:spPr>
        <p:txBody>
          <a:bodyPr/>
          <a:lstStyle/>
          <a:p>
            <a:r>
              <a:rPr lang="en-IN" dirty="0"/>
              <a:t>Yield based(new issue)  and Price based(re-issue).</a:t>
            </a:r>
          </a:p>
          <a:p>
            <a:endParaRPr lang="en-IN" dirty="0"/>
          </a:p>
          <a:p>
            <a:r>
              <a:rPr lang="en-IN" dirty="0"/>
              <a:t>Suppose RBI came up with 4000 </a:t>
            </a:r>
            <a:r>
              <a:rPr lang="en-IN" dirty="0" err="1"/>
              <a:t>cr</a:t>
            </a:r>
            <a:r>
              <a:rPr lang="en-IN" dirty="0"/>
              <a:t> of G-sec for issuance.</a:t>
            </a:r>
          </a:p>
          <a:p>
            <a:endParaRPr lang="en-IN" dirty="0"/>
          </a:p>
        </p:txBody>
      </p:sp>
      <p:graphicFrame>
        <p:nvGraphicFramePr>
          <p:cNvPr id="4" name="Table 4">
            <a:extLst>
              <a:ext uri="{FF2B5EF4-FFF2-40B4-BE49-F238E27FC236}">
                <a16:creationId xmlns:a16="http://schemas.microsoft.com/office/drawing/2014/main" id="{222295D5-E7B0-E622-2CDA-629E4E70DDD0}"/>
              </a:ext>
            </a:extLst>
          </p:cNvPr>
          <p:cNvGraphicFramePr>
            <a:graphicFrameLocks noGrp="1"/>
          </p:cNvGraphicFramePr>
          <p:nvPr/>
        </p:nvGraphicFramePr>
        <p:xfrm>
          <a:off x="2892725" y="3428999"/>
          <a:ext cx="5445732" cy="3203306"/>
        </p:xfrm>
        <a:graphic>
          <a:graphicData uri="http://schemas.openxmlformats.org/drawingml/2006/table">
            <a:tbl>
              <a:tblPr firstRow="1" bandRow="1">
                <a:tableStyleId>{5C22544A-7EE6-4342-B048-85BDC9FD1C3A}</a:tableStyleId>
              </a:tblPr>
              <a:tblGrid>
                <a:gridCol w="1361433">
                  <a:extLst>
                    <a:ext uri="{9D8B030D-6E8A-4147-A177-3AD203B41FA5}">
                      <a16:colId xmlns:a16="http://schemas.microsoft.com/office/drawing/2014/main" val="568221902"/>
                    </a:ext>
                  </a:extLst>
                </a:gridCol>
                <a:gridCol w="1361433">
                  <a:extLst>
                    <a:ext uri="{9D8B030D-6E8A-4147-A177-3AD203B41FA5}">
                      <a16:colId xmlns:a16="http://schemas.microsoft.com/office/drawing/2014/main" val="1493995665"/>
                    </a:ext>
                  </a:extLst>
                </a:gridCol>
                <a:gridCol w="1361433">
                  <a:extLst>
                    <a:ext uri="{9D8B030D-6E8A-4147-A177-3AD203B41FA5}">
                      <a16:colId xmlns:a16="http://schemas.microsoft.com/office/drawing/2014/main" val="3886109749"/>
                    </a:ext>
                  </a:extLst>
                </a:gridCol>
                <a:gridCol w="1361433">
                  <a:extLst>
                    <a:ext uri="{9D8B030D-6E8A-4147-A177-3AD203B41FA5}">
                      <a16:colId xmlns:a16="http://schemas.microsoft.com/office/drawing/2014/main" val="3520960759"/>
                    </a:ext>
                  </a:extLst>
                </a:gridCol>
              </a:tblGrid>
              <a:tr h="633620">
                <a:tc>
                  <a:txBody>
                    <a:bodyPr/>
                    <a:lstStyle/>
                    <a:p>
                      <a:r>
                        <a:rPr lang="en-IN" dirty="0">
                          <a:solidFill>
                            <a:srgbClr val="FF0000"/>
                          </a:solidFill>
                        </a:rPr>
                        <a:t>S. No.</a:t>
                      </a:r>
                    </a:p>
                  </a:txBody>
                  <a:tcPr/>
                </a:tc>
                <a:tc>
                  <a:txBody>
                    <a:bodyPr/>
                    <a:lstStyle/>
                    <a:p>
                      <a:r>
                        <a:rPr lang="en-IN" dirty="0">
                          <a:solidFill>
                            <a:srgbClr val="FF0000"/>
                          </a:solidFill>
                        </a:rPr>
                        <a:t>Bid</a:t>
                      </a:r>
                    </a:p>
                  </a:txBody>
                  <a:tcPr/>
                </a:tc>
                <a:tc>
                  <a:txBody>
                    <a:bodyPr/>
                    <a:lstStyle/>
                    <a:p>
                      <a:r>
                        <a:rPr lang="en-IN" dirty="0">
                          <a:solidFill>
                            <a:srgbClr val="FF0000"/>
                          </a:solidFill>
                        </a:rPr>
                        <a:t>Bid Amount</a:t>
                      </a:r>
                    </a:p>
                  </a:txBody>
                  <a:tcPr/>
                </a:tc>
                <a:tc>
                  <a:txBody>
                    <a:bodyPr/>
                    <a:lstStyle/>
                    <a:p>
                      <a:r>
                        <a:rPr lang="en-IN" dirty="0">
                          <a:solidFill>
                            <a:srgbClr val="FF0000"/>
                          </a:solidFill>
                        </a:rPr>
                        <a:t>Total</a:t>
                      </a:r>
                    </a:p>
                  </a:txBody>
                  <a:tcPr/>
                </a:tc>
                <a:extLst>
                  <a:ext uri="{0D108BD9-81ED-4DB2-BD59-A6C34878D82A}">
                    <a16:rowId xmlns:a16="http://schemas.microsoft.com/office/drawing/2014/main" val="4140149764"/>
                  </a:ext>
                </a:extLst>
              </a:tr>
              <a:tr h="367098">
                <a:tc>
                  <a:txBody>
                    <a:bodyPr/>
                    <a:lstStyle/>
                    <a:p>
                      <a:r>
                        <a:rPr lang="en-IN" dirty="0"/>
                        <a:t>1</a:t>
                      </a:r>
                    </a:p>
                  </a:txBody>
                  <a:tcPr/>
                </a:tc>
                <a:tc>
                  <a:txBody>
                    <a:bodyPr/>
                    <a:lstStyle/>
                    <a:p>
                      <a:r>
                        <a:rPr lang="en-IN" dirty="0"/>
                        <a:t>7.21</a:t>
                      </a:r>
                    </a:p>
                  </a:txBody>
                  <a:tcPr/>
                </a:tc>
                <a:tc>
                  <a:txBody>
                    <a:bodyPr/>
                    <a:lstStyle/>
                    <a:p>
                      <a:r>
                        <a:rPr lang="en-IN" dirty="0"/>
                        <a:t>1500</a:t>
                      </a:r>
                    </a:p>
                  </a:txBody>
                  <a:tcPr/>
                </a:tc>
                <a:tc>
                  <a:txBody>
                    <a:bodyPr/>
                    <a:lstStyle/>
                    <a:p>
                      <a:r>
                        <a:rPr lang="en-IN" dirty="0"/>
                        <a:t>1500</a:t>
                      </a:r>
                    </a:p>
                  </a:txBody>
                  <a:tcPr/>
                </a:tc>
                <a:extLst>
                  <a:ext uri="{0D108BD9-81ED-4DB2-BD59-A6C34878D82A}">
                    <a16:rowId xmlns:a16="http://schemas.microsoft.com/office/drawing/2014/main" val="4219095296"/>
                  </a:ext>
                </a:extLst>
              </a:tr>
              <a:tr h="367098">
                <a:tc>
                  <a:txBody>
                    <a:bodyPr/>
                    <a:lstStyle/>
                    <a:p>
                      <a:r>
                        <a:rPr lang="en-IN" dirty="0"/>
                        <a:t>2</a:t>
                      </a:r>
                    </a:p>
                  </a:txBody>
                  <a:tcPr/>
                </a:tc>
                <a:tc>
                  <a:txBody>
                    <a:bodyPr/>
                    <a:lstStyle/>
                    <a:p>
                      <a:r>
                        <a:rPr lang="en-IN" dirty="0"/>
                        <a:t>7.23</a:t>
                      </a:r>
                    </a:p>
                  </a:txBody>
                  <a:tcPr/>
                </a:tc>
                <a:tc>
                  <a:txBody>
                    <a:bodyPr/>
                    <a:lstStyle/>
                    <a:p>
                      <a:r>
                        <a:rPr lang="en-IN" dirty="0"/>
                        <a:t>1000</a:t>
                      </a:r>
                    </a:p>
                  </a:txBody>
                  <a:tcPr/>
                </a:tc>
                <a:tc>
                  <a:txBody>
                    <a:bodyPr/>
                    <a:lstStyle/>
                    <a:p>
                      <a:r>
                        <a:rPr lang="en-IN" dirty="0"/>
                        <a:t>2500</a:t>
                      </a:r>
                    </a:p>
                  </a:txBody>
                  <a:tcPr/>
                </a:tc>
                <a:extLst>
                  <a:ext uri="{0D108BD9-81ED-4DB2-BD59-A6C34878D82A}">
                    <a16:rowId xmlns:a16="http://schemas.microsoft.com/office/drawing/2014/main" val="1219202552"/>
                  </a:ext>
                </a:extLst>
              </a:tr>
              <a:tr h="367098">
                <a:tc>
                  <a:txBody>
                    <a:bodyPr/>
                    <a:lstStyle/>
                    <a:p>
                      <a:r>
                        <a:rPr lang="en-IN" dirty="0"/>
                        <a:t>3</a:t>
                      </a:r>
                    </a:p>
                  </a:txBody>
                  <a:tcPr/>
                </a:tc>
                <a:tc>
                  <a:txBody>
                    <a:bodyPr/>
                    <a:lstStyle/>
                    <a:p>
                      <a:r>
                        <a:rPr lang="en-IN" dirty="0"/>
                        <a:t>7.24</a:t>
                      </a:r>
                    </a:p>
                  </a:txBody>
                  <a:tcPr/>
                </a:tc>
                <a:tc>
                  <a:txBody>
                    <a:bodyPr/>
                    <a:lstStyle/>
                    <a:p>
                      <a:r>
                        <a:rPr lang="en-IN" dirty="0"/>
                        <a:t>1000</a:t>
                      </a:r>
                    </a:p>
                  </a:txBody>
                  <a:tcPr/>
                </a:tc>
                <a:tc>
                  <a:txBody>
                    <a:bodyPr/>
                    <a:lstStyle/>
                    <a:p>
                      <a:r>
                        <a:rPr lang="en-IN" dirty="0"/>
                        <a:t>3500</a:t>
                      </a:r>
                    </a:p>
                  </a:txBody>
                  <a:tcPr/>
                </a:tc>
                <a:extLst>
                  <a:ext uri="{0D108BD9-81ED-4DB2-BD59-A6C34878D82A}">
                    <a16:rowId xmlns:a16="http://schemas.microsoft.com/office/drawing/2014/main" val="1294024929"/>
                  </a:ext>
                </a:extLst>
              </a:tr>
              <a:tr h="367098">
                <a:tc>
                  <a:txBody>
                    <a:bodyPr/>
                    <a:lstStyle/>
                    <a:p>
                      <a:r>
                        <a:rPr lang="en-IN" dirty="0">
                          <a:highlight>
                            <a:srgbClr val="FFFF00"/>
                          </a:highlight>
                        </a:rPr>
                        <a:t>4</a:t>
                      </a:r>
                    </a:p>
                  </a:txBody>
                  <a:tcPr/>
                </a:tc>
                <a:tc>
                  <a:txBody>
                    <a:bodyPr/>
                    <a:lstStyle/>
                    <a:p>
                      <a:r>
                        <a:rPr lang="en-IN" dirty="0">
                          <a:highlight>
                            <a:srgbClr val="FFFF00"/>
                          </a:highlight>
                        </a:rPr>
                        <a:t>7.26</a:t>
                      </a:r>
                    </a:p>
                  </a:txBody>
                  <a:tcPr/>
                </a:tc>
                <a:tc>
                  <a:txBody>
                    <a:bodyPr/>
                    <a:lstStyle/>
                    <a:p>
                      <a:r>
                        <a:rPr lang="en-IN" dirty="0">
                          <a:highlight>
                            <a:srgbClr val="FFFF00"/>
                          </a:highlight>
                        </a:rPr>
                        <a:t>500</a:t>
                      </a:r>
                    </a:p>
                  </a:txBody>
                  <a:tcPr/>
                </a:tc>
                <a:tc>
                  <a:txBody>
                    <a:bodyPr/>
                    <a:lstStyle/>
                    <a:p>
                      <a:r>
                        <a:rPr lang="en-IN" dirty="0">
                          <a:highlight>
                            <a:srgbClr val="FFFF00"/>
                          </a:highlight>
                        </a:rPr>
                        <a:t>4000</a:t>
                      </a:r>
                    </a:p>
                  </a:txBody>
                  <a:tcPr/>
                </a:tc>
                <a:extLst>
                  <a:ext uri="{0D108BD9-81ED-4DB2-BD59-A6C34878D82A}">
                    <a16:rowId xmlns:a16="http://schemas.microsoft.com/office/drawing/2014/main" val="865874717"/>
                  </a:ext>
                </a:extLst>
              </a:tr>
              <a:tr h="367098">
                <a:tc>
                  <a:txBody>
                    <a:bodyPr/>
                    <a:lstStyle/>
                    <a:p>
                      <a:r>
                        <a:rPr lang="en-IN" dirty="0"/>
                        <a:t>5</a:t>
                      </a:r>
                    </a:p>
                  </a:txBody>
                  <a:tcPr/>
                </a:tc>
                <a:tc>
                  <a:txBody>
                    <a:bodyPr/>
                    <a:lstStyle/>
                    <a:p>
                      <a:r>
                        <a:rPr lang="en-IN" dirty="0"/>
                        <a:t>7.30</a:t>
                      </a:r>
                    </a:p>
                  </a:txBody>
                  <a:tcPr/>
                </a:tc>
                <a:tc>
                  <a:txBody>
                    <a:bodyPr/>
                    <a:lstStyle/>
                    <a:p>
                      <a:r>
                        <a:rPr lang="en-IN" dirty="0"/>
                        <a:t>500</a:t>
                      </a:r>
                    </a:p>
                  </a:txBody>
                  <a:tcPr/>
                </a:tc>
                <a:tc>
                  <a:txBody>
                    <a:bodyPr/>
                    <a:lstStyle/>
                    <a:p>
                      <a:r>
                        <a:rPr lang="en-IN" dirty="0"/>
                        <a:t>4500</a:t>
                      </a:r>
                    </a:p>
                  </a:txBody>
                  <a:tcPr/>
                </a:tc>
                <a:extLst>
                  <a:ext uri="{0D108BD9-81ED-4DB2-BD59-A6C34878D82A}">
                    <a16:rowId xmlns:a16="http://schemas.microsoft.com/office/drawing/2014/main" val="3675428432"/>
                  </a:ext>
                </a:extLst>
              </a:tr>
              <a:tr h="367098">
                <a:tc>
                  <a:txBody>
                    <a:bodyPr/>
                    <a:lstStyle/>
                    <a:p>
                      <a:endParaRPr lang="en-IN" dirty="0"/>
                    </a:p>
                  </a:txBody>
                  <a:tcPr/>
                </a:tc>
                <a:tc>
                  <a:txBody>
                    <a:bodyPr/>
                    <a:lstStyle/>
                    <a:p>
                      <a:endParaRPr lang="en-IN"/>
                    </a:p>
                  </a:txBody>
                  <a:tcPr/>
                </a:tc>
                <a:tc>
                  <a:txBody>
                    <a:bodyPr/>
                    <a:lstStyle/>
                    <a:p>
                      <a:endParaRPr lang="en-IN"/>
                    </a:p>
                  </a:txBody>
                  <a:tcPr/>
                </a:tc>
                <a:tc>
                  <a:txBody>
                    <a:bodyPr/>
                    <a:lstStyle/>
                    <a:p>
                      <a:endParaRPr lang="en-IN"/>
                    </a:p>
                  </a:txBody>
                  <a:tcPr/>
                </a:tc>
                <a:extLst>
                  <a:ext uri="{0D108BD9-81ED-4DB2-BD59-A6C34878D82A}">
                    <a16:rowId xmlns:a16="http://schemas.microsoft.com/office/drawing/2014/main" val="638773104"/>
                  </a:ext>
                </a:extLst>
              </a:tr>
              <a:tr h="367098">
                <a:tc>
                  <a:txBody>
                    <a:bodyPr/>
                    <a:lstStyle/>
                    <a:p>
                      <a:endParaRPr lang="en-IN"/>
                    </a:p>
                  </a:txBody>
                  <a:tcPr/>
                </a:tc>
                <a:tc>
                  <a:txBody>
                    <a:bodyPr/>
                    <a:lstStyle/>
                    <a:p>
                      <a:endParaRPr lang="en-IN" dirty="0"/>
                    </a:p>
                  </a:txBody>
                  <a:tcPr/>
                </a:tc>
                <a:tc>
                  <a:txBody>
                    <a:bodyPr/>
                    <a:lstStyle/>
                    <a:p>
                      <a:endParaRPr lang="en-IN"/>
                    </a:p>
                  </a:txBody>
                  <a:tcPr/>
                </a:tc>
                <a:tc>
                  <a:txBody>
                    <a:bodyPr/>
                    <a:lstStyle/>
                    <a:p>
                      <a:endParaRPr lang="en-IN" dirty="0"/>
                    </a:p>
                  </a:txBody>
                  <a:tcPr/>
                </a:tc>
                <a:extLst>
                  <a:ext uri="{0D108BD9-81ED-4DB2-BD59-A6C34878D82A}">
                    <a16:rowId xmlns:a16="http://schemas.microsoft.com/office/drawing/2014/main" val="1616201472"/>
                  </a:ext>
                </a:extLst>
              </a:tr>
            </a:tbl>
          </a:graphicData>
        </a:graphic>
      </p:graphicFrame>
    </p:spTree>
    <p:extLst>
      <p:ext uri="{BB962C8B-B14F-4D97-AF65-F5344CB8AC3E}">
        <p14:creationId xmlns:p14="http://schemas.microsoft.com/office/powerpoint/2010/main" val="41483270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4BD8-D5AE-655D-4528-5F6E62A07190}"/>
              </a:ext>
            </a:extLst>
          </p:cNvPr>
          <p:cNvSpPr>
            <a:spLocks noGrp="1"/>
          </p:cNvSpPr>
          <p:nvPr>
            <p:ph type="title"/>
          </p:nvPr>
        </p:nvSpPr>
        <p:spPr>
          <a:ln>
            <a:solidFill>
              <a:schemeClr val="accent1"/>
            </a:solidFill>
          </a:ln>
        </p:spPr>
        <p:txBody>
          <a:bodyPr/>
          <a:lstStyle/>
          <a:p>
            <a:r>
              <a:rPr lang="en-IN" dirty="0"/>
              <a:t>Was auction good??</a:t>
            </a:r>
          </a:p>
        </p:txBody>
      </p:sp>
      <p:sp>
        <p:nvSpPr>
          <p:cNvPr id="3" name="Content Placeholder 2">
            <a:extLst>
              <a:ext uri="{FF2B5EF4-FFF2-40B4-BE49-F238E27FC236}">
                <a16:creationId xmlns:a16="http://schemas.microsoft.com/office/drawing/2014/main" id="{0C9AD10E-0900-2AEA-3457-EA808E70D6A2}"/>
              </a:ext>
            </a:extLst>
          </p:cNvPr>
          <p:cNvSpPr>
            <a:spLocks noGrp="1"/>
          </p:cNvSpPr>
          <p:nvPr>
            <p:ph idx="1"/>
          </p:nvPr>
        </p:nvSpPr>
        <p:spPr>
          <a:ln>
            <a:solidFill>
              <a:schemeClr val="accent1"/>
            </a:solidFill>
          </a:ln>
        </p:spPr>
        <p:txBody>
          <a:bodyPr/>
          <a:lstStyle/>
          <a:p>
            <a:r>
              <a:rPr lang="en-IN" dirty="0"/>
              <a:t>4500/4000=1.125</a:t>
            </a:r>
          </a:p>
          <a:p>
            <a:r>
              <a:rPr lang="en-IN" dirty="0"/>
              <a:t>Tail= (7.26-7.235) (Highest yield – Average of acceptable yield)lower tail indicates the strength. </a:t>
            </a:r>
          </a:p>
          <a:p>
            <a:r>
              <a:rPr lang="en-IN" dirty="0"/>
              <a:t>Lower tail indicates strength.</a:t>
            </a:r>
          </a:p>
          <a:p>
            <a:r>
              <a:rPr lang="en-IN" dirty="0"/>
              <a:t>Auction detail provide demand for the bond. </a:t>
            </a:r>
          </a:p>
        </p:txBody>
      </p:sp>
    </p:spTree>
    <p:extLst>
      <p:ext uri="{BB962C8B-B14F-4D97-AF65-F5344CB8AC3E}">
        <p14:creationId xmlns:p14="http://schemas.microsoft.com/office/powerpoint/2010/main" val="1502725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533EF-B49B-230E-22A3-1C1A44B22C1A}"/>
              </a:ext>
            </a:extLst>
          </p:cNvPr>
          <p:cNvSpPr>
            <a:spLocks noGrp="1"/>
          </p:cNvSpPr>
          <p:nvPr>
            <p:ph type="title"/>
          </p:nvPr>
        </p:nvSpPr>
        <p:spPr>
          <a:ln>
            <a:solidFill>
              <a:schemeClr val="accent1"/>
            </a:solidFill>
          </a:ln>
        </p:spPr>
        <p:txBody>
          <a:bodyPr/>
          <a:lstStyle/>
          <a:p>
            <a:r>
              <a:rPr lang="en-IN" dirty="0"/>
              <a:t>Auction can be:</a:t>
            </a:r>
          </a:p>
        </p:txBody>
      </p:sp>
      <p:sp>
        <p:nvSpPr>
          <p:cNvPr id="3" name="Content Placeholder 2">
            <a:extLst>
              <a:ext uri="{FF2B5EF4-FFF2-40B4-BE49-F238E27FC236}">
                <a16:creationId xmlns:a16="http://schemas.microsoft.com/office/drawing/2014/main" id="{90ACB1C0-2BAD-2DB0-1AB6-76ACBB7A6AE3}"/>
              </a:ext>
            </a:extLst>
          </p:cNvPr>
          <p:cNvSpPr>
            <a:spLocks noGrp="1"/>
          </p:cNvSpPr>
          <p:nvPr>
            <p:ph idx="1"/>
          </p:nvPr>
        </p:nvSpPr>
        <p:spPr>
          <a:ln>
            <a:solidFill>
              <a:schemeClr val="accent1"/>
            </a:solidFill>
          </a:ln>
        </p:spPr>
        <p:txBody>
          <a:bodyPr/>
          <a:lstStyle/>
          <a:p>
            <a:r>
              <a:rPr lang="en-IN" b="1" dirty="0"/>
              <a:t>Uniform Price-</a:t>
            </a:r>
            <a:r>
              <a:rPr lang="en-IN" dirty="0"/>
              <a:t> All successful bids are required to pay at the same price/yield irrespective of the yield/ price that they bid.</a:t>
            </a:r>
          </a:p>
          <a:p>
            <a:r>
              <a:rPr lang="en-IN" b="1" dirty="0"/>
              <a:t>Multiple price</a:t>
            </a:r>
            <a:r>
              <a:rPr lang="en-IN" dirty="0"/>
              <a:t> auction- Bidders pay whatever they bid.</a:t>
            </a:r>
          </a:p>
        </p:txBody>
      </p:sp>
    </p:spTree>
    <p:extLst>
      <p:ext uri="{BB962C8B-B14F-4D97-AF65-F5344CB8AC3E}">
        <p14:creationId xmlns:p14="http://schemas.microsoft.com/office/powerpoint/2010/main" val="2448628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B74F9-0DD0-BF6A-5034-FBF4951C9421}"/>
              </a:ext>
            </a:extLst>
          </p:cNvPr>
          <p:cNvSpPr>
            <a:spLocks noGrp="1"/>
          </p:cNvSpPr>
          <p:nvPr>
            <p:ph type="title"/>
          </p:nvPr>
        </p:nvSpPr>
        <p:spPr>
          <a:ln>
            <a:solidFill>
              <a:schemeClr val="accent1"/>
            </a:solidFill>
          </a:ln>
        </p:spPr>
        <p:txBody>
          <a:bodyPr/>
          <a:lstStyle/>
          <a:p>
            <a:r>
              <a:rPr lang="en-IN" dirty="0"/>
              <a:t>Role of PD in issuance of G-secs.</a:t>
            </a:r>
          </a:p>
        </p:txBody>
      </p:sp>
      <p:sp>
        <p:nvSpPr>
          <p:cNvPr id="3" name="Content Placeholder 2">
            <a:extLst>
              <a:ext uri="{FF2B5EF4-FFF2-40B4-BE49-F238E27FC236}">
                <a16:creationId xmlns:a16="http://schemas.microsoft.com/office/drawing/2014/main" id="{CAC47BB9-EC06-0F1E-9783-0811B80A6849}"/>
              </a:ext>
            </a:extLst>
          </p:cNvPr>
          <p:cNvSpPr>
            <a:spLocks noGrp="1"/>
          </p:cNvSpPr>
          <p:nvPr>
            <p:ph idx="1"/>
          </p:nvPr>
        </p:nvSpPr>
        <p:spPr>
          <a:ln>
            <a:solidFill>
              <a:schemeClr val="accent1"/>
            </a:solidFill>
          </a:ln>
        </p:spPr>
        <p:txBody>
          <a:bodyPr/>
          <a:lstStyle/>
          <a:p>
            <a:r>
              <a:rPr lang="en-IN" dirty="0"/>
              <a:t>They participate in primary auction of G-secs.</a:t>
            </a:r>
          </a:p>
          <a:p>
            <a:r>
              <a:rPr lang="en-IN" dirty="0"/>
              <a:t>Currently there are 7-standalone and 11 banks acting as PD’s.</a:t>
            </a:r>
          </a:p>
          <a:p>
            <a:r>
              <a:rPr lang="en-IN" dirty="0">
                <a:highlight>
                  <a:srgbClr val="FFFF00"/>
                </a:highlight>
              </a:rPr>
              <a:t>When G-secs are not fully subscribed PD purchase the unsubscribed</a:t>
            </a:r>
            <a:r>
              <a:rPr lang="en-IN" dirty="0"/>
              <a:t>.</a:t>
            </a:r>
          </a:p>
          <a:p>
            <a:r>
              <a:rPr lang="en-IN" dirty="0"/>
              <a:t>Successful PD are advised to make payment on settlement day, T+1 system is followed. CCIL is one for clearing.</a:t>
            </a:r>
          </a:p>
          <a:p>
            <a:endParaRPr lang="en-IN" dirty="0"/>
          </a:p>
        </p:txBody>
      </p:sp>
    </p:spTree>
    <p:extLst>
      <p:ext uri="{BB962C8B-B14F-4D97-AF65-F5344CB8AC3E}">
        <p14:creationId xmlns:p14="http://schemas.microsoft.com/office/powerpoint/2010/main" val="25862900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FE53-5AFE-75B2-4745-B25E16352B46}"/>
              </a:ext>
            </a:extLst>
          </p:cNvPr>
          <p:cNvSpPr>
            <a:spLocks noGrp="1"/>
          </p:cNvSpPr>
          <p:nvPr>
            <p:ph type="title"/>
          </p:nvPr>
        </p:nvSpPr>
        <p:spPr>
          <a:ln>
            <a:solidFill>
              <a:schemeClr val="accent1"/>
            </a:solidFill>
          </a:ln>
        </p:spPr>
        <p:txBody>
          <a:bodyPr/>
          <a:lstStyle/>
          <a:p>
            <a:r>
              <a:rPr lang="en-IN" b="1" u="sng" dirty="0"/>
              <a:t>Issuance of Corporate Bond </a:t>
            </a:r>
          </a:p>
        </p:txBody>
      </p:sp>
      <p:sp>
        <p:nvSpPr>
          <p:cNvPr id="3" name="Content Placeholder 2">
            <a:extLst>
              <a:ext uri="{FF2B5EF4-FFF2-40B4-BE49-F238E27FC236}">
                <a16:creationId xmlns:a16="http://schemas.microsoft.com/office/drawing/2014/main" id="{56C93DBB-5A03-197C-8842-96362F28A65A}"/>
              </a:ext>
            </a:extLst>
          </p:cNvPr>
          <p:cNvSpPr>
            <a:spLocks noGrp="1"/>
          </p:cNvSpPr>
          <p:nvPr>
            <p:ph idx="1"/>
          </p:nvPr>
        </p:nvSpPr>
        <p:spPr>
          <a:ln>
            <a:solidFill>
              <a:schemeClr val="accent1"/>
            </a:solidFill>
          </a:ln>
        </p:spPr>
        <p:txBody>
          <a:bodyPr/>
          <a:lstStyle/>
          <a:p>
            <a:r>
              <a:rPr lang="en-IN" dirty="0"/>
              <a:t>NSE/BSE has launched EBP.</a:t>
            </a:r>
          </a:p>
          <a:p>
            <a:pPr marL="82296" indent="0">
              <a:buNone/>
            </a:pPr>
            <a:endParaRPr lang="en-IN" dirty="0"/>
          </a:p>
          <a:p>
            <a:r>
              <a:rPr lang="en-IN" dirty="0"/>
              <a:t>Public issue of Corporate bond is listed and traded in capital markets of NSE.</a:t>
            </a:r>
          </a:p>
          <a:p>
            <a:pPr marL="82296" indent="0">
              <a:buNone/>
            </a:pPr>
            <a:endParaRPr lang="en-IN" dirty="0"/>
          </a:p>
          <a:p>
            <a:r>
              <a:rPr lang="en-IN" dirty="0"/>
              <a:t>Private placement happens on WDM(wholesale debt market).</a:t>
            </a:r>
          </a:p>
        </p:txBody>
      </p:sp>
    </p:spTree>
    <p:extLst>
      <p:ext uri="{BB962C8B-B14F-4D97-AF65-F5344CB8AC3E}">
        <p14:creationId xmlns:p14="http://schemas.microsoft.com/office/powerpoint/2010/main" val="1464875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05164-E01E-9E58-C138-6AE748F8B746}"/>
              </a:ext>
            </a:extLst>
          </p:cNvPr>
          <p:cNvSpPr>
            <a:spLocks noGrp="1"/>
          </p:cNvSpPr>
          <p:nvPr>
            <p:ph type="title"/>
          </p:nvPr>
        </p:nvSpPr>
        <p:spPr>
          <a:ln>
            <a:solidFill>
              <a:schemeClr val="accent1"/>
            </a:solidFill>
          </a:ln>
        </p:spPr>
        <p:txBody>
          <a:bodyPr/>
          <a:lstStyle/>
          <a:p>
            <a:r>
              <a:rPr lang="en-IN" dirty="0"/>
              <a:t>How Bonds are traded</a:t>
            </a:r>
          </a:p>
        </p:txBody>
      </p:sp>
      <p:sp>
        <p:nvSpPr>
          <p:cNvPr id="3" name="Content Placeholder 2">
            <a:extLst>
              <a:ext uri="{FF2B5EF4-FFF2-40B4-BE49-F238E27FC236}">
                <a16:creationId xmlns:a16="http://schemas.microsoft.com/office/drawing/2014/main" id="{D31FFBD4-CEA7-322F-D197-9A9A07A72548}"/>
              </a:ext>
            </a:extLst>
          </p:cNvPr>
          <p:cNvSpPr>
            <a:spLocks noGrp="1"/>
          </p:cNvSpPr>
          <p:nvPr>
            <p:ph idx="1"/>
          </p:nvPr>
        </p:nvSpPr>
        <p:spPr>
          <a:ln>
            <a:solidFill>
              <a:schemeClr val="accent1"/>
            </a:solidFill>
          </a:ln>
        </p:spPr>
        <p:txBody>
          <a:bodyPr/>
          <a:lstStyle/>
          <a:p>
            <a:r>
              <a:rPr lang="en-IN" dirty="0"/>
              <a:t>Market order</a:t>
            </a:r>
          </a:p>
          <a:p>
            <a:r>
              <a:rPr lang="en-IN" dirty="0"/>
              <a:t>Limit order</a:t>
            </a:r>
          </a:p>
          <a:p>
            <a:r>
              <a:rPr lang="en-IN" dirty="0"/>
              <a:t>Stop loss order</a:t>
            </a:r>
          </a:p>
          <a:p>
            <a:endParaRPr lang="en-IN" dirty="0"/>
          </a:p>
          <a:p>
            <a:r>
              <a:rPr lang="en-IN" dirty="0"/>
              <a:t>Validity Instructions</a:t>
            </a:r>
          </a:p>
          <a:p>
            <a:r>
              <a:rPr lang="en-IN" dirty="0"/>
              <a:t>Day order</a:t>
            </a:r>
          </a:p>
          <a:p>
            <a:r>
              <a:rPr lang="en-IN" dirty="0"/>
              <a:t>Good-till cancel</a:t>
            </a:r>
          </a:p>
          <a:p>
            <a:r>
              <a:rPr lang="en-IN" dirty="0"/>
              <a:t>Immediate or Cancel order.</a:t>
            </a:r>
          </a:p>
        </p:txBody>
      </p:sp>
    </p:spTree>
    <p:extLst>
      <p:ext uri="{BB962C8B-B14F-4D97-AF65-F5344CB8AC3E}">
        <p14:creationId xmlns:p14="http://schemas.microsoft.com/office/powerpoint/2010/main" val="2275361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0A425-8927-0DAE-675B-B888667BF8A4}"/>
              </a:ext>
            </a:extLst>
          </p:cNvPr>
          <p:cNvSpPr>
            <a:spLocks noGrp="1"/>
          </p:cNvSpPr>
          <p:nvPr>
            <p:ph type="title"/>
          </p:nvPr>
        </p:nvSpPr>
        <p:spPr>
          <a:ln>
            <a:solidFill>
              <a:schemeClr val="accent1"/>
            </a:solidFill>
          </a:ln>
        </p:spPr>
        <p:txBody>
          <a:bodyPr/>
          <a:lstStyle/>
          <a:p>
            <a:r>
              <a:rPr lang="en-IN" dirty="0"/>
              <a:t>E-platform to buy G-secs</a:t>
            </a:r>
          </a:p>
        </p:txBody>
      </p:sp>
      <p:sp>
        <p:nvSpPr>
          <p:cNvPr id="3" name="Content Placeholder 2">
            <a:extLst>
              <a:ext uri="{FF2B5EF4-FFF2-40B4-BE49-F238E27FC236}">
                <a16:creationId xmlns:a16="http://schemas.microsoft.com/office/drawing/2014/main" id="{DF265DB0-BA28-1649-F43D-F816DAC184BE}"/>
              </a:ext>
            </a:extLst>
          </p:cNvPr>
          <p:cNvSpPr>
            <a:spLocks noGrp="1"/>
          </p:cNvSpPr>
          <p:nvPr>
            <p:ph idx="1"/>
          </p:nvPr>
        </p:nvSpPr>
        <p:spPr>
          <a:ln>
            <a:solidFill>
              <a:schemeClr val="accent1"/>
            </a:solidFill>
          </a:ln>
        </p:spPr>
        <p:txBody>
          <a:bodyPr/>
          <a:lstStyle/>
          <a:p>
            <a:r>
              <a:rPr lang="en-IN" dirty="0"/>
              <a:t>OTC/ Telephonic market.</a:t>
            </a:r>
          </a:p>
          <a:p>
            <a:r>
              <a:rPr lang="en-IN" dirty="0"/>
              <a:t>Negotiated dealing system.</a:t>
            </a:r>
          </a:p>
          <a:p>
            <a:r>
              <a:rPr lang="en-IN" dirty="0"/>
              <a:t>NSE WDM and RDM segment.</a:t>
            </a:r>
          </a:p>
        </p:txBody>
      </p:sp>
    </p:spTree>
    <p:extLst>
      <p:ext uri="{BB962C8B-B14F-4D97-AF65-F5344CB8AC3E}">
        <p14:creationId xmlns:p14="http://schemas.microsoft.com/office/powerpoint/2010/main" val="78574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F667A-4DF5-868D-16F5-5CB40C15AFD0}"/>
              </a:ext>
            </a:extLst>
          </p:cNvPr>
          <p:cNvSpPr>
            <a:spLocks noGrp="1"/>
          </p:cNvSpPr>
          <p:nvPr>
            <p:ph type="title"/>
          </p:nvPr>
        </p:nvSpPr>
        <p:spPr>
          <a:ln>
            <a:solidFill>
              <a:schemeClr val="accent1"/>
            </a:solidFill>
          </a:ln>
        </p:spPr>
        <p:txBody>
          <a:bodyPr/>
          <a:lstStyle/>
          <a:p>
            <a:r>
              <a:rPr lang="en-IN" dirty="0"/>
              <a:t>Money Market Case of India – 2022-2023</a:t>
            </a:r>
          </a:p>
        </p:txBody>
      </p:sp>
      <p:sp>
        <p:nvSpPr>
          <p:cNvPr id="3" name="Content Placeholder 2">
            <a:extLst>
              <a:ext uri="{FF2B5EF4-FFF2-40B4-BE49-F238E27FC236}">
                <a16:creationId xmlns:a16="http://schemas.microsoft.com/office/drawing/2014/main" id="{3D624C22-8E73-2653-94A1-B54B38117675}"/>
              </a:ext>
            </a:extLst>
          </p:cNvPr>
          <p:cNvSpPr>
            <a:spLocks noGrp="1"/>
          </p:cNvSpPr>
          <p:nvPr>
            <p:ph idx="1"/>
          </p:nvPr>
        </p:nvSpPr>
        <p:spPr>
          <a:ln>
            <a:solidFill>
              <a:schemeClr val="accent1"/>
            </a:solidFill>
          </a:ln>
        </p:spPr>
        <p:txBody>
          <a:bodyPr/>
          <a:lstStyle/>
          <a:p>
            <a:pPr algn="just">
              <a:lnSpc>
                <a:spcPct val="150000"/>
              </a:lnSpc>
            </a:pPr>
            <a:r>
              <a:rPr lang="en-US" dirty="0"/>
              <a:t>The weighted average call rate (WACR) - the operating target of monetary policy - moved gradually upward from below the floor of the policy corridor [i.e., standing deposit facility (SDF) rate] towards the policy repo rate in sync with the rate hike cycle and shift in the stance of monetary policy,.</a:t>
            </a:r>
            <a:endParaRPr lang="en-IN" dirty="0"/>
          </a:p>
        </p:txBody>
      </p:sp>
    </p:spTree>
    <p:extLst>
      <p:ext uri="{BB962C8B-B14F-4D97-AF65-F5344CB8AC3E}">
        <p14:creationId xmlns:p14="http://schemas.microsoft.com/office/powerpoint/2010/main" val="3517287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519F1-83E4-946B-40F7-869A3ACCE8E6}"/>
              </a:ext>
            </a:extLst>
          </p:cNvPr>
          <p:cNvSpPr>
            <a:spLocks noGrp="1"/>
          </p:cNvSpPr>
          <p:nvPr>
            <p:ph type="title"/>
          </p:nvPr>
        </p:nvSpPr>
        <p:spPr>
          <a:xfrm>
            <a:off x="895709" y="161026"/>
            <a:ext cx="10515600" cy="1325563"/>
          </a:xfrm>
          <a:ln>
            <a:solidFill>
              <a:schemeClr val="accent1"/>
            </a:solidFill>
          </a:ln>
        </p:spPr>
        <p:txBody>
          <a:bodyPr/>
          <a:lstStyle/>
          <a:p>
            <a:r>
              <a:rPr lang="en-US" dirty="0"/>
              <a:t>Money Market Rates and Policy Corridor</a:t>
            </a:r>
            <a:endParaRPr lang="en-IN" dirty="0"/>
          </a:p>
        </p:txBody>
      </p:sp>
      <p:sp>
        <p:nvSpPr>
          <p:cNvPr id="3" name="Content Placeholder 2">
            <a:extLst>
              <a:ext uri="{FF2B5EF4-FFF2-40B4-BE49-F238E27FC236}">
                <a16:creationId xmlns:a16="http://schemas.microsoft.com/office/drawing/2014/main" id="{D2E1827B-95C2-73A0-AB27-2BE5BAE395A4}"/>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E001FCC1-9EE3-1BC3-9C90-306C93A7780B}"/>
              </a:ext>
            </a:extLst>
          </p:cNvPr>
          <p:cNvPicPr>
            <a:picLocks noChangeAspect="1"/>
          </p:cNvPicPr>
          <p:nvPr/>
        </p:nvPicPr>
        <p:blipFill>
          <a:blip r:embed="rId2"/>
          <a:stretch>
            <a:fillRect/>
          </a:stretch>
        </p:blipFill>
        <p:spPr>
          <a:xfrm>
            <a:off x="1619436" y="1397480"/>
            <a:ext cx="8622994" cy="5299494"/>
          </a:xfrm>
          <a:prstGeom prst="rect">
            <a:avLst/>
          </a:prstGeom>
        </p:spPr>
      </p:pic>
    </p:spTree>
    <p:extLst>
      <p:ext uri="{BB962C8B-B14F-4D97-AF65-F5344CB8AC3E}">
        <p14:creationId xmlns:p14="http://schemas.microsoft.com/office/powerpoint/2010/main" val="1964324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D7E-85A8-105C-45F7-5573174DA67F}"/>
              </a:ext>
            </a:extLst>
          </p:cNvPr>
          <p:cNvSpPr>
            <a:spLocks noGrp="1"/>
          </p:cNvSpPr>
          <p:nvPr>
            <p:ph type="title"/>
          </p:nvPr>
        </p:nvSpPr>
        <p:spPr>
          <a:ln>
            <a:solidFill>
              <a:schemeClr val="accent1"/>
            </a:solidFill>
          </a:ln>
        </p:spPr>
        <p:txBody>
          <a:bodyPr/>
          <a:lstStyle/>
          <a:p>
            <a:r>
              <a:rPr lang="en-US" dirty="0"/>
              <a:t>Share of Major Segments in Money Market Volume</a:t>
            </a:r>
            <a:endParaRPr lang="en-IN" dirty="0"/>
          </a:p>
        </p:txBody>
      </p:sp>
      <p:pic>
        <p:nvPicPr>
          <p:cNvPr id="7" name="Picture 6">
            <a:extLst>
              <a:ext uri="{FF2B5EF4-FFF2-40B4-BE49-F238E27FC236}">
                <a16:creationId xmlns:a16="http://schemas.microsoft.com/office/drawing/2014/main" id="{5F3AF2D2-4333-42E9-9BFE-6D2DA41F4E4A}"/>
              </a:ext>
            </a:extLst>
          </p:cNvPr>
          <p:cNvPicPr>
            <a:picLocks noChangeAspect="1"/>
          </p:cNvPicPr>
          <p:nvPr/>
        </p:nvPicPr>
        <p:blipFill rotWithShape="1">
          <a:blip r:embed="rId2"/>
          <a:srcRect t="2599"/>
          <a:stretch/>
        </p:blipFill>
        <p:spPr>
          <a:xfrm>
            <a:off x="1007613" y="1633269"/>
            <a:ext cx="8320418" cy="5086708"/>
          </a:xfrm>
          <a:prstGeom prst="rect">
            <a:avLst/>
          </a:prstGeom>
          <a:ln>
            <a:solidFill>
              <a:schemeClr val="accent1"/>
            </a:solidFill>
          </a:ln>
        </p:spPr>
      </p:pic>
    </p:spTree>
    <p:extLst>
      <p:ext uri="{BB962C8B-B14F-4D97-AF65-F5344CB8AC3E}">
        <p14:creationId xmlns:p14="http://schemas.microsoft.com/office/powerpoint/2010/main" val="23677027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4B84-83DC-CEBF-3D5C-FA220E0F42A9}"/>
              </a:ext>
            </a:extLst>
          </p:cNvPr>
          <p:cNvSpPr>
            <a:spLocks noGrp="1"/>
          </p:cNvSpPr>
          <p:nvPr>
            <p:ph type="title"/>
          </p:nvPr>
        </p:nvSpPr>
        <p:spPr>
          <a:ln>
            <a:solidFill>
              <a:schemeClr val="accent1"/>
            </a:solidFill>
          </a:ln>
        </p:spPr>
        <p:txBody>
          <a:bodyPr/>
          <a:lstStyle/>
          <a:p>
            <a:r>
              <a:rPr lang="en-IN" dirty="0"/>
              <a:t>Interpretation </a:t>
            </a:r>
          </a:p>
        </p:txBody>
      </p:sp>
      <p:sp>
        <p:nvSpPr>
          <p:cNvPr id="3" name="Content Placeholder 2">
            <a:extLst>
              <a:ext uri="{FF2B5EF4-FFF2-40B4-BE49-F238E27FC236}">
                <a16:creationId xmlns:a16="http://schemas.microsoft.com/office/drawing/2014/main" id="{36240A3A-0BC5-C837-3590-D717F609D423}"/>
              </a:ext>
            </a:extLst>
          </p:cNvPr>
          <p:cNvSpPr>
            <a:spLocks noGrp="1"/>
          </p:cNvSpPr>
          <p:nvPr>
            <p:ph idx="1"/>
          </p:nvPr>
        </p:nvSpPr>
        <p:spPr>
          <a:ln>
            <a:solidFill>
              <a:schemeClr val="accent1"/>
            </a:solidFill>
          </a:ln>
        </p:spPr>
        <p:txBody>
          <a:bodyPr/>
          <a:lstStyle/>
          <a:p>
            <a:pPr algn="just">
              <a:lnSpc>
                <a:spcPct val="150000"/>
              </a:lnSpc>
            </a:pPr>
            <a:r>
              <a:rPr lang="en-US" dirty="0"/>
              <a:t>In the call money segment, average daily volumes (excluding Saturdays) increased by 37 per cent during the year to `12,432 crore (from `9,060 crore during 2021-22) partly on account of the increase in cash reserve ratio (CRR) from 4.0 per cent to 4.5 per cent in May 2022 and the gradual decline in </a:t>
            </a:r>
            <a:r>
              <a:rPr lang="en-US" dirty="0">
                <a:highlight>
                  <a:srgbClr val="FFFF00"/>
                </a:highlight>
              </a:rPr>
              <a:t>surplus liquidity in the system</a:t>
            </a:r>
            <a:r>
              <a:rPr lang="en-US" dirty="0"/>
              <a:t>.</a:t>
            </a:r>
            <a:endParaRPr lang="en-IN" dirty="0"/>
          </a:p>
        </p:txBody>
      </p:sp>
    </p:spTree>
    <p:extLst>
      <p:ext uri="{BB962C8B-B14F-4D97-AF65-F5344CB8AC3E}">
        <p14:creationId xmlns:p14="http://schemas.microsoft.com/office/powerpoint/2010/main" val="3863170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41364-F6FF-E4D9-BA8C-3BB2FC4CD46C}"/>
              </a:ext>
            </a:extLst>
          </p:cNvPr>
          <p:cNvSpPr>
            <a:spLocks noGrp="1"/>
          </p:cNvSpPr>
          <p:nvPr>
            <p:ph type="title"/>
          </p:nvPr>
        </p:nvSpPr>
        <p:spPr>
          <a:ln>
            <a:solidFill>
              <a:schemeClr val="accent1"/>
            </a:solidFill>
          </a:ln>
        </p:spPr>
        <p:txBody>
          <a:bodyPr/>
          <a:lstStyle/>
          <a:p>
            <a:r>
              <a:rPr lang="en-IN" dirty="0"/>
              <a:t>Spread </a:t>
            </a:r>
          </a:p>
        </p:txBody>
      </p:sp>
      <p:sp>
        <p:nvSpPr>
          <p:cNvPr id="3" name="Content Placeholder 2">
            <a:extLst>
              <a:ext uri="{FF2B5EF4-FFF2-40B4-BE49-F238E27FC236}">
                <a16:creationId xmlns:a16="http://schemas.microsoft.com/office/drawing/2014/main" id="{DC3946DA-99C1-A66A-6C60-00FE36BC6719}"/>
              </a:ext>
            </a:extLst>
          </p:cNvPr>
          <p:cNvSpPr>
            <a:spLocks noGrp="1"/>
          </p:cNvSpPr>
          <p:nvPr>
            <p:ph idx="1"/>
          </p:nvPr>
        </p:nvSpPr>
        <p:spPr/>
        <p:txBody>
          <a:bodyPr/>
          <a:lstStyle/>
          <a:p>
            <a:r>
              <a:rPr lang="en-US" dirty="0"/>
              <a:t>The average daily spread of CD rates and CP rates (issued by NBFCs and non NBFCs) over T-bill rates increased substantially during the year as compared to the previous year </a:t>
            </a:r>
            <a:r>
              <a:rPr lang="en-IN" dirty="0"/>
              <a:t>in Q4: 2022-23.</a:t>
            </a:r>
          </a:p>
          <a:p>
            <a:endParaRPr lang="en-IN" dirty="0"/>
          </a:p>
          <a:p>
            <a:endParaRPr lang="en-IN" dirty="0"/>
          </a:p>
        </p:txBody>
      </p:sp>
      <p:pic>
        <p:nvPicPr>
          <p:cNvPr id="5" name="Picture 4">
            <a:extLst>
              <a:ext uri="{FF2B5EF4-FFF2-40B4-BE49-F238E27FC236}">
                <a16:creationId xmlns:a16="http://schemas.microsoft.com/office/drawing/2014/main" id="{ABC000E4-2B16-02CA-E28F-C8F82708C5B5}"/>
              </a:ext>
            </a:extLst>
          </p:cNvPr>
          <p:cNvPicPr>
            <a:picLocks noChangeAspect="1"/>
          </p:cNvPicPr>
          <p:nvPr/>
        </p:nvPicPr>
        <p:blipFill rotWithShape="1">
          <a:blip r:embed="rId2"/>
          <a:srcRect l="4493" t="12914"/>
          <a:stretch/>
        </p:blipFill>
        <p:spPr>
          <a:xfrm>
            <a:off x="2484408" y="3243533"/>
            <a:ext cx="6819406" cy="3568460"/>
          </a:xfrm>
          <a:prstGeom prst="rect">
            <a:avLst/>
          </a:prstGeom>
        </p:spPr>
      </p:pic>
    </p:spTree>
    <p:extLst>
      <p:ext uri="{BB962C8B-B14F-4D97-AF65-F5344CB8AC3E}">
        <p14:creationId xmlns:p14="http://schemas.microsoft.com/office/powerpoint/2010/main" val="2118079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DA31-A5E8-635E-1009-EECD7CABB28C}"/>
              </a:ext>
            </a:extLst>
          </p:cNvPr>
          <p:cNvSpPr>
            <a:spLocks noGrp="1"/>
          </p:cNvSpPr>
          <p:nvPr>
            <p:ph type="title"/>
          </p:nvPr>
        </p:nvSpPr>
        <p:spPr>
          <a:ln>
            <a:solidFill>
              <a:schemeClr val="accent1"/>
            </a:solidFill>
          </a:ln>
        </p:spPr>
        <p:txBody>
          <a:bodyPr/>
          <a:lstStyle/>
          <a:p>
            <a:r>
              <a:rPr lang="en-IN" dirty="0"/>
              <a:t>Interpretations </a:t>
            </a:r>
          </a:p>
        </p:txBody>
      </p:sp>
      <p:sp>
        <p:nvSpPr>
          <p:cNvPr id="3" name="Content Placeholder 2">
            <a:extLst>
              <a:ext uri="{FF2B5EF4-FFF2-40B4-BE49-F238E27FC236}">
                <a16:creationId xmlns:a16="http://schemas.microsoft.com/office/drawing/2014/main" id="{99C67F5E-ED7F-A588-AF63-6583F383A661}"/>
              </a:ext>
            </a:extLst>
          </p:cNvPr>
          <p:cNvSpPr>
            <a:spLocks noGrp="1"/>
          </p:cNvSpPr>
          <p:nvPr>
            <p:ph idx="1"/>
          </p:nvPr>
        </p:nvSpPr>
        <p:spPr>
          <a:ln>
            <a:solidFill>
              <a:schemeClr val="accent1"/>
            </a:solidFill>
          </a:ln>
        </p:spPr>
        <p:txBody>
          <a:bodyPr/>
          <a:lstStyle/>
          <a:p>
            <a:pPr algn="just"/>
            <a:r>
              <a:rPr lang="en-US" dirty="0"/>
              <a:t>Reflecting increase in risk premia, coinciding with the reduction in surplus liquidity.</a:t>
            </a:r>
          </a:p>
          <a:p>
            <a:pPr algn="just"/>
            <a:r>
              <a:rPr lang="en-US" dirty="0"/>
              <a:t>In the primary market, fresh issuance of CDs increased to `6.73 lakh crore during 2022- 23 as compared with `2.33 lakh crore in 2021-22 as banks took recourse to CDs in an atmosphere of deposit </a:t>
            </a:r>
            <a:r>
              <a:rPr lang="en-US" dirty="0" err="1"/>
              <a:t>mobilisation</a:t>
            </a:r>
            <a:r>
              <a:rPr lang="en-US" dirty="0"/>
              <a:t> trailing credit demand even after raising term deposit rates by a considerable magnitude.</a:t>
            </a:r>
            <a:endParaRPr lang="en-IN" dirty="0"/>
          </a:p>
        </p:txBody>
      </p:sp>
    </p:spTree>
    <p:extLst>
      <p:ext uri="{BB962C8B-B14F-4D97-AF65-F5344CB8AC3E}">
        <p14:creationId xmlns:p14="http://schemas.microsoft.com/office/powerpoint/2010/main" val="969642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A772-5821-CA25-313A-7136F5238471}"/>
              </a:ext>
            </a:extLst>
          </p:cNvPr>
          <p:cNvSpPr>
            <a:spLocks noGrp="1"/>
          </p:cNvSpPr>
          <p:nvPr>
            <p:ph type="title"/>
          </p:nvPr>
        </p:nvSpPr>
        <p:spPr>
          <a:ln>
            <a:solidFill>
              <a:schemeClr val="accent1"/>
            </a:solidFill>
          </a:ln>
        </p:spPr>
        <p:txBody>
          <a:bodyPr/>
          <a:lstStyle/>
          <a:p>
            <a:r>
              <a:rPr lang="en-IN" b="1" dirty="0"/>
              <a:t>G Secs Market </a:t>
            </a:r>
          </a:p>
        </p:txBody>
      </p:sp>
      <p:sp>
        <p:nvSpPr>
          <p:cNvPr id="3" name="Content Placeholder 2">
            <a:extLst>
              <a:ext uri="{FF2B5EF4-FFF2-40B4-BE49-F238E27FC236}">
                <a16:creationId xmlns:a16="http://schemas.microsoft.com/office/drawing/2014/main" id="{96CF3F53-7B1B-BAE7-053E-4ABAB77DD543}"/>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B889F4C0-2187-16E5-BF23-979165186207}"/>
              </a:ext>
            </a:extLst>
          </p:cNvPr>
          <p:cNvPicPr>
            <a:picLocks noChangeAspect="1"/>
          </p:cNvPicPr>
          <p:nvPr/>
        </p:nvPicPr>
        <p:blipFill>
          <a:blip r:embed="rId2"/>
          <a:stretch>
            <a:fillRect/>
          </a:stretch>
        </p:blipFill>
        <p:spPr>
          <a:xfrm>
            <a:off x="904638" y="1771290"/>
            <a:ext cx="7806301" cy="4988943"/>
          </a:xfrm>
          <a:prstGeom prst="rect">
            <a:avLst/>
          </a:prstGeom>
        </p:spPr>
      </p:pic>
    </p:spTree>
    <p:extLst>
      <p:ext uri="{BB962C8B-B14F-4D97-AF65-F5344CB8AC3E}">
        <p14:creationId xmlns:p14="http://schemas.microsoft.com/office/powerpoint/2010/main" val="2592483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58B65-DBBC-124A-AF50-15640AED919E}"/>
              </a:ext>
            </a:extLst>
          </p:cNvPr>
          <p:cNvSpPr>
            <a:spLocks noGrp="1"/>
          </p:cNvSpPr>
          <p:nvPr>
            <p:ph type="title"/>
          </p:nvPr>
        </p:nvSpPr>
        <p:spPr>
          <a:ln>
            <a:solidFill>
              <a:schemeClr val="accent1"/>
            </a:solidFill>
          </a:ln>
        </p:spPr>
        <p:txBody>
          <a:bodyPr/>
          <a:lstStyle/>
          <a:p>
            <a:r>
              <a:rPr lang="en-US" dirty="0"/>
              <a:t>Drivers of Term Premia in Financial Markets</a:t>
            </a:r>
            <a:endParaRPr lang="en-IN" dirty="0"/>
          </a:p>
        </p:txBody>
      </p:sp>
      <p:sp>
        <p:nvSpPr>
          <p:cNvPr id="3" name="Content Placeholder 2">
            <a:extLst>
              <a:ext uri="{FF2B5EF4-FFF2-40B4-BE49-F238E27FC236}">
                <a16:creationId xmlns:a16="http://schemas.microsoft.com/office/drawing/2014/main" id="{173F11B2-BEC3-7094-2833-A5886A6F39E2}"/>
              </a:ext>
            </a:extLst>
          </p:cNvPr>
          <p:cNvSpPr>
            <a:spLocks noGrp="1"/>
          </p:cNvSpPr>
          <p:nvPr>
            <p:ph idx="1"/>
          </p:nvPr>
        </p:nvSpPr>
        <p:spPr>
          <a:ln>
            <a:solidFill>
              <a:schemeClr val="accent1"/>
            </a:solidFill>
          </a:ln>
        </p:spPr>
        <p:txBody>
          <a:bodyPr/>
          <a:lstStyle/>
          <a:p>
            <a:r>
              <a:rPr lang="en-IN" dirty="0"/>
              <a:t>Term Premia</a:t>
            </a:r>
          </a:p>
        </p:txBody>
      </p:sp>
      <p:pic>
        <p:nvPicPr>
          <p:cNvPr id="5" name="Picture 4">
            <a:extLst>
              <a:ext uri="{FF2B5EF4-FFF2-40B4-BE49-F238E27FC236}">
                <a16:creationId xmlns:a16="http://schemas.microsoft.com/office/drawing/2014/main" id="{E5607DC3-0426-30E6-177D-BA4C23C82FF1}"/>
              </a:ext>
            </a:extLst>
          </p:cNvPr>
          <p:cNvPicPr>
            <a:picLocks noChangeAspect="1"/>
          </p:cNvPicPr>
          <p:nvPr/>
        </p:nvPicPr>
        <p:blipFill>
          <a:blip r:embed="rId2"/>
          <a:stretch>
            <a:fillRect/>
          </a:stretch>
        </p:blipFill>
        <p:spPr>
          <a:xfrm>
            <a:off x="699663" y="2208362"/>
            <a:ext cx="9734501" cy="4649638"/>
          </a:xfrm>
          <a:prstGeom prst="rect">
            <a:avLst/>
          </a:prstGeom>
        </p:spPr>
      </p:pic>
    </p:spTree>
    <p:extLst>
      <p:ext uri="{BB962C8B-B14F-4D97-AF65-F5344CB8AC3E}">
        <p14:creationId xmlns:p14="http://schemas.microsoft.com/office/powerpoint/2010/main" val="5432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3A32-528C-8B36-EF19-3E6487B75E64}"/>
              </a:ext>
            </a:extLst>
          </p:cNvPr>
          <p:cNvSpPr>
            <a:spLocks noGrp="1"/>
          </p:cNvSpPr>
          <p:nvPr>
            <p:ph type="title"/>
          </p:nvPr>
        </p:nvSpPr>
        <p:spPr>
          <a:ln>
            <a:solidFill>
              <a:schemeClr val="accent1"/>
            </a:solidFill>
          </a:ln>
        </p:spPr>
        <p:txBody>
          <a:bodyPr/>
          <a:lstStyle/>
          <a:p>
            <a:r>
              <a:rPr lang="en-US" dirty="0"/>
              <a:t>Drivers of Term Premia and Risk Premia in Financial Markets</a:t>
            </a:r>
            <a:endParaRPr lang="en-IN" dirty="0"/>
          </a:p>
        </p:txBody>
      </p:sp>
      <p:sp>
        <p:nvSpPr>
          <p:cNvPr id="3" name="Content Placeholder 2">
            <a:extLst>
              <a:ext uri="{FF2B5EF4-FFF2-40B4-BE49-F238E27FC236}">
                <a16:creationId xmlns:a16="http://schemas.microsoft.com/office/drawing/2014/main" id="{8EA7F21D-884E-A490-8A4A-FF341543AE4E}"/>
              </a:ext>
            </a:extLst>
          </p:cNvPr>
          <p:cNvSpPr>
            <a:spLocks noGrp="1"/>
          </p:cNvSpPr>
          <p:nvPr>
            <p:ph idx="1"/>
          </p:nvPr>
        </p:nvSpPr>
        <p:spPr>
          <a:ln>
            <a:solidFill>
              <a:schemeClr val="accent1"/>
            </a:solidFill>
          </a:ln>
        </p:spPr>
        <p:txBody>
          <a:bodyPr/>
          <a:lstStyle/>
          <a:p>
            <a:pPr algn="just"/>
            <a:r>
              <a:rPr lang="en-US" dirty="0"/>
              <a:t>The slope of the yield curve or term premia is defined as the difference in yields between long-term bond and short term bond.</a:t>
            </a:r>
          </a:p>
          <a:p>
            <a:pPr algn="just"/>
            <a:r>
              <a:rPr lang="en-US" dirty="0"/>
              <a:t>Term premia is considered to be sensitive to the expected future path of growth, inflation, and monetary policy (Kopp, 2018).</a:t>
            </a:r>
          </a:p>
          <a:p>
            <a:pPr algn="just"/>
            <a:r>
              <a:rPr lang="en-US" dirty="0"/>
              <a:t>In advanced economies, term premia and risk premia are considered to be inversely related as </a:t>
            </a:r>
            <a:r>
              <a:rPr lang="en-US" dirty="0">
                <a:highlight>
                  <a:srgbClr val="FFFF00"/>
                </a:highlight>
              </a:rPr>
              <a:t>decrease in term premia </a:t>
            </a:r>
            <a:r>
              <a:rPr lang="en-US" dirty="0"/>
              <a:t>may imply a </a:t>
            </a:r>
            <a:r>
              <a:rPr lang="en-US" dirty="0">
                <a:highlight>
                  <a:srgbClr val="FFFF00"/>
                </a:highlight>
              </a:rPr>
              <a:t>slowing economy</a:t>
            </a:r>
            <a:r>
              <a:rPr lang="en-US" dirty="0"/>
              <a:t>, which may translate into </a:t>
            </a:r>
            <a:r>
              <a:rPr lang="en-US" dirty="0">
                <a:highlight>
                  <a:srgbClr val="FFFF00"/>
                </a:highlight>
              </a:rPr>
              <a:t>an increase in credit spreads.</a:t>
            </a:r>
          </a:p>
          <a:p>
            <a:pPr algn="just"/>
            <a:endParaRPr lang="en-US" dirty="0"/>
          </a:p>
          <a:p>
            <a:pPr algn="just"/>
            <a:endParaRPr lang="en-US" dirty="0"/>
          </a:p>
          <a:p>
            <a:pPr algn="just"/>
            <a:endParaRPr lang="en-IN" dirty="0"/>
          </a:p>
        </p:txBody>
      </p:sp>
    </p:spTree>
    <p:extLst>
      <p:ext uri="{BB962C8B-B14F-4D97-AF65-F5344CB8AC3E}">
        <p14:creationId xmlns:p14="http://schemas.microsoft.com/office/powerpoint/2010/main" val="36382785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8C406-7EB1-D29C-BCA4-1937A95888FE}"/>
              </a:ext>
            </a:extLst>
          </p:cNvPr>
          <p:cNvSpPr>
            <a:spLocks noGrp="1"/>
          </p:cNvSpPr>
          <p:nvPr>
            <p:ph type="title"/>
          </p:nvPr>
        </p:nvSpPr>
        <p:spPr>
          <a:ln>
            <a:solidFill>
              <a:schemeClr val="accent1"/>
            </a:solidFill>
          </a:ln>
        </p:spPr>
        <p:txBody>
          <a:bodyPr/>
          <a:lstStyle/>
          <a:p>
            <a:r>
              <a:rPr lang="en-US" dirty="0"/>
              <a:t>Drivers of Term Premia and Risk Premia in Financial Markets</a:t>
            </a:r>
            <a:endParaRPr lang="en-IN" dirty="0"/>
          </a:p>
        </p:txBody>
      </p:sp>
      <p:sp>
        <p:nvSpPr>
          <p:cNvPr id="3" name="Content Placeholder 2">
            <a:extLst>
              <a:ext uri="{FF2B5EF4-FFF2-40B4-BE49-F238E27FC236}">
                <a16:creationId xmlns:a16="http://schemas.microsoft.com/office/drawing/2014/main" id="{6F713B60-FCBB-6F18-70C8-04ADA15BFF4D}"/>
              </a:ext>
            </a:extLst>
          </p:cNvPr>
          <p:cNvSpPr>
            <a:spLocks noGrp="1"/>
          </p:cNvSpPr>
          <p:nvPr>
            <p:ph idx="1"/>
          </p:nvPr>
        </p:nvSpPr>
        <p:spPr/>
        <p:txBody>
          <a:bodyPr/>
          <a:lstStyle/>
          <a:p>
            <a:endParaRPr lang="en-IN" dirty="0"/>
          </a:p>
        </p:txBody>
      </p:sp>
      <p:pic>
        <p:nvPicPr>
          <p:cNvPr id="5" name="Picture 4">
            <a:extLst>
              <a:ext uri="{FF2B5EF4-FFF2-40B4-BE49-F238E27FC236}">
                <a16:creationId xmlns:a16="http://schemas.microsoft.com/office/drawing/2014/main" id="{E42B8535-4FF7-C5A0-3B27-003F57C86DE9}"/>
              </a:ext>
            </a:extLst>
          </p:cNvPr>
          <p:cNvPicPr>
            <a:picLocks noChangeAspect="1"/>
          </p:cNvPicPr>
          <p:nvPr/>
        </p:nvPicPr>
        <p:blipFill>
          <a:blip r:embed="rId2"/>
          <a:stretch>
            <a:fillRect/>
          </a:stretch>
        </p:blipFill>
        <p:spPr>
          <a:xfrm>
            <a:off x="690562" y="1825625"/>
            <a:ext cx="10810875" cy="3505200"/>
          </a:xfrm>
          <a:prstGeom prst="rect">
            <a:avLst/>
          </a:prstGeom>
          <a:ln>
            <a:solidFill>
              <a:schemeClr val="accent1"/>
            </a:solidFill>
          </a:ln>
        </p:spPr>
      </p:pic>
    </p:spTree>
    <p:extLst>
      <p:ext uri="{BB962C8B-B14F-4D97-AF65-F5344CB8AC3E}">
        <p14:creationId xmlns:p14="http://schemas.microsoft.com/office/powerpoint/2010/main" val="400321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0D1D3-995D-E67F-ABFC-E584AA37F7EA}"/>
              </a:ext>
            </a:extLst>
          </p:cNvPr>
          <p:cNvSpPr>
            <a:spLocks noGrp="1"/>
          </p:cNvSpPr>
          <p:nvPr>
            <p:ph type="title"/>
          </p:nvPr>
        </p:nvSpPr>
        <p:spPr>
          <a:ln>
            <a:solidFill>
              <a:schemeClr val="accent1"/>
            </a:solidFill>
          </a:ln>
        </p:spPr>
        <p:txBody>
          <a:bodyPr/>
          <a:lstStyle/>
          <a:p>
            <a:r>
              <a:rPr lang="en-US" dirty="0"/>
              <a:t>Drivers of Term Premia and Risk Premia in Financial Markets</a:t>
            </a:r>
            <a:endParaRPr lang="en-IN" dirty="0"/>
          </a:p>
        </p:txBody>
      </p:sp>
      <p:sp>
        <p:nvSpPr>
          <p:cNvPr id="3" name="Content Placeholder 2">
            <a:extLst>
              <a:ext uri="{FF2B5EF4-FFF2-40B4-BE49-F238E27FC236}">
                <a16:creationId xmlns:a16="http://schemas.microsoft.com/office/drawing/2014/main" id="{9F4D06DB-4530-7C8D-F1CA-E058356EEC43}"/>
              </a:ext>
            </a:extLst>
          </p:cNvPr>
          <p:cNvSpPr>
            <a:spLocks noGrp="1"/>
          </p:cNvSpPr>
          <p:nvPr>
            <p:ph idx="1"/>
          </p:nvPr>
        </p:nvSpPr>
        <p:spPr>
          <a:ln>
            <a:solidFill>
              <a:schemeClr val="accent1"/>
            </a:solidFill>
          </a:ln>
        </p:spPr>
        <p:txBody>
          <a:bodyPr/>
          <a:lstStyle/>
          <a:p>
            <a:r>
              <a:rPr lang="en-US" dirty="0"/>
              <a:t>Deficit liquidity conditions tend to raise short-term bond yields in turn leading to a fall in term premia.</a:t>
            </a:r>
          </a:p>
          <a:p>
            <a:r>
              <a:rPr lang="en-US" dirty="0"/>
              <a:t>While higher G-sec turnover entails higher demand for G-secs and lower long-term yields leading to a fall in the term premia.</a:t>
            </a:r>
          </a:p>
          <a:p>
            <a:r>
              <a:rPr lang="en-IN" dirty="0"/>
              <a:t>Stronger IIP growth steepens </a:t>
            </a:r>
            <a:r>
              <a:rPr lang="en-US" dirty="0"/>
              <a:t>the slope of the yield curve.</a:t>
            </a:r>
          </a:p>
          <a:p>
            <a:r>
              <a:rPr lang="en-US" dirty="0"/>
              <a:t>While an increase in global uncertainty also raises the term premia.</a:t>
            </a:r>
          </a:p>
          <a:p>
            <a:r>
              <a:rPr lang="en-US" dirty="0"/>
              <a:t>The correlation between </a:t>
            </a:r>
            <a:r>
              <a:rPr lang="en-US" dirty="0">
                <a:highlight>
                  <a:srgbClr val="FFFF00"/>
                </a:highlight>
              </a:rPr>
              <a:t>risk premia </a:t>
            </a:r>
            <a:r>
              <a:rPr lang="en-US" dirty="0"/>
              <a:t>and </a:t>
            </a:r>
            <a:r>
              <a:rPr lang="en-US" dirty="0">
                <a:highlight>
                  <a:srgbClr val="FFFF00"/>
                </a:highlight>
              </a:rPr>
              <a:t>term premia </a:t>
            </a:r>
            <a:r>
              <a:rPr lang="en-US" dirty="0"/>
              <a:t>is -0.58</a:t>
            </a:r>
            <a:endParaRPr lang="en-IN" dirty="0"/>
          </a:p>
        </p:txBody>
      </p:sp>
    </p:spTree>
    <p:extLst>
      <p:ext uri="{BB962C8B-B14F-4D97-AF65-F5344CB8AC3E}">
        <p14:creationId xmlns:p14="http://schemas.microsoft.com/office/powerpoint/2010/main" val="9574042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BD7AF-9675-8ED2-F034-66D3196BC457}"/>
              </a:ext>
            </a:extLst>
          </p:cNvPr>
          <p:cNvSpPr>
            <a:spLocks noGrp="1"/>
          </p:cNvSpPr>
          <p:nvPr>
            <p:ph type="title"/>
          </p:nvPr>
        </p:nvSpPr>
        <p:spPr>
          <a:ln>
            <a:solidFill>
              <a:schemeClr val="accent1"/>
            </a:solidFill>
          </a:ln>
        </p:spPr>
        <p:txBody>
          <a:bodyPr/>
          <a:lstStyle/>
          <a:p>
            <a:r>
              <a:rPr lang="en-IN" dirty="0"/>
              <a:t>Use data and do the analysis </a:t>
            </a:r>
          </a:p>
        </p:txBody>
      </p:sp>
      <p:sp>
        <p:nvSpPr>
          <p:cNvPr id="3" name="Content Placeholder 2">
            <a:extLst>
              <a:ext uri="{FF2B5EF4-FFF2-40B4-BE49-F238E27FC236}">
                <a16:creationId xmlns:a16="http://schemas.microsoft.com/office/drawing/2014/main" id="{3C05FAA1-994B-753A-5F14-1A62C0123CF7}"/>
              </a:ext>
            </a:extLst>
          </p:cNvPr>
          <p:cNvSpPr>
            <a:spLocks noGrp="1"/>
          </p:cNvSpPr>
          <p:nvPr>
            <p:ph idx="1"/>
          </p:nvPr>
        </p:nvSpPr>
        <p:spPr>
          <a:ln>
            <a:solidFill>
              <a:schemeClr val="accent1"/>
            </a:solidFill>
          </a:ln>
        </p:spPr>
        <p:txBody>
          <a:bodyPr/>
          <a:lstStyle/>
          <a:p>
            <a:r>
              <a:rPr lang="en-US" dirty="0"/>
              <a:t>India VIX, inflation, change in oil prices, net LAF, US credit spreads and exchange rate volatility (1-month). Drivers of risk Premia. </a:t>
            </a:r>
            <a:endParaRPr lang="en-IN" dirty="0"/>
          </a:p>
        </p:txBody>
      </p:sp>
    </p:spTree>
    <p:extLst>
      <p:ext uri="{BB962C8B-B14F-4D97-AF65-F5344CB8AC3E}">
        <p14:creationId xmlns:p14="http://schemas.microsoft.com/office/powerpoint/2010/main" val="654145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B80F9-21F9-F80D-316D-27CCB0B380DF}"/>
              </a:ext>
            </a:extLst>
          </p:cNvPr>
          <p:cNvSpPr>
            <a:spLocks noGrp="1"/>
          </p:cNvSpPr>
          <p:nvPr>
            <p:ph type="title"/>
          </p:nvPr>
        </p:nvSpPr>
        <p:spPr>
          <a:ln>
            <a:solidFill>
              <a:schemeClr val="accent1"/>
            </a:solidFill>
          </a:ln>
        </p:spPr>
        <p:txBody>
          <a:bodyPr/>
          <a:lstStyle/>
          <a:p>
            <a:r>
              <a:rPr lang="en-US" dirty="0"/>
              <a:t>Risk Premia and Term Premia</a:t>
            </a:r>
            <a:endParaRPr lang="en-IN" dirty="0"/>
          </a:p>
        </p:txBody>
      </p:sp>
      <p:pic>
        <p:nvPicPr>
          <p:cNvPr id="5" name="Picture 4">
            <a:extLst>
              <a:ext uri="{FF2B5EF4-FFF2-40B4-BE49-F238E27FC236}">
                <a16:creationId xmlns:a16="http://schemas.microsoft.com/office/drawing/2014/main" id="{BBB140F6-9A64-BF3C-FA40-B389564678C4}"/>
              </a:ext>
            </a:extLst>
          </p:cNvPr>
          <p:cNvPicPr>
            <a:picLocks noChangeAspect="1"/>
          </p:cNvPicPr>
          <p:nvPr/>
        </p:nvPicPr>
        <p:blipFill>
          <a:blip r:embed="rId2"/>
          <a:stretch>
            <a:fillRect/>
          </a:stretch>
        </p:blipFill>
        <p:spPr>
          <a:xfrm>
            <a:off x="838200" y="1814482"/>
            <a:ext cx="9269220" cy="4678393"/>
          </a:xfrm>
          <a:prstGeom prst="rect">
            <a:avLst/>
          </a:prstGeom>
          <a:ln>
            <a:solidFill>
              <a:schemeClr val="accent1"/>
            </a:solidFill>
          </a:ln>
        </p:spPr>
      </p:pic>
    </p:spTree>
    <p:extLst>
      <p:ext uri="{BB962C8B-B14F-4D97-AF65-F5344CB8AC3E}">
        <p14:creationId xmlns:p14="http://schemas.microsoft.com/office/powerpoint/2010/main" val="1514140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BEBA8EAE-BF5A-486C-A8C5-ECC9F3942E4B}">
                <a14:imgProps xmlns:a14="http://schemas.microsoft.com/office/drawing/2010/main">
                  <a14:imgLayer r:embed="rId3">
                    <a14:imgEffect>
                      <a14:artisticTexturizer/>
                    </a14:imgEffect>
                  </a14:imgLayer>
                </a14:imgProps>
              </a:ext>
            </a:extLst>
          </a:blip>
          <a:stretch>
            <a:fillRect/>
          </a:stretch>
        </p:blipFill>
        <p:spPr>
          <a:xfrm>
            <a:off x="1453662" y="193431"/>
            <a:ext cx="9284677" cy="6471138"/>
          </a:xfrm>
          <a:prstGeom prst="rect">
            <a:avLst/>
          </a:prstGeom>
        </p:spPr>
      </p:pic>
      <p:sp>
        <p:nvSpPr>
          <p:cNvPr id="5" name="Oval 4"/>
          <p:cNvSpPr/>
          <p:nvPr/>
        </p:nvSpPr>
        <p:spPr>
          <a:xfrm>
            <a:off x="7221417" y="4765432"/>
            <a:ext cx="3235569" cy="77372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accent1">
                    <a:lumMod val="50000"/>
                  </a:schemeClr>
                </a:solidFill>
              </a:rPr>
              <a:t>Why do we see differences in yields of different maturity?</a:t>
            </a:r>
            <a:endParaRPr lang="ko-KR" altLang="en-US" dirty="0">
              <a:solidFill>
                <a:schemeClr val="accent1">
                  <a:lumMod val="50000"/>
                </a:schemeClr>
              </a:solidFill>
            </a:endParaRPr>
          </a:p>
        </p:txBody>
      </p:sp>
    </p:spTree>
    <p:extLst>
      <p:ext uri="{BB962C8B-B14F-4D97-AF65-F5344CB8AC3E}">
        <p14:creationId xmlns:p14="http://schemas.microsoft.com/office/powerpoint/2010/main" val="335719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A551-8AA6-7C05-AAF9-2E9263B26AAD}"/>
              </a:ext>
            </a:extLst>
          </p:cNvPr>
          <p:cNvSpPr>
            <a:spLocks noGrp="1"/>
          </p:cNvSpPr>
          <p:nvPr>
            <p:ph type="title"/>
          </p:nvPr>
        </p:nvSpPr>
        <p:spPr>
          <a:ln>
            <a:solidFill>
              <a:srgbClr val="FF0000"/>
            </a:solidFill>
          </a:ln>
        </p:spPr>
        <p:txBody>
          <a:bodyPr/>
          <a:lstStyle/>
          <a:p>
            <a:r>
              <a:rPr lang="en-US" dirty="0"/>
              <a:t>Interest Rate Sensitivity of Capital Flows:</a:t>
            </a:r>
            <a:br>
              <a:rPr lang="en-US" dirty="0"/>
            </a:br>
            <a:r>
              <a:rPr lang="en-US" dirty="0"/>
              <a:t>The Indian Experience</a:t>
            </a:r>
            <a:endParaRPr lang="en-IN" dirty="0"/>
          </a:p>
        </p:txBody>
      </p:sp>
      <p:sp>
        <p:nvSpPr>
          <p:cNvPr id="3" name="Content Placeholder 2">
            <a:extLst>
              <a:ext uri="{FF2B5EF4-FFF2-40B4-BE49-F238E27FC236}">
                <a16:creationId xmlns:a16="http://schemas.microsoft.com/office/drawing/2014/main" id="{9B8FE8A0-E430-4F91-BA5F-5545AAF10EAF}"/>
              </a:ext>
            </a:extLst>
          </p:cNvPr>
          <p:cNvSpPr>
            <a:spLocks noGrp="1"/>
          </p:cNvSpPr>
          <p:nvPr>
            <p:ph idx="1"/>
          </p:nvPr>
        </p:nvSpPr>
        <p:spPr>
          <a:ln>
            <a:solidFill>
              <a:srgbClr val="FF0000"/>
            </a:solidFill>
          </a:ln>
        </p:spPr>
        <p:txBody>
          <a:bodyPr/>
          <a:lstStyle/>
          <a:p>
            <a:pPr algn="just"/>
            <a:r>
              <a:rPr lang="en-US" dirty="0"/>
              <a:t>Monetary policy changes in the US have been one of the key determinants of capital flows to EMEs.</a:t>
            </a:r>
          </a:p>
          <a:p>
            <a:pPr algn="just"/>
            <a:endParaRPr lang="en-US" dirty="0"/>
          </a:p>
          <a:p>
            <a:pPr algn="just"/>
            <a:r>
              <a:rPr lang="en-US" dirty="0"/>
              <a:t>The impact, however, varies across EMEs depending on their domestic macroeconomic policies, level of external debt, fiscal deficit and reserves.</a:t>
            </a:r>
          </a:p>
          <a:p>
            <a:endParaRPr lang="en-US" dirty="0"/>
          </a:p>
          <a:p>
            <a:endParaRPr lang="en-IN" dirty="0"/>
          </a:p>
        </p:txBody>
      </p:sp>
    </p:spTree>
    <p:extLst>
      <p:ext uri="{BB962C8B-B14F-4D97-AF65-F5344CB8AC3E}">
        <p14:creationId xmlns:p14="http://schemas.microsoft.com/office/powerpoint/2010/main" val="1037777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6879A-5788-DDD5-FF55-24B28649814C}"/>
              </a:ext>
            </a:extLst>
          </p:cNvPr>
          <p:cNvSpPr>
            <a:spLocks noGrp="1"/>
          </p:cNvSpPr>
          <p:nvPr>
            <p:ph type="title"/>
          </p:nvPr>
        </p:nvSpPr>
        <p:spPr>
          <a:ln>
            <a:solidFill>
              <a:srgbClr val="FF0000"/>
            </a:solidFill>
          </a:ln>
        </p:spPr>
        <p:txBody>
          <a:bodyPr/>
          <a:lstStyle/>
          <a:p>
            <a:r>
              <a:rPr lang="en-US" dirty="0"/>
              <a:t>Interest Rate Sensitivity of Capital Flows:</a:t>
            </a:r>
            <a:br>
              <a:rPr lang="en-US" dirty="0"/>
            </a:br>
            <a:r>
              <a:rPr lang="en-US" dirty="0"/>
              <a:t>The Indian Experience</a:t>
            </a:r>
            <a:endParaRPr lang="en-IN" dirty="0"/>
          </a:p>
        </p:txBody>
      </p:sp>
      <p:sp>
        <p:nvSpPr>
          <p:cNvPr id="3" name="Content Placeholder 2">
            <a:extLst>
              <a:ext uri="{FF2B5EF4-FFF2-40B4-BE49-F238E27FC236}">
                <a16:creationId xmlns:a16="http://schemas.microsoft.com/office/drawing/2014/main" id="{9E9C87CD-8366-8079-B787-C22B5E553E1C}"/>
              </a:ext>
            </a:extLst>
          </p:cNvPr>
          <p:cNvSpPr>
            <a:spLocks noGrp="1"/>
          </p:cNvSpPr>
          <p:nvPr>
            <p:ph idx="1"/>
          </p:nvPr>
        </p:nvSpPr>
        <p:spPr>
          <a:ln>
            <a:solidFill>
              <a:srgbClr val="FF0000"/>
            </a:solidFill>
          </a:ln>
        </p:spPr>
        <p:txBody>
          <a:bodyPr>
            <a:normAutofit fontScale="85000" lnSpcReduction="10000"/>
          </a:bodyPr>
          <a:lstStyle/>
          <a:p>
            <a:pPr algn="just"/>
            <a:r>
              <a:rPr lang="en-US" dirty="0"/>
              <a:t>In order to detect the sensitivity of gross capital inflows to interest rate differential (IRD). Specifically, the difference between quarterly average domestic policy repo rate and the US federal funds rate was used as a proxy for IRD.</a:t>
            </a:r>
          </a:p>
          <a:p>
            <a:pPr algn="just"/>
            <a:endParaRPr lang="en-US" dirty="0"/>
          </a:p>
          <a:p>
            <a:pPr algn="just"/>
            <a:r>
              <a:rPr lang="en-US" dirty="0"/>
              <a:t>Exogenous variables such as changes in INR-USD nominal exchange rate, domestic real GDP growth, and global GDP growth proxied by OECD GDP growth.</a:t>
            </a:r>
          </a:p>
          <a:p>
            <a:pPr algn="just"/>
            <a:endParaRPr lang="en-US" dirty="0"/>
          </a:p>
          <a:p>
            <a:pPr algn="just"/>
            <a:r>
              <a:rPr lang="en-US" dirty="0"/>
              <a:t>Further, in examining the impact of IRD on various components of capital flows – foreign portfolio investment (FPI), short-term trade credit (STC), external commercial borrowings (ECB), banking capital (BC) flows and foreign direct investment (FDI) – appropriate proxies for IRD have been employed.</a:t>
            </a:r>
            <a:endParaRPr lang="en-IN" dirty="0"/>
          </a:p>
        </p:txBody>
      </p:sp>
    </p:spTree>
    <p:extLst>
      <p:ext uri="{BB962C8B-B14F-4D97-AF65-F5344CB8AC3E}">
        <p14:creationId xmlns:p14="http://schemas.microsoft.com/office/powerpoint/2010/main" val="34995561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702A1-79A9-549D-1F0F-51F69AE9DB79}"/>
              </a:ext>
            </a:extLst>
          </p:cNvPr>
          <p:cNvSpPr>
            <a:spLocks noGrp="1"/>
          </p:cNvSpPr>
          <p:nvPr>
            <p:ph type="title"/>
          </p:nvPr>
        </p:nvSpPr>
        <p:spPr>
          <a:ln>
            <a:solidFill>
              <a:srgbClr val="FF0000"/>
            </a:solidFill>
          </a:ln>
        </p:spPr>
        <p:txBody>
          <a:bodyPr/>
          <a:lstStyle/>
          <a:p>
            <a:r>
              <a:rPr lang="en-IN" dirty="0"/>
              <a:t>RESULTS </a:t>
            </a:r>
          </a:p>
        </p:txBody>
      </p:sp>
      <p:sp>
        <p:nvSpPr>
          <p:cNvPr id="3" name="Content Placeholder 2">
            <a:extLst>
              <a:ext uri="{FF2B5EF4-FFF2-40B4-BE49-F238E27FC236}">
                <a16:creationId xmlns:a16="http://schemas.microsoft.com/office/drawing/2014/main" id="{E241B764-BE7A-DC5D-68AB-B622D59BE885}"/>
              </a:ext>
            </a:extLst>
          </p:cNvPr>
          <p:cNvSpPr>
            <a:spLocks noGrp="1"/>
          </p:cNvSpPr>
          <p:nvPr>
            <p:ph idx="1"/>
          </p:nvPr>
        </p:nvSpPr>
        <p:spPr>
          <a:ln>
            <a:solidFill>
              <a:srgbClr val="FF0000"/>
            </a:solidFill>
          </a:ln>
        </p:spPr>
        <p:txBody>
          <a:bodyPr/>
          <a:lstStyle/>
          <a:p>
            <a:r>
              <a:rPr lang="en-US" dirty="0"/>
              <a:t> There is a positive relationship between change in IRD and growth in gross FPI, STC, ECB and banking capital inflows with a lag of 1-2 quarter.</a:t>
            </a:r>
          </a:p>
          <a:p>
            <a:endParaRPr lang="en-US" dirty="0"/>
          </a:p>
          <a:p>
            <a:r>
              <a:rPr lang="en-US" dirty="0"/>
              <a:t>A one standard deviation (</a:t>
            </a:r>
            <a:r>
              <a:rPr lang="en-US" dirty="0" err="1"/>
              <a:t>s.d.</a:t>
            </a:r>
            <a:r>
              <a:rPr lang="en-US" dirty="0"/>
              <a:t>) shock to change in IRD raises the growth in gross FPI inflows by 0.07 per cent, gross STC inflows by 0.07 per cent, gross ECB inflows by 0.13 per cent, and gross banking capital inflows by 0.09 per cent.</a:t>
            </a:r>
          </a:p>
          <a:p>
            <a:r>
              <a:rPr lang="en-US" dirty="0"/>
              <a:t>Gross FDI inflows do not seem to be sensitive to IRD.</a:t>
            </a:r>
            <a:endParaRPr lang="en-IN" dirty="0"/>
          </a:p>
        </p:txBody>
      </p:sp>
    </p:spTree>
    <p:extLst>
      <p:ext uri="{BB962C8B-B14F-4D97-AF65-F5344CB8AC3E}">
        <p14:creationId xmlns:p14="http://schemas.microsoft.com/office/powerpoint/2010/main" val="16906262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13211-E8D0-9B6E-3BAC-31227549443D}"/>
              </a:ext>
            </a:extLst>
          </p:cNvPr>
          <p:cNvSpPr>
            <a:spLocks noGrp="1"/>
          </p:cNvSpPr>
          <p:nvPr>
            <p:ph type="title"/>
          </p:nvPr>
        </p:nvSpPr>
        <p:spPr>
          <a:ln>
            <a:solidFill>
              <a:srgbClr val="FF0000"/>
            </a:solidFill>
          </a:ln>
        </p:spPr>
        <p:txBody>
          <a:bodyPr/>
          <a:lstStyle/>
          <a:p>
            <a:r>
              <a:rPr lang="en-IN" dirty="0"/>
              <a:t>Results </a:t>
            </a:r>
          </a:p>
        </p:txBody>
      </p:sp>
      <p:sp>
        <p:nvSpPr>
          <p:cNvPr id="3" name="Content Placeholder 2">
            <a:extLst>
              <a:ext uri="{FF2B5EF4-FFF2-40B4-BE49-F238E27FC236}">
                <a16:creationId xmlns:a16="http://schemas.microsoft.com/office/drawing/2014/main" id="{694F058E-227D-D564-2A7B-38B912F5A123}"/>
              </a:ext>
            </a:extLst>
          </p:cNvPr>
          <p:cNvSpPr>
            <a:spLocks noGrp="1"/>
          </p:cNvSpPr>
          <p:nvPr>
            <p:ph idx="1"/>
          </p:nvPr>
        </p:nvSpPr>
        <p:spPr>
          <a:ln>
            <a:solidFill>
              <a:srgbClr val="FF0000"/>
            </a:solidFill>
          </a:ln>
        </p:spPr>
        <p:txBody>
          <a:bodyPr/>
          <a:lstStyle/>
          <a:p>
            <a:pPr algn="just"/>
            <a:r>
              <a:rPr lang="en-US" dirty="0"/>
              <a:t>To sum up, the analysis indicates that interest rate differential is an important factor in influencing portfolio, trade financing, banking capital and ECB flows, but not the overall gross capital inflows to India.</a:t>
            </a:r>
          </a:p>
          <a:p>
            <a:pPr algn="just"/>
            <a:endParaRPr lang="en-US" dirty="0"/>
          </a:p>
          <a:p>
            <a:pPr algn="just"/>
            <a:r>
              <a:rPr lang="en-US" dirty="0"/>
              <a:t>ECBs recorded a fall in terms of the number of ECB agreements as well as amount during 2022-23 as compared with a year ago.</a:t>
            </a:r>
            <a:endParaRPr lang="en-IN" dirty="0"/>
          </a:p>
        </p:txBody>
      </p:sp>
    </p:spTree>
    <p:extLst>
      <p:ext uri="{BB962C8B-B14F-4D97-AF65-F5344CB8AC3E}">
        <p14:creationId xmlns:p14="http://schemas.microsoft.com/office/powerpoint/2010/main" val="5686853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C72-0732-1DF3-0181-79F131051890}"/>
              </a:ext>
            </a:extLst>
          </p:cNvPr>
          <p:cNvSpPr>
            <a:spLocks noGrp="1"/>
          </p:cNvSpPr>
          <p:nvPr>
            <p:ph type="title"/>
          </p:nvPr>
        </p:nvSpPr>
        <p:spPr>
          <a:ln>
            <a:solidFill>
              <a:srgbClr val="FF0000"/>
            </a:solidFill>
          </a:ln>
        </p:spPr>
        <p:txBody>
          <a:bodyPr/>
          <a:lstStyle/>
          <a:p>
            <a:r>
              <a:rPr lang="en-IN" dirty="0"/>
              <a:t>External Vulnerability Indicators</a:t>
            </a:r>
          </a:p>
        </p:txBody>
      </p:sp>
      <p:pic>
        <p:nvPicPr>
          <p:cNvPr id="5" name="Content Placeholder 4">
            <a:extLst>
              <a:ext uri="{FF2B5EF4-FFF2-40B4-BE49-F238E27FC236}">
                <a16:creationId xmlns:a16="http://schemas.microsoft.com/office/drawing/2014/main" id="{9223E460-AD10-2578-6883-7D5BFD07BAFC}"/>
              </a:ext>
            </a:extLst>
          </p:cNvPr>
          <p:cNvPicPr>
            <a:picLocks noGrp="1" noChangeAspect="1"/>
          </p:cNvPicPr>
          <p:nvPr>
            <p:ph idx="1"/>
          </p:nvPr>
        </p:nvPicPr>
        <p:blipFill>
          <a:blip r:embed="rId2"/>
          <a:stretch>
            <a:fillRect/>
          </a:stretch>
        </p:blipFill>
        <p:spPr>
          <a:xfrm>
            <a:off x="1638808" y="1825625"/>
            <a:ext cx="8914383" cy="4351338"/>
          </a:xfrm>
          <a:ln>
            <a:solidFill>
              <a:srgbClr val="FF0000"/>
            </a:solidFill>
          </a:ln>
        </p:spPr>
      </p:pic>
    </p:spTree>
    <p:extLst>
      <p:ext uri="{BB962C8B-B14F-4D97-AF65-F5344CB8AC3E}">
        <p14:creationId xmlns:p14="http://schemas.microsoft.com/office/powerpoint/2010/main" val="7797549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6137-6AEC-470F-B722-CE9099CC8A4F}"/>
              </a:ext>
            </a:extLst>
          </p:cNvPr>
          <p:cNvSpPr>
            <a:spLocks noGrp="1"/>
          </p:cNvSpPr>
          <p:nvPr>
            <p:ph type="title"/>
          </p:nvPr>
        </p:nvSpPr>
        <p:spPr/>
        <p:txBody>
          <a:bodyPr/>
          <a:lstStyle/>
          <a:p>
            <a:r>
              <a:rPr lang="en-IN" b="1" u="sng" dirty="0"/>
              <a:t>Factors affecting Bond Markets</a:t>
            </a:r>
          </a:p>
        </p:txBody>
      </p:sp>
      <p:sp>
        <p:nvSpPr>
          <p:cNvPr id="3" name="Content Placeholder 2">
            <a:extLst>
              <a:ext uri="{FF2B5EF4-FFF2-40B4-BE49-F238E27FC236}">
                <a16:creationId xmlns:a16="http://schemas.microsoft.com/office/drawing/2014/main" id="{CFF61D98-7502-4C92-8129-9F006961D4C4}"/>
              </a:ext>
            </a:extLst>
          </p:cNvPr>
          <p:cNvSpPr>
            <a:spLocks noGrp="1"/>
          </p:cNvSpPr>
          <p:nvPr>
            <p:ph idx="1"/>
          </p:nvPr>
        </p:nvSpPr>
        <p:spPr/>
        <p:txBody>
          <a:bodyPr/>
          <a:lstStyle/>
          <a:p>
            <a:pPr algn="just"/>
            <a:r>
              <a:rPr lang="en-IN" sz="1350" dirty="0">
                <a:latin typeface="Sabon-Roman"/>
              </a:rPr>
              <a:t>The general level of interest rates, therefore, depends on identifying the important factors determining the aggregate demand and supply of existing bonds.</a:t>
            </a:r>
          </a:p>
          <a:p>
            <a:pPr algn="just"/>
            <a:r>
              <a:rPr lang="en-IN" sz="1350" dirty="0">
                <a:latin typeface="Sabon-Roman"/>
              </a:rPr>
              <a:t>Among the determining factors are </a:t>
            </a:r>
          </a:p>
          <a:p>
            <a:pPr marL="257175" indent="-257175" algn="just">
              <a:buAutoNum type="arabicParenBoth"/>
            </a:pPr>
            <a:r>
              <a:rPr lang="en-IN" sz="1350" dirty="0">
                <a:latin typeface="Sabon-Roman"/>
              </a:rPr>
              <a:t>the overall state of the economy, </a:t>
            </a:r>
          </a:p>
          <a:p>
            <a:pPr algn="just">
              <a:buNone/>
            </a:pPr>
            <a:r>
              <a:rPr lang="en-IN" sz="1350" dirty="0">
                <a:latin typeface="Sabon-Roman"/>
              </a:rPr>
              <a:t>(2) government policies, such as monetary and fiscal policies. </a:t>
            </a:r>
          </a:p>
          <a:p>
            <a:pPr algn="just">
              <a:buNone/>
            </a:pPr>
            <a:r>
              <a:rPr lang="en-IN" sz="1350" dirty="0">
                <a:latin typeface="Sabon-Roman"/>
              </a:rPr>
              <a:t>(3) Bond risk relative to the risk of investing in other assets such as equity or real estate, </a:t>
            </a:r>
          </a:p>
          <a:p>
            <a:pPr algn="just">
              <a:buNone/>
            </a:pPr>
            <a:r>
              <a:rPr lang="en-IN" sz="1350" dirty="0">
                <a:latin typeface="Sabon-Roman"/>
              </a:rPr>
              <a:t>(4) international factors, such as foreign interest rates and exchange rates that influence the inflow and outflow of foreign capital, and </a:t>
            </a:r>
          </a:p>
          <a:p>
            <a:pPr algn="just">
              <a:buNone/>
            </a:pPr>
            <a:r>
              <a:rPr lang="en-IN" sz="1350" dirty="0">
                <a:latin typeface="Sabon-Roman"/>
              </a:rPr>
              <a:t>(5) the current level of inflation and the expectation about future inflation.</a:t>
            </a:r>
            <a:endParaRPr lang="en-IN" dirty="0"/>
          </a:p>
        </p:txBody>
      </p:sp>
    </p:spTree>
    <p:extLst>
      <p:ext uri="{BB962C8B-B14F-4D97-AF65-F5344CB8AC3E}">
        <p14:creationId xmlns:p14="http://schemas.microsoft.com/office/powerpoint/2010/main" val="15077484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DD123-FD91-0E36-2D18-CAF7E9FA7D2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DB755A9-C213-A5F1-48D9-3D3D7DC6CD39}"/>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4895DC66-0806-0C4B-52C9-225D295AD927}"/>
              </a:ext>
            </a:extLst>
          </p:cNvPr>
          <p:cNvPicPr>
            <a:picLocks noChangeAspect="1"/>
          </p:cNvPicPr>
          <p:nvPr/>
        </p:nvPicPr>
        <p:blipFill rotWithShape="1">
          <a:blip r:embed="rId2"/>
          <a:srcRect l="3750" t="14375" r="33929" b="9931"/>
          <a:stretch/>
        </p:blipFill>
        <p:spPr>
          <a:xfrm>
            <a:off x="1002687" y="435128"/>
            <a:ext cx="10351113" cy="5833241"/>
          </a:xfrm>
          <a:prstGeom prst="rect">
            <a:avLst/>
          </a:prstGeom>
        </p:spPr>
      </p:pic>
    </p:spTree>
    <p:extLst>
      <p:ext uri="{BB962C8B-B14F-4D97-AF65-F5344CB8AC3E}">
        <p14:creationId xmlns:p14="http://schemas.microsoft.com/office/powerpoint/2010/main" val="9747514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10AB-90E6-4B52-AC54-FBB84894EF59}"/>
              </a:ext>
            </a:extLst>
          </p:cNvPr>
          <p:cNvSpPr>
            <a:spLocks noGrp="1"/>
          </p:cNvSpPr>
          <p:nvPr>
            <p:ph type="title"/>
          </p:nvPr>
        </p:nvSpPr>
        <p:spPr/>
        <p:txBody>
          <a:bodyPr/>
          <a:lstStyle/>
          <a:p>
            <a:r>
              <a:rPr lang="en-IN" sz="1350" dirty="0">
                <a:latin typeface="Helvetica-Compressed"/>
              </a:rPr>
              <a:t>Bond Demand and Supply Curve Analysis</a:t>
            </a:r>
            <a:endParaRPr lang="en-IN" dirty="0"/>
          </a:p>
        </p:txBody>
      </p:sp>
      <p:pic>
        <p:nvPicPr>
          <p:cNvPr id="4" name="Content Placeholder 3">
            <a:extLst>
              <a:ext uri="{FF2B5EF4-FFF2-40B4-BE49-F238E27FC236}">
                <a16:creationId xmlns:a16="http://schemas.microsoft.com/office/drawing/2014/main" id="{2B4FA3BF-404F-4E72-AF60-0A2EDB696AAF}"/>
              </a:ext>
            </a:extLst>
          </p:cNvPr>
          <p:cNvPicPr>
            <a:picLocks noGrp="1" noChangeAspect="1"/>
          </p:cNvPicPr>
          <p:nvPr>
            <p:ph idx="1"/>
          </p:nvPr>
        </p:nvPicPr>
        <p:blipFill>
          <a:blip r:embed="rId2"/>
          <a:stretch>
            <a:fillRect/>
          </a:stretch>
        </p:blipFill>
        <p:spPr>
          <a:xfrm>
            <a:off x="2824900" y="2023818"/>
            <a:ext cx="6377233" cy="3298958"/>
          </a:xfrm>
          <a:prstGeom prst="rect">
            <a:avLst/>
          </a:prstGeom>
        </p:spPr>
      </p:pic>
    </p:spTree>
    <p:extLst>
      <p:ext uri="{BB962C8B-B14F-4D97-AF65-F5344CB8AC3E}">
        <p14:creationId xmlns:p14="http://schemas.microsoft.com/office/powerpoint/2010/main" val="8042689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396E-0E14-4D2B-B4C9-087D82D32E50}"/>
              </a:ext>
            </a:extLst>
          </p:cNvPr>
          <p:cNvSpPr>
            <a:spLocks noGrp="1"/>
          </p:cNvSpPr>
          <p:nvPr>
            <p:ph type="title"/>
          </p:nvPr>
        </p:nvSpPr>
        <p:spPr/>
        <p:txBody>
          <a:bodyPr/>
          <a:lstStyle/>
          <a:p>
            <a:r>
              <a:rPr lang="en-IN" sz="3300" dirty="0">
                <a:latin typeface="Helvetica-Compressed"/>
              </a:rPr>
              <a:t>Bond Demand and Supply Curve Analysis</a:t>
            </a:r>
            <a:endParaRPr lang="en-IN" dirty="0"/>
          </a:p>
        </p:txBody>
      </p:sp>
      <p:sp>
        <p:nvSpPr>
          <p:cNvPr id="3" name="Content Placeholder 2">
            <a:extLst>
              <a:ext uri="{FF2B5EF4-FFF2-40B4-BE49-F238E27FC236}">
                <a16:creationId xmlns:a16="http://schemas.microsoft.com/office/drawing/2014/main" id="{4D5C18C5-D777-492E-B55C-B1351604EE09}"/>
              </a:ext>
            </a:extLst>
          </p:cNvPr>
          <p:cNvSpPr>
            <a:spLocks noGrp="1"/>
          </p:cNvSpPr>
          <p:nvPr>
            <p:ph idx="1"/>
          </p:nvPr>
        </p:nvSpPr>
        <p:spPr/>
        <p:txBody>
          <a:bodyPr/>
          <a:lstStyle/>
          <a:p>
            <a:pPr algn="l"/>
            <a:r>
              <a:rPr lang="en-IN" sz="1350" dirty="0">
                <a:latin typeface="Sabon-Roman"/>
              </a:rPr>
              <a:t>The bond price or interest rate that ultimately prevails in the market is the one at</a:t>
            </a:r>
          </a:p>
          <a:p>
            <a:pPr algn="l"/>
            <a:r>
              <a:rPr lang="en-IN" sz="1350" dirty="0">
                <a:latin typeface="Sabon-Roman"/>
              </a:rPr>
              <a:t>which the quantity demanded of bonds equals the quantity supplied: </a:t>
            </a:r>
            <a:r>
              <a:rPr lang="en-IN" sz="1350" i="1" dirty="0">
                <a:latin typeface="Sabon-Italic"/>
              </a:rPr>
              <a:t>B</a:t>
            </a:r>
            <a:r>
              <a:rPr lang="en-IN" sz="1350" dirty="0">
                <a:latin typeface="Sabon-Roman"/>
              </a:rPr>
              <a:t>D </a:t>
            </a:r>
            <a:r>
              <a:rPr lang="en-IN" sz="1350" dirty="0">
                <a:latin typeface="MTSY"/>
              </a:rPr>
              <a:t>= </a:t>
            </a:r>
            <a:r>
              <a:rPr lang="en-IN" sz="1350" i="1" dirty="0">
                <a:latin typeface="Sabon-Italic"/>
              </a:rPr>
              <a:t>B</a:t>
            </a:r>
            <a:r>
              <a:rPr lang="en-IN" sz="1350" dirty="0">
                <a:latin typeface="Sabon-Roman"/>
              </a:rPr>
              <a:t>S</a:t>
            </a:r>
            <a:endParaRPr lang="en-IN" dirty="0"/>
          </a:p>
        </p:txBody>
      </p:sp>
    </p:spTree>
    <p:extLst>
      <p:ext uri="{BB962C8B-B14F-4D97-AF65-F5344CB8AC3E}">
        <p14:creationId xmlns:p14="http://schemas.microsoft.com/office/powerpoint/2010/main" val="35521683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52CCB-D43C-48A0-928E-F2BCD02FC4A4}"/>
              </a:ext>
            </a:extLst>
          </p:cNvPr>
          <p:cNvSpPr>
            <a:spLocks noGrp="1"/>
          </p:cNvSpPr>
          <p:nvPr>
            <p:ph type="title"/>
          </p:nvPr>
        </p:nvSpPr>
        <p:spPr/>
        <p:txBody>
          <a:bodyPr/>
          <a:lstStyle/>
          <a:p>
            <a:r>
              <a:rPr lang="en-IN" sz="1350" dirty="0">
                <a:latin typeface="Helvetica-Compressed"/>
              </a:rPr>
              <a:t>Comparative Equilibrium</a:t>
            </a:r>
            <a:endParaRPr lang="en-IN" dirty="0"/>
          </a:p>
        </p:txBody>
      </p:sp>
      <p:sp>
        <p:nvSpPr>
          <p:cNvPr id="3" name="Content Placeholder 2">
            <a:extLst>
              <a:ext uri="{FF2B5EF4-FFF2-40B4-BE49-F238E27FC236}">
                <a16:creationId xmlns:a16="http://schemas.microsoft.com/office/drawing/2014/main" id="{5F27F684-05CB-4319-B78D-0D06EFB85A0A}"/>
              </a:ext>
            </a:extLst>
          </p:cNvPr>
          <p:cNvSpPr>
            <a:spLocks noGrp="1"/>
          </p:cNvSpPr>
          <p:nvPr>
            <p:ph idx="1"/>
          </p:nvPr>
        </p:nvSpPr>
        <p:spPr/>
        <p:txBody>
          <a:bodyPr/>
          <a:lstStyle/>
          <a:p>
            <a:pPr algn="l"/>
            <a:r>
              <a:rPr lang="en-IN" sz="1350" dirty="0">
                <a:latin typeface="Sabon-Roman"/>
              </a:rPr>
              <a:t>The insights that one can gain from supply and demand analysis come from identifying the important factors that affect the positions of the demand and supply curves. </a:t>
            </a:r>
          </a:p>
          <a:p>
            <a:pPr algn="l"/>
            <a:r>
              <a:rPr lang="en-IN" sz="1350" dirty="0">
                <a:latin typeface="Sabon-Roman"/>
              </a:rPr>
              <a:t>Analytically, changes in these factors cause shifts in the demand or supply curves that, in turn, lead to a new equilibrium bond price and interest rate levels.</a:t>
            </a:r>
          </a:p>
          <a:p>
            <a:pPr algn="l"/>
            <a:endParaRPr lang="en-IN" dirty="0"/>
          </a:p>
        </p:txBody>
      </p:sp>
    </p:spTree>
    <p:extLst>
      <p:ext uri="{BB962C8B-B14F-4D97-AF65-F5344CB8AC3E}">
        <p14:creationId xmlns:p14="http://schemas.microsoft.com/office/powerpoint/2010/main" val="23543882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1CDFE-DAA4-7E68-230F-DC3E5E9424E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603E730-BD13-36A2-315B-720E8DB4FE24}"/>
              </a:ext>
            </a:extLst>
          </p:cNvPr>
          <p:cNvSpPr>
            <a:spLocks noGrp="1"/>
          </p:cNvSpPr>
          <p:nvPr>
            <p:ph idx="1"/>
          </p:nvPr>
        </p:nvSpPr>
        <p:spPr/>
        <p:txBody>
          <a:bodyPr/>
          <a:lstStyle/>
          <a:p>
            <a:endParaRPr lang="en-IN"/>
          </a:p>
        </p:txBody>
      </p:sp>
      <p:pic>
        <p:nvPicPr>
          <p:cNvPr id="2050" name="Picture 2">
            <a:extLst>
              <a:ext uri="{FF2B5EF4-FFF2-40B4-BE49-F238E27FC236}">
                <a16:creationId xmlns:a16="http://schemas.microsoft.com/office/drawing/2014/main" id="{E8DB7EB1-A3E7-9C50-9C78-97A332458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523" y="1568054"/>
            <a:ext cx="5364956" cy="3721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7384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0E6F0-9926-1825-AD4F-455B277339C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F409AEF-A5AB-A45A-CF10-5054AD36C609}"/>
              </a:ext>
            </a:extLst>
          </p:cNvPr>
          <p:cNvSpPr>
            <a:spLocks noGrp="1"/>
          </p:cNvSpPr>
          <p:nvPr>
            <p:ph idx="1"/>
          </p:nvPr>
        </p:nvSpPr>
        <p:spPr/>
        <p:txBody>
          <a:bodyPr/>
          <a:lstStyle/>
          <a:p>
            <a:endParaRPr lang="en-IN"/>
          </a:p>
        </p:txBody>
      </p:sp>
      <p:pic>
        <p:nvPicPr>
          <p:cNvPr id="3074" name="Picture 2">
            <a:extLst>
              <a:ext uri="{FF2B5EF4-FFF2-40B4-BE49-F238E27FC236}">
                <a16:creationId xmlns:a16="http://schemas.microsoft.com/office/drawing/2014/main" id="{C72F86DA-3A49-AE2C-C0DF-1B2ADB0E8B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523" y="1800225"/>
            <a:ext cx="5364956"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5367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61550-C7BD-66E9-7D79-4E172CACF4F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690D0FC-52D0-E9D6-BD9F-3CDC47AF1176}"/>
              </a:ext>
            </a:extLst>
          </p:cNvPr>
          <p:cNvSpPr>
            <a:spLocks noGrp="1"/>
          </p:cNvSpPr>
          <p:nvPr>
            <p:ph idx="1"/>
          </p:nvPr>
        </p:nvSpPr>
        <p:spPr/>
        <p:txBody>
          <a:bodyPr/>
          <a:lstStyle/>
          <a:p>
            <a:endParaRPr lang="en-IN"/>
          </a:p>
        </p:txBody>
      </p:sp>
      <p:pic>
        <p:nvPicPr>
          <p:cNvPr id="4098" name="Picture 2">
            <a:extLst>
              <a:ext uri="{FF2B5EF4-FFF2-40B4-BE49-F238E27FC236}">
                <a16:creationId xmlns:a16="http://schemas.microsoft.com/office/drawing/2014/main" id="{A7A88D47-D3ED-D64E-5A2E-19F250C5C2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523" y="1925242"/>
            <a:ext cx="5364956" cy="3007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6702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73AB3-A785-16CD-AC23-A98245E28B7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4F40344-94A6-4A47-EDB9-8296276C6456}"/>
              </a:ext>
            </a:extLst>
          </p:cNvPr>
          <p:cNvSpPr>
            <a:spLocks noGrp="1"/>
          </p:cNvSpPr>
          <p:nvPr>
            <p:ph idx="1"/>
          </p:nvPr>
        </p:nvSpPr>
        <p:spPr/>
        <p:txBody>
          <a:bodyPr/>
          <a:lstStyle/>
          <a:p>
            <a:endParaRPr lang="en-IN"/>
          </a:p>
        </p:txBody>
      </p:sp>
      <p:pic>
        <p:nvPicPr>
          <p:cNvPr id="5122" name="Picture 2">
            <a:extLst>
              <a:ext uri="{FF2B5EF4-FFF2-40B4-BE49-F238E27FC236}">
                <a16:creationId xmlns:a16="http://schemas.microsoft.com/office/drawing/2014/main" id="{A1109864-C64F-0149-AA58-43C217442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523" y="1800225"/>
            <a:ext cx="5364956"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4287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3059-AD8F-36CC-750F-B3371429270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CA250F8-9233-C4FF-9825-9AF60A65A54C}"/>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36D6B29D-7BD9-094C-812D-9240FF343F08}"/>
              </a:ext>
            </a:extLst>
          </p:cNvPr>
          <p:cNvPicPr>
            <a:picLocks noChangeAspect="1"/>
          </p:cNvPicPr>
          <p:nvPr/>
        </p:nvPicPr>
        <p:blipFill>
          <a:blip r:embed="rId2"/>
          <a:stretch>
            <a:fillRect/>
          </a:stretch>
        </p:blipFill>
        <p:spPr>
          <a:xfrm>
            <a:off x="649857" y="0"/>
            <a:ext cx="9862868" cy="6858000"/>
          </a:xfrm>
          <a:prstGeom prst="rect">
            <a:avLst/>
          </a:prstGeom>
        </p:spPr>
      </p:pic>
    </p:spTree>
    <p:extLst>
      <p:ext uri="{BB962C8B-B14F-4D97-AF65-F5344CB8AC3E}">
        <p14:creationId xmlns:p14="http://schemas.microsoft.com/office/powerpoint/2010/main" val="18580617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47FFB-0ADC-6854-CF93-0BB58D01A00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7A1D8D2-1DAC-EA8B-3138-C67B14FA1248}"/>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B1D80AD2-0D02-FF7F-82D3-E9819B7B0A7E}"/>
              </a:ext>
            </a:extLst>
          </p:cNvPr>
          <p:cNvPicPr>
            <a:picLocks noChangeAspect="1"/>
          </p:cNvPicPr>
          <p:nvPr/>
        </p:nvPicPr>
        <p:blipFill>
          <a:blip r:embed="rId2"/>
          <a:stretch>
            <a:fillRect/>
          </a:stretch>
        </p:blipFill>
        <p:spPr>
          <a:xfrm>
            <a:off x="2683004" y="0"/>
            <a:ext cx="6825991" cy="6858000"/>
          </a:xfrm>
          <a:prstGeom prst="rect">
            <a:avLst/>
          </a:prstGeom>
        </p:spPr>
      </p:pic>
    </p:spTree>
    <p:extLst>
      <p:ext uri="{BB962C8B-B14F-4D97-AF65-F5344CB8AC3E}">
        <p14:creationId xmlns:p14="http://schemas.microsoft.com/office/powerpoint/2010/main" val="34476815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36681-BB29-2447-40BB-BE9D6E48DBC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2E93603-903B-ABAE-9098-18B6E80F8E7C}"/>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668556CE-D2CF-0510-B465-6CF3558F06E1}"/>
              </a:ext>
            </a:extLst>
          </p:cNvPr>
          <p:cNvPicPr>
            <a:picLocks noChangeAspect="1"/>
          </p:cNvPicPr>
          <p:nvPr/>
        </p:nvPicPr>
        <p:blipFill>
          <a:blip r:embed="rId2"/>
          <a:stretch>
            <a:fillRect/>
          </a:stretch>
        </p:blipFill>
        <p:spPr>
          <a:xfrm>
            <a:off x="741873" y="0"/>
            <a:ext cx="10145054" cy="6858000"/>
          </a:xfrm>
          <a:prstGeom prst="rect">
            <a:avLst/>
          </a:prstGeom>
        </p:spPr>
      </p:pic>
    </p:spTree>
    <p:extLst>
      <p:ext uri="{BB962C8B-B14F-4D97-AF65-F5344CB8AC3E}">
        <p14:creationId xmlns:p14="http://schemas.microsoft.com/office/powerpoint/2010/main" val="38718728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586BA-12AA-8CCC-E88D-DEE43D43465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8D42194-3C99-4742-BBB4-978D71F49920}"/>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0AF96110-296C-DA88-337E-31EA665BF4E0}"/>
              </a:ext>
            </a:extLst>
          </p:cNvPr>
          <p:cNvPicPr>
            <a:picLocks noChangeAspect="1"/>
          </p:cNvPicPr>
          <p:nvPr/>
        </p:nvPicPr>
        <p:blipFill>
          <a:blip r:embed="rId2"/>
          <a:stretch>
            <a:fillRect/>
          </a:stretch>
        </p:blipFill>
        <p:spPr>
          <a:xfrm>
            <a:off x="1228518" y="0"/>
            <a:ext cx="9734963" cy="6858000"/>
          </a:xfrm>
          <a:prstGeom prst="rect">
            <a:avLst/>
          </a:prstGeom>
        </p:spPr>
      </p:pic>
    </p:spTree>
    <p:extLst>
      <p:ext uri="{BB962C8B-B14F-4D97-AF65-F5344CB8AC3E}">
        <p14:creationId xmlns:p14="http://schemas.microsoft.com/office/powerpoint/2010/main" val="42064147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DEC11-0335-F8D5-D924-08AFC4D2506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FECD392-C9F3-0EC2-5746-E4E15E12DC41}"/>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023DCE08-3BF2-CC26-FFFF-8EAD884C1310}"/>
              </a:ext>
            </a:extLst>
          </p:cNvPr>
          <p:cNvPicPr>
            <a:picLocks noChangeAspect="1"/>
          </p:cNvPicPr>
          <p:nvPr/>
        </p:nvPicPr>
        <p:blipFill>
          <a:blip r:embed="rId2"/>
          <a:stretch>
            <a:fillRect/>
          </a:stretch>
        </p:blipFill>
        <p:spPr>
          <a:xfrm>
            <a:off x="1207634" y="0"/>
            <a:ext cx="9776732" cy="6858000"/>
          </a:xfrm>
          <a:prstGeom prst="rect">
            <a:avLst/>
          </a:prstGeom>
        </p:spPr>
      </p:pic>
    </p:spTree>
    <p:extLst>
      <p:ext uri="{BB962C8B-B14F-4D97-AF65-F5344CB8AC3E}">
        <p14:creationId xmlns:p14="http://schemas.microsoft.com/office/powerpoint/2010/main" val="5372046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8B4F-7969-A8D9-84A2-5505D006E37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61A3AAE-BAE9-C1B5-F6A8-78D40FFAB318}"/>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D1398A87-318E-E812-39AA-00D4506734C3}"/>
              </a:ext>
            </a:extLst>
          </p:cNvPr>
          <p:cNvPicPr>
            <a:picLocks noChangeAspect="1"/>
          </p:cNvPicPr>
          <p:nvPr/>
        </p:nvPicPr>
        <p:blipFill>
          <a:blip r:embed="rId2"/>
          <a:stretch>
            <a:fillRect/>
          </a:stretch>
        </p:blipFill>
        <p:spPr>
          <a:xfrm>
            <a:off x="1184537" y="0"/>
            <a:ext cx="9822925" cy="6858000"/>
          </a:xfrm>
          <a:prstGeom prst="rect">
            <a:avLst/>
          </a:prstGeom>
        </p:spPr>
      </p:pic>
    </p:spTree>
    <p:extLst>
      <p:ext uri="{BB962C8B-B14F-4D97-AF65-F5344CB8AC3E}">
        <p14:creationId xmlns:p14="http://schemas.microsoft.com/office/powerpoint/2010/main" val="23000521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CA9D5-7A42-AA43-D19C-B9CA10A7A62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61CD3A5-53BF-D1F9-AE5B-43F164AD9BDE}"/>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C91E22F8-E36E-1991-8029-6ED48C7553C3}"/>
              </a:ext>
            </a:extLst>
          </p:cNvPr>
          <p:cNvPicPr>
            <a:picLocks noChangeAspect="1"/>
          </p:cNvPicPr>
          <p:nvPr/>
        </p:nvPicPr>
        <p:blipFill>
          <a:blip r:embed="rId2"/>
          <a:stretch>
            <a:fillRect/>
          </a:stretch>
        </p:blipFill>
        <p:spPr>
          <a:xfrm>
            <a:off x="861684" y="0"/>
            <a:ext cx="10468632" cy="6858000"/>
          </a:xfrm>
          <a:prstGeom prst="rect">
            <a:avLst/>
          </a:prstGeom>
        </p:spPr>
      </p:pic>
    </p:spTree>
    <p:extLst>
      <p:ext uri="{BB962C8B-B14F-4D97-AF65-F5344CB8AC3E}">
        <p14:creationId xmlns:p14="http://schemas.microsoft.com/office/powerpoint/2010/main" val="13488889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487F8-8115-6FC1-DFAC-46D145810D5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086BA7E-2F22-1397-20D7-58C0A66ABE97}"/>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CF4508AF-7F2D-21EC-255E-6CD3D6DE04B5}"/>
              </a:ext>
            </a:extLst>
          </p:cNvPr>
          <p:cNvPicPr>
            <a:picLocks noChangeAspect="1"/>
          </p:cNvPicPr>
          <p:nvPr/>
        </p:nvPicPr>
        <p:blipFill>
          <a:blip r:embed="rId2"/>
          <a:stretch>
            <a:fillRect/>
          </a:stretch>
        </p:blipFill>
        <p:spPr>
          <a:xfrm>
            <a:off x="1034143" y="0"/>
            <a:ext cx="10123714" cy="6858000"/>
          </a:xfrm>
          <a:prstGeom prst="rect">
            <a:avLst/>
          </a:prstGeom>
        </p:spPr>
      </p:pic>
    </p:spTree>
    <p:extLst>
      <p:ext uri="{BB962C8B-B14F-4D97-AF65-F5344CB8AC3E}">
        <p14:creationId xmlns:p14="http://schemas.microsoft.com/office/powerpoint/2010/main" val="32443010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1FD6-FABF-C34E-790B-9A0F89F102F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A8A7902-4E62-0F66-8ADF-CCE335BA002C}"/>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372F7F59-B172-B31D-121D-546EFF07CC6E}"/>
              </a:ext>
            </a:extLst>
          </p:cNvPr>
          <p:cNvPicPr>
            <a:picLocks noChangeAspect="1"/>
          </p:cNvPicPr>
          <p:nvPr/>
        </p:nvPicPr>
        <p:blipFill>
          <a:blip r:embed="rId2"/>
          <a:stretch>
            <a:fillRect/>
          </a:stretch>
        </p:blipFill>
        <p:spPr>
          <a:xfrm>
            <a:off x="1132214" y="0"/>
            <a:ext cx="9927572" cy="6858000"/>
          </a:xfrm>
          <a:prstGeom prst="rect">
            <a:avLst/>
          </a:prstGeom>
        </p:spPr>
      </p:pic>
    </p:spTree>
    <p:extLst>
      <p:ext uri="{BB962C8B-B14F-4D97-AF65-F5344CB8AC3E}">
        <p14:creationId xmlns:p14="http://schemas.microsoft.com/office/powerpoint/2010/main" val="41354309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D653-16B8-AFFE-B7A6-08265A234EF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F258AC9-7232-7857-63E3-C8087DF519AF}"/>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5B067637-9FC9-B788-53A9-7EAD15FB1150}"/>
              </a:ext>
            </a:extLst>
          </p:cNvPr>
          <p:cNvPicPr>
            <a:picLocks noChangeAspect="1"/>
          </p:cNvPicPr>
          <p:nvPr/>
        </p:nvPicPr>
        <p:blipFill>
          <a:blip r:embed="rId2"/>
          <a:stretch>
            <a:fillRect/>
          </a:stretch>
        </p:blipFill>
        <p:spPr>
          <a:xfrm>
            <a:off x="1380184" y="0"/>
            <a:ext cx="9431631" cy="6858000"/>
          </a:xfrm>
          <a:prstGeom prst="rect">
            <a:avLst/>
          </a:prstGeom>
        </p:spPr>
      </p:pic>
    </p:spTree>
    <p:extLst>
      <p:ext uri="{BB962C8B-B14F-4D97-AF65-F5344CB8AC3E}">
        <p14:creationId xmlns:p14="http://schemas.microsoft.com/office/powerpoint/2010/main" val="1092763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D9308-FA49-25B2-7A80-065F9B941FC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D01A0F1-4239-4111-12F4-1790D0564ED2}"/>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88E918E3-C2CF-C4C2-42C4-C3BCBD8A8FC2}"/>
              </a:ext>
            </a:extLst>
          </p:cNvPr>
          <p:cNvPicPr>
            <a:picLocks noChangeAspect="1"/>
          </p:cNvPicPr>
          <p:nvPr/>
        </p:nvPicPr>
        <p:blipFill>
          <a:blip r:embed="rId2"/>
          <a:stretch>
            <a:fillRect/>
          </a:stretch>
        </p:blipFill>
        <p:spPr>
          <a:xfrm>
            <a:off x="1363579" y="0"/>
            <a:ext cx="9464842" cy="6858000"/>
          </a:xfrm>
          <a:prstGeom prst="rect">
            <a:avLst/>
          </a:prstGeom>
        </p:spPr>
      </p:pic>
    </p:spTree>
    <p:extLst>
      <p:ext uri="{BB962C8B-B14F-4D97-AF65-F5344CB8AC3E}">
        <p14:creationId xmlns:p14="http://schemas.microsoft.com/office/powerpoint/2010/main" val="21889779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E2B5F-7ABB-FACA-51EB-1394C68F145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AB14DCD-0FA6-EA4A-572D-8AE7A86B1A23}"/>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ADAAC4D7-1DFA-244F-4363-E1B22680CA34}"/>
              </a:ext>
            </a:extLst>
          </p:cNvPr>
          <p:cNvPicPr>
            <a:picLocks noChangeAspect="1"/>
          </p:cNvPicPr>
          <p:nvPr/>
        </p:nvPicPr>
        <p:blipFill>
          <a:blip r:embed="rId2"/>
          <a:stretch>
            <a:fillRect/>
          </a:stretch>
        </p:blipFill>
        <p:spPr>
          <a:xfrm>
            <a:off x="1209740" y="0"/>
            <a:ext cx="9772519" cy="6858000"/>
          </a:xfrm>
          <a:prstGeom prst="rect">
            <a:avLst/>
          </a:prstGeom>
        </p:spPr>
      </p:pic>
    </p:spTree>
    <p:extLst>
      <p:ext uri="{BB962C8B-B14F-4D97-AF65-F5344CB8AC3E}">
        <p14:creationId xmlns:p14="http://schemas.microsoft.com/office/powerpoint/2010/main" val="21003359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8714-3EAA-E121-84F9-9B10B406D70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C1AA9A3-0DE5-CED6-D14F-AC54C12D7917}"/>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266E8239-F98F-1525-8263-0C4C89E36BD0}"/>
              </a:ext>
            </a:extLst>
          </p:cNvPr>
          <p:cNvPicPr>
            <a:picLocks noChangeAspect="1"/>
          </p:cNvPicPr>
          <p:nvPr/>
        </p:nvPicPr>
        <p:blipFill>
          <a:blip r:embed="rId2"/>
          <a:stretch>
            <a:fillRect/>
          </a:stretch>
        </p:blipFill>
        <p:spPr>
          <a:xfrm>
            <a:off x="1094260" y="0"/>
            <a:ext cx="10003479" cy="6858000"/>
          </a:xfrm>
          <a:prstGeom prst="rect">
            <a:avLst/>
          </a:prstGeom>
        </p:spPr>
      </p:pic>
    </p:spTree>
    <p:extLst>
      <p:ext uri="{BB962C8B-B14F-4D97-AF65-F5344CB8AC3E}">
        <p14:creationId xmlns:p14="http://schemas.microsoft.com/office/powerpoint/2010/main" val="26745448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0E3A-E828-9418-535F-71844DDD0D5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84213CC-1E57-868C-7BB1-67E9BC5DA957}"/>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FA123737-0F6F-90B5-CCD2-96CDC0310B83}"/>
              </a:ext>
            </a:extLst>
          </p:cNvPr>
          <p:cNvPicPr>
            <a:picLocks noChangeAspect="1"/>
          </p:cNvPicPr>
          <p:nvPr/>
        </p:nvPicPr>
        <p:blipFill>
          <a:blip r:embed="rId2"/>
          <a:stretch>
            <a:fillRect/>
          </a:stretch>
        </p:blipFill>
        <p:spPr>
          <a:xfrm>
            <a:off x="1251898" y="0"/>
            <a:ext cx="9688204" cy="6858000"/>
          </a:xfrm>
          <a:prstGeom prst="rect">
            <a:avLst/>
          </a:prstGeom>
        </p:spPr>
      </p:pic>
    </p:spTree>
    <p:extLst>
      <p:ext uri="{BB962C8B-B14F-4D97-AF65-F5344CB8AC3E}">
        <p14:creationId xmlns:p14="http://schemas.microsoft.com/office/powerpoint/2010/main" val="38672733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B90B-FAF3-4EC3-A916-980C8E7E21C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918A40E-6649-4EF7-E6F6-B6FFBA83712B}"/>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77A6A63C-5358-D019-556E-741F2BE52E35}"/>
              </a:ext>
            </a:extLst>
          </p:cNvPr>
          <p:cNvPicPr>
            <a:picLocks noChangeAspect="1"/>
          </p:cNvPicPr>
          <p:nvPr/>
        </p:nvPicPr>
        <p:blipFill>
          <a:blip r:embed="rId2"/>
          <a:stretch>
            <a:fillRect/>
          </a:stretch>
        </p:blipFill>
        <p:spPr>
          <a:xfrm>
            <a:off x="1160004" y="0"/>
            <a:ext cx="9871992" cy="6858000"/>
          </a:xfrm>
          <a:prstGeom prst="rect">
            <a:avLst/>
          </a:prstGeom>
        </p:spPr>
      </p:pic>
    </p:spTree>
    <p:extLst>
      <p:ext uri="{BB962C8B-B14F-4D97-AF65-F5344CB8AC3E}">
        <p14:creationId xmlns:p14="http://schemas.microsoft.com/office/powerpoint/2010/main" val="19645530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75DD3-1027-03B0-5521-A0DC17AE3C9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A902603-B538-0A3F-C4D4-FE6FCBF08F53}"/>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4A80C8F8-BEA9-3107-049A-7727640A5FBC}"/>
              </a:ext>
            </a:extLst>
          </p:cNvPr>
          <p:cNvPicPr>
            <a:picLocks noChangeAspect="1"/>
          </p:cNvPicPr>
          <p:nvPr/>
        </p:nvPicPr>
        <p:blipFill>
          <a:blip r:embed="rId2"/>
          <a:stretch>
            <a:fillRect/>
          </a:stretch>
        </p:blipFill>
        <p:spPr>
          <a:xfrm>
            <a:off x="1274290" y="0"/>
            <a:ext cx="9643419" cy="6858000"/>
          </a:xfrm>
          <a:prstGeom prst="rect">
            <a:avLst/>
          </a:prstGeom>
        </p:spPr>
      </p:pic>
    </p:spTree>
    <p:extLst>
      <p:ext uri="{BB962C8B-B14F-4D97-AF65-F5344CB8AC3E}">
        <p14:creationId xmlns:p14="http://schemas.microsoft.com/office/powerpoint/2010/main" val="14655378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69861-A815-41B3-865B-025A4A201E7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1A631C5-E137-415F-164E-5D81ADC03FEB}"/>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9A0C69DB-2929-2E25-E44A-0837AB3980CE}"/>
              </a:ext>
            </a:extLst>
          </p:cNvPr>
          <p:cNvPicPr>
            <a:picLocks noChangeAspect="1"/>
          </p:cNvPicPr>
          <p:nvPr/>
        </p:nvPicPr>
        <p:blipFill>
          <a:blip r:embed="rId2"/>
          <a:stretch>
            <a:fillRect/>
          </a:stretch>
        </p:blipFill>
        <p:spPr>
          <a:xfrm>
            <a:off x="949817" y="0"/>
            <a:ext cx="10292366" cy="6858000"/>
          </a:xfrm>
          <a:prstGeom prst="rect">
            <a:avLst/>
          </a:prstGeom>
        </p:spPr>
      </p:pic>
    </p:spTree>
    <p:extLst>
      <p:ext uri="{BB962C8B-B14F-4D97-AF65-F5344CB8AC3E}">
        <p14:creationId xmlns:p14="http://schemas.microsoft.com/office/powerpoint/2010/main" val="27233037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C0AFC-4D57-8097-D9E9-67A555C6CAC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24EA7D3-8BEF-54B2-B49B-8E8C7BBC1877}"/>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80343E06-3F6D-3461-A07F-60D5A4867A76}"/>
              </a:ext>
            </a:extLst>
          </p:cNvPr>
          <p:cNvPicPr>
            <a:picLocks noChangeAspect="1"/>
          </p:cNvPicPr>
          <p:nvPr/>
        </p:nvPicPr>
        <p:blipFill>
          <a:blip r:embed="rId2"/>
          <a:stretch>
            <a:fillRect/>
          </a:stretch>
        </p:blipFill>
        <p:spPr>
          <a:xfrm>
            <a:off x="314476" y="0"/>
            <a:ext cx="11563048" cy="6858000"/>
          </a:xfrm>
          <a:prstGeom prst="rect">
            <a:avLst/>
          </a:prstGeom>
        </p:spPr>
      </p:pic>
    </p:spTree>
    <p:extLst>
      <p:ext uri="{BB962C8B-B14F-4D97-AF65-F5344CB8AC3E}">
        <p14:creationId xmlns:p14="http://schemas.microsoft.com/office/powerpoint/2010/main" val="34540371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F8F24-CEC1-0AF9-0A8F-61DBE629658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C5ED894-96D6-5D52-521C-87797B4FC7C7}"/>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84D94648-A9C7-B5BD-AB5A-20467A22EF80}"/>
              </a:ext>
            </a:extLst>
          </p:cNvPr>
          <p:cNvPicPr>
            <a:picLocks noChangeAspect="1"/>
          </p:cNvPicPr>
          <p:nvPr/>
        </p:nvPicPr>
        <p:blipFill>
          <a:blip r:embed="rId2"/>
          <a:stretch>
            <a:fillRect/>
          </a:stretch>
        </p:blipFill>
        <p:spPr>
          <a:xfrm>
            <a:off x="910351" y="0"/>
            <a:ext cx="10371297" cy="6858000"/>
          </a:xfrm>
          <a:prstGeom prst="rect">
            <a:avLst/>
          </a:prstGeom>
        </p:spPr>
      </p:pic>
    </p:spTree>
    <p:extLst>
      <p:ext uri="{BB962C8B-B14F-4D97-AF65-F5344CB8AC3E}">
        <p14:creationId xmlns:p14="http://schemas.microsoft.com/office/powerpoint/2010/main" val="11729104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0456-BD83-7522-8206-11A07F05EF5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2CE035B-CBE3-24C9-9973-18C86AF16346}"/>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9DA714B9-360F-E078-2F99-2E3C15F8320B}"/>
              </a:ext>
            </a:extLst>
          </p:cNvPr>
          <p:cNvPicPr>
            <a:picLocks noChangeAspect="1"/>
          </p:cNvPicPr>
          <p:nvPr/>
        </p:nvPicPr>
        <p:blipFill>
          <a:blip r:embed="rId2"/>
          <a:stretch>
            <a:fillRect/>
          </a:stretch>
        </p:blipFill>
        <p:spPr>
          <a:xfrm>
            <a:off x="1232392" y="0"/>
            <a:ext cx="9727216" cy="6858000"/>
          </a:xfrm>
          <a:prstGeom prst="rect">
            <a:avLst/>
          </a:prstGeom>
        </p:spPr>
      </p:pic>
    </p:spTree>
    <p:extLst>
      <p:ext uri="{BB962C8B-B14F-4D97-AF65-F5344CB8AC3E}">
        <p14:creationId xmlns:p14="http://schemas.microsoft.com/office/powerpoint/2010/main" val="18657290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B5645-BE8E-1237-9D73-76FE8651411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F980102-A982-1D00-31FF-1C236F5196B6}"/>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9307676C-B4DE-684E-D63F-9B7F36E06791}"/>
              </a:ext>
            </a:extLst>
          </p:cNvPr>
          <p:cNvPicPr>
            <a:picLocks noChangeAspect="1"/>
          </p:cNvPicPr>
          <p:nvPr/>
        </p:nvPicPr>
        <p:blipFill>
          <a:blip r:embed="rId2"/>
          <a:stretch>
            <a:fillRect/>
          </a:stretch>
        </p:blipFill>
        <p:spPr>
          <a:xfrm>
            <a:off x="901953" y="0"/>
            <a:ext cx="10388094" cy="6858000"/>
          </a:xfrm>
          <a:prstGeom prst="rect">
            <a:avLst/>
          </a:prstGeom>
        </p:spPr>
      </p:pic>
    </p:spTree>
    <p:extLst>
      <p:ext uri="{BB962C8B-B14F-4D97-AF65-F5344CB8AC3E}">
        <p14:creationId xmlns:p14="http://schemas.microsoft.com/office/powerpoint/2010/main" val="1666432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59608" y="274320"/>
            <a:ext cx="7498080" cy="640080"/>
          </a:xfrm>
        </p:spPr>
        <p:txBody>
          <a:bodyPr>
            <a:normAutofit fontScale="90000"/>
          </a:bodyPr>
          <a:lstStyle/>
          <a:p>
            <a:r>
              <a:rPr lang="en-US" sz="2800" dirty="0"/>
              <a:t>Additional information … Credit Rating Agencies in India</a:t>
            </a:r>
          </a:p>
        </p:txBody>
      </p:sp>
      <p:sp>
        <p:nvSpPr>
          <p:cNvPr id="5" name="Content Placeholder 4"/>
          <p:cNvSpPr>
            <a:spLocks noGrp="1"/>
          </p:cNvSpPr>
          <p:nvPr>
            <p:ph sz="half" idx="1"/>
          </p:nvPr>
        </p:nvSpPr>
        <p:spPr>
          <a:xfrm>
            <a:off x="2743200" y="1066800"/>
            <a:ext cx="3886200" cy="5638800"/>
          </a:xfrm>
        </p:spPr>
        <p:txBody>
          <a:bodyPr>
            <a:noAutofit/>
          </a:bodyPr>
          <a:lstStyle/>
          <a:p>
            <a:pPr>
              <a:lnSpc>
                <a:spcPct val="100000"/>
              </a:lnSpc>
              <a:spcBef>
                <a:spcPts val="0"/>
              </a:spcBef>
              <a:buNone/>
            </a:pPr>
            <a:r>
              <a:rPr lang="en-US" sz="1600" b="1" u="sng" dirty="0"/>
              <a:t>1. </a:t>
            </a:r>
            <a:r>
              <a:rPr lang="en-US" sz="1600" b="1" u="sng" dirty="0" err="1"/>
              <a:t>CRISIL</a:t>
            </a:r>
            <a:r>
              <a:rPr lang="en-US" sz="1600" b="1" u="sng" dirty="0"/>
              <a:t> Limited</a:t>
            </a:r>
            <a:endParaRPr lang="en-US" sz="1400" b="1" u="sng" dirty="0"/>
          </a:p>
          <a:p>
            <a:pPr>
              <a:lnSpc>
                <a:spcPct val="100000"/>
              </a:lnSpc>
              <a:spcBef>
                <a:spcPts val="0"/>
              </a:spcBef>
              <a:buNone/>
            </a:pPr>
            <a:r>
              <a:rPr lang="en-US" sz="1400" dirty="0" err="1"/>
              <a:t>CRISIL</a:t>
            </a:r>
            <a:r>
              <a:rPr lang="en-US" sz="1400" dirty="0"/>
              <a:t> House</a:t>
            </a:r>
          </a:p>
          <a:p>
            <a:pPr marL="115888" indent="-33338">
              <a:lnSpc>
                <a:spcPct val="100000"/>
              </a:lnSpc>
              <a:spcBef>
                <a:spcPts val="0"/>
              </a:spcBef>
              <a:buNone/>
            </a:pPr>
            <a:r>
              <a:rPr lang="en-US" sz="1400" dirty="0"/>
              <a:t>Central Avenue, </a:t>
            </a:r>
            <a:r>
              <a:rPr lang="en-US" sz="1400" dirty="0" err="1"/>
              <a:t>Hiranandani</a:t>
            </a:r>
            <a:r>
              <a:rPr lang="en-US" sz="1400" dirty="0"/>
              <a:t> Business Park, </a:t>
            </a:r>
            <a:r>
              <a:rPr lang="en-US" sz="1400" dirty="0" err="1"/>
              <a:t>Powai</a:t>
            </a:r>
            <a:r>
              <a:rPr lang="en-US" sz="1400" dirty="0"/>
              <a:t>, Mumbai 400 076</a:t>
            </a:r>
          </a:p>
          <a:p>
            <a:pPr>
              <a:lnSpc>
                <a:spcPct val="100000"/>
              </a:lnSpc>
              <a:spcBef>
                <a:spcPts val="0"/>
              </a:spcBef>
              <a:buNone/>
            </a:pPr>
            <a:endParaRPr lang="en-US" sz="1400" b="1" dirty="0"/>
          </a:p>
          <a:p>
            <a:pPr>
              <a:lnSpc>
                <a:spcPct val="100000"/>
              </a:lnSpc>
              <a:spcBef>
                <a:spcPts val="0"/>
              </a:spcBef>
              <a:buNone/>
            </a:pPr>
            <a:endParaRPr lang="en-US" sz="1050" b="1" dirty="0"/>
          </a:p>
          <a:p>
            <a:pPr>
              <a:lnSpc>
                <a:spcPct val="100000"/>
              </a:lnSpc>
              <a:spcBef>
                <a:spcPts val="0"/>
              </a:spcBef>
              <a:buNone/>
            </a:pPr>
            <a:r>
              <a:rPr lang="en-US" sz="1600" b="1" u="sng" dirty="0"/>
              <a:t>2. India Ratings and Research Pvt. Ltd.</a:t>
            </a:r>
          </a:p>
          <a:p>
            <a:pPr>
              <a:lnSpc>
                <a:spcPct val="100000"/>
              </a:lnSpc>
              <a:spcBef>
                <a:spcPts val="0"/>
              </a:spcBef>
              <a:buNone/>
            </a:pPr>
            <a:r>
              <a:rPr lang="en-US" sz="1400" b="1" dirty="0"/>
              <a:t>(formerly Fitch Ratings India Pvt. Ltd.)</a:t>
            </a:r>
          </a:p>
          <a:p>
            <a:pPr>
              <a:lnSpc>
                <a:spcPct val="100000"/>
              </a:lnSpc>
              <a:spcBef>
                <a:spcPts val="0"/>
              </a:spcBef>
              <a:buNone/>
            </a:pPr>
            <a:r>
              <a:rPr lang="en-US" sz="1400" dirty="0" err="1"/>
              <a:t>Wockhardt</a:t>
            </a:r>
            <a:r>
              <a:rPr lang="en-US" sz="1400" dirty="0"/>
              <a:t> Towers, 4th Floor, West Wing</a:t>
            </a:r>
          </a:p>
          <a:p>
            <a:pPr>
              <a:lnSpc>
                <a:spcPct val="100000"/>
              </a:lnSpc>
              <a:spcBef>
                <a:spcPts val="0"/>
              </a:spcBef>
              <a:buNone/>
            </a:pPr>
            <a:r>
              <a:rPr lang="en-US" sz="1400" dirty="0" err="1"/>
              <a:t>Bandra</a:t>
            </a:r>
            <a:r>
              <a:rPr lang="en-US" sz="1400" dirty="0"/>
              <a:t> </a:t>
            </a:r>
            <a:r>
              <a:rPr lang="en-US" sz="1400" dirty="0" err="1"/>
              <a:t>Kurla</a:t>
            </a:r>
            <a:r>
              <a:rPr lang="en-US" sz="1400" dirty="0"/>
              <a:t> Complex, </a:t>
            </a:r>
            <a:r>
              <a:rPr lang="en-US" sz="1400" dirty="0" err="1"/>
              <a:t>Bandra</a:t>
            </a:r>
            <a:r>
              <a:rPr lang="en-US" sz="1400" dirty="0"/>
              <a:t> East</a:t>
            </a:r>
          </a:p>
          <a:p>
            <a:pPr>
              <a:lnSpc>
                <a:spcPct val="100000"/>
              </a:lnSpc>
              <a:spcBef>
                <a:spcPts val="0"/>
              </a:spcBef>
              <a:buNone/>
            </a:pPr>
            <a:r>
              <a:rPr lang="en-US" sz="1400" dirty="0"/>
              <a:t>Mumbai 400 051</a:t>
            </a:r>
          </a:p>
          <a:p>
            <a:pPr>
              <a:lnSpc>
                <a:spcPct val="100000"/>
              </a:lnSpc>
              <a:spcBef>
                <a:spcPts val="0"/>
              </a:spcBef>
              <a:buNone/>
            </a:pPr>
            <a:endParaRPr lang="en-US" sz="1400" dirty="0"/>
          </a:p>
          <a:p>
            <a:pPr>
              <a:lnSpc>
                <a:spcPct val="100000"/>
              </a:lnSpc>
              <a:spcBef>
                <a:spcPts val="0"/>
              </a:spcBef>
              <a:buNone/>
            </a:pPr>
            <a:endParaRPr lang="en-US" sz="1100" dirty="0"/>
          </a:p>
          <a:p>
            <a:pPr>
              <a:lnSpc>
                <a:spcPct val="100000"/>
              </a:lnSpc>
              <a:spcBef>
                <a:spcPts val="0"/>
              </a:spcBef>
              <a:buNone/>
            </a:pPr>
            <a:r>
              <a:rPr lang="en-US" sz="1600" b="1" u="sng" dirty="0"/>
              <a:t>3. </a:t>
            </a:r>
            <a:r>
              <a:rPr lang="en-US" sz="1600" b="1" u="sng" dirty="0" err="1"/>
              <a:t>ICRA</a:t>
            </a:r>
            <a:r>
              <a:rPr lang="en-US" sz="1600" b="1" u="sng" dirty="0"/>
              <a:t> Limited</a:t>
            </a:r>
          </a:p>
          <a:p>
            <a:pPr>
              <a:lnSpc>
                <a:spcPct val="100000"/>
              </a:lnSpc>
              <a:spcBef>
                <a:spcPts val="0"/>
              </a:spcBef>
              <a:buNone/>
            </a:pPr>
            <a:r>
              <a:rPr lang="en-US" sz="1400" dirty="0"/>
              <a:t>1105, </a:t>
            </a:r>
            <a:r>
              <a:rPr lang="en-US" sz="1400" dirty="0" err="1"/>
              <a:t>Kailash</a:t>
            </a:r>
            <a:r>
              <a:rPr lang="en-US" sz="1400" dirty="0"/>
              <a:t> Building, 11th Floor</a:t>
            </a:r>
          </a:p>
          <a:p>
            <a:pPr>
              <a:lnSpc>
                <a:spcPct val="100000"/>
              </a:lnSpc>
              <a:spcBef>
                <a:spcPts val="0"/>
              </a:spcBef>
              <a:buNone/>
            </a:pPr>
            <a:r>
              <a:rPr lang="en-US" sz="1400" dirty="0"/>
              <a:t>26, </a:t>
            </a:r>
            <a:r>
              <a:rPr lang="en-US" sz="1400" dirty="0" err="1"/>
              <a:t>Kasturba</a:t>
            </a:r>
            <a:r>
              <a:rPr lang="en-US" sz="1400" dirty="0"/>
              <a:t> Gandhi </a:t>
            </a:r>
            <a:r>
              <a:rPr lang="en-US" sz="1400" dirty="0" err="1"/>
              <a:t>Marg</a:t>
            </a:r>
            <a:endParaRPr lang="en-US" sz="1400" dirty="0"/>
          </a:p>
          <a:p>
            <a:pPr>
              <a:lnSpc>
                <a:spcPct val="100000"/>
              </a:lnSpc>
              <a:spcBef>
                <a:spcPts val="0"/>
              </a:spcBef>
              <a:buNone/>
            </a:pPr>
            <a:r>
              <a:rPr lang="en-US" sz="1400" dirty="0"/>
              <a:t>New Delhi 110 001</a:t>
            </a:r>
          </a:p>
          <a:p>
            <a:pPr>
              <a:lnSpc>
                <a:spcPct val="100000"/>
              </a:lnSpc>
              <a:spcBef>
                <a:spcPts val="0"/>
              </a:spcBef>
              <a:buNone/>
            </a:pPr>
            <a:endParaRPr lang="en-US" sz="1400" dirty="0"/>
          </a:p>
          <a:p>
            <a:pPr>
              <a:lnSpc>
                <a:spcPct val="100000"/>
              </a:lnSpc>
              <a:spcBef>
                <a:spcPts val="0"/>
              </a:spcBef>
              <a:buNone/>
            </a:pPr>
            <a:endParaRPr lang="en-US" sz="1100" dirty="0"/>
          </a:p>
          <a:p>
            <a:pPr>
              <a:lnSpc>
                <a:spcPct val="100000"/>
              </a:lnSpc>
              <a:spcBef>
                <a:spcPts val="0"/>
              </a:spcBef>
              <a:buNone/>
            </a:pPr>
            <a:r>
              <a:rPr lang="en-US" sz="1600" b="1" u="sng" dirty="0"/>
              <a:t>4. Credit Analysis &amp; Research Ltd.(CARE)</a:t>
            </a:r>
          </a:p>
          <a:p>
            <a:pPr marL="57150" indent="0">
              <a:lnSpc>
                <a:spcPct val="100000"/>
              </a:lnSpc>
              <a:spcBef>
                <a:spcPts val="0"/>
              </a:spcBef>
              <a:buNone/>
            </a:pPr>
            <a:r>
              <a:rPr lang="en-US" sz="1400" dirty="0"/>
              <a:t>4th Floor, Godrej Coliseum, </a:t>
            </a:r>
            <a:r>
              <a:rPr lang="en-US" sz="1400" dirty="0" err="1"/>
              <a:t>Somaiya</a:t>
            </a:r>
            <a:r>
              <a:rPr lang="en-US" sz="1400" dirty="0"/>
              <a:t> Hospital Road, Behind </a:t>
            </a:r>
            <a:r>
              <a:rPr lang="en-US" sz="1400" dirty="0" err="1"/>
              <a:t>Everard</a:t>
            </a:r>
            <a:r>
              <a:rPr lang="en-US" sz="1400" dirty="0"/>
              <a:t> Nagar</a:t>
            </a:r>
          </a:p>
          <a:p>
            <a:pPr>
              <a:lnSpc>
                <a:spcPct val="100000"/>
              </a:lnSpc>
              <a:spcBef>
                <a:spcPts val="0"/>
              </a:spcBef>
              <a:buNone/>
            </a:pPr>
            <a:r>
              <a:rPr lang="en-US" sz="1400" dirty="0"/>
              <a:t>Off Eastern Express Highway, </a:t>
            </a:r>
            <a:r>
              <a:rPr lang="en-US" sz="1400" dirty="0" err="1"/>
              <a:t>Sion</a:t>
            </a:r>
            <a:r>
              <a:rPr lang="en-US" sz="1400" dirty="0"/>
              <a:t> (E)</a:t>
            </a:r>
          </a:p>
          <a:p>
            <a:pPr>
              <a:lnSpc>
                <a:spcPct val="100000"/>
              </a:lnSpc>
              <a:spcBef>
                <a:spcPts val="0"/>
              </a:spcBef>
              <a:buNone/>
            </a:pPr>
            <a:r>
              <a:rPr lang="en-US" sz="1400" dirty="0"/>
              <a:t>Mumbai 400 022</a:t>
            </a:r>
          </a:p>
        </p:txBody>
      </p:sp>
      <p:sp>
        <p:nvSpPr>
          <p:cNvPr id="6" name="Content Placeholder 5"/>
          <p:cNvSpPr>
            <a:spLocks noGrp="1"/>
          </p:cNvSpPr>
          <p:nvPr>
            <p:ph sz="half" idx="2"/>
          </p:nvPr>
        </p:nvSpPr>
        <p:spPr>
          <a:xfrm>
            <a:off x="6705600" y="1066800"/>
            <a:ext cx="3931920" cy="5638800"/>
          </a:xfrm>
        </p:spPr>
        <p:txBody>
          <a:bodyPr>
            <a:noAutofit/>
          </a:bodyPr>
          <a:lstStyle/>
          <a:p>
            <a:pPr>
              <a:lnSpc>
                <a:spcPct val="100000"/>
              </a:lnSpc>
              <a:spcBef>
                <a:spcPts val="0"/>
              </a:spcBef>
              <a:buNone/>
            </a:pPr>
            <a:r>
              <a:rPr lang="en-US" sz="1600" b="1" u="sng" dirty="0"/>
              <a:t>5. Brickwork Ratings India Pvt. Ltd.</a:t>
            </a:r>
          </a:p>
          <a:p>
            <a:pPr>
              <a:lnSpc>
                <a:spcPct val="100000"/>
              </a:lnSpc>
              <a:spcBef>
                <a:spcPts val="0"/>
              </a:spcBef>
              <a:buNone/>
            </a:pPr>
            <a:r>
              <a:rPr lang="en-US" sz="1400" dirty="0"/>
              <a:t>3rd Floor, Raj </a:t>
            </a:r>
            <a:r>
              <a:rPr lang="en-US" sz="1400" dirty="0" err="1"/>
              <a:t>Alkaa</a:t>
            </a:r>
            <a:r>
              <a:rPr lang="en-US" sz="1400" dirty="0"/>
              <a:t> Park</a:t>
            </a:r>
          </a:p>
          <a:p>
            <a:pPr>
              <a:lnSpc>
                <a:spcPct val="100000"/>
              </a:lnSpc>
              <a:spcBef>
                <a:spcPts val="0"/>
              </a:spcBef>
              <a:buNone/>
            </a:pPr>
            <a:r>
              <a:rPr lang="en-US" sz="1400" dirty="0"/>
              <a:t>29/3 &amp; 32/2, </a:t>
            </a:r>
            <a:r>
              <a:rPr lang="en-US" sz="1400" dirty="0" err="1"/>
              <a:t>Kalena</a:t>
            </a:r>
            <a:r>
              <a:rPr lang="en-US" sz="1400" dirty="0"/>
              <a:t> </a:t>
            </a:r>
            <a:r>
              <a:rPr lang="en-US" sz="1400" dirty="0" err="1"/>
              <a:t>Agrahara</a:t>
            </a:r>
            <a:endParaRPr lang="en-US" sz="1400" dirty="0"/>
          </a:p>
          <a:p>
            <a:pPr>
              <a:lnSpc>
                <a:spcPct val="100000"/>
              </a:lnSpc>
              <a:spcBef>
                <a:spcPts val="0"/>
              </a:spcBef>
              <a:buNone/>
            </a:pPr>
            <a:r>
              <a:rPr lang="en-US" sz="1400" dirty="0" err="1"/>
              <a:t>Bannerghatta</a:t>
            </a:r>
            <a:r>
              <a:rPr lang="en-US" sz="1400" dirty="0"/>
              <a:t> Road,</a:t>
            </a:r>
          </a:p>
          <a:p>
            <a:pPr>
              <a:lnSpc>
                <a:spcPct val="100000"/>
              </a:lnSpc>
              <a:spcBef>
                <a:spcPts val="0"/>
              </a:spcBef>
              <a:buNone/>
            </a:pPr>
            <a:r>
              <a:rPr lang="en-US" sz="1400" dirty="0"/>
              <a:t>Bangalore – 560 076</a:t>
            </a:r>
          </a:p>
          <a:p>
            <a:pPr>
              <a:lnSpc>
                <a:spcPct val="100000"/>
              </a:lnSpc>
              <a:spcBef>
                <a:spcPts val="0"/>
              </a:spcBef>
              <a:buNone/>
            </a:pPr>
            <a:endParaRPr lang="en-US" sz="1400" dirty="0"/>
          </a:p>
          <a:p>
            <a:pPr>
              <a:lnSpc>
                <a:spcPct val="100000"/>
              </a:lnSpc>
              <a:spcBef>
                <a:spcPts val="0"/>
              </a:spcBef>
              <a:buNone/>
            </a:pPr>
            <a:endParaRPr lang="en-US" sz="1400" dirty="0"/>
          </a:p>
          <a:p>
            <a:pPr>
              <a:lnSpc>
                <a:spcPct val="100000"/>
              </a:lnSpc>
              <a:spcBef>
                <a:spcPts val="0"/>
              </a:spcBef>
              <a:buNone/>
            </a:pPr>
            <a:r>
              <a:rPr lang="en-US" sz="1600" b="1" u="sng" dirty="0"/>
              <a:t>6. </a:t>
            </a:r>
            <a:r>
              <a:rPr lang="en-US" sz="1600" b="1" u="sng" dirty="0" err="1"/>
              <a:t>SMERA</a:t>
            </a:r>
            <a:r>
              <a:rPr lang="en-US" sz="1600" b="1" u="sng" dirty="0"/>
              <a:t> Ratings Limited</a:t>
            </a:r>
          </a:p>
          <a:p>
            <a:pPr>
              <a:lnSpc>
                <a:spcPct val="100000"/>
              </a:lnSpc>
              <a:spcBef>
                <a:spcPts val="0"/>
              </a:spcBef>
              <a:buNone/>
            </a:pPr>
            <a:r>
              <a:rPr lang="en-US" sz="1400" dirty="0"/>
              <a:t>Unit No.102, 1st Floor, Sumer Plaza</a:t>
            </a:r>
          </a:p>
          <a:p>
            <a:pPr>
              <a:lnSpc>
                <a:spcPct val="100000"/>
              </a:lnSpc>
              <a:spcBef>
                <a:spcPts val="0"/>
              </a:spcBef>
              <a:buNone/>
            </a:pPr>
            <a:r>
              <a:rPr lang="en-US" sz="1400" dirty="0" err="1"/>
              <a:t>Marol</a:t>
            </a:r>
            <a:r>
              <a:rPr lang="en-US" sz="1400" dirty="0"/>
              <a:t> </a:t>
            </a:r>
            <a:r>
              <a:rPr lang="en-US" sz="1400" dirty="0" err="1"/>
              <a:t>Maroshi</a:t>
            </a:r>
            <a:r>
              <a:rPr lang="en-US" sz="1400" dirty="0"/>
              <a:t> Road, </a:t>
            </a:r>
            <a:r>
              <a:rPr lang="en-US" sz="1400" dirty="0" err="1"/>
              <a:t>Marol</a:t>
            </a:r>
            <a:endParaRPr lang="en-US" sz="1400" dirty="0"/>
          </a:p>
          <a:p>
            <a:pPr>
              <a:lnSpc>
                <a:spcPct val="100000"/>
              </a:lnSpc>
              <a:spcBef>
                <a:spcPts val="0"/>
              </a:spcBef>
              <a:buNone/>
            </a:pPr>
            <a:r>
              <a:rPr lang="en-US" sz="1400" dirty="0" err="1"/>
              <a:t>Andheri</a:t>
            </a:r>
            <a:r>
              <a:rPr lang="en-US" sz="1400" dirty="0"/>
              <a:t> (East)</a:t>
            </a:r>
          </a:p>
          <a:p>
            <a:pPr>
              <a:lnSpc>
                <a:spcPct val="100000"/>
              </a:lnSpc>
              <a:spcBef>
                <a:spcPts val="0"/>
              </a:spcBef>
              <a:buNone/>
            </a:pPr>
            <a:r>
              <a:rPr lang="en-US" sz="1400" dirty="0"/>
              <a:t>Mumbai 400 059</a:t>
            </a:r>
          </a:p>
          <a:p>
            <a:pPr>
              <a:lnSpc>
                <a:spcPct val="100000"/>
              </a:lnSpc>
              <a:spcBef>
                <a:spcPts val="0"/>
              </a:spcBef>
              <a:buNone/>
            </a:pPr>
            <a:endParaRPr lang="en-US" sz="1400" dirty="0"/>
          </a:p>
          <a:p>
            <a:pPr>
              <a:lnSpc>
                <a:spcPct val="100000"/>
              </a:lnSpc>
              <a:spcBef>
                <a:spcPts val="0"/>
              </a:spcBef>
              <a:buNone/>
            </a:pPr>
            <a:endParaRPr lang="en-US" sz="1400" dirty="0"/>
          </a:p>
          <a:p>
            <a:pPr>
              <a:lnSpc>
                <a:spcPct val="100000"/>
              </a:lnSpc>
              <a:spcBef>
                <a:spcPts val="0"/>
              </a:spcBef>
              <a:buNone/>
            </a:pPr>
            <a:r>
              <a:rPr lang="en-US" sz="1600" b="1" u="sng" dirty="0"/>
              <a:t>7. </a:t>
            </a:r>
            <a:r>
              <a:rPr lang="en-US" sz="1600" b="1" u="sng" dirty="0" err="1"/>
              <a:t>Infomerics</a:t>
            </a:r>
            <a:r>
              <a:rPr lang="en-US" sz="1600" b="1" u="sng" dirty="0"/>
              <a:t> Valuation and Rating Pvt. Ltd.</a:t>
            </a:r>
          </a:p>
          <a:p>
            <a:pPr>
              <a:lnSpc>
                <a:spcPct val="100000"/>
              </a:lnSpc>
              <a:spcBef>
                <a:spcPts val="0"/>
              </a:spcBef>
              <a:buNone/>
            </a:pPr>
            <a:r>
              <a:rPr lang="en-US" sz="1400" dirty="0"/>
              <a:t>Flat No. 104/108, 1st Floor</a:t>
            </a:r>
          </a:p>
          <a:p>
            <a:pPr>
              <a:lnSpc>
                <a:spcPct val="100000"/>
              </a:lnSpc>
              <a:spcBef>
                <a:spcPts val="0"/>
              </a:spcBef>
              <a:buNone/>
            </a:pPr>
            <a:r>
              <a:rPr lang="en-US" sz="1400" dirty="0"/>
              <a:t>Golf Apartments</a:t>
            </a:r>
          </a:p>
          <a:p>
            <a:pPr>
              <a:lnSpc>
                <a:spcPct val="100000"/>
              </a:lnSpc>
              <a:spcBef>
                <a:spcPts val="0"/>
              </a:spcBef>
              <a:buNone/>
            </a:pPr>
            <a:r>
              <a:rPr lang="en-US" sz="1400" dirty="0" err="1"/>
              <a:t>Sujan</a:t>
            </a:r>
            <a:r>
              <a:rPr lang="en-US" sz="1400" dirty="0"/>
              <a:t> Singh Park</a:t>
            </a:r>
          </a:p>
          <a:p>
            <a:pPr>
              <a:lnSpc>
                <a:spcPct val="100000"/>
              </a:lnSpc>
              <a:spcBef>
                <a:spcPts val="0"/>
              </a:spcBef>
              <a:buNone/>
            </a:pPr>
            <a:r>
              <a:rPr lang="en-US" sz="1400" dirty="0"/>
              <a:t>New Delhi – 110003.</a:t>
            </a:r>
          </a:p>
        </p:txBody>
      </p:sp>
    </p:spTree>
    <p:extLst>
      <p:ext uri="{BB962C8B-B14F-4D97-AF65-F5344CB8AC3E}">
        <p14:creationId xmlns:p14="http://schemas.microsoft.com/office/powerpoint/2010/main" val="38403980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z="3600" dirty="0"/>
              <a:t>Impact of COVID-19 on Junk Bonds</a:t>
            </a:r>
            <a:endParaRPr lang="ko-KR" altLang="en-US" sz="3600" dirty="0"/>
          </a:p>
        </p:txBody>
      </p:sp>
      <p:pic>
        <p:nvPicPr>
          <p:cNvPr id="4" name="Content Placeholder 3"/>
          <p:cNvPicPr>
            <a:picLocks noGrp="1" noChangeAspect="1"/>
          </p:cNvPicPr>
          <p:nvPr>
            <p:ph idx="1"/>
          </p:nvPr>
        </p:nvPicPr>
        <p:blipFill>
          <a:blip r:embed="rId2"/>
          <a:stretch>
            <a:fillRect/>
          </a:stretch>
        </p:blipFill>
        <p:spPr>
          <a:xfrm>
            <a:off x="3388651" y="1600200"/>
            <a:ext cx="6405298" cy="5105400"/>
          </a:xfrm>
          <a:prstGeom prst="rect">
            <a:avLst/>
          </a:prstGeom>
        </p:spPr>
      </p:pic>
      <p:sp>
        <p:nvSpPr>
          <p:cNvPr id="5" name="TextBox 4"/>
          <p:cNvSpPr txBox="1"/>
          <p:nvPr/>
        </p:nvSpPr>
        <p:spPr>
          <a:xfrm>
            <a:off x="8616244" y="6448972"/>
            <a:ext cx="1143000" cy="276999"/>
          </a:xfrm>
          <a:prstGeom prst="rect">
            <a:avLst/>
          </a:prstGeom>
          <a:noFill/>
        </p:spPr>
        <p:txBody>
          <a:bodyPr wrap="square" rtlCol="0">
            <a:spAutoFit/>
          </a:bodyPr>
          <a:lstStyle/>
          <a:p>
            <a:pPr eaLnBrk="0" fontAlgn="base" hangingPunct="0">
              <a:spcBef>
                <a:spcPct val="0"/>
              </a:spcBef>
              <a:spcAft>
                <a:spcPct val="0"/>
              </a:spcAft>
              <a:defRPr/>
            </a:pPr>
            <a:r>
              <a:rPr lang="en-US" altLang="ko-KR" sz="1200" i="1" dirty="0">
                <a:solidFill>
                  <a:prstClr val="black"/>
                </a:solidFill>
                <a:latin typeface="Times New Roman" pitchFamily="18" charset="0"/>
              </a:rPr>
              <a:t>Source: MINT</a:t>
            </a:r>
            <a:endParaRPr lang="ko-KR" altLang="en-US" sz="1200" i="1" dirty="0">
              <a:solidFill>
                <a:prstClr val="black"/>
              </a:solidFill>
              <a:latin typeface="Times New Roman" pitchFamily="18" charset="0"/>
            </a:endParaRPr>
          </a:p>
        </p:txBody>
      </p:sp>
    </p:spTree>
    <p:extLst>
      <p:ext uri="{BB962C8B-B14F-4D97-AF65-F5344CB8AC3E}">
        <p14:creationId xmlns:p14="http://schemas.microsoft.com/office/powerpoint/2010/main" val="19296742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t>There are people who buys junk bonds!</a:t>
            </a:r>
            <a:endParaRPr lang="ko-KR" altLang="en-US" dirty="0"/>
          </a:p>
        </p:txBody>
      </p:sp>
      <p:pic>
        <p:nvPicPr>
          <p:cNvPr id="4" name="Content Placeholder 3"/>
          <p:cNvPicPr>
            <a:picLocks noGrp="1" noChangeAspect="1"/>
          </p:cNvPicPr>
          <p:nvPr>
            <p:ph idx="1"/>
          </p:nvPr>
        </p:nvPicPr>
        <p:blipFill>
          <a:blip r:embed="rId2"/>
          <a:stretch>
            <a:fillRect/>
          </a:stretch>
        </p:blipFill>
        <p:spPr>
          <a:xfrm>
            <a:off x="2663982" y="1981200"/>
            <a:ext cx="7848600" cy="2849666"/>
          </a:xfrm>
          <a:prstGeom prst="rect">
            <a:avLst/>
          </a:prstGeom>
        </p:spPr>
      </p:pic>
    </p:spTree>
    <p:extLst>
      <p:ext uri="{BB962C8B-B14F-4D97-AF65-F5344CB8AC3E}">
        <p14:creationId xmlns:p14="http://schemas.microsoft.com/office/powerpoint/2010/main" val="2664646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stretch>
            <a:fillRect/>
          </a:stretch>
        </p:blipFill>
        <p:spPr>
          <a:xfrm>
            <a:off x="2838762" y="1600200"/>
            <a:ext cx="7505077" cy="5105400"/>
          </a:xfrm>
          <a:prstGeom prst="rect">
            <a:avLst/>
          </a:prstGeom>
        </p:spPr>
      </p:pic>
      <p:pic>
        <p:nvPicPr>
          <p:cNvPr id="5" name="Picture 4"/>
          <p:cNvPicPr>
            <a:picLocks noChangeAspect="1"/>
          </p:cNvPicPr>
          <p:nvPr/>
        </p:nvPicPr>
        <p:blipFill>
          <a:blip r:embed="rId3"/>
          <a:stretch>
            <a:fillRect/>
          </a:stretch>
        </p:blipFill>
        <p:spPr>
          <a:xfrm>
            <a:off x="2667001" y="457200"/>
            <a:ext cx="2162175" cy="952500"/>
          </a:xfrm>
          <a:prstGeom prst="rect">
            <a:avLst/>
          </a:prstGeom>
        </p:spPr>
      </p:pic>
      <p:cxnSp>
        <p:nvCxnSpPr>
          <p:cNvPr id="6" name="Straight Arrow Connector 5"/>
          <p:cNvCxnSpPr/>
          <p:nvPr/>
        </p:nvCxnSpPr>
        <p:spPr>
          <a:xfrm flipH="1">
            <a:off x="8171506" y="2102665"/>
            <a:ext cx="8382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8305800" y="4343400"/>
            <a:ext cx="8382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8001000" y="5181600"/>
            <a:ext cx="8382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78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35" presetClass="emph" presetSubtype="0" repeatCount="indefinite" fill="hold" nodeType="afterEffect">
                                  <p:stCondLst>
                                    <p:cond delay="0"/>
                                  </p:stCondLst>
                                  <p:endCondLst>
                                    <p:cond evt="onNext" delay="0">
                                      <p:tgtEl>
                                        <p:sldTgt/>
                                      </p:tgtEl>
                                    </p:cond>
                                  </p:endCondLst>
                                  <p:childTnLst>
                                    <p:anim calcmode="discrete" valueType="str">
                                      <p:cBhvr>
                                        <p:cTn id="10" dur="1000" fill="hold"/>
                                        <p:tgtEl>
                                          <p:spTgt spid="6"/>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22" presetClass="entr" presetSubtype="2"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childTnLst>
                          </p:cTn>
                        </p:par>
                        <p:par>
                          <p:cTn id="15" fill="hold">
                            <p:stCondLst>
                              <p:cond delay="2000"/>
                            </p:stCondLst>
                            <p:childTnLst>
                              <p:par>
                                <p:cTn id="16" presetID="35" presetClass="emph" presetSubtype="0" repeatCount="indefinite" fill="hold" nodeType="afterEffect">
                                  <p:stCondLst>
                                    <p:cond delay="0"/>
                                  </p:stCondLst>
                                  <p:endCondLst>
                                    <p:cond evt="onNext" delay="0">
                                      <p:tgtEl>
                                        <p:sldTgt/>
                                      </p:tgtEl>
                                    </p:cond>
                                  </p:endCondLst>
                                  <p:childTnLst>
                                    <p:anim calcmode="discrete" valueType="str">
                                      <p:cBhvr>
                                        <p:cTn id="17" dur="1000" fill="hold"/>
                                        <p:tgtEl>
                                          <p:spTgt spid="7"/>
                                        </p:tgtEl>
                                        <p:attrNameLst>
                                          <p:attrName>style.visibility</p:attrName>
                                        </p:attrNameLst>
                                      </p:cBhvr>
                                      <p:tavLst>
                                        <p:tav tm="0">
                                          <p:val>
                                            <p:strVal val="hidden"/>
                                          </p:val>
                                        </p:tav>
                                        <p:tav tm="50000">
                                          <p:val>
                                            <p:strVal val="visible"/>
                                          </p:val>
                                        </p:tav>
                                      </p:tavLst>
                                    </p:anim>
                                  </p:childTnLst>
                                </p:cTn>
                              </p:par>
                            </p:childTnLst>
                          </p:cTn>
                        </p:par>
                        <p:par>
                          <p:cTn id="18" fill="hold">
                            <p:stCondLst>
                              <p:cond delay="3000"/>
                            </p:stCondLst>
                            <p:childTnLst>
                              <p:par>
                                <p:cTn id="19" presetID="22" presetClass="entr" presetSubtype="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right)">
                                      <p:cBhvr>
                                        <p:cTn id="21" dur="500"/>
                                        <p:tgtEl>
                                          <p:spTgt spid="8"/>
                                        </p:tgtEl>
                                      </p:cBhvr>
                                    </p:animEffect>
                                  </p:childTnLst>
                                </p:cTn>
                              </p:par>
                            </p:childTnLst>
                          </p:cTn>
                        </p:par>
                        <p:par>
                          <p:cTn id="22" fill="hold">
                            <p:stCondLst>
                              <p:cond delay="3500"/>
                            </p:stCondLst>
                            <p:childTnLst>
                              <p:par>
                                <p:cTn id="23" presetID="35" presetClass="emph" presetSubtype="0" repeatCount="indefinite" fill="hold" nodeType="afterEffect">
                                  <p:stCondLst>
                                    <p:cond delay="0"/>
                                  </p:stCondLst>
                                  <p:endCondLst>
                                    <p:cond evt="onNext" delay="0">
                                      <p:tgtEl>
                                        <p:sldTgt/>
                                      </p:tgtEl>
                                    </p:cond>
                                  </p:endCondLst>
                                  <p:childTnLst>
                                    <p:anim calcmode="discrete" valueType="str">
                                      <p:cBhvr>
                                        <p:cTn id="24"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Please remember …</a:t>
            </a:r>
          </a:p>
        </p:txBody>
      </p:sp>
      <p:graphicFrame>
        <p:nvGraphicFramePr>
          <p:cNvPr id="4" name="Content Placeholder 3"/>
          <p:cNvGraphicFramePr>
            <a:graphicFrameLocks noGrp="1"/>
          </p:cNvGraphicFramePr>
          <p:nvPr>
            <p:ph idx="1"/>
          </p:nvPr>
        </p:nvGraphicFramePr>
        <p:xfrm>
          <a:off x="2667000" y="1600200"/>
          <a:ext cx="7848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12616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34154" y="1881554"/>
            <a:ext cx="4923692" cy="2482522"/>
          </a:xfrm>
        </p:spPr>
        <p:txBody>
          <a:bodyPr>
            <a:normAutofit fontScale="90000"/>
          </a:bodyPr>
          <a:lstStyle/>
          <a:p>
            <a:r>
              <a:rPr lang="en-US" dirty="0"/>
              <a:t>Can you wonder that the companies are coming out with </a:t>
            </a:r>
            <a:r>
              <a:rPr lang="en-US" u="sng" dirty="0" err="1">
                <a:solidFill>
                  <a:srgbClr val="002060"/>
                </a:solidFill>
              </a:rPr>
              <a:t>MASALA</a:t>
            </a:r>
            <a:r>
              <a:rPr lang="en-US" u="sng" dirty="0">
                <a:solidFill>
                  <a:srgbClr val="002060"/>
                </a:solidFill>
              </a:rPr>
              <a:t> BONDS</a:t>
            </a:r>
            <a:r>
              <a:rPr lang="en-US" dirty="0"/>
              <a:t>?</a:t>
            </a:r>
          </a:p>
        </p:txBody>
      </p:sp>
    </p:spTree>
    <p:extLst>
      <p:ext uri="{BB962C8B-B14F-4D97-AF65-F5344CB8AC3E}">
        <p14:creationId xmlns:p14="http://schemas.microsoft.com/office/powerpoint/2010/main" val="3685254125"/>
      </p:ext>
    </p:extLst>
  </p:cSld>
  <p:clrMapOvr>
    <a:masterClrMapping/>
  </p:clrMapOvr>
  <p:transition>
    <p:random/>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34154" y="1881554"/>
            <a:ext cx="4923692" cy="2482522"/>
          </a:xfrm>
        </p:spPr>
        <p:txBody>
          <a:bodyPr/>
          <a:lstStyle/>
          <a:p>
            <a:r>
              <a:rPr lang="en-US" dirty="0"/>
              <a:t>We have </a:t>
            </a:r>
            <a:br>
              <a:rPr lang="en-US" dirty="0"/>
            </a:br>
            <a:r>
              <a:rPr lang="en-US" u="sng" dirty="0">
                <a:solidFill>
                  <a:srgbClr val="002060"/>
                </a:solidFill>
              </a:rPr>
              <a:t>MASALA BONDS</a:t>
            </a:r>
            <a:endParaRPr lang="en-US" dirty="0"/>
          </a:p>
        </p:txBody>
      </p:sp>
    </p:spTree>
    <p:extLst>
      <p:ext uri="{BB962C8B-B14F-4D97-AF65-F5344CB8AC3E}">
        <p14:creationId xmlns:p14="http://schemas.microsoft.com/office/powerpoint/2010/main" val="551683233"/>
      </p:ext>
    </p:extLst>
  </p:cSld>
  <p:clrMapOvr>
    <a:masterClrMapping/>
  </p:clrMapOvr>
  <p:transition>
    <p:random/>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p:cNvPicPr>
            <a:picLocks noChangeAspect="1" noChangeArrowheads="1"/>
          </p:cNvPicPr>
          <p:nvPr/>
        </p:nvPicPr>
        <p:blipFill>
          <a:blip r:embed="rId2"/>
          <a:srcRect/>
          <a:stretch>
            <a:fillRect/>
          </a:stretch>
        </p:blipFill>
        <p:spPr bwMode="auto">
          <a:xfrm rot="16200000">
            <a:off x="2684585" y="-334109"/>
            <a:ext cx="5486401" cy="6682154"/>
          </a:xfrm>
          <a:prstGeom prst="rect">
            <a:avLst/>
          </a:prstGeom>
          <a:ln w="28575">
            <a:solidFill>
              <a:schemeClr val="accent1"/>
            </a:solidFill>
          </a:ln>
          <a:effectLst>
            <a:outerShdw blurRad="292100" dist="139700" dir="2700000" algn="tl" rotWithShape="0">
              <a:srgbClr val="333333">
                <a:alpha val="65000"/>
              </a:srgbClr>
            </a:outerShdw>
          </a:effectLst>
        </p:spPr>
      </p:pic>
      <p:sp>
        <p:nvSpPr>
          <p:cNvPr id="13" name="TextBox 12"/>
          <p:cNvSpPr txBox="1"/>
          <p:nvPr/>
        </p:nvSpPr>
        <p:spPr>
          <a:xfrm>
            <a:off x="7784123" y="5820508"/>
            <a:ext cx="2110154" cy="248530"/>
          </a:xfrm>
          <a:prstGeom prst="rect">
            <a:avLst/>
          </a:prstGeom>
          <a:noFill/>
        </p:spPr>
        <p:txBody>
          <a:bodyPr wrap="square" rtlCol="0">
            <a:spAutoFit/>
          </a:bodyPr>
          <a:lstStyle/>
          <a:p>
            <a:pPr algn="r" defTabSz="844083">
              <a:defRPr/>
            </a:pPr>
            <a:r>
              <a:rPr lang="en-US" sz="1015" i="1" kern="0" dirty="0">
                <a:solidFill>
                  <a:srgbClr val="000000"/>
                </a:solidFill>
                <a:latin typeface="Bookman Old Style" pitchFamily="18" charset="0"/>
                <a:cs typeface="Arial"/>
                <a:sym typeface="Arial"/>
              </a:rPr>
              <a:t>Mint July 15, 2016</a:t>
            </a:r>
          </a:p>
        </p:txBody>
      </p:sp>
      <p:sp>
        <p:nvSpPr>
          <p:cNvPr id="14" name="Freeform 13"/>
          <p:cNvSpPr/>
          <p:nvPr/>
        </p:nvSpPr>
        <p:spPr>
          <a:xfrm>
            <a:off x="5251940" y="2092570"/>
            <a:ext cx="211015" cy="703385"/>
          </a:xfrm>
          <a:custGeom>
            <a:avLst/>
            <a:gdLst>
              <a:gd name="connsiteX0" fmla="*/ 0 w 214451"/>
              <a:gd name="connsiteY0" fmla="*/ 0 h 642569"/>
              <a:gd name="connsiteX1" fmla="*/ 71252 w 214451"/>
              <a:gd name="connsiteY1" fmla="*/ 23750 h 642569"/>
              <a:gd name="connsiteX2" fmla="*/ 106878 w 214451"/>
              <a:gd name="connsiteY2" fmla="*/ 35626 h 642569"/>
              <a:gd name="connsiteX3" fmla="*/ 178130 w 214451"/>
              <a:gd name="connsiteY3" fmla="*/ 47501 h 642569"/>
              <a:gd name="connsiteX4" fmla="*/ 178130 w 214451"/>
              <a:gd name="connsiteY4" fmla="*/ 320633 h 642569"/>
              <a:gd name="connsiteX5" fmla="*/ 154379 w 214451"/>
              <a:gd name="connsiteY5" fmla="*/ 486888 h 642569"/>
              <a:gd name="connsiteX6" fmla="*/ 142504 w 214451"/>
              <a:gd name="connsiteY6" fmla="*/ 605641 h 642569"/>
              <a:gd name="connsiteX7" fmla="*/ 106878 w 214451"/>
              <a:gd name="connsiteY7" fmla="*/ 629392 h 642569"/>
              <a:gd name="connsiteX8" fmla="*/ 11875 w 214451"/>
              <a:gd name="connsiteY8" fmla="*/ 641267 h 64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451" h="642569">
                <a:moveTo>
                  <a:pt x="0" y="0"/>
                </a:moveTo>
                <a:lnTo>
                  <a:pt x="71252" y="23750"/>
                </a:lnTo>
                <a:cubicBezTo>
                  <a:pt x="83127" y="27708"/>
                  <a:pt x="94531" y="33568"/>
                  <a:pt x="106878" y="35626"/>
                </a:cubicBezTo>
                <a:lnTo>
                  <a:pt x="178130" y="47501"/>
                </a:lnTo>
                <a:cubicBezTo>
                  <a:pt x="214451" y="156466"/>
                  <a:pt x="194559" y="82411"/>
                  <a:pt x="178130" y="320633"/>
                </a:cubicBezTo>
                <a:cubicBezTo>
                  <a:pt x="172191" y="406749"/>
                  <a:pt x="168687" y="415349"/>
                  <a:pt x="154379" y="486888"/>
                </a:cubicBezTo>
                <a:cubicBezTo>
                  <a:pt x="150421" y="526472"/>
                  <a:pt x="155084" y="567901"/>
                  <a:pt x="142504" y="605641"/>
                </a:cubicBezTo>
                <a:cubicBezTo>
                  <a:pt x="137991" y="619181"/>
                  <a:pt x="120418" y="624879"/>
                  <a:pt x="106878" y="629392"/>
                </a:cubicBezTo>
                <a:cubicBezTo>
                  <a:pt x="67348" y="642569"/>
                  <a:pt x="46706" y="641267"/>
                  <a:pt x="11875" y="641267"/>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defTabSz="844083">
              <a:defRPr/>
            </a:pPr>
            <a:endParaRPr lang="en-US" sz="1477" kern="0">
              <a:solidFill>
                <a:prstClr val="black"/>
              </a:solidFill>
              <a:latin typeface="Segoe UI Semibold"/>
              <a:cs typeface="Times New Roman"/>
              <a:sym typeface="Arial"/>
            </a:endParaRPr>
          </a:p>
        </p:txBody>
      </p:sp>
    </p:spTree>
    <p:extLst>
      <p:ext uri="{BB962C8B-B14F-4D97-AF65-F5344CB8AC3E}">
        <p14:creationId xmlns:p14="http://schemas.microsoft.com/office/powerpoint/2010/main" val="20425957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493477" y="2233248"/>
            <a:ext cx="5205046" cy="2461845"/>
          </a:xfrm>
        </p:spPr>
        <p:txBody>
          <a:bodyPr/>
          <a:lstStyle/>
          <a:p>
            <a:r>
              <a:rPr lang="en-US" sz="4062" dirty="0"/>
              <a:t>Some companies wants to have </a:t>
            </a:r>
            <a:r>
              <a:rPr lang="en-US" sz="4062" dirty="0">
                <a:solidFill>
                  <a:srgbClr val="003300"/>
                </a:solidFill>
              </a:rPr>
              <a:t>GREEN </a:t>
            </a:r>
            <a:r>
              <a:rPr lang="en-US" sz="4062" dirty="0" err="1">
                <a:solidFill>
                  <a:srgbClr val="003300"/>
                </a:solidFill>
              </a:rPr>
              <a:t>MASALA</a:t>
            </a:r>
            <a:r>
              <a:rPr lang="en-US" sz="4062" dirty="0">
                <a:solidFill>
                  <a:srgbClr val="003300"/>
                </a:solidFill>
              </a:rPr>
              <a:t> BONDS</a:t>
            </a:r>
            <a:r>
              <a:rPr lang="en-US" sz="4062" dirty="0"/>
              <a:t>!</a:t>
            </a:r>
          </a:p>
        </p:txBody>
      </p:sp>
    </p:spTree>
    <p:extLst>
      <p:ext uri="{BB962C8B-B14F-4D97-AF65-F5344CB8AC3E}">
        <p14:creationId xmlns:p14="http://schemas.microsoft.com/office/powerpoint/2010/main" val="4154739996"/>
      </p:ext>
    </p:extLst>
  </p:cSld>
  <p:clrMapOvr>
    <a:masterClrMapping/>
  </p:clrMapOvr>
  <p:transition>
    <p:random/>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784123" y="5820508"/>
            <a:ext cx="2110154" cy="248530"/>
          </a:xfrm>
          <a:prstGeom prst="rect">
            <a:avLst/>
          </a:prstGeom>
          <a:noFill/>
        </p:spPr>
        <p:txBody>
          <a:bodyPr wrap="square" rtlCol="0">
            <a:spAutoFit/>
          </a:bodyPr>
          <a:lstStyle/>
          <a:p>
            <a:pPr algn="r" defTabSz="844083">
              <a:defRPr/>
            </a:pPr>
            <a:r>
              <a:rPr lang="en-US" sz="1015" i="1" kern="0" dirty="0">
                <a:solidFill>
                  <a:srgbClr val="000000"/>
                </a:solidFill>
                <a:latin typeface="Bookman Old Style" pitchFamily="18" charset="0"/>
                <a:cs typeface="Arial"/>
                <a:sym typeface="Arial"/>
              </a:rPr>
              <a:t>Mint July 21, 2016</a:t>
            </a:r>
          </a:p>
        </p:txBody>
      </p:sp>
      <p:pic>
        <p:nvPicPr>
          <p:cNvPr id="5" name="Picture 4"/>
          <p:cNvPicPr>
            <a:picLocks noChangeAspect="1" noChangeArrowheads="1"/>
          </p:cNvPicPr>
          <p:nvPr/>
        </p:nvPicPr>
        <p:blipFill>
          <a:blip r:embed="rId2"/>
          <a:srcRect/>
          <a:stretch>
            <a:fillRect/>
          </a:stretch>
        </p:blipFill>
        <p:spPr bwMode="auto">
          <a:xfrm>
            <a:off x="2772509" y="263769"/>
            <a:ext cx="4308231" cy="6376452"/>
          </a:xfrm>
          <a:prstGeom prst="rect">
            <a:avLst/>
          </a:prstGeom>
          <a:noFill/>
          <a:ln w="9525">
            <a:noFill/>
            <a:miter lim="800000"/>
            <a:headEnd/>
            <a:tailEnd/>
          </a:ln>
          <a:effectLst/>
        </p:spPr>
      </p:pic>
    </p:spTree>
    <p:extLst>
      <p:ext uri="{BB962C8B-B14F-4D97-AF65-F5344CB8AC3E}">
        <p14:creationId xmlns:p14="http://schemas.microsoft.com/office/powerpoint/2010/main" val="8895079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t>Many times …</a:t>
            </a:r>
            <a:endParaRPr lang="ko-KR" altLang="en-US" dirty="0"/>
          </a:p>
        </p:txBody>
      </p:sp>
      <p:sp>
        <p:nvSpPr>
          <p:cNvPr id="3" name="Text Placeholder 2"/>
          <p:cNvSpPr>
            <a:spLocks noGrp="1"/>
          </p:cNvSpPr>
          <p:nvPr>
            <p:ph type="body" idx="1"/>
          </p:nvPr>
        </p:nvSpPr>
        <p:spPr>
          <a:xfrm>
            <a:off x="2860431" y="2286000"/>
            <a:ext cx="5205046" cy="1219200"/>
          </a:xfrm>
        </p:spPr>
        <p:txBody>
          <a:bodyPr/>
          <a:lstStyle/>
          <a:p>
            <a:r>
              <a:rPr lang="en-US" altLang="ko-KR" sz="2800" dirty="0"/>
              <a:t>Green Bonds are called Climate Bonds.</a:t>
            </a:r>
            <a:endParaRPr lang="ko-KR" altLang="en-US" sz="2800" dirty="0"/>
          </a:p>
        </p:txBody>
      </p:sp>
    </p:spTree>
    <p:extLst>
      <p:ext uri="{BB962C8B-B14F-4D97-AF65-F5344CB8AC3E}">
        <p14:creationId xmlns:p14="http://schemas.microsoft.com/office/powerpoint/2010/main" val="36044996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15462"/>
            <a:ext cx="9144000" cy="703384"/>
          </a:xfrm>
        </p:spPr>
        <p:txBody>
          <a:bodyPr/>
          <a:lstStyle/>
          <a:p>
            <a:r>
              <a:rPr lang="en-US" sz="2954" dirty="0">
                <a:solidFill>
                  <a:srgbClr val="002060"/>
                </a:solidFill>
              </a:rPr>
              <a:t>Government has allowed issuance of Indexed Bonds!!!</a:t>
            </a:r>
          </a:p>
        </p:txBody>
      </p:sp>
      <p:pic>
        <p:nvPicPr>
          <p:cNvPr id="720899" name="Picture 3"/>
          <p:cNvPicPr>
            <a:picLocks noGrp="1" noChangeAspect="1" noChangeArrowheads="1"/>
          </p:cNvPicPr>
          <p:nvPr>
            <p:ph idx="1"/>
          </p:nvPr>
        </p:nvPicPr>
        <p:blipFill>
          <a:blip r:embed="rId2"/>
          <a:srcRect/>
          <a:stretch>
            <a:fillRect/>
          </a:stretch>
        </p:blipFill>
        <p:spPr bwMode="auto">
          <a:xfrm>
            <a:off x="1600201" y="1688125"/>
            <a:ext cx="5105400" cy="1661746"/>
          </a:xfrm>
          <a:prstGeom prst="rect">
            <a:avLst/>
          </a:prstGeom>
          <a:ln>
            <a:solidFill>
              <a:srgbClr val="C00000"/>
            </a:solidFill>
          </a:ln>
          <a:effectLst>
            <a:outerShdw blurRad="292100" dist="139700" dir="2700000" algn="tl" rotWithShape="0">
              <a:srgbClr val="FF9933">
                <a:alpha val="65000"/>
              </a:srgbClr>
            </a:outerShdw>
          </a:effectLst>
        </p:spPr>
      </p:pic>
      <p:pic>
        <p:nvPicPr>
          <p:cNvPr id="720900" name="Picture 4"/>
          <p:cNvPicPr>
            <a:picLocks noChangeAspect="1" noChangeArrowheads="1"/>
          </p:cNvPicPr>
          <p:nvPr/>
        </p:nvPicPr>
        <p:blipFill>
          <a:blip r:embed="rId3"/>
          <a:srcRect/>
          <a:stretch>
            <a:fillRect/>
          </a:stretch>
        </p:blipFill>
        <p:spPr bwMode="auto">
          <a:xfrm>
            <a:off x="1600200" y="3305909"/>
            <a:ext cx="5105400" cy="1459523"/>
          </a:xfrm>
          <a:prstGeom prst="rect">
            <a:avLst/>
          </a:prstGeom>
          <a:ln>
            <a:solidFill>
              <a:srgbClr val="C00000"/>
            </a:solidFill>
          </a:ln>
          <a:effectLst>
            <a:outerShdw blurRad="292100" dist="139700" dir="2700000" algn="tl" rotWithShape="0">
              <a:srgbClr val="FF9933">
                <a:alpha val="65000"/>
              </a:srgbClr>
            </a:outerShdw>
          </a:effectLst>
        </p:spPr>
      </p:pic>
      <p:pic>
        <p:nvPicPr>
          <p:cNvPr id="720901" name="Picture 5"/>
          <p:cNvPicPr>
            <a:picLocks noChangeAspect="1" noChangeArrowheads="1"/>
          </p:cNvPicPr>
          <p:nvPr/>
        </p:nvPicPr>
        <p:blipFill>
          <a:blip r:embed="rId4"/>
          <a:srcRect/>
          <a:stretch>
            <a:fillRect/>
          </a:stretch>
        </p:blipFill>
        <p:spPr bwMode="auto">
          <a:xfrm>
            <a:off x="6629400" y="3640016"/>
            <a:ext cx="4038600" cy="2813538"/>
          </a:xfrm>
          <a:prstGeom prst="rect">
            <a:avLst/>
          </a:prstGeom>
          <a:ln>
            <a:noFill/>
          </a:ln>
          <a:effectLst>
            <a:outerShdw blurRad="292100" dist="139700" dir="2700000" algn="tl" rotWithShape="0">
              <a:srgbClr val="333333">
                <a:alpha val="65000"/>
              </a:srgbClr>
            </a:outerShdw>
          </a:effectLst>
        </p:spPr>
      </p:pic>
      <p:cxnSp>
        <p:nvCxnSpPr>
          <p:cNvPr id="10" name="Straight Connector 9"/>
          <p:cNvCxnSpPr/>
          <p:nvPr/>
        </p:nvCxnSpPr>
        <p:spPr bwMode="auto">
          <a:xfrm>
            <a:off x="1676400" y="4484077"/>
            <a:ext cx="4267200" cy="1466"/>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34549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afterEffect">
                                  <p:stCondLst>
                                    <p:cond delay="0"/>
                                  </p:stCondLst>
                                  <p:endCondLst>
                                    <p:cond evt="onNext" delay="0">
                                      <p:tgtEl>
                                        <p:sldTgt/>
                                      </p:tgtEl>
                                    </p:cond>
                                  </p:endCondLst>
                                  <p:childTnLst>
                                    <p:anim calcmode="discrete" valueType="str">
                                      <p:cBhvr>
                                        <p:cTn id="6" dur="10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17" presetClass="entr" presetSubtype="10" fill="hold" nodeType="clickEffect">
                                  <p:stCondLst>
                                    <p:cond delay="0"/>
                                  </p:stCondLst>
                                  <p:childTnLst>
                                    <p:set>
                                      <p:cBhvr>
                                        <p:cTn id="10" dur="1" fill="hold">
                                          <p:stCondLst>
                                            <p:cond delay="0"/>
                                          </p:stCondLst>
                                        </p:cTn>
                                        <p:tgtEl>
                                          <p:spTgt spid="720901"/>
                                        </p:tgtEl>
                                        <p:attrNameLst>
                                          <p:attrName>style.visibility</p:attrName>
                                        </p:attrNameLst>
                                      </p:cBhvr>
                                      <p:to>
                                        <p:strVal val="visible"/>
                                      </p:to>
                                    </p:set>
                                    <p:anim calcmode="lin" valueType="num">
                                      <p:cBhvr>
                                        <p:cTn id="11" dur="500" fill="hold"/>
                                        <p:tgtEl>
                                          <p:spTgt spid="720901"/>
                                        </p:tgtEl>
                                        <p:attrNameLst>
                                          <p:attrName>ppt_w</p:attrName>
                                        </p:attrNameLst>
                                      </p:cBhvr>
                                      <p:tavLst>
                                        <p:tav tm="0">
                                          <p:val>
                                            <p:fltVal val="0"/>
                                          </p:val>
                                        </p:tav>
                                        <p:tav tm="100000">
                                          <p:val>
                                            <p:strVal val="#ppt_w"/>
                                          </p:val>
                                        </p:tav>
                                      </p:tavLst>
                                    </p:anim>
                                    <p:anim calcmode="lin" valueType="num">
                                      <p:cBhvr>
                                        <p:cTn id="12" dur="500" fill="hold"/>
                                        <p:tgtEl>
                                          <p:spTgt spid="72090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8C8D5-1907-D3D5-FFFB-9751AE44B439}"/>
              </a:ext>
            </a:extLst>
          </p:cNvPr>
          <p:cNvSpPr>
            <a:spLocks noGrp="1"/>
          </p:cNvSpPr>
          <p:nvPr>
            <p:ph type="title"/>
          </p:nvPr>
        </p:nvSpPr>
        <p:spPr/>
        <p:txBody>
          <a:bodyPr>
            <a:normAutofit fontScale="90000"/>
          </a:bodyPr>
          <a:lstStyle/>
          <a:p>
            <a:pPr algn="just"/>
            <a:r>
              <a:rPr lang="en-US" dirty="0">
                <a:highlight>
                  <a:srgbClr val="FFFF00"/>
                </a:highlight>
              </a:rPr>
              <a:t>Some reform initiatives introduced in the securities market during March 2016 - December 2017</a:t>
            </a:r>
            <a:endParaRPr lang="en-IN" dirty="0">
              <a:highlight>
                <a:srgbClr val="FFFF00"/>
              </a:highlight>
            </a:endParaRPr>
          </a:p>
        </p:txBody>
      </p:sp>
      <p:pic>
        <p:nvPicPr>
          <p:cNvPr id="5" name="Picture 4">
            <a:extLst>
              <a:ext uri="{FF2B5EF4-FFF2-40B4-BE49-F238E27FC236}">
                <a16:creationId xmlns:a16="http://schemas.microsoft.com/office/drawing/2014/main" id="{D846BA3A-D7B4-75D0-8D58-6B0D81887E12}"/>
              </a:ext>
            </a:extLst>
          </p:cNvPr>
          <p:cNvPicPr>
            <a:picLocks noChangeAspect="1"/>
          </p:cNvPicPr>
          <p:nvPr/>
        </p:nvPicPr>
        <p:blipFill rotWithShape="1">
          <a:blip r:embed="rId2"/>
          <a:srcRect r="575" b="2074"/>
          <a:stretch/>
        </p:blipFill>
        <p:spPr>
          <a:xfrm>
            <a:off x="701615" y="1290121"/>
            <a:ext cx="10455215" cy="5202754"/>
          </a:xfrm>
          <a:prstGeom prst="rect">
            <a:avLst/>
          </a:prstGeom>
        </p:spPr>
      </p:pic>
    </p:spTree>
    <p:extLst>
      <p:ext uri="{BB962C8B-B14F-4D97-AF65-F5344CB8AC3E}">
        <p14:creationId xmlns:p14="http://schemas.microsoft.com/office/powerpoint/2010/main" val="14563320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CEF5B-77D1-5D02-9D9D-6EB8DED37BFE}"/>
              </a:ext>
            </a:extLst>
          </p:cNvPr>
          <p:cNvSpPr>
            <a:spLocks noGrp="1"/>
          </p:cNvSpPr>
          <p:nvPr>
            <p:ph type="title"/>
          </p:nvPr>
        </p:nvSpPr>
        <p:spPr/>
        <p:txBody>
          <a:bodyPr>
            <a:normAutofit fontScale="90000"/>
          </a:bodyPr>
          <a:lstStyle/>
          <a:p>
            <a:r>
              <a:rPr lang="en-US" b="1" dirty="0">
                <a:highlight>
                  <a:srgbClr val="FFFF00"/>
                </a:highlight>
              </a:rPr>
              <a:t>Some reform initiatives introduced in the securities market during March 2016 - December 2017</a:t>
            </a:r>
            <a:endParaRPr lang="en-IN" b="1" dirty="0">
              <a:highlight>
                <a:srgbClr val="FFFF00"/>
              </a:highlight>
            </a:endParaRPr>
          </a:p>
        </p:txBody>
      </p:sp>
      <p:sp>
        <p:nvSpPr>
          <p:cNvPr id="3" name="Content Placeholder 2">
            <a:extLst>
              <a:ext uri="{FF2B5EF4-FFF2-40B4-BE49-F238E27FC236}">
                <a16:creationId xmlns:a16="http://schemas.microsoft.com/office/drawing/2014/main" id="{F69C2ED6-2EA0-FA12-8FDA-F94EF8008EF4}"/>
              </a:ext>
            </a:extLst>
          </p:cNvPr>
          <p:cNvSpPr>
            <a:spLocks noGrp="1"/>
          </p:cNvSpPr>
          <p:nvPr>
            <p:ph idx="1"/>
          </p:nvPr>
        </p:nvSpPr>
        <p:spPr/>
        <p:txBody>
          <a:bodyPr/>
          <a:lstStyle/>
          <a:p>
            <a:pPr algn="just"/>
            <a:r>
              <a:rPr lang="en-IN" dirty="0"/>
              <a:t>Enhancing Corporate Governance Standards</a:t>
            </a:r>
          </a:p>
          <a:p>
            <a:pPr algn="just"/>
            <a:r>
              <a:rPr lang="en-IN" dirty="0"/>
              <a:t>Guidance on Board Evaluation:</a:t>
            </a:r>
          </a:p>
          <a:p>
            <a:pPr algn="just"/>
            <a:r>
              <a:rPr lang="en-US" dirty="0"/>
              <a:t>Guidelines for Functioning of Stock Exchanges and Clearing Corporations in the International Financial Services Centre (IFSC)</a:t>
            </a:r>
            <a:endParaRPr lang="en-IN" dirty="0"/>
          </a:p>
          <a:p>
            <a:pPr algn="just"/>
            <a:r>
              <a:rPr lang="en-US" dirty="0"/>
              <a:t>Guidelines, 2015, with regard to market structure, trading hours and settlement, product category, position limits, trading in rupee denominated bonds issued overseas (Masala bonds), the risk management framework, the dispute resolution mechanism and business continuity plan &amp; disaster recovery</a:t>
            </a:r>
            <a:endParaRPr lang="en-IN" dirty="0"/>
          </a:p>
        </p:txBody>
      </p:sp>
    </p:spTree>
    <p:extLst>
      <p:ext uri="{BB962C8B-B14F-4D97-AF65-F5344CB8AC3E}">
        <p14:creationId xmlns:p14="http://schemas.microsoft.com/office/powerpoint/2010/main" val="298766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4679</Words>
  <Application>Microsoft Office PowerPoint</Application>
  <PresentationFormat>Widescreen</PresentationFormat>
  <Paragraphs>360</Paragraphs>
  <Slides>102</Slides>
  <Notes>2</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102</vt:i4>
      </vt:variant>
    </vt:vector>
  </HeadingPairs>
  <TitlesOfParts>
    <vt:vector size="119" baseType="lpstr">
      <vt:lpstr>Arial</vt:lpstr>
      <vt:lpstr>Bookman Old Style</vt:lpstr>
      <vt:lpstr>Cabin-semi-bold</vt:lpstr>
      <vt:lpstr>Calibri</vt:lpstr>
      <vt:lpstr>Calibri Light</vt:lpstr>
      <vt:lpstr>Franklin Gothic Book</vt:lpstr>
      <vt:lpstr>Georgia</vt:lpstr>
      <vt:lpstr>Helvetica-Compressed</vt:lpstr>
      <vt:lpstr>MTSY</vt:lpstr>
      <vt:lpstr>Sabon-Italic</vt:lpstr>
      <vt:lpstr>Sabon-Roman</vt:lpstr>
      <vt:lpstr>Segoe UI Semibold</vt:lpstr>
      <vt:lpstr>SourceSansPro</vt:lpstr>
      <vt:lpstr>STIX-Bold</vt:lpstr>
      <vt:lpstr>STIX-Regular</vt:lpstr>
      <vt:lpstr>Times New Roman</vt:lpstr>
      <vt:lpstr>Office Theme</vt:lpstr>
      <vt:lpstr>Money Market Instruments </vt:lpstr>
      <vt:lpstr>Commercial Paper (Contd.)</vt:lpstr>
      <vt:lpstr>Certificates of Deposits </vt:lpstr>
      <vt:lpstr>Call/Notice Money Market</vt:lpstr>
      <vt:lpstr>Call Money Market</vt:lpstr>
      <vt:lpstr>Mechanism of Call Money Market </vt:lpstr>
      <vt:lpstr>Notice Money </vt:lpstr>
      <vt:lpstr>TERM Money </vt:lpstr>
      <vt:lpstr>Collateralised Borrowing and Lending obligation(CBLO)</vt:lpstr>
      <vt:lpstr>CBLO</vt:lpstr>
      <vt:lpstr>CBLO</vt:lpstr>
      <vt:lpstr> Interest Rate on CBLO  </vt:lpstr>
      <vt:lpstr>Repo in Corporates bonds </vt:lpstr>
      <vt:lpstr>Repurchase Agreements (Repos) </vt:lpstr>
      <vt:lpstr>Refinance from Reserve Bank of India </vt:lpstr>
      <vt:lpstr>RBI Liquidity operations tools </vt:lpstr>
      <vt:lpstr>LAF</vt:lpstr>
      <vt:lpstr>Liquidity Adjustment Facility </vt:lpstr>
      <vt:lpstr>MSF</vt:lpstr>
      <vt:lpstr>Standing Deposit Facility</vt:lpstr>
      <vt:lpstr>RBI Liquidity operations tools (Revision)</vt:lpstr>
      <vt:lpstr>Temp. Open Market Operations </vt:lpstr>
      <vt:lpstr>Repo Auctions </vt:lpstr>
      <vt:lpstr>Discount Windows</vt:lpstr>
      <vt:lpstr>Federal fund Action in 2007-2008</vt:lpstr>
      <vt:lpstr>2007 Crisis case </vt:lpstr>
      <vt:lpstr>What Fed did to stabalize</vt:lpstr>
      <vt:lpstr>View Point on 2024 Debt Market Scenario</vt:lpstr>
      <vt:lpstr>PowerPoint Presentation</vt:lpstr>
      <vt:lpstr>Issuance of G-Sec and T-Bill</vt:lpstr>
      <vt:lpstr>Auction process of T-bills and G-secs </vt:lpstr>
      <vt:lpstr>Auction process of T-bills and G-secs </vt:lpstr>
      <vt:lpstr>Allotment Mechanism</vt:lpstr>
      <vt:lpstr>Was auction good??</vt:lpstr>
      <vt:lpstr>Auction can be:</vt:lpstr>
      <vt:lpstr>Role of PD in issuance of G-secs.</vt:lpstr>
      <vt:lpstr>Issuance of Corporate Bond </vt:lpstr>
      <vt:lpstr>How Bonds are traded</vt:lpstr>
      <vt:lpstr>E-platform to buy G-secs</vt:lpstr>
      <vt:lpstr>Money Market Case of India – 2022-2023</vt:lpstr>
      <vt:lpstr>Money Market Rates and Policy Corridor</vt:lpstr>
      <vt:lpstr>Share of Major Segments in Money Market Volume</vt:lpstr>
      <vt:lpstr>Interpretation </vt:lpstr>
      <vt:lpstr>Spread </vt:lpstr>
      <vt:lpstr>Interpretations </vt:lpstr>
      <vt:lpstr>G Secs Market </vt:lpstr>
      <vt:lpstr>Drivers of Term Premia in Financial Markets</vt:lpstr>
      <vt:lpstr>Drivers of Term Premia and Risk Premia in Financial Markets</vt:lpstr>
      <vt:lpstr>Drivers of Term Premia and Risk Premia in Financial Markets</vt:lpstr>
      <vt:lpstr>Drivers of Term Premia and Risk Premia in Financial Markets</vt:lpstr>
      <vt:lpstr>Use data and do the analysis </vt:lpstr>
      <vt:lpstr>Risk Premia and Term Premia</vt:lpstr>
      <vt:lpstr>PowerPoint Presentation</vt:lpstr>
      <vt:lpstr>Interest Rate Sensitivity of Capital Flows: The Indian Experience</vt:lpstr>
      <vt:lpstr>Interest Rate Sensitivity of Capital Flows: The Indian Experience</vt:lpstr>
      <vt:lpstr>RESULTS </vt:lpstr>
      <vt:lpstr>Results </vt:lpstr>
      <vt:lpstr>External Vulnerability Indicators</vt:lpstr>
      <vt:lpstr>Factors affecting Bond Markets</vt:lpstr>
      <vt:lpstr>PowerPoint Presentation</vt:lpstr>
      <vt:lpstr>Bond Demand and Supply Curve Analysis</vt:lpstr>
      <vt:lpstr>Bond Demand and Supply Curve Analysis</vt:lpstr>
      <vt:lpstr>Comparative Equilibrium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Additional information … Credit Rating Agencies in India</vt:lpstr>
      <vt:lpstr>Impact of COVID-19 on Junk Bonds</vt:lpstr>
      <vt:lpstr>There are people who buys junk bonds!</vt:lpstr>
      <vt:lpstr>PowerPoint Presentation</vt:lpstr>
      <vt:lpstr>Please remember …</vt:lpstr>
      <vt:lpstr>Can you wonder that the companies are coming out with MASALA BONDS?</vt:lpstr>
      <vt:lpstr>We have  MASALA BONDS</vt:lpstr>
      <vt:lpstr>PowerPoint Presentation</vt:lpstr>
      <vt:lpstr>Some companies wants to have GREEN MASALA BONDS!</vt:lpstr>
      <vt:lpstr>PowerPoint Presentation</vt:lpstr>
      <vt:lpstr>Many times …</vt:lpstr>
      <vt:lpstr>Government has allowed issuance of Indexed Bonds!!!</vt:lpstr>
      <vt:lpstr>Some reform initiatives introduced in the securities market during March 2016 - December 2017</vt:lpstr>
      <vt:lpstr>Some reform initiatives introduced in the securities market during March 2016 - December 2017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Shalini Agnihotri</dc:creator>
  <cp:lastModifiedBy>Shalini Agnihotri</cp:lastModifiedBy>
  <cp:revision>2</cp:revision>
  <dcterms:created xsi:type="dcterms:W3CDTF">2024-07-20T11:51:01Z</dcterms:created>
  <dcterms:modified xsi:type="dcterms:W3CDTF">2024-07-20T12:15:47Z</dcterms:modified>
</cp:coreProperties>
</file>