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handoutMasterIdLst>
    <p:handoutMasterId r:id="rId118"/>
  </p:handoutMasterIdLst>
  <p:sldIdLst>
    <p:sldId id="257" r:id="rId2"/>
    <p:sldId id="383" r:id="rId3"/>
    <p:sldId id="384" r:id="rId4"/>
    <p:sldId id="385" r:id="rId5"/>
    <p:sldId id="386" r:id="rId6"/>
    <p:sldId id="387" r:id="rId7"/>
    <p:sldId id="403" r:id="rId8"/>
    <p:sldId id="388" r:id="rId9"/>
    <p:sldId id="418" r:id="rId10"/>
    <p:sldId id="419" r:id="rId11"/>
    <p:sldId id="421" r:id="rId12"/>
    <p:sldId id="422" r:id="rId13"/>
    <p:sldId id="423" r:id="rId14"/>
    <p:sldId id="424" r:id="rId15"/>
    <p:sldId id="425" r:id="rId16"/>
    <p:sldId id="426" r:id="rId17"/>
    <p:sldId id="427" r:id="rId18"/>
    <p:sldId id="428" r:id="rId19"/>
    <p:sldId id="429" r:id="rId20"/>
    <p:sldId id="430" r:id="rId21"/>
    <p:sldId id="431" r:id="rId22"/>
    <p:sldId id="432" r:id="rId23"/>
    <p:sldId id="433" r:id="rId24"/>
    <p:sldId id="434" r:id="rId25"/>
    <p:sldId id="435" r:id="rId26"/>
    <p:sldId id="436" r:id="rId27"/>
    <p:sldId id="437" r:id="rId28"/>
    <p:sldId id="438" r:id="rId29"/>
    <p:sldId id="439" r:id="rId30"/>
    <p:sldId id="440" r:id="rId31"/>
    <p:sldId id="441" r:id="rId32"/>
    <p:sldId id="442" r:id="rId33"/>
    <p:sldId id="443" r:id="rId34"/>
    <p:sldId id="444" r:id="rId35"/>
    <p:sldId id="445" r:id="rId36"/>
    <p:sldId id="446" r:id="rId37"/>
    <p:sldId id="447" r:id="rId38"/>
    <p:sldId id="448" r:id="rId39"/>
    <p:sldId id="449" r:id="rId40"/>
    <p:sldId id="450" r:id="rId41"/>
    <p:sldId id="456" r:id="rId42"/>
    <p:sldId id="457" r:id="rId43"/>
    <p:sldId id="458" r:id="rId44"/>
    <p:sldId id="459" r:id="rId45"/>
    <p:sldId id="460" r:id="rId46"/>
    <p:sldId id="461" r:id="rId47"/>
    <p:sldId id="462" r:id="rId48"/>
    <p:sldId id="463" r:id="rId49"/>
    <p:sldId id="464" r:id="rId50"/>
    <p:sldId id="465" r:id="rId51"/>
    <p:sldId id="466" r:id="rId52"/>
    <p:sldId id="467" r:id="rId53"/>
    <p:sldId id="468" r:id="rId54"/>
    <p:sldId id="469" r:id="rId55"/>
    <p:sldId id="470" r:id="rId56"/>
    <p:sldId id="471" r:id="rId57"/>
    <p:sldId id="472" r:id="rId58"/>
    <p:sldId id="473" r:id="rId59"/>
    <p:sldId id="474" r:id="rId60"/>
    <p:sldId id="452" r:id="rId61"/>
    <p:sldId id="453" r:id="rId62"/>
    <p:sldId id="454" r:id="rId63"/>
    <p:sldId id="389" r:id="rId64"/>
    <p:sldId id="390" r:id="rId65"/>
    <p:sldId id="391" r:id="rId66"/>
    <p:sldId id="299" r:id="rId67"/>
    <p:sldId id="300" r:id="rId68"/>
    <p:sldId id="404" r:id="rId69"/>
    <p:sldId id="405" r:id="rId70"/>
    <p:sldId id="394" r:id="rId71"/>
    <p:sldId id="395" r:id="rId72"/>
    <p:sldId id="397" r:id="rId73"/>
    <p:sldId id="406" r:id="rId74"/>
    <p:sldId id="407" r:id="rId75"/>
    <p:sldId id="277" r:id="rId76"/>
    <p:sldId id="278" r:id="rId77"/>
    <p:sldId id="398" r:id="rId78"/>
    <p:sldId id="279" r:id="rId79"/>
    <p:sldId id="280" r:id="rId80"/>
    <p:sldId id="281" r:id="rId81"/>
    <p:sldId id="285" r:id="rId82"/>
    <p:sldId id="288" r:id="rId83"/>
    <p:sldId id="289" r:id="rId84"/>
    <p:sldId id="290" r:id="rId85"/>
    <p:sldId id="294" r:id="rId86"/>
    <p:sldId id="292" r:id="rId87"/>
    <p:sldId id="297" r:id="rId88"/>
    <p:sldId id="298" r:id="rId89"/>
    <p:sldId id="301" r:id="rId90"/>
    <p:sldId id="475" r:id="rId91"/>
    <p:sldId id="326" r:id="rId92"/>
    <p:sldId id="327" r:id="rId93"/>
    <p:sldId id="328" r:id="rId94"/>
    <p:sldId id="329" r:id="rId95"/>
    <p:sldId id="330" r:id="rId96"/>
    <p:sldId id="331" r:id="rId97"/>
    <p:sldId id="332" r:id="rId98"/>
    <p:sldId id="333" r:id="rId99"/>
    <p:sldId id="334" r:id="rId100"/>
    <p:sldId id="337" r:id="rId101"/>
    <p:sldId id="335" r:id="rId102"/>
    <p:sldId id="306" r:id="rId103"/>
    <p:sldId id="336" r:id="rId104"/>
    <p:sldId id="343" r:id="rId105"/>
    <p:sldId id="408" r:id="rId106"/>
    <p:sldId id="409" r:id="rId107"/>
    <p:sldId id="338" r:id="rId108"/>
    <p:sldId id="339" r:id="rId109"/>
    <p:sldId id="340" r:id="rId110"/>
    <p:sldId id="344" r:id="rId111"/>
    <p:sldId id="372" r:id="rId112"/>
    <p:sldId id="410" r:id="rId113"/>
    <p:sldId id="411" r:id="rId114"/>
    <p:sldId id="412" r:id="rId115"/>
    <p:sldId id="416"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255"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FAC380-8D1D-4D55-A40E-88A8EF45A097}" type="doc">
      <dgm:prSet loTypeId="urn:microsoft.com/office/officeart/2005/8/layout/target3" loCatId="list" qsTypeId="urn:microsoft.com/office/officeart/2005/8/quickstyle/3d1" qsCatId="3D" csTypeId="urn:microsoft.com/office/officeart/2005/8/colors/accent0_3" csCatId="mainScheme" phldr="1"/>
      <dgm:spPr/>
      <dgm:t>
        <a:bodyPr/>
        <a:lstStyle/>
        <a:p>
          <a:endParaRPr lang="en-US"/>
        </a:p>
      </dgm:t>
    </dgm:pt>
    <dgm:pt modelId="{47D2BCC1-FBDB-46C9-99DF-D2A615FE25B7}">
      <dgm:prSet phldrT="[Text]" custT="1"/>
      <dgm:spPr>
        <a:solidFill>
          <a:srgbClr val="CCFFCC">
            <a:alpha val="90000"/>
          </a:srgbClr>
        </a:solidFill>
      </dgm:spPr>
      <dgm:t>
        <a:bodyPr/>
        <a:lstStyle/>
        <a:p>
          <a:pPr>
            <a:lnSpc>
              <a:spcPct val="150000"/>
            </a:lnSpc>
          </a:pPr>
          <a:r>
            <a:rPr lang="en-US" sz="4800" dirty="0">
              <a:ln>
                <a:solidFill>
                  <a:srgbClr val="FFC000"/>
                </a:solidFill>
              </a:ln>
              <a:latin typeface="+mj-lt"/>
            </a:rPr>
            <a:t>MODELING WITH QUALITATIVE AND LIMITED DEPENDENT VARIABLES </a:t>
          </a:r>
        </a:p>
      </dgm:t>
    </dgm:pt>
    <dgm:pt modelId="{22F21283-16FB-4889-A0B1-31A00BD8D6AA}" type="parTrans" cxnId="{BD4784F4-38E0-4F06-B941-FC292EBF6C61}">
      <dgm:prSet/>
      <dgm:spPr/>
      <dgm:t>
        <a:bodyPr/>
        <a:lstStyle/>
        <a:p>
          <a:endParaRPr lang="en-US"/>
        </a:p>
      </dgm:t>
    </dgm:pt>
    <dgm:pt modelId="{577A4BBE-D940-4E6D-9DC9-41F478CB6244}" type="sibTrans" cxnId="{BD4784F4-38E0-4F06-B941-FC292EBF6C61}">
      <dgm:prSet/>
      <dgm:spPr/>
      <dgm:t>
        <a:bodyPr/>
        <a:lstStyle/>
        <a:p>
          <a:endParaRPr lang="en-US"/>
        </a:p>
      </dgm:t>
    </dgm:pt>
    <dgm:pt modelId="{ED43F62C-6726-44BB-841E-C1F6584FFEE6}" type="pres">
      <dgm:prSet presAssocID="{81FAC380-8D1D-4D55-A40E-88A8EF45A097}" presName="Name0" presStyleCnt="0">
        <dgm:presLayoutVars>
          <dgm:chMax val="7"/>
          <dgm:dir/>
          <dgm:animLvl val="lvl"/>
          <dgm:resizeHandles val="exact"/>
        </dgm:presLayoutVars>
      </dgm:prSet>
      <dgm:spPr/>
    </dgm:pt>
    <dgm:pt modelId="{809E0917-1F0F-4EE1-AEBB-347171483BAA}" type="pres">
      <dgm:prSet presAssocID="{47D2BCC1-FBDB-46C9-99DF-D2A615FE25B7}" presName="circle1" presStyleLbl="node1" presStyleIdx="0" presStyleCnt="1"/>
      <dgm:spPr>
        <a:solidFill>
          <a:srgbClr val="006600"/>
        </a:solidFill>
      </dgm:spPr>
    </dgm:pt>
    <dgm:pt modelId="{E6214CAA-8631-4537-86B9-5752DE41C744}" type="pres">
      <dgm:prSet presAssocID="{47D2BCC1-FBDB-46C9-99DF-D2A615FE25B7}" presName="space" presStyleCnt="0"/>
      <dgm:spPr/>
    </dgm:pt>
    <dgm:pt modelId="{72488DB1-6549-47E4-B6A0-F5740DD7A214}" type="pres">
      <dgm:prSet presAssocID="{47D2BCC1-FBDB-46C9-99DF-D2A615FE25B7}" presName="rect1" presStyleLbl="alignAcc1" presStyleIdx="0" presStyleCnt="1"/>
      <dgm:spPr/>
    </dgm:pt>
    <dgm:pt modelId="{7CE429C4-FDB3-4EA5-A7DC-DD3C4254F7C1}" type="pres">
      <dgm:prSet presAssocID="{47D2BCC1-FBDB-46C9-99DF-D2A615FE25B7}" presName="rect1ParTxNoCh" presStyleLbl="alignAcc1" presStyleIdx="0" presStyleCnt="1">
        <dgm:presLayoutVars>
          <dgm:chMax val="1"/>
          <dgm:bulletEnabled val="1"/>
        </dgm:presLayoutVars>
      </dgm:prSet>
      <dgm:spPr/>
    </dgm:pt>
  </dgm:ptLst>
  <dgm:cxnLst>
    <dgm:cxn modelId="{8A3AD40A-64F8-4A9A-9FBF-C3D1A2F2A097}" type="presOf" srcId="{47D2BCC1-FBDB-46C9-99DF-D2A615FE25B7}" destId="{7CE429C4-FDB3-4EA5-A7DC-DD3C4254F7C1}" srcOrd="1" destOrd="0" presId="urn:microsoft.com/office/officeart/2005/8/layout/target3"/>
    <dgm:cxn modelId="{5CC42252-B771-40D2-93C9-80711B39A39E}" type="presOf" srcId="{81FAC380-8D1D-4D55-A40E-88A8EF45A097}" destId="{ED43F62C-6726-44BB-841E-C1F6584FFEE6}" srcOrd="0" destOrd="0" presId="urn:microsoft.com/office/officeart/2005/8/layout/target3"/>
    <dgm:cxn modelId="{20996DC3-5DBD-4CD4-B04E-E04CC346B769}" type="presOf" srcId="{47D2BCC1-FBDB-46C9-99DF-D2A615FE25B7}" destId="{72488DB1-6549-47E4-B6A0-F5740DD7A214}" srcOrd="0" destOrd="0" presId="urn:microsoft.com/office/officeart/2005/8/layout/target3"/>
    <dgm:cxn modelId="{BD4784F4-38E0-4F06-B941-FC292EBF6C61}" srcId="{81FAC380-8D1D-4D55-A40E-88A8EF45A097}" destId="{47D2BCC1-FBDB-46C9-99DF-D2A615FE25B7}" srcOrd="0" destOrd="0" parTransId="{22F21283-16FB-4889-A0B1-31A00BD8D6AA}" sibTransId="{577A4BBE-D940-4E6D-9DC9-41F478CB6244}"/>
    <dgm:cxn modelId="{A194880C-DE24-48E5-BF00-130E7C2A786E}" type="presParOf" srcId="{ED43F62C-6726-44BB-841E-C1F6584FFEE6}" destId="{809E0917-1F0F-4EE1-AEBB-347171483BAA}" srcOrd="0" destOrd="0" presId="urn:microsoft.com/office/officeart/2005/8/layout/target3"/>
    <dgm:cxn modelId="{D32C251D-E43F-49A6-AEE6-9FECCA5A6903}" type="presParOf" srcId="{ED43F62C-6726-44BB-841E-C1F6584FFEE6}" destId="{E6214CAA-8631-4537-86B9-5752DE41C744}" srcOrd="1" destOrd="0" presId="urn:microsoft.com/office/officeart/2005/8/layout/target3"/>
    <dgm:cxn modelId="{D3766CE8-2606-4DFB-82AD-4C750B482F84}" type="presParOf" srcId="{ED43F62C-6726-44BB-841E-C1F6584FFEE6}" destId="{72488DB1-6549-47E4-B6A0-F5740DD7A214}" srcOrd="2" destOrd="0" presId="urn:microsoft.com/office/officeart/2005/8/layout/target3"/>
    <dgm:cxn modelId="{7DF936E9-256F-4787-8F7E-DBDFD7044665}" type="presParOf" srcId="{ED43F62C-6726-44BB-841E-C1F6584FFEE6}" destId="{7CE429C4-FDB3-4EA5-A7DC-DD3C4254F7C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E0917-1F0F-4EE1-AEBB-347171483BAA}">
      <dsp:nvSpPr>
        <dsp:cNvPr id="0" name=""/>
        <dsp:cNvSpPr/>
      </dsp:nvSpPr>
      <dsp:spPr>
        <a:xfrm>
          <a:off x="0" y="0"/>
          <a:ext cx="5257800" cy="5257800"/>
        </a:xfrm>
        <a:prstGeom prst="pie">
          <a:avLst>
            <a:gd name="adj1" fmla="val 5400000"/>
            <a:gd name="adj2" fmla="val 16200000"/>
          </a:avLst>
        </a:prstGeom>
        <a:solidFill>
          <a:srgbClr val="0066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2488DB1-6549-47E4-B6A0-F5740DD7A214}">
      <dsp:nvSpPr>
        <dsp:cNvPr id="0" name=""/>
        <dsp:cNvSpPr/>
      </dsp:nvSpPr>
      <dsp:spPr>
        <a:xfrm>
          <a:off x="2628900" y="0"/>
          <a:ext cx="6134099" cy="5257800"/>
        </a:xfrm>
        <a:prstGeom prst="rect">
          <a:avLst/>
        </a:prstGeom>
        <a:solidFill>
          <a:srgbClr val="CCFFCC">
            <a:alpha val="90000"/>
          </a:srgb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150000"/>
            </a:lnSpc>
            <a:spcBef>
              <a:spcPct val="0"/>
            </a:spcBef>
            <a:spcAft>
              <a:spcPct val="35000"/>
            </a:spcAft>
            <a:buNone/>
          </a:pPr>
          <a:r>
            <a:rPr lang="en-US" sz="4800" kern="1200" dirty="0">
              <a:ln>
                <a:solidFill>
                  <a:srgbClr val="FFC000"/>
                </a:solidFill>
              </a:ln>
              <a:latin typeface="+mj-lt"/>
            </a:rPr>
            <a:t>MODELING WITH QUALITATIVE AND LIMITED DEPENDENT VARIABLES </a:t>
          </a:r>
        </a:p>
      </dsp:txBody>
      <dsp:txXfrm>
        <a:off x="2628900" y="0"/>
        <a:ext cx="6134099" cy="525780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ABA921-D818-8DAA-2F72-B3486E424B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0C9B536A-C74A-A022-33F0-0E8A19018C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DA86AB-B0FE-4BD1-92D2-A204138BB5F8}" type="datetimeFigureOut">
              <a:rPr lang="en-IN" smtClean="0"/>
              <a:t>20-07-2024</a:t>
            </a:fld>
            <a:endParaRPr lang="en-IN"/>
          </a:p>
        </p:txBody>
      </p:sp>
      <p:sp>
        <p:nvSpPr>
          <p:cNvPr id="4" name="Footer Placeholder 3">
            <a:extLst>
              <a:ext uri="{FF2B5EF4-FFF2-40B4-BE49-F238E27FC236}">
                <a16:creationId xmlns:a16="http://schemas.microsoft.com/office/drawing/2014/main" id="{24CE9588-2C2E-16B8-ABDA-3204B99274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37D04D6-9E86-9C0B-EDEF-8D3A1DA87E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511E93-BD81-4C0D-994E-25760C14FCCE}" type="slidenum">
              <a:rPr lang="en-IN" smtClean="0"/>
              <a:t>‹#›</a:t>
            </a:fld>
            <a:endParaRPr lang="en-IN"/>
          </a:p>
        </p:txBody>
      </p:sp>
    </p:spTree>
    <p:extLst>
      <p:ext uri="{BB962C8B-B14F-4D97-AF65-F5344CB8AC3E}">
        <p14:creationId xmlns:p14="http://schemas.microsoft.com/office/powerpoint/2010/main" val="21243141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1FB24-8B30-41DF-8A57-726602FA3AED}" type="datetimeFigureOut">
              <a:rPr lang="en-IN" smtClean="0"/>
              <a:t>20-07-2024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0D82F-6019-42E8-8140-507025548895}" type="slidenum">
              <a:rPr lang="en-IN" smtClean="0"/>
              <a:t>‹#›</a:t>
            </a:fld>
            <a:endParaRPr lang="en-IN"/>
          </a:p>
        </p:txBody>
      </p:sp>
    </p:spTree>
    <p:extLst>
      <p:ext uri="{BB962C8B-B14F-4D97-AF65-F5344CB8AC3E}">
        <p14:creationId xmlns:p14="http://schemas.microsoft.com/office/powerpoint/2010/main" val="7501315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77</a:t>
            </a:fld>
            <a:endParaRPr lang="en-US"/>
          </a:p>
        </p:txBody>
      </p:sp>
    </p:spTree>
    <p:extLst>
      <p:ext uri="{BB962C8B-B14F-4D97-AF65-F5344CB8AC3E}">
        <p14:creationId xmlns:p14="http://schemas.microsoft.com/office/powerpoint/2010/main" val="2670801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that -2LLR follows Chi-Square Distribution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A787379-68AD-4C02-8BBA-ACEE4952C6CF}" type="slidenum">
              <a:rPr lang="en-US" smtClean="0"/>
              <a:pPr>
                <a:defRPr/>
              </a:pPr>
              <a:t>96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B818-F75D-EB50-A796-F4C0D4B358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B95CC95-A493-A4CF-F858-2DF4F4ECF2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4D4EA3E-7A5D-8DB6-0933-CDC478D5C58A}"/>
              </a:ext>
            </a:extLst>
          </p:cNvPr>
          <p:cNvSpPr>
            <a:spLocks noGrp="1"/>
          </p:cNvSpPr>
          <p:nvPr>
            <p:ph type="dt" sz="half" idx="10"/>
          </p:nvPr>
        </p:nvSpPr>
        <p:spPr/>
        <p:txBody>
          <a:bodyPr/>
          <a:lstStyle/>
          <a:p>
            <a:fld id="{D604EF71-8B6F-4905-8794-A159DCB371C6}" type="datetime1">
              <a:rPr lang="en-IN" smtClean="0"/>
              <a:t>20-07-2024</a:t>
            </a:fld>
            <a:endParaRPr lang="en-IN"/>
          </a:p>
        </p:txBody>
      </p:sp>
      <p:sp>
        <p:nvSpPr>
          <p:cNvPr id="5" name="Footer Placeholder 4">
            <a:extLst>
              <a:ext uri="{FF2B5EF4-FFF2-40B4-BE49-F238E27FC236}">
                <a16:creationId xmlns:a16="http://schemas.microsoft.com/office/drawing/2014/main" id="{6629DE10-1A31-6901-3D83-0FEE7F1EBE5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CDD1820B-ECBA-E989-D809-32C9C8F17F7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667270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1473-E804-49EE-7CD9-02F9591B8E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38AC150-EBC4-44FB-6D0F-172E0E7B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6D7005-1FB2-D24C-1A08-173926A29AB6}"/>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821425B0-4B39-74DE-42B6-143F55C6B3C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7D09B9C-3253-C4BE-C336-CEDB3F67169E}"/>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119994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99120-B96F-5184-68D1-7607FF7A62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1389852-14B8-52B6-1538-E8BBF0D54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11503-8459-EDF0-DF94-04F71EB50E80}"/>
              </a:ext>
            </a:extLst>
          </p:cNvPr>
          <p:cNvSpPr>
            <a:spLocks noGrp="1"/>
          </p:cNvSpPr>
          <p:nvPr>
            <p:ph type="dt" sz="half" idx="10"/>
          </p:nvPr>
        </p:nvSpPr>
        <p:spPr/>
        <p:txBody>
          <a:bodyPr/>
          <a:lstStyle/>
          <a:p>
            <a:fld id="{ED5E4E97-6859-4DCA-BE0A-8CA7352D3B78}" type="datetime1">
              <a:rPr lang="en-IN" smtClean="0"/>
              <a:t>20-07-2024</a:t>
            </a:fld>
            <a:endParaRPr lang="en-IN"/>
          </a:p>
        </p:txBody>
      </p:sp>
      <p:sp>
        <p:nvSpPr>
          <p:cNvPr id="5" name="Footer Placeholder 4">
            <a:extLst>
              <a:ext uri="{FF2B5EF4-FFF2-40B4-BE49-F238E27FC236}">
                <a16:creationId xmlns:a16="http://schemas.microsoft.com/office/drawing/2014/main" id="{2E94625B-3CF5-BFAA-A76F-82A9B2CEC81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99E1C52-D545-58AD-C6A7-F5868C62E866}"/>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43901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D0BC-28B1-EC11-C074-306433C8F2A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9B9B9A-679D-D1AD-377A-9396243F74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0D452C6-3F94-3170-953D-53B3BD053A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D3E1054-4AD0-79A2-88E4-76F195D7CA1C}"/>
              </a:ext>
            </a:extLst>
          </p:cNvPr>
          <p:cNvSpPr>
            <a:spLocks noGrp="1"/>
          </p:cNvSpPr>
          <p:nvPr>
            <p:ph type="dt" sz="half" idx="10"/>
          </p:nvPr>
        </p:nvSpPr>
        <p:spPr/>
        <p:txBody>
          <a:bodyPr/>
          <a:lstStyle/>
          <a:p>
            <a:fld id="{EC64E630-477C-4DE8-B265-BB7FD84BF5B2}" type="datetime1">
              <a:rPr lang="en-IN" smtClean="0"/>
              <a:t>20-07-2024</a:t>
            </a:fld>
            <a:endParaRPr lang="en-IN"/>
          </a:p>
        </p:txBody>
      </p:sp>
      <p:sp>
        <p:nvSpPr>
          <p:cNvPr id="6" name="Footer Placeholder 5">
            <a:extLst>
              <a:ext uri="{FF2B5EF4-FFF2-40B4-BE49-F238E27FC236}">
                <a16:creationId xmlns:a16="http://schemas.microsoft.com/office/drawing/2014/main" id="{EEF2AE20-E0D0-50E8-D5CD-C329FA6CC609}"/>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7890AC7A-BE4F-980D-5550-BE7860EB651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409522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84EB-B953-99B7-AAA3-15671830C7C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84F586A-F87F-DCB5-D32F-69D3A93873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3A829A-77DE-ACAC-5E0A-79B048F42E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42B4D5E-464C-72EA-0F24-2EE4D5222B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B1B8F-4E30-8CA0-3CAC-E52534DD72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12F8144-EBF4-1910-C80B-F60D5343A92B}"/>
              </a:ext>
            </a:extLst>
          </p:cNvPr>
          <p:cNvSpPr>
            <a:spLocks noGrp="1"/>
          </p:cNvSpPr>
          <p:nvPr>
            <p:ph type="dt" sz="half" idx="10"/>
          </p:nvPr>
        </p:nvSpPr>
        <p:spPr/>
        <p:txBody>
          <a:bodyPr/>
          <a:lstStyle/>
          <a:p>
            <a:fld id="{0C32CE2C-A470-4DF9-ACF0-975419966522}" type="datetime1">
              <a:rPr lang="en-IN" smtClean="0"/>
              <a:t>20-07-2024</a:t>
            </a:fld>
            <a:endParaRPr lang="en-IN"/>
          </a:p>
        </p:txBody>
      </p:sp>
      <p:sp>
        <p:nvSpPr>
          <p:cNvPr id="8" name="Footer Placeholder 7">
            <a:extLst>
              <a:ext uri="{FF2B5EF4-FFF2-40B4-BE49-F238E27FC236}">
                <a16:creationId xmlns:a16="http://schemas.microsoft.com/office/drawing/2014/main" id="{9741C42B-15D6-2644-AA16-927AA7E9FC2B}"/>
              </a:ext>
            </a:extLst>
          </p:cNvPr>
          <p:cNvSpPr>
            <a:spLocks noGrp="1"/>
          </p:cNvSpPr>
          <p:nvPr>
            <p:ph type="ftr" sz="quarter" idx="11"/>
          </p:nvPr>
        </p:nvSpPr>
        <p:spPr/>
        <p:txBody>
          <a:bodyPr/>
          <a:lstStyle/>
          <a:p>
            <a:r>
              <a:rPr lang="en-IN"/>
              <a:t>Introduction</a:t>
            </a:r>
          </a:p>
        </p:txBody>
      </p:sp>
      <p:sp>
        <p:nvSpPr>
          <p:cNvPr id="9" name="Slide Number Placeholder 8">
            <a:extLst>
              <a:ext uri="{FF2B5EF4-FFF2-40B4-BE49-F238E27FC236}">
                <a16:creationId xmlns:a16="http://schemas.microsoft.com/office/drawing/2014/main" id="{AD5FAE5C-DE50-2667-9393-7C19CBF64BF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09574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E6E1E-D94A-E2D6-375F-CB40296750E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3AD1AD0-49CF-BFB2-17AE-81BC7A90A620}"/>
              </a:ext>
            </a:extLst>
          </p:cNvPr>
          <p:cNvSpPr>
            <a:spLocks noGrp="1"/>
          </p:cNvSpPr>
          <p:nvPr>
            <p:ph type="dt" sz="half" idx="10"/>
          </p:nvPr>
        </p:nvSpPr>
        <p:spPr/>
        <p:txBody>
          <a:bodyPr/>
          <a:lstStyle/>
          <a:p>
            <a:fld id="{359E7504-1D12-458A-9DE6-7F58F6B482B2}" type="datetime1">
              <a:rPr lang="en-IN" smtClean="0"/>
              <a:t>20-07-2024</a:t>
            </a:fld>
            <a:endParaRPr lang="en-IN"/>
          </a:p>
        </p:txBody>
      </p:sp>
      <p:sp>
        <p:nvSpPr>
          <p:cNvPr id="4" name="Footer Placeholder 3">
            <a:extLst>
              <a:ext uri="{FF2B5EF4-FFF2-40B4-BE49-F238E27FC236}">
                <a16:creationId xmlns:a16="http://schemas.microsoft.com/office/drawing/2014/main" id="{85CA87FF-5032-DF7D-2C77-15EA9D8D14ED}"/>
              </a:ext>
            </a:extLst>
          </p:cNvPr>
          <p:cNvSpPr>
            <a:spLocks noGrp="1"/>
          </p:cNvSpPr>
          <p:nvPr>
            <p:ph type="ftr" sz="quarter" idx="11"/>
          </p:nvPr>
        </p:nvSpPr>
        <p:spPr/>
        <p:txBody>
          <a:bodyPr/>
          <a:lstStyle/>
          <a:p>
            <a:r>
              <a:rPr lang="en-IN"/>
              <a:t>Introduction</a:t>
            </a:r>
          </a:p>
        </p:txBody>
      </p:sp>
      <p:sp>
        <p:nvSpPr>
          <p:cNvPr id="5" name="Slide Number Placeholder 4">
            <a:extLst>
              <a:ext uri="{FF2B5EF4-FFF2-40B4-BE49-F238E27FC236}">
                <a16:creationId xmlns:a16="http://schemas.microsoft.com/office/drawing/2014/main" id="{415DAF64-2DB6-5F7C-43B3-C17C5E2CC9C3}"/>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16258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99742B-7A0E-1C76-BBE3-0FC09559EB42}"/>
              </a:ext>
            </a:extLst>
          </p:cNvPr>
          <p:cNvSpPr>
            <a:spLocks noGrp="1"/>
          </p:cNvSpPr>
          <p:nvPr>
            <p:ph type="dt" sz="half" idx="10"/>
          </p:nvPr>
        </p:nvSpPr>
        <p:spPr/>
        <p:txBody>
          <a:bodyPr/>
          <a:lstStyle/>
          <a:p>
            <a:fld id="{4DEE3924-93A1-4CBB-B2E3-026B6845A829}" type="datetime1">
              <a:rPr lang="en-IN" smtClean="0"/>
              <a:t>20-07-2024</a:t>
            </a:fld>
            <a:endParaRPr lang="en-IN"/>
          </a:p>
        </p:txBody>
      </p:sp>
      <p:sp>
        <p:nvSpPr>
          <p:cNvPr id="3" name="Footer Placeholder 2">
            <a:extLst>
              <a:ext uri="{FF2B5EF4-FFF2-40B4-BE49-F238E27FC236}">
                <a16:creationId xmlns:a16="http://schemas.microsoft.com/office/drawing/2014/main" id="{D953D89A-0FF2-8CDB-6704-2E44C312275A}"/>
              </a:ext>
            </a:extLst>
          </p:cNvPr>
          <p:cNvSpPr>
            <a:spLocks noGrp="1"/>
          </p:cNvSpPr>
          <p:nvPr>
            <p:ph type="ftr" sz="quarter" idx="11"/>
          </p:nvPr>
        </p:nvSpPr>
        <p:spPr/>
        <p:txBody>
          <a:bodyPr/>
          <a:lstStyle/>
          <a:p>
            <a:r>
              <a:rPr lang="en-IN"/>
              <a:t>Introduction</a:t>
            </a:r>
          </a:p>
        </p:txBody>
      </p:sp>
      <p:sp>
        <p:nvSpPr>
          <p:cNvPr id="4" name="Slide Number Placeholder 3">
            <a:extLst>
              <a:ext uri="{FF2B5EF4-FFF2-40B4-BE49-F238E27FC236}">
                <a16:creationId xmlns:a16="http://schemas.microsoft.com/office/drawing/2014/main" id="{2152D195-7921-B21E-F03F-4A3AFFFDEAF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991764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5579-2CCA-930E-AFAC-AED08FF6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488CDB5-96FC-6FF8-B931-0D35797D90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BFD1327-63D7-26AD-AC54-84CB886C3B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40DB7-8ED6-9E0D-8ED1-2ED2292D0ECF}"/>
              </a:ext>
            </a:extLst>
          </p:cNvPr>
          <p:cNvSpPr>
            <a:spLocks noGrp="1"/>
          </p:cNvSpPr>
          <p:nvPr>
            <p:ph type="dt" sz="half" idx="10"/>
          </p:nvPr>
        </p:nvSpPr>
        <p:spPr/>
        <p:txBody>
          <a:bodyPr/>
          <a:lstStyle/>
          <a:p>
            <a:fld id="{C5E60F90-1230-4DB2-84EF-796EAF15D6D6}" type="datetime1">
              <a:rPr lang="en-IN" smtClean="0"/>
              <a:t>20-07-2024</a:t>
            </a:fld>
            <a:endParaRPr lang="en-IN"/>
          </a:p>
        </p:txBody>
      </p:sp>
      <p:sp>
        <p:nvSpPr>
          <p:cNvPr id="6" name="Footer Placeholder 5">
            <a:extLst>
              <a:ext uri="{FF2B5EF4-FFF2-40B4-BE49-F238E27FC236}">
                <a16:creationId xmlns:a16="http://schemas.microsoft.com/office/drawing/2014/main" id="{3B7B20E3-FF18-797D-6CCE-770D1A5D7974}"/>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E019D0EF-9416-E849-B1CF-CCEF4833B3E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2593860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A38D6-3E44-0CED-B81F-D471D19EBF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0A80D7D-153B-13BF-B8DB-0953D5EF6B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AB5F122-0B59-460E-CB58-B735909E0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F916DB-732D-101B-5C9C-484088663F3A}"/>
              </a:ext>
            </a:extLst>
          </p:cNvPr>
          <p:cNvSpPr>
            <a:spLocks noGrp="1"/>
          </p:cNvSpPr>
          <p:nvPr>
            <p:ph type="dt" sz="half" idx="10"/>
          </p:nvPr>
        </p:nvSpPr>
        <p:spPr/>
        <p:txBody>
          <a:bodyPr/>
          <a:lstStyle/>
          <a:p>
            <a:fld id="{68AD6E97-A019-4114-8CF6-210E8427A558}" type="datetime1">
              <a:rPr lang="en-IN" smtClean="0"/>
              <a:t>20-07-2024</a:t>
            </a:fld>
            <a:endParaRPr lang="en-IN"/>
          </a:p>
        </p:txBody>
      </p:sp>
      <p:sp>
        <p:nvSpPr>
          <p:cNvPr id="6" name="Footer Placeholder 5">
            <a:extLst>
              <a:ext uri="{FF2B5EF4-FFF2-40B4-BE49-F238E27FC236}">
                <a16:creationId xmlns:a16="http://schemas.microsoft.com/office/drawing/2014/main" id="{6DEBD89B-71FE-FCCD-4A00-1ABA44768E66}"/>
              </a:ext>
            </a:extLst>
          </p:cNvPr>
          <p:cNvSpPr>
            <a:spLocks noGrp="1"/>
          </p:cNvSpPr>
          <p:nvPr>
            <p:ph type="ftr" sz="quarter" idx="11"/>
          </p:nvPr>
        </p:nvSpPr>
        <p:spPr/>
        <p:txBody>
          <a:bodyPr/>
          <a:lstStyle/>
          <a:p>
            <a:r>
              <a:rPr lang="en-IN"/>
              <a:t>Introduction</a:t>
            </a:r>
          </a:p>
        </p:txBody>
      </p:sp>
      <p:sp>
        <p:nvSpPr>
          <p:cNvPr id="7" name="Slide Number Placeholder 6">
            <a:extLst>
              <a:ext uri="{FF2B5EF4-FFF2-40B4-BE49-F238E27FC236}">
                <a16:creationId xmlns:a16="http://schemas.microsoft.com/office/drawing/2014/main" id="{4DB678F8-BC09-5EB7-9E30-30CEC0A30958}"/>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851028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A279-B5C4-331C-0179-BC7214C58B7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CB7D77-7E0E-A40E-D8C4-8EF164D880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35F43D-6DA4-242F-AB0B-89DB79771A35}"/>
              </a:ext>
            </a:extLst>
          </p:cNvPr>
          <p:cNvSpPr>
            <a:spLocks noGrp="1"/>
          </p:cNvSpPr>
          <p:nvPr>
            <p:ph type="dt" sz="half" idx="10"/>
          </p:nvPr>
        </p:nvSpPr>
        <p:spPr/>
        <p:txBody>
          <a:bodyPr/>
          <a:lstStyle/>
          <a:p>
            <a:fld id="{E6484806-B072-427E-AEF8-64FBE58A1C96}" type="datetime1">
              <a:rPr lang="en-IN" smtClean="0"/>
              <a:t>20-07-2024</a:t>
            </a:fld>
            <a:endParaRPr lang="en-IN"/>
          </a:p>
        </p:txBody>
      </p:sp>
      <p:sp>
        <p:nvSpPr>
          <p:cNvPr id="5" name="Footer Placeholder 4">
            <a:extLst>
              <a:ext uri="{FF2B5EF4-FFF2-40B4-BE49-F238E27FC236}">
                <a16:creationId xmlns:a16="http://schemas.microsoft.com/office/drawing/2014/main" id="{DEEFDCB7-9575-72F1-8517-92BCF0F4539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F0D5F23-8D6D-0488-C361-C683069CD227}"/>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362848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7A16D5-5A47-3245-7408-5C15B4FCC8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0D193AC-87A8-88C6-1528-1B53C28EF2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25BC8F-8F1B-2C7E-C96B-ABD47832C13B}"/>
              </a:ext>
            </a:extLst>
          </p:cNvPr>
          <p:cNvSpPr>
            <a:spLocks noGrp="1"/>
          </p:cNvSpPr>
          <p:nvPr>
            <p:ph type="dt" sz="half" idx="10"/>
          </p:nvPr>
        </p:nvSpPr>
        <p:spPr/>
        <p:txBody>
          <a:bodyPr/>
          <a:lstStyle/>
          <a:p>
            <a:fld id="{2A0804E0-994E-4184-91C7-014748661711}" type="datetime1">
              <a:rPr lang="en-IN" smtClean="0"/>
              <a:t>20-07-2024</a:t>
            </a:fld>
            <a:endParaRPr lang="en-IN"/>
          </a:p>
        </p:txBody>
      </p:sp>
      <p:sp>
        <p:nvSpPr>
          <p:cNvPr id="5" name="Footer Placeholder 4">
            <a:extLst>
              <a:ext uri="{FF2B5EF4-FFF2-40B4-BE49-F238E27FC236}">
                <a16:creationId xmlns:a16="http://schemas.microsoft.com/office/drawing/2014/main" id="{E7D82E24-C78E-4C6B-3207-16D2C3D6CA3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6F96F66A-CAAD-31A3-DA01-74153ABEF234}"/>
              </a:ext>
            </a:extLst>
          </p:cNvPr>
          <p:cNvSpPr>
            <a:spLocks noGrp="1"/>
          </p:cNvSpPr>
          <p:nvPr>
            <p:ph type="sldNum" sz="quarter" idx="12"/>
          </p:nvPr>
        </p:nvSpPr>
        <p:spPr/>
        <p:txBody>
          <a:bodyPr/>
          <a:lstStyle/>
          <a:p>
            <a:fld id="{2C89C7AD-BAE7-4168-B25B-3E5A0208C328}" type="slidenum">
              <a:rPr lang="en-IN" smtClean="0"/>
              <a:t>‹#›</a:t>
            </a:fld>
            <a:endParaRPr lang="en-IN"/>
          </a:p>
        </p:txBody>
      </p:sp>
    </p:spTree>
    <p:extLst>
      <p:ext uri="{BB962C8B-B14F-4D97-AF65-F5344CB8AC3E}">
        <p14:creationId xmlns:p14="http://schemas.microsoft.com/office/powerpoint/2010/main" val="170589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BE08AB-F595-9216-3DA3-75724AD732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0E948F1-635F-6370-CC30-5DBA5E8A8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0B74B0-8B5C-6591-AD0B-99627C2D3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568C1-D16A-4F4E-97D7-4BC5ADDE1510}" type="datetime1">
              <a:rPr lang="en-IN" smtClean="0"/>
              <a:t>20-07-2024</a:t>
            </a:fld>
            <a:endParaRPr lang="en-IN"/>
          </a:p>
        </p:txBody>
      </p:sp>
      <p:sp>
        <p:nvSpPr>
          <p:cNvPr id="5" name="Footer Placeholder 4">
            <a:extLst>
              <a:ext uri="{FF2B5EF4-FFF2-40B4-BE49-F238E27FC236}">
                <a16:creationId xmlns:a16="http://schemas.microsoft.com/office/drawing/2014/main" id="{B2564139-5215-88EA-3B20-9E88BE851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Introduction</a:t>
            </a:r>
          </a:p>
        </p:txBody>
      </p:sp>
      <p:sp>
        <p:nvSpPr>
          <p:cNvPr id="6" name="Slide Number Placeholder 5">
            <a:extLst>
              <a:ext uri="{FF2B5EF4-FFF2-40B4-BE49-F238E27FC236}">
                <a16:creationId xmlns:a16="http://schemas.microsoft.com/office/drawing/2014/main" id="{C630562F-C17F-6EF9-7C78-8794D5046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9C7AD-BAE7-4168-B25B-3E5A0208C328}" type="slidenum">
              <a:rPr lang="en-IN" smtClean="0"/>
              <a:t>‹#›</a:t>
            </a:fld>
            <a:endParaRPr lang="en-IN"/>
          </a:p>
        </p:txBody>
      </p:sp>
    </p:spTree>
    <p:extLst>
      <p:ext uri="{BB962C8B-B14F-4D97-AF65-F5344CB8AC3E}">
        <p14:creationId xmlns:p14="http://schemas.microsoft.com/office/powerpoint/2010/main" val="3733224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Lehman%20Brothers-case.doc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57.wmf"/><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59.wmf"/><Relationship Id="rId4" Type="http://schemas.openxmlformats.org/officeDocument/2006/relationships/oleObject" Target="../embeddings/oleObject4.bin"/></Relationships>
</file>

<file path=ppt/slides/_rels/slide65.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wmf"/><Relationship Id="rId4" Type="http://schemas.openxmlformats.org/officeDocument/2006/relationships/oleObject" Target="../embeddings/oleObject10.bin"/></Relationships>
</file>

<file path=ppt/slides/_rels/slide85.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oleObject" Target="../embeddings/oleObject11.bin"/><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oleObject" Target="../embeddings/oleObject12.bin"/><Relationship Id="rId1" Type="http://schemas.openxmlformats.org/officeDocument/2006/relationships/slideLayout" Target="../slideLayouts/slideLayout2.xml"/><Relationship Id="rId5" Type="http://schemas.openxmlformats.org/officeDocument/2006/relationships/image" Target="../media/image76.wmf"/><Relationship Id="rId4" Type="http://schemas.openxmlformats.org/officeDocument/2006/relationships/oleObject" Target="../embeddings/oleObject13.bin"/></Relationships>
</file>

<file path=ppt/slides/_rels/slide89.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oleObject" Target="../embeddings/oleObject16.bin"/><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9.w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1.wmf"/></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2.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61.wmf"/></Relationships>
</file>

<file path=ppt/slides/_rels/slide111.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oleObject" Target="../embeddings/oleObject21.bin"/><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1C4D-C925-4307-F32E-91F0A12C0DDD}"/>
              </a:ext>
            </a:extLst>
          </p:cNvPr>
          <p:cNvSpPr>
            <a:spLocks noGrp="1"/>
          </p:cNvSpPr>
          <p:nvPr>
            <p:ph type="ctrTitle"/>
          </p:nvPr>
        </p:nvSpPr>
        <p:spPr>
          <a:xfrm>
            <a:off x="817418" y="1321090"/>
            <a:ext cx="9144000" cy="2387600"/>
          </a:xfrm>
        </p:spPr>
        <p:txBody>
          <a:bodyPr>
            <a:normAutofit/>
          </a:bodyPr>
          <a:lstStyle/>
          <a:p>
            <a:r>
              <a:rPr lang="en-IN" sz="5500" b="1" i="0" u="sng" strike="noStrike" baseline="0" dirty="0">
                <a:solidFill>
                  <a:srgbClr val="000000"/>
                </a:solidFill>
                <a:latin typeface="Franklin Gothic Book" panose="020B0503020102020204" pitchFamily="34" charset="0"/>
              </a:rPr>
              <a:t>Financial Risk Management</a:t>
            </a:r>
            <a:endParaRPr lang="en-IN" sz="5500" b="1" u="sng" dirty="0"/>
          </a:p>
        </p:txBody>
      </p:sp>
      <p:sp>
        <p:nvSpPr>
          <p:cNvPr id="4" name="Rectangle 3">
            <a:extLst>
              <a:ext uri="{FF2B5EF4-FFF2-40B4-BE49-F238E27FC236}">
                <a16:creationId xmlns:a16="http://schemas.microsoft.com/office/drawing/2014/main" id="{CCBB0772-401D-973A-ACF9-96D087F0BE77}"/>
              </a:ext>
            </a:extLst>
          </p:cNvPr>
          <p:cNvSpPr/>
          <p:nvPr/>
        </p:nvSpPr>
        <p:spPr>
          <a:xfrm>
            <a:off x="1107439" y="2036764"/>
            <a:ext cx="9143999" cy="238759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3" name="Date Placeholder 2">
            <a:extLst>
              <a:ext uri="{FF2B5EF4-FFF2-40B4-BE49-F238E27FC236}">
                <a16:creationId xmlns:a16="http://schemas.microsoft.com/office/drawing/2014/main" id="{3B1B6FAC-C825-3945-8349-31D1FC95DC5A}"/>
              </a:ext>
            </a:extLst>
          </p:cNvPr>
          <p:cNvSpPr>
            <a:spLocks noGrp="1"/>
          </p:cNvSpPr>
          <p:nvPr>
            <p:ph type="dt" sz="half" idx="10"/>
          </p:nvPr>
        </p:nvSpPr>
        <p:spPr/>
        <p:txBody>
          <a:bodyPr/>
          <a:lstStyle/>
          <a:p>
            <a:fld id="{CA6C7395-50D8-4FCB-812B-6E73EA265DF6}" type="datetime1">
              <a:rPr lang="en-IN" smtClean="0"/>
              <a:t>20-07-2024</a:t>
            </a:fld>
            <a:endParaRPr lang="en-IN"/>
          </a:p>
        </p:txBody>
      </p:sp>
      <p:sp>
        <p:nvSpPr>
          <p:cNvPr id="5" name="Footer Placeholder 4">
            <a:extLst>
              <a:ext uri="{FF2B5EF4-FFF2-40B4-BE49-F238E27FC236}">
                <a16:creationId xmlns:a16="http://schemas.microsoft.com/office/drawing/2014/main" id="{AF608762-E350-60C5-982C-AC17FC329D3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1B97435-95A4-D49E-D7DB-2C9B657AB2F9}"/>
              </a:ext>
            </a:extLst>
          </p:cNvPr>
          <p:cNvSpPr>
            <a:spLocks noGrp="1"/>
          </p:cNvSpPr>
          <p:nvPr>
            <p:ph type="sldNum" sz="quarter" idx="12"/>
          </p:nvPr>
        </p:nvSpPr>
        <p:spPr/>
        <p:txBody>
          <a:bodyPr/>
          <a:lstStyle/>
          <a:p>
            <a:fld id="{2C89C7AD-BAE7-4168-B25B-3E5A0208C328}" type="slidenum">
              <a:rPr lang="en-IN" smtClean="0"/>
              <a:t>1</a:t>
            </a:fld>
            <a:endParaRPr lang="en-IN"/>
          </a:p>
        </p:txBody>
      </p:sp>
    </p:spTree>
    <p:extLst>
      <p:ext uri="{BB962C8B-B14F-4D97-AF65-F5344CB8AC3E}">
        <p14:creationId xmlns:p14="http://schemas.microsoft.com/office/powerpoint/2010/main" val="838838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Why are we reading this paper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Explosion: 14 Points 2">
            <a:extLst>
              <a:ext uri="{FF2B5EF4-FFF2-40B4-BE49-F238E27FC236}">
                <a16:creationId xmlns:a16="http://schemas.microsoft.com/office/drawing/2014/main" id="{0242D012-55CE-8930-D037-CF0D7FA16AA0}"/>
              </a:ext>
            </a:extLst>
          </p:cNvPr>
          <p:cNvSpPr/>
          <p:nvPr/>
        </p:nvSpPr>
        <p:spPr>
          <a:xfrm>
            <a:off x="1727200" y="1690688"/>
            <a:ext cx="7132320" cy="3175952"/>
          </a:xfrm>
          <a:prstGeom prst="irregularSeal2">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t>
            </a:r>
          </a:p>
        </p:txBody>
      </p:sp>
      <p:sp>
        <p:nvSpPr>
          <p:cNvPr id="5" name="Date Placeholder 4">
            <a:extLst>
              <a:ext uri="{FF2B5EF4-FFF2-40B4-BE49-F238E27FC236}">
                <a16:creationId xmlns:a16="http://schemas.microsoft.com/office/drawing/2014/main" id="{76DB4ABD-6063-48E6-105B-483C537CF574}"/>
              </a:ext>
            </a:extLst>
          </p:cNvPr>
          <p:cNvSpPr>
            <a:spLocks noGrp="1"/>
          </p:cNvSpPr>
          <p:nvPr>
            <p:ph type="dt" sz="half" idx="10"/>
          </p:nvPr>
        </p:nvSpPr>
        <p:spPr/>
        <p:txBody>
          <a:bodyPr/>
          <a:lstStyle/>
          <a:p>
            <a:fld id="{D6F51FA6-5483-4607-BE50-5598F8D33FB4}" type="datetime1">
              <a:rPr lang="en-IN" smtClean="0"/>
              <a:t>20-07-2024</a:t>
            </a:fld>
            <a:endParaRPr lang="en-IN"/>
          </a:p>
        </p:txBody>
      </p:sp>
      <p:sp>
        <p:nvSpPr>
          <p:cNvPr id="7" name="Footer Placeholder 6">
            <a:extLst>
              <a:ext uri="{FF2B5EF4-FFF2-40B4-BE49-F238E27FC236}">
                <a16:creationId xmlns:a16="http://schemas.microsoft.com/office/drawing/2014/main" id="{1AEC1A58-D8A3-F66D-9BA4-958E6D626A2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A0A72F83-CE43-FB08-BC71-7D32FA5C5D0F}"/>
              </a:ext>
            </a:extLst>
          </p:cNvPr>
          <p:cNvSpPr>
            <a:spLocks noGrp="1"/>
          </p:cNvSpPr>
          <p:nvPr>
            <p:ph type="sldNum" sz="quarter" idx="12"/>
          </p:nvPr>
        </p:nvSpPr>
        <p:spPr/>
        <p:txBody>
          <a:bodyPr/>
          <a:lstStyle/>
          <a:p>
            <a:fld id="{2C89C7AD-BAE7-4168-B25B-3E5A0208C328}" type="slidenum">
              <a:rPr lang="en-IN" smtClean="0"/>
              <a:t>2</a:t>
            </a:fld>
            <a:endParaRPr lang="en-IN"/>
          </a:p>
        </p:txBody>
      </p:sp>
    </p:spTree>
    <p:extLst>
      <p:ext uri="{BB962C8B-B14F-4D97-AF65-F5344CB8AC3E}">
        <p14:creationId xmlns:p14="http://schemas.microsoft.com/office/powerpoint/2010/main" val="3536022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Why are we reading this paper of FRM?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endParaRPr lang="en-IN" dirty="0"/>
          </a:p>
        </p:txBody>
      </p:sp>
      <p:pic>
        <p:nvPicPr>
          <p:cNvPr id="7" name="Picture 6">
            <a:extLst>
              <a:ext uri="{FF2B5EF4-FFF2-40B4-BE49-F238E27FC236}">
                <a16:creationId xmlns:a16="http://schemas.microsoft.com/office/drawing/2014/main" id="{74DEE48B-17D0-0F62-8646-6960C2FE8B10}"/>
              </a:ext>
            </a:extLst>
          </p:cNvPr>
          <p:cNvPicPr>
            <a:picLocks noChangeAspect="1"/>
          </p:cNvPicPr>
          <p:nvPr/>
        </p:nvPicPr>
        <p:blipFill rotWithShape="1">
          <a:blip r:embed="rId2"/>
          <a:srcRect l="18833" t="21333" r="44000" b="13482"/>
          <a:stretch/>
        </p:blipFill>
        <p:spPr>
          <a:xfrm>
            <a:off x="1656080" y="1463041"/>
            <a:ext cx="7457440" cy="4470400"/>
          </a:xfrm>
          <a:prstGeom prst="rect">
            <a:avLst/>
          </a:prstGeom>
        </p:spPr>
      </p:pic>
      <p:sp>
        <p:nvSpPr>
          <p:cNvPr id="8" name="Date Placeholder 7">
            <a:extLst>
              <a:ext uri="{FF2B5EF4-FFF2-40B4-BE49-F238E27FC236}">
                <a16:creationId xmlns:a16="http://schemas.microsoft.com/office/drawing/2014/main" id="{20E9A64A-881C-93A3-4D44-5BDA2BE25390}"/>
              </a:ext>
            </a:extLst>
          </p:cNvPr>
          <p:cNvSpPr>
            <a:spLocks noGrp="1"/>
          </p:cNvSpPr>
          <p:nvPr>
            <p:ph type="dt" sz="half" idx="10"/>
          </p:nvPr>
        </p:nvSpPr>
        <p:spPr/>
        <p:txBody>
          <a:bodyPr/>
          <a:lstStyle/>
          <a:p>
            <a:fld id="{EDA89689-E778-47FE-B253-E33B18A76A81}" type="datetime1">
              <a:rPr lang="en-IN" smtClean="0"/>
              <a:t>20-07-2024</a:t>
            </a:fld>
            <a:endParaRPr lang="en-IN"/>
          </a:p>
        </p:txBody>
      </p:sp>
      <p:sp>
        <p:nvSpPr>
          <p:cNvPr id="9" name="Footer Placeholder 8">
            <a:extLst>
              <a:ext uri="{FF2B5EF4-FFF2-40B4-BE49-F238E27FC236}">
                <a16:creationId xmlns:a16="http://schemas.microsoft.com/office/drawing/2014/main" id="{CF14C8DF-54CA-6FDD-7EA6-D11B347FBEF3}"/>
              </a:ext>
            </a:extLst>
          </p:cNvPr>
          <p:cNvSpPr>
            <a:spLocks noGrp="1"/>
          </p:cNvSpPr>
          <p:nvPr>
            <p:ph type="ftr" sz="quarter" idx="11"/>
          </p:nvPr>
        </p:nvSpPr>
        <p:spPr/>
        <p:txBody>
          <a:bodyPr/>
          <a:lstStyle/>
          <a:p>
            <a:r>
              <a:rPr lang="en-IN"/>
              <a:t>Introduction</a:t>
            </a:r>
          </a:p>
        </p:txBody>
      </p:sp>
      <p:sp>
        <p:nvSpPr>
          <p:cNvPr id="10" name="Slide Number Placeholder 9">
            <a:extLst>
              <a:ext uri="{FF2B5EF4-FFF2-40B4-BE49-F238E27FC236}">
                <a16:creationId xmlns:a16="http://schemas.microsoft.com/office/drawing/2014/main" id="{E5C7F25D-1F13-7079-FF25-37F322A80930}"/>
              </a:ext>
            </a:extLst>
          </p:cNvPr>
          <p:cNvSpPr>
            <a:spLocks noGrp="1"/>
          </p:cNvSpPr>
          <p:nvPr>
            <p:ph type="sldNum" sz="quarter" idx="12"/>
          </p:nvPr>
        </p:nvSpPr>
        <p:spPr/>
        <p:txBody>
          <a:bodyPr/>
          <a:lstStyle/>
          <a:p>
            <a:fld id="{2C89C7AD-BAE7-4168-B25B-3E5A0208C328}" type="slidenum">
              <a:rPr lang="en-IN" smtClean="0"/>
              <a:t>3</a:t>
            </a:fld>
            <a:endParaRPr lang="en-IN"/>
          </a:p>
        </p:txBody>
      </p:sp>
    </p:spTree>
    <p:extLst>
      <p:ext uri="{BB962C8B-B14F-4D97-AF65-F5344CB8AC3E}">
        <p14:creationId xmlns:p14="http://schemas.microsoft.com/office/powerpoint/2010/main" val="69514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Case of Lehman Brothers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AB9BE5A8-1DF8-F51D-43E1-9FD9FDC7F218}"/>
              </a:ext>
            </a:extLst>
          </p:cNvPr>
          <p:cNvPicPr>
            <a:picLocks noChangeAspect="1"/>
          </p:cNvPicPr>
          <p:nvPr/>
        </p:nvPicPr>
        <p:blipFill rotWithShape="1">
          <a:blip r:embed="rId2"/>
          <a:srcRect l="20166" t="29481" r="44250" b="24148"/>
          <a:stretch/>
        </p:blipFill>
        <p:spPr>
          <a:xfrm>
            <a:off x="1330597" y="1518830"/>
            <a:ext cx="9226006" cy="4658133"/>
          </a:xfrm>
          <a:prstGeom prst="rect">
            <a:avLst/>
          </a:prstGeom>
        </p:spPr>
      </p:pic>
      <p:sp>
        <p:nvSpPr>
          <p:cNvPr id="9" name="Date Placeholder 8">
            <a:extLst>
              <a:ext uri="{FF2B5EF4-FFF2-40B4-BE49-F238E27FC236}">
                <a16:creationId xmlns:a16="http://schemas.microsoft.com/office/drawing/2014/main" id="{3B3D095F-2666-D84D-DF1B-B0A7625437E9}"/>
              </a:ext>
            </a:extLst>
          </p:cNvPr>
          <p:cNvSpPr>
            <a:spLocks noGrp="1"/>
          </p:cNvSpPr>
          <p:nvPr>
            <p:ph type="dt" sz="half" idx="10"/>
          </p:nvPr>
        </p:nvSpPr>
        <p:spPr/>
        <p:txBody>
          <a:bodyPr/>
          <a:lstStyle/>
          <a:p>
            <a:fld id="{65BED04F-885C-46F5-BC1B-42220A6A5EF9}" type="datetime1">
              <a:rPr lang="en-IN" smtClean="0"/>
              <a:t>20-07-2024</a:t>
            </a:fld>
            <a:endParaRPr lang="en-IN"/>
          </a:p>
        </p:txBody>
      </p:sp>
      <p:sp>
        <p:nvSpPr>
          <p:cNvPr id="10" name="Footer Placeholder 9">
            <a:extLst>
              <a:ext uri="{FF2B5EF4-FFF2-40B4-BE49-F238E27FC236}">
                <a16:creationId xmlns:a16="http://schemas.microsoft.com/office/drawing/2014/main" id="{C4CDA240-65BB-E8E2-8812-09EC478C2CEA}"/>
              </a:ext>
            </a:extLst>
          </p:cNvPr>
          <p:cNvSpPr>
            <a:spLocks noGrp="1"/>
          </p:cNvSpPr>
          <p:nvPr>
            <p:ph type="ftr" sz="quarter" idx="11"/>
          </p:nvPr>
        </p:nvSpPr>
        <p:spPr>
          <a:xfrm>
            <a:off x="4038600" y="6356350"/>
            <a:ext cx="4114800" cy="136525"/>
          </a:xfrm>
        </p:spPr>
        <p:txBody>
          <a:bodyPr/>
          <a:lstStyle/>
          <a:p>
            <a:r>
              <a:rPr lang="en-IN" dirty="0"/>
              <a:t>Introduction</a:t>
            </a:r>
          </a:p>
        </p:txBody>
      </p:sp>
      <p:sp>
        <p:nvSpPr>
          <p:cNvPr id="11" name="Slide Number Placeholder 10">
            <a:extLst>
              <a:ext uri="{FF2B5EF4-FFF2-40B4-BE49-F238E27FC236}">
                <a16:creationId xmlns:a16="http://schemas.microsoft.com/office/drawing/2014/main" id="{8579E52A-822D-2BA9-58B4-7EBD159E656E}"/>
              </a:ext>
            </a:extLst>
          </p:cNvPr>
          <p:cNvSpPr>
            <a:spLocks noGrp="1"/>
          </p:cNvSpPr>
          <p:nvPr>
            <p:ph type="sldNum" sz="quarter" idx="12"/>
          </p:nvPr>
        </p:nvSpPr>
        <p:spPr/>
        <p:txBody>
          <a:bodyPr/>
          <a:lstStyle/>
          <a:p>
            <a:fld id="{2C89C7AD-BAE7-4168-B25B-3E5A0208C328}" type="slidenum">
              <a:rPr lang="en-IN" smtClean="0"/>
              <a:t>4</a:t>
            </a:fld>
            <a:endParaRPr lang="en-IN"/>
          </a:p>
        </p:txBody>
      </p:sp>
    </p:spTree>
    <p:extLst>
      <p:ext uri="{BB962C8B-B14F-4D97-AF65-F5344CB8AC3E}">
        <p14:creationId xmlns:p14="http://schemas.microsoft.com/office/powerpoint/2010/main" val="4124822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US" sz="3500" b="1" i="0" dirty="0">
                <a:effectLst/>
                <a:latin typeface="Franklin Gothic Book" panose="020B0503020102020204" pitchFamily="34" charset="0"/>
              </a:rPr>
              <a:t>The saga  of Lehman Brothers</a:t>
            </a:r>
            <a:endParaRPr lang="en-IN" sz="3500" dirty="0">
              <a:latin typeface="Franklin Gothic Book" panose="020B0503020102020204" pitchFamily="34" charset="0"/>
            </a:endParaRP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r>
              <a:rPr lang="en-IN" dirty="0">
                <a:hlinkClick r:id="rId2" action="ppaction://hlinkfile"/>
              </a:rPr>
              <a:t>Lehman Brothers-case.docx</a:t>
            </a:r>
            <a:endParaRPr lang="en-IN" dirty="0"/>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116861E3-2C37-5DAC-54AE-8FC3B3F03E7F}"/>
              </a:ext>
            </a:extLst>
          </p:cNvPr>
          <p:cNvSpPr>
            <a:spLocks noGrp="1"/>
          </p:cNvSpPr>
          <p:nvPr>
            <p:ph type="dt" sz="half" idx="10"/>
          </p:nvPr>
        </p:nvSpPr>
        <p:spPr/>
        <p:txBody>
          <a:bodyPr/>
          <a:lstStyle/>
          <a:p>
            <a:fld id="{43E9BE62-B19F-4FB4-9969-3E210353715B}" type="datetime1">
              <a:rPr lang="en-IN" smtClean="0"/>
              <a:t>20-07-2024</a:t>
            </a:fld>
            <a:endParaRPr lang="en-IN"/>
          </a:p>
        </p:txBody>
      </p:sp>
      <p:sp>
        <p:nvSpPr>
          <p:cNvPr id="7" name="Footer Placeholder 6">
            <a:extLst>
              <a:ext uri="{FF2B5EF4-FFF2-40B4-BE49-F238E27FC236}">
                <a16:creationId xmlns:a16="http://schemas.microsoft.com/office/drawing/2014/main" id="{2490E6E8-166E-1156-2F94-EE7A26BA456D}"/>
              </a:ext>
            </a:extLst>
          </p:cNvPr>
          <p:cNvSpPr>
            <a:spLocks noGrp="1"/>
          </p:cNvSpPr>
          <p:nvPr>
            <p:ph type="ftr" sz="quarter" idx="11"/>
          </p:nvPr>
        </p:nvSpPr>
        <p:spPr/>
        <p:txBody>
          <a:bodyPr/>
          <a:lstStyle/>
          <a:p>
            <a:r>
              <a:rPr lang="en-IN"/>
              <a:t>Introduction</a:t>
            </a:r>
          </a:p>
        </p:txBody>
      </p:sp>
      <p:sp>
        <p:nvSpPr>
          <p:cNvPr id="9" name="Slide Number Placeholder 8">
            <a:extLst>
              <a:ext uri="{FF2B5EF4-FFF2-40B4-BE49-F238E27FC236}">
                <a16:creationId xmlns:a16="http://schemas.microsoft.com/office/drawing/2014/main" id="{BF46BB1E-E277-8936-4EA4-198E5EB8111E}"/>
              </a:ext>
            </a:extLst>
          </p:cNvPr>
          <p:cNvSpPr>
            <a:spLocks noGrp="1"/>
          </p:cNvSpPr>
          <p:nvPr>
            <p:ph type="sldNum" sz="quarter" idx="12"/>
          </p:nvPr>
        </p:nvSpPr>
        <p:spPr/>
        <p:txBody>
          <a:bodyPr/>
          <a:lstStyle/>
          <a:p>
            <a:fld id="{2C89C7AD-BAE7-4168-B25B-3E5A0208C328}" type="slidenum">
              <a:rPr lang="en-IN" smtClean="0"/>
              <a:t>5</a:t>
            </a:fld>
            <a:endParaRPr lang="en-IN"/>
          </a:p>
        </p:txBody>
      </p:sp>
    </p:spTree>
    <p:extLst>
      <p:ext uri="{BB962C8B-B14F-4D97-AF65-F5344CB8AC3E}">
        <p14:creationId xmlns:p14="http://schemas.microsoft.com/office/powerpoint/2010/main" val="157134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Key Driver of Development in Financial Risk Management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681254"/>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lstStyle/>
          <a:p>
            <a:pPr algn="l">
              <a:lnSpc>
                <a:spcPct val="150000"/>
              </a:lnSpc>
            </a:pPr>
            <a:r>
              <a:rPr lang="en-IN" dirty="0">
                <a:latin typeface="Franklin Gothic Book" panose="020B0503020102020204" pitchFamily="34" charset="0"/>
              </a:rPr>
              <a:t>It is because of occurrence of large  number of financial disasters.</a:t>
            </a:r>
          </a:p>
          <a:p>
            <a:pPr algn="l">
              <a:lnSpc>
                <a:spcPct val="150000"/>
              </a:lnSpc>
            </a:pPr>
            <a:endParaRPr lang="en-IN" dirty="0">
              <a:latin typeface="Franklin Gothic Book" panose="020B0503020102020204" pitchFamily="34" charset="0"/>
            </a:endParaRPr>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Explosion: 14 Points 4">
            <a:extLst>
              <a:ext uri="{FF2B5EF4-FFF2-40B4-BE49-F238E27FC236}">
                <a16:creationId xmlns:a16="http://schemas.microsoft.com/office/drawing/2014/main" id="{FBCE1624-5D3E-C899-077C-BB7C33951A2B}"/>
              </a:ext>
            </a:extLst>
          </p:cNvPr>
          <p:cNvSpPr/>
          <p:nvPr/>
        </p:nvSpPr>
        <p:spPr>
          <a:xfrm>
            <a:off x="838200" y="2758849"/>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Allied Irish Bank case</a:t>
            </a:r>
          </a:p>
        </p:txBody>
      </p:sp>
      <p:sp>
        <p:nvSpPr>
          <p:cNvPr id="7" name="Explosion: 14 Points 6">
            <a:extLst>
              <a:ext uri="{FF2B5EF4-FFF2-40B4-BE49-F238E27FC236}">
                <a16:creationId xmlns:a16="http://schemas.microsoft.com/office/drawing/2014/main" id="{82B2F993-9C1B-C098-A0F4-8AB77845D013}"/>
              </a:ext>
            </a:extLst>
          </p:cNvPr>
          <p:cNvSpPr/>
          <p:nvPr/>
        </p:nvSpPr>
        <p:spPr>
          <a:xfrm>
            <a:off x="3997960" y="2639264"/>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Barring Bank case</a:t>
            </a:r>
          </a:p>
        </p:txBody>
      </p:sp>
      <p:sp>
        <p:nvSpPr>
          <p:cNvPr id="8" name="Explosion: 14 Points 7">
            <a:extLst>
              <a:ext uri="{FF2B5EF4-FFF2-40B4-BE49-F238E27FC236}">
                <a16:creationId xmlns:a16="http://schemas.microsoft.com/office/drawing/2014/main" id="{5E14F761-FF87-F6E1-C3B9-BC9461FB4CAF}"/>
              </a:ext>
            </a:extLst>
          </p:cNvPr>
          <p:cNvSpPr/>
          <p:nvPr/>
        </p:nvSpPr>
        <p:spPr>
          <a:xfrm>
            <a:off x="7513320" y="2642418"/>
            <a:ext cx="297180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Enron</a:t>
            </a:r>
            <a:r>
              <a:rPr lang="en-IN" dirty="0"/>
              <a:t> </a:t>
            </a:r>
          </a:p>
        </p:txBody>
      </p:sp>
      <p:sp>
        <p:nvSpPr>
          <p:cNvPr id="9" name="Explosion: 14 Points 8">
            <a:extLst>
              <a:ext uri="{FF2B5EF4-FFF2-40B4-BE49-F238E27FC236}">
                <a16:creationId xmlns:a16="http://schemas.microsoft.com/office/drawing/2014/main" id="{E03811A7-EF06-7F1E-AC31-F47544FB2357}"/>
              </a:ext>
            </a:extLst>
          </p:cNvPr>
          <p:cNvSpPr/>
          <p:nvPr/>
        </p:nvSpPr>
        <p:spPr>
          <a:xfrm>
            <a:off x="1447800" y="4755698"/>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Hammersmith And </a:t>
            </a:r>
            <a:r>
              <a:rPr lang="en-IN" dirty="0" err="1">
                <a:solidFill>
                  <a:schemeClr val="tx1"/>
                </a:solidFill>
              </a:rPr>
              <a:t>Fullham</a:t>
            </a:r>
            <a:endParaRPr lang="en-IN" dirty="0">
              <a:solidFill>
                <a:schemeClr val="tx1"/>
              </a:solidFill>
            </a:endParaRPr>
          </a:p>
        </p:txBody>
      </p:sp>
      <p:sp>
        <p:nvSpPr>
          <p:cNvPr id="10" name="Explosion: 14 Points 9">
            <a:extLst>
              <a:ext uri="{FF2B5EF4-FFF2-40B4-BE49-F238E27FC236}">
                <a16:creationId xmlns:a16="http://schemas.microsoft.com/office/drawing/2014/main" id="{91446BBE-8A0E-496D-CC11-496D9EC2BD4F}"/>
              </a:ext>
            </a:extLst>
          </p:cNvPr>
          <p:cNvSpPr/>
          <p:nvPr/>
        </p:nvSpPr>
        <p:spPr>
          <a:xfrm>
            <a:off x="4942840" y="4620761"/>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Proctor and Gamble 1994 Case</a:t>
            </a:r>
          </a:p>
        </p:txBody>
      </p:sp>
      <p:sp>
        <p:nvSpPr>
          <p:cNvPr id="11" name="Explosion: 14 Points 10">
            <a:extLst>
              <a:ext uri="{FF2B5EF4-FFF2-40B4-BE49-F238E27FC236}">
                <a16:creationId xmlns:a16="http://schemas.microsoft.com/office/drawing/2014/main" id="{7EF248A1-C680-CA19-3F1A-69F5C39492B2}"/>
              </a:ext>
            </a:extLst>
          </p:cNvPr>
          <p:cNvSpPr/>
          <p:nvPr/>
        </p:nvSpPr>
        <p:spPr>
          <a:xfrm>
            <a:off x="8300720" y="4601259"/>
            <a:ext cx="3662680" cy="188427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Drysdale Securities </a:t>
            </a:r>
          </a:p>
        </p:txBody>
      </p:sp>
      <p:sp>
        <p:nvSpPr>
          <p:cNvPr id="12" name="Date Placeholder 11">
            <a:extLst>
              <a:ext uri="{FF2B5EF4-FFF2-40B4-BE49-F238E27FC236}">
                <a16:creationId xmlns:a16="http://schemas.microsoft.com/office/drawing/2014/main" id="{2AF5581E-FBE4-E95B-22B1-E7E3D173EFDF}"/>
              </a:ext>
            </a:extLst>
          </p:cNvPr>
          <p:cNvSpPr>
            <a:spLocks noGrp="1"/>
          </p:cNvSpPr>
          <p:nvPr>
            <p:ph type="dt" sz="half" idx="10"/>
          </p:nvPr>
        </p:nvSpPr>
        <p:spPr/>
        <p:txBody>
          <a:bodyPr/>
          <a:lstStyle/>
          <a:p>
            <a:fld id="{15F3A922-8FCD-47C7-88E7-2620B78458DF}" type="datetime1">
              <a:rPr lang="en-IN" smtClean="0"/>
              <a:t>20-07-2024</a:t>
            </a:fld>
            <a:endParaRPr lang="en-IN"/>
          </a:p>
        </p:txBody>
      </p:sp>
      <p:sp>
        <p:nvSpPr>
          <p:cNvPr id="13" name="Footer Placeholder 12">
            <a:extLst>
              <a:ext uri="{FF2B5EF4-FFF2-40B4-BE49-F238E27FC236}">
                <a16:creationId xmlns:a16="http://schemas.microsoft.com/office/drawing/2014/main" id="{54D72382-59BD-0D91-7B26-48190CFB2647}"/>
              </a:ext>
            </a:extLst>
          </p:cNvPr>
          <p:cNvSpPr>
            <a:spLocks noGrp="1"/>
          </p:cNvSpPr>
          <p:nvPr>
            <p:ph type="ftr" sz="quarter" idx="11"/>
          </p:nvPr>
        </p:nvSpPr>
        <p:spPr/>
        <p:txBody>
          <a:bodyPr/>
          <a:lstStyle/>
          <a:p>
            <a:r>
              <a:rPr lang="en-IN"/>
              <a:t>Introduction</a:t>
            </a:r>
          </a:p>
        </p:txBody>
      </p:sp>
      <p:sp>
        <p:nvSpPr>
          <p:cNvPr id="14" name="Slide Number Placeholder 13">
            <a:extLst>
              <a:ext uri="{FF2B5EF4-FFF2-40B4-BE49-F238E27FC236}">
                <a16:creationId xmlns:a16="http://schemas.microsoft.com/office/drawing/2014/main" id="{38E45C25-F96A-662A-DDEA-82CCB4E59CAE}"/>
              </a:ext>
            </a:extLst>
          </p:cNvPr>
          <p:cNvSpPr>
            <a:spLocks noGrp="1"/>
          </p:cNvSpPr>
          <p:nvPr>
            <p:ph type="sldNum" sz="quarter" idx="12"/>
          </p:nvPr>
        </p:nvSpPr>
        <p:spPr/>
        <p:txBody>
          <a:bodyPr/>
          <a:lstStyle/>
          <a:p>
            <a:fld id="{2C89C7AD-BAE7-4168-B25B-3E5A0208C328}" type="slidenum">
              <a:rPr lang="en-IN" smtClean="0"/>
              <a:t>6</a:t>
            </a:fld>
            <a:endParaRPr lang="en-IN"/>
          </a:p>
        </p:txBody>
      </p:sp>
    </p:spTree>
    <p:extLst>
      <p:ext uri="{BB962C8B-B14F-4D97-AF65-F5344CB8AC3E}">
        <p14:creationId xmlns:p14="http://schemas.microsoft.com/office/powerpoint/2010/main" val="72009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dirty="0">
                <a:latin typeface="Franklin Gothic Book" panose="020B0503020102020204" pitchFamily="34" charset="0"/>
              </a:rPr>
              <a:t>US Banking Crisis 2023</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7" name="Content Placeholder 6">
            <a:extLst>
              <a:ext uri="{FF2B5EF4-FFF2-40B4-BE49-F238E27FC236}">
                <a16:creationId xmlns:a16="http://schemas.microsoft.com/office/drawing/2014/main" id="{B0FC260A-A7DE-5704-1CDA-9FAAEB031440}"/>
              </a:ext>
            </a:extLst>
          </p:cNvPr>
          <p:cNvPicPr>
            <a:picLocks noGrp="1" noChangeAspect="1"/>
          </p:cNvPicPr>
          <p:nvPr>
            <p:ph idx="1"/>
          </p:nvPr>
        </p:nvPicPr>
        <p:blipFill rotWithShape="1">
          <a:blip r:embed="rId2"/>
          <a:srcRect l="65498" t="38599" b="28479"/>
          <a:stretch/>
        </p:blipFill>
        <p:spPr>
          <a:xfrm>
            <a:off x="412530" y="2108550"/>
            <a:ext cx="4375856" cy="2814320"/>
          </a:xfrm>
          <a:ln>
            <a:solidFill>
              <a:schemeClr val="tx1"/>
            </a:solidFill>
          </a:ln>
        </p:spPr>
      </p:pic>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 name="Picture 8">
            <a:extLst>
              <a:ext uri="{FF2B5EF4-FFF2-40B4-BE49-F238E27FC236}">
                <a16:creationId xmlns:a16="http://schemas.microsoft.com/office/drawing/2014/main" id="{15D49221-69E1-D4E2-C554-8B64B013637B}"/>
              </a:ext>
            </a:extLst>
          </p:cNvPr>
          <p:cNvPicPr>
            <a:picLocks noChangeAspect="1"/>
          </p:cNvPicPr>
          <p:nvPr/>
        </p:nvPicPr>
        <p:blipFill rotWithShape="1">
          <a:blip r:embed="rId3"/>
          <a:srcRect l="11509" t="37438" r="40626" b="24859"/>
          <a:stretch/>
        </p:blipFill>
        <p:spPr>
          <a:xfrm>
            <a:off x="4960883" y="1944414"/>
            <a:ext cx="6392918" cy="3752193"/>
          </a:xfrm>
          <a:prstGeom prst="rect">
            <a:avLst/>
          </a:prstGeom>
          <a:ln>
            <a:solidFill>
              <a:schemeClr val="tx1"/>
            </a:solidFill>
          </a:ln>
        </p:spPr>
      </p:pic>
      <p:sp>
        <p:nvSpPr>
          <p:cNvPr id="10" name="Date Placeholder 9">
            <a:extLst>
              <a:ext uri="{FF2B5EF4-FFF2-40B4-BE49-F238E27FC236}">
                <a16:creationId xmlns:a16="http://schemas.microsoft.com/office/drawing/2014/main" id="{5B172CA3-1F7E-826D-D97A-8234E85290A5}"/>
              </a:ext>
            </a:extLst>
          </p:cNvPr>
          <p:cNvSpPr>
            <a:spLocks noGrp="1"/>
          </p:cNvSpPr>
          <p:nvPr>
            <p:ph type="dt" sz="half" idx="10"/>
          </p:nvPr>
        </p:nvSpPr>
        <p:spPr/>
        <p:txBody>
          <a:bodyPr/>
          <a:lstStyle/>
          <a:p>
            <a:fld id="{910E0FAC-0CEE-4A71-9AAC-B8C8729E724A}" type="datetime1">
              <a:rPr lang="en-IN" smtClean="0"/>
              <a:t>20-07-2024</a:t>
            </a:fld>
            <a:endParaRPr lang="en-IN"/>
          </a:p>
        </p:txBody>
      </p:sp>
      <p:sp>
        <p:nvSpPr>
          <p:cNvPr id="11" name="Footer Placeholder 10">
            <a:extLst>
              <a:ext uri="{FF2B5EF4-FFF2-40B4-BE49-F238E27FC236}">
                <a16:creationId xmlns:a16="http://schemas.microsoft.com/office/drawing/2014/main" id="{2B8C4FF7-5B11-7F6A-47DD-05C83C8F02B6}"/>
              </a:ext>
            </a:extLst>
          </p:cNvPr>
          <p:cNvSpPr>
            <a:spLocks noGrp="1"/>
          </p:cNvSpPr>
          <p:nvPr>
            <p:ph type="ftr" sz="quarter" idx="11"/>
          </p:nvPr>
        </p:nvSpPr>
        <p:spPr/>
        <p:txBody>
          <a:bodyPr/>
          <a:lstStyle/>
          <a:p>
            <a:r>
              <a:rPr lang="en-IN"/>
              <a:t>Introduction</a:t>
            </a:r>
          </a:p>
        </p:txBody>
      </p:sp>
      <p:sp>
        <p:nvSpPr>
          <p:cNvPr id="12" name="Slide Number Placeholder 11">
            <a:extLst>
              <a:ext uri="{FF2B5EF4-FFF2-40B4-BE49-F238E27FC236}">
                <a16:creationId xmlns:a16="http://schemas.microsoft.com/office/drawing/2014/main" id="{884B33D9-37FC-10DA-3CE5-22EEC65DC9A0}"/>
              </a:ext>
            </a:extLst>
          </p:cNvPr>
          <p:cNvSpPr>
            <a:spLocks noGrp="1"/>
          </p:cNvSpPr>
          <p:nvPr>
            <p:ph type="sldNum" sz="quarter" idx="12"/>
          </p:nvPr>
        </p:nvSpPr>
        <p:spPr/>
        <p:txBody>
          <a:bodyPr/>
          <a:lstStyle/>
          <a:p>
            <a:fld id="{2C89C7AD-BAE7-4168-B25B-3E5A0208C328}" type="slidenum">
              <a:rPr lang="en-IN" smtClean="0"/>
              <a:t>7</a:t>
            </a:fld>
            <a:endParaRPr lang="en-IN"/>
          </a:p>
        </p:txBody>
      </p:sp>
    </p:spTree>
    <p:extLst>
      <p:ext uri="{BB962C8B-B14F-4D97-AF65-F5344CB8AC3E}">
        <p14:creationId xmlns:p14="http://schemas.microsoft.com/office/powerpoint/2010/main" val="2783280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solidFill>
                  <a:schemeClr val="tx1"/>
                </a:solidFill>
                <a:latin typeface="Franklin Gothic Book" panose="020B0503020102020204" pitchFamily="34" charset="0"/>
              </a:rPr>
              <a:t>Allied Irish Bank case</a:t>
            </a:r>
            <a:br>
              <a:rPr lang="en-IN" sz="3500" b="1" dirty="0">
                <a:solidFill>
                  <a:schemeClr val="tx1"/>
                </a:solidFill>
                <a:latin typeface="Franklin Gothic Book" panose="020B0503020102020204" pitchFamily="34" charset="0"/>
              </a:rPr>
            </a:br>
            <a:endParaRPr lang="en-IN" sz="3500" b="1" dirty="0">
              <a:latin typeface="Franklin Gothic Book" panose="020B0503020102020204" pitchFamily="34" charset="0"/>
            </a:endParaRP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6" name="Content Placeholder 5">
            <a:extLst>
              <a:ext uri="{FF2B5EF4-FFF2-40B4-BE49-F238E27FC236}">
                <a16:creationId xmlns:a16="http://schemas.microsoft.com/office/drawing/2014/main" id="{2965649E-C832-8F6D-622D-8CC7270E1F78}"/>
              </a:ext>
            </a:extLst>
          </p:cNvPr>
          <p:cNvSpPr>
            <a:spLocks noGrp="1"/>
          </p:cNvSpPr>
          <p:nvPr>
            <p:ph idx="1"/>
          </p:nvPr>
        </p:nvSpPr>
        <p:spPr/>
        <p:txBody>
          <a:bodyPr>
            <a:normAutofit/>
          </a:bodyPr>
          <a:lstStyle/>
          <a:p>
            <a:pPr>
              <a:lnSpc>
                <a:spcPct val="150000"/>
              </a:lnSpc>
            </a:pPr>
            <a:r>
              <a:rPr lang="en-US" b="0" i="0" dirty="0">
                <a:solidFill>
                  <a:srgbClr val="FF0000"/>
                </a:solidFill>
                <a:effectLst/>
                <a:latin typeface="Franklin Gothic Book" panose="020B0503020102020204" pitchFamily="34" charset="0"/>
              </a:rPr>
              <a:t>John Rusnak (Rusnak), a trader at </a:t>
            </a:r>
            <a:r>
              <a:rPr lang="en-US" b="0" i="0" dirty="0" err="1">
                <a:solidFill>
                  <a:srgbClr val="FF0000"/>
                </a:solidFill>
                <a:effectLst/>
                <a:latin typeface="Franklin Gothic Book" panose="020B0503020102020204" pitchFamily="34" charset="0"/>
              </a:rPr>
              <a:t>Allfirst</a:t>
            </a:r>
            <a:r>
              <a:rPr lang="en-US" b="0" i="0" dirty="0">
                <a:solidFill>
                  <a:srgbClr val="FF0000"/>
                </a:solidFill>
                <a:effectLst/>
                <a:latin typeface="Franklin Gothic Book" panose="020B0503020102020204" pitchFamily="34" charset="0"/>
              </a:rPr>
              <a:t> Financial Inc. (</a:t>
            </a:r>
            <a:r>
              <a:rPr lang="en-US" b="0" i="0" dirty="0" err="1">
                <a:solidFill>
                  <a:srgbClr val="FF0000"/>
                </a:solidFill>
                <a:effectLst/>
                <a:latin typeface="Franklin Gothic Book" panose="020B0503020102020204" pitchFamily="34" charset="0"/>
              </a:rPr>
              <a:t>Allfirst</a:t>
            </a:r>
            <a:r>
              <a:rPr lang="en-US" b="0" i="0" dirty="0">
                <a:solidFill>
                  <a:srgbClr val="FF0000"/>
                </a:solidFill>
                <a:effectLst/>
                <a:latin typeface="Franklin Gothic Book" panose="020B0503020102020204" pitchFamily="34" charset="0"/>
              </a:rPr>
              <a:t>), the US subsidiary of Ireland's leading bank - Allied Irish Banks (AIB), lost $750 </a:t>
            </a:r>
            <a:r>
              <a:rPr lang="en-US" b="0" i="0" dirty="0" err="1">
                <a:solidFill>
                  <a:srgbClr val="FF0000"/>
                </a:solidFill>
                <a:effectLst/>
                <a:latin typeface="Franklin Gothic Book" panose="020B0503020102020204" pitchFamily="34" charset="0"/>
              </a:rPr>
              <a:t>mn</a:t>
            </a:r>
            <a:r>
              <a:rPr lang="en-US" b="0" i="0" dirty="0">
                <a:solidFill>
                  <a:srgbClr val="FF0000"/>
                </a:solidFill>
                <a:effectLst/>
                <a:latin typeface="Franklin Gothic Book" panose="020B0503020102020204" pitchFamily="34" charset="0"/>
              </a:rPr>
              <a:t> in foreign exchange trading operations</a:t>
            </a:r>
            <a:r>
              <a:rPr lang="en-US" b="0" i="0" dirty="0">
                <a:effectLst/>
                <a:latin typeface="Franklin Gothic Book" panose="020B0503020102020204" pitchFamily="34" charset="0"/>
              </a:rPr>
              <a:t>.</a:t>
            </a:r>
          </a:p>
          <a:p>
            <a:pPr>
              <a:lnSpc>
                <a:spcPct val="150000"/>
              </a:lnSpc>
            </a:pPr>
            <a:r>
              <a:rPr lang="en-US" b="0" i="0" dirty="0">
                <a:effectLst/>
                <a:latin typeface="Franklin Gothic Book" panose="020B0503020102020204" pitchFamily="34" charset="0"/>
              </a:rPr>
              <a:t>Fraudulent trading activities and manipulation of records by Rusnak resulted in major losses.</a:t>
            </a:r>
            <a:br>
              <a:rPr lang="en-US" dirty="0">
                <a:latin typeface="Franklin Gothic Book" panose="020B0503020102020204" pitchFamily="34" charset="0"/>
              </a:rPr>
            </a:br>
            <a:endParaRPr lang="en-IN" dirty="0">
              <a:latin typeface="Franklin Gothic Book" panose="020B0503020102020204" pitchFamily="34" charset="0"/>
            </a:endParaRPr>
          </a:p>
        </p:txBody>
      </p: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4CEF68F0-192F-0B3F-E22A-4C93CBFD4F3E}"/>
              </a:ext>
            </a:extLst>
          </p:cNvPr>
          <p:cNvSpPr>
            <a:spLocks noGrp="1"/>
          </p:cNvSpPr>
          <p:nvPr>
            <p:ph type="dt" sz="half" idx="10"/>
          </p:nvPr>
        </p:nvSpPr>
        <p:spPr/>
        <p:txBody>
          <a:bodyPr/>
          <a:lstStyle/>
          <a:p>
            <a:fld id="{E30BB5BF-C46F-46C0-8103-5CCA26C6BEC5}" type="datetime1">
              <a:rPr lang="en-IN" smtClean="0"/>
              <a:t>20-07-2024</a:t>
            </a:fld>
            <a:endParaRPr lang="en-IN"/>
          </a:p>
        </p:txBody>
      </p:sp>
      <p:sp>
        <p:nvSpPr>
          <p:cNvPr id="7" name="Footer Placeholder 6">
            <a:extLst>
              <a:ext uri="{FF2B5EF4-FFF2-40B4-BE49-F238E27FC236}">
                <a16:creationId xmlns:a16="http://schemas.microsoft.com/office/drawing/2014/main" id="{62509EDF-3BEA-6BA4-5639-BA0D487F9703}"/>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11BEF483-8CAA-4F30-26CC-C4A5C679CA1F}"/>
              </a:ext>
            </a:extLst>
          </p:cNvPr>
          <p:cNvSpPr>
            <a:spLocks noGrp="1"/>
          </p:cNvSpPr>
          <p:nvPr>
            <p:ph type="sldNum" sz="quarter" idx="12"/>
          </p:nvPr>
        </p:nvSpPr>
        <p:spPr/>
        <p:txBody>
          <a:bodyPr/>
          <a:lstStyle/>
          <a:p>
            <a:fld id="{2C89C7AD-BAE7-4168-B25B-3E5A0208C328}" type="slidenum">
              <a:rPr lang="en-IN" smtClean="0"/>
              <a:t>8</a:t>
            </a:fld>
            <a:endParaRPr lang="en-IN"/>
          </a:p>
        </p:txBody>
      </p:sp>
    </p:spTree>
    <p:extLst>
      <p:ext uri="{BB962C8B-B14F-4D97-AF65-F5344CB8AC3E}">
        <p14:creationId xmlns:p14="http://schemas.microsoft.com/office/powerpoint/2010/main" val="304670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CA9E-7C52-F8C9-0B77-586E64670D5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02C0DBD-E159-8EFE-F644-727F0173D10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38F1866-8997-E617-DCD7-8B7AA2FB8326}"/>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D50EDF2B-974D-65C6-8723-B2460D4C0EB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CF2874E-E327-8960-1DA0-BDE4D6851A33}"/>
              </a:ext>
            </a:extLst>
          </p:cNvPr>
          <p:cNvSpPr>
            <a:spLocks noGrp="1"/>
          </p:cNvSpPr>
          <p:nvPr>
            <p:ph type="sldNum" sz="quarter" idx="12"/>
          </p:nvPr>
        </p:nvSpPr>
        <p:spPr/>
        <p:txBody>
          <a:bodyPr/>
          <a:lstStyle/>
          <a:p>
            <a:fld id="{2C89C7AD-BAE7-4168-B25B-3E5A0208C328}" type="slidenum">
              <a:rPr lang="en-IN" smtClean="0"/>
              <a:t>9</a:t>
            </a:fld>
            <a:endParaRPr lang="en-IN"/>
          </a:p>
        </p:txBody>
      </p:sp>
      <p:pic>
        <p:nvPicPr>
          <p:cNvPr id="8" name="Picture 7">
            <a:extLst>
              <a:ext uri="{FF2B5EF4-FFF2-40B4-BE49-F238E27FC236}">
                <a16:creationId xmlns:a16="http://schemas.microsoft.com/office/drawing/2014/main" id="{B32CD5A4-9937-AB1A-71AE-3A47B41B0272}"/>
              </a:ext>
            </a:extLst>
          </p:cNvPr>
          <p:cNvPicPr>
            <a:picLocks noChangeAspect="1"/>
          </p:cNvPicPr>
          <p:nvPr/>
        </p:nvPicPr>
        <p:blipFill rotWithShape="1">
          <a:blip r:embed="rId2"/>
          <a:srcRect l="9417" t="12148" r="15583" b="12740"/>
          <a:stretch/>
        </p:blipFill>
        <p:spPr>
          <a:xfrm>
            <a:off x="1148080" y="833120"/>
            <a:ext cx="9144000" cy="5151120"/>
          </a:xfrm>
          <a:prstGeom prst="rect">
            <a:avLst/>
          </a:prstGeom>
        </p:spPr>
      </p:pic>
    </p:spTree>
    <p:extLst>
      <p:ext uri="{BB962C8B-B14F-4D97-AF65-F5344CB8AC3E}">
        <p14:creationId xmlns:p14="http://schemas.microsoft.com/office/powerpoint/2010/main" val="1849621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EB89-54A6-5E60-3626-FF9C2BACCED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A908228-DB55-6D5E-A037-5D6EA0A4F47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1F6FCC0F-D4E9-13D6-A7E8-4863C9CEB00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BBB7FA3D-B5D5-B890-4F74-2E3CBCD6756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ED9F55C-3AD1-DEE4-76B2-0BA8925D3A56}"/>
              </a:ext>
            </a:extLst>
          </p:cNvPr>
          <p:cNvSpPr>
            <a:spLocks noGrp="1"/>
          </p:cNvSpPr>
          <p:nvPr>
            <p:ph type="sldNum" sz="quarter" idx="12"/>
          </p:nvPr>
        </p:nvSpPr>
        <p:spPr/>
        <p:txBody>
          <a:bodyPr/>
          <a:lstStyle/>
          <a:p>
            <a:fld id="{2C89C7AD-BAE7-4168-B25B-3E5A0208C328}" type="slidenum">
              <a:rPr lang="en-IN" smtClean="0"/>
              <a:t>10</a:t>
            </a:fld>
            <a:endParaRPr lang="en-IN"/>
          </a:p>
        </p:txBody>
      </p:sp>
      <p:pic>
        <p:nvPicPr>
          <p:cNvPr id="8" name="Picture 7">
            <a:extLst>
              <a:ext uri="{FF2B5EF4-FFF2-40B4-BE49-F238E27FC236}">
                <a16:creationId xmlns:a16="http://schemas.microsoft.com/office/drawing/2014/main" id="{7F46591C-7033-0697-87FB-6627B129E71E}"/>
              </a:ext>
            </a:extLst>
          </p:cNvPr>
          <p:cNvPicPr>
            <a:picLocks noChangeAspect="1"/>
          </p:cNvPicPr>
          <p:nvPr/>
        </p:nvPicPr>
        <p:blipFill rotWithShape="1">
          <a:blip r:embed="rId2"/>
          <a:srcRect l="12167" t="11703" r="14917" b="7315"/>
          <a:stretch/>
        </p:blipFill>
        <p:spPr>
          <a:xfrm>
            <a:off x="1483360" y="802639"/>
            <a:ext cx="8890000" cy="5553711"/>
          </a:xfrm>
          <a:prstGeom prst="rect">
            <a:avLst/>
          </a:prstGeom>
        </p:spPr>
      </p:pic>
    </p:spTree>
    <p:extLst>
      <p:ext uri="{BB962C8B-B14F-4D97-AF65-F5344CB8AC3E}">
        <p14:creationId xmlns:p14="http://schemas.microsoft.com/office/powerpoint/2010/main" val="1991675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20-07-2024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11</a:t>
            </a:fld>
            <a:endParaRPr lang="en-IN"/>
          </a:p>
        </p:txBody>
      </p:sp>
      <p:sp>
        <p:nvSpPr>
          <p:cNvPr id="9" name="TextBox 8">
            <a:extLst>
              <a:ext uri="{FF2B5EF4-FFF2-40B4-BE49-F238E27FC236}">
                <a16:creationId xmlns:a16="http://schemas.microsoft.com/office/drawing/2014/main" id="{38D11B7B-415C-7319-2B3E-1F0029330349}"/>
              </a:ext>
            </a:extLst>
          </p:cNvPr>
          <p:cNvSpPr txBox="1"/>
          <p:nvPr/>
        </p:nvSpPr>
        <p:spPr>
          <a:xfrm>
            <a:off x="947056" y="1837312"/>
            <a:ext cx="10406743" cy="2308324"/>
          </a:xfrm>
          <a:prstGeom prst="rect">
            <a:avLst/>
          </a:prstGeom>
          <a:noFill/>
        </p:spPr>
        <p:txBody>
          <a:bodyPr wrap="square">
            <a:spAutoFit/>
          </a:bodyPr>
          <a:lstStyle/>
          <a:p>
            <a:pPr algn="l"/>
            <a:r>
              <a:rPr lang="en-US" sz="1800" b="0" i="0" u="none" strike="noStrike" baseline="0" dirty="0">
                <a:latin typeface="Times-Roman"/>
              </a:rPr>
              <a:t>What is the likelihood of this risk’s occurring over the next one-year period? Using a score of 1 to 9, assign a best-guess single-digit score </a:t>
            </a:r>
            <a:r>
              <a:rPr lang="en-IN" sz="1800" b="0" i="0" u="none" strike="noStrike" baseline="0" dirty="0">
                <a:latin typeface="Times-Roman"/>
              </a:rPr>
              <a:t>as follows:</a:t>
            </a:r>
          </a:p>
          <a:p>
            <a:pPr algn="l"/>
            <a:endParaRPr lang="en-IN" dirty="0">
              <a:latin typeface="Times-Roman"/>
            </a:endParaRPr>
          </a:p>
          <a:p>
            <a:pPr algn="l"/>
            <a:r>
              <a:rPr lang="en-US" sz="1800" b="0" i="0" u="none" strike="noStrike" baseline="0" dirty="0">
                <a:latin typeface="Times-Roman"/>
              </a:rPr>
              <a:t>What is the significance of the risk, in terms of cost to the organization? </a:t>
            </a:r>
            <a:r>
              <a:rPr lang="en-US" dirty="0">
                <a:latin typeface="Times-Roman"/>
              </a:rPr>
              <a:t>a</a:t>
            </a:r>
            <a:r>
              <a:rPr lang="en-US" sz="1800" b="0" i="0" u="none" strike="noStrike" baseline="0" dirty="0">
                <a:latin typeface="Times-Roman"/>
              </a:rPr>
              <a:t>gain using a 1-to-9 scale.</a:t>
            </a:r>
          </a:p>
          <a:p>
            <a:pPr algn="l"/>
            <a:endParaRPr lang="en-US" dirty="0">
              <a:latin typeface="Times-Roman"/>
            </a:endParaRPr>
          </a:p>
          <a:p>
            <a:pPr algn="l"/>
            <a:r>
              <a:rPr lang="en-US" sz="1800" b="0" i="0" u="none" strike="noStrike" baseline="0" dirty="0">
                <a:latin typeface="Times-Roman"/>
              </a:rPr>
              <a:t>These scores are then averaged by both factors and are plotted on a risk assessment analysis. </a:t>
            </a:r>
          </a:p>
          <a:p>
            <a:pPr algn="l"/>
            <a:endParaRPr lang="en-US" dirty="0">
              <a:latin typeface="Times-Roman"/>
            </a:endParaRPr>
          </a:p>
          <a:p>
            <a:pPr algn="l"/>
            <a:endParaRPr lang="en-IN" dirty="0"/>
          </a:p>
        </p:txBody>
      </p:sp>
    </p:spTree>
    <p:extLst>
      <p:ext uri="{BB962C8B-B14F-4D97-AF65-F5344CB8AC3E}">
        <p14:creationId xmlns:p14="http://schemas.microsoft.com/office/powerpoint/2010/main" val="620593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20-07-2024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12</a:t>
            </a:fld>
            <a:endParaRPr lang="en-IN"/>
          </a:p>
        </p:txBody>
      </p:sp>
      <p:pic>
        <p:nvPicPr>
          <p:cNvPr id="10" name="Picture 9">
            <a:extLst>
              <a:ext uri="{FF2B5EF4-FFF2-40B4-BE49-F238E27FC236}">
                <a16:creationId xmlns:a16="http://schemas.microsoft.com/office/drawing/2014/main" id="{8D239CCB-16DD-E2E1-C834-FB2EB983B635}"/>
              </a:ext>
            </a:extLst>
          </p:cNvPr>
          <p:cNvPicPr>
            <a:picLocks noChangeAspect="1"/>
          </p:cNvPicPr>
          <p:nvPr/>
        </p:nvPicPr>
        <p:blipFill rotWithShape="1">
          <a:blip r:embed="rId2"/>
          <a:srcRect l="23916" t="30371" r="29375" b="18370"/>
          <a:stretch/>
        </p:blipFill>
        <p:spPr>
          <a:xfrm>
            <a:off x="2209800" y="2072641"/>
            <a:ext cx="5694680" cy="3515360"/>
          </a:xfrm>
          <a:prstGeom prst="rect">
            <a:avLst/>
          </a:prstGeom>
        </p:spPr>
      </p:pic>
    </p:spTree>
    <p:extLst>
      <p:ext uri="{BB962C8B-B14F-4D97-AF65-F5344CB8AC3E}">
        <p14:creationId xmlns:p14="http://schemas.microsoft.com/office/powerpoint/2010/main" val="176677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20-07-2024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13</a:t>
            </a:fld>
            <a:endParaRPr lang="en-IN"/>
          </a:p>
        </p:txBody>
      </p:sp>
      <p:pic>
        <p:nvPicPr>
          <p:cNvPr id="9" name="Picture 8">
            <a:extLst>
              <a:ext uri="{FF2B5EF4-FFF2-40B4-BE49-F238E27FC236}">
                <a16:creationId xmlns:a16="http://schemas.microsoft.com/office/drawing/2014/main" id="{9C39F95E-DAC4-F92F-9086-912555B28287}"/>
              </a:ext>
            </a:extLst>
          </p:cNvPr>
          <p:cNvPicPr>
            <a:picLocks noChangeAspect="1"/>
          </p:cNvPicPr>
          <p:nvPr/>
        </p:nvPicPr>
        <p:blipFill rotWithShape="1">
          <a:blip r:embed="rId2"/>
          <a:srcRect l="15500" t="24652" r="20333" b="14370"/>
          <a:stretch/>
        </p:blipFill>
        <p:spPr>
          <a:xfrm>
            <a:off x="1879600" y="1932623"/>
            <a:ext cx="7823200" cy="4181790"/>
          </a:xfrm>
          <a:prstGeom prst="rect">
            <a:avLst/>
          </a:prstGeom>
        </p:spPr>
      </p:pic>
    </p:spTree>
    <p:extLst>
      <p:ext uri="{BB962C8B-B14F-4D97-AF65-F5344CB8AC3E}">
        <p14:creationId xmlns:p14="http://schemas.microsoft.com/office/powerpoint/2010/main" val="427927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7C04-3C17-E6D0-F8F2-26815D0858AD}"/>
              </a:ext>
            </a:extLst>
          </p:cNvPr>
          <p:cNvSpPr>
            <a:spLocks noGrp="1"/>
          </p:cNvSpPr>
          <p:nvPr>
            <p:ph type="title"/>
          </p:nvPr>
        </p:nvSpPr>
        <p:spPr/>
        <p:txBody>
          <a:bodyPr>
            <a:normAutofit/>
          </a:bodyPr>
          <a:lstStyle/>
          <a:p>
            <a:r>
              <a:rPr lang="en-IN" sz="3500" b="1" dirty="0">
                <a:latin typeface="Franklin Gothic Book" panose="020B0503020102020204" pitchFamily="34" charset="0"/>
              </a:rPr>
              <a:t>Key Risk Assessment </a:t>
            </a:r>
          </a:p>
        </p:txBody>
      </p:sp>
      <p:cxnSp>
        <p:nvCxnSpPr>
          <p:cNvPr id="4" name="Straight Connector 3">
            <a:extLst>
              <a:ext uri="{FF2B5EF4-FFF2-40B4-BE49-F238E27FC236}">
                <a16:creationId xmlns:a16="http://schemas.microsoft.com/office/drawing/2014/main" id="{608E045B-4189-21F7-ACD4-057BD9EB500B}"/>
              </a:ext>
            </a:extLst>
          </p:cNvPr>
          <p:cNvCxnSpPr>
            <a:cxnSpLocks/>
          </p:cNvCxnSpPr>
          <p:nvPr/>
        </p:nvCxnSpPr>
        <p:spPr>
          <a:xfrm>
            <a:off x="947057" y="1690688"/>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sp>
        <p:nvSpPr>
          <p:cNvPr id="3" name="AutoShape 2">
            <a:extLst>
              <a:ext uri="{FF2B5EF4-FFF2-40B4-BE49-F238E27FC236}">
                <a16:creationId xmlns:a16="http://schemas.microsoft.com/office/drawing/2014/main" id="{4B7A35BE-6892-07CA-D879-FDD54438C0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Date Placeholder 4">
            <a:extLst>
              <a:ext uri="{FF2B5EF4-FFF2-40B4-BE49-F238E27FC236}">
                <a16:creationId xmlns:a16="http://schemas.microsoft.com/office/drawing/2014/main" id="{5CE4E3B7-D5F4-0FF3-3EA2-476D5271D110}"/>
              </a:ext>
            </a:extLst>
          </p:cNvPr>
          <p:cNvSpPr>
            <a:spLocks noGrp="1"/>
          </p:cNvSpPr>
          <p:nvPr>
            <p:ph type="dt" sz="half" idx="10"/>
          </p:nvPr>
        </p:nvSpPr>
        <p:spPr/>
        <p:txBody>
          <a:bodyPr/>
          <a:lstStyle/>
          <a:p>
            <a:fld id="{086D683A-A99B-4A2A-99C8-9C8D754980A9}" type="datetime1">
              <a:rPr lang="en-IN" smtClean="0"/>
              <a:t>20-07-2024</a:t>
            </a:fld>
            <a:endParaRPr lang="en-IN"/>
          </a:p>
        </p:txBody>
      </p:sp>
      <p:sp>
        <p:nvSpPr>
          <p:cNvPr id="7" name="Footer Placeholder 6">
            <a:extLst>
              <a:ext uri="{FF2B5EF4-FFF2-40B4-BE49-F238E27FC236}">
                <a16:creationId xmlns:a16="http://schemas.microsoft.com/office/drawing/2014/main" id="{95E5F086-131F-CC80-7F03-5435130EE0AB}"/>
              </a:ext>
            </a:extLst>
          </p:cNvPr>
          <p:cNvSpPr>
            <a:spLocks noGrp="1"/>
          </p:cNvSpPr>
          <p:nvPr>
            <p:ph type="ftr" sz="quarter" idx="11"/>
          </p:nvPr>
        </p:nvSpPr>
        <p:spPr/>
        <p:txBody>
          <a:bodyPr/>
          <a:lstStyle/>
          <a:p>
            <a:r>
              <a:rPr lang="en-IN"/>
              <a:t>Introduction</a:t>
            </a:r>
          </a:p>
        </p:txBody>
      </p:sp>
      <p:sp>
        <p:nvSpPr>
          <p:cNvPr id="8" name="Slide Number Placeholder 7">
            <a:extLst>
              <a:ext uri="{FF2B5EF4-FFF2-40B4-BE49-F238E27FC236}">
                <a16:creationId xmlns:a16="http://schemas.microsoft.com/office/drawing/2014/main" id="{FCCEE189-37D1-3B81-8D32-52BF894B2ABA}"/>
              </a:ext>
            </a:extLst>
          </p:cNvPr>
          <p:cNvSpPr>
            <a:spLocks noGrp="1"/>
          </p:cNvSpPr>
          <p:nvPr>
            <p:ph type="sldNum" sz="quarter" idx="12"/>
          </p:nvPr>
        </p:nvSpPr>
        <p:spPr/>
        <p:txBody>
          <a:bodyPr/>
          <a:lstStyle/>
          <a:p>
            <a:fld id="{2C89C7AD-BAE7-4168-B25B-3E5A0208C328}" type="slidenum">
              <a:rPr lang="en-IN" smtClean="0"/>
              <a:t>14</a:t>
            </a:fld>
            <a:endParaRPr lang="en-IN"/>
          </a:p>
        </p:txBody>
      </p:sp>
      <p:pic>
        <p:nvPicPr>
          <p:cNvPr id="10" name="Picture 9">
            <a:extLst>
              <a:ext uri="{FF2B5EF4-FFF2-40B4-BE49-F238E27FC236}">
                <a16:creationId xmlns:a16="http://schemas.microsoft.com/office/drawing/2014/main" id="{B52231DD-0A45-0A69-E2E0-E8B4406DD1AC}"/>
              </a:ext>
            </a:extLst>
          </p:cNvPr>
          <p:cNvPicPr>
            <a:picLocks noChangeAspect="1"/>
          </p:cNvPicPr>
          <p:nvPr/>
        </p:nvPicPr>
        <p:blipFill rotWithShape="1">
          <a:blip r:embed="rId2"/>
          <a:srcRect l="11501" t="22222" r="8453" b="27259"/>
          <a:stretch/>
        </p:blipFill>
        <p:spPr>
          <a:xfrm>
            <a:off x="1063897" y="2103120"/>
            <a:ext cx="9759406" cy="3464554"/>
          </a:xfrm>
          <a:prstGeom prst="rect">
            <a:avLst/>
          </a:prstGeom>
        </p:spPr>
      </p:pic>
    </p:spTree>
    <p:extLst>
      <p:ext uri="{BB962C8B-B14F-4D97-AF65-F5344CB8AC3E}">
        <p14:creationId xmlns:p14="http://schemas.microsoft.com/office/powerpoint/2010/main" val="2668893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EDB9-1529-8244-6D59-E1BB627FC99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319A65E-6281-8A40-2315-C900F1A5C2E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1B0AC62-01EC-0B91-CE05-ACEFCBD5384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D4B9DC9B-99DD-FDD8-408A-D44F9DCEC9C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127B073-F5BA-990F-6F52-875F17A6DA01}"/>
              </a:ext>
            </a:extLst>
          </p:cNvPr>
          <p:cNvSpPr>
            <a:spLocks noGrp="1"/>
          </p:cNvSpPr>
          <p:nvPr>
            <p:ph type="sldNum" sz="quarter" idx="12"/>
          </p:nvPr>
        </p:nvSpPr>
        <p:spPr/>
        <p:txBody>
          <a:bodyPr/>
          <a:lstStyle/>
          <a:p>
            <a:fld id="{2C89C7AD-BAE7-4168-B25B-3E5A0208C328}" type="slidenum">
              <a:rPr lang="en-IN" smtClean="0"/>
              <a:t>15</a:t>
            </a:fld>
            <a:endParaRPr lang="en-IN"/>
          </a:p>
        </p:txBody>
      </p:sp>
      <p:pic>
        <p:nvPicPr>
          <p:cNvPr id="8" name="Picture 7">
            <a:extLst>
              <a:ext uri="{FF2B5EF4-FFF2-40B4-BE49-F238E27FC236}">
                <a16:creationId xmlns:a16="http://schemas.microsoft.com/office/drawing/2014/main" id="{8974DD4F-B805-5D24-3ACF-C318F43220F9}"/>
              </a:ext>
            </a:extLst>
          </p:cNvPr>
          <p:cNvPicPr>
            <a:picLocks noChangeAspect="1"/>
          </p:cNvPicPr>
          <p:nvPr/>
        </p:nvPicPr>
        <p:blipFill>
          <a:blip r:embed="rId2"/>
          <a:stretch>
            <a:fillRect/>
          </a:stretch>
        </p:blipFill>
        <p:spPr>
          <a:xfrm>
            <a:off x="0" y="196666"/>
            <a:ext cx="12192000" cy="6464668"/>
          </a:xfrm>
          <a:prstGeom prst="rect">
            <a:avLst/>
          </a:prstGeom>
        </p:spPr>
      </p:pic>
    </p:spTree>
    <p:extLst>
      <p:ext uri="{BB962C8B-B14F-4D97-AF65-F5344CB8AC3E}">
        <p14:creationId xmlns:p14="http://schemas.microsoft.com/office/powerpoint/2010/main" val="167463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B2C72-4D93-BDF2-2CC2-03FADACDD30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4BA764-F4E1-6E9E-14E3-953DF716F1A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C60F6DB-7C98-C0B3-50B4-A497CF25B91D}"/>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32AFE81C-93DB-7484-AA15-8AC0CCC29B25}"/>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1EA899B-0ECB-B0AD-D6D4-EF848C92AE9B}"/>
              </a:ext>
            </a:extLst>
          </p:cNvPr>
          <p:cNvSpPr>
            <a:spLocks noGrp="1"/>
          </p:cNvSpPr>
          <p:nvPr>
            <p:ph type="sldNum" sz="quarter" idx="12"/>
          </p:nvPr>
        </p:nvSpPr>
        <p:spPr/>
        <p:txBody>
          <a:bodyPr/>
          <a:lstStyle/>
          <a:p>
            <a:fld id="{2C89C7AD-BAE7-4168-B25B-3E5A0208C328}" type="slidenum">
              <a:rPr lang="en-IN" smtClean="0"/>
              <a:t>16</a:t>
            </a:fld>
            <a:endParaRPr lang="en-IN"/>
          </a:p>
        </p:txBody>
      </p:sp>
      <p:pic>
        <p:nvPicPr>
          <p:cNvPr id="8" name="Picture 7">
            <a:extLst>
              <a:ext uri="{FF2B5EF4-FFF2-40B4-BE49-F238E27FC236}">
                <a16:creationId xmlns:a16="http://schemas.microsoft.com/office/drawing/2014/main" id="{E2067D6F-24F0-20C7-BE40-637CD5645953}"/>
              </a:ext>
            </a:extLst>
          </p:cNvPr>
          <p:cNvPicPr>
            <a:picLocks noChangeAspect="1"/>
          </p:cNvPicPr>
          <p:nvPr/>
        </p:nvPicPr>
        <p:blipFill>
          <a:blip r:embed="rId2"/>
          <a:stretch>
            <a:fillRect/>
          </a:stretch>
        </p:blipFill>
        <p:spPr>
          <a:xfrm>
            <a:off x="0" y="475407"/>
            <a:ext cx="12192000" cy="5907186"/>
          </a:xfrm>
          <a:prstGeom prst="rect">
            <a:avLst/>
          </a:prstGeom>
        </p:spPr>
      </p:pic>
    </p:spTree>
    <p:extLst>
      <p:ext uri="{BB962C8B-B14F-4D97-AF65-F5344CB8AC3E}">
        <p14:creationId xmlns:p14="http://schemas.microsoft.com/office/powerpoint/2010/main" val="772874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AFCF-FF0F-C3A2-83A7-7164517A0C8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BE8DB3E-F6A0-7667-05C8-ABD9C0CE64B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71995BC-FCB3-CEDF-3C34-654214ADC5A6}"/>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9B38D6F1-D791-EAE2-F6CA-3B86E0AA8B4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2D740E5-65CF-3197-6C97-99E04AF60806}"/>
              </a:ext>
            </a:extLst>
          </p:cNvPr>
          <p:cNvSpPr>
            <a:spLocks noGrp="1"/>
          </p:cNvSpPr>
          <p:nvPr>
            <p:ph type="sldNum" sz="quarter" idx="12"/>
          </p:nvPr>
        </p:nvSpPr>
        <p:spPr/>
        <p:txBody>
          <a:bodyPr/>
          <a:lstStyle/>
          <a:p>
            <a:fld id="{2C89C7AD-BAE7-4168-B25B-3E5A0208C328}" type="slidenum">
              <a:rPr lang="en-IN" smtClean="0"/>
              <a:t>17</a:t>
            </a:fld>
            <a:endParaRPr lang="en-IN"/>
          </a:p>
        </p:txBody>
      </p:sp>
      <p:pic>
        <p:nvPicPr>
          <p:cNvPr id="8" name="Picture 7">
            <a:extLst>
              <a:ext uri="{FF2B5EF4-FFF2-40B4-BE49-F238E27FC236}">
                <a16:creationId xmlns:a16="http://schemas.microsoft.com/office/drawing/2014/main" id="{7256EDC4-E5E2-781D-DFDA-0A67C5DF716C}"/>
              </a:ext>
            </a:extLst>
          </p:cNvPr>
          <p:cNvPicPr>
            <a:picLocks noChangeAspect="1"/>
          </p:cNvPicPr>
          <p:nvPr/>
        </p:nvPicPr>
        <p:blipFill>
          <a:blip r:embed="rId2"/>
          <a:stretch>
            <a:fillRect/>
          </a:stretch>
        </p:blipFill>
        <p:spPr>
          <a:xfrm>
            <a:off x="0" y="578652"/>
            <a:ext cx="12192000" cy="5700696"/>
          </a:xfrm>
          <a:prstGeom prst="rect">
            <a:avLst/>
          </a:prstGeom>
        </p:spPr>
      </p:pic>
    </p:spTree>
    <p:extLst>
      <p:ext uri="{BB962C8B-B14F-4D97-AF65-F5344CB8AC3E}">
        <p14:creationId xmlns:p14="http://schemas.microsoft.com/office/powerpoint/2010/main" val="197431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100C3-E2AD-3520-1B32-935009EC0C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EF0D207-7E3F-DE19-B827-473BE3CA550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E544EE2-19CD-9ED8-D746-6B050B828C1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B00F888C-15EA-591B-9F9C-2FEBC2FF1B2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3BFB8DD-CD4C-B9E1-D6AC-7E65ED113B6B}"/>
              </a:ext>
            </a:extLst>
          </p:cNvPr>
          <p:cNvSpPr>
            <a:spLocks noGrp="1"/>
          </p:cNvSpPr>
          <p:nvPr>
            <p:ph type="sldNum" sz="quarter" idx="12"/>
          </p:nvPr>
        </p:nvSpPr>
        <p:spPr/>
        <p:txBody>
          <a:bodyPr/>
          <a:lstStyle/>
          <a:p>
            <a:fld id="{2C89C7AD-BAE7-4168-B25B-3E5A0208C328}" type="slidenum">
              <a:rPr lang="en-IN" smtClean="0"/>
              <a:t>18</a:t>
            </a:fld>
            <a:endParaRPr lang="en-IN"/>
          </a:p>
        </p:txBody>
      </p:sp>
      <p:pic>
        <p:nvPicPr>
          <p:cNvPr id="8" name="Picture 7">
            <a:extLst>
              <a:ext uri="{FF2B5EF4-FFF2-40B4-BE49-F238E27FC236}">
                <a16:creationId xmlns:a16="http://schemas.microsoft.com/office/drawing/2014/main" id="{82733DD0-0814-ECC4-6995-675F2576B381}"/>
              </a:ext>
            </a:extLst>
          </p:cNvPr>
          <p:cNvPicPr>
            <a:picLocks noChangeAspect="1"/>
          </p:cNvPicPr>
          <p:nvPr/>
        </p:nvPicPr>
        <p:blipFill>
          <a:blip r:embed="rId2"/>
          <a:stretch>
            <a:fillRect/>
          </a:stretch>
        </p:blipFill>
        <p:spPr>
          <a:xfrm>
            <a:off x="0" y="488751"/>
            <a:ext cx="12192000" cy="5880497"/>
          </a:xfrm>
          <a:prstGeom prst="rect">
            <a:avLst/>
          </a:prstGeom>
        </p:spPr>
      </p:pic>
    </p:spTree>
    <p:extLst>
      <p:ext uri="{BB962C8B-B14F-4D97-AF65-F5344CB8AC3E}">
        <p14:creationId xmlns:p14="http://schemas.microsoft.com/office/powerpoint/2010/main" val="1002022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7AEB-30E9-E091-20AE-B7DDEA7B34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37453C8-6A20-A325-4F47-70B3B3079A7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41A5257E-1921-66CC-E261-E1EFB12B9FD0}"/>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8BA65B1B-50FB-0D93-51E7-81307F84B90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8CBE2BC-79B8-F042-04B8-0435627F8828}"/>
              </a:ext>
            </a:extLst>
          </p:cNvPr>
          <p:cNvSpPr>
            <a:spLocks noGrp="1"/>
          </p:cNvSpPr>
          <p:nvPr>
            <p:ph type="sldNum" sz="quarter" idx="12"/>
          </p:nvPr>
        </p:nvSpPr>
        <p:spPr/>
        <p:txBody>
          <a:bodyPr/>
          <a:lstStyle/>
          <a:p>
            <a:fld id="{2C89C7AD-BAE7-4168-B25B-3E5A0208C328}" type="slidenum">
              <a:rPr lang="en-IN" smtClean="0"/>
              <a:t>19</a:t>
            </a:fld>
            <a:endParaRPr lang="en-IN"/>
          </a:p>
        </p:txBody>
      </p:sp>
      <p:pic>
        <p:nvPicPr>
          <p:cNvPr id="8" name="Picture 7">
            <a:extLst>
              <a:ext uri="{FF2B5EF4-FFF2-40B4-BE49-F238E27FC236}">
                <a16:creationId xmlns:a16="http://schemas.microsoft.com/office/drawing/2014/main" id="{AB33165B-057B-5D61-8709-983D11C998AA}"/>
              </a:ext>
            </a:extLst>
          </p:cNvPr>
          <p:cNvPicPr>
            <a:picLocks noChangeAspect="1"/>
          </p:cNvPicPr>
          <p:nvPr/>
        </p:nvPicPr>
        <p:blipFill>
          <a:blip r:embed="rId2"/>
          <a:stretch>
            <a:fillRect/>
          </a:stretch>
        </p:blipFill>
        <p:spPr>
          <a:xfrm>
            <a:off x="0" y="467338"/>
            <a:ext cx="12192000" cy="5923324"/>
          </a:xfrm>
          <a:prstGeom prst="rect">
            <a:avLst/>
          </a:prstGeom>
        </p:spPr>
      </p:pic>
    </p:spTree>
    <p:extLst>
      <p:ext uri="{BB962C8B-B14F-4D97-AF65-F5344CB8AC3E}">
        <p14:creationId xmlns:p14="http://schemas.microsoft.com/office/powerpoint/2010/main" val="1264727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4298-59C5-E769-5B80-FEA0BF0F013E}"/>
              </a:ext>
            </a:extLst>
          </p:cNvPr>
          <p:cNvSpPr>
            <a:spLocks noGrp="1"/>
          </p:cNvSpPr>
          <p:nvPr>
            <p:ph type="title"/>
          </p:nvPr>
        </p:nvSpPr>
        <p:spPr/>
        <p:txBody>
          <a:bodyPr/>
          <a:lstStyle/>
          <a:p>
            <a:endParaRPr lang="en-IN"/>
          </a:p>
        </p:txBody>
      </p:sp>
      <p:pic>
        <p:nvPicPr>
          <p:cNvPr id="8" name="Content Placeholder 7">
            <a:extLst>
              <a:ext uri="{FF2B5EF4-FFF2-40B4-BE49-F238E27FC236}">
                <a16:creationId xmlns:a16="http://schemas.microsoft.com/office/drawing/2014/main" id="{780297C3-9779-83C9-07A2-A770693BB134}"/>
              </a:ext>
            </a:extLst>
          </p:cNvPr>
          <p:cNvPicPr>
            <a:picLocks noGrp="1" noChangeAspect="1"/>
          </p:cNvPicPr>
          <p:nvPr>
            <p:ph idx="1"/>
          </p:nvPr>
        </p:nvPicPr>
        <p:blipFill>
          <a:blip r:embed="rId2"/>
          <a:stretch>
            <a:fillRect/>
          </a:stretch>
        </p:blipFill>
        <p:spPr>
          <a:xfrm>
            <a:off x="503382" y="424542"/>
            <a:ext cx="11496151" cy="5414963"/>
          </a:xfrm>
        </p:spPr>
      </p:pic>
      <p:sp>
        <p:nvSpPr>
          <p:cNvPr id="4" name="Date Placeholder 3">
            <a:extLst>
              <a:ext uri="{FF2B5EF4-FFF2-40B4-BE49-F238E27FC236}">
                <a16:creationId xmlns:a16="http://schemas.microsoft.com/office/drawing/2014/main" id="{5B38F84A-3FD3-31F8-91AE-A2E40F534949}"/>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B5C85943-5E2F-0932-3702-49B50C1745F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D617397-F041-2470-A4E9-E562174F2E24}"/>
              </a:ext>
            </a:extLst>
          </p:cNvPr>
          <p:cNvSpPr>
            <a:spLocks noGrp="1"/>
          </p:cNvSpPr>
          <p:nvPr>
            <p:ph type="sldNum" sz="quarter" idx="12"/>
          </p:nvPr>
        </p:nvSpPr>
        <p:spPr/>
        <p:txBody>
          <a:bodyPr/>
          <a:lstStyle/>
          <a:p>
            <a:fld id="{2C89C7AD-BAE7-4168-B25B-3E5A0208C328}" type="slidenum">
              <a:rPr lang="en-IN" smtClean="0"/>
              <a:t>20</a:t>
            </a:fld>
            <a:endParaRPr lang="en-IN"/>
          </a:p>
        </p:txBody>
      </p:sp>
    </p:spTree>
    <p:extLst>
      <p:ext uri="{BB962C8B-B14F-4D97-AF65-F5344CB8AC3E}">
        <p14:creationId xmlns:p14="http://schemas.microsoft.com/office/powerpoint/2010/main" val="2928740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0DE34-CCD7-239B-B574-42DC66A44A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72FEF3-C1B7-DC99-4C46-33943BD4222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27171B7-2C76-C428-CA64-076DDA06BCB0}"/>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8648A662-6CC5-B131-DA7F-5D105BF177F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F8E18AF-41CE-33DB-BFF8-CA1A34416B80}"/>
              </a:ext>
            </a:extLst>
          </p:cNvPr>
          <p:cNvSpPr>
            <a:spLocks noGrp="1"/>
          </p:cNvSpPr>
          <p:nvPr>
            <p:ph type="sldNum" sz="quarter" idx="12"/>
          </p:nvPr>
        </p:nvSpPr>
        <p:spPr/>
        <p:txBody>
          <a:bodyPr/>
          <a:lstStyle/>
          <a:p>
            <a:fld id="{2C89C7AD-BAE7-4168-B25B-3E5A0208C328}" type="slidenum">
              <a:rPr lang="en-IN" smtClean="0"/>
              <a:t>21</a:t>
            </a:fld>
            <a:endParaRPr lang="en-IN"/>
          </a:p>
        </p:txBody>
      </p:sp>
      <p:pic>
        <p:nvPicPr>
          <p:cNvPr id="8" name="Picture 7">
            <a:extLst>
              <a:ext uri="{FF2B5EF4-FFF2-40B4-BE49-F238E27FC236}">
                <a16:creationId xmlns:a16="http://schemas.microsoft.com/office/drawing/2014/main" id="{94E399B3-1F26-B2EA-3641-3EE193E98E50}"/>
              </a:ext>
            </a:extLst>
          </p:cNvPr>
          <p:cNvPicPr>
            <a:picLocks noChangeAspect="1"/>
          </p:cNvPicPr>
          <p:nvPr/>
        </p:nvPicPr>
        <p:blipFill>
          <a:blip r:embed="rId2"/>
          <a:stretch>
            <a:fillRect/>
          </a:stretch>
        </p:blipFill>
        <p:spPr>
          <a:xfrm>
            <a:off x="0" y="264976"/>
            <a:ext cx="12192000" cy="6328047"/>
          </a:xfrm>
          <a:prstGeom prst="rect">
            <a:avLst/>
          </a:prstGeom>
        </p:spPr>
      </p:pic>
    </p:spTree>
    <p:extLst>
      <p:ext uri="{BB962C8B-B14F-4D97-AF65-F5344CB8AC3E}">
        <p14:creationId xmlns:p14="http://schemas.microsoft.com/office/powerpoint/2010/main" val="2783291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B64A-E3B1-F5AD-1438-7449C6D2D7E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12FC93C-0120-6867-23E4-0006DE12B7B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975E891-07FC-5EAA-2B55-7A142ECB494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91B65F4D-5344-4621-E0B5-FA493EA6E2D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AF31B5C-AA0F-8BCE-82BC-076EB5EAFC56}"/>
              </a:ext>
            </a:extLst>
          </p:cNvPr>
          <p:cNvSpPr>
            <a:spLocks noGrp="1"/>
          </p:cNvSpPr>
          <p:nvPr>
            <p:ph type="sldNum" sz="quarter" idx="12"/>
          </p:nvPr>
        </p:nvSpPr>
        <p:spPr/>
        <p:txBody>
          <a:bodyPr/>
          <a:lstStyle/>
          <a:p>
            <a:fld id="{2C89C7AD-BAE7-4168-B25B-3E5A0208C328}" type="slidenum">
              <a:rPr lang="en-IN" smtClean="0"/>
              <a:t>22</a:t>
            </a:fld>
            <a:endParaRPr lang="en-IN"/>
          </a:p>
        </p:txBody>
      </p:sp>
      <p:pic>
        <p:nvPicPr>
          <p:cNvPr id="8" name="Picture 7">
            <a:extLst>
              <a:ext uri="{FF2B5EF4-FFF2-40B4-BE49-F238E27FC236}">
                <a16:creationId xmlns:a16="http://schemas.microsoft.com/office/drawing/2014/main" id="{F284BE98-B49C-AFCC-FBB1-9B3822DF6524}"/>
              </a:ext>
            </a:extLst>
          </p:cNvPr>
          <p:cNvPicPr>
            <a:picLocks noChangeAspect="1"/>
          </p:cNvPicPr>
          <p:nvPr/>
        </p:nvPicPr>
        <p:blipFill>
          <a:blip r:embed="rId2"/>
          <a:stretch>
            <a:fillRect/>
          </a:stretch>
        </p:blipFill>
        <p:spPr>
          <a:xfrm>
            <a:off x="0" y="33421"/>
            <a:ext cx="12192000" cy="6791158"/>
          </a:xfrm>
          <a:prstGeom prst="rect">
            <a:avLst/>
          </a:prstGeom>
        </p:spPr>
      </p:pic>
    </p:spTree>
    <p:extLst>
      <p:ext uri="{BB962C8B-B14F-4D97-AF65-F5344CB8AC3E}">
        <p14:creationId xmlns:p14="http://schemas.microsoft.com/office/powerpoint/2010/main" val="2958897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183C-5302-E634-C732-EB5FAD5371C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4E6350F-A32D-B69D-0AD6-AE99C248F8A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AB25FEC-59CA-3F37-B12D-8BA377D3FC34}"/>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012CF58A-F1CA-CBCB-BCE3-B1EEC79F5D7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350FB99-ABA9-E12C-8599-B6352FD3E66A}"/>
              </a:ext>
            </a:extLst>
          </p:cNvPr>
          <p:cNvSpPr>
            <a:spLocks noGrp="1"/>
          </p:cNvSpPr>
          <p:nvPr>
            <p:ph type="sldNum" sz="quarter" idx="12"/>
          </p:nvPr>
        </p:nvSpPr>
        <p:spPr/>
        <p:txBody>
          <a:bodyPr/>
          <a:lstStyle/>
          <a:p>
            <a:fld id="{2C89C7AD-BAE7-4168-B25B-3E5A0208C328}" type="slidenum">
              <a:rPr lang="en-IN" smtClean="0"/>
              <a:t>23</a:t>
            </a:fld>
            <a:endParaRPr lang="en-IN"/>
          </a:p>
        </p:txBody>
      </p:sp>
      <p:pic>
        <p:nvPicPr>
          <p:cNvPr id="8" name="Picture 7">
            <a:extLst>
              <a:ext uri="{FF2B5EF4-FFF2-40B4-BE49-F238E27FC236}">
                <a16:creationId xmlns:a16="http://schemas.microsoft.com/office/drawing/2014/main" id="{92A7FCD6-D974-854B-FE24-7760E620AA78}"/>
              </a:ext>
            </a:extLst>
          </p:cNvPr>
          <p:cNvPicPr>
            <a:picLocks noChangeAspect="1"/>
          </p:cNvPicPr>
          <p:nvPr/>
        </p:nvPicPr>
        <p:blipFill>
          <a:blip r:embed="rId2"/>
          <a:stretch>
            <a:fillRect/>
          </a:stretch>
        </p:blipFill>
        <p:spPr>
          <a:xfrm>
            <a:off x="0" y="375703"/>
            <a:ext cx="12192000" cy="6106593"/>
          </a:xfrm>
          <a:prstGeom prst="rect">
            <a:avLst/>
          </a:prstGeom>
        </p:spPr>
      </p:pic>
    </p:spTree>
    <p:extLst>
      <p:ext uri="{BB962C8B-B14F-4D97-AF65-F5344CB8AC3E}">
        <p14:creationId xmlns:p14="http://schemas.microsoft.com/office/powerpoint/2010/main" val="1913759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276C-9077-7E03-FA66-27914732778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2BBB6E-6748-DBE8-452B-858E4C94F2D5}"/>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0BAE0F8D-0555-BF67-AC9B-A024226239F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CF5A88CE-170C-8342-A0D9-F37F9947A28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8A9CB44-2669-3746-2D0D-3EB470F15CC8}"/>
              </a:ext>
            </a:extLst>
          </p:cNvPr>
          <p:cNvSpPr>
            <a:spLocks noGrp="1"/>
          </p:cNvSpPr>
          <p:nvPr>
            <p:ph type="sldNum" sz="quarter" idx="12"/>
          </p:nvPr>
        </p:nvSpPr>
        <p:spPr/>
        <p:txBody>
          <a:bodyPr/>
          <a:lstStyle/>
          <a:p>
            <a:fld id="{2C89C7AD-BAE7-4168-B25B-3E5A0208C328}" type="slidenum">
              <a:rPr lang="en-IN" smtClean="0"/>
              <a:t>24</a:t>
            </a:fld>
            <a:endParaRPr lang="en-IN"/>
          </a:p>
        </p:txBody>
      </p:sp>
      <p:pic>
        <p:nvPicPr>
          <p:cNvPr id="8" name="Picture 7">
            <a:extLst>
              <a:ext uri="{FF2B5EF4-FFF2-40B4-BE49-F238E27FC236}">
                <a16:creationId xmlns:a16="http://schemas.microsoft.com/office/drawing/2014/main" id="{6874C5FD-E51E-C6F8-75AD-B8056251C0B9}"/>
              </a:ext>
            </a:extLst>
          </p:cNvPr>
          <p:cNvPicPr>
            <a:picLocks noChangeAspect="1"/>
          </p:cNvPicPr>
          <p:nvPr/>
        </p:nvPicPr>
        <p:blipFill>
          <a:blip r:embed="rId2"/>
          <a:stretch>
            <a:fillRect/>
          </a:stretch>
        </p:blipFill>
        <p:spPr>
          <a:xfrm>
            <a:off x="0" y="458689"/>
            <a:ext cx="12192000" cy="5940622"/>
          </a:xfrm>
          <a:prstGeom prst="rect">
            <a:avLst/>
          </a:prstGeom>
        </p:spPr>
      </p:pic>
    </p:spTree>
    <p:extLst>
      <p:ext uri="{BB962C8B-B14F-4D97-AF65-F5344CB8AC3E}">
        <p14:creationId xmlns:p14="http://schemas.microsoft.com/office/powerpoint/2010/main" val="1324050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1A2D5-197E-9959-286C-F42E75FD552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0E7A717-7F37-EAEC-3435-6BE14A607A8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ABE322B-17D2-3352-8492-5B1B396BABFA}"/>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E2216108-442C-2B40-2DDA-497F21F5983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BA3AE8C-FA1B-BA63-DE84-7B2245458560}"/>
              </a:ext>
            </a:extLst>
          </p:cNvPr>
          <p:cNvSpPr>
            <a:spLocks noGrp="1"/>
          </p:cNvSpPr>
          <p:nvPr>
            <p:ph type="sldNum" sz="quarter" idx="12"/>
          </p:nvPr>
        </p:nvSpPr>
        <p:spPr/>
        <p:txBody>
          <a:bodyPr/>
          <a:lstStyle/>
          <a:p>
            <a:fld id="{2C89C7AD-BAE7-4168-B25B-3E5A0208C328}" type="slidenum">
              <a:rPr lang="en-IN" smtClean="0"/>
              <a:t>25</a:t>
            </a:fld>
            <a:endParaRPr lang="en-IN"/>
          </a:p>
        </p:txBody>
      </p:sp>
      <p:pic>
        <p:nvPicPr>
          <p:cNvPr id="8" name="Picture 7">
            <a:extLst>
              <a:ext uri="{FF2B5EF4-FFF2-40B4-BE49-F238E27FC236}">
                <a16:creationId xmlns:a16="http://schemas.microsoft.com/office/drawing/2014/main" id="{9643F5F6-E264-808D-2F88-4F367935BBF0}"/>
              </a:ext>
            </a:extLst>
          </p:cNvPr>
          <p:cNvPicPr>
            <a:picLocks noChangeAspect="1"/>
          </p:cNvPicPr>
          <p:nvPr/>
        </p:nvPicPr>
        <p:blipFill>
          <a:blip r:embed="rId2"/>
          <a:stretch>
            <a:fillRect/>
          </a:stretch>
        </p:blipFill>
        <p:spPr>
          <a:xfrm>
            <a:off x="0" y="329720"/>
            <a:ext cx="12192000" cy="6198559"/>
          </a:xfrm>
          <a:prstGeom prst="rect">
            <a:avLst/>
          </a:prstGeom>
        </p:spPr>
      </p:pic>
    </p:spTree>
    <p:extLst>
      <p:ext uri="{BB962C8B-B14F-4D97-AF65-F5344CB8AC3E}">
        <p14:creationId xmlns:p14="http://schemas.microsoft.com/office/powerpoint/2010/main" val="1252263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CAFE-3110-CBAD-B17C-330E7C61A9A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1A3363C-CA6F-5703-9994-C00B875A557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7852A33-1DA5-C663-1D73-8FB4DDC9EFD8}"/>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C2B2C394-D402-4B3D-B3C0-3B1219EB77C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59AD0279-1143-D864-4D51-4AE95FAF330B}"/>
              </a:ext>
            </a:extLst>
          </p:cNvPr>
          <p:cNvSpPr>
            <a:spLocks noGrp="1"/>
          </p:cNvSpPr>
          <p:nvPr>
            <p:ph type="sldNum" sz="quarter" idx="12"/>
          </p:nvPr>
        </p:nvSpPr>
        <p:spPr/>
        <p:txBody>
          <a:bodyPr/>
          <a:lstStyle/>
          <a:p>
            <a:fld id="{2C89C7AD-BAE7-4168-B25B-3E5A0208C328}" type="slidenum">
              <a:rPr lang="en-IN" smtClean="0"/>
              <a:t>26</a:t>
            </a:fld>
            <a:endParaRPr lang="en-IN"/>
          </a:p>
        </p:txBody>
      </p:sp>
      <p:pic>
        <p:nvPicPr>
          <p:cNvPr id="8" name="Picture 7">
            <a:extLst>
              <a:ext uri="{FF2B5EF4-FFF2-40B4-BE49-F238E27FC236}">
                <a16:creationId xmlns:a16="http://schemas.microsoft.com/office/drawing/2014/main" id="{79968E57-0D0C-A252-C115-FC26FD07C3EF}"/>
              </a:ext>
            </a:extLst>
          </p:cNvPr>
          <p:cNvPicPr>
            <a:picLocks noChangeAspect="1"/>
          </p:cNvPicPr>
          <p:nvPr/>
        </p:nvPicPr>
        <p:blipFill>
          <a:blip r:embed="rId2"/>
          <a:stretch>
            <a:fillRect/>
          </a:stretch>
        </p:blipFill>
        <p:spPr>
          <a:xfrm>
            <a:off x="0" y="714758"/>
            <a:ext cx="12192000" cy="5428483"/>
          </a:xfrm>
          <a:prstGeom prst="rect">
            <a:avLst/>
          </a:prstGeom>
        </p:spPr>
      </p:pic>
    </p:spTree>
    <p:extLst>
      <p:ext uri="{BB962C8B-B14F-4D97-AF65-F5344CB8AC3E}">
        <p14:creationId xmlns:p14="http://schemas.microsoft.com/office/powerpoint/2010/main" val="269461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CD2EA-C955-6D48-A61D-DF57F37DD2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41E7A9A-C728-71E9-097B-E8FE1023DAD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37D2489-10D2-1617-1B7D-6CA8B899DED3}"/>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BEEF4CE2-FB49-EF31-4AD6-85BDB8F786D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012EA30D-ECE2-8E7F-8545-E07B23918E5C}"/>
              </a:ext>
            </a:extLst>
          </p:cNvPr>
          <p:cNvSpPr>
            <a:spLocks noGrp="1"/>
          </p:cNvSpPr>
          <p:nvPr>
            <p:ph type="sldNum" sz="quarter" idx="12"/>
          </p:nvPr>
        </p:nvSpPr>
        <p:spPr/>
        <p:txBody>
          <a:bodyPr/>
          <a:lstStyle/>
          <a:p>
            <a:fld id="{2C89C7AD-BAE7-4168-B25B-3E5A0208C328}" type="slidenum">
              <a:rPr lang="en-IN" smtClean="0"/>
              <a:t>27</a:t>
            </a:fld>
            <a:endParaRPr lang="en-IN"/>
          </a:p>
        </p:txBody>
      </p:sp>
      <p:pic>
        <p:nvPicPr>
          <p:cNvPr id="8" name="Picture 7">
            <a:extLst>
              <a:ext uri="{FF2B5EF4-FFF2-40B4-BE49-F238E27FC236}">
                <a16:creationId xmlns:a16="http://schemas.microsoft.com/office/drawing/2014/main" id="{913BAA84-1156-4251-0EED-D6871DD499C3}"/>
              </a:ext>
            </a:extLst>
          </p:cNvPr>
          <p:cNvPicPr>
            <a:picLocks noChangeAspect="1"/>
          </p:cNvPicPr>
          <p:nvPr/>
        </p:nvPicPr>
        <p:blipFill>
          <a:blip r:embed="rId2"/>
          <a:stretch>
            <a:fillRect/>
          </a:stretch>
        </p:blipFill>
        <p:spPr>
          <a:xfrm>
            <a:off x="0" y="202333"/>
            <a:ext cx="12192000" cy="6453333"/>
          </a:xfrm>
          <a:prstGeom prst="rect">
            <a:avLst/>
          </a:prstGeom>
        </p:spPr>
      </p:pic>
    </p:spTree>
    <p:extLst>
      <p:ext uri="{BB962C8B-B14F-4D97-AF65-F5344CB8AC3E}">
        <p14:creationId xmlns:p14="http://schemas.microsoft.com/office/powerpoint/2010/main" val="310525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4608-6DD2-E546-35AE-83A94A8520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3B5C069-1357-006C-DFA3-4D7025A2BE7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12802B9-4907-3233-3660-D955034134D3}"/>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1B670F50-CE7F-2909-B12C-D2BBB008ED7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A6803A7-E73A-B4F6-0F6C-C13F3647A410}"/>
              </a:ext>
            </a:extLst>
          </p:cNvPr>
          <p:cNvSpPr>
            <a:spLocks noGrp="1"/>
          </p:cNvSpPr>
          <p:nvPr>
            <p:ph type="sldNum" sz="quarter" idx="12"/>
          </p:nvPr>
        </p:nvSpPr>
        <p:spPr/>
        <p:txBody>
          <a:bodyPr/>
          <a:lstStyle/>
          <a:p>
            <a:fld id="{2C89C7AD-BAE7-4168-B25B-3E5A0208C328}" type="slidenum">
              <a:rPr lang="en-IN" smtClean="0"/>
              <a:t>28</a:t>
            </a:fld>
            <a:endParaRPr lang="en-IN"/>
          </a:p>
        </p:txBody>
      </p:sp>
      <p:pic>
        <p:nvPicPr>
          <p:cNvPr id="8" name="Picture 7">
            <a:extLst>
              <a:ext uri="{FF2B5EF4-FFF2-40B4-BE49-F238E27FC236}">
                <a16:creationId xmlns:a16="http://schemas.microsoft.com/office/drawing/2014/main" id="{081DD4AF-B65B-B771-E38B-6F127958E3B4}"/>
              </a:ext>
            </a:extLst>
          </p:cNvPr>
          <p:cNvPicPr>
            <a:picLocks noChangeAspect="1"/>
          </p:cNvPicPr>
          <p:nvPr/>
        </p:nvPicPr>
        <p:blipFill>
          <a:blip r:embed="rId2"/>
          <a:stretch>
            <a:fillRect/>
          </a:stretch>
        </p:blipFill>
        <p:spPr>
          <a:xfrm>
            <a:off x="0" y="233118"/>
            <a:ext cx="12192000" cy="6391763"/>
          </a:xfrm>
          <a:prstGeom prst="rect">
            <a:avLst/>
          </a:prstGeom>
        </p:spPr>
      </p:pic>
    </p:spTree>
    <p:extLst>
      <p:ext uri="{BB962C8B-B14F-4D97-AF65-F5344CB8AC3E}">
        <p14:creationId xmlns:p14="http://schemas.microsoft.com/office/powerpoint/2010/main" val="2174644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105F-EA6A-969E-6A29-6E1221DDEDC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0F733E2-63C3-95E2-D708-BA73D4F74AA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F919F44-E9BC-C5F0-A11F-14A0B182270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4053590F-E9DB-320E-3CB6-120F3E593C4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9F497D9-C089-52AD-6C06-E9A7BACC3CF0}"/>
              </a:ext>
            </a:extLst>
          </p:cNvPr>
          <p:cNvSpPr>
            <a:spLocks noGrp="1"/>
          </p:cNvSpPr>
          <p:nvPr>
            <p:ph type="sldNum" sz="quarter" idx="12"/>
          </p:nvPr>
        </p:nvSpPr>
        <p:spPr/>
        <p:txBody>
          <a:bodyPr/>
          <a:lstStyle/>
          <a:p>
            <a:fld id="{2C89C7AD-BAE7-4168-B25B-3E5A0208C328}" type="slidenum">
              <a:rPr lang="en-IN" smtClean="0"/>
              <a:t>29</a:t>
            </a:fld>
            <a:endParaRPr lang="en-IN"/>
          </a:p>
        </p:txBody>
      </p:sp>
      <p:pic>
        <p:nvPicPr>
          <p:cNvPr id="8" name="Picture 7">
            <a:extLst>
              <a:ext uri="{FF2B5EF4-FFF2-40B4-BE49-F238E27FC236}">
                <a16:creationId xmlns:a16="http://schemas.microsoft.com/office/drawing/2014/main" id="{55AB024F-6F62-FDC9-7A65-2AFDA3B9ED2A}"/>
              </a:ext>
            </a:extLst>
          </p:cNvPr>
          <p:cNvPicPr>
            <a:picLocks noChangeAspect="1"/>
          </p:cNvPicPr>
          <p:nvPr/>
        </p:nvPicPr>
        <p:blipFill>
          <a:blip r:embed="rId2"/>
          <a:stretch>
            <a:fillRect/>
          </a:stretch>
        </p:blipFill>
        <p:spPr>
          <a:xfrm>
            <a:off x="0" y="273269"/>
            <a:ext cx="12192000" cy="6311462"/>
          </a:xfrm>
          <a:prstGeom prst="rect">
            <a:avLst/>
          </a:prstGeom>
        </p:spPr>
      </p:pic>
    </p:spTree>
    <p:extLst>
      <p:ext uri="{BB962C8B-B14F-4D97-AF65-F5344CB8AC3E}">
        <p14:creationId xmlns:p14="http://schemas.microsoft.com/office/powerpoint/2010/main" val="1383542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ACBD-B184-09E0-D006-0404EAEFBE8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3F6224D-681E-8E68-1016-319FA7F0454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A090B34-7FEC-41FE-B674-C65030338226}"/>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30C6C6EC-B6E0-7EF2-C16C-D2185F57DF5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4DE96B85-3BA6-41F2-510C-AEAD1AF940BF}"/>
              </a:ext>
            </a:extLst>
          </p:cNvPr>
          <p:cNvSpPr>
            <a:spLocks noGrp="1"/>
          </p:cNvSpPr>
          <p:nvPr>
            <p:ph type="sldNum" sz="quarter" idx="12"/>
          </p:nvPr>
        </p:nvSpPr>
        <p:spPr/>
        <p:txBody>
          <a:bodyPr/>
          <a:lstStyle/>
          <a:p>
            <a:fld id="{2C89C7AD-BAE7-4168-B25B-3E5A0208C328}" type="slidenum">
              <a:rPr lang="en-IN" smtClean="0"/>
              <a:t>30</a:t>
            </a:fld>
            <a:endParaRPr lang="en-IN"/>
          </a:p>
        </p:txBody>
      </p:sp>
      <p:pic>
        <p:nvPicPr>
          <p:cNvPr id="8" name="Picture 7">
            <a:extLst>
              <a:ext uri="{FF2B5EF4-FFF2-40B4-BE49-F238E27FC236}">
                <a16:creationId xmlns:a16="http://schemas.microsoft.com/office/drawing/2014/main" id="{72D0416F-4498-215B-888D-440B1C6869F7}"/>
              </a:ext>
            </a:extLst>
          </p:cNvPr>
          <p:cNvPicPr>
            <a:picLocks noChangeAspect="1"/>
          </p:cNvPicPr>
          <p:nvPr/>
        </p:nvPicPr>
        <p:blipFill>
          <a:blip r:embed="rId2"/>
          <a:stretch>
            <a:fillRect/>
          </a:stretch>
        </p:blipFill>
        <p:spPr>
          <a:xfrm>
            <a:off x="688931" y="0"/>
            <a:ext cx="10814137" cy="6858000"/>
          </a:xfrm>
          <a:prstGeom prst="rect">
            <a:avLst/>
          </a:prstGeom>
        </p:spPr>
      </p:pic>
    </p:spTree>
    <p:extLst>
      <p:ext uri="{BB962C8B-B14F-4D97-AF65-F5344CB8AC3E}">
        <p14:creationId xmlns:p14="http://schemas.microsoft.com/office/powerpoint/2010/main" val="255612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0E91A-BF0A-7150-183D-9B05B99EB02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CDFE549-FC92-1F8F-114A-4057AD13BB48}"/>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DE5EF5D-1A06-178F-C687-0890A6DAC2CC}"/>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A8DD8455-339C-F3FD-CD96-7184528B6AD2}"/>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D0DD117-F196-C13A-B043-C2A3AF9A24B5}"/>
              </a:ext>
            </a:extLst>
          </p:cNvPr>
          <p:cNvSpPr>
            <a:spLocks noGrp="1"/>
          </p:cNvSpPr>
          <p:nvPr>
            <p:ph type="sldNum" sz="quarter" idx="12"/>
          </p:nvPr>
        </p:nvSpPr>
        <p:spPr/>
        <p:txBody>
          <a:bodyPr/>
          <a:lstStyle/>
          <a:p>
            <a:fld id="{2C89C7AD-BAE7-4168-B25B-3E5A0208C328}" type="slidenum">
              <a:rPr lang="en-IN" smtClean="0"/>
              <a:t>31</a:t>
            </a:fld>
            <a:endParaRPr lang="en-IN"/>
          </a:p>
        </p:txBody>
      </p:sp>
      <p:pic>
        <p:nvPicPr>
          <p:cNvPr id="8" name="Picture 7">
            <a:extLst>
              <a:ext uri="{FF2B5EF4-FFF2-40B4-BE49-F238E27FC236}">
                <a16:creationId xmlns:a16="http://schemas.microsoft.com/office/drawing/2014/main" id="{E3163E2A-C563-B76D-83D9-1166A451CF7A}"/>
              </a:ext>
            </a:extLst>
          </p:cNvPr>
          <p:cNvPicPr>
            <a:picLocks noChangeAspect="1"/>
          </p:cNvPicPr>
          <p:nvPr/>
        </p:nvPicPr>
        <p:blipFill>
          <a:blip r:embed="rId2"/>
          <a:stretch>
            <a:fillRect/>
          </a:stretch>
        </p:blipFill>
        <p:spPr>
          <a:xfrm>
            <a:off x="0" y="488882"/>
            <a:ext cx="12192000" cy="5880235"/>
          </a:xfrm>
          <a:prstGeom prst="rect">
            <a:avLst/>
          </a:prstGeom>
        </p:spPr>
      </p:pic>
    </p:spTree>
    <p:extLst>
      <p:ext uri="{BB962C8B-B14F-4D97-AF65-F5344CB8AC3E}">
        <p14:creationId xmlns:p14="http://schemas.microsoft.com/office/powerpoint/2010/main" val="2547490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063F-8967-D118-0ECB-23757210678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1A578AC-5C8A-2E59-0BE2-BCFDBEE513E7}"/>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5379C0C-9D69-A500-AB21-29D7FD1CE88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D6478190-48A1-3288-FA7A-61FF0AE7320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A68FD74-584E-B943-381B-24A37DB57BB9}"/>
              </a:ext>
            </a:extLst>
          </p:cNvPr>
          <p:cNvSpPr>
            <a:spLocks noGrp="1"/>
          </p:cNvSpPr>
          <p:nvPr>
            <p:ph type="sldNum" sz="quarter" idx="12"/>
          </p:nvPr>
        </p:nvSpPr>
        <p:spPr/>
        <p:txBody>
          <a:bodyPr/>
          <a:lstStyle/>
          <a:p>
            <a:fld id="{2C89C7AD-BAE7-4168-B25B-3E5A0208C328}" type="slidenum">
              <a:rPr lang="en-IN" smtClean="0"/>
              <a:t>32</a:t>
            </a:fld>
            <a:endParaRPr lang="en-IN"/>
          </a:p>
        </p:txBody>
      </p:sp>
      <p:pic>
        <p:nvPicPr>
          <p:cNvPr id="8" name="Picture 7">
            <a:extLst>
              <a:ext uri="{FF2B5EF4-FFF2-40B4-BE49-F238E27FC236}">
                <a16:creationId xmlns:a16="http://schemas.microsoft.com/office/drawing/2014/main" id="{D480C6B9-3D67-4447-FE04-7BBF3166DF28}"/>
              </a:ext>
            </a:extLst>
          </p:cNvPr>
          <p:cNvPicPr>
            <a:picLocks noChangeAspect="1"/>
          </p:cNvPicPr>
          <p:nvPr/>
        </p:nvPicPr>
        <p:blipFill>
          <a:blip r:embed="rId2"/>
          <a:stretch>
            <a:fillRect/>
          </a:stretch>
        </p:blipFill>
        <p:spPr>
          <a:xfrm>
            <a:off x="0" y="112672"/>
            <a:ext cx="12192000" cy="6632656"/>
          </a:xfrm>
          <a:prstGeom prst="rect">
            <a:avLst/>
          </a:prstGeom>
        </p:spPr>
      </p:pic>
    </p:spTree>
    <p:extLst>
      <p:ext uri="{BB962C8B-B14F-4D97-AF65-F5344CB8AC3E}">
        <p14:creationId xmlns:p14="http://schemas.microsoft.com/office/powerpoint/2010/main" val="100206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3C32-77D9-D165-48FE-8080F50BC5F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5C8AA4-098A-6814-9E7D-C72BD7BB31D5}"/>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6335875B-3E34-9DE5-1246-67BFD1DAC0E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41A8F961-EEC4-A2A9-3B60-24DDF3FAC8C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79F6C28-2F43-F25C-A0C0-3DE283B6E0ED}"/>
              </a:ext>
            </a:extLst>
          </p:cNvPr>
          <p:cNvSpPr>
            <a:spLocks noGrp="1"/>
          </p:cNvSpPr>
          <p:nvPr>
            <p:ph type="sldNum" sz="quarter" idx="12"/>
          </p:nvPr>
        </p:nvSpPr>
        <p:spPr/>
        <p:txBody>
          <a:bodyPr/>
          <a:lstStyle/>
          <a:p>
            <a:fld id="{2C89C7AD-BAE7-4168-B25B-3E5A0208C328}" type="slidenum">
              <a:rPr lang="en-IN" smtClean="0"/>
              <a:t>33</a:t>
            </a:fld>
            <a:endParaRPr lang="en-IN"/>
          </a:p>
        </p:txBody>
      </p:sp>
      <p:pic>
        <p:nvPicPr>
          <p:cNvPr id="8" name="Picture 7">
            <a:extLst>
              <a:ext uri="{FF2B5EF4-FFF2-40B4-BE49-F238E27FC236}">
                <a16:creationId xmlns:a16="http://schemas.microsoft.com/office/drawing/2014/main" id="{9B8524E8-31EF-402C-706A-F3A21A0C8CF0}"/>
              </a:ext>
            </a:extLst>
          </p:cNvPr>
          <p:cNvPicPr>
            <a:picLocks noChangeAspect="1"/>
          </p:cNvPicPr>
          <p:nvPr/>
        </p:nvPicPr>
        <p:blipFill>
          <a:blip r:embed="rId2"/>
          <a:stretch>
            <a:fillRect/>
          </a:stretch>
        </p:blipFill>
        <p:spPr>
          <a:xfrm>
            <a:off x="0" y="515378"/>
            <a:ext cx="12192000" cy="5827244"/>
          </a:xfrm>
          <a:prstGeom prst="rect">
            <a:avLst/>
          </a:prstGeom>
        </p:spPr>
      </p:pic>
    </p:spTree>
    <p:extLst>
      <p:ext uri="{BB962C8B-B14F-4D97-AF65-F5344CB8AC3E}">
        <p14:creationId xmlns:p14="http://schemas.microsoft.com/office/powerpoint/2010/main" val="512353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7843B-A875-580C-0542-4F2560374B5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A71A8D-B31C-9B6E-AC75-02FC906F16D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86BF680-2D66-752F-97AA-3A9502FA6D6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4DBDDBC5-D75D-D48E-A749-488A15CDC43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D0CC06E-00BC-05FD-08C4-747C81FF368C}"/>
              </a:ext>
            </a:extLst>
          </p:cNvPr>
          <p:cNvSpPr>
            <a:spLocks noGrp="1"/>
          </p:cNvSpPr>
          <p:nvPr>
            <p:ph type="sldNum" sz="quarter" idx="12"/>
          </p:nvPr>
        </p:nvSpPr>
        <p:spPr/>
        <p:txBody>
          <a:bodyPr/>
          <a:lstStyle/>
          <a:p>
            <a:fld id="{2C89C7AD-BAE7-4168-B25B-3E5A0208C328}" type="slidenum">
              <a:rPr lang="en-IN" smtClean="0"/>
              <a:t>34</a:t>
            </a:fld>
            <a:endParaRPr lang="en-IN"/>
          </a:p>
        </p:txBody>
      </p:sp>
      <p:pic>
        <p:nvPicPr>
          <p:cNvPr id="8" name="Picture 7">
            <a:extLst>
              <a:ext uri="{FF2B5EF4-FFF2-40B4-BE49-F238E27FC236}">
                <a16:creationId xmlns:a16="http://schemas.microsoft.com/office/drawing/2014/main" id="{1D4ABE7D-7A32-47E4-E28D-D3A625B73379}"/>
              </a:ext>
            </a:extLst>
          </p:cNvPr>
          <p:cNvPicPr>
            <a:picLocks noChangeAspect="1"/>
          </p:cNvPicPr>
          <p:nvPr/>
        </p:nvPicPr>
        <p:blipFill>
          <a:blip r:embed="rId2"/>
          <a:stretch>
            <a:fillRect/>
          </a:stretch>
        </p:blipFill>
        <p:spPr>
          <a:xfrm>
            <a:off x="0" y="544061"/>
            <a:ext cx="12192000" cy="5769877"/>
          </a:xfrm>
          <a:prstGeom prst="rect">
            <a:avLst/>
          </a:prstGeom>
        </p:spPr>
      </p:pic>
    </p:spTree>
    <p:extLst>
      <p:ext uri="{BB962C8B-B14F-4D97-AF65-F5344CB8AC3E}">
        <p14:creationId xmlns:p14="http://schemas.microsoft.com/office/powerpoint/2010/main" val="1544993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DB12B-6AEB-2F9D-0848-3477B71B53F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42DF8BA-D06C-C2DD-0571-DFA5C3C1C26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F4EAB4F-2950-D4E9-A8A6-EB2157E3FD70}"/>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FCDCE7BB-6041-5221-1F14-5DEB6D7F152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3CBE77F-3EB4-E5F4-093B-F9DED25E7024}"/>
              </a:ext>
            </a:extLst>
          </p:cNvPr>
          <p:cNvSpPr>
            <a:spLocks noGrp="1"/>
          </p:cNvSpPr>
          <p:nvPr>
            <p:ph type="sldNum" sz="quarter" idx="12"/>
          </p:nvPr>
        </p:nvSpPr>
        <p:spPr/>
        <p:txBody>
          <a:bodyPr/>
          <a:lstStyle/>
          <a:p>
            <a:fld id="{2C89C7AD-BAE7-4168-B25B-3E5A0208C328}" type="slidenum">
              <a:rPr lang="en-IN" smtClean="0"/>
              <a:t>35</a:t>
            </a:fld>
            <a:endParaRPr lang="en-IN"/>
          </a:p>
        </p:txBody>
      </p:sp>
      <p:pic>
        <p:nvPicPr>
          <p:cNvPr id="8" name="Picture 7">
            <a:extLst>
              <a:ext uri="{FF2B5EF4-FFF2-40B4-BE49-F238E27FC236}">
                <a16:creationId xmlns:a16="http://schemas.microsoft.com/office/drawing/2014/main" id="{EB5ED3B6-1172-8C1F-99DA-D29547CD4EC2}"/>
              </a:ext>
            </a:extLst>
          </p:cNvPr>
          <p:cNvPicPr>
            <a:picLocks noChangeAspect="1"/>
          </p:cNvPicPr>
          <p:nvPr/>
        </p:nvPicPr>
        <p:blipFill>
          <a:blip r:embed="rId2"/>
          <a:stretch>
            <a:fillRect/>
          </a:stretch>
        </p:blipFill>
        <p:spPr>
          <a:xfrm>
            <a:off x="0" y="568767"/>
            <a:ext cx="12192000" cy="5720466"/>
          </a:xfrm>
          <a:prstGeom prst="rect">
            <a:avLst/>
          </a:prstGeom>
        </p:spPr>
      </p:pic>
    </p:spTree>
    <p:extLst>
      <p:ext uri="{BB962C8B-B14F-4D97-AF65-F5344CB8AC3E}">
        <p14:creationId xmlns:p14="http://schemas.microsoft.com/office/powerpoint/2010/main" val="4270805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5CC6-BBFC-4704-0F71-E69110EF6CF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DBCEA61-225C-6F8F-6C52-73D9D3A9E1E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E3C4102-FEF8-FA38-A911-BE631BD2BE19}"/>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8F39D764-53BE-76AC-46F2-69026D7C821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3B5F0953-EDFE-B5A1-2B59-E825F8E1D8F7}"/>
              </a:ext>
            </a:extLst>
          </p:cNvPr>
          <p:cNvSpPr>
            <a:spLocks noGrp="1"/>
          </p:cNvSpPr>
          <p:nvPr>
            <p:ph type="sldNum" sz="quarter" idx="12"/>
          </p:nvPr>
        </p:nvSpPr>
        <p:spPr/>
        <p:txBody>
          <a:bodyPr/>
          <a:lstStyle/>
          <a:p>
            <a:fld id="{2C89C7AD-BAE7-4168-B25B-3E5A0208C328}" type="slidenum">
              <a:rPr lang="en-IN" smtClean="0"/>
              <a:t>36</a:t>
            </a:fld>
            <a:endParaRPr lang="en-IN"/>
          </a:p>
        </p:txBody>
      </p:sp>
      <p:pic>
        <p:nvPicPr>
          <p:cNvPr id="8" name="Picture 7">
            <a:extLst>
              <a:ext uri="{FF2B5EF4-FFF2-40B4-BE49-F238E27FC236}">
                <a16:creationId xmlns:a16="http://schemas.microsoft.com/office/drawing/2014/main" id="{3A9CBEAC-EF3E-B352-C19C-844515C5E8B2}"/>
              </a:ext>
            </a:extLst>
          </p:cNvPr>
          <p:cNvPicPr>
            <a:picLocks noChangeAspect="1"/>
          </p:cNvPicPr>
          <p:nvPr/>
        </p:nvPicPr>
        <p:blipFill>
          <a:blip r:embed="rId2"/>
          <a:stretch>
            <a:fillRect/>
          </a:stretch>
        </p:blipFill>
        <p:spPr>
          <a:xfrm>
            <a:off x="0" y="308858"/>
            <a:ext cx="12192000" cy="6240284"/>
          </a:xfrm>
          <a:prstGeom prst="rect">
            <a:avLst/>
          </a:prstGeom>
        </p:spPr>
      </p:pic>
    </p:spTree>
    <p:extLst>
      <p:ext uri="{BB962C8B-B14F-4D97-AF65-F5344CB8AC3E}">
        <p14:creationId xmlns:p14="http://schemas.microsoft.com/office/powerpoint/2010/main" val="4142784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186E-58B0-6760-CC2D-B3271EB1547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45CBFC4-A1B5-6D03-6AAF-80CF1ABC4F9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AB3D50C4-F50E-2648-379E-4B06221E048E}"/>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6FA6B156-CBF5-E29C-95B0-04D0889D73B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FB66149-E068-948F-CB3F-98513018E0FE}"/>
              </a:ext>
            </a:extLst>
          </p:cNvPr>
          <p:cNvSpPr>
            <a:spLocks noGrp="1"/>
          </p:cNvSpPr>
          <p:nvPr>
            <p:ph type="sldNum" sz="quarter" idx="12"/>
          </p:nvPr>
        </p:nvSpPr>
        <p:spPr/>
        <p:txBody>
          <a:bodyPr/>
          <a:lstStyle/>
          <a:p>
            <a:fld id="{2C89C7AD-BAE7-4168-B25B-3E5A0208C328}" type="slidenum">
              <a:rPr lang="en-IN" smtClean="0"/>
              <a:t>37</a:t>
            </a:fld>
            <a:endParaRPr lang="en-IN"/>
          </a:p>
        </p:txBody>
      </p:sp>
      <p:pic>
        <p:nvPicPr>
          <p:cNvPr id="8" name="Picture 7">
            <a:extLst>
              <a:ext uri="{FF2B5EF4-FFF2-40B4-BE49-F238E27FC236}">
                <a16:creationId xmlns:a16="http://schemas.microsoft.com/office/drawing/2014/main" id="{280AF19D-29A3-3761-9C8D-56C201204AF3}"/>
              </a:ext>
            </a:extLst>
          </p:cNvPr>
          <p:cNvPicPr>
            <a:picLocks noChangeAspect="1"/>
          </p:cNvPicPr>
          <p:nvPr/>
        </p:nvPicPr>
        <p:blipFill>
          <a:blip r:embed="rId2"/>
          <a:stretch>
            <a:fillRect/>
          </a:stretch>
        </p:blipFill>
        <p:spPr>
          <a:xfrm>
            <a:off x="0" y="793099"/>
            <a:ext cx="12192000" cy="5271802"/>
          </a:xfrm>
          <a:prstGeom prst="rect">
            <a:avLst/>
          </a:prstGeom>
        </p:spPr>
      </p:pic>
    </p:spTree>
    <p:extLst>
      <p:ext uri="{BB962C8B-B14F-4D97-AF65-F5344CB8AC3E}">
        <p14:creationId xmlns:p14="http://schemas.microsoft.com/office/powerpoint/2010/main" val="4218187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6A26-5C0F-EACD-316A-20FFDF806E8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D657DF8-E2E0-0C3A-D3A0-2CB34743074D}"/>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FAF9E8E-98EE-6361-F278-D53124C73F0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F67FF3E0-A7B5-581F-86D5-787544F02574}"/>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EAABFD3-B83C-748F-2FAB-14C801D5801C}"/>
              </a:ext>
            </a:extLst>
          </p:cNvPr>
          <p:cNvSpPr>
            <a:spLocks noGrp="1"/>
          </p:cNvSpPr>
          <p:nvPr>
            <p:ph type="sldNum" sz="quarter" idx="12"/>
          </p:nvPr>
        </p:nvSpPr>
        <p:spPr/>
        <p:txBody>
          <a:bodyPr/>
          <a:lstStyle/>
          <a:p>
            <a:fld id="{2C89C7AD-BAE7-4168-B25B-3E5A0208C328}" type="slidenum">
              <a:rPr lang="en-IN" smtClean="0"/>
              <a:t>38</a:t>
            </a:fld>
            <a:endParaRPr lang="en-IN"/>
          </a:p>
        </p:txBody>
      </p:sp>
      <p:pic>
        <p:nvPicPr>
          <p:cNvPr id="8" name="Picture 7">
            <a:extLst>
              <a:ext uri="{FF2B5EF4-FFF2-40B4-BE49-F238E27FC236}">
                <a16:creationId xmlns:a16="http://schemas.microsoft.com/office/drawing/2014/main" id="{3C15D988-910C-39D0-D70F-363ECFBC6710}"/>
              </a:ext>
            </a:extLst>
          </p:cNvPr>
          <p:cNvPicPr>
            <a:picLocks noChangeAspect="1"/>
          </p:cNvPicPr>
          <p:nvPr/>
        </p:nvPicPr>
        <p:blipFill>
          <a:blip r:embed="rId2"/>
          <a:stretch>
            <a:fillRect/>
          </a:stretch>
        </p:blipFill>
        <p:spPr>
          <a:xfrm>
            <a:off x="0" y="175793"/>
            <a:ext cx="12192000" cy="6506413"/>
          </a:xfrm>
          <a:prstGeom prst="rect">
            <a:avLst/>
          </a:prstGeom>
        </p:spPr>
      </p:pic>
    </p:spTree>
    <p:extLst>
      <p:ext uri="{BB962C8B-B14F-4D97-AF65-F5344CB8AC3E}">
        <p14:creationId xmlns:p14="http://schemas.microsoft.com/office/powerpoint/2010/main" val="831537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3364-2802-1CF2-401E-F7840CAD0D0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DD72425-460B-0AF8-F5F7-5BBA3F1F157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0538249C-4F0A-83D8-80CA-B201DEFA8867}"/>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1A3B3E67-7659-9DB0-A07F-3BD398CBEF1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A18D7FEA-A6DE-8D67-7819-AA3D085C0EC6}"/>
              </a:ext>
            </a:extLst>
          </p:cNvPr>
          <p:cNvSpPr>
            <a:spLocks noGrp="1"/>
          </p:cNvSpPr>
          <p:nvPr>
            <p:ph type="sldNum" sz="quarter" idx="12"/>
          </p:nvPr>
        </p:nvSpPr>
        <p:spPr/>
        <p:txBody>
          <a:bodyPr/>
          <a:lstStyle/>
          <a:p>
            <a:fld id="{2C89C7AD-BAE7-4168-B25B-3E5A0208C328}" type="slidenum">
              <a:rPr lang="en-IN" smtClean="0"/>
              <a:t>39</a:t>
            </a:fld>
            <a:endParaRPr lang="en-IN"/>
          </a:p>
        </p:txBody>
      </p:sp>
      <p:pic>
        <p:nvPicPr>
          <p:cNvPr id="8" name="Picture 7">
            <a:extLst>
              <a:ext uri="{FF2B5EF4-FFF2-40B4-BE49-F238E27FC236}">
                <a16:creationId xmlns:a16="http://schemas.microsoft.com/office/drawing/2014/main" id="{3A69DF59-12A7-54BA-9491-CB444242276E}"/>
              </a:ext>
            </a:extLst>
          </p:cNvPr>
          <p:cNvPicPr>
            <a:picLocks noChangeAspect="1"/>
          </p:cNvPicPr>
          <p:nvPr/>
        </p:nvPicPr>
        <p:blipFill>
          <a:blip r:embed="rId2"/>
          <a:stretch>
            <a:fillRect/>
          </a:stretch>
        </p:blipFill>
        <p:spPr>
          <a:xfrm>
            <a:off x="0" y="247371"/>
            <a:ext cx="12192000" cy="6363257"/>
          </a:xfrm>
          <a:prstGeom prst="rect">
            <a:avLst/>
          </a:prstGeom>
        </p:spPr>
      </p:pic>
    </p:spTree>
    <p:extLst>
      <p:ext uri="{BB962C8B-B14F-4D97-AF65-F5344CB8AC3E}">
        <p14:creationId xmlns:p14="http://schemas.microsoft.com/office/powerpoint/2010/main" val="3246435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22DB7-052C-211C-1597-56653EDB0EE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9922B01-08DC-D802-0175-F9D50E287D2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105C4354-0753-D580-1BC6-B4949DC30E83}"/>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ECBA801B-41C0-56FB-FAE9-87185A9DE01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58B1316-D26A-CB07-BEE5-F3D7E38775D4}"/>
              </a:ext>
            </a:extLst>
          </p:cNvPr>
          <p:cNvSpPr>
            <a:spLocks noGrp="1"/>
          </p:cNvSpPr>
          <p:nvPr>
            <p:ph type="sldNum" sz="quarter" idx="12"/>
          </p:nvPr>
        </p:nvSpPr>
        <p:spPr/>
        <p:txBody>
          <a:bodyPr/>
          <a:lstStyle/>
          <a:p>
            <a:fld id="{2C89C7AD-BAE7-4168-B25B-3E5A0208C328}" type="slidenum">
              <a:rPr lang="en-IN" smtClean="0"/>
              <a:t>40</a:t>
            </a:fld>
            <a:endParaRPr lang="en-IN"/>
          </a:p>
        </p:txBody>
      </p:sp>
      <p:pic>
        <p:nvPicPr>
          <p:cNvPr id="8" name="Picture 7">
            <a:extLst>
              <a:ext uri="{FF2B5EF4-FFF2-40B4-BE49-F238E27FC236}">
                <a16:creationId xmlns:a16="http://schemas.microsoft.com/office/drawing/2014/main" id="{1E5630C1-7563-F6A2-A63E-52F2966BC409}"/>
              </a:ext>
            </a:extLst>
          </p:cNvPr>
          <p:cNvPicPr>
            <a:picLocks noChangeAspect="1"/>
          </p:cNvPicPr>
          <p:nvPr/>
        </p:nvPicPr>
        <p:blipFill>
          <a:blip r:embed="rId2"/>
          <a:stretch>
            <a:fillRect/>
          </a:stretch>
        </p:blipFill>
        <p:spPr>
          <a:xfrm>
            <a:off x="0" y="562703"/>
            <a:ext cx="12192000" cy="5732594"/>
          </a:xfrm>
          <a:prstGeom prst="rect">
            <a:avLst/>
          </a:prstGeom>
        </p:spPr>
      </p:pic>
    </p:spTree>
    <p:extLst>
      <p:ext uri="{BB962C8B-B14F-4D97-AF65-F5344CB8AC3E}">
        <p14:creationId xmlns:p14="http://schemas.microsoft.com/office/powerpoint/2010/main" val="2442156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35EF-F109-1C73-8E65-73FB6CEC1D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7593DF-462B-455C-8D4A-52CF7CE7301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04888AE-AA0E-13F2-385C-6C4072800A9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6767D47A-C625-50FD-3E57-1CAC51BC4B9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35E98E84-8459-8A44-FD08-765574E919ED}"/>
              </a:ext>
            </a:extLst>
          </p:cNvPr>
          <p:cNvSpPr>
            <a:spLocks noGrp="1"/>
          </p:cNvSpPr>
          <p:nvPr>
            <p:ph type="sldNum" sz="quarter" idx="12"/>
          </p:nvPr>
        </p:nvSpPr>
        <p:spPr/>
        <p:txBody>
          <a:bodyPr/>
          <a:lstStyle/>
          <a:p>
            <a:fld id="{2C89C7AD-BAE7-4168-B25B-3E5A0208C328}" type="slidenum">
              <a:rPr lang="en-IN" smtClean="0"/>
              <a:t>41</a:t>
            </a:fld>
            <a:endParaRPr lang="en-IN"/>
          </a:p>
        </p:txBody>
      </p:sp>
      <p:pic>
        <p:nvPicPr>
          <p:cNvPr id="8" name="Picture 7">
            <a:extLst>
              <a:ext uri="{FF2B5EF4-FFF2-40B4-BE49-F238E27FC236}">
                <a16:creationId xmlns:a16="http://schemas.microsoft.com/office/drawing/2014/main" id="{5933D2DC-7C48-37A8-CB8F-5397C592A7CA}"/>
              </a:ext>
            </a:extLst>
          </p:cNvPr>
          <p:cNvPicPr>
            <a:picLocks noChangeAspect="1"/>
          </p:cNvPicPr>
          <p:nvPr/>
        </p:nvPicPr>
        <p:blipFill>
          <a:blip r:embed="rId2"/>
          <a:stretch>
            <a:fillRect/>
          </a:stretch>
        </p:blipFill>
        <p:spPr>
          <a:xfrm>
            <a:off x="0" y="189083"/>
            <a:ext cx="12192000" cy="6479833"/>
          </a:xfrm>
          <a:prstGeom prst="rect">
            <a:avLst/>
          </a:prstGeom>
        </p:spPr>
      </p:pic>
    </p:spTree>
    <p:extLst>
      <p:ext uri="{BB962C8B-B14F-4D97-AF65-F5344CB8AC3E}">
        <p14:creationId xmlns:p14="http://schemas.microsoft.com/office/powerpoint/2010/main" val="6249263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855A-A693-8F05-72F0-9CB31621FD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AB1146D-4A91-A526-5627-885A48807649}"/>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1A2DD5D-0C04-A80A-9337-193C1E02F0B2}"/>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D8936384-FEA0-6687-E332-1A41E1FEF6BC}"/>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6B23140-2B94-3D58-81F9-EB8A75CD52C6}"/>
              </a:ext>
            </a:extLst>
          </p:cNvPr>
          <p:cNvSpPr>
            <a:spLocks noGrp="1"/>
          </p:cNvSpPr>
          <p:nvPr>
            <p:ph type="sldNum" sz="quarter" idx="12"/>
          </p:nvPr>
        </p:nvSpPr>
        <p:spPr/>
        <p:txBody>
          <a:bodyPr/>
          <a:lstStyle/>
          <a:p>
            <a:fld id="{2C89C7AD-BAE7-4168-B25B-3E5A0208C328}" type="slidenum">
              <a:rPr lang="en-IN" smtClean="0"/>
              <a:t>42</a:t>
            </a:fld>
            <a:endParaRPr lang="en-IN"/>
          </a:p>
        </p:txBody>
      </p:sp>
      <p:pic>
        <p:nvPicPr>
          <p:cNvPr id="8" name="Picture 7">
            <a:extLst>
              <a:ext uri="{FF2B5EF4-FFF2-40B4-BE49-F238E27FC236}">
                <a16:creationId xmlns:a16="http://schemas.microsoft.com/office/drawing/2014/main" id="{11A22DB8-D88D-C571-E3EC-F428813EEA98}"/>
              </a:ext>
            </a:extLst>
          </p:cNvPr>
          <p:cNvPicPr>
            <a:picLocks noChangeAspect="1"/>
          </p:cNvPicPr>
          <p:nvPr/>
        </p:nvPicPr>
        <p:blipFill>
          <a:blip r:embed="rId2"/>
          <a:stretch>
            <a:fillRect/>
          </a:stretch>
        </p:blipFill>
        <p:spPr>
          <a:xfrm>
            <a:off x="0" y="278718"/>
            <a:ext cx="12192000" cy="6300564"/>
          </a:xfrm>
          <a:prstGeom prst="rect">
            <a:avLst/>
          </a:prstGeom>
        </p:spPr>
      </p:pic>
    </p:spTree>
    <p:extLst>
      <p:ext uri="{BB962C8B-B14F-4D97-AF65-F5344CB8AC3E}">
        <p14:creationId xmlns:p14="http://schemas.microsoft.com/office/powerpoint/2010/main" val="868723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C422-79F7-B2D8-3705-76CF5FDD4CB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42FCC69-4856-194F-6FDE-F1E3ADF353A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5E04B91-E94B-B193-E56B-4E77E3DD4BB1}"/>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5F93C26F-C6DA-E6C2-A566-47CE9653AA0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A3AEC36-71E0-FB17-405D-E4373D922D14}"/>
              </a:ext>
            </a:extLst>
          </p:cNvPr>
          <p:cNvSpPr>
            <a:spLocks noGrp="1"/>
          </p:cNvSpPr>
          <p:nvPr>
            <p:ph type="sldNum" sz="quarter" idx="12"/>
          </p:nvPr>
        </p:nvSpPr>
        <p:spPr/>
        <p:txBody>
          <a:bodyPr/>
          <a:lstStyle/>
          <a:p>
            <a:fld id="{2C89C7AD-BAE7-4168-B25B-3E5A0208C328}" type="slidenum">
              <a:rPr lang="en-IN" smtClean="0"/>
              <a:t>43</a:t>
            </a:fld>
            <a:endParaRPr lang="en-IN"/>
          </a:p>
        </p:txBody>
      </p:sp>
      <p:pic>
        <p:nvPicPr>
          <p:cNvPr id="8" name="Picture 7">
            <a:extLst>
              <a:ext uri="{FF2B5EF4-FFF2-40B4-BE49-F238E27FC236}">
                <a16:creationId xmlns:a16="http://schemas.microsoft.com/office/drawing/2014/main" id="{0B76692D-5E11-2E21-A4A5-450ABBBF8CAA}"/>
              </a:ext>
            </a:extLst>
          </p:cNvPr>
          <p:cNvPicPr>
            <a:picLocks noChangeAspect="1"/>
          </p:cNvPicPr>
          <p:nvPr/>
        </p:nvPicPr>
        <p:blipFill>
          <a:blip r:embed="rId2"/>
          <a:stretch>
            <a:fillRect/>
          </a:stretch>
        </p:blipFill>
        <p:spPr>
          <a:xfrm>
            <a:off x="0" y="373562"/>
            <a:ext cx="12192000" cy="6110875"/>
          </a:xfrm>
          <a:prstGeom prst="rect">
            <a:avLst/>
          </a:prstGeom>
        </p:spPr>
      </p:pic>
    </p:spTree>
    <p:extLst>
      <p:ext uri="{BB962C8B-B14F-4D97-AF65-F5344CB8AC3E}">
        <p14:creationId xmlns:p14="http://schemas.microsoft.com/office/powerpoint/2010/main" val="792212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9E04-3108-BA0C-C28B-2F85D017B54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D05E60F-6ECB-1178-C30D-6A21813A896C}"/>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703BAEC-AB66-8380-248A-482A52A2A49C}"/>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562591CB-D865-5E90-44E9-230124AF9935}"/>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1A19B33-F9F6-3164-BC41-8100A49D9F8F}"/>
              </a:ext>
            </a:extLst>
          </p:cNvPr>
          <p:cNvSpPr>
            <a:spLocks noGrp="1"/>
          </p:cNvSpPr>
          <p:nvPr>
            <p:ph type="sldNum" sz="quarter" idx="12"/>
          </p:nvPr>
        </p:nvSpPr>
        <p:spPr/>
        <p:txBody>
          <a:bodyPr/>
          <a:lstStyle/>
          <a:p>
            <a:fld id="{2C89C7AD-BAE7-4168-B25B-3E5A0208C328}" type="slidenum">
              <a:rPr lang="en-IN" smtClean="0"/>
              <a:t>44</a:t>
            </a:fld>
            <a:endParaRPr lang="en-IN"/>
          </a:p>
        </p:txBody>
      </p:sp>
      <p:pic>
        <p:nvPicPr>
          <p:cNvPr id="8" name="Picture 7">
            <a:extLst>
              <a:ext uri="{FF2B5EF4-FFF2-40B4-BE49-F238E27FC236}">
                <a16:creationId xmlns:a16="http://schemas.microsoft.com/office/drawing/2014/main" id="{625C0D54-D8F5-DEEC-36F7-3CE7165BD2F5}"/>
              </a:ext>
            </a:extLst>
          </p:cNvPr>
          <p:cNvPicPr>
            <a:picLocks noChangeAspect="1"/>
          </p:cNvPicPr>
          <p:nvPr/>
        </p:nvPicPr>
        <p:blipFill>
          <a:blip r:embed="rId2"/>
          <a:stretch>
            <a:fillRect/>
          </a:stretch>
        </p:blipFill>
        <p:spPr>
          <a:xfrm>
            <a:off x="0" y="437171"/>
            <a:ext cx="12192000" cy="5983658"/>
          </a:xfrm>
          <a:prstGeom prst="rect">
            <a:avLst/>
          </a:prstGeom>
        </p:spPr>
      </p:pic>
    </p:spTree>
    <p:extLst>
      <p:ext uri="{BB962C8B-B14F-4D97-AF65-F5344CB8AC3E}">
        <p14:creationId xmlns:p14="http://schemas.microsoft.com/office/powerpoint/2010/main" val="545021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7A27-069E-ACCA-27CF-6461D12F583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569514B-9D58-E3A3-D129-55A81996D038}"/>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BF5EEDD-9A98-C9F2-E576-5D8A95C01F5D}"/>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35DB7B85-F8FD-EC03-4F63-5ACD392E7A4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05CA1D5-B46B-457D-F58A-24D860C37CEA}"/>
              </a:ext>
            </a:extLst>
          </p:cNvPr>
          <p:cNvSpPr>
            <a:spLocks noGrp="1"/>
          </p:cNvSpPr>
          <p:nvPr>
            <p:ph type="sldNum" sz="quarter" idx="12"/>
          </p:nvPr>
        </p:nvSpPr>
        <p:spPr/>
        <p:txBody>
          <a:bodyPr/>
          <a:lstStyle/>
          <a:p>
            <a:fld id="{2C89C7AD-BAE7-4168-B25B-3E5A0208C328}" type="slidenum">
              <a:rPr lang="en-IN" smtClean="0"/>
              <a:t>45</a:t>
            </a:fld>
            <a:endParaRPr lang="en-IN"/>
          </a:p>
        </p:txBody>
      </p:sp>
      <p:pic>
        <p:nvPicPr>
          <p:cNvPr id="8" name="Picture 7">
            <a:extLst>
              <a:ext uri="{FF2B5EF4-FFF2-40B4-BE49-F238E27FC236}">
                <a16:creationId xmlns:a16="http://schemas.microsoft.com/office/drawing/2014/main" id="{8D11E01B-21B5-342A-EBF1-6B7B793510FB}"/>
              </a:ext>
            </a:extLst>
          </p:cNvPr>
          <p:cNvPicPr>
            <a:picLocks noChangeAspect="1"/>
          </p:cNvPicPr>
          <p:nvPr/>
        </p:nvPicPr>
        <p:blipFill>
          <a:blip r:embed="rId2"/>
          <a:stretch>
            <a:fillRect/>
          </a:stretch>
        </p:blipFill>
        <p:spPr>
          <a:xfrm>
            <a:off x="0" y="326492"/>
            <a:ext cx="12192000" cy="6205015"/>
          </a:xfrm>
          <a:prstGeom prst="rect">
            <a:avLst/>
          </a:prstGeom>
        </p:spPr>
      </p:pic>
    </p:spTree>
    <p:extLst>
      <p:ext uri="{BB962C8B-B14F-4D97-AF65-F5344CB8AC3E}">
        <p14:creationId xmlns:p14="http://schemas.microsoft.com/office/powerpoint/2010/main" val="3687400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933B-56B7-CA64-096D-480664779D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070FEAA-7A52-1B68-A89E-96508D6DB04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B0AB2265-3AA0-5E13-71E8-7355DBB6B9AE}"/>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4EEB52AD-95FD-DCD5-E295-465DBF81EDB0}"/>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C04D059-ED28-0FB4-D709-5B4A651DFD95}"/>
              </a:ext>
            </a:extLst>
          </p:cNvPr>
          <p:cNvSpPr>
            <a:spLocks noGrp="1"/>
          </p:cNvSpPr>
          <p:nvPr>
            <p:ph type="sldNum" sz="quarter" idx="12"/>
          </p:nvPr>
        </p:nvSpPr>
        <p:spPr/>
        <p:txBody>
          <a:bodyPr/>
          <a:lstStyle/>
          <a:p>
            <a:fld id="{2C89C7AD-BAE7-4168-B25B-3E5A0208C328}" type="slidenum">
              <a:rPr lang="en-IN" smtClean="0"/>
              <a:t>46</a:t>
            </a:fld>
            <a:endParaRPr lang="en-IN"/>
          </a:p>
        </p:txBody>
      </p:sp>
      <p:pic>
        <p:nvPicPr>
          <p:cNvPr id="8" name="Picture 7">
            <a:extLst>
              <a:ext uri="{FF2B5EF4-FFF2-40B4-BE49-F238E27FC236}">
                <a16:creationId xmlns:a16="http://schemas.microsoft.com/office/drawing/2014/main" id="{638640CB-DA7C-1525-BAEA-64E566D98410}"/>
              </a:ext>
            </a:extLst>
          </p:cNvPr>
          <p:cNvPicPr>
            <a:picLocks noChangeAspect="1"/>
          </p:cNvPicPr>
          <p:nvPr/>
        </p:nvPicPr>
        <p:blipFill>
          <a:blip r:embed="rId2"/>
          <a:stretch>
            <a:fillRect/>
          </a:stretch>
        </p:blipFill>
        <p:spPr>
          <a:xfrm>
            <a:off x="0" y="192493"/>
            <a:ext cx="12192000" cy="6473013"/>
          </a:xfrm>
          <a:prstGeom prst="rect">
            <a:avLst/>
          </a:prstGeom>
        </p:spPr>
      </p:pic>
    </p:spTree>
    <p:extLst>
      <p:ext uri="{BB962C8B-B14F-4D97-AF65-F5344CB8AC3E}">
        <p14:creationId xmlns:p14="http://schemas.microsoft.com/office/powerpoint/2010/main" val="27674490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C44E-515E-D8F8-BA36-F7AE9E4537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7D81C83-3242-F779-ADD6-46B1E94875B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A74798C-D18E-E744-F496-AA5AF3EEABD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342B9E95-C572-8FE0-B160-611C75A280F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99031E06-8F43-D61A-9793-B5C2E855A296}"/>
              </a:ext>
            </a:extLst>
          </p:cNvPr>
          <p:cNvSpPr>
            <a:spLocks noGrp="1"/>
          </p:cNvSpPr>
          <p:nvPr>
            <p:ph type="sldNum" sz="quarter" idx="12"/>
          </p:nvPr>
        </p:nvSpPr>
        <p:spPr/>
        <p:txBody>
          <a:bodyPr/>
          <a:lstStyle/>
          <a:p>
            <a:fld id="{2C89C7AD-BAE7-4168-B25B-3E5A0208C328}" type="slidenum">
              <a:rPr lang="en-IN" smtClean="0"/>
              <a:t>47</a:t>
            </a:fld>
            <a:endParaRPr lang="en-IN"/>
          </a:p>
        </p:txBody>
      </p:sp>
      <p:pic>
        <p:nvPicPr>
          <p:cNvPr id="8" name="Picture 7">
            <a:extLst>
              <a:ext uri="{FF2B5EF4-FFF2-40B4-BE49-F238E27FC236}">
                <a16:creationId xmlns:a16="http://schemas.microsoft.com/office/drawing/2014/main" id="{0DF23DA0-43A2-8E4E-D82F-10B11806EC4A}"/>
              </a:ext>
            </a:extLst>
          </p:cNvPr>
          <p:cNvPicPr>
            <a:picLocks noChangeAspect="1"/>
          </p:cNvPicPr>
          <p:nvPr/>
        </p:nvPicPr>
        <p:blipFill>
          <a:blip r:embed="rId2"/>
          <a:stretch>
            <a:fillRect/>
          </a:stretch>
        </p:blipFill>
        <p:spPr>
          <a:xfrm>
            <a:off x="0" y="260881"/>
            <a:ext cx="12192000" cy="6336237"/>
          </a:xfrm>
          <a:prstGeom prst="rect">
            <a:avLst/>
          </a:prstGeom>
        </p:spPr>
      </p:pic>
    </p:spTree>
    <p:extLst>
      <p:ext uri="{BB962C8B-B14F-4D97-AF65-F5344CB8AC3E}">
        <p14:creationId xmlns:p14="http://schemas.microsoft.com/office/powerpoint/2010/main" val="2428352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ABE9-EAF0-E59A-CE81-67802403790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CAA2989-70C1-DB89-5981-0B0C5C75594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ED04261F-44FA-5983-5C26-F6FCF4126865}"/>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4A9251D1-795B-4243-6F42-E0C6D0C3D7F1}"/>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1480D39-566D-D41C-72C8-B16FCFF95270}"/>
              </a:ext>
            </a:extLst>
          </p:cNvPr>
          <p:cNvSpPr>
            <a:spLocks noGrp="1"/>
          </p:cNvSpPr>
          <p:nvPr>
            <p:ph type="sldNum" sz="quarter" idx="12"/>
          </p:nvPr>
        </p:nvSpPr>
        <p:spPr/>
        <p:txBody>
          <a:bodyPr/>
          <a:lstStyle/>
          <a:p>
            <a:fld id="{2C89C7AD-BAE7-4168-B25B-3E5A0208C328}" type="slidenum">
              <a:rPr lang="en-IN" smtClean="0"/>
              <a:t>48</a:t>
            </a:fld>
            <a:endParaRPr lang="en-IN"/>
          </a:p>
        </p:txBody>
      </p:sp>
      <p:pic>
        <p:nvPicPr>
          <p:cNvPr id="8" name="Picture 7">
            <a:extLst>
              <a:ext uri="{FF2B5EF4-FFF2-40B4-BE49-F238E27FC236}">
                <a16:creationId xmlns:a16="http://schemas.microsoft.com/office/drawing/2014/main" id="{3FC4B799-7AE4-877C-AB3F-EC4304791A4E}"/>
              </a:ext>
            </a:extLst>
          </p:cNvPr>
          <p:cNvPicPr>
            <a:picLocks noChangeAspect="1"/>
          </p:cNvPicPr>
          <p:nvPr/>
        </p:nvPicPr>
        <p:blipFill>
          <a:blip r:embed="rId2"/>
          <a:stretch>
            <a:fillRect/>
          </a:stretch>
        </p:blipFill>
        <p:spPr>
          <a:xfrm>
            <a:off x="0" y="204094"/>
            <a:ext cx="12192000" cy="6449812"/>
          </a:xfrm>
          <a:prstGeom prst="rect">
            <a:avLst/>
          </a:prstGeom>
        </p:spPr>
      </p:pic>
    </p:spTree>
    <p:extLst>
      <p:ext uri="{BB962C8B-B14F-4D97-AF65-F5344CB8AC3E}">
        <p14:creationId xmlns:p14="http://schemas.microsoft.com/office/powerpoint/2010/main" val="2447594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FC23-A35E-DC04-5E6C-08C19A79AC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D6C1A1F-44CE-61F1-C925-DB603040CB83}"/>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0BE1AC2-DF2B-28EC-C03E-C6646DEDB69B}"/>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CAE0E282-E577-AE41-D83D-9F22516A923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7909BF29-5C46-0D88-E4CF-0F8A7C06B10F}"/>
              </a:ext>
            </a:extLst>
          </p:cNvPr>
          <p:cNvSpPr>
            <a:spLocks noGrp="1"/>
          </p:cNvSpPr>
          <p:nvPr>
            <p:ph type="sldNum" sz="quarter" idx="12"/>
          </p:nvPr>
        </p:nvSpPr>
        <p:spPr/>
        <p:txBody>
          <a:bodyPr/>
          <a:lstStyle/>
          <a:p>
            <a:fld id="{2C89C7AD-BAE7-4168-B25B-3E5A0208C328}" type="slidenum">
              <a:rPr lang="en-IN" smtClean="0"/>
              <a:t>49</a:t>
            </a:fld>
            <a:endParaRPr lang="en-IN"/>
          </a:p>
        </p:txBody>
      </p:sp>
      <p:pic>
        <p:nvPicPr>
          <p:cNvPr id="8" name="Picture 7">
            <a:extLst>
              <a:ext uri="{FF2B5EF4-FFF2-40B4-BE49-F238E27FC236}">
                <a16:creationId xmlns:a16="http://schemas.microsoft.com/office/drawing/2014/main" id="{A07294E8-A904-F474-4665-BD43E057040B}"/>
              </a:ext>
            </a:extLst>
          </p:cNvPr>
          <p:cNvPicPr>
            <a:picLocks noChangeAspect="1"/>
          </p:cNvPicPr>
          <p:nvPr/>
        </p:nvPicPr>
        <p:blipFill>
          <a:blip r:embed="rId2"/>
          <a:stretch>
            <a:fillRect/>
          </a:stretch>
        </p:blipFill>
        <p:spPr>
          <a:xfrm>
            <a:off x="0" y="259197"/>
            <a:ext cx="12192000" cy="6339605"/>
          </a:xfrm>
          <a:prstGeom prst="rect">
            <a:avLst/>
          </a:prstGeom>
        </p:spPr>
      </p:pic>
    </p:spTree>
    <p:extLst>
      <p:ext uri="{BB962C8B-B14F-4D97-AF65-F5344CB8AC3E}">
        <p14:creationId xmlns:p14="http://schemas.microsoft.com/office/powerpoint/2010/main" val="38676821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E2C5-07BB-2259-E260-85582EC8CA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3386A85-F5E2-867D-0CB7-9263FB2FDB0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56A34108-D861-EFDE-4E7E-8A4A789344D5}"/>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E29141EE-BAE0-5AAE-B055-533A5362588F}"/>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BC53C959-65D8-1138-28DB-4A3E5AC5DC1A}"/>
              </a:ext>
            </a:extLst>
          </p:cNvPr>
          <p:cNvSpPr>
            <a:spLocks noGrp="1"/>
          </p:cNvSpPr>
          <p:nvPr>
            <p:ph type="sldNum" sz="quarter" idx="12"/>
          </p:nvPr>
        </p:nvSpPr>
        <p:spPr/>
        <p:txBody>
          <a:bodyPr/>
          <a:lstStyle/>
          <a:p>
            <a:fld id="{2C89C7AD-BAE7-4168-B25B-3E5A0208C328}" type="slidenum">
              <a:rPr lang="en-IN" smtClean="0"/>
              <a:t>50</a:t>
            </a:fld>
            <a:endParaRPr lang="en-IN"/>
          </a:p>
        </p:txBody>
      </p:sp>
      <p:pic>
        <p:nvPicPr>
          <p:cNvPr id="8" name="Picture 7">
            <a:extLst>
              <a:ext uri="{FF2B5EF4-FFF2-40B4-BE49-F238E27FC236}">
                <a16:creationId xmlns:a16="http://schemas.microsoft.com/office/drawing/2014/main" id="{4AE3B23E-4606-F57D-CD7C-C662EEA1C2C9}"/>
              </a:ext>
            </a:extLst>
          </p:cNvPr>
          <p:cNvPicPr>
            <a:picLocks noChangeAspect="1"/>
          </p:cNvPicPr>
          <p:nvPr/>
        </p:nvPicPr>
        <p:blipFill>
          <a:blip r:embed="rId2"/>
          <a:stretch>
            <a:fillRect/>
          </a:stretch>
        </p:blipFill>
        <p:spPr>
          <a:xfrm>
            <a:off x="0" y="486203"/>
            <a:ext cx="12192000" cy="5885594"/>
          </a:xfrm>
          <a:prstGeom prst="rect">
            <a:avLst/>
          </a:prstGeom>
        </p:spPr>
      </p:pic>
    </p:spTree>
    <p:extLst>
      <p:ext uri="{BB962C8B-B14F-4D97-AF65-F5344CB8AC3E}">
        <p14:creationId xmlns:p14="http://schemas.microsoft.com/office/powerpoint/2010/main" val="651101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ABF1-2612-8844-AFC0-C9346B5D97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3F71201-CDB1-8BBD-CE8F-A5FC5C2365A0}"/>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265AA8F-3016-D265-4878-CB182AE61400}"/>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A6F5EAEB-814B-B0D0-80A2-A6C11023AD1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FF99034-720D-02F3-D42F-87A731D32C4C}"/>
              </a:ext>
            </a:extLst>
          </p:cNvPr>
          <p:cNvSpPr>
            <a:spLocks noGrp="1"/>
          </p:cNvSpPr>
          <p:nvPr>
            <p:ph type="sldNum" sz="quarter" idx="12"/>
          </p:nvPr>
        </p:nvSpPr>
        <p:spPr/>
        <p:txBody>
          <a:bodyPr/>
          <a:lstStyle/>
          <a:p>
            <a:fld id="{2C89C7AD-BAE7-4168-B25B-3E5A0208C328}" type="slidenum">
              <a:rPr lang="en-IN" smtClean="0"/>
              <a:t>51</a:t>
            </a:fld>
            <a:endParaRPr lang="en-IN"/>
          </a:p>
        </p:txBody>
      </p:sp>
      <p:pic>
        <p:nvPicPr>
          <p:cNvPr id="8" name="Picture 7">
            <a:extLst>
              <a:ext uri="{FF2B5EF4-FFF2-40B4-BE49-F238E27FC236}">
                <a16:creationId xmlns:a16="http://schemas.microsoft.com/office/drawing/2014/main" id="{4331EEC2-D427-9B9D-D3FA-638C5662756B}"/>
              </a:ext>
            </a:extLst>
          </p:cNvPr>
          <p:cNvPicPr>
            <a:picLocks noChangeAspect="1"/>
          </p:cNvPicPr>
          <p:nvPr/>
        </p:nvPicPr>
        <p:blipFill>
          <a:blip r:embed="rId2"/>
          <a:stretch>
            <a:fillRect/>
          </a:stretch>
        </p:blipFill>
        <p:spPr>
          <a:xfrm>
            <a:off x="0" y="245500"/>
            <a:ext cx="12192000" cy="6367000"/>
          </a:xfrm>
          <a:prstGeom prst="rect">
            <a:avLst/>
          </a:prstGeom>
        </p:spPr>
      </p:pic>
    </p:spTree>
    <p:extLst>
      <p:ext uri="{BB962C8B-B14F-4D97-AF65-F5344CB8AC3E}">
        <p14:creationId xmlns:p14="http://schemas.microsoft.com/office/powerpoint/2010/main" val="678641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E706-771A-7AC2-B639-C14AD9B6C26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B847F88-3473-A91C-F9BF-779023A2B47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84687748-311C-E269-95CF-6E736E5D845A}"/>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871ED737-E3FA-18E0-94F3-7EBA3C67E9D9}"/>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831A1208-C18D-3FAD-3022-94B7DA0D6E51}"/>
              </a:ext>
            </a:extLst>
          </p:cNvPr>
          <p:cNvSpPr>
            <a:spLocks noGrp="1"/>
          </p:cNvSpPr>
          <p:nvPr>
            <p:ph type="sldNum" sz="quarter" idx="12"/>
          </p:nvPr>
        </p:nvSpPr>
        <p:spPr/>
        <p:txBody>
          <a:bodyPr/>
          <a:lstStyle/>
          <a:p>
            <a:fld id="{2C89C7AD-BAE7-4168-B25B-3E5A0208C328}" type="slidenum">
              <a:rPr lang="en-IN" smtClean="0"/>
              <a:t>52</a:t>
            </a:fld>
            <a:endParaRPr lang="en-IN"/>
          </a:p>
        </p:txBody>
      </p:sp>
      <p:pic>
        <p:nvPicPr>
          <p:cNvPr id="8" name="Picture 7">
            <a:extLst>
              <a:ext uri="{FF2B5EF4-FFF2-40B4-BE49-F238E27FC236}">
                <a16:creationId xmlns:a16="http://schemas.microsoft.com/office/drawing/2014/main" id="{3B7B6A89-BAC0-9D6B-68C5-24FE44996595}"/>
              </a:ext>
            </a:extLst>
          </p:cNvPr>
          <p:cNvPicPr>
            <a:picLocks noChangeAspect="1"/>
          </p:cNvPicPr>
          <p:nvPr/>
        </p:nvPicPr>
        <p:blipFill>
          <a:blip r:embed="rId2"/>
          <a:stretch>
            <a:fillRect/>
          </a:stretch>
        </p:blipFill>
        <p:spPr>
          <a:xfrm>
            <a:off x="0" y="183558"/>
            <a:ext cx="12192000" cy="6490883"/>
          </a:xfrm>
          <a:prstGeom prst="rect">
            <a:avLst/>
          </a:prstGeom>
        </p:spPr>
      </p:pic>
    </p:spTree>
    <p:extLst>
      <p:ext uri="{BB962C8B-B14F-4D97-AF65-F5344CB8AC3E}">
        <p14:creationId xmlns:p14="http://schemas.microsoft.com/office/powerpoint/2010/main" val="22022984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7FBF-0CC6-EF9A-3AF3-7FBC5FD5AB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0790D39-FB13-ABD6-D6AB-5B34C2AB4FB1}"/>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C7364E3A-53B4-8467-7E52-A430FC24E473}"/>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0A533D0C-507B-F1E2-38AB-5498536D87DE}"/>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51B711EA-762E-6124-0ABF-C2603C7DCE1D}"/>
              </a:ext>
            </a:extLst>
          </p:cNvPr>
          <p:cNvSpPr>
            <a:spLocks noGrp="1"/>
          </p:cNvSpPr>
          <p:nvPr>
            <p:ph type="sldNum" sz="quarter" idx="12"/>
          </p:nvPr>
        </p:nvSpPr>
        <p:spPr/>
        <p:txBody>
          <a:bodyPr/>
          <a:lstStyle/>
          <a:p>
            <a:fld id="{2C89C7AD-BAE7-4168-B25B-3E5A0208C328}" type="slidenum">
              <a:rPr lang="en-IN" smtClean="0"/>
              <a:t>53</a:t>
            </a:fld>
            <a:endParaRPr lang="en-IN"/>
          </a:p>
        </p:txBody>
      </p:sp>
      <p:pic>
        <p:nvPicPr>
          <p:cNvPr id="8" name="Picture 7">
            <a:extLst>
              <a:ext uri="{FF2B5EF4-FFF2-40B4-BE49-F238E27FC236}">
                <a16:creationId xmlns:a16="http://schemas.microsoft.com/office/drawing/2014/main" id="{EF8B7B26-5E4B-2EE8-6E61-EB7B2900DBE3}"/>
              </a:ext>
            </a:extLst>
          </p:cNvPr>
          <p:cNvPicPr>
            <a:picLocks noChangeAspect="1"/>
          </p:cNvPicPr>
          <p:nvPr/>
        </p:nvPicPr>
        <p:blipFill>
          <a:blip r:embed="rId2"/>
          <a:stretch>
            <a:fillRect/>
          </a:stretch>
        </p:blipFill>
        <p:spPr>
          <a:xfrm>
            <a:off x="0" y="650113"/>
            <a:ext cx="12192000" cy="5557773"/>
          </a:xfrm>
          <a:prstGeom prst="rect">
            <a:avLst/>
          </a:prstGeom>
        </p:spPr>
      </p:pic>
    </p:spTree>
    <p:extLst>
      <p:ext uri="{BB962C8B-B14F-4D97-AF65-F5344CB8AC3E}">
        <p14:creationId xmlns:p14="http://schemas.microsoft.com/office/powerpoint/2010/main" val="18533857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2FC4-3F9A-608F-642D-325883FAB1F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DB0BD62-812B-6C42-BE18-4F7E8B253E7B}"/>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F83CD613-2114-F75A-461D-90F5E66F595F}"/>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EC86A193-2057-CF8B-C544-D0D17D354756}"/>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EC154893-C6EE-3EE4-40D2-B3DF88BE4562}"/>
              </a:ext>
            </a:extLst>
          </p:cNvPr>
          <p:cNvSpPr>
            <a:spLocks noGrp="1"/>
          </p:cNvSpPr>
          <p:nvPr>
            <p:ph type="sldNum" sz="quarter" idx="12"/>
          </p:nvPr>
        </p:nvSpPr>
        <p:spPr/>
        <p:txBody>
          <a:bodyPr/>
          <a:lstStyle/>
          <a:p>
            <a:fld id="{2C89C7AD-BAE7-4168-B25B-3E5A0208C328}" type="slidenum">
              <a:rPr lang="en-IN" smtClean="0"/>
              <a:t>54</a:t>
            </a:fld>
            <a:endParaRPr lang="en-IN"/>
          </a:p>
        </p:txBody>
      </p:sp>
      <p:pic>
        <p:nvPicPr>
          <p:cNvPr id="8" name="Picture 7">
            <a:extLst>
              <a:ext uri="{FF2B5EF4-FFF2-40B4-BE49-F238E27FC236}">
                <a16:creationId xmlns:a16="http://schemas.microsoft.com/office/drawing/2014/main" id="{3ED89316-C706-A29F-BFF0-C87574A11FCE}"/>
              </a:ext>
            </a:extLst>
          </p:cNvPr>
          <p:cNvPicPr>
            <a:picLocks noChangeAspect="1"/>
          </p:cNvPicPr>
          <p:nvPr/>
        </p:nvPicPr>
        <p:blipFill>
          <a:blip r:embed="rId2"/>
          <a:stretch>
            <a:fillRect/>
          </a:stretch>
        </p:blipFill>
        <p:spPr>
          <a:xfrm>
            <a:off x="0" y="458418"/>
            <a:ext cx="12192000" cy="5941163"/>
          </a:xfrm>
          <a:prstGeom prst="rect">
            <a:avLst/>
          </a:prstGeom>
        </p:spPr>
      </p:pic>
    </p:spTree>
    <p:extLst>
      <p:ext uri="{BB962C8B-B14F-4D97-AF65-F5344CB8AC3E}">
        <p14:creationId xmlns:p14="http://schemas.microsoft.com/office/powerpoint/2010/main" val="1102736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CE9E-61C0-C765-FB6C-8D79A16522D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50A1447-1288-009B-8A1E-3DA4F5A811F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FD28A8B-6F17-A981-F91D-F44EB34E8670}"/>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C9D161FB-EDE6-FCA6-D356-01AF24E5D7D3}"/>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6471B8A1-E0B1-CB22-3E64-DA7DDAF3E669}"/>
              </a:ext>
            </a:extLst>
          </p:cNvPr>
          <p:cNvSpPr>
            <a:spLocks noGrp="1"/>
          </p:cNvSpPr>
          <p:nvPr>
            <p:ph type="sldNum" sz="quarter" idx="12"/>
          </p:nvPr>
        </p:nvSpPr>
        <p:spPr/>
        <p:txBody>
          <a:bodyPr/>
          <a:lstStyle/>
          <a:p>
            <a:fld id="{2C89C7AD-BAE7-4168-B25B-3E5A0208C328}" type="slidenum">
              <a:rPr lang="en-IN" smtClean="0"/>
              <a:t>55</a:t>
            </a:fld>
            <a:endParaRPr lang="en-IN"/>
          </a:p>
        </p:txBody>
      </p:sp>
      <p:pic>
        <p:nvPicPr>
          <p:cNvPr id="8" name="Picture 7">
            <a:extLst>
              <a:ext uri="{FF2B5EF4-FFF2-40B4-BE49-F238E27FC236}">
                <a16:creationId xmlns:a16="http://schemas.microsoft.com/office/drawing/2014/main" id="{300DDBF3-9EA2-79EA-B3AF-19404748AAD2}"/>
              </a:ext>
            </a:extLst>
          </p:cNvPr>
          <p:cNvPicPr>
            <a:picLocks noChangeAspect="1"/>
          </p:cNvPicPr>
          <p:nvPr/>
        </p:nvPicPr>
        <p:blipFill>
          <a:blip r:embed="rId2"/>
          <a:stretch>
            <a:fillRect/>
          </a:stretch>
        </p:blipFill>
        <p:spPr>
          <a:xfrm>
            <a:off x="0" y="231242"/>
            <a:ext cx="12192000" cy="6395515"/>
          </a:xfrm>
          <a:prstGeom prst="rect">
            <a:avLst/>
          </a:prstGeom>
        </p:spPr>
      </p:pic>
    </p:spTree>
    <p:extLst>
      <p:ext uri="{BB962C8B-B14F-4D97-AF65-F5344CB8AC3E}">
        <p14:creationId xmlns:p14="http://schemas.microsoft.com/office/powerpoint/2010/main" val="38445126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1E58-1AEB-7663-8220-6EE7554E08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C29BF24-2585-445D-0DA5-E04A2112EBE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5EAFBE78-D1AB-A132-ED94-46E3848346B9}"/>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B84ADFC6-7BB5-9252-1283-9F720FF0A747}"/>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F7ECE91C-1EDC-4584-10CA-A8563AC11EC8}"/>
              </a:ext>
            </a:extLst>
          </p:cNvPr>
          <p:cNvSpPr>
            <a:spLocks noGrp="1"/>
          </p:cNvSpPr>
          <p:nvPr>
            <p:ph type="sldNum" sz="quarter" idx="12"/>
          </p:nvPr>
        </p:nvSpPr>
        <p:spPr/>
        <p:txBody>
          <a:bodyPr/>
          <a:lstStyle/>
          <a:p>
            <a:fld id="{2C89C7AD-BAE7-4168-B25B-3E5A0208C328}" type="slidenum">
              <a:rPr lang="en-IN" smtClean="0"/>
              <a:t>56</a:t>
            </a:fld>
            <a:endParaRPr lang="en-IN"/>
          </a:p>
        </p:txBody>
      </p:sp>
      <p:pic>
        <p:nvPicPr>
          <p:cNvPr id="8" name="Picture 7">
            <a:extLst>
              <a:ext uri="{FF2B5EF4-FFF2-40B4-BE49-F238E27FC236}">
                <a16:creationId xmlns:a16="http://schemas.microsoft.com/office/drawing/2014/main" id="{E711CD00-CAE2-2A8E-1CBB-56B0D0DDC38E}"/>
              </a:ext>
            </a:extLst>
          </p:cNvPr>
          <p:cNvPicPr>
            <a:picLocks noChangeAspect="1"/>
          </p:cNvPicPr>
          <p:nvPr/>
        </p:nvPicPr>
        <p:blipFill>
          <a:blip r:embed="rId2"/>
          <a:stretch>
            <a:fillRect/>
          </a:stretch>
        </p:blipFill>
        <p:spPr>
          <a:xfrm>
            <a:off x="0" y="213000"/>
            <a:ext cx="12192000" cy="6432000"/>
          </a:xfrm>
          <a:prstGeom prst="rect">
            <a:avLst/>
          </a:prstGeom>
        </p:spPr>
      </p:pic>
    </p:spTree>
    <p:extLst>
      <p:ext uri="{BB962C8B-B14F-4D97-AF65-F5344CB8AC3E}">
        <p14:creationId xmlns:p14="http://schemas.microsoft.com/office/powerpoint/2010/main" val="2372543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687B-7B60-7A1D-67AB-AB2D7BF4F1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4520A8B-4D9E-4F07-5DB5-2E25FEE85CC7}"/>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08D1EB2-E0ED-9048-8576-E368B7C5ADC2}"/>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26F1A8F8-0C2C-DDC1-BB22-E0430DD8D7FA}"/>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29D165F8-1C7D-BE67-ECE7-6AF88CA860A5}"/>
              </a:ext>
            </a:extLst>
          </p:cNvPr>
          <p:cNvSpPr>
            <a:spLocks noGrp="1"/>
          </p:cNvSpPr>
          <p:nvPr>
            <p:ph type="sldNum" sz="quarter" idx="12"/>
          </p:nvPr>
        </p:nvSpPr>
        <p:spPr/>
        <p:txBody>
          <a:bodyPr/>
          <a:lstStyle/>
          <a:p>
            <a:fld id="{2C89C7AD-BAE7-4168-B25B-3E5A0208C328}" type="slidenum">
              <a:rPr lang="en-IN" smtClean="0"/>
              <a:t>57</a:t>
            </a:fld>
            <a:endParaRPr lang="en-IN"/>
          </a:p>
        </p:txBody>
      </p:sp>
      <p:pic>
        <p:nvPicPr>
          <p:cNvPr id="8" name="Picture 7">
            <a:extLst>
              <a:ext uri="{FF2B5EF4-FFF2-40B4-BE49-F238E27FC236}">
                <a16:creationId xmlns:a16="http://schemas.microsoft.com/office/drawing/2014/main" id="{63DA6374-E7A1-CEB1-957D-A0068EA93FBA}"/>
              </a:ext>
            </a:extLst>
          </p:cNvPr>
          <p:cNvPicPr>
            <a:picLocks noChangeAspect="1"/>
          </p:cNvPicPr>
          <p:nvPr/>
        </p:nvPicPr>
        <p:blipFill>
          <a:blip r:embed="rId2"/>
          <a:stretch>
            <a:fillRect/>
          </a:stretch>
        </p:blipFill>
        <p:spPr>
          <a:xfrm>
            <a:off x="0" y="200334"/>
            <a:ext cx="12192000" cy="6457331"/>
          </a:xfrm>
          <a:prstGeom prst="rect">
            <a:avLst/>
          </a:prstGeom>
        </p:spPr>
      </p:pic>
    </p:spTree>
    <p:extLst>
      <p:ext uri="{BB962C8B-B14F-4D97-AF65-F5344CB8AC3E}">
        <p14:creationId xmlns:p14="http://schemas.microsoft.com/office/powerpoint/2010/main" val="3358246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98DA-66D9-0064-6FF2-13C9181A663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C7209A3-EF66-26A6-A1BC-8CF237C781E6}"/>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741146C5-E257-25EA-3F5A-0800788D0F2C}"/>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D538E2FB-EAA8-CF2B-1B47-9388321D6AAD}"/>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95447EA-930D-E5CE-AFFE-56EE4B884805}"/>
              </a:ext>
            </a:extLst>
          </p:cNvPr>
          <p:cNvSpPr>
            <a:spLocks noGrp="1"/>
          </p:cNvSpPr>
          <p:nvPr>
            <p:ph type="sldNum" sz="quarter" idx="12"/>
          </p:nvPr>
        </p:nvSpPr>
        <p:spPr/>
        <p:txBody>
          <a:bodyPr/>
          <a:lstStyle/>
          <a:p>
            <a:fld id="{2C89C7AD-BAE7-4168-B25B-3E5A0208C328}" type="slidenum">
              <a:rPr lang="en-IN" smtClean="0"/>
              <a:t>58</a:t>
            </a:fld>
            <a:endParaRPr lang="en-IN"/>
          </a:p>
        </p:txBody>
      </p:sp>
      <p:pic>
        <p:nvPicPr>
          <p:cNvPr id="8" name="Picture 7">
            <a:extLst>
              <a:ext uri="{FF2B5EF4-FFF2-40B4-BE49-F238E27FC236}">
                <a16:creationId xmlns:a16="http://schemas.microsoft.com/office/drawing/2014/main" id="{5B6F5FFA-8116-735C-7CD4-5031F37E364B}"/>
              </a:ext>
            </a:extLst>
          </p:cNvPr>
          <p:cNvPicPr>
            <a:picLocks noChangeAspect="1"/>
          </p:cNvPicPr>
          <p:nvPr/>
        </p:nvPicPr>
        <p:blipFill>
          <a:blip r:embed="rId2"/>
          <a:stretch>
            <a:fillRect/>
          </a:stretch>
        </p:blipFill>
        <p:spPr>
          <a:xfrm>
            <a:off x="0" y="497833"/>
            <a:ext cx="12192000" cy="5862334"/>
          </a:xfrm>
          <a:prstGeom prst="rect">
            <a:avLst/>
          </a:prstGeom>
        </p:spPr>
      </p:pic>
    </p:spTree>
    <p:extLst>
      <p:ext uri="{BB962C8B-B14F-4D97-AF65-F5344CB8AC3E}">
        <p14:creationId xmlns:p14="http://schemas.microsoft.com/office/powerpoint/2010/main" val="33563459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69DE-BA3B-6EFB-8271-750457DE73F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800BFFD-D6B0-AB33-94CB-B9EA0BDE9C69}"/>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9E758D10-5B5F-F8C5-AD2D-507D8E149C8C}"/>
              </a:ext>
            </a:extLst>
          </p:cNvPr>
          <p:cNvSpPr>
            <a:spLocks noGrp="1"/>
          </p:cNvSpPr>
          <p:nvPr>
            <p:ph type="dt" sz="half" idx="10"/>
          </p:nvPr>
        </p:nvSpPr>
        <p:spPr/>
        <p:txBody>
          <a:bodyPr/>
          <a:lstStyle/>
          <a:p>
            <a:fld id="{4FB9493F-1490-410D-B833-C65D34D92A43}" type="datetime1">
              <a:rPr lang="en-IN" smtClean="0"/>
              <a:t>20-07-2024</a:t>
            </a:fld>
            <a:endParaRPr lang="en-IN"/>
          </a:p>
        </p:txBody>
      </p:sp>
      <p:sp>
        <p:nvSpPr>
          <p:cNvPr id="5" name="Footer Placeholder 4">
            <a:extLst>
              <a:ext uri="{FF2B5EF4-FFF2-40B4-BE49-F238E27FC236}">
                <a16:creationId xmlns:a16="http://schemas.microsoft.com/office/drawing/2014/main" id="{117C45EB-04F7-4AAE-A796-07E0C2A5FD58}"/>
              </a:ext>
            </a:extLst>
          </p:cNvPr>
          <p:cNvSpPr>
            <a:spLocks noGrp="1"/>
          </p:cNvSpPr>
          <p:nvPr>
            <p:ph type="ftr" sz="quarter" idx="11"/>
          </p:nvPr>
        </p:nvSpPr>
        <p:spPr/>
        <p:txBody>
          <a:bodyPr/>
          <a:lstStyle/>
          <a:p>
            <a:r>
              <a:rPr lang="en-IN"/>
              <a:t>Introduction</a:t>
            </a:r>
          </a:p>
        </p:txBody>
      </p:sp>
      <p:sp>
        <p:nvSpPr>
          <p:cNvPr id="6" name="Slide Number Placeholder 5">
            <a:extLst>
              <a:ext uri="{FF2B5EF4-FFF2-40B4-BE49-F238E27FC236}">
                <a16:creationId xmlns:a16="http://schemas.microsoft.com/office/drawing/2014/main" id="{1BC1C0AA-2E12-0942-EF4A-58C31239520A}"/>
              </a:ext>
            </a:extLst>
          </p:cNvPr>
          <p:cNvSpPr>
            <a:spLocks noGrp="1"/>
          </p:cNvSpPr>
          <p:nvPr>
            <p:ph type="sldNum" sz="quarter" idx="12"/>
          </p:nvPr>
        </p:nvSpPr>
        <p:spPr/>
        <p:txBody>
          <a:bodyPr/>
          <a:lstStyle/>
          <a:p>
            <a:fld id="{2C89C7AD-BAE7-4168-B25B-3E5A0208C328}" type="slidenum">
              <a:rPr lang="en-IN" smtClean="0"/>
              <a:t>59</a:t>
            </a:fld>
            <a:endParaRPr lang="en-IN"/>
          </a:p>
        </p:txBody>
      </p:sp>
      <p:pic>
        <p:nvPicPr>
          <p:cNvPr id="8" name="Picture 7">
            <a:extLst>
              <a:ext uri="{FF2B5EF4-FFF2-40B4-BE49-F238E27FC236}">
                <a16:creationId xmlns:a16="http://schemas.microsoft.com/office/drawing/2014/main" id="{4DBA0300-27A5-FFFA-4240-D1F992675BC3}"/>
              </a:ext>
            </a:extLst>
          </p:cNvPr>
          <p:cNvPicPr>
            <a:picLocks noChangeAspect="1"/>
          </p:cNvPicPr>
          <p:nvPr/>
        </p:nvPicPr>
        <p:blipFill rotWithShape="1">
          <a:blip r:embed="rId2"/>
          <a:srcRect b="3579"/>
          <a:stretch/>
        </p:blipFill>
        <p:spPr>
          <a:xfrm>
            <a:off x="0" y="327708"/>
            <a:ext cx="12192000" cy="5980564"/>
          </a:xfrm>
          <a:prstGeom prst="rect">
            <a:avLst/>
          </a:prstGeom>
        </p:spPr>
      </p:pic>
    </p:spTree>
    <p:extLst>
      <p:ext uri="{BB962C8B-B14F-4D97-AF65-F5344CB8AC3E}">
        <p14:creationId xmlns:p14="http://schemas.microsoft.com/office/powerpoint/2010/main" val="2622004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a:xfrm>
            <a:off x="2209800" y="1981200"/>
            <a:ext cx="8001000" cy="3276600"/>
          </a:xfrm>
          <a:solidFill>
            <a:srgbClr val="FFCCCC">
              <a:alpha val="67000"/>
            </a:srgbClr>
          </a:solidFill>
        </p:spPr>
        <p:txBody>
          <a:bodyPr/>
          <a:lstStyle/>
          <a:p>
            <a:pPr algn="l" eaLnBrk="1" hangingPunct="1">
              <a:lnSpc>
                <a:spcPct val="155000"/>
              </a:lnSpc>
              <a:defRPr/>
            </a:pPr>
            <a:r>
              <a:rPr lang="en-US" sz="4400">
                <a:effectLst>
                  <a:outerShdw blurRad="38100" dist="38100" dir="2700000" algn="tl">
                    <a:srgbClr val="000000"/>
                  </a:outerShdw>
                </a:effectLst>
              </a:rPr>
              <a:t>The Liner Probability Model, the Probit Model and the Logit Model </a:t>
            </a:r>
          </a:p>
        </p:txBody>
      </p:sp>
      <p:sp>
        <p:nvSpPr>
          <p:cNvPr id="41987" name="Rectangle 5"/>
          <p:cNvSpPr>
            <a:spLocks noGrp="1" noChangeArrowheads="1"/>
          </p:cNvSpPr>
          <p:nvPr>
            <p:ph type="subTitle" idx="1"/>
          </p:nvPr>
        </p:nvSpPr>
        <p:spPr>
          <a:xfrm>
            <a:off x="1676400" y="0"/>
            <a:ext cx="5861050" cy="533400"/>
          </a:xfrm>
          <a:solidFill>
            <a:schemeClr val="bg1">
              <a:alpha val="38823"/>
            </a:schemeClr>
          </a:solidFill>
          <a:ln w="38100"/>
        </p:spPr>
        <p:txBody>
          <a:bodyPr>
            <a:normAutofit fontScale="92500" lnSpcReduction="10000"/>
          </a:bodyPr>
          <a:lstStyle/>
          <a:p>
            <a:pPr algn="l" eaLnBrk="1" hangingPunct="1"/>
            <a:r>
              <a:rPr lang="en-US" sz="3600"/>
              <a:t>And, this takes us to …</a:t>
            </a:r>
          </a:p>
        </p:txBody>
      </p:sp>
    </p:spTree>
    <p:extLst>
      <p:ext uri="{BB962C8B-B14F-4D97-AF65-F5344CB8AC3E}">
        <p14:creationId xmlns:p14="http://schemas.microsoft.com/office/powerpoint/2010/main" val="1956168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Topic for the day is …</a:t>
            </a:r>
          </a:p>
        </p:txBody>
      </p:sp>
      <p:graphicFrame>
        <p:nvGraphicFramePr>
          <p:cNvPr id="4" name="Content Placeholder 3"/>
          <p:cNvGraphicFramePr>
            <a:graphicFrameLocks noGrp="1"/>
          </p:cNvGraphicFramePr>
          <p:nvPr>
            <p:ph idx="1"/>
          </p:nvPr>
        </p:nvGraphicFramePr>
        <p:xfrm>
          <a:off x="1676400" y="1447800"/>
          <a:ext cx="8763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66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l" eaLnBrk="1" hangingPunct="1">
              <a:defRPr/>
            </a:pPr>
            <a:r>
              <a:rPr lang="en-US"/>
              <a:t>Let’s consider a problem…</a:t>
            </a:r>
          </a:p>
        </p:txBody>
      </p:sp>
      <p:sp>
        <p:nvSpPr>
          <p:cNvPr id="43011" name="Rectangle 3"/>
          <p:cNvSpPr>
            <a:spLocks noGrp="1" noChangeArrowheads="1"/>
          </p:cNvSpPr>
          <p:nvPr>
            <p:ph type="body" idx="1"/>
          </p:nvPr>
        </p:nvSpPr>
        <p:spPr/>
        <p:txBody>
          <a:bodyPr/>
          <a:lstStyle/>
          <a:p>
            <a:pPr marL="533400" indent="-533400">
              <a:lnSpc>
                <a:spcPct val="140000"/>
              </a:lnSpc>
            </a:pPr>
            <a:r>
              <a:rPr lang="en-US" sz="2200"/>
              <a:t>A researcher, Mr. Suyra Kant,  wants to know what are the factors that determine the ‘bankruptcy’ of a firm. He took a sample of 33 Solvent Firms and 33 Bankrupt Firms; and collected information on the following financial parameters:</a:t>
            </a:r>
          </a:p>
          <a:p>
            <a:pPr marL="1371600" lvl="2" indent="-457200">
              <a:lnSpc>
                <a:spcPct val="160000"/>
              </a:lnSpc>
              <a:buFontTx/>
              <a:buAutoNum type="arabicPeriod"/>
            </a:pPr>
            <a:r>
              <a:rPr lang="en-US"/>
              <a:t>Working Capital to Total Assets (WC_ASSET)</a:t>
            </a:r>
          </a:p>
          <a:p>
            <a:pPr marL="1371600" lvl="2" indent="-457200">
              <a:lnSpc>
                <a:spcPct val="160000"/>
              </a:lnSpc>
              <a:buFontTx/>
              <a:buAutoNum type="arabicPeriod"/>
            </a:pPr>
            <a:r>
              <a:rPr lang="en-US">
                <a:solidFill>
                  <a:srgbClr val="006600"/>
                </a:solidFill>
              </a:rPr>
              <a:t>Retained Earnings to Total Assets (RE_ASSET)</a:t>
            </a:r>
          </a:p>
          <a:p>
            <a:pPr marL="1371600" lvl="2" indent="-457200">
              <a:lnSpc>
                <a:spcPct val="160000"/>
              </a:lnSpc>
              <a:buFontTx/>
              <a:buAutoNum type="arabicPeriod"/>
            </a:pPr>
            <a:r>
              <a:rPr lang="en-US"/>
              <a:t>Return on Assets (ROA)</a:t>
            </a:r>
          </a:p>
          <a:p>
            <a:pPr marL="1371600" lvl="2" indent="-457200">
              <a:lnSpc>
                <a:spcPct val="160000"/>
              </a:lnSpc>
              <a:buFontTx/>
              <a:buAutoNum type="arabicPeriod"/>
            </a:pPr>
            <a:r>
              <a:rPr lang="en-US">
                <a:solidFill>
                  <a:srgbClr val="006600"/>
                </a:solidFill>
              </a:rPr>
              <a:t>Assets Turnover Ratio (ASSET_TURN)</a:t>
            </a:r>
          </a:p>
          <a:p>
            <a:pPr marL="1371600" lvl="2" indent="-457200">
              <a:lnSpc>
                <a:spcPct val="160000"/>
              </a:lnSpc>
              <a:buFontTx/>
              <a:buAutoNum type="arabicPeriod"/>
            </a:pPr>
            <a:r>
              <a:rPr lang="en-US"/>
              <a:t>Market Value to Book Value (MV_BV)</a:t>
            </a:r>
          </a:p>
        </p:txBody>
      </p:sp>
    </p:spTree>
    <p:extLst>
      <p:ext uri="{BB962C8B-B14F-4D97-AF65-F5344CB8AC3E}">
        <p14:creationId xmlns:p14="http://schemas.microsoft.com/office/powerpoint/2010/main" val="5448617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l" eaLnBrk="1" hangingPunct="1">
              <a:defRPr/>
            </a:pPr>
            <a:r>
              <a:rPr lang="en-US" sz="3100"/>
              <a:t>Mr. Suyra Kant has made the following model…</a:t>
            </a:r>
          </a:p>
        </p:txBody>
      </p:sp>
      <p:graphicFrame>
        <p:nvGraphicFramePr>
          <p:cNvPr id="2050" name="Object 4"/>
          <p:cNvGraphicFramePr>
            <a:graphicFrameLocks noChangeAspect="1"/>
          </p:cNvGraphicFramePr>
          <p:nvPr/>
        </p:nvGraphicFramePr>
        <p:xfrm>
          <a:off x="5638800" y="3328989"/>
          <a:ext cx="914400" cy="198437"/>
        </p:xfrm>
        <a:graphic>
          <a:graphicData uri="http://schemas.openxmlformats.org/presentationml/2006/ole">
            <mc:AlternateContent xmlns:mc="http://schemas.openxmlformats.org/markup-compatibility/2006">
              <mc:Choice xmlns:v="urn:schemas-microsoft-com:vml" Requires="v">
                <p:oleObj name="Equation" r:id="rId2" imgW="914400" imgH="198720" progId="Equation.DSMT4">
                  <p:embed/>
                </p:oleObj>
              </mc:Choice>
              <mc:Fallback>
                <p:oleObj name="Equation" r:id="rId2" imgW="914400" imgH="198720" progId="Equation.DSMT4">
                  <p:embed/>
                  <p:pic>
                    <p:nvPicPr>
                      <p:cNvPr id="205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328989"/>
                        <a:ext cx="914400" cy="198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89" name="Object 5"/>
          <p:cNvGraphicFramePr>
            <a:graphicFrameLocks noChangeAspect="1"/>
          </p:cNvGraphicFramePr>
          <p:nvPr/>
        </p:nvGraphicFramePr>
        <p:xfrm>
          <a:off x="1524000" y="3314700"/>
          <a:ext cx="9144000" cy="342900"/>
        </p:xfrm>
        <a:graphic>
          <a:graphicData uri="http://schemas.openxmlformats.org/presentationml/2006/ole">
            <mc:AlternateContent xmlns:mc="http://schemas.openxmlformats.org/markup-compatibility/2006">
              <mc:Choice xmlns:v="urn:schemas-microsoft-com:vml" Requires="v">
                <p:oleObj name="Equation" r:id="rId4" imgW="5905440" imgH="228600" progId="Equation.DSMT4">
                  <p:embed/>
                </p:oleObj>
              </mc:Choice>
              <mc:Fallback>
                <p:oleObj name="Equation" r:id="rId4" imgW="5905440" imgH="228600" progId="Equation.DSMT4">
                  <p:embed/>
                  <p:pic>
                    <p:nvPicPr>
                      <p:cNvPr id="4198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314700"/>
                        <a:ext cx="9144000" cy="342900"/>
                      </a:xfrm>
                      <a:prstGeom prst="rect">
                        <a:avLst/>
                      </a:prstGeom>
                      <a:solidFill>
                        <a:srgbClr val="FFCCCC"/>
                      </a:solidFill>
                      <a:ln w="9525">
                        <a:solidFill>
                          <a:srgbClr val="660066"/>
                        </a:solidFill>
                        <a:miter lim="800000"/>
                        <a:headEnd/>
                        <a:tailEnd/>
                      </a:ln>
                    </p:spPr>
                  </p:pic>
                </p:oleObj>
              </mc:Fallback>
            </mc:AlternateContent>
          </a:graphicData>
        </a:graphic>
      </p:graphicFrame>
      <p:sp>
        <p:nvSpPr>
          <p:cNvPr id="41990" name="AutoShape 6" descr="Wide upward diagonal"/>
          <p:cNvSpPr>
            <a:spLocks noChangeArrowheads="1"/>
          </p:cNvSpPr>
          <p:nvPr/>
        </p:nvSpPr>
        <p:spPr bwMode="auto">
          <a:xfrm>
            <a:off x="1524000" y="1600200"/>
            <a:ext cx="3657600" cy="1028700"/>
          </a:xfrm>
          <a:prstGeom prst="roundRect">
            <a:avLst>
              <a:gd name="adj" fmla="val 16667"/>
            </a:avLst>
          </a:prstGeom>
          <a:pattFill prst="wdUpDiag">
            <a:fgClr>
              <a:srgbClr val="CCFFCC"/>
            </a:fgClr>
            <a:bgClr>
              <a:schemeClr val="bg1"/>
            </a:bgClr>
          </a:pattFill>
          <a:ln w="44450">
            <a:solidFill>
              <a:srgbClr val="008000"/>
            </a:solidFill>
            <a:round/>
            <a:headEnd/>
            <a:tailEnd/>
          </a:ln>
        </p:spPr>
        <p:txBody>
          <a:bodyPr anchor="ctr"/>
          <a:lstStyle/>
          <a:p>
            <a:pPr algn="ctr" fontAlgn="base">
              <a:lnSpc>
                <a:spcPct val="80000"/>
              </a:lnSpc>
              <a:spcBef>
                <a:spcPct val="0"/>
              </a:spcBef>
              <a:spcAft>
                <a:spcPct val="0"/>
              </a:spcAft>
              <a:defRPr/>
            </a:pPr>
            <a:r>
              <a:rPr lang="en-US" sz="2000">
                <a:solidFill>
                  <a:srgbClr val="800000"/>
                </a:solidFill>
                <a:latin typeface="Arial Narrow" pitchFamily="34" charset="0"/>
              </a:rPr>
              <a:t>Binary Variable; GROUP=0, the company is bankrupt and GROUP=1, the company is solvent.</a:t>
            </a:r>
          </a:p>
        </p:txBody>
      </p:sp>
      <p:cxnSp>
        <p:nvCxnSpPr>
          <p:cNvPr id="41991" name="AutoShape 7"/>
          <p:cNvCxnSpPr>
            <a:cxnSpLocks noChangeShapeType="1"/>
          </p:cNvCxnSpPr>
          <p:nvPr/>
        </p:nvCxnSpPr>
        <p:spPr bwMode="auto">
          <a:xfrm flipH="1">
            <a:off x="1981200" y="2676526"/>
            <a:ext cx="228600" cy="663575"/>
          </a:xfrm>
          <a:prstGeom prst="straightConnector1">
            <a:avLst/>
          </a:prstGeom>
          <a:noFill/>
          <a:ln w="44450">
            <a:solidFill>
              <a:srgbClr val="008000"/>
            </a:solidFill>
            <a:round/>
            <a:headEnd/>
            <a:tailEnd type="triangle" w="med" len="med"/>
          </a:ln>
        </p:spPr>
      </p:cxnSp>
      <p:sp>
        <p:nvSpPr>
          <p:cNvPr id="41992" name="Oval 8"/>
          <p:cNvSpPr>
            <a:spLocks noChangeArrowheads="1"/>
          </p:cNvSpPr>
          <p:nvPr/>
        </p:nvSpPr>
        <p:spPr bwMode="auto">
          <a:xfrm>
            <a:off x="1905000" y="4267200"/>
            <a:ext cx="8305800" cy="1905000"/>
          </a:xfrm>
          <a:prstGeom prst="ellipse">
            <a:avLst/>
          </a:prstGeom>
          <a:solidFill>
            <a:srgbClr val="99CCFF"/>
          </a:solidFill>
          <a:ln w="44450">
            <a:solidFill>
              <a:srgbClr val="000099"/>
            </a:solidFill>
            <a:round/>
            <a:headEnd/>
            <a:tailEnd/>
          </a:ln>
        </p:spPr>
        <p:txBody>
          <a:bodyPr anchor="ctr"/>
          <a:lstStyle/>
          <a:p>
            <a:pPr algn="ctr" fontAlgn="base">
              <a:spcBef>
                <a:spcPct val="0"/>
              </a:spcBef>
              <a:spcAft>
                <a:spcPct val="0"/>
              </a:spcAft>
              <a:defRPr/>
            </a:pPr>
            <a:r>
              <a:rPr lang="en-US" sz="2400" i="1">
                <a:solidFill>
                  <a:srgbClr val="000099"/>
                </a:solidFill>
                <a:latin typeface="Bookman Old Style" pitchFamily="18" charset="0"/>
              </a:rPr>
              <a:t>What does this equation means? If the estimated value of the dependent variable GROUP is 0.75, how to interpret it?</a:t>
            </a:r>
          </a:p>
        </p:txBody>
      </p:sp>
    </p:spTree>
    <p:extLst>
      <p:ext uri="{BB962C8B-B14F-4D97-AF65-F5344CB8AC3E}">
        <p14:creationId xmlns:p14="http://schemas.microsoft.com/office/powerpoint/2010/main" val="258755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1990"/>
                                        </p:tgtEl>
                                        <p:attrNameLst>
                                          <p:attrName>style.visibility</p:attrName>
                                        </p:attrNameLst>
                                      </p:cBhvr>
                                      <p:to>
                                        <p:strVal val="visible"/>
                                      </p:to>
                                    </p:set>
                                    <p:animEffect transition="in" filter="wipe(up)">
                                      <p:cBhvr>
                                        <p:cTn id="7" dur="1000"/>
                                        <p:tgtEl>
                                          <p:spTgt spid="41990"/>
                                        </p:tgtEl>
                                      </p:cBhvr>
                                    </p:animEffect>
                                  </p:childTnLst>
                                </p:cTn>
                              </p:par>
                              <p:par>
                                <p:cTn id="8" presetID="22" presetClass="entr" presetSubtype="1" fill="hold" nodeType="withEffect">
                                  <p:stCondLst>
                                    <p:cond delay="0"/>
                                  </p:stCondLst>
                                  <p:childTnLst>
                                    <p:set>
                                      <p:cBhvr>
                                        <p:cTn id="9" dur="1" fill="hold">
                                          <p:stCondLst>
                                            <p:cond delay="0"/>
                                          </p:stCondLst>
                                        </p:cTn>
                                        <p:tgtEl>
                                          <p:spTgt spid="41991"/>
                                        </p:tgtEl>
                                        <p:attrNameLst>
                                          <p:attrName>style.visibility</p:attrName>
                                        </p:attrNameLst>
                                      </p:cBhvr>
                                      <p:to>
                                        <p:strVal val="visible"/>
                                      </p:to>
                                    </p:set>
                                    <p:animEffect transition="in" filter="wipe(up)">
                                      <p:cBhvr>
                                        <p:cTn id="10" dur="1000"/>
                                        <p:tgtEl>
                                          <p:spTgt spid="41991"/>
                                        </p:tgtEl>
                                      </p:cBhvr>
                                    </p:animEffect>
                                  </p:childTnLst>
                                </p:cTn>
                              </p:par>
                              <p:par>
                                <p:cTn id="11" presetID="22" presetClass="entr" presetSubtype="1" fill="hold" nodeType="withEffect">
                                  <p:stCondLst>
                                    <p:cond delay="0"/>
                                  </p:stCondLst>
                                  <p:childTnLst>
                                    <p:set>
                                      <p:cBhvr>
                                        <p:cTn id="12" dur="1" fill="hold">
                                          <p:stCondLst>
                                            <p:cond delay="0"/>
                                          </p:stCondLst>
                                        </p:cTn>
                                        <p:tgtEl>
                                          <p:spTgt spid="41989"/>
                                        </p:tgtEl>
                                        <p:attrNameLst>
                                          <p:attrName>style.visibility</p:attrName>
                                        </p:attrNameLst>
                                      </p:cBhvr>
                                      <p:to>
                                        <p:strVal val="visible"/>
                                      </p:to>
                                    </p:set>
                                    <p:animEffect transition="in" filter="wipe(up)">
                                      <p:cBhvr>
                                        <p:cTn id="13" dur="1000"/>
                                        <p:tgtEl>
                                          <p:spTgt spid="41989"/>
                                        </p:tgtEl>
                                      </p:cBhvr>
                                    </p:animEffect>
                                  </p:childTnLst>
                                </p:cTn>
                              </p:par>
                            </p:childTnLst>
                          </p:cTn>
                        </p:par>
                        <p:par>
                          <p:cTn id="14" fill="hold">
                            <p:stCondLst>
                              <p:cond delay="1000"/>
                            </p:stCondLst>
                            <p:childTnLst>
                              <p:par>
                                <p:cTn id="15" presetID="35" presetClass="emph" presetSubtype="0" repeatCount="indefinite" fill="hold" grpId="1" nodeType="afterEffect">
                                  <p:stCondLst>
                                    <p:cond delay="0"/>
                                  </p:stCondLst>
                                  <p:endCondLst>
                                    <p:cond evt="onNext" delay="0">
                                      <p:tgtEl>
                                        <p:sldTgt/>
                                      </p:tgtEl>
                                    </p:cond>
                                  </p:endCondLst>
                                  <p:childTnLst>
                                    <p:anim calcmode="discrete" valueType="str">
                                      <p:cBhvr>
                                        <p:cTn id="16" dur="1000" fill="hold"/>
                                        <p:tgtEl>
                                          <p:spTgt spid="41990"/>
                                        </p:tgtEl>
                                        <p:attrNameLst>
                                          <p:attrName>style.visibility</p:attrName>
                                        </p:attrNameLst>
                                      </p:cBhvr>
                                      <p:tavLst>
                                        <p:tav tm="0">
                                          <p:val>
                                            <p:strVal val="hidden"/>
                                          </p:val>
                                        </p:tav>
                                        <p:tav tm="50000">
                                          <p:val>
                                            <p:strVal val="visible"/>
                                          </p:val>
                                        </p:tav>
                                      </p:tavLst>
                                    </p:anim>
                                  </p:childTnLst>
                                </p:cTn>
                              </p:par>
                            </p:childTnLst>
                          </p:cTn>
                        </p:par>
                        <p:par>
                          <p:cTn id="17" fill="hold">
                            <p:stCondLst>
                              <p:cond delay="2000"/>
                            </p:stCondLst>
                            <p:childTnLst>
                              <p:par>
                                <p:cTn id="18" presetID="35" presetClass="emph" presetSubtype="0" repeatCount="indefinite" fill="hold" nodeType="afterEffect">
                                  <p:stCondLst>
                                    <p:cond delay="0"/>
                                  </p:stCondLst>
                                  <p:endCondLst>
                                    <p:cond evt="onNext" delay="0">
                                      <p:tgtEl>
                                        <p:sldTgt/>
                                      </p:tgtEl>
                                    </p:cond>
                                  </p:endCondLst>
                                  <p:childTnLst>
                                    <p:anim calcmode="discrete" valueType="str">
                                      <p:cBhvr>
                                        <p:cTn id="19" dur="1000" fill="hold"/>
                                        <p:tgtEl>
                                          <p:spTgt spid="41991"/>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grpId="0" nodeType="clickEffect">
                                  <p:stCondLst>
                                    <p:cond delay="0"/>
                                  </p:stCondLst>
                                  <p:childTnLst>
                                    <p:set>
                                      <p:cBhvr>
                                        <p:cTn id="23" dur="1" fill="hold">
                                          <p:stCondLst>
                                            <p:cond delay="0"/>
                                          </p:stCondLst>
                                        </p:cTn>
                                        <p:tgtEl>
                                          <p:spTgt spid="41992"/>
                                        </p:tgtEl>
                                        <p:attrNameLst>
                                          <p:attrName>style.visibility</p:attrName>
                                        </p:attrNameLst>
                                      </p:cBhvr>
                                      <p:to>
                                        <p:strVal val="visible"/>
                                      </p:to>
                                    </p:set>
                                    <p:anim calcmode="lin" valueType="num">
                                      <p:cBhvr>
                                        <p:cTn id="24" dur="5000" fill="hold"/>
                                        <p:tgtEl>
                                          <p:spTgt spid="41992"/>
                                        </p:tgtEl>
                                        <p:attrNameLst>
                                          <p:attrName>ppt_w</p:attrName>
                                        </p:attrNameLst>
                                      </p:cBhvr>
                                      <p:tavLst>
                                        <p:tav tm="0" fmla="#ppt_w*sin(2.5*pi*$)">
                                          <p:val>
                                            <p:fltVal val="0"/>
                                          </p:val>
                                        </p:tav>
                                        <p:tav tm="100000">
                                          <p:val>
                                            <p:fltVal val="1"/>
                                          </p:val>
                                        </p:tav>
                                      </p:tavLst>
                                    </p:anim>
                                    <p:anim calcmode="lin" valueType="num">
                                      <p:cBhvr>
                                        <p:cTn id="25" dur="5000" fill="hold"/>
                                        <p:tgtEl>
                                          <p:spTgt spid="4199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animBg="1"/>
      <p:bldP spid="41990" grpId="1" animBg="1"/>
      <p:bldP spid="4199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752600" y="76200"/>
            <a:ext cx="8686800" cy="1371600"/>
          </a:xfrm>
        </p:spPr>
        <p:txBody>
          <a:bodyPr/>
          <a:lstStyle/>
          <a:p>
            <a:pPr algn="l" eaLnBrk="1" hangingPunct="1">
              <a:defRPr/>
            </a:pPr>
            <a:r>
              <a:rPr lang="en-US" sz="2800"/>
              <a:t>To appreciate the issues involved in a regression model with binary dependent variable, let’s consider a model with one explanatory variable…</a:t>
            </a:r>
          </a:p>
        </p:txBody>
      </p:sp>
      <p:sp>
        <p:nvSpPr>
          <p:cNvPr id="3077" name="Rectangle 3"/>
          <p:cNvSpPr>
            <a:spLocks noGrp="1" noChangeArrowheads="1"/>
          </p:cNvSpPr>
          <p:nvPr>
            <p:ph type="body" idx="1"/>
          </p:nvPr>
        </p:nvSpPr>
        <p:spPr>
          <a:xfrm>
            <a:off x="1752600" y="1574800"/>
            <a:ext cx="8763000" cy="5257800"/>
          </a:xfrm>
        </p:spPr>
        <p:txBody>
          <a:bodyPr/>
          <a:lstStyle/>
          <a:p>
            <a:pPr eaLnBrk="1" hangingPunct="1"/>
            <a:r>
              <a:rPr lang="en-US"/>
              <a:t>We take a general model as thus:</a:t>
            </a:r>
          </a:p>
          <a:p>
            <a:pPr eaLnBrk="1" hangingPunct="1"/>
            <a:endParaRPr lang="en-US"/>
          </a:p>
        </p:txBody>
      </p:sp>
      <p:graphicFrame>
        <p:nvGraphicFramePr>
          <p:cNvPr id="43012" name="Object 4"/>
          <p:cNvGraphicFramePr>
            <a:graphicFrameLocks noChangeAspect="1"/>
          </p:cNvGraphicFramePr>
          <p:nvPr/>
        </p:nvGraphicFramePr>
        <p:xfrm>
          <a:off x="4002089" y="2286000"/>
          <a:ext cx="3957637" cy="647700"/>
        </p:xfrm>
        <a:graphic>
          <a:graphicData uri="http://schemas.openxmlformats.org/presentationml/2006/ole">
            <mc:AlternateContent xmlns:mc="http://schemas.openxmlformats.org/markup-compatibility/2006">
              <mc:Choice xmlns:v="urn:schemas-microsoft-com:vml" Requires="v">
                <p:oleObj name="Equation" r:id="rId2" imgW="1079280" imgH="228600" progId="Equation.DSMT4">
                  <p:embed/>
                </p:oleObj>
              </mc:Choice>
              <mc:Fallback>
                <p:oleObj name="Equation" r:id="rId2" imgW="1079280" imgH="228600" progId="Equation.DSMT4">
                  <p:embed/>
                  <p:pic>
                    <p:nvPicPr>
                      <p:cNvPr id="4301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2089" y="2286000"/>
                        <a:ext cx="3957637" cy="647700"/>
                      </a:xfrm>
                      <a:prstGeom prst="rect">
                        <a:avLst/>
                      </a:prstGeom>
                      <a:solidFill>
                        <a:srgbClr val="FFCCCC"/>
                      </a:solidFill>
                      <a:ln w="9525">
                        <a:solidFill>
                          <a:srgbClr val="660066"/>
                        </a:solidFill>
                        <a:miter lim="800000"/>
                        <a:headEnd/>
                        <a:tailEnd/>
                      </a:ln>
                    </p:spPr>
                  </p:pic>
                </p:oleObj>
              </mc:Fallback>
            </mc:AlternateContent>
          </a:graphicData>
        </a:graphic>
      </p:graphicFrame>
      <p:sp>
        <p:nvSpPr>
          <p:cNvPr id="43013" name="AutoShape 5"/>
          <p:cNvSpPr>
            <a:spLocks noChangeArrowheads="1"/>
          </p:cNvSpPr>
          <p:nvPr/>
        </p:nvSpPr>
        <p:spPr bwMode="auto">
          <a:xfrm>
            <a:off x="2133600" y="3124200"/>
            <a:ext cx="8077200" cy="1219200"/>
          </a:xfrm>
          <a:prstGeom prst="roundRect">
            <a:avLst>
              <a:gd name="adj" fmla="val 16667"/>
            </a:avLst>
          </a:prstGeom>
          <a:solidFill>
            <a:srgbClr val="FFFF99"/>
          </a:solidFill>
          <a:ln w="44450">
            <a:solidFill>
              <a:srgbClr val="800000"/>
            </a:solidFill>
            <a:round/>
            <a:headEnd/>
            <a:tailEnd/>
          </a:ln>
        </p:spPr>
        <p:txBody>
          <a:bodyPr anchor="ctr"/>
          <a:lstStyle/>
          <a:p>
            <a:pPr fontAlgn="base">
              <a:lnSpc>
                <a:spcPct val="150000"/>
              </a:lnSpc>
              <a:spcBef>
                <a:spcPct val="0"/>
              </a:spcBef>
              <a:spcAft>
                <a:spcPct val="0"/>
              </a:spcAft>
              <a:defRPr/>
            </a:pPr>
            <a:r>
              <a:rPr lang="en-US" sz="2400">
                <a:solidFill>
                  <a:srgbClr val="800000"/>
                </a:solidFill>
                <a:latin typeface="Century Schoolbook" pitchFamily="18" charset="0"/>
              </a:rPr>
              <a:t>Assume that OLS is used to estimate the above model, then how to interpret the estimated value of </a:t>
            </a:r>
            <a:r>
              <a:rPr lang="en-US" sz="2400" i="1">
                <a:solidFill>
                  <a:srgbClr val="800000"/>
                </a:solidFill>
                <a:latin typeface="Century Schoolbook" pitchFamily="18" charset="0"/>
              </a:rPr>
              <a:t>Y</a:t>
            </a:r>
            <a:r>
              <a:rPr lang="en-US" sz="2400" i="1" baseline="-25000">
                <a:solidFill>
                  <a:srgbClr val="800000"/>
                </a:solidFill>
                <a:latin typeface="Century Schoolbook" pitchFamily="18" charset="0"/>
              </a:rPr>
              <a:t>i</a:t>
            </a:r>
            <a:r>
              <a:rPr lang="en-US" sz="2400">
                <a:solidFill>
                  <a:srgbClr val="800000"/>
                </a:solidFill>
                <a:latin typeface="Century Schoolbook" pitchFamily="18" charset="0"/>
              </a:rPr>
              <a:t>?</a:t>
            </a:r>
          </a:p>
        </p:txBody>
      </p:sp>
      <p:graphicFrame>
        <p:nvGraphicFramePr>
          <p:cNvPr id="43015" name="Object 7"/>
          <p:cNvGraphicFramePr>
            <a:graphicFrameLocks noChangeAspect="1"/>
          </p:cNvGraphicFramePr>
          <p:nvPr/>
        </p:nvGraphicFramePr>
        <p:xfrm>
          <a:off x="3632200" y="4572000"/>
          <a:ext cx="4749800" cy="755650"/>
        </p:xfrm>
        <a:graphic>
          <a:graphicData uri="http://schemas.openxmlformats.org/presentationml/2006/ole">
            <mc:AlternateContent xmlns:mc="http://schemas.openxmlformats.org/markup-compatibility/2006">
              <mc:Choice xmlns:v="urn:schemas-microsoft-com:vml" Requires="v">
                <p:oleObj name="Equation" r:id="rId4" imgW="1295280" imgH="266400" progId="Equation.DSMT4">
                  <p:embed/>
                </p:oleObj>
              </mc:Choice>
              <mc:Fallback>
                <p:oleObj name="Equation" r:id="rId4" imgW="1295280" imgH="266400" progId="Equation.DSMT4">
                  <p:embed/>
                  <p:pic>
                    <p:nvPicPr>
                      <p:cNvPr id="43015"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2200" y="4572000"/>
                        <a:ext cx="4749800" cy="755650"/>
                      </a:xfrm>
                      <a:prstGeom prst="rect">
                        <a:avLst/>
                      </a:prstGeom>
                      <a:solidFill>
                        <a:srgbClr val="99CCFF"/>
                      </a:solidFill>
                      <a:ln w="9525">
                        <a:solidFill>
                          <a:srgbClr val="000099"/>
                        </a:solidFill>
                        <a:miter lim="800000"/>
                        <a:headEnd/>
                        <a:tailEnd/>
                      </a:ln>
                    </p:spPr>
                  </p:pic>
                </p:oleObj>
              </mc:Fallback>
            </mc:AlternateContent>
          </a:graphicData>
        </a:graphic>
      </p:graphicFrame>
      <p:sp>
        <p:nvSpPr>
          <p:cNvPr id="43016" name="AutoShape 8"/>
          <p:cNvSpPr>
            <a:spLocks noChangeArrowheads="1"/>
          </p:cNvSpPr>
          <p:nvPr/>
        </p:nvSpPr>
        <p:spPr bwMode="auto">
          <a:xfrm>
            <a:off x="2133600" y="5486400"/>
            <a:ext cx="8077200" cy="1219200"/>
          </a:xfrm>
          <a:prstGeom prst="roundRect">
            <a:avLst>
              <a:gd name="adj" fmla="val 16667"/>
            </a:avLst>
          </a:prstGeom>
          <a:solidFill>
            <a:schemeClr val="accent1"/>
          </a:solidFill>
          <a:ln w="44450">
            <a:solidFill>
              <a:schemeClr val="tx1"/>
            </a:solidFill>
            <a:round/>
            <a:headEnd/>
            <a:tailEnd/>
          </a:ln>
        </p:spPr>
        <p:txBody>
          <a:bodyPr anchor="ctr"/>
          <a:lstStyle/>
          <a:p>
            <a:pPr fontAlgn="base">
              <a:lnSpc>
                <a:spcPct val="150000"/>
              </a:lnSpc>
              <a:spcBef>
                <a:spcPct val="0"/>
              </a:spcBef>
              <a:spcAft>
                <a:spcPct val="0"/>
              </a:spcAft>
              <a:defRPr/>
            </a:pPr>
            <a:r>
              <a:rPr lang="en-US" sz="2400" i="1">
                <a:solidFill>
                  <a:srgbClr val="000000"/>
                </a:solidFill>
                <a:latin typeface="Century Schoolbook" pitchFamily="18" charset="0"/>
              </a:rPr>
              <a:t>E(Y</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|X</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 </a:t>
            </a:r>
            <a:r>
              <a:rPr lang="en-US" sz="2400">
                <a:solidFill>
                  <a:srgbClr val="000000"/>
                </a:solidFill>
                <a:latin typeface="Century Schoolbook" pitchFamily="18" charset="0"/>
              </a:rPr>
              <a:t>is nothing but expected value of </a:t>
            </a:r>
            <a:r>
              <a:rPr lang="en-US" sz="2400" i="1">
                <a:solidFill>
                  <a:srgbClr val="000000"/>
                </a:solidFill>
                <a:latin typeface="Century Schoolbook" pitchFamily="18" charset="0"/>
              </a:rPr>
              <a:t>Y</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 </a:t>
            </a:r>
            <a:r>
              <a:rPr lang="en-US" sz="2400">
                <a:solidFill>
                  <a:srgbClr val="000000"/>
                </a:solidFill>
                <a:latin typeface="Century Schoolbook" pitchFamily="18" charset="0"/>
              </a:rPr>
              <a:t>given</a:t>
            </a:r>
            <a:r>
              <a:rPr lang="en-US" sz="2400" i="1">
                <a:solidFill>
                  <a:srgbClr val="000000"/>
                </a:solidFill>
                <a:latin typeface="Century Schoolbook" pitchFamily="18" charset="0"/>
              </a:rPr>
              <a:t> X</a:t>
            </a:r>
            <a:r>
              <a:rPr lang="en-US" sz="2400" i="1" baseline="-25000">
                <a:solidFill>
                  <a:srgbClr val="000000"/>
                </a:solidFill>
                <a:latin typeface="Century Schoolbook" pitchFamily="18" charset="0"/>
              </a:rPr>
              <a:t>i</a:t>
            </a:r>
            <a:r>
              <a:rPr lang="en-US" sz="2400" i="1">
                <a:solidFill>
                  <a:srgbClr val="000000"/>
                </a:solidFill>
                <a:latin typeface="Century Schoolbook" pitchFamily="18" charset="0"/>
              </a:rPr>
              <a:t>.</a:t>
            </a:r>
            <a:endParaRPr lang="en-US" sz="2400" baseline="-25000">
              <a:solidFill>
                <a:srgbClr val="000000"/>
              </a:solidFill>
              <a:latin typeface="Century Schoolbook" pitchFamily="18" charset="0"/>
            </a:endParaRPr>
          </a:p>
        </p:txBody>
      </p:sp>
    </p:spTree>
    <p:extLst>
      <p:ext uri="{BB962C8B-B14F-4D97-AF65-F5344CB8AC3E}">
        <p14:creationId xmlns:p14="http://schemas.microsoft.com/office/powerpoint/2010/main" val="355768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wipe(up)">
                                      <p:cBhvr>
                                        <p:cTn id="7" dur="1000"/>
                                        <p:tgtEl>
                                          <p:spTgt spid="43012"/>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43013"/>
                                        </p:tgtEl>
                                        <p:attrNameLst>
                                          <p:attrName>style.visibility</p:attrName>
                                        </p:attrNameLst>
                                      </p:cBhvr>
                                      <p:to>
                                        <p:strVal val="visible"/>
                                      </p:to>
                                    </p:set>
                                    <p:animEffect transition="in" filter="wedge">
                                      <p:cBhvr>
                                        <p:cTn id="11" dur="2000"/>
                                        <p:tgtEl>
                                          <p:spTgt spid="43013"/>
                                        </p:tgtEl>
                                      </p:cBhvr>
                                    </p:animEffect>
                                  </p:childTnLst>
                                </p:cTn>
                              </p:par>
                            </p:childTnLst>
                          </p:cTn>
                        </p:par>
                        <p:par>
                          <p:cTn id="12" fill="hold">
                            <p:stCondLst>
                              <p:cond delay="3000"/>
                            </p:stCondLst>
                            <p:childTnLst>
                              <p:par>
                                <p:cTn id="13" presetID="22" presetClass="entr" presetSubtype="1" fill="hold" nodeType="afterEffect">
                                  <p:stCondLst>
                                    <p:cond delay="0"/>
                                  </p:stCondLst>
                                  <p:childTnLst>
                                    <p:set>
                                      <p:cBhvr>
                                        <p:cTn id="14" dur="1" fill="hold">
                                          <p:stCondLst>
                                            <p:cond delay="0"/>
                                          </p:stCondLst>
                                        </p:cTn>
                                        <p:tgtEl>
                                          <p:spTgt spid="43015"/>
                                        </p:tgtEl>
                                        <p:attrNameLst>
                                          <p:attrName>style.visibility</p:attrName>
                                        </p:attrNameLst>
                                      </p:cBhvr>
                                      <p:to>
                                        <p:strVal val="visible"/>
                                      </p:to>
                                    </p:set>
                                    <p:animEffect transition="in" filter="wipe(up)">
                                      <p:cBhvr>
                                        <p:cTn id="15" dur="1000"/>
                                        <p:tgtEl>
                                          <p:spTgt spid="43015"/>
                                        </p:tgtEl>
                                      </p:cBhvr>
                                    </p:animEffect>
                                  </p:childTnLst>
                                </p:cTn>
                              </p:par>
                            </p:childTnLst>
                          </p:cTn>
                        </p:par>
                        <p:par>
                          <p:cTn id="16" fill="hold">
                            <p:stCondLst>
                              <p:cond delay="4000"/>
                            </p:stCondLst>
                            <p:childTnLst>
                              <p:par>
                                <p:cTn id="17" presetID="20" presetClass="entr" presetSubtype="0" fill="hold" grpId="0" nodeType="afterEffect">
                                  <p:stCondLst>
                                    <p:cond delay="0"/>
                                  </p:stCondLst>
                                  <p:childTnLst>
                                    <p:set>
                                      <p:cBhvr>
                                        <p:cTn id="18" dur="1" fill="hold">
                                          <p:stCondLst>
                                            <p:cond delay="0"/>
                                          </p:stCondLst>
                                        </p:cTn>
                                        <p:tgtEl>
                                          <p:spTgt spid="43016"/>
                                        </p:tgtEl>
                                        <p:attrNameLst>
                                          <p:attrName>style.visibility</p:attrName>
                                        </p:attrNameLst>
                                      </p:cBhvr>
                                      <p:to>
                                        <p:strVal val="visible"/>
                                      </p:to>
                                    </p:set>
                                    <p:animEffect transition="in" filter="wedge">
                                      <p:cBhvr>
                                        <p:cTn id="19" dur="20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P spid="4301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752600" y="76200"/>
            <a:ext cx="8686800" cy="685800"/>
          </a:xfrm>
        </p:spPr>
        <p:txBody>
          <a:bodyPr/>
          <a:lstStyle/>
          <a:p>
            <a:pPr algn="l" eaLnBrk="1" hangingPunct="1">
              <a:defRPr/>
            </a:pPr>
            <a:r>
              <a:rPr lang="en-US" sz="3200"/>
              <a:t>…continued </a:t>
            </a:r>
          </a:p>
        </p:txBody>
      </p:sp>
      <p:sp>
        <p:nvSpPr>
          <p:cNvPr id="4100" name="Rectangle 3"/>
          <p:cNvSpPr>
            <a:spLocks noGrp="1" noChangeArrowheads="1"/>
          </p:cNvSpPr>
          <p:nvPr>
            <p:ph type="body" idx="1"/>
          </p:nvPr>
        </p:nvSpPr>
        <p:spPr>
          <a:xfrm>
            <a:off x="1752600" y="914400"/>
            <a:ext cx="8763000" cy="5918200"/>
          </a:xfrm>
        </p:spPr>
        <p:txBody>
          <a:bodyPr/>
          <a:lstStyle/>
          <a:p>
            <a:pPr eaLnBrk="1" hangingPunct="1"/>
            <a:r>
              <a:rPr lang="en-US"/>
              <a:t>Alternatively, the expectation of </a:t>
            </a:r>
            <a:r>
              <a:rPr lang="en-US" i="1"/>
              <a:t>Yi given Xi</a:t>
            </a:r>
            <a:r>
              <a:rPr lang="en-US"/>
              <a:t> can also be calculated as thus:</a:t>
            </a:r>
          </a:p>
          <a:p>
            <a:pPr eaLnBrk="1" hangingPunct="1"/>
            <a:r>
              <a:rPr lang="en-US">
                <a:solidFill>
                  <a:srgbClr val="800000"/>
                </a:solidFill>
                <a:latin typeface="Century Schoolbook" pitchFamily="18" charset="0"/>
              </a:rPr>
              <a:t>Let </a:t>
            </a:r>
            <a:r>
              <a:rPr lang="en-US" i="1">
                <a:solidFill>
                  <a:srgbClr val="800000"/>
                </a:solidFill>
                <a:latin typeface="Century Schoolbook" pitchFamily="18" charset="0"/>
              </a:rPr>
              <a:t>p</a:t>
            </a:r>
            <a:r>
              <a:rPr lang="en-US" i="1" baseline="-25000">
                <a:solidFill>
                  <a:srgbClr val="800000"/>
                </a:solidFill>
                <a:latin typeface="Century Schoolbook" pitchFamily="18" charset="0"/>
              </a:rPr>
              <a:t>i</a:t>
            </a:r>
            <a:r>
              <a:rPr lang="en-US">
                <a:solidFill>
                  <a:srgbClr val="800000"/>
                </a:solidFill>
                <a:latin typeface="Century Schoolbook" pitchFamily="18" charset="0"/>
              </a:rPr>
              <a:t> be the probability that a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takes a value 1 given a particular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baseline="-25000">
                <a:solidFill>
                  <a:srgbClr val="800000"/>
                </a:solidFill>
                <a:latin typeface="Century Schoolbook" pitchFamily="18" charset="0"/>
              </a:rPr>
              <a:t> </a:t>
            </a:r>
            <a:r>
              <a:rPr lang="en-US">
                <a:solidFill>
                  <a:srgbClr val="800000"/>
                </a:solidFill>
                <a:latin typeface="Century Schoolbook" pitchFamily="18" charset="0"/>
              </a:rPr>
              <a:t>and (1-</a:t>
            </a:r>
            <a:r>
              <a:rPr lang="en-US" i="1">
                <a:solidFill>
                  <a:srgbClr val="800000"/>
                </a:solidFill>
                <a:latin typeface="Century Schoolbook" pitchFamily="18" charset="0"/>
              </a:rPr>
              <a:t>p</a:t>
            </a:r>
            <a:r>
              <a:rPr lang="en-US" i="1" baseline="-25000">
                <a:solidFill>
                  <a:srgbClr val="800000"/>
                </a:solidFill>
                <a:latin typeface="Century Schoolbook" pitchFamily="18" charset="0"/>
              </a:rPr>
              <a:t>i</a:t>
            </a:r>
            <a:r>
              <a:rPr lang="en-US">
                <a:solidFill>
                  <a:srgbClr val="800000"/>
                </a:solidFill>
                <a:latin typeface="Century Schoolbook" pitchFamily="18" charset="0"/>
              </a:rPr>
              <a:t>) be the probability that a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takes a value 0 given a particular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a:solidFill>
                  <a:srgbClr val="800000"/>
                </a:solidFill>
                <a:latin typeface="Century Schoolbook" pitchFamily="18" charset="0"/>
              </a:rPr>
              <a:t>. Then, the expected value of </a:t>
            </a:r>
            <a:r>
              <a:rPr lang="en-US" i="1">
                <a:solidFill>
                  <a:srgbClr val="800000"/>
                </a:solidFill>
                <a:latin typeface="Century Schoolbook" pitchFamily="18" charset="0"/>
              </a:rPr>
              <a:t>Y</a:t>
            </a:r>
            <a:r>
              <a:rPr lang="en-US" i="1" baseline="-25000">
                <a:solidFill>
                  <a:srgbClr val="800000"/>
                </a:solidFill>
                <a:latin typeface="Century Schoolbook" pitchFamily="18" charset="0"/>
              </a:rPr>
              <a:t>i</a:t>
            </a:r>
            <a:r>
              <a:rPr lang="en-US" i="1">
                <a:solidFill>
                  <a:srgbClr val="800000"/>
                </a:solidFill>
                <a:latin typeface="Century Schoolbook" pitchFamily="18" charset="0"/>
              </a:rPr>
              <a:t> </a:t>
            </a:r>
            <a:r>
              <a:rPr lang="en-US">
                <a:solidFill>
                  <a:srgbClr val="800000"/>
                </a:solidFill>
                <a:latin typeface="Century Schoolbook" pitchFamily="18" charset="0"/>
              </a:rPr>
              <a:t>given </a:t>
            </a:r>
            <a:r>
              <a:rPr lang="en-US" i="1">
                <a:solidFill>
                  <a:srgbClr val="800000"/>
                </a:solidFill>
                <a:latin typeface="Century Schoolbook" pitchFamily="18" charset="0"/>
              </a:rPr>
              <a:t>X</a:t>
            </a:r>
            <a:r>
              <a:rPr lang="en-US" i="1" baseline="-25000">
                <a:solidFill>
                  <a:srgbClr val="800000"/>
                </a:solidFill>
                <a:latin typeface="Century Schoolbook" pitchFamily="18" charset="0"/>
              </a:rPr>
              <a:t>i</a:t>
            </a:r>
            <a:r>
              <a:rPr lang="en-US" baseline="-25000">
                <a:solidFill>
                  <a:srgbClr val="800000"/>
                </a:solidFill>
                <a:latin typeface="Century Schoolbook" pitchFamily="18" charset="0"/>
              </a:rPr>
              <a:t> </a:t>
            </a:r>
            <a:r>
              <a:rPr lang="en-US">
                <a:solidFill>
                  <a:srgbClr val="800000"/>
                </a:solidFill>
                <a:latin typeface="Century Schoolbook" pitchFamily="18" charset="0"/>
              </a:rPr>
              <a:t>can be calculated as thus:</a:t>
            </a:r>
          </a:p>
          <a:p>
            <a:pPr eaLnBrk="1" hangingPunct="1"/>
            <a:endParaRPr lang="en-US"/>
          </a:p>
        </p:txBody>
      </p:sp>
      <p:graphicFrame>
        <p:nvGraphicFramePr>
          <p:cNvPr id="44038" name="Object 6"/>
          <p:cNvGraphicFramePr>
            <a:graphicFrameLocks noChangeAspect="1"/>
          </p:cNvGraphicFramePr>
          <p:nvPr/>
        </p:nvGraphicFramePr>
        <p:xfrm>
          <a:off x="3265489" y="4398964"/>
          <a:ext cx="5430837" cy="1908175"/>
        </p:xfrm>
        <a:graphic>
          <a:graphicData uri="http://schemas.openxmlformats.org/presentationml/2006/ole">
            <mc:AlternateContent xmlns:mc="http://schemas.openxmlformats.org/markup-compatibility/2006">
              <mc:Choice xmlns:v="urn:schemas-microsoft-com:vml" Requires="v">
                <p:oleObj name="Equation" r:id="rId2" imgW="2095200" imgH="711000" progId="Equation.DSMT4">
                  <p:embed/>
                </p:oleObj>
              </mc:Choice>
              <mc:Fallback>
                <p:oleObj name="Equation" r:id="rId2" imgW="2095200" imgH="711000" progId="Equation.DSMT4">
                  <p:embed/>
                  <p:pic>
                    <p:nvPicPr>
                      <p:cNvPr id="44038"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489" y="4398964"/>
                        <a:ext cx="5430837" cy="1908175"/>
                      </a:xfrm>
                      <a:prstGeom prst="rect">
                        <a:avLst/>
                      </a:prstGeom>
                      <a:solidFill>
                        <a:srgbClr val="99CCFF"/>
                      </a:solidFill>
                      <a:ln w="9525">
                        <a:solidFill>
                          <a:srgbClr val="000099"/>
                        </a:solidFill>
                        <a:miter lim="800000"/>
                        <a:headEnd/>
                        <a:tailEnd/>
                      </a:ln>
                    </p:spPr>
                  </p:pic>
                </p:oleObj>
              </mc:Fallback>
            </mc:AlternateContent>
          </a:graphicData>
        </a:graphic>
      </p:graphicFrame>
    </p:spTree>
    <p:extLst>
      <p:ext uri="{BB962C8B-B14F-4D97-AF65-F5344CB8AC3E}">
        <p14:creationId xmlns:p14="http://schemas.microsoft.com/office/powerpoint/2010/main" val="41818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4038"/>
                                        </p:tgtEl>
                                        <p:attrNameLst>
                                          <p:attrName>style.visibility</p:attrName>
                                        </p:attrNameLst>
                                      </p:cBhvr>
                                      <p:to>
                                        <p:strVal val="visible"/>
                                      </p:to>
                                    </p:set>
                                    <p:animEffect transition="in" filter="wipe(up)">
                                      <p:cBhvr>
                                        <p:cTn id="7" dur="10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spect="1" noChangeArrowheads="1"/>
          </p:cNvSpPr>
          <p:nvPr>
            <p:ph type="title"/>
          </p:nvPr>
        </p:nvSpPr>
        <p:spPr/>
        <p:txBody>
          <a:bodyPr/>
          <a:lstStyle/>
          <a:p>
            <a:pPr algn="l" eaLnBrk="1" hangingPunct="1"/>
            <a:r>
              <a:rPr lang="en-US" sz="4000"/>
              <a:t>Finally, the LOGIT Model is …</a:t>
            </a:r>
          </a:p>
        </p:txBody>
      </p:sp>
      <p:graphicFrame>
        <p:nvGraphicFramePr>
          <p:cNvPr id="86019" name="Object 3"/>
          <p:cNvGraphicFramePr>
            <a:graphicFrameLocks noChangeAspect="1"/>
          </p:cNvGraphicFramePr>
          <p:nvPr/>
        </p:nvGraphicFramePr>
        <p:xfrm>
          <a:off x="2686050" y="2841626"/>
          <a:ext cx="6134100" cy="1179513"/>
        </p:xfrm>
        <a:graphic>
          <a:graphicData uri="http://schemas.openxmlformats.org/presentationml/2006/ole">
            <mc:AlternateContent xmlns:mc="http://schemas.openxmlformats.org/markup-compatibility/2006">
              <mc:Choice xmlns:v="urn:schemas-microsoft-com:vml" Requires="v">
                <p:oleObj name="Equation" r:id="rId2" imgW="2095200" imgH="457200" progId="Equation.DSMT4">
                  <p:embed/>
                </p:oleObj>
              </mc:Choice>
              <mc:Fallback>
                <p:oleObj name="Equation" r:id="rId2" imgW="2095200" imgH="457200" progId="Equation.DSMT4">
                  <p:embed/>
                  <p:pic>
                    <p:nvPicPr>
                      <p:cNvPr id="860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2841626"/>
                        <a:ext cx="6134100" cy="1179513"/>
                      </a:xfrm>
                      <a:prstGeom prst="rect">
                        <a:avLst/>
                      </a:prstGeom>
                      <a:solidFill>
                        <a:schemeClr val="accent2"/>
                      </a:solidFill>
                      <a:ln w="1905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6019"/>
                                        </p:tgtEl>
                                        <p:attrNameLst>
                                          <p:attrName>style.visibility</p:attrName>
                                        </p:attrNameLst>
                                      </p:cBhvr>
                                      <p:to>
                                        <p:strVal val="visible"/>
                                      </p:to>
                                    </p:set>
                                    <p:anim calcmode="lin" valueType="num">
                                      <p:cBhvr additive="base">
                                        <p:cTn id="7" dur="500" fill="hold"/>
                                        <p:tgtEl>
                                          <p:spTgt spid="86019"/>
                                        </p:tgtEl>
                                        <p:attrNameLst>
                                          <p:attrName>ppt_x</p:attrName>
                                        </p:attrNameLst>
                                      </p:cBhvr>
                                      <p:tavLst>
                                        <p:tav tm="0">
                                          <p:val>
                                            <p:strVal val="0-#ppt_w/2"/>
                                          </p:val>
                                        </p:tav>
                                        <p:tav tm="100000">
                                          <p:val>
                                            <p:strVal val="#ppt_x"/>
                                          </p:val>
                                        </p:tav>
                                      </p:tavLst>
                                    </p:anim>
                                    <p:anim calcmode="lin" valueType="num">
                                      <p:cBhvr additive="base">
                                        <p:cTn id="8" dur="500" fill="hold"/>
                                        <p:tgtEl>
                                          <p:spTgt spid="86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p:cNvSpPr>
            <a:spLocks noGrp="1" noChangeAspect="1" noChangeArrowheads="1"/>
          </p:cNvSpPr>
          <p:nvPr>
            <p:ph type="title"/>
          </p:nvPr>
        </p:nvSpPr>
        <p:spPr/>
        <p:txBody>
          <a:bodyPr/>
          <a:lstStyle/>
          <a:p>
            <a:pPr algn="l" eaLnBrk="1" hangingPunct="1"/>
            <a:r>
              <a:rPr lang="en-US" sz="4000"/>
              <a:t>Estimation of LOGIT Model…</a:t>
            </a:r>
          </a:p>
        </p:txBody>
      </p:sp>
      <p:sp>
        <p:nvSpPr>
          <p:cNvPr id="61443" name="Rectangle 3"/>
          <p:cNvSpPr>
            <a:spLocks noGrp="1" noChangeArrowheads="1"/>
          </p:cNvSpPr>
          <p:nvPr>
            <p:ph type="body" idx="1"/>
          </p:nvPr>
        </p:nvSpPr>
        <p:spPr/>
        <p:txBody>
          <a:bodyPr/>
          <a:lstStyle/>
          <a:p>
            <a:pPr eaLnBrk="1" hangingPunct="1">
              <a:lnSpc>
                <a:spcPct val="160000"/>
              </a:lnSpc>
            </a:pPr>
            <a:r>
              <a:rPr lang="en-US" sz="2600"/>
              <a:t>The LOGIT Model is not estimated by using OLS but it is estimated by using </a:t>
            </a:r>
            <a:r>
              <a:rPr lang="en-US" sz="2600" b="1" i="1">
                <a:solidFill>
                  <a:srgbClr val="0000CC"/>
                </a:solidFill>
              </a:rPr>
              <a:t>Maximum Likelihood Method</a:t>
            </a:r>
            <a:r>
              <a:rPr lang="en-US" sz="2600"/>
              <a:t> and thus, the estimates we obtain are known as Maximum Likelihood Estimates. </a:t>
            </a:r>
          </a:p>
          <a:p>
            <a:pPr eaLnBrk="1" hangingPunct="1">
              <a:lnSpc>
                <a:spcPct val="160000"/>
              </a:lnSpc>
            </a:pPr>
            <a:endParaRPr lang="en-US" sz="2600"/>
          </a:p>
          <a:p>
            <a:pPr eaLnBrk="1" hangingPunct="1">
              <a:lnSpc>
                <a:spcPct val="160000"/>
              </a:lnSpc>
              <a:buFontTx/>
              <a:buNone/>
            </a:pPr>
            <a:r>
              <a:rPr lang="en-US" sz="2400"/>
              <a:t>    </a:t>
            </a:r>
            <a:endParaRPr lang="en-US" i="1">
              <a:solidFill>
                <a:srgbClr val="0066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a:t>Revisiting our Bankruptcy Example…</a:t>
            </a:r>
          </a:p>
        </p:txBody>
      </p:sp>
      <p:sp>
        <p:nvSpPr>
          <p:cNvPr id="17412" name="Rectangle 3"/>
          <p:cNvSpPr>
            <a:spLocks noGrp="1" noChangeArrowheads="1"/>
          </p:cNvSpPr>
          <p:nvPr>
            <p:ph type="body" idx="1"/>
          </p:nvPr>
        </p:nvSpPr>
        <p:spPr/>
        <p:txBody>
          <a:bodyPr/>
          <a:lstStyle/>
          <a:p>
            <a:pPr eaLnBrk="1" hangingPunct="1"/>
            <a:r>
              <a:rPr lang="en-US" dirty="0"/>
              <a:t>Assume that the bankruptcy model is as thus:</a:t>
            </a:r>
          </a:p>
          <a:p>
            <a:pPr eaLnBrk="1" hangingPunct="1"/>
            <a:endParaRPr lang="en-US" dirty="0"/>
          </a:p>
          <a:p>
            <a:pPr eaLnBrk="1" hangingPunct="1"/>
            <a:endParaRPr lang="en-US" dirty="0"/>
          </a:p>
          <a:p>
            <a:pPr algn="just" eaLnBrk="1" hangingPunct="1"/>
            <a:r>
              <a:rPr lang="en-US" dirty="0"/>
              <a:t>As per the model, it assumed that bankruptcy depends upon the Return on Assets; and it is suggested that higher the Return on Assets a company generates, higher the probability that a company will be solvent. </a:t>
            </a:r>
          </a:p>
        </p:txBody>
      </p:sp>
      <p:graphicFrame>
        <p:nvGraphicFramePr>
          <p:cNvPr id="89092" name="Object 4"/>
          <p:cNvGraphicFramePr>
            <a:graphicFrameLocks noChangeAspect="1"/>
          </p:cNvGraphicFramePr>
          <p:nvPr>
            <p:extLst>
              <p:ext uri="{D42A27DB-BD31-4B8C-83A1-F6EECF244321}">
                <p14:modId xmlns:p14="http://schemas.microsoft.com/office/powerpoint/2010/main" val="113297553"/>
              </p:ext>
            </p:extLst>
          </p:nvPr>
        </p:nvGraphicFramePr>
        <p:xfrm>
          <a:off x="2052638" y="2454728"/>
          <a:ext cx="6100762" cy="647700"/>
        </p:xfrm>
        <a:graphic>
          <a:graphicData uri="http://schemas.openxmlformats.org/presentationml/2006/ole">
            <mc:AlternateContent xmlns:mc="http://schemas.openxmlformats.org/markup-compatibility/2006">
              <mc:Choice xmlns:v="urn:schemas-microsoft-com:vml" Requires="v">
                <p:oleObj name="Equation" r:id="rId2" imgW="1663560" imgH="228600" progId="Equation.DSMT4">
                  <p:embed/>
                </p:oleObj>
              </mc:Choice>
              <mc:Fallback>
                <p:oleObj name="Equation" r:id="rId2" imgW="1663560" imgH="228600" progId="Equation.DSMT4">
                  <p:embed/>
                  <p:pic>
                    <p:nvPicPr>
                      <p:cNvPr id="890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2454728"/>
                        <a:ext cx="6100762" cy="647700"/>
                      </a:xfrm>
                      <a:prstGeom prst="rect">
                        <a:avLst/>
                      </a:prstGeom>
                      <a:solidFill>
                        <a:srgbClr val="FFCCCC"/>
                      </a:solidFill>
                      <a:ln w="9525">
                        <a:solidFill>
                          <a:srgbClr val="660066"/>
                        </a:solidFill>
                        <a:miter lim="800000"/>
                        <a:headEnd/>
                        <a:tailEnd/>
                      </a:ln>
                    </p:spPr>
                  </p:pic>
                </p:oleObj>
              </mc:Fallback>
            </mc:AlternateContent>
          </a:graphicData>
        </a:graphic>
      </p:graphicFrame>
    </p:spTree>
    <p:extLst>
      <p:ext uri="{BB962C8B-B14F-4D97-AF65-F5344CB8AC3E}">
        <p14:creationId xmlns:p14="http://schemas.microsoft.com/office/powerpoint/2010/main" val="35057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9092"/>
                                        </p:tgtEl>
                                        <p:attrNameLst>
                                          <p:attrName>style.visibility</p:attrName>
                                        </p:attrNameLst>
                                      </p:cBhvr>
                                      <p:to>
                                        <p:strVal val="visible"/>
                                      </p:to>
                                    </p:set>
                                    <p:animEffect transition="in" filter="wipe(up)">
                                      <p:cBhvr>
                                        <p:cTn id="7" dur="1000"/>
                                        <p:tgtEl>
                                          <p:spTgt spid="89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p:cNvPicPr>
            <a:picLocks noGrp="1" noChangeAspect="1" noChangeArrowheads="1"/>
          </p:cNvPicPr>
          <p:nvPr>
            <p:ph type="body" idx="1"/>
          </p:nvPr>
        </p:nvPicPr>
        <p:blipFill>
          <a:blip r:embed="rId2"/>
          <a:srcRect r="55882" b="38095"/>
          <a:stretch>
            <a:fillRect/>
          </a:stretch>
        </p:blipFill>
        <p:spPr>
          <a:xfrm>
            <a:off x="1524000" y="1752600"/>
            <a:ext cx="8077200" cy="5105400"/>
          </a:xfrm>
        </p:spPr>
      </p:pic>
      <p:sp>
        <p:nvSpPr>
          <p:cNvPr id="62467" name="Rectangle 2"/>
          <p:cNvSpPr>
            <a:spLocks noGrp="1" noChangeArrowheads="1"/>
          </p:cNvSpPr>
          <p:nvPr>
            <p:ph type="title"/>
          </p:nvPr>
        </p:nvSpPr>
        <p:spPr/>
        <p:txBody>
          <a:bodyPr/>
          <a:lstStyle/>
          <a:p>
            <a:pPr eaLnBrk="1" hangingPunct="1"/>
            <a:r>
              <a:rPr lang="en-US" sz="3200"/>
              <a:t>The Result obtained from Eviews…</a:t>
            </a:r>
          </a:p>
        </p:txBody>
      </p:sp>
      <p:sp>
        <p:nvSpPr>
          <p:cNvPr id="90116" name="AutoShape 4"/>
          <p:cNvSpPr>
            <a:spLocks noChangeArrowheads="1"/>
          </p:cNvSpPr>
          <p:nvPr/>
        </p:nvSpPr>
        <p:spPr bwMode="auto">
          <a:xfrm>
            <a:off x="5029200" y="2743200"/>
            <a:ext cx="4191000" cy="533400"/>
          </a:xfrm>
          <a:prstGeom prst="roundRect">
            <a:avLst>
              <a:gd name="adj" fmla="val 16667"/>
            </a:avLst>
          </a:prstGeom>
          <a:solidFill>
            <a:schemeClr val="bg2"/>
          </a:solidFill>
          <a:ln w="12700">
            <a:solidFill>
              <a:srgbClr val="003300"/>
            </a:solidFill>
            <a:round/>
            <a:headEnd/>
            <a:tailEnd/>
          </a:ln>
        </p:spPr>
        <p:txBody>
          <a:bodyPr wrap="none" anchor="ctr"/>
          <a:lstStyle/>
          <a:p>
            <a:pPr algn="ctr"/>
            <a:r>
              <a:rPr lang="en-US" sz="2300">
                <a:latin typeface="Century Schoolbook" pitchFamily="18" charset="0"/>
              </a:rPr>
              <a:t>Z = -0.180031+0.200139 ROA</a:t>
            </a:r>
          </a:p>
        </p:txBody>
      </p:sp>
    </p:spTree>
    <p:extLst>
      <p:ext uri="{BB962C8B-B14F-4D97-AF65-F5344CB8AC3E}">
        <p14:creationId xmlns:p14="http://schemas.microsoft.com/office/powerpoint/2010/main" val="203482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901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a:t>An Example…</a:t>
            </a:r>
            <a:r>
              <a:rPr lang="en-US" sz="1800"/>
              <a:t>(continued)</a:t>
            </a:r>
            <a:endParaRPr lang="en-US"/>
          </a:p>
        </p:txBody>
      </p:sp>
      <p:pic>
        <p:nvPicPr>
          <p:cNvPr id="44035" name="Picture 3"/>
          <p:cNvPicPr>
            <a:picLocks noGrp="1" noChangeAspect="1" noChangeArrowheads="1"/>
          </p:cNvPicPr>
          <p:nvPr>
            <p:ph type="body" idx="1"/>
          </p:nvPr>
        </p:nvPicPr>
        <p:blipFill>
          <a:blip r:embed="rId2"/>
          <a:srcRect r="55652" b="49275"/>
          <a:stretch>
            <a:fillRect/>
          </a:stretch>
        </p:blipFill>
        <p:spPr>
          <a:xfrm>
            <a:off x="1551432" y="1219200"/>
            <a:ext cx="8049768" cy="5791200"/>
          </a:xfrm>
        </p:spPr>
      </p:pic>
      <p:sp>
        <p:nvSpPr>
          <p:cNvPr id="47109" name="Oval 5" descr="Wide upward diagonal"/>
          <p:cNvSpPr>
            <a:spLocks noChangeArrowheads="1"/>
          </p:cNvSpPr>
          <p:nvPr/>
        </p:nvSpPr>
        <p:spPr bwMode="auto">
          <a:xfrm>
            <a:off x="5105400" y="2362200"/>
            <a:ext cx="4191000" cy="8382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i="1">
                <a:solidFill>
                  <a:srgbClr val="660066"/>
                </a:solidFill>
                <a:latin typeface="Century Schoolbook" pitchFamily="18" charset="0"/>
              </a:rPr>
              <a:t>Interpret the results?</a:t>
            </a:r>
          </a:p>
        </p:txBody>
      </p:sp>
    </p:spTree>
    <p:extLst>
      <p:ext uri="{BB962C8B-B14F-4D97-AF65-F5344CB8AC3E}">
        <p14:creationId xmlns:p14="http://schemas.microsoft.com/office/powerpoint/2010/main" val="27622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p:cTn id="7" dur="5000" fill="hold"/>
                                        <p:tgtEl>
                                          <p:spTgt spid="47109"/>
                                        </p:tgtEl>
                                        <p:attrNameLst>
                                          <p:attrName>ppt_w</p:attrName>
                                        </p:attrNameLst>
                                      </p:cBhvr>
                                      <p:tavLst>
                                        <p:tav tm="0" fmla="#ppt_w*sin(2.5*pi*$)">
                                          <p:val>
                                            <p:fltVal val="0"/>
                                          </p:val>
                                        </p:tav>
                                        <p:tav tm="100000">
                                          <p:val>
                                            <p:fltVal val="1"/>
                                          </p:val>
                                        </p:tav>
                                      </p:tavLst>
                                    </p:anim>
                                    <p:anim calcmode="lin" valueType="num">
                                      <p:cBhvr>
                                        <p:cTn id="8" dur="5000" fill="hold"/>
                                        <p:tgtEl>
                                          <p:spTgt spid="471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en-US"/>
              <a:t>An Example…</a:t>
            </a:r>
            <a:r>
              <a:rPr lang="en-US" sz="1800"/>
              <a:t>(continued)</a:t>
            </a:r>
            <a:endParaRPr lang="en-US"/>
          </a:p>
        </p:txBody>
      </p:sp>
      <p:pic>
        <p:nvPicPr>
          <p:cNvPr id="45059" name="Picture 3"/>
          <p:cNvPicPr>
            <a:picLocks noGrp="1" noChangeAspect="1" noChangeArrowheads="1"/>
          </p:cNvPicPr>
          <p:nvPr>
            <p:ph type="body" idx="1"/>
          </p:nvPr>
        </p:nvPicPr>
        <p:blipFill>
          <a:blip r:embed="rId2"/>
          <a:srcRect r="55652" b="49275"/>
          <a:stretch>
            <a:fillRect/>
          </a:stretch>
        </p:blipFill>
        <p:spPr>
          <a:xfrm>
            <a:off x="1524000" y="1447800"/>
            <a:ext cx="8153400" cy="5410200"/>
          </a:xfrm>
        </p:spPr>
      </p:pic>
      <p:sp>
        <p:nvSpPr>
          <p:cNvPr id="109572" name="Oval 4" descr="Wide upward diagonal"/>
          <p:cNvSpPr>
            <a:spLocks noChangeArrowheads="1"/>
          </p:cNvSpPr>
          <p:nvPr/>
        </p:nvSpPr>
        <p:spPr bwMode="auto">
          <a:xfrm>
            <a:off x="4767072" y="2362200"/>
            <a:ext cx="4724400" cy="1219200"/>
          </a:xfrm>
          <a:prstGeom prst="ellipse">
            <a:avLst/>
          </a:prstGeom>
          <a:pattFill prst="wdUpDiag">
            <a:fgClr>
              <a:srgbClr val="CCFFCC"/>
            </a:fgClr>
            <a:bgClr>
              <a:schemeClr val="bg1"/>
            </a:bgClr>
          </a:pattFill>
          <a:ln w="44450">
            <a:solidFill>
              <a:srgbClr val="008000"/>
            </a:solidFill>
            <a:round/>
            <a:headEnd/>
            <a:tailEnd/>
          </a:ln>
        </p:spPr>
        <p:txBody>
          <a:bodyPr anchor="ctr"/>
          <a:lstStyle/>
          <a:p>
            <a:pPr algn="ctr"/>
            <a:r>
              <a:rPr lang="en-US" sz="2000" i="1">
                <a:solidFill>
                  <a:srgbClr val="660066"/>
                </a:solidFill>
                <a:latin typeface="Century Schoolbook" pitchFamily="18" charset="0"/>
              </a:rPr>
              <a:t>If a firm has ROA = 20%, then its probability of being solvent is 55.25178%</a:t>
            </a:r>
          </a:p>
        </p:txBody>
      </p:sp>
    </p:spTree>
    <p:extLst>
      <p:ext uri="{BB962C8B-B14F-4D97-AF65-F5344CB8AC3E}">
        <p14:creationId xmlns:p14="http://schemas.microsoft.com/office/powerpoint/2010/main" val="318597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p:cTn id="7" dur="5000" fill="hold"/>
                                        <p:tgtEl>
                                          <p:spTgt spid="109572"/>
                                        </p:tgtEl>
                                        <p:attrNameLst>
                                          <p:attrName>ppt_w</p:attrName>
                                        </p:attrNameLst>
                                      </p:cBhvr>
                                      <p:tavLst>
                                        <p:tav tm="0" fmla="#ppt_w*sin(2.5*pi*$)">
                                          <p:val>
                                            <p:fltVal val="0"/>
                                          </p:val>
                                        </p:tav>
                                        <p:tav tm="100000">
                                          <p:val>
                                            <p:fltVal val="1"/>
                                          </p:val>
                                        </p:tav>
                                      </p:tavLst>
                                    </p:anim>
                                    <p:anim calcmode="lin" valueType="num">
                                      <p:cBhvr>
                                        <p:cTn id="8" dur="5000" fill="hold"/>
                                        <p:tgtEl>
                                          <p:spTgt spid="10957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p:cNvPicPr>
            <a:picLocks noGrp="1" noChangeAspect="1" noChangeArrowheads="1"/>
          </p:cNvPicPr>
          <p:nvPr>
            <p:ph type="body" idx="1"/>
          </p:nvPr>
        </p:nvPicPr>
        <p:blipFill>
          <a:blip r:embed="rId2"/>
          <a:srcRect r="56522" b="42029"/>
          <a:stretch>
            <a:fillRect/>
          </a:stretch>
        </p:blipFill>
        <p:spPr>
          <a:xfrm>
            <a:off x="1524000" y="1301496"/>
            <a:ext cx="8077200" cy="5556504"/>
          </a:xfrm>
        </p:spPr>
      </p:pic>
      <p:sp>
        <p:nvSpPr>
          <p:cNvPr id="49154" name="Rectangle 2"/>
          <p:cNvSpPr>
            <a:spLocks noGrp="1" noChangeArrowheads="1"/>
          </p:cNvSpPr>
          <p:nvPr>
            <p:ph type="title"/>
          </p:nvPr>
        </p:nvSpPr>
        <p:spPr/>
        <p:txBody>
          <a:bodyPr/>
          <a:lstStyle/>
          <a:p>
            <a:pPr eaLnBrk="1" hangingPunct="1">
              <a:defRPr/>
            </a:pPr>
            <a:r>
              <a:rPr lang="en-US"/>
              <a:t>The Complete Example…</a:t>
            </a:r>
            <a:r>
              <a:rPr lang="en-US" sz="1800"/>
              <a:t>(continued)</a:t>
            </a:r>
            <a:endParaRPr lang="en-US"/>
          </a:p>
        </p:txBody>
      </p:sp>
      <p:sp>
        <p:nvSpPr>
          <p:cNvPr id="49156" name="Oval 4" descr="Wide upward diagonal"/>
          <p:cNvSpPr>
            <a:spLocks noChangeArrowheads="1"/>
          </p:cNvSpPr>
          <p:nvPr/>
        </p:nvSpPr>
        <p:spPr bwMode="auto">
          <a:xfrm>
            <a:off x="5029200" y="2286000"/>
            <a:ext cx="4191000" cy="8382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i="1">
                <a:solidFill>
                  <a:srgbClr val="660066"/>
                </a:solidFill>
                <a:latin typeface="Century Schoolbook" pitchFamily="18" charset="0"/>
              </a:rPr>
              <a:t>Interpret the results?</a:t>
            </a:r>
          </a:p>
        </p:txBody>
      </p:sp>
    </p:spTree>
    <p:extLst>
      <p:ext uri="{BB962C8B-B14F-4D97-AF65-F5344CB8AC3E}">
        <p14:creationId xmlns:p14="http://schemas.microsoft.com/office/powerpoint/2010/main" val="35342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p:cTn id="7" dur="5000" fill="hold"/>
                                        <p:tgtEl>
                                          <p:spTgt spid="49156"/>
                                        </p:tgtEl>
                                        <p:attrNameLst>
                                          <p:attrName>ppt_w</p:attrName>
                                        </p:attrNameLst>
                                      </p:cBhvr>
                                      <p:tavLst>
                                        <p:tav tm="0" fmla="#ppt_w*sin(2.5*pi*$)">
                                          <p:val>
                                            <p:fltVal val="0"/>
                                          </p:val>
                                        </p:tav>
                                        <p:tav tm="100000">
                                          <p:val>
                                            <p:fltVal val="1"/>
                                          </p:val>
                                        </p:tav>
                                      </p:tavLst>
                                    </p:anim>
                                    <p:anim calcmode="lin" valueType="num">
                                      <p:cBhvr>
                                        <p:cTn id="8" dur="5000" fill="hold"/>
                                        <p:tgtEl>
                                          <p:spTgt spid="491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z="3200"/>
              <a:t>Now, let’s take the Complete Example…</a:t>
            </a:r>
          </a:p>
        </p:txBody>
      </p:sp>
      <p:sp>
        <p:nvSpPr>
          <p:cNvPr id="18436" name="Rectangle 3"/>
          <p:cNvSpPr>
            <a:spLocks noGrp="1" noChangeArrowheads="1"/>
          </p:cNvSpPr>
          <p:nvPr>
            <p:ph type="body" idx="1"/>
          </p:nvPr>
        </p:nvSpPr>
        <p:spPr>
          <a:xfrm>
            <a:off x="1676400" y="1981200"/>
            <a:ext cx="7772400" cy="4724400"/>
          </a:xfrm>
        </p:spPr>
        <p:txBody>
          <a:bodyPr/>
          <a:lstStyle/>
          <a:p>
            <a:pPr eaLnBrk="1" hangingPunct="1">
              <a:lnSpc>
                <a:spcPct val="130000"/>
              </a:lnSpc>
            </a:pPr>
            <a:r>
              <a:rPr lang="en-US" sz="2400"/>
              <a:t>The Model as hypothesized by Mr. Surya Kant:</a:t>
            </a:r>
          </a:p>
          <a:p>
            <a:pPr eaLnBrk="1" hangingPunct="1">
              <a:lnSpc>
                <a:spcPct val="130000"/>
              </a:lnSpc>
            </a:pPr>
            <a:endParaRPr lang="en-US" sz="2400"/>
          </a:p>
          <a:p>
            <a:pPr eaLnBrk="1" hangingPunct="1">
              <a:lnSpc>
                <a:spcPct val="130000"/>
              </a:lnSpc>
            </a:pPr>
            <a:endParaRPr lang="en-US" sz="2400"/>
          </a:p>
          <a:p>
            <a:pPr eaLnBrk="1" hangingPunct="1">
              <a:lnSpc>
                <a:spcPct val="130000"/>
              </a:lnSpc>
            </a:pPr>
            <a:r>
              <a:rPr lang="en-US" sz="2400"/>
              <a:t>As per the model, it assumed that bankruptcy depends upon the financial ratios - Return on Assets, and Market Value to Book Value. Using the LOGIT Model, we obtain the results as thus:</a:t>
            </a:r>
          </a:p>
        </p:txBody>
      </p:sp>
      <p:graphicFrame>
        <p:nvGraphicFramePr>
          <p:cNvPr id="91140" name="Object 4"/>
          <p:cNvGraphicFramePr>
            <a:graphicFrameLocks noChangeAspect="1"/>
          </p:cNvGraphicFramePr>
          <p:nvPr/>
        </p:nvGraphicFramePr>
        <p:xfrm>
          <a:off x="2833689" y="2895600"/>
          <a:ext cx="5610225" cy="495300"/>
        </p:xfrm>
        <a:graphic>
          <a:graphicData uri="http://schemas.openxmlformats.org/presentationml/2006/ole">
            <mc:AlternateContent xmlns:mc="http://schemas.openxmlformats.org/markup-compatibility/2006">
              <mc:Choice xmlns:v="urn:schemas-microsoft-com:vml" Requires="v">
                <p:oleObj name="Equation" r:id="rId2" imgW="2463480" imgH="228600" progId="Equation.DSMT4">
                  <p:embed/>
                </p:oleObj>
              </mc:Choice>
              <mc:Fallback>
                <p:oleObj name="Equation" r:id="rId2" imgW="2463480" imgH="228600" progId="Equation.DSMT4">
                  <p:embed/>
                  <p:pic>
                    <p:nvPicPr>
                      <p:cNvPr id="911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3689" y="2895600"/>
                        <a:ext cx="5610225" cy="495300"/>
                      </a:xfrm>
                      <a:prstGeom prst="rect">
                        <a:avLst/>
                      </a:prstGeom>
                      <a:solidFill>
                        <a:srgbClr val="FFCCCC"/>
                      </a:solidFill>
                      <a:ln w="9525">
                        <a:solidFill>
                          <a:srgbClr val="660066"/>
                        </a:solidFill>
                        <a:miter lim="800000"/>
                        <a:headEnd/>
                        <a:tailEnd/>
                      </a:ln>
                    </p:spPr>
                  </p:pic>
                </p:oleObj>
              </mc:Fallback>
            </mc:AlternateContent>
          </a:graphicData>
        </a:graphic>
      </p:graphicFrame>
    </p:spTree>
    <p:extLst>
      <p:ext uri="{BB962C8B-B14F-4D97-AF65-F5344CB8AC3E}">
        <p14:creationId xmlns:p14="http://schemas.microsoft.com/office/powerpoint/2010/main" val="198217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1140"/>
                                        </p:tgtEl>
                                        <p:attrNameLst>
                                          <p:attrName>style.visibility</p:attrName>
                                        </p:attrNameLst>
                                      </p:cBhvr>
                                      <p:to>
                                        <p:strVal val="visible"/>
                                      </p:to>
                                    </p:set>
                                    <p:animEffect transition="in" filter="wipe(up)">
                                      <p:cBhvr>
                                        <p:cTn id="7" dur="1000"/>
                                        <p:tgtEl>
                                          <p:spTgt spid="91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p:cNvPicPr>
            <a:picLocks noGrp="1" noChangeAspect="1" noChangeArrowheads="1"/>
          </p:cNvPicPr>
          <p:nvPr>
            <p:ph type="body" idx="1"/>
          </p:nvPr>
        </p:nvPicPr>
        <p:blipFill>
          <a:blip r:embed="rId2"/>
          <a:srcRect r="55882" b="33333"/>
          <a:stretch>
            <a:fillRect/>
          </a:stretch>
        </p:blipFill>
        <p:spPr>
          <a:xfrm>
            <a:off x="1524000" y="1752600"/>
            <a:ext cx="8001000" cy="5105400"/>
          </a:xfrm>
        </p:spPr>
      </p:pic>
      <p:sp>
        <p:nvSpPr>
          <p:cNvPr id="63491" name="Rectangle 3"/>
          <p:cNvSpPr>
            <a:spLocks noGrp="1" noChangeArrowheads="1"/>
          </p:cNvSpPr>
          <p:nvPr>
            <p:ph type="title"/>
          </p:nvPr>
        </p:nvSpPr>
        <p:spPr/>
        <p:txBody>
          <a:bodyPr/>
          <a:lstStyle/>
          <a:p>
            <a:pPr eaLnBrk="1" hangingPunct="1"/>
            <a:r>
              <a:rPr lang="en-US" sz="3200"/>
              <a:t>The Result obtained from Eviews…</a:t>
            </a:r>
          </a:p>
        </p:txBody>
      </p:sp>
      <p:sp>
        <p:nvSpPr>
          <p:cNvPr id="92164" name="AutoShape 4"/>
          <p:cNvSpPr>
            <a:spLocks noChangeArrowheads="1"/>
          </p:cNvSpPr>
          <p:nvPr/>
        </p:nvSpPr>
        <p:spPr bwMode="auto">
          <a:xfrm>
            <a:off x="5029200" y="2514600"/>
            <a:ext cx="4191000" cy="762000"/>
          </a:xfrm>
          <a:prstGeom prst="roundRect">
            <a:avLst>
              <a:gd name="adj" fmla="val 16667"/>
            </a:avLst>
          </a:prstGeom>
          <a:solidFill>
            <a:srgbClr val="660066"/>
          </a:solidFill>
          <a:ln w="12700">
            <a:solidFill>
              <a:srgbClr val="003300"/>
            </a:solidFill>
            <a:round/>
            <a:headEnd/>
            <a:tailEnd/>
          </a:ln>
        </p:spPr>
        <p:txBody>
          <a:bodyPr anchor="ctr"/>
          <a:lstStyle/>
          <a:p>
            <a:pPr algn="ctr"/>
            <a:r>
              <a:rPr lang="en-US" sz="2100">
                <a:solidFill>
                  <a:schemeClr val="bg1"/>
                </a:solidFill>
                <a:latin typeface="Century Schoolbook" pitchFamily="18" charset="0"/>
              </a:rPr>
              <a:t>Z = -2.042474+0.218424 ROA+0.023347 MV_BV</a:t>
            </a:r>
          </a:p>
        </p:txBody>
      </p:sp>
    </p:spTree>
    <p:extLst>
      <p:ext uri="{BB962C8B-B14F-4D97-AF65-F5344CB8AC3E}">
        <p14:creationId xmlns:p14="http://schemas.microsoft.com/office/powerpoint/2010/main" val="352221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9216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Wide upward diagonal"/>
          <p:cNvPicPr>
            <a:picLocks noChangeAspect="1" noChangeArrowheads="1"/>
          </p:cNvPicPr>
          <p:nvPr/>
        </p:nvPicPr>
        <p:blipFill>
          <a:blip r:embed="rId2"/>
          <a:srcRect/>
          <a:stretch>
            <a:fillRect/>
          </a:stretch>
        </p:blipFill>
        <p:spPr bwMode="auto">
          <a:xfrm>
            <a:off x="3429000" y="2971801"/>
            <a:ext cx="3886200" cy="3736089"/>
          </a:xfrm>
          <a:prstGeom prst="rect">
            <a:avLst/>
          </a:prstGeom>
          <a:noFill/>
          <a:ln w="44450">
            <a:noFill/>
            <a:miter lim="800000"/>
            <a:headEnd/>
            <a:tailEnd/>
          </a:ln>
        </p:spPr>
      </p:pic>
      <p:sp>
        <p:nvSpPr>
          <p:cNvPr id="52233" name="Rectangle 9"/>
          <p:cNvSpPr>
            <a:spLocks noGrp="1" noChangeArrowheads="1"/>
          </p:cNvSpPr>
          <p:nvPr>
            <p:ph type="title"/>
          </p:nvPr>
        </p:nvSpPr>
        <p:spPr/>
        <p:txBody>
          <a:bodyPr/>
          <a:lstStyle/>
          <a:p>
            <a:pPr eaLnBrk="1" hangingPunct="1">
              <a:defRPr/>
            </a:pPr>
            <a:r>
              <a:rPr lang="en-US" sz="3200"/>
              <a:t>Does this model create problems for us?</a:t>
            </a:r>
          </a:p>
        </p:txBody>
      </p:sp>
      <p:sp>
        <p:nvSpPr>
          <p:cNvPr id="52234" name="AutoShape 10"/>
          <p:cNvSpPr>
            <a:spLocks noChangeArrowheads="1"/>
          </p:cNvSpPr>
          <p:nvPr/>
        </p:nvSpPr>
        <p:spPr bwMode="auto">
          <a:xfrm>
            <a:off x="4800600" y="1905000"/>
            <a:ext cx="1371600" cy="762000"/>
          </a:xfrm>
          <a:prstGeom prst="cloudCallout">
            <a:avLst>
              <a:gd name="adj1" fmla="val 694"/>
              <a:gd name="adj2" fmla="val 96667"/>
            </a:avLst>
          </a:prstGeom>
          <a:solidFill>
            <a:schemeClr val="bg1"/>
          </a:solidFill>
          <a:ln w="9525">
            <a:solidFill>
              <a:srgbClr val="000099"/>
            </a:solidFill>
            <a:round/>
            <a:headEnd/>
            <a:tailEnd/>
          </a:ln>
        </p:spPr>
        <p:txBody>
          <a:bodyPr anchor="ctr"/>
          <a:lstStyle/>
          <a:p>
            <a:pPr algn="ctr"/>
            <a:r>
              <a:rPr lang="en-US" sz="16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diamond(in)">
                                      <p:cBhvr>
                                        <p:cTn id="7" dur="2000"/>
                                        <p:tgtEl>
                                          <p:spTgt spid="52228"/>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52234"/>
                                        </p:tgtEl>
                                        <p:attrNameLst>
                                          <p:attrName>style.visibility</p:attrName>
                                        </p:attrNameLst>
                                      </p:cBhvr>
                                      <p:to>
                                        <p:strVal val="visible"/>
                                      </p:to>
                                    </p:set>
                                    <p:animEffect transition="in" filter="diamond(in)">
                                      <p:cBhvr>
                                        <p:cTn id="11" dur="2000"/>
                                        <p:tgtEl>
                                          <p:spTgt spid="52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1</a:t>
            </a:r>
          </a:p>
        </p:txBody>
      </p:sp>
      <p:sp>
        <p:nvSpPr>
          <p:cNvPr id="49155" name="Rectangle 3"/>
          <p:cNvSpPr>
            <a:spLocks noGrp="1" noChangeArrowheads="1"/>
          </p:cNvSpPr>
          <p:nvPr>
            <p:ph idx="1"/>
          </p:nvPr>
        </p:nvSpPr>
        <p:spPr/>
        <p:txBody>
          <a:bodyPr/>
          <a:lstStyle/>
          <a:p>
            <a:pPr eaLnBrk="1" hangingPunct="1"/>
            <a:r>
              <a:rPr lang="en-US"/>
              <a:t>As per the Linear Probability Model, the probability increases with the values of X and it could be possible that at times, the values of probabilities are negative (&lt;0) or more than one (&gt;1).</a:t>
            </a:r>
          </a:p>
          <a:p>
            <a:pPr eaLnBrk="1" hangingPunct="1"/>
            <a:r>
              <a:rPr lang="en-US">
                <a:solidFill>
                  <a:srgbClr val="006600"/>
                </a:solidFill>
              </a:rPr>
              <a:t>In that case, it is difficult to interpret the results.</a:t>
            </a:r>
            <a:r>
              <a:rPr lang="en-US"/>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1</a:t>
            </a:r>
            <a:r>
              <a:rPr lang="en-US" sz="2400">
                <a:solidFill>
                  <a:srgbClr val="006600"/>
                </a:solidFill>
              </a:rPr>
              <a:t> (Example)</a:t>
            </a:r>
          </a:p>
        </p:txBody>
      </p:sp>
      <p:pic>
        <p:nvPicPr>
          <p:cNvPr id="50179" name="Picture 4"/>
          <p:cNvPicPr>
            <a:picLocks noGrp="1" noChangeAspect="1" noChangeArrowheads="1"/>
          </p:cNvPicPr>
          <p:nvPr>
            <p:ph type="body" idx="1"/>
          </p:nvPr>
        </p:nvPicPr>
        <p:blipFill>
          <a:blip r:embed="rId3"/>
          <a:srcRect r="46088" b="43478"/>
          <a:stretch>
            <a:fillRect/>
          </a:stretch>
        </p:blipFill>
        <p:spPr>
          <a:xfrm>
            <a:off x="1536192" y="1320800"/>
            <a:ext cx="8065008" cy="5537200"/>
          </a:xfrm>
        </p:spPr>
      </p:pic>
      <p:sp>
        <p:nvSpPr>
          <p:cNvPr id="62470" name="Rectangle 6"/>
          <p:cNvSpPr>
            <a:spLocks noChangeArrowheads="1"/>
          </p:cNvSpPr>
          <p:nvPr/>
        </p:nvSpPr>
        <p:spPr bwMode="auto">
          <a:xfrm>
            <a:off x="4724400" y="3488881"/>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1" name="Rectangle 7"/>
          <p:cNvSpPr>
            <a:spLocks noChangeArrowheads="1"/>
          </p:cNvSpPr>
          <p:nvPr/>
        </p:nvSpPr>
        <p:spPr bwMode="auto">
          <a:xfrm>
            <a:off x="4730496" y="3708083"/>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2" name="Rectangle 8"/>
          <p:cNvSpPr>
            <a:spLocks noChangeArrowheads="1"/>
          </p:cNvSpPr>
          <p:nvPr/>
        </p:nvSpPr>
        <p:spPr bwMode="auto">
          <a:xfrm>
            <a:off x="4730496" y="3920681"/>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4" name="Rectangle 10"/>
          <p:cNvSpPr>
            <a:spLocks noChangeArrowheads="1"/>
          </p:cNvSpPr>
          <p:nvPr/>
        </p:nvSpPr>
        <p:spPr bwMode="auto">
          <a:xfrm>
            <a:off x="4724400" y="5100320"/>
            <a:ext cx="12954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5" name="Rectangle 11"/>
          <p:cNvSpPr>
            <a:spLocks noChangeArrowheads="1"/>
          </p:cNvSpPr>
          <p:nvPr/>
        </p:nvSpPr>
        <p:spPr bwMode="auto">
          <a:xfrm>
            <a:off x="4724400" y="5303520"/>
            <a:ext cx="12954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6" name="Rectangle 12"/>
          <p:cNvSpPr>
            <a:spLocks noChangeArrowheads="1"/>
          </p:cNvSpPr>
          <p:nvPr/>
        </p:nvSpPr>
        <p:spPr bwMode="auto">
          <a:xfrm>
            <a:off x="2286000" y="6207633"/>
            <a:ext cx="12192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7" name="Rectangle 13"/>
          <p:cNvSpPr>
            <a:spLocks noChangeArrowheads="1"/>
          </p:cNvSpPr>
          <p:nvPr/>
        </p:nvSpPr>
        <p:spPr bwMode="auto">
          <a:xfrm>
            <a:off x="3508248" y="3926523"/>
            <a:ext cx="1216152"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8" name="Rectangle 14"/>
          <p:cNvSpPr>
            <a:spLocks noChangeArrowheads="1"/>
          </p:cNvSpPr>
          <p:nvPr/>
        </p:nvSpPr>
        <p:spPr bwMode="auto">
          <a:xfrm>
            <a:off x="2286000" y="4140200"/>
            <a:ext cx="137160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79" name="Rectangle 15"/>
          <p:cNvSpPr>
            <a:spLocks noChangeArrowheads="1"/>
          </p:cNvSpPr>
          <p:nvPr/>
        </p:nvSpPr>
        <p:spPr bwMode="auto">
          <a:xfrm>
            <a:off x="3524250" y="5303520"/>
            <a:ext cx="1200150" cy="228600"/>
          </a:xfrm>
          <a:prstGeom prst="rect">
            <a:avLst/>
          </a:prstGeom>
          <a:solidFill>
            <a:schemeClr val="accent2">
              <a:alpha val="56862"/>
            </a:schemeClr>
          </a:solidFill>
          <a:ln w="44450">
            <a:noFill/>
            <a:miter lim="800000"/>
            <a:headEnd/>
            <a:tailEnd/>
          </a:ln>
        </p:spPr>
        <p:txBody>
          <a:bodyPr wrap="none" anchor="ctr"/>
          <a:lstStyle/>
          <a:p>
            <a:endParaRPr lang="en-US"/>
          </a:p>
        </p:txBody>
      </p:sp>
      <p:sp>
        <p:nvSpPr>
          <p:cNvPr id="62480" name="Rectangle 16"/>
          <p:cNvSpPr>
            <a:spLocks noChangeArrowheads="1"/>
          </p:cNvSpPr>
          <p:nvPr/>
        </p:nvSpPr>
        <p:spPr bwMode="auto">
          <a:xfrm>
            <a:off x="3524250" y="5532120"/>
            <a:ext cx="1200150" cy="228600"/>
          </a:xfrm>
          <a:prstGeom prst="rect">
            <a:avLst/>
          </a:prstGeom>
          <a:solidFill>
            <a:schemeClr val="accent2">
              <a:alpha val="56862"/>
            </a:schemeClr>
          </a:solidFill>
          <a:ln w="44450">
            <a:noFill/>
            <a:miter lim="800000"/>
            <a:headEnd/>
            <a:tailEnd/>
          </a:ln>
        </p:spPr>
        <p:txBody>
          <a:bodyPr wrap="none" anchor="ctr"/>
          <a:lstStyle/>
          <a:p>
            <a:endParaRPr lang="en-US"/>
          </a:p>
        </p:txBody>
      </p:sp>
    </p:spTree>
    <p:extLst>
      <p:ext uri="{BB962C8B-B14F-4D97-AF65-F5344CB8AC3E}">
        <p14:creationId xmlns:p14="http://schemas.microsoft.com/office/powerpoint/2010/main" val="362475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 to="" calcmode="lin" valueType="num">
                                      <p:cBhvr>
                                        <p:cTn id="7" dur="1" fill="hold"/>
                                        <p:tgtEl>
                                          <p:spTgt spid="6246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50179"/>
                                        </p:tgtEl>
                                        <p:attrNameLst>
                                          <p:attrName>style.visibility</p:attrName>
                                        </p:attrNameLst>
                                      </p:cBhvr>
                                      <p:to>
                                        <p:strVal val="visible"/>
                                      </p:to>
                                    </p:set>
                                    <p:anim to="" calcmode="lin" valueType="num">
                                      <p:cBhvr>
                                        <p:cTn id="10" dur="1" fill="hold"/>
                                        <p:tgtEl>
                                          <p:spTgt spid="50179"/>
                                        </p:tgtEl>
                                        <p:attrNameLst>
                                          <p:attrName/>
                                        </p:attrNameLst>
                                      </p:cBhvr>
                                    </p:anim>
                                  </p:childTnLst>
                                </p:cTn>
                              </p:par>
                              <p:par>
                                <p:cTn id="11" presetID="35" presetClass="emph" presetSubtype="0" repeatCount="indefinite" fill="hold" grpId="0" nodeType="withEffect">
                                  <p:stCondLst>
                                    <p:cond delay="0"/>
                                  </p:stCondLst>
                                  <p:endCondLst>
                                    <p:cond evt="onNext" delay="0">
                                      <p:tgtEl>
                                        <p:sldTgt/>
                                      </p:tgtEl>
                                    </p:cond>
                                  </p:endCondLst>
                                  <p:childTnLst>
                                    <p:anim calcmode="discrete" valueType="str">
                                      <p:cBhvr>
                                        <p:cTn id="12" dur="1000" fill="hold"/>
                                        <p:tgtEl>
                                          <p:spTgt spid="62470"/>
                                        </p:tgtEl>
                                        <p:attrNameLst>
                                          <p:attrName>style.visibility</p:attrName>
                                        </p:attrNameLst>
                                      </p:cBhvr>
                                      <p:tavLst>
                                        <p:tav tm="0">
                                          <p:val>
                                            <p:strVal val="hidden"/>
                                          </p:val>
                                        </p:tav>
                                        <p:tav tm="50000">
                                          <p:val>
                                            <p:strVal val="visible"/>
                                          </p:val>
                                        </p:tav>
                                      </p:tavLst>
                                    </p:anim>
                                  </p:childTnLst>
                                </p:cTn>
                              </p:par>
                              <p:par>
                                <p:cTn id="13" presetID="35" presetClass="emph" presetSubtype="0" repeatCount="indefinite" fill="hold" grpId="0" nodeType="withEffect">
                                  <p:stCondLst>
                                    <p:cond delay="0"/>
                                  </p:stCondLst>
                                  <p:endCondLst>
                                    <p:cond evt="onNext" delay="0">
                                      <p:tgtEl>
                                        <p:sldTgt/>
                                      </p:tgtEl>
                                    </p:cond>
                                  </p:endCondLst>
                                  <p:childTnLst>
                                    <p:anim calcmode="discrete" valueType="str">
                                      <p:cBhvr>
                                        <p:cTn id="14" dur="1000" fill="hold"/>
                                        <p:tgtEl>
                                          <p:spTgt spid="62471"/>
                                        </p:tgtEl>
                                        <p:attrNameLst>
                                          <p:attrName>style.visibility</p:attrName>
                                        </p:attrNameLst>
                                      </p:cBhvr>
                                      <p:tavLst>
                                        <p:tav tm="0">
                                          <p:val>
                                            <p:strVal val="hidden"/>
                                          </p:val>
                                        </p:tav>
                                        <p:tav tm="50000">
                                          <p:val>
                                            <p:strVal val="visible"/>
                                          </p:val>
                                        </p:tav>
                                      </p:tavLst>
                                    </p:anim>
                                  </p:childTnLst>
                                </p:cTn>
                              </p:par>
                              <p:par>
                                <p:cTn id="15" presetID="35" presetClass="emph" presetSubtype="0" repeatCount="indefinite" fill="hold" grpId="0" nodeType="withEffect">
                                  <p:stCondLst>
                                    <p:cond delay="0"/>
                                  </p:stCondLst>
                                  <p:endCondLst>
                                    <p:cond evt="onNext" delay="0">
                                      <p:tgtEl>
                                        <p:sldTgt/>
                                      </p:tgtEl>
                                    </p:cond>
                                  </p:endCondLst>
                                  <p:childTnLst>
                                    <p:anim calcmode="discrete" valueType="str">
                                      <p:cBhvr>
                                        <p:cTn id="16" dur="1000" fill="hold"/>
                                        <p:tgtEl>
                                          <p:spTgt spid="62472"/>
                                        </p:tgtEl>
                                        <p:attrNameLst>
                                          <p:attrName>style.visibility</p:attrName>
                                        </p:attrNameLst>
                                      </p:cBhvr>
                                      <p:tavLst>
                                        <p:tav tm="0">
                                          <p:val>
                                            <p:strVal val="hidden"/>
                                          </p:val>
                                        </p:tav>
                                        <p:tav tm="50000">
                                          <p:val>
                                            <p:strVal val="visible"/>
                                          </p:val>
                                        </p:tav>
                                      </p:tavLst>
                                    </p:anim>
                                  </p:childTnLst>
                                </p:cTn>
                              </p:par>
                              <p:par>
                                <p:cTn id="17" presetID="35" presetClass="emph" presetSubtype="0" repeatCount="indefinite" fill="hold" grpId="0" nodeType="withEffect">
                                  <p:stCondLst>
                                    <p:cond delay="0"/>
                                  </p:stCondLst>
                                  <p:endCondLst>
                                    <p:cond evt="onNext" delay="0">
                                      <p:tgtEl>
                                        <p:sldTgt/>
                                      </p:tgtEl>
                                    </p:cond>
                                  </p:endCondLst>
                                  <p:childTnLst>
                                    <p:anim calcmode="discrete" valueType="str">
                                      <p:cBhvr>
                                        <p:cTn id="18" dur="1000" fill="hold"/>
                                        <p:tgtEl>
                                          <p:spTgt spid="62474"/>
                                        </p:tgtEl>
                                        <p:attrNameLst>
                                          <p:attrName>style.visibility</p:attrName>
                                        </p:attrNameLst>
                                      </p:cBhvr>
                                      <p:tavLst>
                                        <p:tav tm="0">
                                          <p:val>
                                            <p:strVal val="hidden"/>
                                          </p:val>
                                        </p:tav>
                                        <p:tav tm="50000">
                                          <p:val>
                                            <p:strVal val="visible"/>
                                          </p:val>
                                        </p:tav>
                                      </p:tavLst>
                                    </p:anim>
                                  </p:childTnLst>
                                </p:cTn>
                              </p:par>
                              <p:par>
                                <p:cTn id="19" presetID="35" presetClass="emph" presetSubtype="0" repeatCount="indefinite" fill="hold" grpId="0" nodeType="withEffect">
                                  <p:stCondLst>
                                    <p:cond delay="0"/>
                                  </p:stCondLst>
                                  <p:endCondLst>
                                    <p:cond evt="onNext" delay="0">
                                      <p:tgtEl>
                                        <p:sldTgt/>
                                      </p:tgtEl>
                                    </p:cond>
                                  </p:endCondLst>
                                  <p:childTnLst>
                                    <p:anim calcmode="discrete" valueType="str">
                                      <p:cBhvr>
                                        <p:cTn id="20" dur="1000" fill="hold"/>
                                        <p:tgtEl>
                                          <p:spTgt spid="62475"/>
                                        </p:tgtEl>
                                        <p:attrNameLst>
                                          <p:attrName>style.visibility</p:attrName>
                                        </p:attrNameLst>
                                      </p:cBhvr>
                                      <p:tavLst>
                                        <p:tav tm="0">
                                          <p:val>
                                            <p:strVal val="hidden"/>
                                          </p:val>
                                        </p:tav>
                                        <p:tav tm="50000">
                                          <p:val>
                                            <p:strVal val="visible"/>
                                          </p:val>
                                        </p:tav>
                                      </p:tavLst>
                                    </p:anim>
                                  </p:childTnLst>
                                </p:cTn>
                              </p:par>
                              <p:par>
                                <p:cTn id="21" presetID="35" presetClass="emph" presetSubtype="0" repeatCount="indefinite" fill="hold" grpId="0" nodeType="withEffect">
                                  <p:stCondLst>
                                    <p:cond delay="0"/>
                                  </p:stCondLst>
                                  <p:endCondLst>
                                    <p:cond evt="onNext" delay="0">
                                      <p:tgtEl>
                                        <p:sldTgt/>
                                      </p:tgtEl>
                                    </p:cond>
                                  </p:endCondLst>
                                  <p:childTnLst>
                                    <p:anim calcmode="discrete" valueType="str">
                                      <p:cBhvr>
                                        <p:cTn id="22" dur="1000" fill="hold"/>
                                        <p:tgtEl>
                                          <p:spTgt spid="62476"/>
                                        </p:tgtEl>
                                        <p:attrNameLst>
                                          <p:attrName>style.visibility</p:attrName>
                                        </p:attrNameLst>
                                      </p:cBhvr>
                                      <p:tavLst>
                                        <p:tav tm="0">
                                          <p:val>
                                            <p:strVal val="hidden"/>
                                          </p:val>
                                        </p:tav>
                                        <p:tav tm="50000">
                                          <p:val>
                                            <p:strVal val="visible"/>
                                          </p:val>
                                        </p:tav>
                                      </p:tavLst>
                                    </p:anim>
                                  </p:childTnLst>
                                </p:cTn>
                              </p:par>
                              <p:par>
                                <p:cTn id="23" presetID="35" presetClass="emph" presetSubtype="0" repeatCount="indefinite" fill="hold" grpId="0" nodeType="withEffect">
                                  <p:stCondLst>
                                    <p:cond delay="0"/>
                                  </p:stCondLst>
                                  <p:endCondLst>
                                    <p:cond evt="onNext" delay="0">
                                      <p:tgtEl>
                                        <p:sldTgt/>
                                      </p:tgtEl>
                                    </p:cond>
                                  </p:endCondLst>
                                  <p:childTnLst>
                                    <p:anim calcmode="discrete" valueType="str">
                                      <p:cBhvr>
                                        <p:cTn id="24" dur="1000" fill="hold"/>
                                        <p:tgtEl>
                                          <p:spTgt spid="62477"/>
                                        </p:tgtEl>
                                        <p:attrNameLst>
                                          <p:attrName>style.visibility</p:attrName>
                                        </p:attrNameLst>
                                      </p:cBhvr>
                                      <p:tavLst>
                                        <p:tav tm="0">
                                          <p:val>
                                            <p:strVal val="hidden"/>
                                          </p:val>
                                        </p:tav>
                                        <p:tav tm="50000">
                                          <p:val>
                                            <p:strVal val="visible"/>
                                          </p:val>
                                        </p:tav>
                                      </p:tavLst>
                                    </p:anim>
                                  </p:childTnLst>
                                </p:cTn>
                              </p:par>
                              <p:par>
                                <p:cTn id="25" presetID="35" presetClass="emph" presetSubtype="0" repeatCount="indefinite" fill="hold" grpId="0" nodeType="withEffect">
                                  <p:stCondLst>
                                    <p:cond delay="0"/>
                                  </p:stCondLst>
                                  <p:endCondLst>
                                    <p:cond evt="onNext" delay="0">
                                      <p:tgtEl>
                                        <p:sldTgt/>
                                      </p:tgtEl>
                                    </p:cond>
                                  </p:endCondLst>
                                  <p:childTnLst>
                                    <p:anim calcmode="discrete" valueType="str">
                                      <p:cBhvr>
                                        <p:cTn id="26" dur="1000" fill="hold"/>
                                        <p:tgtEl>
                                          <p:spTgt spid="62478"/>
                                        </p:tgtEl>
                                        <p:attrNameLst>
                                          <p:attrName>style.visibility</p:attrName>
                                        </p:attrNameLst>
                                      </p:cBhvr>
                                      <p:tavLst>
                                        <p:tav tm="0">
                                          <p:val>
                                            <p:strVal val="hidden"/>
                                          </p:val>
                                        </p:tav>
                                        <p:tav tm="50000">
                                          <p:val>
                                            <p:strVal val="visible"/>
                                          </p:val>
                                        </p:tav>
                                      </p:tavLst>
                                    </p:anim>
                                  </p:childTnLst>
                                </p:cTn>
                              </p:par>
                              <p:par>
                                <p:cTn id="27" presetID="35" presetClass="emph" presetSubtype="0" repeatCount="indefinite" fill="hold" grpId="0" nodeType="withEffect">
                                  <p:stCondLst>
                                    <p:cond delay="0"/>
                                  </p:stCondLst>
                                  <p:endCondLst>
                                    <p:cond evt="onNext" delay="0">
                                      <p:tgtEl>
                                        <p:sldTgt/>
                                      </p:tgtEl>
                                    </p:cond>
                                  </p:endCondLst>
                                  <p:childTnLst>
                                    <p:anim calcmode="discrete" valueType="str">
                                      <p:cBhvr>
                                        <p:cTn id="28" dur="1000" fill="hold"/>
                                        <p:tgtEl>
                                          <p:spTgt spid="62479"/>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grpId="0" nodeType="withEffect">
                                  <p:stCondLst>
                                    <p:cond delay="0"/>
                                  </p:stCondLst>
                                  <p:endCondLst>
                                    <p:cond evt="onNext" delay="0">
                                      <p:tgtEl>
                                        <p:sldTgt/>
                                      </p:tgtEl>
                                    </p:cond>
                                  </p:endCondLst>
                                  <p:childTnLst>
                                    <p:anim calcmode="discrete" valueType="str">
                                      <p:cBhvr>
                                        <p:cTn id="30" dur="1000" fill="hold"/>
                                        <p:tgtEl>
                                          <p:spTgt spid="6248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70" grpId="0" animBg="1"/>
      <p:bldP spid="62471" grpId="0" animBg="1"/>
      <p:bldP spid="62472" grpId="0" animBg="1"/>
      <p:bldP spid="62474" grpId="0" animBg="1"/>
      <p:bldP spid="62475" grpId="0" animBg="1"/>
      <p:bldP spid="62476" grpId="0" animBg="1"/>
      <p:bldP spid="62477" grpId="0" animBg="1"/>
      <p:bldP spid="62478" grpId="0" animBg="1"/>
      <p:bldP spid="62479" grpId="0" animBg="1"/>
      <p:bldP spid="6248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2</a:t>
            </a:r>
          </a:p>
        </p:txBody>
      </p:sp>
      <p:sp>
        <p:nvSpPr>
          <p:cNvPr id="51203" name="Rectangle 3"/>
          <p:cNvSpPr>
            <a:spLocks noGrp="1" noChangeArrowheads="1"/>
          </p:cNvSpPr>
          <p:nvPr>
            <p:ph idx="1"/>
          </p:nvPr>
        </p:nvSpPr>
        <p:spPr/>
        <p:txBody>
          <a:bodyPr/>
          <a:lstStyle/>
          <a:p>
            <a:pPr eaLnBrk="1" hangingPunct="1"/>
            <a:r>
              <a:rPr lang="en-US"/>
              <a:t>The Distribution of the Error term is not Normal Probability Distribution but </a:t>
            </a:r>
            <a:r>
              <a:rPr lang="en-US" sz="3200" i="1">
                <a:solidFill>
                  <a:srgbClr val="800000"/>
                </a:solidFill>
              </a:rPr>
              <a:t>it is Binomial Probability Distribution</a:t>
            </a:r>
            <a:r>
              <a:rPr lang="en-US"/>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3</a:t>
            </a:r>
          </a:p>
        </p:txBody>
      </p:sp>
      <p:sp>
        <p:nvSpPr>
          <p:cNvPr id="52227" name="Rectangle 3"/>
          <p:cNvSpPr>
            <a:spLocks noGrp="1" noChangeArrowheads="1"/>
          </p:cNvSpPr>
          <p:nvPr>
            <p:ph idx="1"/>
          </p:nvPr>
        </p:nvSpPr>
        <p:spPr/>
        <p:txBody>
          <a:bodyPr/>
          <a:lstStyle/>
          <a:p>
            <a:pPr eaLnBrk="1" hangingPunct="1"/>
            <a:r>
              <a:rPr lang="en-US"/>
              <a:t>The error term are not homoscedastic but they have a problem of heteroscedasticity.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l" eaLnBrk="1" hangingPunct="1">
              <a:defRPr/>
            </a:pPr>
            <a:r>
              <a:rPr lang="en-US" sz="3200"/>
              <a:t>The Linear Probability Model – </a:t>
            </a:r>
            <a:r>
              <a:rPr lang="en-US" sz="3200" u="sng">
                <a:solidFill>
                  <a:srgbClr val="000099"/>
                </a:solidFill>
              </a:rPr>
              <a:t>Problem No. 4</a:t>
            </a:r>
          </a:p>
        </p:txBody>
      </p:sp>
      <p:sp>
        <p:nvSpPr>
          <p:cNvPr id="53251" name="Rectangle 3"/>
          <p:cNvSpPr>
            <a:spLocks noGrp="1" noChangeArrowheads="1"/>
          </p:cNvSpPr>
          <p:nvPr>
            <p:ph idx="1"/>
          </p:nvPr>
        </p:nvSpPr>
        <p:spPr/>
        <p:txBody>
          <a:bodyPr/>
          <a:lstStyle/>
          <a:p>
            <a:pPr eaLnBrk="1" hangingPunct="1"/>
            <a:r>
              <a:rPr lang="en-US"/>
              <a:t>In the Linear Probability Model, as </a:t>
            </a:r>
            <a:r>
              <a:rPr lang="en-US" i="1"/>
              <a:t>X</a:t>
            </a:r>
            <a:r>
              <a:rPr lang="en-US"/>
              <a:t> increases the probability value continues to increase/decrease at a constant rate. Since the probability values should lie between 0 and 1, that is 0 </a:t>
            </a:r>
            <a:r>
              <a:rPr lang="en-US" u="sng"/>
              <a:t>&lt;</a:t>
            </a:r>
            <a:r>
              <a:rPr lang="en-US"/>
              <a:t> </a:t>
            </a:r>
            <a:r>
              <a:rPr lang="en-US" i="1"/>
              <a:t>p</a:t>
            </a:r>
            <a:r>
              <a:rPr lang="en-US"/>
              <a:t> </a:t>
            </a:r>
            <a:r>
              <a:rPr lang="en-US" u="sng"/>
              <a:t>&lt;</a:t>
            </a:r>
            <a:r>
              <a:rPr lang="en-US"/>
              <a:t> 1, a constant rate of increase/decrease is impossible.</a:t>
            </a:r>
          </a:p>
          <a:p>
            <a:pPr eaLnBrk="1" hangingPunct="1"/>
            <a:r>
              <a:rPr lang="en-US"/>
              <a:t>We need non-linear relation to restrict the probability values between 0 and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l" eaLnBrk="1" hangingPunct="1">
              <a:defRPr/>
            </a:pPr>
            <a:r>
              <a:rPr lang="en-US" sz="3200" dirty="0"/>
              <a:t>How to ensure the choice of </a:t>
            </a:r>
            <a:r>
              <a:rPr lang="en-US" sz="3200" i="1" dirty="0"/>
              <a:t>p</a:t>
            </a:r>
            <a:r>
              <a:rPr lang="en-US" sz="3200" dirty="0"/>
              <a:t> within interval [0,1]?</a:t>
            </a:r>
          </a:p>
        </p:txBody>
      </p:sp>
      <p:sp>
        <p:nvSpPr>
          <p:cNvPr id="63491" name="Rectangle 3" descr="Small confetti"/>
          <p:cNvSpPr>
            <a:spLocks noGrp="1" noChangeArrowheads="1"/>
          </p:cNvSpPr>
          <p:nvPr>
            <p:ph idx="1"/>
          </p:nvPr>
        </p:nvSpPr>
        <p:spPr>
          <a:xfrm>
            <a:off x="1524000" y="1905000"/>
            <a:ext cx="8001000" cy="4800600"/>
          </a:xfrm>
          <a:solidFill>
            <a:srgbClr val="FFFFFF"/>
          </a:solidFill>
          <a:ln>
            <a:solidFill>
              <a:srgbClr val="C6953E"/>
            </a:solidFill>
          </a:ln>
          <a:effectLst>
            <a:outerShdw dist="107763" dir="18900000" algn="ctr" rotWithShape="0">
              <a:srgbClr val="808080">
                <a:alpha val="50000"/>
              </a:srgbClr>
            </a:outerShdw>
          </a:effectLst>
        </p:spPr>
        <p:txBody>
          <a:bodyPr/>
          <a:lstStyle/>
          <a:p>
            <a:pPr eaLnBrk="1" hangingPunct="1">
              <a:lnSpc>
                <a:spcPct val="150000"/>
              </a:lnSpc>
              <a:defRPr/>
            </a:pPr>
            <a:r>
              <a:rPr lang="en-US" sz="2000" dirty="0">
                <a:solidFill>
                  <a:srgbClr val="660066"/>
                </a:solidFill>
              </a:rPr>
              <a:t>To limit the value of </a:t>
            </a:r>
            <a:r>
              <a:rPr lang="en-US" sz="2000" i="1" dirty="0">
                <a:solidFill>
                  <a:srgbClr val="660066"/>
                </a:solidFill>
              </a:rPr>
              <a:t>p </a:t>
            </a:r>
            <a:r>
              <a:rPr lang="en-US" sz="2000" dirty="0">
                <a:solidFill>
                  <a:srgbClr val="660066"/>
                </a:solidFill>
              </a:rPr>
              <a:t>within [0,1], usually S-Shaped relationship is used between </a:t>
            </a:r>
            <a:r>
              <a:rPr lang="en-US" sz="2000" i="1" dirty="0">
                <a:solidFill>
                  <a:srgbClr val="660066"/>
                </a:solidFill>
              </a:rPr>
              <a:t>x</a:t>
            </a:r>
            <a:r>
              <a:rPr lang="en-US" sz="2000" dirty="0">
                <a:solidFill>
                  <a:srgbClr val="660066"/>
                </a:solidFill>
              </a:rPr>
              <a:t> and </a:t>
            </a:r>
            <a:r>
              <a:rPr lang="en-US" sz="2000" i="1" dirty="0">
                <a:solidFill>
                  <a:srgbClr val="660066"/>
                </a:solidFill>
              </a:rPr>
              <a:t>p.</a:t>
            </a:r>
          </a:p>
          <a:p>
            <a:pPr eaLnBrk="1" hangingPunct="1">
              <a:lnSpc>
                <a:spcPct val="150000"/>
              </a:lnSpc>
              <a:defRPr/>
            </a:pPr>
            <a:r>
              <a:rPr lang="en-US" sz="2000" dirty="0">
                <a:solidFill>
                  <a:srgbClr val="0000CC"/>
                </a:solidFill>
              </a:rPr>
              <a:t>In this regard, two widely used approaches exist – </a:t>
            </a:r>
          </a:p>
          <a:p>
            <a:pPr lvl="1" eaLnBrk="1" hangingPunct="1">
              <a:lnSpc>
                <a:spcPct val="150000"/>
              </a:lnSpc>
              <a:defRPr/>
            </a:pPr>
            <a:r>
              <a:rPr lang="en-US" dirty="0"/>
              <a:t>one, that makes use of Logistic Function; and </a:t>
            </a:r>
          </a:p>
          <a:p>
            <a:pPr lvl="1" eaLnBrk="1" hangingPunct="1">
              <a:lnSpc>
                <a:spcPct val="150000"/>
              </a:lnSpc>
              <a:defRPr/>
            </a:pPr>
            <a:r>
              <a:rPr lang="en-US" dirty="0"/>
              <a:t>another, use Standard Normal Probability Distribution. </a:t>
            </a:r>
          </a:p>
          <a:p>
            <a:pPr eaLnBrk="1" hangingPunct="1">
              <a:lnSpc>
                <a:spcPct val="150000"/>
              </a:lnSpc>
              <a:defRPr/>
            </a:pPr>
            <a:r>
              <a:rPr lang="en-US" sz="2000" dirty="0"/>
              <a:t>By using the Logistic Function, we obtain a model which is called </a:t>
            </a:r>
            <a:r>
              <a:rPr lang="en-US" sz="2000" b="1" u="sng" dirty="0">
                <a:solidFill>
                  <a:srgbClr val="CC3300"/>
                </a:solidFill>
              </a:rPr>
              <a:t>LOGIT MODEL</a:t>
            </a:r>
            <a:r>
              <a:rPr lang="en-US" sz="2000" dirty="0"/>
              <a:t>; and the one which is obtained by using Standard Normal Probability Distribution is called </a:t>
            </a:r>
            <a:r>
              <a:rPr lang="en-US" sz="2000" b="1" u="sng" dirty="0" err="1">
                <a:solidFill>
                  <a:srgbClr val="CC3300"/>
                </a:solidFill>
              </a:rPr>
              <a:t>PROBIT</a:t>
            </a:r>
            <a:r>
              <a:rPr lang="en-US" sz="2000" b="1" u="sng" dirty="0">
                <a:solidFill>
                  <a:srgbClr val="CC3300"/>
                </a:solidFill>
              </a:rPr>
              <a:t> MODEL</a:t>
            </a:r>
            <a:r>
              <a:rPr lang="en-US" sz="2000" dirty="0"/>
              <a: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PROBIT AND LOGIT MODELS…</a:t>
            </a:r>
          </a:p>
        </p:txBody>
      </p:sp>
      <p:sp>
        <p:nvSpPr>
          <p:cNvPr id="55299" name="AutoShape 4"/>
          <p:cNvSpPr>
            <a:spLocks noChangeArrowheads="1"/>
          </p:cNvSpPr>
          <p:nvPr/>
        </p:nvSpPr>
        <p:spPr bwMode="auto">
          <a:xfrm>
            <a:off x="1752600" y="2133600"/>
            <a:ext cx="3048000" cy="1143000"/>
          </a:xfrm>
          <a:prstGeom prst="roundRect">
            <a:avLst>
              <a:gd name="adj" fmla="val 16667"/>
            </a:avLst>
          </a:prstGeom>
          <a:solidFill>
            <a:srgbClr val="000099"/>
          </a:solidFill>
          <a:ln w="9525">
            <a:round/>
            <a:headEnd/>
            <a:tailEnd/>
          </a:ln>
          <a:scene3d>
            <a:camera prst="legacyObliqueTopRight"/>
            <a:lightRig rig="legacyFlat3" dir="b"/>
          </a:scene3d>
          <a:sp3d extrusionH="100000" prstMaterial="legacyPlastic">
            <a:bevelT w="13500" h="13500" prst="angle"/>
            <a:bevelB w="13500" h="13500" prst="angle"/>
            <a:extrusionClr>
              <a:srgbClr val="0099FF"/>
            </a:extrusionClr>
          </a:sp3d>
        </p:spPr>
        <p:txBody>
          <a:bodyPr anchor="ctr">
            <a:flatTx/>
          </a:bodyPr>
          <a:lstStyle/>
          <a:p>
            <a:pPr algn="ctr"/>
            <a:r>
              <a:rPr lang="en-US">
                <a:solidFill>
                  <a:schemeClr val="bg1"/>
                </a:solidFill>
                <a:latin typeface="Arial Rounded MT Bold" pitchFamily="34" charset="0"/>
              </a:rPr>
              <a:t>NORMAL PROBABILITY DISTRIBUTION </a:t>
            </a:r>
          </a:p>
        </p:txBody>
      </p:sp>
      <p:sp>
        <p:nvSpPr>
          <p:cNvPr id="55300" name="AutoShape 5"/>
          <p:cNvSpPr>
            <a:spLocks noChangeArrowheads="1"/>
          </p:cNvSpPr>
          <p:nvPr/>
        </p:nvSpPr>
        <p:spPr bwMode="auto">
          <a:xfrm>
            <a:off x="1905000" y="4648200"/>
            <a:ext cx="2895600" cy="1295400"/>
          </a:xfrm>
          <a:prstGeom prst="roundRect">
            <a:avLst>
              <a:gd name="adj" fmla="val 16667"/>
            </a:avLst>
          </a:prstGeom>
          <a:solidFill>
            <a:srgbClr val="CC3300"/>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a:solidFill>
                  <a:srgbClr val="FFFFFF"/>
                </a:solidFill>
                <a:latin typeface="Arial Rounded MT Bold" pitchFamily="34" charset="0"/>
              </a:rPr>
              <a:t>LOGISTIC FUNCTION </a:t>
            </a:r>
          </a:p>
        </p:txBody>
      </p:sp>
      <p:sp>
        <p:nvSpPr>
          <p:cNvPr id="55301" name="AutoShape 6"/>
          <p:cNvSpPr>
            <a:spLocks noChangeArrowheads="1"/>
          </p:cNvSpPr>
          <p:nvPr/>
        </p:nvSpPr>
        <p:spPr bwMode="auto">
          <a:xfrm>
            <a:off x="4876800" y="2362200"/>
            <a:ext cx="1905000" cy="609600"/>
          </a:xfrm>
          <a:prstGeom prst="rightArrow">
            <a:avLst>
              <a:gd name="adj1" fmla="val 50000"/>
              <a:gd name="adj2" fmla="val 78125"/>
            </a:avLst>
          </a:prstGeom>
          <a:solidFill>
            <a:srgbClr val="C6953E"/>
          </a:solidFill>
          <a:ln w="44450">
            <a:solidFill>
              <a:srgbClr val="800000"/>
            </a:solidFill>
            <a:miter lim="800000"/>
            <a:headEnd/>
            <a:tailEnd/>
          </a:ln>
        </p:spPr>
        <p:txBody>
          <a:bodyPr wrap="none" anchor="ctr"/>
          <a:lstStyle/>
          <a:p>
            <a:endParaRPr lang="en-US"/>
          </a:p>
        </p:txBody>
      </p:sp>
      <p:sp>
        <p:nvSpPr>
          <p:cNvPr id="55302" name="AutoShape 7"/>
          <p:cNvSpPr>
            <a:spLocks noChangeArrowheads="1"/>
          </p:cNvSpPr>
          <p:nvPr/>
        </p:nvSpPr>
        <p:spPr bwMode="auto">
          <a:xfrm>
            <a:off x="6858000" y="2057400"/>
            <a:ext cx="2362200" cy="1295400"/>
          </a:xfrm>
          <a:prstGeom prst="roundRect">
            <a:avLst>
              <a:gd name="adj" fmla="val 16667"/>
            </a:avLst>
          </a:prstGeom>
          <a:solidFill>
            <a:srgbClr val="C6953E"/>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sz="3600">
                <a:solidFill>
                  <a:schemeClr val="bg1"/>
                </a:solidFill>
                <a:latin typeface="Arial Rounded MT Bold" pitchFamily="34" charset="0"/>
              </a:rPr>
              <a:t>PROBIT MODEL  </a:t>
            </a:r>
          </a:p>
        </p:txBody>
      </p:sp>
      <p:sp>
        <p:nvSpPr>
          <p:cNvPr id="55303" name="AutoShape 8"/>
          <p:cNvSpPr>
            <a:spLocks noChangeArrowheads="1"/>
          </p:cNvSpPr>
          <p:nvPr/>
        </p:nvSpPr>
        <p:spPr bwMode="auto">
          <a:xfrm>
            <a:off x="4876800" y="4953000"/>
            <a:ext cx="1905000" cy="609600"/>
          </a:xfrm>
          <a:prstGeom prst="rightArrow">
            <a:avLst>
              <a:gd name="adj1" fmla="val 50000"/>
              <a:gd name="adj2" fmla="val 78125"/>
            </a:avLst>
          </a:prstGeom>
          <a:solidFill>
            <a:srgbClr val="800000"/>
          </a:solidFill>
          <a:ln w="44450">
            <a:solidFill>
              <a:srgbClr val="660066"/>
            </a:solidFill>
            <a:miter lim="800000"/>
            <a:headEnd/>
            <a:tailEnd/>
          </a:ln>
        </p:spPr>
        <p:txBody>
          <a:bodyPr wrap="none" anchor="ctr"/>
          <a:lstStyle/>
          <a:p>
            <a:endParaRPr lang="en-US"/>
          </a:p>
        </p:txBody>
      </p:sp>
      <p:sp>
        <p:nvSpPr>
          <p:cNvPr id="55304" name="AutoShape 9"/>
          <p:cNvSpPr>
            <a:spLocks noChangeArrowheads="1"/>
          </p:cNvSpPr>
          <p:nvPr/>
        </p:nvSpPr>
        <p:spPr bwMode="auto">
          <a:xfrm>
            <a:off x="6858000" y="4648200"/>
            <a:ext cx="2362200" cy="1295400"/>
          </a:xfrm>
          <a:prstGeom prst="roundRect">
            <a:avLst>
              <a:gd name="adj" fmla="val 16667"/>
            </a:avLst>
          </a:prstGeom>
          <a:solidFill>
            <a:srgbClr val="800000"/>
          </a:solidFill>
          <a:ln w="9525">
            <a:round/>
            <a:headEnd/>
            <a:tailEnd/>
          </a:ln>
          <a:scene3d>
            <a:camera prst="legacyObliqueTopRight"/>
            <a:lightRig rig="legacyFlat3" dir="b"/>
          </a:scene3d>
          <a:sp3d extrusionH="100000" prstMaterial="legacyMatte">
            <a:bevelT w="13500" h="13500" prst="angle"/>
            <a:bevelB w="13500" h="13500" prst="angle"/>
            <a:extrusionClr>
              <a:srgbClr val="660066"/>
            </a:extrusionClr>
          </a:sp3d>
        </p:spPr>
        <p:txBody>
          <a:bodyPr anchor="ctr">
            <a:flatTx/>
          </a:bodyPr>
          <a:lstStyle/>
          <a:p>
            <a:pPr algn="ctr"/>
            <a:r>
              <a:rPr lang="en-US" sz="3600">
                <a:solidFill>
                  <a:schemeClr val="bg1"/>
                </a:solidFill>
                <a:latin typeface="Arial Rounded MT Bold" pitchFamily="34" charset="0"/>
              </a:rPr>
              <a:t>LOGIT MODEL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t>Let’s start with PROBIT Model… </a:t>
            </a:r>
          </a:p>
        </p:txBody>
      </p:sp>
      <p:sp>
        <p:nvSpPr>
          <p:cNvPr id="56323" name="Rectangle 3"/>
          <p:cNvSpPr>
            <a:spLocks noGrp="1" noChangeArrowheads="1"/>
          </p:cNvSpPr>
          <p:nvPr>
            <p:ph type="body" idx="1"/>
          </p:nvPr>
        </p:nvSpPr>
        <p:spPr>
          <a:xfrm>
            <a:off x="1752600" y="1804988"/>
            <a:ext cx="7772400" cy="5053012"/>
          </a:xfrm>
        </p:spPr>
        <p:txBody>
          <a:bodyPr/>
          <a:lstStyle/>
          <a:p>
            <a:pPr eaLnBrk="1" hangingPunct="1"/>
            <a:r>
              <a:rPr lang="en-US" sz="2200"/>
              <a:t>Unlike the Linear Probability Model, the PROBIT Model assumes that the underlying distribution is </a:t>
            </a:r>
            <a:r>
              <a:rPr lang="en-US" sz="2200" i="1" u="sng">
                <a:solidFill>
                  <a:srgbClr val="006600"/>
                </a:solidFill>
              </a:rPr>
              <a:t>Cumulative Standard Normal Probability Distribution</a:t>
            </a:r>
            <a:r>
              <a:rPr lang="en-US" sz="2200"/>
              <a:t> whose shape is as follows:</a:t>
            </a:r>
          </a:p>
        </p:txBody>
      </p:sp>
      <p:pic>
        <p:nvPicPr>
          <p:cNvPr id="72708" name="Picture 4" descr="Wide upward diagonal"/>
          <p:cNvPicPr>
            <a:picLocks noChangeAspect="1" noChangeArrowheads="1"/>
          </p:cNvPicPr>
          <p:nvPr/>
        </p:nvPicPr>
        <p:blipFill>
          <a:blip r:embed="rId2"/>
          <a:srcRect/>
          <a:stretch>
            <a:fillRect/>
          </a:stretch>
        </p:blipFill>
        <p:spPr bwMode="auto">
          <a:xfrm>
            <a:off x="2438400" y="3276600"/>
            <a:ext cx="4114800" cy="3505200"/>
          </a:xfrm>
          <a:prstGeom prst="rect">
            <a:avLst/>
          </a:prstGeom>
          <a:noFill/>
          <a:ln w="44450">
            <a:noFill/>
            <a:miter lim="800000"/>
            <a:headEnd/>
            <a:tailEnd/>
          </a:ln>
        </p:spPr>
      </p:pic>
      <p:sp>
        <p:nvSpPr>
          <p:cNvPr id="72709" name="Oval 5"/>
          <p:cNvSpPr>
            <a:spLocks noChangeArrowheads="1"/>
          </p:cNvSpPr>
          <p:nvPr/>
        </p:nvSpPr>
        <p:spPr bwMode="auto">
          <a:xfrm>
            <a:off x="6705600" y="3733800"/>
            <a:ext cx="2743200" cy="1905000"/>
          </a:xfrm>
          <a:prstGeom prst="ellipse">
            <a:avLst/>
          </a:prstGeom>
          <a:solidFill>
            <a:schemeClr val="bg1"/>
          </a:solidFill>
          <a:ln w="9525">
            <a:solidFill>
              <a:srgbClr val="660066"/>
            </a:solidFill>
            <a:round/>
            <a:headEnd/>
            <a:tailEnd/>
          </a:ln>
        </p:spPr>
        <p:txBody>
          <a:bodyPr anchor="ctr"/>
          <a:lstStyle/>
          <a:p>
            <a:pPr algn="ctr"/>
            <a:r>
              <a:rPr lang="en-US" sz="2000" b="1" i="1">
                <a:solidFill>
                  <a:srgbClr val="800000"/>
                </a:solidFill>
                <a:latin typeface="Century Schoolbook" pitchFamily="18" charset="0"/>
              </a:rPr>
              <a:t>Note that it is non-linear and its value lies between 0 and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2708"/>
                                        </p:tgtEl>
                                        <p:attrNameLst>
                                          <p:attrName>style.visibility</p:attrName>
                                        </p:attrNameLst>
                                      </p:cBhvr>
                                      <p:to>
                                        <p:strVal val="visible"/>
                                      </p:to>
                                    </p:set>
                                    <p:animEffect transition="in" filter="wedge">
                                      <p:cBhvr>
                                        <p:cTn id="7" dur="2000"/>
                                        <p:tgtEl>
                                          <p:spTgt spid="72708"/>
                                        </p:tgtEl>
                                      </p:cBhvr>
                                    </p:animEffect>
                                  </p:childTnLst>
                                </p:cTn>
                              </p:par>
                            </p:childTnLst>
                          </p:cTn>
                        </p:par>
                        <p:par>
                          <p:cTn id="8" fill="hold">
                            <p:stCondLst>
                              <p:cond delay="2000"/>
                            </p:stCondLst>
                            <p:childTnLst>
                              <p:par>
                                <p:cTn id="9" presetID="19" presetClass="entr" presetSubtype="10" fill="hold" grpId="0" nodeType="afterEffect">
                                  <p:stCondLst>
                                    <p:cond delay="0"/>
                                  </p:stCondLst>
                                  <p:childTnLst>
                                    <p:set>
                                      <p:cBhvr>
                                        <p:cTn id="10" dur="1" fill="hold">
                                          <p:stCondLst>
                                            <p:cond delay="0"/>
                                          </p:stCondLst>
                                        </p:cTn>
                                        <p:tgtEl>
                                          <p:spTgt spid="72709"/>
                                        </p:tgtEl>
                                        <p:attrNameLst>
                                          <p:attrName>style.visibility</p:attrName>
                                        </p:attrNameLst>
                                      </p:cBhvr>
                                      <p:to>
                                        <p:strVal val="visible"/>
                                      </p:to>
                                    </p:set>
                                    <p:anim calcmode="lin" valueType="num">
                                      <p:cBhvr>
                                        <p:cTn id="11" dur="5000" fill="hold"/>
                                        <p:tgtEl>
                                          <p:spTgt spid="72709"/>
                                        </p:tgtEl>
                                        <p:attrNameLst>
                                          <p:attrName>ppt_w</p:attrName>
                                        </p:attrNameLst>
                                      </p:cBhvr>
                                      <p:tavLst>
                                        <p:tav tm="0" fmla="#ppt_w*sin(2.5*pi*$)">
                                          <p:val>
                                            <p:fltVal val="0"/>
                                          </p:val>
                                        </p:tav>
                                        <p:tav tm="100000">
                                          <p:val>
                                            <p:fltVal val="1"/>
                                          </p:val>
                                        </p:tav>
                                      </p:tavLst>
                                    </p:anim>
                                    <p:anim calcmode="lin" valueType="num">
                                      <p:cBhvr>
                                        <p:cTn id="12" dur="5000" fill="hold"/>
                                        <p:tgtEl>
                                          <p:spTgt spid="727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2"/>
          <p:cNvSpPr>
            <a:spLocks noGrp="1" noChangeAspect="1" noChangeArrowheads="1"/>
          </p:cNvSpPr>
          <p:nvPr>
            <p:ph type="title"/>
          </p:nvPr>
        </p:nvSpPr>
        <p:spPr/>
        <p:txBody>
          <a:bodyPr/>
          <a:lstStyle/>
          <a:p>
            <a:pPr algn="l" eaLnBrk="1" hangingPunct="1"/>
            <a:r>
              <a:rPr lang="en-US" sz="4000"/>
              <a:t>PROBIT Model…</a:t>
            </a:r>
          </a:p>
        </p:txBody>
      </p:sp>
      <p:sp>
        <p:nvSpPr>
          <p:cNvPr id="10245" name="Rectangle 3"/>
          <p:cNvSpPr>
            <a:spLocks noGrp="1" noChangeArrowheads="1"/>
          </p:cNvSpPr>
          <p:nvPr>
            <p:ph type="body" idx="1"/>
          </p:nvPr>
        </p:nvSpPr>
        <p:spPr/>
        <p:txBody>
          <a:bodyPr/>
          <a:lstStyle/>
          <a:p>
            <a:pPr eaLnBrk="1" hangingPunct="1"/>
            <a:r>
              <a:rPr lang="en-US" sz="2200"/>
              <a:t>The PROBIT Model expresses the </a:t>
            </a:r>
            <a:r>
              <a:rPr lang="en-US" sz="2200">
                <a:solidFill>
                  <a:srgbClr val="0000CC"/>
                </a:solidFill>
              </a:rPr>
              <a:t>probability </a:t>
            </a:r>
            <a:r>
              <a:rPr lang="en-US" sz="2200" i="1">
                <a:solidFill>
                  <a:srgbClr val="0000CC"/>
                </a:solidFill>
              </a:rPr>
              <a:t>p</a:t>
            </a:r>
            <a:r>
              <a:rPr lang="en-US" sz="2200">
                <a:solidFill>
                  <a:srgbClr val="0000CC"/>
                </a:solidFill>
              </a:rPr>
              <a:t> - a dependent variable </a:t>
            </a:r>
            <a:r>
              <a:rPr lang="en-US" sz="2200" i="1">
                <a:solidFill>
                  <a:srgbClr val="0000CC"/>
                </a:solidFill>
              </a:rPr>
              <a:t>Y</a:t>
            </a:r>
            <a:r>
              <a:rPr lang="en-US" sz="2200">
                <a:solidFill>
                  <a:srgbClr val="0000CC"/>
                </a:solidFill>
              </a:rPr>
              <a:t> takes the value 1 for given </a:t>
            </a:r>
            <a:r>
              <a:rPr lang="en-US" sz="2200" i="1">
                <a:solidFill>
                  <a:srgbClr val="0000CC"/>
                </a:solidFill>
              </a:rPr>
              <a:t>X</a:t>
            </a:r>
            <a:r>
              <a:rPr lang="en-US" sz="2200" i="1" baseline="-25000">
                <a:solidFill>
                  <a:srgbClr val="0000CC"/>
                </a:solidFill>
              </a:rPr>
              <a:t>i</a:t>
            </a:r>
            <a:r>
              <a:rPr lang="en-US" sz="2200"/>
              <a:t>.</a:t>
            </a:r>
          </a:p>
          <a:p>
            <a:pPr eaLnBrk="1" hangingPunct="1"/>
            <a:r>
              <a:rPr lang="en-US" sz="2200"/>
              <a:t>And, </a:t>
            </a:r>
            <a:r>
              <a:rPr lang="en-US" sz="2200" i="1"/>
              <a:t>p</a:t>
            </a:r>
            <a:r>
              <a:rPr lang="en-US" sz="2200"/>
              <a:t> is –</a:t>
            </a:r>
          </a:p>
          <a:p>
            <a:pPr eaLnBrk="1" hangingPunct="1"/>
            <a:endParaRPr lang="en-US" sz="2200"/>
          </a:p>
          <a:p>
            <a:pPr eaLnBrk="1" hangingPunct="1">
              <a:buFontTx/>
              <a:buNone/>
            </a:pPr>
            <a:r>
              <a:rPr lang="en-US" sz="2000"/>
              <a:t>    Where the model is considered is having only one explanatory variable and the Function </a:t>
            </a:r>
            <a:r>
              <a:rPr lang="en-US" sz="2000" b="1">
                <a:solidFill>
                  <a:srgbClr val="0000CC"/>
                </a:solidFill>
              </a:rPr>
              <a:t>F</a:t>
            </a:r>
            <a:r>
              <a:rPr lang="en-US" sz="2000"/>
              <a:t> represents Cumulative Normal Probability Distribution.</a:t>
            </a:r>
          </a:p>
          <a:p>
            <a:pPr eaLnBrk="1" hangingPunct="1"/>
            <a:r>
              <a:rPr lang="en-US" sz="2000">
                <a:solidFill>
                  <a:srgbClr val="006600"/>
                </a:solidFill>
              </a:rPr>
              <a:t>Please note the density function of Standard Normal Probability Distribution -</a:t>
            </a:r>
          </a:p>
          <a:p>
            <a:pPr algn="ctr" eaLnBrk="1" hangingPunct="1">
              <a:buFontTx/>
              <a:buNone/>
            </a:pPr>
            <a:endParaRPr lang="en-US" sz="2400" i="1">
              <a:solidFill>
                <a:srgbClr val="006600"/>
              </a:solidFill>
            </a:endParaRPr>
          </a:p>
        </p:txBody>
      </p:sp>
      <p:graphicFrame>
        <p:nvGraphicFramePr>
          <p:cNvPr id="73733" name="Object 5"/>
          <p:cNvGraphicFramePr>
            <a:graphicFrameLocks noChangeAspect="1"/>
          </p:cNvGraphicFramePr>
          <p:nvPr/>
        </p:nvGraphicFramePr>
        <p:xfrm>
          <a:off x="3733800" y="5334000"/>
          <a:ext cx="4343400" cy="1219200"/>
        </p:xfrm>
        <a:graphic>
          <a:graphicData uri="http://schemas.openxmlformats.org/presentationml/2006/ole">
            <mc:AlternateContent xmlns:mc="http://schemas.openxmlformats.org/markup-compatibility/2006">
              <mc:Choice xmlns:v="urn:schemas-microsoft-com:vml" Requires="v">
                <p:oleObj name="Equation" r:id="rId2" imgW="2336760" imgH="634680" progId="Equation.DSMT4">
                  <p:embed/>
                </p:oleObj>
              </mc:Choice>
              <mc:Fallback>
                <p:oleObj name="Equation" r:id="rId2" imgW="2336760" imgH="634680" progId="Equation.DSMT4">
                  <p:embed/>
                  <p:pic>
                    <p:nvPicPr>
                      <p:cNvPr id="73733"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5334000"/>
                        <a:ext cx="4343400" cy="1219200"/>
                      </a:xfrm>
                      <a:prstGeom prst="rect">
                        <a:avLst/>
                      </a:prstGeom>
                      <a:solidFill>
                        <a:schemeClr val="hlink"/>
                      </a:solidFill>
                      <a:ln w="9525">
                        <a:solidFill>
                          <a:srgbClr val="660066"/>
                        </a:solidFill>
                        <a:miter lim="800000"/>
                        <a:headEnd/>
                        <a:tailEnd/>
                      </a:ln>
                    </p:spPr>
                  </p:pic>
                </p:oleObj>
              </mc:Fallback>
            </mc:AlternateContent>
          </a:graphicData>
        </a:graphic>
      </p:graphicFrame>
      <p:graphicFrame>
        <p:nvGraphicFramePr>
          <p:cNvPr id="6" name="Object 6" descr="Newsprint"/>
          <p:cNvGraphicFramePr>
            <a:graphicFrameLocks noChangeAspect="1"/>
          </p:cNvGraphicFramePr>
          <p:nvPr/>
        </p:nvGraphicFramePr>
        <p:xfrm>
          <a:off x="3505200" y="2971800"/>
          <a:ext cx="3581400" cy="457200"/>
        </p:xfrm>
        <a:graphic>
          <a:graphicData uri="http://schemas.openxmlformats.org/presentationml/2006/ole">
            <mc:AlternateContent xmlns:mc="http://schemas.openxmlformats.org/markup-compatibility/2006">
              <mc:Choice xmlns:v="urn:schemas-microsoft-com:vml" Requires="v">
                <p:oleObj name="Equation" r:id="rId4" imgW="1955520" imgH="241200" progId="Equation.3">
                  <p:embed/>
                </p:oleObj>
              </mc:Choice>
              <mc:Fallback>
                <p:oleObj name="Equation" r:id="rId4" imgW="1955520" imgH="241200" progId="Equation.3">
                  <p:embed/>
                  <p:pic>
                    <p:nvPicPr>
                      <p:cNvPr id="6" name="Object 6" descr="Newspr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971800"/>
                        <a:ext cx="3581400" cy="457200"/>
                      </a:xfrm>
                      <a:prstGeom prst="rect">
                        <a:avLst/>
                      </a:prstGeom>
                      <a:blipFill dpi="0" rotWithShape="0">
                        <a:blip r:embed="rId6"/>
                        <a:srcRect/>
                        <a:tile tx="0" ty="0" sx="100000" sy="100000" flip="none" algn="tl"/>
                      </a:blipFill>
                      <a:ln w="19050">
                        <a:solidFill>
                          <a:srgbClr val="A5002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par>
                                <p:cTn id="15" presetID="53" presetClass="entr" presetSubtype="0" fill="hold" nodeType="withEffect">
                                  <p:stCondLst>
                                    <p:cond delay="0"/>
                                  </p:stCondLst>
                                  <p:childTnLst>
                                    <p:set>
                                      <p:cBhvr>
                                        <p:cTn id="16" dur="1" fill="hold">
                                          <p:stCondLst>
                                            <p:cond delay="0"/>
                                          </p:stCondLst>
                                        </p:cTn>
                                        <p:tgtEl>
                                          <p:spTgt spid="73733"/>
                                        </p:tgtEl>
                                        <p:attrNameLst>
                                          <p:attrName>style.visibility</p:attrName>
                                        </p:attrNameLst>
                                      </p:cBhvr>
                                      <p:to>
                                        <p:strVal val="visible"/>
                                      </p:to>
                                    </p:set>
                                    <p:anim calcmode="lin" valueType="num">
                                      <p:cBhvr>
                                        <p:cTn id="17" dur="500" fill="hold"/>
                                        <p:tgtEl>
                                          <p:spTgt spid="73733"/>
                                        </p:tgtEl>
                                        <p:attrNameLst>
                                          <p:attrName>ppt_w</p:attrName>
                                        </p:attrNameLst>
                                      </p:cBhvr>
                                      <p:tavLst>
                                        <p:tav tm="0">
                                          <p:val>
                                            <p:fltVal val="0"/>
                                          </p:val>
                                        </p:tav>
                                        <p:tav tm="100000">
                                          <p:val>
                                            <p:strVal val="#ppt_w"/>
                                          </p:val>
                                        </p:tav>
                                      </p:tavLst>
                                    </p:anim>
                                    <p:anim calcmode="lin" valueType="num">
                                      <p:cBhvr>
                                        <p:cTn id="18" dur="500" fill="hold"/>
                                        <p:tgtEl>
                                          <p:spTgt spid="73733"/>
                                        </p:tgtEl>
                                        <p:attrNameLst>
                                          <p:attrName>ppt_h</p:attrName>
                                        </p:attrNameLst>
                                      </p:cBhvr>
                                      <p:tavLst>
                                        <p:tav tm="0">
                                          <p:val>
                                            <p:fltVal val="0"/>
                                          </p:val>
                                        </p:tav>
                                        <p:tav tm="100000">
                                          <p:val>
                                            <p:strVal val="#ppt_h"/>
                                          </p:val>
                                        </p:tav>
                                      </p:tavLst>
                                    </p:anim>
                                    <p:animEffect transition="in" filter="fade">
                                      <p:cBhvr>
                                        <p:cTn id="19" dur="5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AutoShape 2"/>
          <p:cNvSpPr>
            <a:spLocks noGrp="1" noChangeAspect="1" noChangeArrowheads="1"/>
          </p:cNvSpPr>
          <p:nvPr>
            <p:ph type="title"/>
          </p:nvPr>
        </p:nvSpPr>
        <p:spPr/>
        <p:txBody>
          <a:bodyPr/>
          <a:lstStyle/>
          <a:p>
            <a:pPr algn="l" eaLnBrk="1" hangingPunct="1"/>
            <a:r>
              <a:rPr lang="en-US" sz="4000"/>
              <a:t>PROBIT Model…</a:t>
            </a:r>
          </a:p>
        </p:txBody>
      </p:sp>
      <p:sp>
        <p:nvSpPr>
          <p:cNvPr id="78854" name="AutoShape 6"/>
          <p:cNvSpPr>
            <a:spLocks noChangeArrowheads="1"/>
          </p:cNvSpPr>
          <p:nvPr/>
        </p:nvSpPr>
        <p:spPr bwMode="auto">
          <a:xfrm>
            <a:off x="5029200" y="4572000"/>
            <a:ext cx="3352800" cy="1524000"/>
          </a:xfrm>
          <a:prstGeom prst="roundRect">
            <a:avLst>
              <a:gd name="adj" fmla="val 16667"/>
            </a:avLst>
          </a:prstGeom>
          <a:solidFill>
            <a:srgbClr val="CCFFCC"/>
          </a:solidFill>
          <a:ln w="44450">
            <a:solidFill>
              <a:srgbClr val="003300"/>
            </a:solidFill>
            <a:round/>
            <a:headEnd/>
            <a:tailEnd/>
          </a:ln>
        </p:spPr>
        <p:txBody>
          <a:bodyPr anchor="ctr"/>
          <a:lstStyle/>
          <a:p>
            <a:pPr algn="ctr"/>
            <a:r>
              <a:rPr lang="en-US">
                <a:solidFill>
                  <a:srgbClr val="0000CC"/>
                </a:solidFill>
              </a:rPr>
              <a:t>It is called Normal Equivalent Deviate (n.e.d) or Normit. </a:t>
            </a:r>
          </a:p>
        </p:txBody>
      </p:sp>
      <p:sp>
        <p:nvSpPr>
          <p:cNvPr id="78856" name="AutoShape 8"/>
          <p:cNvSpPr>
            <a:spLocks noChangeArrowheads="1"/>
          </p:cNvSpPr>
          <p:nvPr/>
        </p:nvSpPr>
        <p:spPr bwMode="auto">
          <a:xfrm>
            <a:off x="6534150" y="3443288"/>
            <a:ext cx="457200" cy="10668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graphicFrame>
        <p:nvGraphicFramePr>
          <p:cNvPr id="78857" name="Object 9" descr="Newsprint"/>
          <p:cNvGraphicFramePr>
            <a:graphicFrameLocks noChangeAspect="1"/>
          </p:cNvGraphicFramePr>
          <p:nvPr/>
        </p:nvGraphicFramePr>
        <p:xfrm>
          <a:off x="3505200" y="2971800"/>
          <a:ext cx="3581400" cy="457200"/>
        </p:xfrm>
        <a:graphic>
          <a:graphicData uri="http://schemas.openxmlformats.org/presentationml/2006/ole">
            <mc:AlternateContent xmlns:mc="http://schemas.openxmlformats.org/markup-compatibility/2006">
              <mc:Choice xmlns:v="urn:schemas-microsoft-com:vml" Requires="v">
                <p:oleObj name="Equation" r:id="rId2" imgW="1955520" imgH="241200" progId="Equation.3">
                  <p:embed/>
                </p:oleObj>
              </mc:Choice>
              <mc:Fallback>
                <p:oleObj name="Equation" r:id="rId2" imgW="1955520" imgH="241200" progId="Equation.3">
                  <p:embed/>
                  <p:pic>
                    <p:nvPicPr>
                      <p:cNvPr id="78857" name="Object 9" descr="News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971800"/>
                        <a:ext cx="3581400" cy="457200"/>
                      </a:xfrm>
                      <a:prstGeom prst="rect">
                        <a:avLst/>
                      </a:prstGeom>
                      <a:blipFill dpi="0" rotWithShape="0">
                        <a:blip r:embed="rId4"/>
                        <a:srcRect/>
                        <a:tile tx="0" ty="0" sx="100000" sy="100000" flip="none" algn="tl"/>
                      </a:blipFill>
                      <a:ln w="19050">
                        <a:solidFill>
                          <a:srgbClr val="A5002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78857"/>
                                        </p:tgtEl>
                                        <p:attrNameLst>
                                          <p:attrName>style.visibility</p:attrName>
                                        </p:attrNameLst>
                                      </p:cBhvr>
                                      <p:to>
                                        <p:strVal val="visible"/>
                                      </p:to>
                                    </p:set>
                                    <p:anim calcmode="lin" valueType="num">
                                      <p:cBhvr>
                                        <p:cTn id="7" dur="500" decel="50000" fill="hold">
                                          <p:stCondLst>
                                            <p:cond delay="0"/>
                                          </p:stCondLst>
                                        </p:cTn>
                                        <p:tgtEl>
                                          <p:spTgt spid="7885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885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8857"/>
                                        </p:tgtEl>
                                        <p:attrNameLst>
                                          <p:attrName>ppt_w</p:attrName>
                                        </p:attrNameLst>
                                      </p:cBhvr>
                                      <p:tavLst>
                                        <p:tav tm="0">
                                          <p:val>
                                            <p:strVal val="#ppt_w*.05"/>
                                          </p:val>
                                        </p:tav>
                                        <p:tav tm="100000">
                                          <p:val>
                                            <p:strVal val="#ppt_w"/>
                                          </p:val>
                                        </p:tav>
                                      </p:tavLst>
                                    </p:anim>
                                    <p:anim calcmode="lin" valueType="num">
                                      <p:cBhvr>
                                        <p:cTn id="10" dur="1000" fill="hold"/>
                                        <p:tgtEl>
                                          <p:spTgt spid="7885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885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885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885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8857"/>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78856"/>
                                        </p:tgtEl>
                                        <p:attrNameLst>
                                          <p:attrName>style.visibility</p:attrName>
                                        </p:attrNameLst>
                                      </p:cBhvr>
                                      <p:to>
                                        <p:strVal val="visible"/>
                                      </p:to>
                                    </p:set>
                                    <p:anim calcmode="lin" valueType="num">
                                      <p:cBhvr>
                                        <p:cTn id="18" dur="500" fill="hold"/>
                                        <p:tgtEl>
                                          <p:spTgt spid="78856"/>
                                        </p:tgtEl>
                                        <p:attrNameLst>
                                          <p:attrName>ppt_w</p:attrName>
                                        </p:attrNameLst>
                                      </p:cBhvr>
                                      <p:tavLst>
                                        <p:tav tm="0">
                                          <p:val>
                                            <p:fltVal val="0"/>
                                          </p:val>
                                        </p:tav>
                                        <p:tav tm="100000">
                                          <p:val>
                                            <p:strVal val="#ppt_w"/>
                                          </p:val>
                                        </p:tav>
                                      </p:tavLst>
                                    </p:anim>
                                    <p:anim calcmode="lin" valueType="num">
                                      <p:cBhvr>
                                        <p:cTn id="19" dur="500" fill="hold"/>
                                        <p:tgtEl>
                                          <p:spTgt spid="78856"/>
                                        </p:tgtEl>
                                        <p:attrNameLst>
                                          <p:attrName>ppt_h</p:attrName>
                                        </p:attrNameLst>
                                      </p:cBhvr>
                                      <p:tavLst>
                                        <p:tav tm="0">
                                          <p:val>
                                            <p:fltVal val="0"/>
                                          </p:val>
                                        </p:tav>
                                        <p:tav tm="100000">
                                          <p:val>
                                            <p:strVal val="#ppt_h"/>
                                          </p:val>
                                        </p:tav>
                                      </p:tavLst>
                                    </p:anim>
                                    <p:animEffect transition="in" filter="fade">
                                      <p:cBhvr>
                                        <p:cTn id="20" dur="500"/>
                                        <p:tgtEl>
                                          <p:spTgt spid="78856"/>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78854"/>
                                        </p:tgtEl>
                                        <p:attrNameLst>
                                          <p:attrName>style.visibility</p:attrName>
                                        </p:attrNameLst>
                                      </p:cBhvr>
                                      <p:to>
                                        <p:strVal val="visible"/>
                                      </p:to>
                                    </p:set>
                                    <p:anim calcmode="lin" valueType="num">
                                      <p:cBhvr>
                                        <p:cTn id="23" dur="500" fill="hold"/>
                                        <p:tgtEl>
                                          <p:spTgt spid="78854"/>
                                        </p:tgtEl>
                                        <p:attrNameLst>
                                          <p:attrName>ppt_w</p:attrName>
                                        </p:attrNameLst>
                                      </p:cBhvr>
                                      <p:tavLst>
                                        <p:tav tm="0">
                                          <p:val>
                                            <p:fltVal val="0"/>
                                          </p:val>
                                        </p:tav>
                                        <p:tav tm="100000">
                                          <p:val>
                                            <p:strVal val="#ppt_w"/>
                                          </p:val>
                                        </p:tav>
                                      </p:tavLst>
                                    </p:anim>
                                    <p:anim calcmode="lin" valueType="num">
                                      <p:cBhvr>
                                        <p:cTn id="24" dur="500" fill="hold"/>
                                        <p:tgtEl>
                                          <p:spTgt spid="78854"/>
                                        </p:tgtEl>
                                        <p:attrNameLst>
                                          <p:attrName>ppt_h</p:attrName>
                                        </p:attrNameLst>
                                      </p:cBhvr>
                                      <p:tavLst>
                                        <p:tav tm="0">
                                          <p:val>
                                            <p:fltVal val="0"/>
                                          </p:val>
                                        </p:tav>
                                        <p:tav tm="100000">
                                          <p:val>
                                            <p:strVal val="#ppt_h"/>
                                          </p:val>
                                        </p:tav>
                                      </p:tavLst>
                                    </p:anim>
                                    <p:animEffect transition="in" filter="fade">
                                      <p:cBhvr>
                                        <p:cTn id="25" dur="500"/>
                                        <p:tgtEl>
                                          <p:spTgt spid="78854"/>
                                        </p:tgtEl>
                                      </p:cBhvr>
                                    </p:animEffect>
                                  </p:childTnLst>
                                </p:cTn>
                              </p:par>
                            </p:childTnLst>
                          </p:cTn>
                        </p:par>
                        <p:par>
                          <p:cTn id="26" fill="hold">
                            <p:stCondLst>
                              <p:cond delay="1500"/>
                            </p:stCondLst>
                            <p:childTnLst>
                              <p:par>
                                <p:cTn id="27" presetID="35" presetClass="emph" presetSubtype="0" repeatCount="indefinite" fill="hold" grpId="1" nodeType="afterEffect">
                                  <p:stCondLst>
                                    <p:cond delay="0"/>
                                  </p:stCondLst>
                                  <p:endCondLst>
                                    <p:cond evt="onNext" delay="0">
                                      <p:tgtEl>
                                        <p:sldTgt/>
                                      </p:tgtEl>
                                    </p:cond>
                                  </p:endCondLst>
                                  <p:childTnLst>
                                    <p:anim calcmode="discrete" valueType="str">
                                      <p:cBhvr>
                                        <p:cTn id="28" dur="1000" fill="hold"/>
                                        <p:tgtEl>
                                          <p:spTgt spid="78856"/>
                                        </p:tgtEl>
                                        <p:attrNameLst>
                                          <p:attrName>style.visibility</p:attrName>
                                        </p:attrNameLst>
                                      </p:cBhvr>
                                      <p:tavLst>
                                        <p:tav tm="0">
                                          <p:val>
                                            <p:strVal val="hidden"/>
                                          </p:val>
                                        </p:tav>
                                        <p:tav tm="50000">
                                          <p:val>
                                            <p:strVal val="visible"/>
                                          </p:val>
                                        </p:tav>
                                      </p:tavLst>
                                    </p:anim>
                                  </p:childTnLst>
                                </p:cTn>
                              </p:par>
                            </p:childTnLst>
                          </p:cTn>
                        </p:par>
                        <p:par>
                          <p:cTn id="29" fill="hold">
                            <p:stCondLst>
                              <p:cond delay="2500"/>
                            </p:stCondLst>
                            <p:childTnLst>
                              <p:par>
                                <p:cTn id="30" presetID="35" presetClass="emph" presetSubtype="0" repeatCount="indefinite" fill="hold" grpId="1" nodeType="afterEffect">
                                  <p:stCondLst>
                                    <p:cond delay="0"/>
                                  </p:stCondLst>
                                  <p:endCondLst>
                                    <p:cond evt="onNext" delay="0">
                                      <p:tgtEl>
                                        <p:sldTgt/>
                                      </p:tgtEl>
                                    </p:cond>
                                  </p:endCondLst>
                                  <p:childTnLst>
                                    <p:anim calcmode="discrete" valueType="str">
                                      <p:cBhvr>
                                        <p:cTn id="31" dur="1000" fill="hold"/>
                                        <p:tgtEl>
                                          <p:spTgt spid="7885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4" grpId="0" animBg="1"/>
      <p:bldP spid="78854" grpId="1" animBg="1"/>
      <p:bldP spid="78856" grpId="0" animBg="1"/>
      <p:bldP spid="78856"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Grp="1" noChangeAspect="1" noChangeArrowheads="1"/>
          </p:cNvSpPr>
          <p:nvPr>
            <p:ph type="title"/>
          </p:nvPr>
        </p:nvSpPr>
        <p:spPr/>
        <p:txBody>
          <a:bodyPr/>
          <a:lstStyle/>
          <a:p>
            <a:pPr algn="l" eaLnBrk="1" hangingPunct="1"/>
            <a:r>
              <a:rPr lang="en-US" sz="4000"/>
              <a:t>Estimation of PROBIT Model…</a:t>
            </a:r>
          </a:p>
        </p:txBody>
      </p:sp>
      <p:sp>
        <p:nvSpPr>
          <p:cNvPr id="57347" name="Rectangle 3"/>
          <p:cNvSpPr>
            <a:spLocks noGrp="1" noChangeArrowheads="1"/>
          </p:cNvSpPr>
          <p:nvPr>
            <p:ph type="body" idx="1"/>
          </p:nvPr>
        </p:nvSpPr>
        <p:spPr/>
        <p:txBody>
          <a:bodyPr/>
          <a:lstStyle/>
          <a:p>
            <a:pPr eaLnBrk="1" hangingPunct="1">
              <a:lnSpc>
                <a:spcPct val="160000"/>
              </a:lnSpc>
            </a:pPr>
            <a:r>
              <a:rPr lang="en-US" sz="2600"/>
              <a:t>The PROBIT Model is not estimated by using OLS but it is estimated by using </a:t>
            </a:r>
            <a:r>
              <a:rPr lang="en-US" sz="2600" b="1" i="1">
                <a:solidFill>
                  <a:srgbClr val="0000CC"/>
                </a:solidFill>
              </a:rPr>
              <a:t>Maximum Likelihood Method</a:t>
            </a:r>
            <a:r>
              <a:rPr lang="en-US" sz="2600"/>
              <a:t> and thus, the estimates we obtain are known as Maximum Likelihood Estimates. </a:t>
            </a:r>
          </a:p>
          <a:p>
            <a:pPr eaLnBrk="1" hangingPunct="1">
              <a:lnSpc>
                <a:spcPct val="160000"/>
              </a:lnSpc>
            </a:pPr>
            <a:endParaRPr lang="en-US" sz="2600"/>
          </a:p>
          <a:p>
            <a:pPr eaLnBrk="1" hangingPunct="1">
              <a:lnSpc>
                <a:spcPct val="160000"/>
              </a:lnSpc>
              <a:buFontTx/>
              <a:buNone/>
            </a:pPr>
            <a:r>
              <a:rPr lang="en-US" sz="2400"/>
              <a:t>    </a:t>
            </a:r>
            <a:endParaRPr lang="en-US" i="1">
              <a:solidFill>
                <a:srgbClr val="0066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200"/>
              <a:t>Now, let’s start with LOGIT Model… </a:t>
            </a:r>
          </a:p>
        </p:txBody>
      </p:sp>
      <p:sp>
        <p:nvSpPr>
          <p:cNvPr id="60419" name="Rectangle 3"/>
          <p:cNvSpPr>
            <a:spLocks noGrp="1" noChangeArrowheads="1"/>
          </p:cNvSpPr>
          <p:nvPr>
            <p:ph type="body" idx="1"/>
          </p:nvPr>
        </p:nvSpPr>
        <p:spPr>
          <a:xfrm>
            <a:off x="1752600" y="1804988"/>
            <a:ext cx="7772400" cy="5053012"/>
          </a:xfrm>
        </p:spPr>
        <p:txBody>
          <a:bodyPr/>
          <a:lstStyle/>
          <a:p>
            <a:pPr eaLnBrk="1" hangingPunct="1"/>
            <a:r>
              <a:rPr lang="en-US" sz="2200"/>
              <a:t>The LOGIT Model assumes that the underlying distribution is </a:t>
            </a:r>
            <a:r>
              <a:rPr lang="en-US" sz="2200" i="1" u="sng">
                <a:solidFill>
                  <a:srgbClr val="006600"/>
                </a:solidFill>
              </a:rPr>
              <a:t>a logistic function or Sigmoid Function </a:t>
            </a:r>
            <a:r>
              <a:rPr lang="en-US" sz="2200"/>
              <a:t> whose shape is as follows:</a:t>
            </a:r>
          </a:p>
        </p:txBody>
      </p:sp>
      <p:sp>
        <p:nvSpPr>
          <p:cNvPr id="83973" name="Oval 5"/>
          <p:cNvSpPr>
            <a:spLocks noChangeArrowheads="1"/>
          </p:cNvSpPr>
          <p:nvPr/>
        </p:nvSpPr>
        <p:spPr bwMode="auto">
          <a:xfrm>
            <a:off x="6705600" y="3733800"/>
            <a:ext cx="2743200" cy="1905000"/>
          </a:xfrm>
          <a:prstGeom prst="ellipse">
            <a:avLst/>
          </a:prstGeom>
          <a:solidFill>
            <a:schemeClr val="bg1"/>
          </a:solidFill>
          <a:ln w="9525">
            <a:solidFill>
              <a:srgbClr val="660066"/>
            </a:solidFill>
            <a:round/>
            <a:headEnd/>
            <a:tailEnd/>
          </a:ln>
        </p:spPr>
        <p:txBody>
          <a:bodyPr anchor="ctr"/>
          <a:lstStyle/>
          <a:p>
            <a:pPr algn="ctr"/>
            <a:r>
              <a:rPr lang="en-US" sz="2000" b="1" i="1">
                <a:solidFill>
                  <a:srgbClr val="800000"/>
                </a:solidFill>
                <a:latin typeface="Century Schoolbook" pitchFamily="18" charset="0"/>
              </a:rPr>
              <a:t>Note that it is non-linear and its value lies between 0 and 1.</a:t>
            </a:r>
          </a:p>
        </p:txBody>
      </p:sp>
      <p:pic>
        <p:nvPicPr>
          <p:cNvPr id="83974" name="Picture 6" descr="Wide upward diagonal"/>
          <p:cNvPicPr>
            <a:picLocks noChangeAspect="1" noChangeArrowheads="1"/>
          </p:cNvPicPr>
          <p:nvPr/>
        </p:nvPicPr>
        <p:blipFill>
          <a:blip r:embed="rId2"/>
          <a:srcRect/>
          <a:stretch>
            <a:fillRect/>
          </a:stretch>
        </p:blipFill>
        <p:spPr bwMode="auto">
          <a:xfrm>
            <a:off x="1828800" y="2971800"/>
            <a:ext cx="4800600" cy="3810000"/>
          </a:xfrm>
          <a:prstGeom prst="rect">
            <a:avLst/>
          </a:prstGeom>
          <a:noFill/>
          <a:ln w="4445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83973"/>
                                        </p:tgtEl>
                                        <p:attrNameLst>
                                          <p:attrName>style.visibility</p:attrName>
                                        </p:attrNameLst>
                                      </p:cBhvr>
                                      <p:to>
                                        <p:strVal val="visible"/>
                                      </p:to>
                                    </p:set>
                                    <p:anim calcmode="lin" valueType="num">
                                      <p:cBhvr>
                                        <p:cTn id="7" dur="5000" fill="hold"/>
                                        <p:tgtEl>
                                          <p:spTgt spid="83973"/>
                                        </p:tgtEl>
                                        <p:attrNameLst>
                                          <p:attrName>ppt_w</p:attrName>
                                        </p:attrNameLst>
                                      </p:cBhvr>
                                      <p:tavLst>
                                        <p:tav tm="0" fmla="#ppt_w*sin(2.5*pi*$)">
                                          <p:val>
                                            <p:fltVal val="0"/>
                                          </p:val>
                                        </p:tav>
                                        <p:tav tm="100000">
                                          <p:val>
                                            <p:fltVal val="1"/>
                                          </p:val>
                                        </p:tav>
                                      </p:tavLst>
                                    </p:anim>
                                    <p:anim calcmode="lin" valueType="num">
                                      <p:cBhvr>
                                        <p:cTn id="8" dur="5000" fill="hold"/>
                                        <p:tgtEl>
                                          <p:spTgt spid="83973"/>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53" presetClass="entr" presetSubtype="0" fill="hold" nodeType="afterEffect">
                                  <p:stCondLst>
                                    <p:cond delay="0"/>
                                  </p:stCondLst>
                                  <p:childTnLst>
                                    <p:set>
                                      <p:cBhvr>
                                        <p:cTn id="11" dur="1" fill="hold">
                                          <p:stCondLst>
                                            <p:cond delay="0"/>
                                          </p:stCondLst>
                                        </p:cTn>
                                        <p:tgtEl>
                                          <p:spTgt spid="83974"/>
                                        </p:tgtEl>
                                        <p:attrNameLst>
                                          <p:attrName>style.visibility</p:attrName>
                                        </p:attrNameLst>
                                      </p:cBhvr>
                                      <p:to>
                                        <p:strVal val="visible"/>
                                      </p:to>
                                    </p:set>
                                    <p:anim calcmode="lin" valueType="num">
                                      <p:cBhvr>
                                        <p:cTn id="12" dur="500" fill="hold"/>
                                        <p:tgtEl>
                                          <p:spTgt spid="83974"/>
                                        </p:tgtEl>
                                        <p:attrNameLst>
                                          <p:attrName>ppt_w</p:attrName>
                                        </p:attrNameLst>
                                      </p:cBhvr>
                                      <p:tavLst>
                                        <p:tav tm="0">
                                          <p:val>
                                            <p:fltVal val="0"/>
                                          </p:val>
                                        </p:tav>
                                        <p:tav tm="100000">
                                          <p:val>
                                            <p:strVal val="#ppt_w"/>
                                          </p:val>
                                        </p:tav>
                                      </p:tavLst>
                                    </p:anim>
                                    <p:anim calcmode="lin" valueType="num">
                                      <p:cBhvr>
                                        <p:cTn id="13" dur="500" fill="hold"/>
                                        <p:tgtEl>
                                          <p:spTgt spid="83974"/>
                                        </p:tgtEl>
                                        <p:attrNameLst>
                                          <p:attrName>ppt_h</p:attrName>
                                        </p:attrNameLst>
                                      </p:cBhvr>
                                      <p:tavLst>
                                        <p:tav tm="0">
                                          <p:val>
                                            <p:fltVal val="0"/>
                                          </p:val>
                                        </p:tav>
                                        <p:tav tm="100000">
                                          <p:val>
                                            <p:strVal val="#ppt_h"/>
                                          </p:val>
                                        </p:tav>
                                      </p:tavLst>
                                    </p:anim>
                                    <p:animEffect transition="in" filter="fade">
                                      <p:cBhvr>
                                        <p:cTn id="14" dur="500"/>
                                        <p:tgtEl>
                                          <p:spTgt spid="83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AutoShape 2"/>
          <p:cNvSpPr>
            <a:spLocks noGrp="1" noChangeAspect="1" noChangeArrowheads="1"/>
          </p:cNvSpPr>
          <p:nvPr>
            <p:ph type="title"/>
          </p:nvPr>
        </p:nvSpPr>
        <p:spPr/>
        <p:txBody>
          <a:bodyPr/>
          <a:lstStyle/>
          <a:p>
            <a:pPr algn="l" eaLnBrk="1" hangingPunct="1"/>
            <a:r>
              <a:rPr lang="en-US" sz="4000"/>
              <a:t>LOGIT Model…</a:t>
            </a:r>
          </a:p>
        </p:txBody>
      </p:sp>
      <p:sp>
        <p:nvSpPr>
          <p:cNvPr id="14341" name="Rectangle 3"/>
          <p:cNvSpPr>
            <a:spLocks noGrp="1" noChangeArrowheads="1"/>
          </p:cNvSpPr>
          <p:nvPr>
            <p:ph type="body" idx="1"/>
          </p:nvPr>
        </p:nvSpPr>
        <p:spPr>
          <a:xfrm>
            <a:off x="1647825" y="1890713"/>
            <a:ext cx="7924800" cy="4800600"/>
          </a:xfrm>
        </p:spPr>
        <p:txBody>
          <a:bodyPr/>
          <a:lstStyle/>
          <a:p>
            <a:pPr eaLnBrk="1" hangingPunct="1"/>
            <a:r>
              <a:rPr lang="en-US" sz="2000"/>
              <a:t>The LOGIT Model expresses the </a:t>
            </a:r>
            <a:r>
              <a:rPr lang="en-US" sz="2000">
                <a:solidFill>
                  <a:srgbClr val="0000CC"/>
                </a:solidFill>
              </a:rPr>
              <a:t>probability </a:t>
            </a:r>
            <a:r>
              <a:rPr lang="en-US" sz="2000" i="1">
                <a:solidFill>
                  <a:srgbClr val="0000CC"/>
                </a:solidFill>
              </a:rPr>
              <a:t>p</a:t>
            </a:r>
            <a:r>
              <a:rPr lang="en-US" sz="2000">
                <a:solidFill>
                  <a:srgbClr val="0000CC"/>
                </a:solidFill>
              </a:rPr>
              <a:t> that a dependent variable </a:t>
            </a:r>
            <a:r>
              <a:rPr lang="en-US" sz="2000" i="1">
                <a:solidFill>
                  <a:srgbClr val="0000CC"/>
                </a:solidFill>
              </a:rPr>
              <a:t>Y</a:t>
            </a:r>
            <a:r>
              <a:rPr lang="en-US" sz="2000">
                <a:solidFill>
                  <a:srgbClr val="0000CC"/>
                </a:solidFill>
              </a:rPr>
              <a:t> takes the value 1 given </a:t>
            </a:r>
            <a:r>
              <a:rPr lang="en-US" sz="2000" i="1">
                <a:solidFill>
                  <a:srgbClr val="0000CC"/>
                </a:solidFill>
              </a:rPr>
              <a:t>X</a:t>
            </a:r>
            <a:r>
              <a:rPr lang="en-US" sz="2000" i="1" baseline="-25000">
                <a:solidFill>
                  <a:srgbClr val="0000CC"/>
                </a:solidFill>
              </a:rPr>
              <a:t>i</a:t>
            </a:r>
            <a:r>
              <a:rPr lang="en-US" sz="2000"/>
              <a:t>.</a:t>
            </a:r>
          </a:p>
          <a:p>
            <a:pPr eaLnBrk="1" hangingPunct="1"/>
            <a:r>
              <a:rPr lang="en-US" sz="2000"/>
              <a:t>For the LOGIT Model, a particular type of logistic function is used which is called </a:t>
            </a:r>
            <a:r>
              <a:rPr lang="en-US" sz="2000" u="sng">
                <a:solidFill>
                  <a:srgbClr val="0000CC"/>
                </a:solidFill>
              </a:rPr>
              <a:t>SIGMOID FUNCTION</a:t>
            </a:r>
            <a:r>
              <a:rPr lang="en-US" sz="2000"/>
              <a:t> </a:t>
            </a:r>
            <a:r>
              <a:rPr lang="en-US" sz="2000" i="1"/>
              <a:t>given below</a:t>
            </a:r>
            <a:r>
              <a:rPr lang="en-US" sz="2000"/>
              <a:t> –</a:t>
            </a:r>
          </a:p>
          <a:p>
            <a:pPr eaLnBrk="1" hangingPunct="1"/>
            <a:endParaRPr lang="en-US" sz="2000"/>
          </a:p>
          <a:p>
            <a:pPr eaLnBrk="1" hangingPunct="1">
              <a:buFontTx/>
              <a:buNone/>
            </a:pPr>
            <a:r>
              <a:rPr lang="en-US" sz="1800"/>
              <a:t>    </a:t>
            </a:r>
          </a:p>
          <a:p>
            <a:pPr eaLnBrk="1" hangingPunct="1"/>
            <a:endParaRPr lang="en-US" sz="1800"/>
          </a:p>
          <a:p>
            <a:pPr eaLnBrk="1" hangingPunct="1"/>
            <a:r>
              <a:rPr lang="en-US" sz="1800"/>
              <a:t>Using the above function form, we may express </a:t>
            </a:r>
            <a:r>
              <a:rPr lang="en-US" sz="2000"/>
              <a:t>the </a:t>
            </a:r>
            <a:r>
              <a:rPr lang="en-US" sz="2000">
                <a:solidFill>
                  <a:srgbClr val="0000CC"/>
                </a:solidFill>
              </a:rPr>
              <a:t>probability </a:t>
            </a:r>
            <a:r>
              <a:rPr lang="en-US" sz="2000" i="1">
                <a:solidFill>
                  <a:srgbClr val="0000CC"/>
                </a:solidFill>
              </a:rPr>
              <a:t>p</a:t>
            </a:r>
            <a:r>
              <a:rPr lang="en-US" sz="2000">
                <a:solidFill>
                  <a:srgbClr val="0000CC"/>
                </a:solidFill>
              </a:rPr>
              <a:t> that a dependent variable </a:t>
            </a:r>
            <a:r>
              <a:rPr lang="en-US" sz="2000" i="1">
                <a:solidFill>
                  <a:srgbClr val="0000CC"/>
                </a:solidFill>
              </a:rPr>
              <a:t>Y</a:t>
            </a:r>
            <a:r>
              <a:rPr lang="en-US" sz="2000">
                <a:solidFill>
                  <a:srgbClr val="0000CC"/>
                </a:solidFill>
              </a:rPr>
              <a:t> takes the value 1 given </a:t>
            </a:r>
            <a:r>
              <a:rPr lang="en-US" sz="2000" i="1">
                <a:solidFill>
                  <a:srgbClr val="0000CC"/>
                </a:solidFill>
              </a:rPr>
              <a:t>X</a:t>
            </a:r>
            <a:r>
              <a:rPr lang="en-US" sz="2000" i="1" baseline="-25000">
                <a:solidFill>
                  <a:srgbClr val="0000CC"/>
                </a:solidFill>
              </a:rPr>
              <a:t>i</a:t>
            </a:r>
            <a:r>
              <a:rPr lang="en-US" sz="2000"/>
              <a:t> assuming that there is only one explanatory variable.</a:t>
            </a:r>
            <a:endParaRPr lang="en-US" sz="1800"/>
          </a:p>
        </p:txBody>
      </p:sp>
      <p:graphicFrame>
        <p:nvGraphicFramePr>
          <p:cNvPr id="84996" name="Object 4"/>
          <p:cNvGraphicFramePr>
            <a:graphicFrameLocks noChangeAspect="1"/>
          </p:cNvGraphicFramePr>
          <p:nvPr/>
        </p:nvGraphicFramePr>
        <p:xfrm>
          <a:off x="4343401" y="3429001"/>
          <a:ext cx="1617663" cy="709613"/>
        </p:xfrm>
        <a:graphic>
          <a:graphicData uri="http://schemas.openxmlformats.org/presentationml/2006/ole">
            <mc:AlternateContent xmlns:mc="http://schemas.openxmlformats.org/markup-compatibility/2006">
              <mc:Choice xmlns:v="urn:schemas-microsoft-com:vml" Requires="v">
                <p:oleObj name="Equation" r:id="rId2" imgW="888840" imgH="393480" progId="Equation.DSMT4">
                  <p:embed/>
                </p:oleObj>
              </mc:Choice>
              <mc:Fallback>
                <p:oleObj name="Equation" r:id="rId2" imgW="888840" imgH="393480" progId="Equation.DSMT4">
                  <p:embed/>
                  <p:pic>
                    <p:nvPicPr>
                      <p:cNvPr id="8499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1" y="3429001"/>
                        <a:ext cx="1617663" cy="709613"/>
                      </a:xfrm>
                      <a:prstGeom prst="rect">
                        <a:avLst/>
                      </a:prstGeom>
                      <a:solidFill>
                        <a:schemeClr val="accent1"/>
                      </a:solidFill>
                      <a:ln w="9525">
                        <a:solidFill>
                          <a:srgbClr val="660066"/>
                        </a:solidFill>
                        <a:miter lim="800000"/>
                        <a:headEnd/>
                        <a:tailEnd/>
                      </a:ln>
                    </p:spPr>
                  </p:pic>
                </p:oleObj>
              </mc:Fallback>
            </mc:AlternateContent>
          </a:graphicData>
        </a:graphic>
      </p:graphicFrame>
      <p:graphicFrame>
        <p:nvGraphicFramePr>
          <p:cNvPr id="84999" name="Object 7"/>
          <p:cNvGraphicFramePr>
            <a:graphicFrameLocks noChangeAspect="1"/>
          </p:cNvGraphicFramePr>
          <p:nvPr/>
        </p:nvGraphicFramePr>
        <p:xfrm>
          <a:off x="3352800" y="5562601"/>
          <a:ext cx="3905250" cy="709613"/>
        </p:xfrm>
        <a:graphic>
          <a:graphicData uri="http://schemas.openxmlformats.org/presentationml/2006/ole">
            <mc:AlternateContent xmlns:mc="http://schemas.openxmlformats.org/markup-compatibility/2006">
              <mc:Choice xmlns:v="urn:schemas-microsoft-com:vml" Requires="v">
                <p:oleObj name="Equation" r:id="rId4" imgW="2145960" imgH="393480" progId="Equation.DSMT4">
                  <p:embed/>
                </p:oleObj>
              </mc:Choice>
              <mc:Fallback>
                <p:oleObj name="Equation" r:id="rId4" imgW="2145960" imgH="393480" progId="Equation.DSMT4">
                  <p:embed/>
                  <p:pic>
                    <p:nvPicPr>
                      <p:cNvPr id="84999"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5562601"/>
                        <a:ext cx="3905250" cy="709613"/>
                      </a:xfrm>
                      <a:prstGeom prst="rect">
                        <a:avLst/>
                      </a:prstGeom>
                      <a:solidFill>
                        <a:schemeClr val="bg1"/>
                      </a:solidFill>
                      <a:ln w="9525">
                        <a:solidFill>
                          <a:srgbClr val="0000CC"/>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4996"/>
                                        </p:tgtEl>
                                        <p:attrNameLst>
                                          <p:attrName>style.visibility</p:attrName>
                                        </p:attrNameLst>
                                      </p:cBhvr>
                                      <p:to>
                                        <p:strVal val="visible"/>
                                      </p:to>
                                    </p:set>
                                    <p:anim calcmode="lin" valueType="num">
                                      <p:cBhvr additive="base">
                                        <p:cTn id="7" dur="500" fill="hold"/>
                                        <p:tgtEl>
                                          <p:spTgt spid="84996"/>
                                        </p:tgtEl>
                                        <p:attrNameLst>
                                          <p:attrName>ppt_x</p:attrName>
                                        </p:attrNameLst>
                                      </p:cBhvr>
                                      <p:tavLst>
                                        <p:tav tm="0">
                                          <p:val>
                                            <p:strVal val="0-#ppt_w/2"/>
                                          </p:val>
                                        </p:tav>
                                        <p:tav tm="100000">
                                          <p:val>
                                            <p:strVal val="#ppt_x"/>
                                          </p:val>
                                        </p:tav>
                                      </p:tavLst>
                                    </p:anim>
                                    <p:anim calcmode="lin" valueType="num">
                                      <p:cBhvr additive="base">
                                        <p:cTn id="8" dur="500" fill="hold"/>
                                        <p:tgtEl>
                                          <p:spTgt spid="8499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4999"/>
                                        </p:tgtEl>
                                        <p:attrNameLst>
                                          <p:attrName>style.visibility</p:attrName>
                                        </p:attrNameLst>
                                      </p:cBhvr>
                                      <p:to>
                                        <p:strVal val="visible"/>
                                      </p:to>
                                    </p:set>
                                    <p:anim calcmode="lin" valueType="num">
                                      <p:cBhvr additive="base">
                                        <p:cTn id="11" dur="500" fill="hold"/>
                                        <p:tgtEl>
                                          <p:spTgt spid="84999"/>
                                        </p:tgtEl>
                                        <p:attrNameLst>
                                          <p:attrName>ppt_x</p:attrName>
                                        </p:attrNameLst>
                                      </p:cBhvr>
                                      <p:tavLst>
                                        <p:tav tm="0">
                                          <p:val>
                                            <p:strVal val="0-#ppt_w/2"/>
                                          </p:val>
                                        </p:tav>
                                        <p:tav tm="100000">
                                          <p:val>
                                            <p:strVal val="#ppt_x"/>
                                          </p:val>
                                        </p:tav>
                                      </p:tavLst>
                                    </p:anim>
                                    <p:anim calcmode="lin" valueType="num">
                                      <p:cBhvr additive="base">
                                        <p:cTn id="12" dur="500" fill="hold"/>
                                        <p:tgtEl>
                                          <p:spTgt spid="849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AutoShape 2"/>
          <p:cNvSpPr>
            <a:spLocks noGrp="1" noChangeAspect="1" noChangeArrowheads="1"/>
          </p:cNvSpPr>
          <p:nvPr>
            <p:ph type="title"/>
          </p:nvPr>
        </p:nvSpPr>
        <p:spPr/>
        <p:txBody>
          <a:bodyPr/>
          <a:lstStyle/>
          <a:p>
            <a:pPr algn="l" eaLnBrk="1" hangingPunct="1"/>
            <a:r>
              <a:rPr lang="en-US" sz="4000"/>
              <a:t>LOGIT Model…</a:t>
            </a:r>
            <a:r>
              <a:rPr lang="en-US" sz="2800"/>
              <a:t>(continued…)</a:t>
            </a:r>
            <a:endParaRPr lang="en-US" sz="4000"/>
          </a:p>
        </p:txBody>
      </p:sp>
      <p:graphicFrame>
        <p:nvGraphicFramePr>
          <p:cNvPr id="88069" name="Object 5"/>
          <p:cNvGraphicFramePr>
            <a:graphicFrameLocks noChangeAspect="1"/>
          </p:cNvGraphicFramePr>
          <p:nvPr/>
        </p:nvGraphicFramePr>
        <p:xfrm>
          <a:off x="1981200" y="1816100"/>
          <a:ext cx="4267200" cy="2922588"/>
        </p:xfrm>
        <a:graphic>
          <a:graphicData uri="http://schemas.openxmlformats.org/presentationml/2006/ole">
            <mc:AlternateContent xmlns:mc="http://schemas.openxmlformats.org/markup-compatibility/2006">
              <mc:Choice xmlns:v="urn:schemas-microsoft-com:vml" Requires="v">
                <p:oleObj name="Equation" r:id="rId2" imgW="1828800" imgH="1346040" progId="Equation.DSMT4">
                  <p:embed/>
                </p:oleObj>
              </mc:Choice>
              <mc:Fallback>
                <p:oleObj name="Equation" r:id="rId2" imgW="1828800" imgH="1346040" progId="Equation.DSMT4">
                  <p:embed/>
                  <p:pic>
                    <p:nvPicPr>
                      <p:cNvPr id="8806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16100"/>
                        <a:ext cx="4267200" cy="2922588"/>
                      </a:xfrm>
                      <a:prstGeom prst="rect">
                        <a:avLst/>
                      </a:prstGeom>
                      <a:solidFill>
                        <a:schemeClr val="bg1"/>
                      </a:solidFill>
                      <a:ln>
                        <a:noFill/>
                      </a:ln>
                      <a:extLst>
                        <a:ext uri="{91240B29-F687-4F45-9708-019B960494DF}">
                          <a14:hiddenLine xmlns:a14="http://schemas.microsoft.com/office/drawing/2010/main" w="9525">
                            <a:solidFill>
                              <a:srgbClr val="0000CC"/>
                            </a:solidFill>
                            <a:miter lim="800000"/>
                            <a:headEnd/>
                            <a:tailEnd/>
                          </a14:hiddenLine>
                        </a:ext>
                      </a:extLst>
                    </p:spPr>
                  </p:pic>
                </p:oleObj>
              </mc:Fallback>
            </mc:AlternateContent>
          </a:graphicData>
        </a:graphic>
      </p:graphicFrame>
      <p:sp>
        <p:nvSpPr>
          <p:cNvPr id="88071" name="AutoShape 7"/>
          <p:cNvSpPr>
            <a:spLocks noChangeArrowheads="1"/>
          </p:cNvSpPr>
          <p:nvPr/>
        </p:nvSpPr>
        <p:spPr bwMode="auto">
          <a:xfrm>
            <a:off x="2514600" y="5791200"/>
            <a:ext cx="5029200" cy="838200"/>
          </a:xfrm>
          <a:prstGeom prst="roundRect">
            <a:avLst>
              <a:gd name="adj" fmla="val 16667"/>
            </a:avLst>
          </a:prstGeom>
          <a:solidFill>
            <a:srgbClr val="CCFFCC"/>
          </a:solidFill>
          <a:ln w="44450">
            <a:solidFill>
              <a:srgbClr val="003300"/>
            </a:solidFill>
            <a:round/>
            <a:headEnd/>
            <a:tailEnd/>
          </a:ln>
        </p:spPr>
        <p:txBody>
          <a:bodyPr anchor="ctr"/>
          <a:lstStyle/>
          <a:p>
            <a:pPr algn="ctr"/>
            <a:r>
              <a:rPr lang="en-US">
                <a:solidFill>
                  <a:srgbClr val="0000CC"/>
                </a:solidFill>
              </a:rPr>
              <a:t>This term is called LOGIT and the Model is known a LOGIT Model.</a:t>
            </a:r>
          </a:p>
        </p:txBody>
      </p:sp>
      <p:sp>
        <p:nvSpPr>
          <p:cNvPr id="88072" name="AutoShape 8"/>
          <p:cNvSpPr>
            <a:spLocks noChangeArrowheads="1"/>
          </p:cNvSpPr>
          <p:nvPr/>
        </p:nvSpPr>
        <p:spPr bwMode="auto">
          <a:xfrm>
            <a:off x="4419600" y="4724400"/>
            <a:ext cx="457200" cy="10668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8069"/>
                                        </p:tgtEl>
                                        <p:attrNameLst>
                                          <p:attrName>style.visibility</p:attrName>
                                        </p:attrNameLst>
                                      </p:cBhvr>
                                      <p:to>
                                        <p:strVal val="visible"/>
                                      </p:to>
                                    </p:set>
                                    <p:anim calcmode="lin" valueType="num">
                                      <p:cBhvr additive="base">
                                        <p:cTn id="7" dur="500" fill="hold"/>
                                        <p:tgtEl>
                                          <p:spTgt spid="88069"/>
                                        </p:tgtEl>
                                        <p:attrNameLst>
                                          <p:attrName>ppt_x</p:attrName>
                                        </p:attrNameLst>
                                      </p:cBhvr>
                                      <p:tavLst>
                                        <p:tav tm="0">
                                          <p:val>
                                            <p:strVal val="0-#ppt_w/2"/>
                                          </p:val>
                                        </p:tav>
                                        <p:tav tm="100000">
                                          <p:val>
                                            <p:strVal val="#ppt_x"/>
                                          </p:val>
                                        </p:tav>
                                      </p:tavLst>
                                    </p:anim>
                                    <p:anim calcmode="lin" valueType="num">
                                      <p:cBhvr additive="base">
                                        <p:cTn id="8" dur="500" fill="hold"/>
                                        <p:tgtEl>
                                          <p:spTgt spid="880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88072"/>
                                        </p:tgtEl>
                                        <p:attrNameLst>
                                          <p:attrName>style.visibility</p:attrName>
                                        </p:attrNameLst>
                                      </p:cBhvr>
                                      <p:to>
                                        <p:strVal val="visible"/>
                                      </p:to>
                                    </p:set>
                                    <p:anim calcmode="lin" valueType="num">
                                      <p:cBhvr>
                                        <p:cTn id="12" dur="500" fill="hold"/>
                                        <p:tgtEl>
                                          <p:spTgt spid="88072"/>
                                        </p:tgtEl>
                                        <p:attrNameLst>
                                          <p:attrName>ppt_w</p:attrName>
                                        </p:attrNameLst>
                                      </p:cBhvr>
                                      <p:tavLst>
                                        <p:tav tm="0">
                                          <p:val>
                                            <p:fltVal val="0"/>
                                          </p:val>
                                        </p:tav>
                                        <p:tav tm="100000">
                                          <p:val>
                                            <p:strVal val="#ppt_w"/>
                                          </p:val>
                                        </p:tav>
                                      </p:tavLst>
                                    </p:anim>
                                    <p:anim calcmode="lin" valueType="num">
                                      <p:cBhvr>
                                        <p:cTn id="13" dur="500" fill="hold"/>
                                        <p:tgtEl>
                                          <p:spTgt spid="88072"/>
                                        </p:tgtEl>
                                        <p:attrNameLst>
                                          <p:attrName>ppt_h</p:attrName>
                                        </p:attrNameLst>
                                      </p:cBhvr>
                                      <p:tavLst>
                                        <p:tav tm="0">
                                          <p:val>
                                            <p:fltVal val="0"/>
                                          </p:val>
                                        </p:tav>
                                        <p:tav tm="100000">
                                          <p:val>
                                            <p:strVal val="#ppt_h"/>
                                          </p:val>
                                        </p:tav>
                                      </p:tavLst>
                                    </p:anim>
                                    <p:animEffect transition="in" filter="fade">
                                      <p:cBhvr>
                                        <p:cTn id="14" dur="500"/>
                                        <p:tgtEl>
                                          <p:spTgt spid="8807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88071"/>
                                        </p:tgtEl>
                                        <p:attrNameLst>
                                          <p:attrName>style.visibility</p:attrName>
                                        </p:attrNameLst>
                                      </p:cBhvr>
                                      <p:to>
                                        <p:strVal val="visible"/>
                                      </p:to>
                                    </p:set>
                                    <p:anim calcmode="lin" valueType="num">
                                      <p:cBhvr>
                                        <p:cTn id="17" dur="500" fill="hold"/>
                                        <p:tgtEl>
                                          <p:spTgt spid="88071"/>
                                        </p:tgtEl>
                                        <p:attrNameLst>
                                          <p:attrName>ppt_w</p:attrName>
                                        </p:attrNameLst>
                                      </p:cBhvr>
                                      <p:tavLst>
                                        <p:tav tm="0">
                                          <p:val>
                                            <p:fltVal val="0"/>
                                          </p:val>
                                        </p:tav>
                                        <p:tav tm="100000">
                                          <p:val>
                                            <p:strVal val="#ppt_w"/>
                                          </p:val>
                                        </p:tav>
                                      </p:tavLst>
                                    </p:anim>
                                    <p:anim calcmode="lin" valueType="num">
                                      <p:cBhvr>
                                        <p:cTn id="18" dur="500" fill="hold"/>
                                        <p:tgtEl>
                                          <p:spTgt spid="88071"/>
                                        </p:tgtEl>
                                        <p:attrNameLst>
                                          <p:attrName>ppt_h</p:attrName>
                                        </p:attrNameLst>
                                      </p:cBhvr>
                                      <p:tavLst>
                                        <p:tav tm="0">
                                          <p:val>
                                            <p:fltVal val="0"/>
                                          </p:val>
                                        </p:tav>
                                        <p:tav tm="100000">
                                          <p:val>
                                            <p:strVal val="#ppt_h"/>
                                          </p:val>
                                        </p:tav>
                                      </p:tavLst>
                                    </p:anim>
                                    <p:animEffect transition="in" filter="fade">
                                      <p:cBhvr>
                                        <p:cTn id="19" dur="500"/>
                                        <p:tgtEl>
                                          <p:spTgt spid="88071"/>
                                        </p:tgtEl>
                                      </p:cBhvr>
                                    </p:animEffect>
                                  </p:childTnLst>
                                </p:cTn>
                              </p:par>
                            </p:childTnLst>
                          </p:cTn>
                        </p:par>
                        <p:par>
                          <p:cTn id="20" fill="hold">
                            <p:stCondLst>
                              <p:cond delay="1000"/>
                            </p:stCondLst>
                            <p:childTnLst>
                              <p:par>
                                <p:cTn id="21" presetID="35" presetClass="emph" presetSubtype="0" repeatCount="indefinite" fill="hold" grpId="1" nodeType="afterEffect">
                                  <p:stCondLst>
                                    <p:cond delay="0"/>
                                  </p:stCondLst>
                                  <p:endCondLst>
                                    <p:cond evt="onNext" delay="0">
                                      <p:tgtEl>
                                        <p:sldTgt/>
                                      </p:tgtEl>
                                    </p:cond>
                                  </p:endCondLst>
                                  <p:childTnLst>
                                    <p:anim calcmode="discrete" valueType="str">
                                      <p:cBhvr>
                                        <p:cTn id="22" dur="1000" fill="hold"/>
                                        <p:tgtEl>
                                          <p:spTgt spid="88072"/>
                                        </p:tgtEl>
                                        <p:attrNameLst>
                                          <p:attrName>style.visibility</p:attrName>
                                        </p:attrNameLst>
                                      </p:cBhvr>
                                      <p:tavLst>
                                        <p:tav tm="0">
                                          <p:val>
                                            <p:strVal val="hidden"/>
                                          </p:val>
                                        </p:tav>
                                        <p:tav tm="50000">
                                          <p:val>
                                            <p:strVal val="visible"/>
                                          </p:val>
                                        </p:tav>
                                      </p:tavLst>
                                    </p:anim>
                                  </p:childTnLst>
                                </p:cTn>
                              </p:par>
                            </p:childTnLst>
                          </p:cTn>
                        </p:par>
                        <p:par>
                          <p:cTn id="23" fill="hold">
                            <p:stCondLst>
                              <p:cond delay="2000"/>
                            </p:stCondLst>
                            <p:childTnLst>
                              <p:par>
                                <p:cTn id="24" presetID="35" presetClass="emph" presetSubtype="0" repeatCount="indefinite" fill="hold" grpId="1" nodeType="afterEffect">
                                  <p:stCondLst>
                                    <p:cond delay="0"/>
                                  </p:stCondLst>
                                  <p:endCondLst>
                                    <p:cond evt="onNext" delay="0">
                                      <p:tgtEl>
                                        <p:sldTgt/>
                                      </p:tgtEl>
                                    </p:cond>
                                  </p:endCondLst>
                                  <p:childTnLst>
                                    <p:anim calcmode="discrete" valueType="str">
                                      <p:cBhvr>
                                        <p:cTn id="25" dur="1000" fill="hold"/>
                                        <p:tgtEl>
                                          <p:spTgt spid="8807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1" grpId="0" animBg="1"/>
      <p:bldP spid="88071" grpId="1" animBg="1"/>
      <p:bldP spid="88072" grpId="0" animBg="1"/>
      <p:bldP spid="88072"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AutoShape 2"/>
          <p:cNvSpPr>
            <a:spLocks noGrp="1" noChangeAspect="1" noChangeArrowheads="1"/>
          </p:cNvSpPr>
          <p:nvPr>
            <p:ph type="title"/>
          </p:nvPr>
        </p:nvSpPr>
        <p:spPr/>
        <p:txBody>
          <a:bodyPr/>
          <a:lstStyle/>
          <a:p>
            <a:pPr algn="l" eaLnBrk="1" hangingPunct="1"/>
            <a:r>
              <a:rPr lang="en-US" sz="4000"/>
              <a:t>Finally, the LOGIT Model is …</a:t>
            </a:r>
          </a:p>
        </p:txBody>
      </p:sp>
      <p:graphicFrame>
        <p:nvGraphicFramePr>
          <p:cNvPr id="86019" name="Object 3"/>
          <p:cNvGraphicFramePr>
            <a:graphicFrameLocks noChangeAspect="1"/>
          </p:cNvGraphicFramePr>
          <p:nvPr/>
        </p:nvGraphicFramePr>
        <p:xfrm>
          <a:off x="2686050" y="2841626"/>
          <a:ext cx="6134100" cy="1179513"/>
        </p:xfrm>
        <a:graphic>
          <a:graphicData uri="http://schemas.openxmlformats.org/presentationml/2006/ole">
            <mc:AlternateContent xmlns:mc="http://schemas.openxmlformats.org/markup-compatibility/2006">
              <mc:Choice xmlns:v="urn:schemas-microsoft-com:vml" Requires="v">
                <p:oleObj name="Equation" r:id="rId2" imgW="2095200" imgH="457200" progId="Equation.DSMT4">
                  <p:embed/>
                </p:oleObj>
              </mc:Choice>
              <mc:Fallback>
                <p:oleObj name="Equation" r:id="rId2" imgW="2095200" imgH="457200" progId="Equation.DSMT4">
                  <p:embed/>
                  <p:pic>
                    <p:nvPicPr>
                      <p:cNvPr id="860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2841626"/>
                        <a:ext cx="6134100" cy="1179513"/>
                      </a:xfrm>
                      <a:prstGeom prst="rect">
                        <a:avLst/>
                      </a:prstGeom>
                      <a:solidFill>
                        <a:schemeClr val="accent2"/>
                      </a:solidFill>
                      <a:ln w="1905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6019"/>
                                        </p:tgtEl>
                                        <p:attrNameLst>
                                          <p:attrName>style.visibility</p:attrName>
                                        </p:attrNameLst>
                                      </p:cBhvr>
                                      <p:to>
                                        <p:strVal val="visible"/>
                                      </p:to>
                                    </p:set>
                                    <p:anim calcmode="lin" valueType="num">
                                      <p:cBhvr additive="base">
                                        <p:cTn id="7" dur="500" fill="hold"/>
                                        <p:tgtEl>
                                          <p:spTgt spid="86019"/>
                                        </p:tgtEl>
                                        <p:attrNameLst>
                                          <p:attrName>ppt_x</p:attrName>
                                        </p:attrNameLst>
                                      </p:cBhvr>
                                      <p:tavLst>
                                        <p:tav tm="0">
                                          <p:val>
                                            <p:strVal val="0-#ppt_w/2"/>
                                          </p:val>
                                        </p:tav>
                                        <p:tav tm="100000">
                                          <p:val>
                                            <p:strVal val="#ppt_x"/>
                                          </p:val>
                                        </p:tav>
                                      </p:tavLst>
                                    </p:anim>
                                    <p:anim calcmode="lin" valueType="num">
                                      <p:cBhvr additive="base">
                                        <p:cTn id="8" dur="500" fill="hold"/>
                                        <p:tgtEl>
                                          <p:spTgt spid="86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Option #1: Use Log-likelihood</a:t>
            </a:r>
          </a:p>
        </p:txBody>
      </p:sp>
      <p:sp>
        <p:nvSpPr>
          <p:cNvPr id="3" name="Content Placeholder 2"/>
          <p:cNvSpPr>
            <a:spLocks noGrp="1"/>
          </p:cNvSpPr>
          <p:nvPr>
            <p:ph idx="1"/>
          </p:nvPr>
        </p:nvSpPr>
        <p:spPr/>
        <p:txBody>
          <a:bodyPr/>
          <a:lstStyle/>
          <a:p>
            <a:r>
              <a:rPr lang="en-US" b="1" i="1" dirty="0">
                <a:effectLst>
                  <a:outerShdw blurRad="38100" dist="38100" dir="2700000" algn="tl">
                    <a:srgbClr val="000000">
                      <a:alpha val="43137"/>
                    </a:srgbClr>
                  </a:outerShdw>
                </a:effectLst>
              </a:rPr>
              <a:t>Log-likelihood Statistic</a:t>
            </a:r>
            <a:r>
              <a:rPr lang="en-US" dirty="0"/>
              <a:t> can be used to gauge Goodness of Fit of </a:t>
            </a:r>
            <a:r>
              <a:rPr lang="en-US" dirty="0" err="1"/>
              <a:t>Logit</a:t>
            </a:r>
            <a:r>
              <a:rPr lang="en-US" dirty="0"/>
              <a:t>/</a:t>
            </a:r>
            <a:r>
              <a:rPr lang="en-US" dirty="0" err="1"/>
              <a:t>Probit</a:t>
            </a:r>
            <a:r>
              <a:rPr lang="en-US" dirty="0"/>
              <a:t> Models. It is defined as –</a:t>
            </a:r>
          </a:p>
          <a:p>
            <a:endParaRPr lang="en-US" dirty="0"/>
          </a:p>
          <a:p>
            <a:endParaRPr lang="en-US" dirty="0"/>
          </a:p>
          <a:p>
            <a:endParaRPr lang="en-US" dirty="0"/>
          </a:p>
          <a:p>
            <a:r>
              <a:rPr lang="en-US" dirty="0"/>
              <a:t>Some software provide an estimate of this as (</a:t>
            </a:r>
            <a:r>
              <a:rPr lang="en-US" b="1" dirty="0">
                <a:solidFill>
                  <a:srgbClr val="002060"/>
                </a:solidFill>
                <a:effectLst>
                  <a:outerShdw blurRad="38100" dist="38100" dir="2700000" algn="tl">
                    <a:srgbClr val="000000">
                      <a:alpha val="43137"/>
                    </a:srgbClr>
                  </a:outerShdw>
                </a:effectLst>
              </a:rPr>
              <a:t>-2Log-likelihood</a:t>
            </a:r>
            <a:r>
              <a:rPr lang="en-US" dirty="0"/>
              <a:t>) or </a:t>
            </a:r>
            <a:r>
              <a:rPr lang="en-US" i="1" dirty="0"/>
              <a:t>-2LL to get a positive number. Lower -2LL, better is the fit. </a:t>
            </a:r>
            <a:endParaRPr lang="en-US" dirty="0"/>
          </a:p>
          <a:p>
            <a:endParaRPr lang="en-US"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extLst>
              <p:ext uri="{D42A27DB-BD31-4B8C-83A1-F6EECF244321}">
                <p14:modId xmlns:p14="http://schemas.microsoft.com/office/powerpoint/2010/main" val="150573215"/>
              </p:ext>
            </p:extLst>
          </p:nvPr>
        </p:nvGraphicFramePr>
        <p:xfrm>
          <a:off x="2002971" y="2803072"/>
          <a:ext cx="7315200" cy="1066800"/>
        </p:xfrm>
        <a:graphic>
          <a:graphicData uri="http://schemas.openxmlformats.org/presentationml/2006/ole">
            <mc:AlternateContent xmlns:mc="http://schemas.openxmlformats.org/markup-compatibility/2006">
              <mc:Choice xmlns:v="urn:schemas-microsoft-com:vml" Requires="v">
                <p:oleObj name="Equation" r:id="rId2" imgW="2908080" imgH="431640" progId="Equation.DSMT4">
                  <p:embed/>
                </p:oleObj>
              </mc:Choice>
              <mc:Fallback>
                <p:oleObj name="Equation" r:id="rId2" imgW="2908080" imgH="431640" progId="Equation.DSMT4">
                  <p:embed/>
                  <p:pic>
                    <p:nvPicPr>
                      <p:cNvPr id="1085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971" y="2803072"/>
                        <a:ext cx="7315200" cy="1066800"/>
                      </a:xfrm>
                      <a:prstGeom prst="rect">
                        <a:avLst/>
                      </a:prstGeom>
                      <a:solidFill>
                        <a:srgbClr val="FF9900"/>
                      </a:solidFill>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normAutofit fontScale="90000"/>
          </a:bodyPr>
          <a:lstStyle/>
          <a:p>
            <a:pPr algn="l"/>
            <a:r>
              <a:rPr lang="en-US" dirty="0"/>
              <a:t>Option #2: Use Log-likelihood </a:t>
            </a:r>
            <a:r>
              <a:rPr lang="en-US" dirty="0">
                <a:solidFill>
                  <a:srgbClr val="C00000"/>
                </a:solidFill>
              </a:rPr>
              <a:t>Ratio </a:t>
            </a:r>
            <a:endParaRPr lang="en-US" dirty="0"/>
          </a:p>
        </p:txBody>
      </p:sp>
      <p:sp>
        <p:nvSpPr>
          <p:cNvPr id="3" name="Content Placeholder 2"/>
          <p:cNvSpPr>
            <a:spLocks noGrp="1"/>
          </p:cNvSpPr>
          <p:nvPr>
            <p:ph idx="1"/>
          </p:nvPr>
        </p:nvSpPr>
        <p:spPr/>
        <p:txBody>
          <a:bodyPr/>
          <a:lstStyle/>
          <a:p>
            <a:r>
              <a:rPr lang="en-US" sz="2400" b="1" i="1" dirty="0">
                <a:effectLst>
                  <a:outerShdw blurRad="38100" dist="38100" dir="2700000" algn="tl">
                    <a:srgbClr val="000000">
                      <a:alpha val="43137"/>
                    </a:srgbClr>
                  </a:outerShdw>
                </a:effectLst>
              </a:rPr>
              <a:t>A -2Log-likelihood Ratio (</a:t>
            </a:r>
            <a:r>
              <a:rPr lang="en-US" sz="2400" b="1" i="1" dirty="0">
                <a:solidFill>
                  <a:srgbClr val="FF0000"/>
                </a:solidFill>
                <a:effectLst>
                  <a:outerShdw blurRad="38100" dist="38100" dir="2700000" algn="tl">
                    <a:srgbClr val="000000">
                      <a:alpha val="43137"/>
                    </a:srgbClr>
                  </a:outerShdw>
                </a:effectLst>
              </a:rPr>
              <a:t>-2LLR</a:t>
            </a:r>
            <a:r>
              <a:rPr lang="en-US" sz="2400" b="1" i="1" dirty="0">
                <a:effectLst>
                  <a:outerShdw blurRad="38100" dist="38100" dir="2700000" algn="tl">
                    <a:srgbClr val="000000">
                      <a:alpha val="43137"/>
                    </a:srgbClr>
                  </a:outerShdw>
                </a:effectLst>
              </a:rPr>
              <a:t>)</a:t>
            </a:r>
            <a:r>
              <a:rPr lang="en-US" sz="2400" dirty="0"/>
              <a:t> can also be used to gauge Goodness of Fit of </a:t>
            </a:r>
            <a:r>
              <a:rPr lang="en-US" sz="2400" dirty="0" err="1"/>
              <a:t>Logit</a:t>
            </a:r>
            <a:r>
              <a:rPr lang="en-US" sz="2400" dirty="0"/>
              <a:t>/</a:t>
            </a:r>
            <a:r>
              <a:rPr lang="en-US" sz="2400" dirty="0" err="1"/>
              <a:t>Probit</a:t>
            </a:r>
            <a:r>
              <a:rPr lang="en-US" sz="2400" dirty="0"/>
              <a:t> Models. It is defined as –</a:t>
            </a:r>
          </a:p>
          <a:p>
            <a:endParaRPr lang="en-US" sz="2400" dirty="0"/>
          </a:p>
          <a:p>
            <a:endParaRPr lang="en-US" sz="2400" dirty="0"/>
          </a:p>
          <a:p>
            <a:endParaRPr lang="en-US" sz="2400" dirty="0"/>
          </a:p>
          <a:p>
            <a:pPr>
              <a:buNone/>
            </a:pPr>
            <a:endParaRPr lang="en-US" sz="2400" dirty="0"/>
          </a:p>
          <a:p>
            <a:pPr>
              <a:buNone/>
            </a:pPr>
            <a:r>
              <a:rPr lang="en-US" sz="2400" dirty="0"/>
              <a:t>Where </a:t>
            </a:r>
            <a:r>
              <a:rPr lang="en-US" sz="2400" i="1" dirty="0" err="1"/>
              <a:t>LL</a:t>
            </a:r>
            <a:r>
              <a:rPr lang="en-US" sz="2400" i="1" baseline="-25000" dirty="0" err="1"/>
              <a:t>R</a:t>
            </a:r>
            <a:r>
              <a:rPr lang="en-US" sz="2400" i="1" dirty="0"/>
              <a:t> </a:t>
            </a:r>
            <a:r>
              <a:rPr lang="en-US" sz="2400" dirty="0"/>
              <a:t>the value of Log-likelihood from the </a:t>
            </a:r>
            <a:r>
              <a:rPr lang="en-US" sz="2400" i="1" dirty="0">
                <a:solidFill>
                  <a:srgbClr val="003300"/>
                </a:solidFill>
                <a:effectLst>
                  <a:outerShdw blurRad="38100" dist="38100" dir="2700000" algn="tl">
                    <a:srgbClr val="000000">
                      <a:alpha val="43137"/>
                    </a:srgbClr>
                  </a:outerShdw>
                </a:effectLst>
              </a:rPr>
              <a:t>restricted</a:t>
            </a:r>
            <a:r>
              <a:rPr lang="en-US" sz="2400" dirty="0"/>
              <a:t> model (with </a:t>
            </a:r>
            <a:r>
              <a:rPr lang="en-US" sz="2400" i="1" dirty="0">
                <a:solidFill>
                  <a:srgbClr val="003300"/>
                </a:solidFill>
                <a:effectLst>
                  <a:outerShdw blurRad="38100" dist="38100" dir="2700000" algn="tl">
                    <a:srgbClr val="000000">
                      <a:alpha val="43137"/>
                    </a:srgbClr>
                  </a:outerShdw>
                </a:effectLst>
              </a:rPr>
              <a:t>only</a:t>
            </a:r>
            <a:r>
              <a:rPr lang="en-US" sz="2400" dirty="0"/>
              <a:t> intercept) and </a:t>
            </a:r>
            <a:r>
              <a:rPr lang="en-US" sz="2400" i="1" dirty="0" err="1"/>
              <a:t>LL</a:t>
            </a:r>
            <a:r>
              <a:rPr lang="en-US" sz="2400" i="1" baseline="-25000" dirty="0" err="1"/>
              <a:t>U</a:t>
            </a:r>
            <a:r>
              <a:rPr lang="en-US" sz="2400" i="1" dirty="0"/>
              <a:t> </a:t>
            </a:r>
            <a:r>
              <a:rPr lang="en-US" sz="2400" dirty="0"/>
              <a:t>the value of Log-likelihood from the </a:t>
            </a:r>
            <a:r>
              <a:rPr lang="en-US" sz="2400" i="1" dirty="0">
                <a:solidFill>
                  <a:srgbClr val="003300"/>
                </a:solidFill>
                <a:effectLst>
                  <a:outerShdw blurRad="38100" dist="38100" dir="2700000" algn="tl">
                    <a:srgbClr val="000000">
                      <a:alpha val="43137"/>
                    </a:srgbClr>
                  </a:outerShdw>
                </a:effectLst>
              </a:rPr>
              <a:t>unrestricted</a:t>
            </a:r>
            <a:r>
              <a:rPr lang="en-US" sz="2400" dirty="0"/>
              <a:t> model (one with all explanatory variables).</a:t>
            </a:r>
          </a:p>
          <a:p>
            <a:endParaRPr lang="en-US" sz="2400"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nvGraphicFramePr>
        <p:xfrm>
          <a:off x="1890714" y="3441700"/>
          <a:ext cx="7570787" cy="1066800"/>
        </p:xfrm>
        <a:graphic>
          <a:graphicData uri="http://schemas.openxmlformats.org/presentationml/2006/ole">
            <mc:AlternateContent xmlns:mc="http://schemas.openxmlformats.org/markup-compatibility/2006">
              <mc:Choice xmlns:v="urn:schemas-microsoft-com:vml" Requires="v">
                <p:oleObj name="Equation" r:id="rId3" imgW="3009600" imgH="431640" progId="Equation.DSMT4">
                  <p:embed/>
                </p:oleObj>
              </mc:Choice>
              <mc:Fallback>
                <p:oleObj name="Equation" r:id="rId3" imgW="3009600" imgH="431640" progId="Equation.DSMT4">
                  <p:embed/>
                  <p:pic>
                    <p:nvPicPr>
                      <p:cNvPr id="1085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0714" y="3441700"/>
                        <a:ext cx="7570787" cy="1066800"/>
                      </a:xfrm>
                      <a:prstGeom prst="rect">
                        <a:avLst/>
                      </a:prstGeom>
                      <a:solidFill>
                        <a:srgbClr val="FF9900"/>
                      </a:solidFill>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752600" y="457200"/>
            <a:ext cx="7772400" cy="1143000"/>
          </a:xfrm>
        </p:spPr>
        <p:txBody>
          <a:bodyPr>
            <a:normAutofit fontScale="90000"/>
          </a:bodyPr>
          <a:lstStyle/>
          <a:p>
            <a:r>
              <a:rPr lang="en-US" dirty="0"/>
              <a:t>If you can not use R-Square then</a:t>
            </a:r>
          </a:p>
        </p:txBody>
      </p:sp>
      <p:sp>
        <p:nvSpPr>
          <p:cNvPr id="5" name="Subtitle 4"/>
          <p:cNvSpPr>
            <a:spLocks noGrp="1"/>
          </p:cNvSpPr>
          <p:nvPr>
            <p:ph type="subTitle" sz="quarter" idx="1"/>
          </p:nvPr>
        </p:nvSpPr>
        <p:spPr>
          <a:xfrm>
            <a:off x="2514600" y="1676400"/>
            <a:ext cx="6400800" cy="990600"/>
          </a:xfrm>
        </p:spPr>
        <p:txBody>
          <a:bodyPr/>
          <a:lstStyle/>
          <a:p>
            <a:r>
              <a:rPr lang="en-US" dirty="0"/>
              <a:t>USE </a:t>
            </a:r>
            <a:r>
              <a:rPr lang="en-US" sz="4000" b="1" dirty="0"/>
              <a:t>Pseudo R-Square.</a:t>
            </a:r>
            <a:endParaRPr lang="en-US" b="1" dirty="0"/>
          </a:p>
        </p:txBody>
      </p:sp>
      <p:sp>
        <p:nvSpPr>
          <p:cNvPr id="6" name="TextBox 5"/>
          <p:cNvSpPr txBox="1"/>
          <p:nvPr/>
        </p:nvSpPr>
        <p:spPr>
          <a:xfrm>
            <a:off x="1752600" y="2971800"/>
            <a:ext cx="7696200" cy="923330"/>
          </a:xfrm>
          <a:prstGeom prst="rect">
            <a:avLst/>
          </a:prstGeom>
          <a:solidFill>
            <a:srgbClr val="FFFFFF"/>
          </a:solidFill>
        </p:spPr>
        <p:txBody>
          <a:bodyPr wrap="square" rtlCol="0">
            <a:spAutoFit/>
          </a:bodyPr>
          <a:lstStyle/>
          <a:p>
            <a:r>
              <a:rPr lang="en-US" dirty="0">
                <a:solidFill>
                  <a:schemeClr val="accent5">
                    <a:lumMod val="25000"/>
                  </a:schemeClr>
                </a:solidFill>
              </a:rPr>
              <a:t>There are several measures which are intended to </a:t>
            </a:r>
            <a:r>
              <a:rPr lang="en-US" b="1" i="1" dirty="0">
                <a:solidFill>
                  <a:schemeClr val="accent5">
                    <a:lumMod val="25000"/>
                  </a:schemeClr>
                </a:solidFill>
                <a:effectLst>
                  <a:outerShdw blurRad="38100" dist="38100" dir="2700000" algn="tl">
                    <a:srgbClr val="000000">
                      <a:alpha val="43137"/>
                    </a:srgbClr>
                  </a:outerShdw>
                </a:effectLst>
              </a:rPr>
              <a:t>mimic the R-Squared</a:t>
            </a:r>
            <a:r>
              <a:rPr lang="en-US" dirty="0">
                <a:solidFill>
                  <a:schemeClr val="accent5">
                    <a:lumMod val="25000"/>
                  </a:schemeClr>
                </a:solidFill>
              </a:rPr>
              <a:t>, but none of them are an R-Squared. Hence, such measures are called </a:t>
            </a:r>
            <a:r>
              <a:rPr lang="en-US" b="1" dirty="0"/>
              <a:t>Pseudo R-Square.</a:t>
            </a:r>
            <a:endParaRPr lang="en-US" dirty="0">
              <a:solidFill>
                <a:schemeClr val="accent5">
                  <a:lumMod val="25000"/>
                </a:schemeClr>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#3: Use </a:t>
            </a:r>
            <a:r>
              <a:rPr lang="en-US" b="1" dirty="0"/>
              <a:t>Pseudo R-Square</a:t>
            </a:r>
            <a:endParaRPr lang="en-US" dirty="0"/>
          </a:p>
        </p:txBody>
      </p:sp>
      <p:sp>
        <p:nvSpPr>
          <p:cNvPr id="3" name="Content Placeholder 2"/>
          <p:cNvSpPr>
            <a:spLocks noGrp="1"/>
          </p:cNvSpPr>
          <p:nvPr>
            <p:ph idx="1"/>
          </p:nvPr>
        </p:nvSpPr>
        <p:spPr/>
        <p:txBody>
          <a:bodyPr/>
          <a:lstStyle/>
          <a:p>
            <a:r>
              <a:rPr lang="en-US" b="1" i="1" dirty="0">
                <a:effectLst>
                  <a:outerShdw blurRad="38100" dist="38100" dir="2700000" algn="tl">
                    <a:srgbClr val="000000">
                      <a:alpha val="43137"/>
                    </a:srgbClr>
                  </a:outerShdw>
                </a:effectLst>
              </a:rPr>
              <a:t>McFadden’s R-Square</a:t>
            </a:r>
            <a:r>
              <a:rPr lang="en-US" dirty="0"/>
              <a:t> is one of the Pseudo R-Square measures. It is defined as</a:t>
            </a:r>
          </a:p>
          <a:p>
            <a:endParaRPr lang="en-US" dirty="0"/>
          </a:p>
          <a:p>
            <a:endParaRPr lang="en-US" dirty="0"/>
          </a:p>
          <a:p>
            <a:endParaRPr lang="en-US" dirty="0"/>
          </a:p>
          <a:p>
            <a:pPr>
              <a:buNone/>
            </a:pPr>
            <a:endParaRPr lang="en-US" dirty="0"/>
          </a:p>
          <a:p>
            <a:pPr>
              <a:buNone/>
            </a:pPr>
            <a:r>
              <a:rPr lang="en-US" dirty="0"/>
              <a:t>Its values lying between 0.2 to 0.4 are considered highly satisfactory.</a:t>
            </a:r>
            <a:endParaRPr lang="en-US" b="1" i="1" dirty="0">
              <a:effectLst>
                <a:outerShdw blurRad="38100" dist="38100" dir="2700000" algn="tl">
                  <a:srgbClr val="000000">
                    <a:alpha val="43137"/>
                  </a:srgbClr>
                </a:outerShdw>
              </a:effectLst>
            </a:endParaRPr>
          </a:p>
        </p:txBody>
      </p:sp>
      <p:graphicFrame>
        <p:nvGraphicFramePr>
          <p:cNvPr id="108547" name="Object 3"/>
          <p:cNvGraphicFramePr>
            <a:graphicFrameLocks noChangeAspect="1"/>
          </p:cNvGraphicFramePr>
          <p:nvPr/>
        </p:nvGraphicFramePr>
        <p:xfrm>
          <a:off x="3048000" y="3505200"/>
          <a:ext cx="4800600" cy="1344612"/>
        </p:xfrm>
        <a:graphic>
          <a:graphicData uri="http://schemas.openxmlformats.org/presentationml/2006/ole">
            <mc:AlternateContent xmlns:mc="http://schemas.openxmlformats.org/markup-compatibility/2006">
              <mc:Choice xmlns:v="urn:schemas-microsoft-com:vml" Requires="v">
                <p:oleObj name="Equation" r:id="rId3" imgW="1765080" imgH="482400" progId="Equation.DSMT4">
                  <p:embed/>
                </p:oleObj>
              </mc:Choice>
              <mc:Fallback>
                <p:oleObj name="Equation" r:id="rId3" imgW="1765080" imgH="482400" progId="Equation.DSMT4">
                  <p:embed/>
                  <p:pic>
                    <p:nvPicPr>
                      <p:cNvPr id="1085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505200"/>
                        <a:ext cx="4800600" cy="1344612"/>
                      </a:xfrm>
                      <a:prstGeom prst="rect">
                        <a:avLst/>
                      </a:prstGeom>
                      <a:solidFill>
                        <a:srgbClr val="FF9900"/>
                      </a:solidFill>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#4: Use </a:t>
            </a:r>
            <a:r>
              <a:rPr lang="en-US" b="1" dirty="0"/>
              <a:t>Pseudo R-Square</a:t>
            </a:r>
            <a:endParaRPr lang="en-US" dirty="0"/>
          </a:p>
        </p:txBody>
      </p:sp>
      <p:sp>
        <p:nvSpPr>
          <p:cNvPr id="3" name="Content Placeholder 2"/>
          <p:cNvSpPr>
            <a:spLocks noGrp="1"/>
          </p:cNvSpPr>
          <p:nvPr>
            <p:ph idx="1"/>
          </p:nvPr>
        </p:nvSpPr>
        <p:spPr/>
        <p:txBody>
          <a:bodyPr/>
          <a:lstStyle/>
          <a:p>
            <a:pPr algn="just"/>
            <a:r>
              <a:rPr lang="en-US" dirty="0"/>
              <a:t>Another measure of Pseudo R-Square is </a:t>
            </a:r>
            <a:r>
              <a:rPr lang="en-US" b="1" i="1" dirty="0">
                <a:effectLst>
                  <a:outerShdw blurRad="38100" dist="38100" dir="2700000" algn="tl">
                    <a:srgbClr val="000000">
                      <a:alpha val="43137"/>
                    </a:srgbClr>
                  </a:outerShdw>
                </a:effectLst>
              </a:rPr>
              <a:t>Cox and Snell</a:t>
            </a:r>
            <a:r>
              <a:rPr lang="en-US" dirty="0"/>
              <a:t>. It is also based on log-likelihood but it takes the sample size into account.</a:t>
            </a:r>
            <a:endParaRPr lang="en-US" b="1" i="1" dirty="0">
              <a:effectLst>
                <a:outerShdw blurRad="38100" dist="38100" dir="2700000" algn="tl">
                  <a:srgbClr val="000000">
                    <a:alpha val="43137"/>
                  </a:srgbClr>
                </a:outerShdw>
              </a:effectLst>
            </a:endParaRPr>
          </a:p>
          <a:p>
            <a:r>
              <a:rPr lang="en-US" dirty="0"/>
              <a:t>It is defined as</a:t>
            </a:r>
          </a:p>
          <a:p>
            <a:endParaRPr lang="en-US" dirty="0"/>
          </a:p>
          <a:p>
            <a:endParaRPr lang="en-US" dirty="0"/>
          </a:p>
          <a:p>
            <a:pPr>
              <a:buNone/>
            </a:pPr>
            <a:endParaRPr lang="en-US" dirty="0"/>
          </a:p>
        </p:txBody>
      </p:sp>
      <p:graphicFrame>
        <p:nvGraphicFramePr>
          <p:cNvPr id="111619" name="Object 3"/>
          <p:cNvGraphicFramePr>
            <a:graphicFrameLocks noChangeAspect="1"/>
          </p:cNvGraphicFramePr>
          <p:nvPr/>
        </p:nvGraphicFramePr>
        <p:xfrm>
          <a:off x="1841500" y="4229101"/>
          <a:ext cx="7543800" cy="1066799"/>
        </p:xfrm>
        <a:graphic>
          <a:graphicData uri="http://schemas.openxmlformats.org/presentationml/2006/ole">
            <mc:AlternateContent xmlns:mc="http://schemas.openxmlformats.org/markup-compatibility/2006">
              <mc:Choice xmlns:v="urn:schemas-microsoft-com:vml" Requires="v">
                <p:oleObj name="Equation" r:id="rId3" imgW="3136680" imgH="431640" progId="Equation.DSMT4">
                  <p:embed/>
                </p:oleObj>
              </mc:Choice>
              <mc:Fallback>
                <p:oleObj name="Equation" r:id="rId3" imgW="3136680" imgH="431640" progId="Equation.DSMT4">
                  <p:embed/>
                  <p:pic>
                    <p:nvPicPr>
                      <p:cNvPr id="1116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0" y="4229101"/>
                        <a:ext cx="7543800" cy="1066799"/>
                      </a:xfrm>
                      <a:prstGeom prst="rect">
                        <a:avLst/>
                      </a:prstGeom>
                      <a:solidFill>
                        <a:schemeClr val="folHlink"/>
                      </a:solidFill>
                    </p:spPr>
                  </p:pic>
                </p:oleObj>
              </mc:Fallback>
            </mc:AlternateContent>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1143000"/>
          </a:xfrm>
        </p:spPr>
        <p:txBody>
          <a:bodyPr/>
          <a:lstStyle/>
          <a:p>
            <a:pPr algn="l"/>
            <a:r>
              <a:rPr lang="en-US" dirty="0"/>
              <a:t>Option #5: Use </a:t>
            </a:r>
            <a:r>
              <a:rPr lang="en-US" b="1" dirty="0"/>
              <a:t>Pseudo R-Square</a:t>
            </a:r>
            <a:endParaRPr lang="en-US" dirty="0"/>
          </a:p>
        </p:txBody>
      </p:sp>
      <p:sp>
        <p:nvSpPr>
          <p:cNvPr id="3" name="Content Placeholder 2"/>
          <p:cNvSpPr>
            <a:spLocks noGrp="1"/>
          </p:cNvSpPr>
          <p:nvPr>
            <p:ph idx="1"/>
          </p:nvPr>
        </p:nvSpPr>
        <p:spPr/>
        <p:txBody>
          <a:bodyPr/>
          <a:lstStyle/>
          <a:p>
            <a:pPr algn="just"/>
            <a:r>
              <a:rPr lang="en-US" dirty="0"/>
              <a:t>Another measure of Pseudo R-Square is </a:t>
            </a:r>
            <a:r>
              <a:rPr lang="en-US" b="1" i="1" dirty="0" err="1">
                <a:effectLst>
                  <a:outerShdw blurRad="38100" dist="38100" dir="2700000" algn="tl">
                    <a:srgbClr val="000000">
                      <a:alpha val="43137"/>
                    </a:srgbClr>
                  </a:outerShdw>
                </a:effectLst>
              </a:rPr>
              <a:t>Nagelkerke</a:t>
            </a:r>
            <a:r>
              <a:rPr lang="en-US" b="1" i="1" dirty="0">
                <a:effectLst>
                  <a:outerShdw blurRad="38100" dist="38100" dir="2700000" algn="tl">
                    <a:srgbClr val="000000">
                      <a:alpha val="43137"/>
                    </a:srgbClr>
                  </a:outerShdw>
                </a:effectLst>
              </a:rPr>
              <a:t> measure</a:t>
            </a:r>
            <a:r>
              <a:rPr lang="en-US" dirty="0"/>
              <a:t>. It adjusts the </a:t>
            </a:r>
            <a:r>
              <a:rPr lang="en-US" b="1" i="1" dirty="0">
                <a:effectLst>
                  <a:outerShdw blurRad="38100" dist="38100" dir="2700000" algn="tl">
                    <a:srgbClr val="000000">
                      <a:alpha val="43137"/>
                    </a:srgbClr>
                  </a:outerShdw>
                </a:effectLst>
              </a:rPr>
              <a:t>Cox and Snell </a:t>
            </a:r>
            <a:r>
              <a:rPr lang="en-US" dirty="0"/>
              <a:t>measure for the maximum value so that 1 can be achieved. </a:t>
            </a:r>
          </a:p>
          <a:p>
            <a:pPr algn="just"/>
            <a:endParaRPr lang="en-US" dirty="0"/>
          </a:p>
          <a:p>
            <a:pPr algn="just"/>
            <a:r>
              <a:rPr lang="en-US" dirty="0"/>
              <a:t>It is defined as - </a:t>
            </a:r>
          </a:p>
          <a:p>
            <a:endParaRPr lang="en-US" dirty="0"/>
          </a:p>
          <a:p>
            <a:pPr>
              <a:buNone/>
            </a:pPr>
            <a:endParaRPr lang="en-US" dirty="0"/>
          </a:p>
        </p:txBody>
      </p:sp>
      <p:graphicFrame>
        <p:nvGraphicFramePr>
          <p:cNvPr id="112644" name="Object 4"/>
          <p:cNvGraphicFramePr>
            <a:graphicFrameLocks noChangeAspect="1"/>
          </p:cNvGraphicFramePr>
          <p:nvPr/>
        </p:nvGraphicFramePr>
        <p:xfrm>
          <a:off x="1828801" y="4876801"/>
          <a:ext cx="7612063" cy="1266825"/>
        </p:xfrm>
        <a:graphic>
          <a:graphicData uri="http://schemas.openxmlformats.org/presentationml/2006/ole">
            <mc:AlternateContent xmlns:mc="http://schemas.openxmlformats.org/markup-compatibility/2006">
              <mc:Choice xmlns:v="urn:schemas-microsoft-com:vml" Requires="v">
                <p:oleObj name="Equation" r:id="rId3" imgW="2743200" imgH="457200" progId="Equation.DSMT4">
                  <p:embed/>
                </p:oleObj>
              </mc:Choice>
              <mc:Fallback>
                <p:oleObj name="Equation" r:id="rId3" imgW="2743200" imgH="457200" progId="Equation.DSMT4">
                  <p:embed/>
                  <p:pic>
                    <p:nvPicPr>
                      <p:cNvPr id="11264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1" y="4876801"/>
                        <a:ext cx="7612063" cy="1266825"/>
                      </a:xfrm>
                      <a:prstGeom prst="rect">
                        <a:avLst/>
                      </a:prstGeom>
                      <a:solidFill>
                        <a:srgbClr val="FF9900"/>
                      </a:solidFill>
                    </p:spPr>
                  </p:pic>
                </p:oleObj>
              </mc:Fallback>
            </mc:AlternateContent>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Let’s take one more EXAMPLE…</a:t>
            </a:r>
          </a:p>
        </p:txBody>
      </p:sp>
      <p:sp>
        <p:nvSpPr>
          <p:cNvPr id="3" name="Content Placeholder 2"/>
          <p:cNvSpPr>
            <a:spLocks noGrp="1"/>
          </p:cNvSpPr>
          <p:nvPr>
            <p:ph idx="1"/>
          </p:nvPr>
        </p:nvSpPr>
        <p:spPr>
          <a:xfrm>
            <a:off x="1752600" y="1775012"/>
            <a:ext cx="7772400" cy="4800600"/>
          </a:xfrm>
          <a:solidFill>
            <a:schemeClr val="bg1">
              <a:lumMod val="90000"/>
            </a:schemeClr>
          </a:solidFill>
        </p:spPr>
        <p:txBody>
          <a:bodyPr/>
          <a:lstStyle/>
          <a:p>
            <a:pPr algn="just">
              <a:lnSpc>
                <a:spcPts val="3400"/>
              </a:lnSpc>
            </a:pPr>
            <a:r>
              <a:rPr lang="en-US" sz="2200" dirty="0"/>
              <a:t>A company is selling R. O. System for home under the brand of </a:t>
            </a:r>
            <a:r>
              <a:rPr lang="en-US" sz="2200" dirty="0" err="1"/>
              <a:t>Puredews</a:t>
            </a:r>
            <a:r>
              <a:rPr lang="en-US" sz="2200" dirty="0"/>
              <a:t>. Their marketing head was interested in predicting what is chance that a person is likely to use their products. For this purpose, a sample of 231 users of their R. O. System and 519 non-users of their R. O. System was taken with their monthly income (in thousands), Age, Gender, Family Size and Prices of R. O. System believing that these determines the uses and non-users.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762000"/>
          </a:xfrm>
        </p:spPr>
        <p:txBody>
          <a:bodyPr/>
          <a:lstStyle/>
          <a:p>
            <a:pPr algn="l"/>
            <a:r>
              <a:rPr lang="en-US" sz="3000" dirty="0"/>
              <a:t>We obtain the following </a:t>
            </a:r>
            <a:r>
              <a:rPr lang="en-US" sz="3000" dirty="0" err="1"/>
              <a:t>PROBIT</a:t>
            </a:r>
            <a:r>
              <a:rPr lang="en-US" sz="3000" dirty="0"/>
              <a:t> Results</a:t>
            </a:r>
          </a:p>
        </p:txBody>
      </p:sp>
      <p:pic>
        <p:nvPicPr>
          <p:cNvPr id="119809" name="Picture 1"/>
          <p:cNvPicPr>
            <a:picLocks noGrp="1" noChangeAspect="1" noChangeArrowheads="1"/>
          </p:cNvPicPr>
          <p:nvPr>
            <p:ph idx="1"/>
          </p:nvPr>
        </p:nvPicPr>
        <p:blipFill>
          <a:blip r:embed="rId2"/>
          <a:srcRect/>
          <a:stretch>
            <a:fillRect/>
          </a:stretch>
        </p:blipFill>
        <p:spPr bwMode="auto">
          <a:xfrm>
            <a:off x="1524000" y="1143000"/>
            <a:ext cx="8077200" cy="5715000"/>
          </a:xfrm>
          <a:prstGeom prst="rect">
            <a:avLst/>
          </a:prstGeom>
          <a:solidFill>
            <a:schemeClr val="accent3"/>
          </a:solidFill>
          <a:ln w="9525">
            <a:noFill/>
            <a:miter lim="800000"/>
            <a:headEnd/>
            <a:tailEnd/>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8001000" cy="762000"/>
          </a:xfrm>
        </p:spPr>
        <p:txBody>
          <a:bodyPr/>
          <a:lstStyle/>
          <a:p>
            <a:pPr algn="l"/>
            <a:r>
              <a:rPr lang="en-US" sz="3000" dirty="0"/>
              <a:t>We obtain the following </a:t>
            </a:r>
            <a:r>
              <a:rPr lang="en-US" sz="3000" dirty="0" err="1"/>
              <a:t>LOGIT</a:t>
            </a:r>
            <a:r>
              <a:rPr lang="en-US" sz="3000" dirty="0"/>
              <a:t> Results</a:t>
            </a:r>
          </a:p>
        </p:txBody>
      </p:sp>
      <p:pic>
        <p:nvPicPr>
          <p:cNvPr id="124930" name="Picture 2"/>
          <p:cNvPicPr>
            <a:picLocks noGrp="1" noChangeAspect="1" noChangeArrowheads="1"/>
          </p:cNvPicPr>
          <p:nvPr>
            <p:ph idx="1"/>
          </p:nvPr>
        </p:nvPicPr>
        <p:blipFill>
          <a:blip r:embed="rId2"/>
          <a:srcRect/>
          <a:stretch>
            <a:fillRect/>
          </a:stretch>
        </p:blipFill>
        <p:spPr bwMode="auto">
          <a:xfrm>
            <a:off x="1524000" y="1066800"/>
            <a:ext cx="8153400" cy="5791200"/>
          </a:xfrm>
          <a:prstGeom prst="rect">
            <a:avLst/>
          </a:prstGeom>
          <a:solidFill>
            <a:schemeClr val="accent3"/>
          </a:solidFill>
          <a:ln w="9525">
            <a:noFill/>
            <a:miter lim="800000"/>
            <a:headEnd/>
            <a:tailEnd/>
          </a:ln>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en-US" dirty="0"/>
              <a:t>Which one should we use?</a:t>
            </a:r>
          </a:p>
        </p:txBody>
      </p:sp>
      <p:sp>
        <p:nvSpPr>
          <p:cNvPr id="5" name="Subtitle 4"/>
          <p:cNvSpPr>
            <a:spLocks noGrp="1"/>
          </p:cNvSpPr>
          <p:nvPr>
            <p:ph type="subTitle" sz="quarter" idx="1"/>
          </p:nvPr>
        </p:nvSpPr>
        <p:spPr/>
        <p:txBody>
          <a:bodyPr/>
          <a:lstStyle/>
          <a:p>
            <a:r>
              <a:rPr lang="en-US" sz="4400" dirty="0" err="1"/>
              <a:t>PROBIT</a:t>
            </a:r>
            <a:r>
              <a:rPr lang="en-US" sz="4400" dirty="0"/>
              <a:t> MODEL OR </a:t>
            </a:r>
            <a:r>
              <a:rPr lang="en-US" sz="4400" dirty="0" err="1">
                <a:solidFill>
                  <a:srgbClr val="006600"/>
                </a:solidFill>
              </a:rPr>
              <a:t>LOGIT</a:t>
            </a:r>
            <a:r>
              <a:rPr lang="en-US" sz="4400" dirty="0">
                <a:solidFill>
                  <a:srgbClr val="006600"/>
                </a:solidFill>
              </a:rPr>
              <a:t> MODEL</a:t>
            </a:r>
            <a:r>
              <a:rPr lang="en-US" sz="4400" dirty="0"/>
              <a: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LOGIT vs PROBIT</a:t>
            </a:r>
          </a:p>
        </p:txBody>
      </p:sp>
      <p:sp>
        <p:nvSpPr>
          <p:cNvPr id="71683" name="Rectangle 3"/>
          <p:cNvSpPr>
            <a:spLocks noGrp="1" noChangeArrowheads="1"/>
          </p:cNvSpPr>
          <p:nvPr>
            <p:ph type="body" idx="1"/>
          </p:nvPr>
        </p:nvSpPr>
        <p:spPr/>
        <p:txBody>
          <a:bodyPr/>
          <a:lstStyle/>
          <a:p>
            <a:pPr eaLnBrk="1" hangingPunct="1"/>
            <a:r>
              <a:rPr lang="en-US" sz="2400"/>
              <a:t>The main difference is that the logistic distribution has comparatively slightly fatter tails as compared to that of Probit Model.</a:t>
            </a:r>
          </a:p>
          <a:p>
            <a:pPr eaLnBrk="1" hangingPunct="1"/>
            <a:endParaRPr lang="en-US" sz="2400"/>
          </a:p>
          <a:p>
            <a:pPr eaLnBrk="1" hangingPunct="1"/>
            <a:endParaRPr lang="en-US" sz="2400"/>
          </a:p>
          <a:p>
            <a:pPr eaLnBrk="1" hangingPunct="1"/>
            <a:r>
              <a:rPr lang="en-US" sz="2400">
                <a:solidFill>
                  <a:srgbClr val="0000CC"/>
                </a:solidFill>
              </a:rPr>
              <a:t>In majority of applications, both give the similar results. However, researchers and practitioners prefer to use LOGIT because of its comparative mathematical simplicity.</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752600" y="838200"/>
            <a:ext cx="7772400" cy="4800600"/>
          </a:xfrm>
        </p:spPr>
        <p:txBody>
          <a:bodyPr/>
          <a:lstStyle/>
          <a:p>
            <a:pPr>
              <a:lnSpc>
                <a:spcPct val="150000"/>
              </a:lnSpc>
            </a:pPr>
            <a:r>
              <a:rPr lang="en-US" sz="3600" dirty="0"/>
              <a:t>Now, the question is what is the </a:t>
            </a:r>
            <a:r>
              <a:rPr lang="en-US" sz="3600" u="sng" dirty="0">
                <a:solidFill>
                  <a:srgbClr val="006600"/>
                </a:solidFill>
              </a:rPr>
              <a:t>relation between</a:t>
            </a:r>
            <a:r>
              <a:rPr lang="en-US" sz="3600" dirty="0"/>
              <a:t> the Age, Size and Income and the Probability that a person selected is user of the Company’s R. O. System?</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00200" y="152400"/>
            <a:ext cx="8077200" cy="1143000"/>
          </a:xfrm>
        </p:spPr>
        <p:txBody>
          <a:bodyPr/>
          <a:lstStyle/>
          <a:p>
            <a:pPr algn="l"/>
            <a:r>
              <a:rPr lang="en-US" sz="2400" dirty="0"/>
              <a:t>First challenge in the issues is - relationship between the probability values and independent variables…</a:t>
            </a:r>
          </a:p>
        </p:txBody>
      </p:sp>
      <p:sp>
        <p:nvSpPr>
          <p:cNvPr id="4" name="Content Placeholder 3"/>
          <p:cNvSpPr>
            <a:spLocks noGrp="1"/>
          </p:cNvSpPr>
          <p:nvPr>
            <p:ph idx="1"/>
          </p:nvPr>
        </p:nvSpPr>
        <p:spPr/>
        <p:txBody>
          <a:bodyPr/>
          <a:lstStyle/>
          <a:p>
            <a:pPr>
              <a:lnSpc>
                <a:spcPct val="150000"/>
              </a:lnSpc>
            </a:pPr>
            <a:r>
              <a:rPr lang="en-US" dirty="0"/>
              <a:t>Though there is a non-linear relation between the probability and an independent variable, yet the </a:t>
            </a:r>
            <a:r>
              <a:rPr lang="en-US" i="1" u="sng" dirty="0">
                <a:solidFill>
                  <a:srgbClr val="C00000"/>
                </a:solidFill>
                <a:effectLst>
                  <a:outerShdw blurRad="38100" dist="38100" dir="2700000" algn="tl">
                    <a:srgbClr val="000000">
                      <a:alpha val="43137"/>
                    </a:srgbClr>
                  </a:outerShdw>
                </a:effectLst>
              </a:rPr>
              <a:t>sign of coefficient shows the direction of relation</a:t>
            </a:r>
            <a:r>
              <a:rPr lang="en-US" dirty="0"/>
              <a:t> between the probability and the independent variable.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l" eaLnBrk="1" hangingPunct="1"/>
            <a:r>
              <a:rPr lang="en-US"/>
              <a:t>Another Example…</a:t>
            </a:r>
          </a:p>
        </p:txBody>
      </p:sp>
      <p:sp>
        <p:nvSpPr>
          <p:cNvPr id="64515" name="Rectangle 3"/>
          <p:cNvSpPr>
            <a:spLocks noGrp="1" noChangeArrowheads="1"/>
          </p:cNvSpPr>
          <p:nvPr>
            <p:ph type="body" idx="1"/>
          </p:nvPr>
        </p:nvSpPr>
        <p:spPr/>
        <p:txBody>
          <a:bodyPr/>
          <a:lstStyle/>
          <a:p>
            <a:pPr marL="533400" indent="-533400" algn="just">
              <a:spcAft>
                <a:spcPct val="90000"/>
              </a:spcAft>
            </a:pPr>
            <a:r>
              <a:rPr lang="en-US" dirty="0"/>
              <a:t>A survey is conducted among the users and non-users of micro-wave oven. The following information is being collected about them on the following parameters:</a:t>
            </a:r>
          </a:p>
          <a:p>
            <a:pPr marL="1371600" lvl="2" indent="-457200">
              <a:spcAft>
                <a:spcPct val="90000"/>
              </a:spcAft>
              <a:buFontTx/>
              <a:buAutoNum type="arabicPeriod"/>
            </a:pPr>
            <a:r>
              <a:rPr lang="en-US" dirty="0">
                <a:solidFill>
                  <a:srgbClr val="0000CC"/>
                </a:solidFill>
              </a:rPr>
              <a:t>Users/Non-Users (Users-1 and non-users-0)</a:t>
            </a:r>
          </a:p>
          <a:p>
            <a:pPr marL="1371600" lvl="2" indent="-457200">
              <a:spcAft>
                <a:spcPct val="90000"/>
              </a:spcAft>
              <a:buFontTx/>
              <a:buAutoNum type="arabicPeriod"/>
            </a:pPr>
            <a:r>
              <a:rPr lang="en-US" dirty="0">
                <a:solidFill>
                  <a:srgbClr val="0000CC"/>
                </a:solidFill>
              </a:rPr>
              <a:t>Monthly Income (Rs. in ‘000)</a:t>
            </a:r>
          </a:p>
          <a:p>
            <a:pPr marL="1371600" lvl="2" indent="-457200">
              <a:spcAft>
                <a:spcPct val="90000"/>
              </a:spcAft>
              <a:buFontTx/>
              <a:buAutoNum type="arabicPeriod"/>
            </a:pPr>
            <a:r>
              <a:rPr lang="en-US" dirty="0">
                <a:solidFill>
                  <a:srgbClr val="0000CC"/>
                </a:solidFill>
              </a:rPr>
              <a:t>Monthly Consumption of Food Items (in Kgs.)</a:t>
            </a:r>
          </a:p>
          <a:p>
            <a:pPr marL="1371600" lvl="2" indent="-457200">
              <a:spcAft>
                <a:spcPct val="90000"/>
              </a:spcAft>
              <a:buNone/>
            </a:pPr>
            <a:endParaRPr lang="en-US" dirty="0">
              <a:solidFill>
                <a:srgbClr val="0000CC"/>
              </a:solidFill>
            </a:endParaRPr>
          </a:p>
        </p:txBody>
      </p:sp>
    </p:spTree>
    <p:extLst>
      <p:ext uri="{BB962C8B-B14F-4D97-AF65-F5344CB8AC3E}">
        <p14:creationId xmlns:p14="http://schemas.microsoft.com/office/powerpoint/2010/main" val="39835299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447800" y="-381000"/>
            <a:ext cx="7772400" cy="1143000"/>
          </a:xfrm>
        </p:spPr>
        <p:txBody>
          <a:bodyPr/>
          <a:lstStyle/>
          <a:p>
            <a:pPr algn="l" eaLnBrk="1" hangingPunct="1"/>
            <a:r>
              <a:rPr lang="en-US"/>
              <a:t>Data Collected is …</a:t>
            </a:r>
          </a:p>
        </p:txBody>
      </p:sp>
      <p:pic>
        <p:nvPicPr>
          <p:cNvPr id="115356" name="Picture 1692" descr="Wide upward diagonal"/>
          <p:cNvPicPr>
            <a:picLocks noChangeAspect="1" noChangeArrowheads="1"/>
          </p:cNvPicPr>
          <p:nvPr/>
        </p:nvPicPr>
        <p:blipFill>
          <a:blip r:embed="rId2"/>
          <a:srcRect/>
          <a:stretch>
            <a:fillRect/>
          </a:stretch>
        </p:blipFill>
        <p:spPr bwMode="auto">
          <a:xfrm>
            <a:off x="1828800" y="457200"/>
            <a:ext cx="6781800" cy="6400800"/>
          </a:xfrm>
          <a:prstGeom prst="rect">
            <a:avLst/>
          </a:prstGeom>
          <a:noFill/>
          <a:ln w="44450">
            <a:noFill/>
            <a:miter lim="800000"/>
            <a:headEnd/>
            <a:tailEnd/>
          </a:ln>
        </p:spPr>
      </p:pic>
    </p:spTree>
    <p:extLst>
      <p:ext uri="{BB962C8B-B14F-4D97-AF65-F5344CB8AC3E}">
        <p14:creationId xmlns:p14="http://schemas.microsoft.com/office/powerpoint/2010/main" val="373604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anim to="" calcmode="lin" valueType="num">
                                      <p:cBhvr>
                                        <p:cTn id="7" dur="1" fill="hold"/>
                                        <p:tgtEl>
                                          <p:spTgt spid="112642"/>
                                        </p:tgtEl>
                                        <p:attrNameLst>
                                          <p:attrName/>
                                        </p:attrNameLst>
                                      </p:cBhvr>
                                    </p:anim>
                                  </p:childTnLst>
                                </p:cTn>
                              </p:par>
                              <p:par>
                                <p:cTn id="8" presetID="2" presetClass="entr" presetSubtype="8" fill="hold" nodeType="withEffect">
                                  <p:stCondLst>
                                    <p:cond delay="0"/>
                                  </p:stCondLst>
                                  <p:childTnLst>
                                    <p:set>
                                      <p:cBhvr>
                                        <p:cTn id="9" dur="1" fill="hold">
                                          <p:stCondLst>
                                            <p:cond delay="0"/>
                                          </p:stCondLst>
                                        </p:cTn>
                                        <p:tgtEl>
                                          <p:spTgt spid="115356"/>
                                        </p:tgtEl>
                                        <p:attrNameLst>
                                          <p:attrName>style.visibility</p:attrName>
                                        </p:attrNameLst>
                                      </p:cBhvr>
                                      <p:to>
                                        <p:strVal val="visible"/>
                                      </p:to>
                                    </p:set>
                                    <p:anim calcmode="lin" valueType="num">
                                      <p:cBhvr additive="base">
                                        <p:cTn id="10" dur="500" fill="hold"/>
                                        <p:tgtEl>
                                          <p:spTgt spid="115356"/>
                                        </p:tgtEl>
                                        <p:attrNameLst>
                                          <p:attrName>ppt_x</p:attrName>
                                        </p:attrNameLst>
                                      </p:cBhvr>
                                      <p:tavLst>
                                        <p:tav tm="0">
                                          <p:val>
                                            <p:strVal val="0-#ppt_w/2"/>
                                          </p:val>
                                        </p:tav>
                                        <p:tav tm="100000">
                                          <p:val>
                                            <p:strVal val="#ppt_x"/>
                                          </p:val>
                                        </p:tav>
                                      </p:tavLst>
                                    </p:anim>
                                    <p:anim calcmode="lin" valueType="num">
                                      <p:cBhvr additive="base">
                                        <p:cTn id="11" dur="500" fill="hold"/>
                                        <p:tgtEl>
                                          <p:spTgt spid="1153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2362200" y="8382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5791200" y="10668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2"/>
          <a:srcRect/>
          <a:stretch>
            <a:fillRect/>
          </a:stretch>
        </p:blipFill>
        <p:spPr bwMode="auto">
          <a:xfrm>
            <a:off x="1524000" y="0"/>
            <a:ext cx="9144000" cy="6858000"/>
          </a:xfrm>
          <a:prstGeom prst="rect">
            <a:avLst/>
          </a:prstGeom>
          <a:noFill/>
          <a:ln w="9525">
            <a:noFill/>
            <a:miter lim="800000"/>
            <a:headEnd/>
            <a:tailEnd/>
          </a:ln>
          <a:effectLst/>
        </p:spPr>
      </p:pic>
      <p:pic>
        <p:nvPicPr>
          <p:cNvPr id="3" name="Picture 1"/>
          <p:cNvPicPr>
            <a:picLocks noChangeAspect="1" noChangeArrowheads="1"/>
          </p:cNvPicPr>
          <p:nvPr/>
        </p:nvPicPr>
        <p:blipFill>
          <a:blip r:embed="rId3"/>
          <a:srcRect t="29333" r="49057" b="41334"/>
          <a:stretch>
            <a:fillRect/>
          </a:stretch>
        </p:blipFill>
        <p:spPr bwMode="auto">
          <a:xfrm>
            <a:off x="5791200" y="914400"/>
            <a:ext cx="4114800" cy="1676400"/>
          </a:xfrm>
          <a:prstGeom prst="rect">
            <a:avLst/>
          </a:prstGeom>
          <a:solidFill>
            <a:schemeClr val="accent3"/>
          </a:solid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600" dirty="0"/>
              <a:t>Second challenge in the issues is – What is the interpretation of </a:t>
            </a:r>
            <a:r>
              <a:rPr lang="en-US" sz="2800" b="1" i="1" dirty="0">
                <a:latin typeface="Symbol" panose="05050102010706020507" pitchFamily="18" charset="2"/>
              </a:rPr>
              <a:t>b</a:t>
            </a:r>
            <a:r>
              <a:rPr lang="en-US" sz="2600" dirty="0"/>
              <a:t>?</a:t>
            </a:r>
          </a:p>
        </p:txBody>
      </p:sp>
      <p:sp>
        <p:nvSpPr>
          <p:cNvPr id="4" name="Content Placeholder 3"/>
          <p:cNvSpPr>
            <a:spLocks noGrp="1"/>
          </p:cNvSpPr>
          <p:nvPr>
            <p:ph idx="1"/>
          </p:nvPr>
        </p:nvSpPr>
        <p:spPr/>
        <p:txBody>
          <a:bodyPr/>
          <a:lstStyle/>
          <a:p>
            <a:pPr>
              <a:lnSpc>
                <a:spcPct val="150000"/>
              </a:lnSpc>
            </a:pPr>
            <a:r>
              <a:rPr lang="en-US" sz="2400" dirty="0"/>
              <a:t>Recall ...</a:t>
            </a:r>
          </a:p>
          <a:p>
            <a:pPr>
              <a:lnSpc>
                <a:spcPct val="150000"/>
              </a:lnSpc>
            </a:pPr>
            <a:endParaRPr lang="en-US" sz="2400" dirty="0"/>
          </a:p>
          <a:p>
            <a:pPr>
              <a:lnSpc>
                <a:spcPct val="150000"/>
              </a:lnSpc>
            </a:pPr>
            <a:endParaRPr lang="en-US" sz="2400" dirty="0"/>
          </a:p>
          <a:p>
            <a:pPr>
              <a:lnSpc>
                <a:spcPct val="150000"/>
              </a:lnSpc>
            </a:pPr>
            <a:endParaRPr lang="en-US" sz="1600" dirty="0"/>
          </a:p>
          <a:p>
            <a:pPr marL="0" indent="0">
              <a:buNone/>
            </a:pPr>
            <a:r>
              <a:rPr lang="en-US" altLang="ko-KR" sz="2400" b="1" i="1" dirty="0">
                <a:latin typeface="Symbol" panose="05050102010706020507" pitchFamily="18" charset="2"/>
              </a:rPr>
              <a:t>b</a:t>
            </a:r>
            <a:r>
              <a:rPr lang="en-US" altLang="ko-KR" sz="2400" b="1" i="1" dirty="0"/>
              <a:t> </a:t>
            </a:r>
            <a:r>
              <a:rPr lang="en-US" altLang="ko-KR" sz="2400" dirty="0"/>
              <a:t>is interpreted as the effect of a unit of X on the predicted value of Logit or log of odd ratio.</a:t>
            </a:r>
            <a:endParaRPr lang="en-US" sz="2400" dirty="0"/>
          </a:p>
        </p:txBody>
      </p:sp>
      <p:pic>
        <p:nvPicPr>
          <p:cNvPr id="6" name="Picture 1"/>
          <p:cNvPicPr>
            <a:picLocks noChangeAspect="1" noChangeArrowheads="1"/>
          </p:cNvPicPr>
          <p:nvPr/>
        </p:nvPicPr>
        <p:blipFill>
          <a:blip r:embed="rId2"/>
          <a:srcRect t="30667" b="41333"/>
          <a:stretch>
            <a:fillRect/>
          </a:stretch>
        </p:blipFill>
        <p:spPr bwMode="auto">
          <a:xfrm>
            <a:off x="1981200" y="5029200"/>
            <a:ext cx="7162800" cy="1600200"/>
          </a:xfrm>
          <a:prstGeom prst="rect">
            <a:avLst/>
          </a:prstGeom>
          <a:solidFill>
            <a:schemeClr val="accent3"/>
          </a:solidFill>
          <a:ln w="9525">
            <a:noFill/>
            <a:miter lim="800000"/>
            <a:headEnd/>
            <a:tailEnd/>
          </a:ln>
          <a:effectLst/>
        </p:spPr>
      </p:pic>
      <p:graphicFrame>
        <p:nvGraphicFramePr>
          <p:cNvPr id="7" name="Object 3"/>
          <p:cNvGraphicFramePr>
            <a:graphicFrameLocks noChangeAspect="1"/>
          </p:cNvGraphicFramePr>
          <p:nvPr/>
        </p:nvGraphicFramePr>
        <p:xfrm>
          <a:off x="4038600" y="1981200"/>
          <a:ext cx="4133850" cy="779788"/>
        </p:xfrm>
        <a:graphic>
          <a:graphicData uri="http://schemas.openxmlformats.org/presentationml/2006/ole">
            <mc:AlternateContent xmlns:mc="http://schemas.openxmlformats.org/markup-compatibility/2006">
              <mc:Choice xmlns:v="urn:schemas-microsoft-com:vml" Requires="v">
                <p:oleObj name="Equation" r:id="rId3" imgW="2095200" imgH="457200" progId="Equation.DSMT4">
                  <p:embed/>
                </p:oleObj>
              </mc:Choice>
              <mc:Fallback>
                <p:oleObj name="Equation" r:id="rId3" imgW="2095200" imgH="457200" progId="Equation.DSMT4">
                  <p:embed/>
                  <p:pic>
                    <p:nvPicPr>
                      <p:cNvPr id="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981200"/>
                        <a:ext cx="4133850" cy="779788"/>
                      </a:xfrm>
                      <a:prstGeom prst="rect">
                        <a:avLst/>
                      </a:prstGeom>
                      <a:solidFill>
                        <a:schemeClr val="accent3">
                          <a:lumMod val="90000"/>
                        </a:schemeClr>
                      </a:solidFill>
                      <a:ln w="19050">
                        <a:solidFill>
                          <a:schemeClr val="tx1"/>
                        </a:solidFill>
                        <a:miter lim="800000"/>
                        <a:headEnd/>
                        <a:tailEnd/>
                      </a:ln>
                    </p:spPr>
                  </p:pic>
                </p:oleObj>
              </mc:Fallback>
            </mc:AlternateContent>
          </a:graphicData>
        </a:graphic>
      </p:graphicFrame>
      <p:sp>
        <p:nvSpPr>
          <p:cNvPr id="8" name="AutoShape 7"/>
          <p:cNvSpPr>
            <a:spLocks noChangeArrowheads="1"/>
          </p:cNvSpPr>
          <p:nvPr/>
        </p:nvSpPr>
        <p:spPr bwMode="auto">
          <a:xfrm>
            <a:off x="3761815" y="3457995"/>
            <a:ext cx="2133601" cy="623047"/>
          </a:xfrm>
          <a:prstGeom prst="roundRect">
            <a:avLst>
              <a:gd name="adj" fmla="val 16667"/>
            </a:avLst>
          </a:prstGeom>
          <a:solidFill>
            <a:srgbClr val="CCFFCC"/>
          </a:solidFill>
          <a:ln w="44450">
            <a:solidFill>
              <a:srgbClr val="003300"/>
            </a:solidFill>
            <a:round/>
            <a:headEnd/>
            <a:tailEnd/>
          </a:ln>
        </p:spPr>
        <p:txBody>
          <a:bodyPr anchor="ctr"/>
          <a:lstStyle/>
          <a:p>
            <a:pPr algn="ctr"/>
            <a:r>
              <a:rPr lang="en-US" sz="2000" dirty="0">
                <a:solidFill>
                  <a:srgbClr val="0000CC"/>
                </a:solidFill>
              </a:rPr>
              <a:t>This term is called LOGIT.</a:t>
            </a:r>
          </a:p>
        </p:txBody>
      </p:sp>
      <p:sp>
        <p:nvSpPr>
          <p:cNvPr id="9" name="AutoShape 8"/>
          <p:cNvSpPr>
            <a:spLocks noChangeArrowheads="1"/>
          </p:cNvSpPr>
          <p:nvPr/>
        </p:nvSpPr>
        <p:spPr bwMode="auto">
          <a:xfrm>
            <a:off x="4600015" y="2705100"/>
            <a:ext cx="457200" cy="800100"/>
          </a:xfrm>
          <a:prstGeom prst="upArrow">
            <a:avLst>
              <a:gd name="adj1" fmla="val 50000"/>
              <a:gd name="adj2" fmla="val 58333"/>
            </a:avLst>
          </a:prstGeom>
          <a:solidFill>
            <a:srgbClr val="CC3300"/>
          </a:solidFill>
          <a:ln w="44450">
            <a:solidFill>
              <a:srgbClr val="003300"/>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000"/>
                            </p:stCondLst>
                            <p:childTnLst>
                              <p:par>
                                <p:cTn id="21" presetID="35" presetClass="emph" presetSubtype="0" repeatCount="indefinite" fill="hold" grpId="1" nodeType="afterEffect">
                                  <p:stCondLst>
                                    <p:cond delay="0"/>
                                  </p:stCondLst>
                                  <p:endCondLst>
                                    <p:cond evt="onNext" delay="0">
                                      <p:tgtEl>
                                        <p:sldTgt/>
                                      </p:tgtEl>
                                    </p:cond>
                                  </p:endCondLst>
                                  <p:childTnLst>
                                    <p:anim calcmode="discrete" valueType="str">
                                      <p:cBhvr>
                                        <p:cTn id="22" dur="1000" fill="hold"/>
                                        <p:tgtEl>
                                          <p:spTgt spid="9"/>
                                        </p:tgtEl>
                                        <p:attrNameLst>
                                          <p:attrName>style.visibility</p:attrName>
                                        </p:attrNameLst>
                                      </p:cBhvr>
                                      <p:tavLst>
                                        <p:tav tm="0">
                                          <p:val>
                                            <p:strVal val="hidden"/>
                                          </p:val>
                                        </p:tav>
                                        <p:tav tm="50000">
                                          <p:val>
                                            <p:strVal val="visible"/>
                                          </p:val>
                                        </p:tav>
                                      </p:tavLst>
                                    </p:anim>
                                  </p:childTnLst>
                                </p:cTn>
                              </p:par>
                            </p:childTnLst>
                          </p:cTn>
                        </p:par>
                        <p:par>
                          <p:cTn id="23" fill="hold">
                            <p:stCondLst>
                              <p:cond delay="2000"/>
                            </p:stCondLst>
                            <p:childTnLst>
                              <p:par>
                                <p:cTn id="24" presetID="35" presetClass="emph" presetSubtype="0" repeatCount="indefinite" fill="hold" grpId="1" nodeType="afterEffect">
                                  <p:stCondLst>
                                    <p:cond delay="0"/>
                                  </p:stCondLst>
                                  <p:endCondLst>
                                    <p:cond evt="onNext" delay="0">
                                      <p:tgtEl>
                                        <p:sldTgt/>
                                      </p:tgtEl>
                                    </p:cond>
                                  </p:endCondLst>
                                  <p:childTnLst>
                                    <p:anim calcmode="discrete" valueType="str">
                                      <p:cBhvr>
                                        <p:cTn id="25"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600" dirty="0"/>
              <a:t>Third challenge in the issues is – What is the rate of change of probability due to change in independent variable?</a:t>
            </a:r>
          </a:p>
        </p:txBody>
      </p:sp>
      <p:sp>
        <p:nvSpPr>
          <p:cNvPr id="4" name="Content Placeholder 3"/>
          <p:cNvSpPr>
            <a:spLocks noGrp="1"/>
          </p:cNvSpPr>
          <p:nvPr>
            <p:ph idx="1"/>
          </p:nvPr>
        </p:nvSpPr>
        <p:spPr/>
        <p:txBody>
          <a:bodyPr/>
          <a:lstStyle/>
          <a:p>
            <a:pPr>
              <a:lnSpc>
                <a:spcPct val="150000"/>
              </a:lnSpc>
            </a:pPr>
            <a:r>
              <a:rPr lang="en-US" dirty="0"/>
              <a:t>The rate of change is given as thus...</a:t>
            </a:r>
          </a:p>
        </p:txBody>
      </p:sp>
      <p:graphicFrame>
        <p:nvGraphicFramePr>
          <p:cNvPr id="5" name="Object 4"/>
          <p:cNvGraphicFramePr>
            <a:graphicFrameLocks noChangeAspect="1"/>
          </p:cNvGraphicFramePr>
          <p:nvPr/>
        </p:nvGraphicFramePr>
        <p:xfrm>
          <a:off x="3962400" y="2590800"/>
          <a:ext cx="4114800" cy="1435100"/>
        </p:xfrm>
        <a:graphic>
          <a:graphicData uri="http://schemas.openxmlformats.org/presentationml/2006/ole">
            <mc:AlternateContent xmlns:mc="http://schemas.openxmlformats.org/markup-compatibility/2006">
              <mc:Choice xmlns:v="urn:schemas-microsoft-com:vml" Requires="v">
                <p:oleObj name="Equation" r:id="rId2" imgW="1371600" imgH="431640" progId="Equation.DSMT4">
                  <p:embed/>
                </p:oleObj>
              </mc:Choice>
              <mc:Fallback>
                <p:oleObj name="Equation" r:id="rId2" imgW="1371600" imgH="431640" progId="Equation.DSMT4">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90800"/>
                        <a:ext cx="4114800" cy="1435100"/>
                      </a:xfrm>
                      <a:prstGeom prst="rect">
                        <a:avLst/>
                      </a:prstGeom>
                      <a:solidFill>
                        <a:schemeClr val="bg1"/>
                      </a:solidFill>
                    </p:spPr>
                  </p:pic>
                </p:oleObj>
              </mc:Fallback>
            </mc:AlternateContent>
          </a:graphicData>
        </a:graphic>
      </p:graphicFrame>
      <p:pic>
        <p:nvPicPr>
          <p:cNvPr id="6" name="Picture 1"/>
          <p:cNvPicPr>
            <a:picLocks noChangeAspect="1" noChangeArrowheads="1"/>
          </p:cNvPicPr>
          <p:nvPr/>
        </p:nvPicPr>
        <p:blipFill>
          <a:blip r:embed="rId4"/>
          <a:srcRect t="30667" b="41333"/>
          <a:stretch>
            <a:fillRect/>
          </a:stretch>
        </p:blipFill>
        <p:spPr bwMode="auto">
          <a:xfrm>
            <a:off x="1981200" y="4724400"/>
            <a:ext cx="7162800" cy="1600200"/>
          </a:xfrm>
          <a:prstGeom prst="rect">
            <a:avLst/>
          </a:prstGeom>
          <a:solidFill>
            <a:schemeClr val="accent3"/>
          </a:solidFill>
          <a:ln w="9525">
            <a:noFill/>
            <a:miter lim="800000"/>
            <a:headEnd/>
            <a:tailEnd/>
          </a:ln>
          <a:effectLst/>
        </p:spPr>
      </p:pic>
    </p:spTree>
    <p:extLst>
      <p:ext uri="{BB962C8B-B14F-4D97-AF65-F5344CB8AC3E}">
        <p14:creationId xmlns:p14="http://schemas.microsoft.com/office/powerpoint/2010/main" val="4045240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z="7200"/>
              <a:t>Think…???</a:t>
            </a:r>
          </a:p>
        </p:txBody>
      </p:sp>
      <p:sp>
        <p:nvSpPr>
          <p:cNvPr id="115716" name="Oval 4" descr="Wide upward diagonal"/>
          <p:cNvSpPr>
            <a:spLocks noChangeArrowheads="1"/>
          </p:cNvSpPr>
          <p:nvPr/>
        </p:nvSpPr>
        <p:spPr bwMode="auto">
          <a:xfrm>
            <a:off x="1828800" y="1981200"/>
            <a:ext cx="7620000" cy="2971800"/>
          </a:xfrm>
          <a:prstGeom prst="ellipse">
            <a:avLst/>
          </a:prstGeom>
          <a:pattFill prst="wdUpDiag">
            <a:fgClr>
              <a:srgbClr val="CCFFCC"/>
            </a:fgClr>
            <a:bgClr>
              <a:schemeClr val="bg1"/>
            </a:bgClr>
          </a:pattFill>
          <a:ln w="44450">
            <a:solidFill>
              <a:srgbClr val="008000"/>
            </a:solidFill>
            <a:round/>
            <a:headEnd/>
            <a:tailEnd/>
          </a:ln>
        </p:spPr>
        <p:txBody>
          <a:bodyPr wrap="none" anchor="ctr"/>
          <a:lstStyle/>
          <a:p>
            <a:pPr algn="ctr"/>
            <a:r>
              <a:rPr lang="en-US" sz="5400"/>
              <a:t>What should be the </a:t>
            </a:r>
          </a:p>
          <a:p>
            <a:pPr algn="ctr"/>
            <a:r>
              <a:rPr lang="en-US" sz="5400"/>
              <a:t>LOGIT MODEL?</a:t>
            </a:r>
          </a:p>
        </p:txBody>
      </p:sp>
    </p:spTree>
    <p:extLst>
      <p:ext uri="{BB962C8B-B14F-4D97-AF65-F5344CB8AC3E}">
        <p14:creationId xmlns:p14="http://schemas.microsoft.com/office/powerpoint/2010/main" val="351011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15716"/>
                                        </p:tgtEl>
                                        <p:attrNameLst>
                                          <p:attrName>style.visibility</p:attrName>
                                        </p:attrNameLst>
                                      </p:cBhvr>
                                      <p:to>
                                        <p:strVal val="visible"/>
                                      </p:to>
                                    </p:set>
                                    <p:anim calcmode="lin" valueType="num">
                                      <p:cBhvr>
                                        <p:cTn id="7" dur="5000" fill="hold"/>
                                        <p:tgtEl>
                                          <p:spTgt spid="115716"/>
                                        </p:tgtEl>
                                        <p:attrNameLst>
                                          <p:attrName>ppt_w</p:attrName>
                                        </p:attrNameLst>
                                      </p:cBhvr>
                                      <p:tavLst>
                                        <p:tav tm="0" fmla="#ppt_w*sin(2.5*pi*$)">
                                          <p:val>
                                            <p:fltVal val="0"/>
                                          </p:val>
                                        </p:tav>
                                        <p:tav tm="100000">
                                          <p:val>
                                            <p:fltVal val="1"/>
                                          </p:val>
                                        </p:tav>
                                      </p:tavLst>
                                    </p:anim>
                                    <p:anim calcmode="lin" valueType="num">
                                      <p:cBhvr>
                                        <p:cTn id="8" dur="5000" fill="hold"/>
                                        <p:tgtEl>
                                          <p:spTgt spid="1157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447800" y="-228600"/>
            <a:ext cx="8534400" cy="1143000"/>
          </a:xfrm>
        </p:spPr>
        <p:txBody>
          <a:bodyPr/>
          <a:lstStyle/>
          <a:p>
            <a:pPr algn="l" eaLnBrk="1" hangingPunct="1"/>
            <a:r>
              <a:rPr lang="en-US" sz="2800"/>
              <a:t>The Result of the Estimated LOGIT Model…</a:t>
            </a:r>
          </a:p>
        </p:txBody>
      </p:sp>
      <p:pic>
        <p:nvPicPr>
          <p:cNvPr id="117141" name="Picture 405"/>
          <p:cNvPicPr>
            <a:picLocks noChangeAspect="1" noChangeArrowheads="1"/>
          </p:cNvPicPr>
          <p:nvPr/>
        </p:nvPicPr>
        <p:blipFill>
          <a:blip r:embed="rId2"/>
          <a:srcRect/>
          <a:stretch>
            <a:fillRect/>
          </a:stretch>
        </p:blipFill>
        <p:spPr bwMode="auto">
          <a:xfrm>
            <a:off x="1524000" y="685800"/>
            <a:ext cx="8077200" cy="6172200"/>
          </a:xfrm>
          <a:prstGeom prst="rect">
            <a:avLst/>
          </a:prstGeom>
          <a:solidFill>
            <a:schemeClr val="bg1"/>
          </a:solidFill>
          <a:ln w="44450">
            <a:solidFill>
              <a:srgbClr val="003300"/>
            </a:solidFill>
            <a:miter lim="800000"/>
            <a:headEnd/>
            <a:tailEnd/>
          </a:ln>
        </p:spPr>
      </p:pic>
    </p:spTree>
    <p:extLst>
      <p:ext uri="{BB962C8B-B14F-4D97-AF65-F5344CB8AC3E}">
        <p14:creationId xmlns:p14="http://schemas.microsoft.com/office/powerpoint/2010/main" val="320945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17141"/>
                                        </p:tgtEl>
                                        <p:attrNameLst>
                                          <p:attrName>style.visibility</p:attrName>
                                        </p:attrNameLst>
                                      </p:cBhvr>
                                      <p:to>
                                        <p:strVal val="visible"/>
                                      </p:to>
                                    </p:set>
                                    <p:anim calcmode="lin" valueType="num">
                                      <p:cBhvr>
                                        <p:cTn id="7" dur="500" fill="hold"/>
                                        <p:tgtEl>
                                          <p:spTgt spid="117141"/>
                                        </p:tgtEl>
                                        <p:attrNameLst>
                                          <p:attrName>ppt_w</p:attrName>
                                        </p:attrNameLst>
                                      </p:cBhvr>
                                      <p:tavLst>
                                        <p:tav tm="0">
                                          <p:val>
                                            <p:fltVal val="0"/>
                                          </p:val>
                                        </p:tav>
                                        <p:tav tm="100000">
                                          <p:val>
                                            <p:strVal val="#ppt_w"/>
                                          </p:val>
                                        </p:tav>
                                      </p:tavLst>
                                    </p:anim>
                                    <p:anim calcmode="lin" valueType="num">
                                      <p:cBhvr>
                                        <p:cTn id="8" dur="500" fill="hold"/>
                                        <p:tgtEl>
                                          <p:spTgt spid="117141"/>
                                        </p:tgtEl>
                                        <p:attrNameLst>
                                          <p:attrName>ppt_h</p:attrName>
                                        </p:attrNameLst>
                                      </p:cBhvr>
                                      <p:tavLst>
                                        <p:tav tm="0">
                                          <p:val>
                                            <p:fltVal val="0"/>
                                          </p:val>
                                        </p:tav>
                                        <p:tav tm="100000">
                                          <p:val>
                                            <p:strVal val="#ppt_h"/>
                                          </p:val>
                                        </p:tav>
                                      </p:tavLst>
                                    </p:anim>
                                    <p:animEffect transition="in" filter="fade">
                                      <p:cBhvr>
                                        <p:cTn id="9" dur="500"/>
                                        <p:tgtEl>
                                          <p:spTgt spid="117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447800" y="-228600"/>
            <a:ext cx="8534400" cy="1143000"/>
          </a:xfrm>
        </p:spPr>
        <p:txBody>
          <a:bodyPr/>
          <a:lstStyle/>
          <a:p>
            <a:pPr algn="l" eaLnBrk="1" hangingPunct="1"/>
            <a:r>
              <a:rPr lang="en-US" sz="2800"/>
              <a:t>The Result of the Estimated LOGIT Model…</a:t>
            </a:r>
          </a:p>
        </p:txBody>
      </p:sp>
      <p:pic>
        <p:nvPicPr>
          <p:cNvPr id="68611" name="Picture 3"/>
          <p:cNvPicPr>
            <a:picLocks noChangeAspect="1" noChangeArrowheads="1"/>
          </p:cNvPicPr>
          <p:nvPr/>
        </p:nvPicPr>
        <p:blipFill>
          <a:blip r:embed="rId2"/>
          <a:srcRect/>
          <a:stretch>
            <a:fillRect/>
          </a:stretch>
        </p:blipFill>
        <p:spPr bwMode="auto">
          <a:xfrm>
            <a:off x="1524000" y="685800"/>
            <a:ext cx="8077200" cy="6172200"/>
          </a:xfrm>
          <a:prstGeom prst="rect">
            <a:avLst/>
          </a:prstGeom>
          <a:solidFill>
            <a:schemeClr val="bg1"/>
          </a:solidFill>
          <a:ln w="44450">
            <a:solidFill>
              <a:srgbClr val="003300"/>
            </a:solidFill>
            <a:miter lim="800000"/>
            <a:headEnd/>
            <a:tailEnd/>
          </a:ln>
        </p:spPr>
      </p:pic>
      <p:pic>
        <p:nvPicPr>
          <p:cNvPr id="117764" name="Picture 4" descr="Wide upward diagonal"/>
          <p:cNvPicPr>
            <a:picLocks noChangeAspect="1" noChangeArrowheads="1"/>
          </p:cNvPicPr>
          <p:nvPr/>
        </p:nvPicPr>
        <p:blipFill>
          <a:blip r:embed="rId3"/>
          <a:srcRect/>
          <a:stretch>
            <a:fillRect/>
          </a:stretch>
        </p:blipFill>
        <p:spPr bwMode="auto">
          <a:xfrm>
            <a:off x="5715001" y="762001"/>
            <a:ext cx="3578225" cy="1624013"/>
          </a:xfrm>
          <a:prstGeom prst="rect">
            <a:avLst/>
          </a:prstGeom>
          <a:noFill/>
          <a:ln w="44450">
            <a:noFill/>
            <a:miter lim="800000"/>
            <a:headEnd/>
            <a:tailEnd/>
          </a:ln>
        </p:spPr>
      </p:pic>
    </p:spTree>
    <p:extLst>
      <p:ext uri="{BB962C8B-B14F-4D97-AF65-F5344CB8AC3E}">
        <p14:creationId xmlns:p14="http://schemas.microsoft.com/office/powerpoint/2010/main" val="51267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17764"/>
                                        </p:tgtEl>
                                        <p:attrNameLst>
                                          <p:attrName>style.visibility</p:attrName>
                                        </p:attrNameLst>
                                      </p:cBhvr>
                                      <p:to>
                                        <p:strVal val="visible"/>
                                      </p:to>
                                    </p:set>
                                    <p:anim calcmode="lin" valueType="num">
                                      <p:cBhvr>
                                        <p:cTn id="7" dur="500" fill="hold"/>
                                        <p:tgtEl>
                                          <p:spTgt spid="117764"/>
                                        </p:tgtEl>
                                        <p:attrNameLst>
                                          <p:attrName>ppt_w</p:attrName>
                                        </p:attrNameLst>
                                      </p:cBhvr>
                                      <p:tavLst>
                                        <p:tav tm="0">
                                          <p:val>
                                            <p:fltVal val="0"/>
                                          </p:val>
                                        </p:tav>
                                        <p:tav tm="100000">
                                          <p:val>
                                            <p:strVal val="#ppt_w"/>
                                          </p:val>
                                        </p:tav>
                                      </p:tavLst>
                                    </p:anim>
                                    <p:anim calcmode="lin" valueType="num">
                                      <p:cBhvr>
                                        <p:cTn id="8" dur="500" fill="hold"/>
                                        <p:tgtEl>
                                          <p:spTgt spid="117764"/>
                                        </p:tgtEl>
                                        <p:attrNameLst>
                                          <p:attrName>ppt_h</p:attrName>
                                        </p:attrNameLst>
                                      </p:cBhvr>
                                      <p:tavLst>
                                        <p:tav tm="0">
                                          <p:val>
                                            <p:fltVal val="0"/>
                                          </p:val>
                                        </p:tav>
                                        <p:tav tm="100000">
                                          <p:val>
                                            <p:strVal val="#ppt_h"/>
                                          </p:val>
                                        </p:tav>
                                      </p:tavLst>
                                    </p:anim>
                                    <p:animEffect transition="in" filter="fade">
                                      <p:cBhvr>
                                        <p:cTn id="9" dur="500"/>
                                        <p:tgtEl>
                                          <p:spTgt spid="117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a:t>
            </a:r>
            <a:r>
              <a:rPr lang="en-US" dirty="0" err="1"/>
              <a:t>LOGIT</a:t>
            </a:r>
            <a:r>
              <a:rPr lang="en-US" dirty="0"/>
              <a:t> and </a:t>
            </a:r>
            <a:r>
              <a:rPr lang="en-US" dirty="0" err="1"/>
              <a:t>PROBIT</a:t>
            </a:r>
            <a:r>
              <a:rPr lang="en-US" dirty="0"/>
              <a:t> models…</a:t>
            </a:r>
          </a:p>
        </p:txBody>
      </p:sp>
      <p:sp>
        <p:nvSpPr>
          <p:cNvPr id="3" name="Content Placeholder 2"/>
          <p:cNvSpPr>
            <a:spLocks noGrp="1"/>
          </p:cNvSpPr>
          <p:nvPr>
            <p:ph idx="1"/>
          </p:nvPr>
        </p:nvSpPr>
        <p:spPr>
          <a:xfrm>
            <a:off x="1752600" y="1905000"/>
            <a:ext cx="7772400" cy="4800600"/>
          </a:xfrm>
        </p:spPr>
        <p:txBody>
          <a:bodyPr/>
          <a:lstStyle/>
          <a:p>
            <a:r>
              <a:rPr lang="en-US" dirty="0"/>
              <a:t>…can we predict who is going to the OWNER of Microwave?</a:t>
            </a:r>
          </a:p>
          <a:p>
            <a:endParaRPr lang="en-US" dirty="0"/>
          </a:p>
          <a:p>
            <a:r>
              <a:rPr lang="en-US" dirty="0"/>
              <a:t>Yes, for that one has to take a </a:t>
            </a:r>
            <a:r>
              <a:rPr lang="en-US" b="1" i="1" dirty="0">
                <a:solidFill>
                  <a:srgbClr val="C00000"/>
                </a:solidFill>
                <a:effectLst>
                  <a:outerShdw blurRad="38100" dist="38100" dir="2700000" algn="tl">
                    <a:srgbClr val="000000">
                      <a:alpha val="43137"/>
                    </a:srgbClr>
                  </a:outerShdw>
                </a:effectLst>
              </a:rPr>
              <a:t>threshold limit of the probability!</a:t>
            </a:r>
          </a:p>
          <a:p>
            <a:endParaRPr lang="en-US" b="1" i="1" dirty="0">
              <a:solidFill>
                <a:srgbClr val="C00000"/>
              </a:solidFill>
              <a:effectLst>
                <a:outerShdw blurRad="38100" dist="38100" dir="2700000" algn="tl">
                  <a:srgbClr val="000000">
                    <a:alpha val="43137"/>
                  </a:srgbClr>
                </a:outerShdw>
              </a:effectLst>
            </a:endParaRPr>
          </a:p>
          <a:p>
            <a:r>
              <a:rPr lang="en-US" dirty="0"/>
              <a:t>Normally, such a threshold is taken as </a:t>
            </a:r>
            <a:r>
              <a:rPr lang="en-US" i="1" dirty="0"/>
              <a:t>p = 50%. </a:t>
            </a:r>
            <a:r>
              <a:rPr lang="en-US" dirty="0">
                <a:solidFill>
                  <a:srgbClr val="002060"/>
                </a:solidFill>
                <a:effectLst>
                  <a:outerShdw blurRad="38100" dist="38100" dir="2700000" algn="tl">
                    <a:srgbClr val="000000">
                      <a:alpha val="43137"/>
                    </a:srgbClr>
                  </a:outerShdw>
                </a:effectLst>
              </a:rPr>
              <a:t>If Probability is more than 50%, he is going to be the owner; otherwise he is not!</a:t>
            </a:r>
          </a:p>
        </p:txBody>
      </p:sp>
    </p:spTree>
    <p:extLst>
      <p:ext uri="{BB962C8B-B14F-4D97-AF65-F5344CB8AC3E}">
        <p14:creationId xmlns:p14="http://schemas.microsoft.com/office/powerpoint/2010/main" val="3671014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TotalTime>
  <Words>2345</Words>
  <Application>Microsoft Office PowerPoint</Application>
  <PresentationFormat>Widescreen</PresentationFormat>
  <Paragraphs>383</Paragraphs>
  <Slides>115</Slides>
  <Notes>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115</vt:i4>
      </vt:variant>
    </vt:vector>
  </HeadingPairs>
  <TitlesOfParts>
    <vt:vector size="127" baseType="lpstr">
      <vt:lpstr>Arial</vt:lpstr>
      <vt:lpstr>Arial Narrow</vt:lpstr>
      <vt:lpstr>Arial Rounded MT Bold</vt:lpstr>
      <vt:lpstr>Bookman Old Style</vt:lpstr>
      <vt:lpstr>Calibri</vt:lpstr>
      <vt:lpstr>Calibri Light</vt:lpstr>
      <vt:lpstr>Century Schoolbook</vt:lpstr>
      <vt:lpstr>Franklin Gothic Book</vt:lpstr>
      <vt:lpstr>Symbol</vt:lpstr>
      <vt:lpstr>Times-Roman</vt:lpstr>
      <vt:lpstr>Office Theme</vt:lpstr>
      <vt:lpstr>Equation</vt:lpstr>
      <vt:lpstr>Financial Risk Management</vt:lpstr>
      <vt:lpstr>Why are we reading this paper </vt:lpstr>
      <vt:lpstr>Why are we reading this paper of FRM? </vt:lpstr>
      <vt:lpstr>Case of Lehman Brothers  </vt:lpstr>
      <vt:lpstr>The saga  of Lehman Brothers</vt:lpstr>
      <vt:lpstr>Key Driver of Development in Financial Risk Management </vt:lpstr>
      <vt:lpstr>US Banking Crisis 2023</vt:lpstr>
      <vt:lpstr>Allied Irish Bank case </vt:lpstr>
      <vt:lpstr>PowerPoint Presentation</vt:lpstr>
      <vt:lpstr>PowerPoint Presentation</vt:lpstr>
      <vt:lpstr>Key Risk Assessment </vt:lpstr>
      <vt:lpstr>Key Risk Assessment </vt:lpstr>
      <vt:lpstr>Key Risk Assessment </vt:lpstr>
      <vt:lpstr>Key Risk Assessment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Liner Probability Model, the Probit Model and the Logit Model </vt:lpstr>
      <vt:lpstr>Topic for the day is …</vt:lpstr>
      <vt:lpstr>Let’s consider a problem…</vt:lpstr>
      <vt:lpstr>Mr. Suyra Kant has made the following model…</vt:lpstr>
      <vt:lpstr>To appreciate the issues involved in a regression model with binary dependent variable, let’s consider a model with one explanatory variable…</vt:lpstr>
      <vt:lpstr>…continued </vt:lpstr>
      <vt:lpstr>Finally, the LOGIT Model is …</vt:lpstr>
      <vt:lpstr>Estimation of LOGIT Model…</vt:lpstr>
      <vt:lpstr>Revisiting our Bankruptcy Example…</vt:lpstr>
      <vt:lpstr>The Result obtained from Eviews…</vt:lpstr>
      <vt:lpstr>An Example…(continued)</vt:lpstr>
      <vt:lpstr>An Example…(continued)</vt:lpstr>
      <vt:lpstr>The Complete Example…(continued)</vt:lpstr>
      <vt:lpstr>Now, let’s take the Complete Example…</vt:lpstr>
      <vt:lpstr>The Result obtained from Eviews…</vt:lpstr>
      <vt:lpstr>Does this model create problems for us?</vt:lpstr>
      <vt:lpstr>The Linear Probability Model – Problem No. 1</vt:lpstr>
      <vt:lpstr>The Linear Probability Model – Problem No. 1 (Example)</vt:lpstr>
      <vt:lpstr>The Linear Probability Model – Problem No. 2</vt:lpstr>
      <vt:lpstr>The Linear Probability Model – Problem No. 3</vt:lpstr>
      <vt:lpstr>The Linear Probability Model – Problem No. 4</vt:lpstr>
      <vt:lpstr>How to ensure the choice of p within interval [0,1]?</vt:lpstr>
      <vt:lpstr>PROBIT AND LOGIT MODELS…</vt:lpstr>
      <vt:lpstr>Let’s start with PROBIT Model… </vt:lpstr>
      <vt:lpstr>PROBIT Model…</vt:lpstr>
      <vt:lpstr>PROBIT Model…</vt:lpstr>
      <vt:lpstr>Estimation of PROBIT Model…</vt:lpstr>
      <vt:lpstr>Now, let’s start with LOGIT Model… </vt:lpstr>
      <vt:lpstr>LOGIT Model…</vt:lpstr>
      <vt:lpstr>LOGIT Model…(continued…)</vt:lpstr>
      <vt:lpstr>Finally, the LOGIT Model is …</vt:lpstr>
      <vt:lpstr>Option #1: Use Log-likelihood</vt:lpstr>
      <vt:lpstr>Option #2: Use Log-likelihood Ratio </vt:lpstr>
      <vt:lpstr>If you can not use R-Square then</vt:lpstr>
      <vt:lpstr>Option #3: Use Pseudo R-Square</vt:lpstr>
      <vt:lpstr>Option #4: Use Pseudo R-Square</vt:lpstr>
      <vt:lpstr>Option #5: Use Pseudo R-Square</vt:lpstr>
      <vt:lpstr>Let’s take one more EXAMPLE…</vt:lpstr>
      <vt:lpstr>We obtain the following PROBIT Results</vt:lpstr>
      <vt:lpstr>We obtain the following LOGIT Results</vt:lpstr>
      <vt:lpstr>PowerPoint Presentation</vt:lpstr>
      <vt:lpstr>Which one should we use?</vt:lpstr>
      <vt:lpstr>LOGIT vs PROBIT</vt:lpstr>
      <vt:lpstr>Now, the question is what is the relation between the Age, Size and Income and the Probability that a person selected is user of the Company’s R. O. System?</vt:lpstr>
      <vt:lpstr>First challenge in the issues is - relationship between the probability values and independent variables…</vt:lpstr>
      <vt:lpstr>Another Example…</vt:lpstr>
      <vt:lpstr>Data Collected is …</vt:lpstr>
      <vt:lpstr>PowerPoint Presentation</vt:lpstr>
      <vt:lpstr>PowerPoint Presentation</vt:lpstr>
      <vt:lpstr>PowerPoint Presentation</vt:lpstr>
      <vt:lpstr>Second challenge in the issues is – What is the interpretation of b?</vt:lpstr>
      <vt:lpstr>Third challenge in the issues is – What is the rate of change of probability due to change in independent variable?</vt:lpstr>
      <vt:lpstr>Think…???</vt:lpstr>
      <vt:lpstr>The Result of the Estimated LOGIT Model…</vt:lpstr>
      <vt:lpstr>The Result of the Estimated LOGIT Model…</vt:lpstr>
      <vt:lpstr>Using LOGIT and PROBIT models…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Risk Management</dc:title>
  <dc:creator>Shalini Agnihotri</dc:creator>
  <cp:lastModifiedBy>Shalini Agnihotri</cp:lastModifiedBy>
  <cp:revision>46</cp:revision>
  <dcterms:created xsi:type="dcterms:W3CDTF">2023-09-12T08:08:30Z</dcterms:created>
  <dcterms:modified xsi:type="dcterms:W3CDTF">2024-07-20T11:35:44Z</dcterms:modified>
</cp:coreProperties>
</file>