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7" r:id="rId2"/>
    <p:sldId id="383" r:id="rId3"/>
    <p:sldId id="384" r:id="rId4"/>
    <p:sldId id="385" r:id="rId5"/>
    <p:sldId id="386" r:id="rId6"/>
    <p:sldId id="387" r:id="rId7"/>
    <p:sldId id="403" r:id="rId8"/>
    <p:sldId id="388" r:id="rId9"/>
    <p:sldId id="418" r:id="rId10"/>
    <p:sldId id="419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1" r:id="rId22"/>
    <p:sldId id="432" r:id="rId23"/>
    <p:sldId id="433" r:id="rId24"/>
    <p:sldId id="434" r:id="rId25"/>
    <p:sldId id="435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44" r:id="rId35"/>
    <p:sldId id="445" r:id="rId36"/>
    <p:sldId id="446" r:id="rId37"/>
    <p:sldId id="447" r:id="rId38"/>
    <p:sldId id="448" r:id="rId39"/>
    <p:sldId id="449" r:id="rId40"/>
    <p:sldId id="450" r:id="rId41"/>
    <p:sldId id="452" r:id="rId42"/>
    <p:sldId id="453" r:id="rId43"/>
    <p:sldId id="454" r:id="rId44"/>
    <p:sldId id="389" r:id="rId45"/>
    <p:sldId id="390" r:id="rId46"/>
    <p:sldId id="391" r:id="rId47"/>
    <p:sldId id="299" r:id="rId48"/>
    <p:sldId id="300" r:id="rId49"/>
    <p:sldId id="404" r:id="rId50"/>
    <p:sldId id="405" r:id="rId51"/>
    <p:sldId id="406" r:id="rId52"/>
    <p:sldId id="407" r:id="rId53"/>
    <p:sldId id="408" r:id="rId54"/>
    <p:sldId id="409" r:id="rId55"/>
    <p:sldId id="410" r:id="rId56"/>
    <p:sldId id="411" r:id="rId57"/>
    <p:sldId id="412" r:id="rId58"/>
    <p:sldId id="416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5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FAC380-8D1D-4D55-A40E-88A8EF45A097}" type="doc">
      <dgm:prSet loTypeId="urn:microsoft.com/office/officeart/2005/8/layout/target3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7D2BCC1-FBDB-46C9-99DF-D2A615FE25B7}">
      <dgm:prSet phldrT="[Text]" custT="1"/>
      <dgm:spPr>
        <a:solidFill>
          <a:srgbClr val="CCFFCC">
            <a:alpha val="90000"/>
          </a:srgbClr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4800" dirty="0">
              <a:ln>
                <a:solidFill>
                  <a:srgbClr val="FFC000"/>
                </a:solidFill>
              </a:ln>
              <a:latin typeface="+mj-lt"/>
            </a:rPr>
            <a:t>MODELING WITH QUALITATIVE AND LIMITED DEPENDENT VARIABLES </a:t>
          </a:r>
        </a:p>
      </dgm:t>
    </dgm:pt>
    <dgm:pt modelId="{22F21283-16FB-4889-A0B1-31A00BD8D6AA}" type="parTrans" cxnId="{BD4784F4-38E0-4F06-B941-FC292EBF6C61}">
      <dgm:prSet/>
      <dgm:spPr/>
      <dgm:t>
        <a:bodyPr/>
        <a:lstStyle/>
        <a:p>
          <a:endParaRPr lang="en-US"/>
        </a:p>
      </dgm:t>
    </dgm:pt>
    <dgm:pt modelId="{577A4BBE-D940-4E6D-9DC9-41F478CB6244}" type="sibTrans" cxnId="{BD4784F4-38E0-4F06-B941-FC292EBF6C61}">
      <dgm:prSet/>
      <dgm:spPr/>
      <dgm:t>
        <a:bodyPr/>
        <a:lstStyle/>
        <a:p>
          <a:endParaRPr lang="en-US"/>
        </a:p>
      </dgm:t>
    </dgm:pt>
    <dgm:pt modelId="{ED43F62C-6726-44BB-841E-C1F6584FFEE6}" type="pres">
      <dgm:prSet presAssocID="{81FAC380-8D1D-4D55-A40E-88A8EF45A09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09E0917-1F0F-4EE1-AEBB-347171483BAA}" type="pres">
      <dgm:prSet presAssocID="{47D2BCC1-FBDB-46C9-99DF-D2A615FE25B7}" presName="circle1" presStyleLbl="node1" presStyleIdx="0" presStyleCnt="1"/>
      <dgm:spPr>
        <a:solidFill>
          <a:srgbClr val="006600"/>
        </a:solidFill>
      </dgm:spPr>
    </dgm:pt>
    <dgm:pt modelId="{E6214CAA-8631-4537-86B9-5752DE41C744}" type="pres">
      <dgm:prSet presAssocID="{47D2BCC1-FBDB-46C9-99DF-D2A615FE25B7}" presName="space" presStyleCnt="0"/>
      <dgm:spPr/>
    </dgm:pt>
    <dgm:pt modelId="{72488DB1-6549-47E4-B6A0-F5740DD7A214}" type="pres">
      <dgm:prSet presAssocID="{47D2BCC1-FBDB-46C9-99DF-D2A615FE25B7}" presName="rect1" presStyleLbl="alignAcc1" presStyleIdx="0" presStyleCnt="1"/>
      <dgm:spPr/>
    </dgm:pt>
    <dgm:pt modelId="{7CE429C4-FDB3-4EA5-A7DC-DD3C4254F7C1}" type="pres">
      <dgm:prSet presAssocID="{47D2BCC1-FBDB-46C9-99DF-D2A615FE25B7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8A3AD40A-64F8-4A9A-9FBF-C3D1A2F2A097}" type="presOf" srcId="{47D2BCC1-FBDB-46C9-99DF-D2A615FE25B7}" destId="{7CE429C4-FDB3-4EA5-A7DC-DD3C4254F7C1}" srcOrd="1" destOrd="0" presId="urn:microsoft.com/office/officeart/2005/8/layout/target3"/>
    <dgm:cxn modelId="{5CC42252-B771-40D2-93C9-80711B39A39E}" type="presOf" srcId="{81FAC380-8D1D-4D55-A40E-88A8EF45A097}" destId="{ED43F62C-6726-44BB-841E-C1F6584FFEE6}" srcOrd="0" destOrd="0" presId="urn:microsoft.com/office/officeart/2005/8/layout/target3"/>
    <dgm:cxn modelId="{20996DC3-5DBD-4CD4-B04E-E04CC346B769}" type="presOf" srcId="{47D2BCC1-FBDB-46C9-99DF-D2A615FE25B7}" destId="{72488DB1-6549-47E4-B6A0-F5740DD7A214}" srcOrd="0" destOrd="0" presId="urn:microsoft.com/office/officeart/2005/8/layout/target3"/>
    <dgm:cxn modelId="{BD4784F4-38E0-4F06-B941-FC292EBF6C61}" srcId="{81FAC380-8D1D-4D55-A40E-88A8EF45A097}" destId="{47D2BCC1-FBDB-46C9-99DF-D2A615FE25B7}" srcOrd="0" destOrd="0" parTransId="{22F21283-16FB-4889-A0B1-31A00BD8D6AA}" sibTransId="{577A4BBE-D940-4E6D-9DC9-41F478CB6244}"/>
    <dgm:cxn modelId="{A194880C-DE24-48E5-BF00-130E7C2A786E}" type="presParOf" srcId="{ED43F62C-6726-44BB-841E-C1F6584FFEE6}" destId="{809E0917-1F0F-4EE1-AEBB-347171483BAA}" srcOrd="0" destOrd="0" presId="urn:microsoft.com/office/officeart/2005/8/layout/target3"/>
    <dgm:cxn modelId="{D32C251D-E43F-49A6-AEE6-9FECCA5A6903}" type="presParOf" srcId="{ED43F62C-6726-44BB-841E-C1F6584FFEE6}" destId="{E6214CAA-8631-4537-86B9-5752DE41C744}" srcOrd="1" destOrd="0" presId="urn:microsoft.com/office/officeart/2005/8/layout/target3"/>
    <dgm:cxn modelId="{D3766CE8-2606-4DFB-82AD-4C750B482F84}" type="presParOf" srcId="{ED43F62C-6726-44BB-841E-C1F6584FFEE6}" destId="{72488DB1-6549-47E4-B6A0-F5740DD7A214}" srcOrd="2" destOrd="0" presId="urn:microsoft.com/office/officeart/2005/8/layout/target3"/>
    <dgm:cxn modelId="{7DF936E9-256F-4787-8F7E-DBDFD7044665}" type="presParOf" srcId="{ED43F62C-6726-44BB-841E-C1F6584FFEE6}" destId="{7CE429C4-FDB3-4EA5-A7DC-DD3C4254F7C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E0917-1F0F-4EE1-AEBB-347171483BAA}">
      <dsp:nvSpPr>
        <dsp:cNvPr id="0" name=""/>
        <dsp:cNvSpPr/>
      </dsp:nvSpPr>
      <dsp:spPr>
        <a:xfrm>
          <a:off x="0" y="0"/>
          <a:ext cx="5257800" cy="5257800"/>
        </a:xfrm>
        <a:prstGeom prst="pie">
          <a:avLst>
            <a:gd name="adj1" fmla="val 5400000"/>
            <a:gd name="adj2" fmla="val 16200000"/>
          </a:avLst>
        </a:prstGeom>
        <a:solidFill>
          <a:srgbClr val="0066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488DB1-6549-47E4-B6A0-F5740DD7A214}">
      <dsp:nvSpPr>
        <dsp:cNvPr id="0" name=""/>
        <dsp:cNvSpPr/>
      </dsp:nvSpPr>
      <dsp:spPr>
        <a:xfrm>
          <a:off x="2628900" y="0"/>
          <a:ext cx="6134099" cy="5257800"/>
        </a:xfrm>
        <a:prstGeom prst="rect">
          <a:avLst/>
        </a:prstGeom>
        <a:solidFill>
          <a:srgbClr val="CCFFCC">
            <a:alpha val="90000"/>
          </a:srgb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ln>
                <a:solidFill>
                  <a:srgbClr val="FFC000"/>
                </a:solidFill>
              </a:ln>
              <a:latin typeface="+mj-lt"/>
            </a:rPr>
            <a:t>MODELING WITH QUALITATIVE AND LIMITED DEPENDENT VARIABLES </a:t>
          </a:r>
        </a:p>
      </dsp:txBody>
      <dsp:txXfrm>
        <a:off x="2628900" y="0"/>
        <a:ext cx="6134099" cy="5257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ABA921-D818-8DAA-2F72-B3486E424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9B536A-C74A-A022-33F0-0E8A19018C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A86AB-B0FE-4BD1-92D2-A204138BB5F8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E9588-2C2E-16B8-ABDA-3204B99274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7D04D6-9E86-9C0B-EDEF-8D3A1DA87E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11E93-BD81-4C0D-994E-25760C14FC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3141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1FB24-8B30-41DF-8A57-726602FA3AED}" type="datetimeFigureOut">
              <a:rPr lang="en-IN" smtClean="0"/>
              <a:t>13-07-2024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0D82F-6019-42E8-8140-5070255488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131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B818-F75D-EB50-A796-F4C0D4B35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5CC95-A493-A4CF-F858-2DF4F4ECF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4EA3E-7A5D-8DB6-0933-CDC478D5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EF71-8B6F-4905-8794-A159DCB371C6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9DE10-1A31-6901-3D83-0FEE7F1E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1820B-ECBA-E989-D809-32C9C8F1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270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1473-E804-49EE-7CD9-02F9591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AC150-EBC4-44FB-6D0F-172E0E7BD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D7005-1FB2-D24C-1A08-173926A2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25B0-4B39-74DE-42B6-143F55C6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09B9C-3253-C4BE-C336-CEDB3F67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945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9120-B96F-5184-68D1-7607FF7A6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89852-14B8-52B6-1538-E8BBF0D54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11503-8459-EDF0-DF94-04F71EB5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4E97-6859-4DCA-BE0A-8CA7352D3B78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4625B-3CF5-BFAA-A76F-82A9B2CEC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E1C52-D545-58AD-C6A7-F5868C62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901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DD0BC-28B1-EC11-C074-306433C8F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B9B9A-679D-D1AD-377A-9396243F7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452C6-3F94-3170-953D-53B3BD053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E1054-4AD0-79A2-88E4-76F195D7C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4E630-477C-4DE8-B265-BB7FD84BF5B2}" type="datetime1">
              <a:rPr lang="en-IN" smtClean="0"/>
              <a:t>13-07-2024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2AE20-E0D0-50E8-D5CD-C329FA6C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0AC7A-BE4F-980D-5550-BE7860EB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22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84EB-B953-99B7-AAA3-15671830C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F586A-F87F-DCB5-D32F-69D3A9387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A829A-77DE-ACAC-5E0A-79B048F42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2B4D5E-464C-72EA-0F24-2EE4D522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B1B8F-4E30-8CA0-3CAC-E52534DD7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2F8144-EBF4-1910-C80B-F60D5343A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CE2C-A470-4DF9-ACF0-975419966522}" type="datetime1">
              <a:rPr lang="en-IN" smtClean="0"/>
              <a:t>13-07-2024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1C42B-15D6-2644-AA16-927AA7E9F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5FAE5C-DE50-2667-9393-7C19CBF64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574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6E1E-D94A-E2D6-375F-CB4029675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D1AD0-49CF-BFB2-17AE-81BC7A90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7504-1D12-458A-9DE6-7F58F6B482B2}" type="datetime1">
              <a:rPr lang="en-IN" smtClean="0"/>
              <a:t>13-07-2024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A87FF-5032-DF7D-2C77-15EA9D8D1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DAF64-2DB6-5F7C-43B3-C17C5E2C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258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9742B-7A0E-1C76-BBE3-0FC09559E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3924-93A1-4CBB-B2E3-026B6845A829}" type="datetime1">
              <a:rPr lang="en-IN" smtClean="0"/>
              <a:t>13-07-2024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53D89A-0FF2-8CDB-6704-2E44C3122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2D195-7921-B21E-F03F-4A3AFFFDE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76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5579-2CCA-930E-AFAC-AED08FF60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8CDB5-96FC-6FF8-B931-0D35797D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D1327-63D7-26AD-AC54-84CB886C3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40DB7-8ED6-9E0D-8ED1-2ED2292D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60F90-1230-4DB2-84EF-796EAF15D6D6}" type="datetime1">
              <a:rPr lang="en-IN" smtClean="0"/>
              <a:t>13-07-2024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B20E3-FF18-797D-6CCE-770D1A5D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9D0EF-9416-E849-B1CF-CCEF4833B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86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38D6-3E44-0CED-B81F-D471D19E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A80D7D-153B-13BF-B8DB-0953D5EF6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5F122-0B59-460E-CB58-B735909E0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916DB-732D-101B-5C9C-48408866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6E97-A019-4114-8CF6-210E8427A558}" type="datetime1">
              <a:rPr lang="en-IN" smtClean="0"/>
              <a:t>13-07-2024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BD89B-71FE-FCCD-4A00-1ABA44768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678F8-BC09-5EB7-9E30-30CEC0A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102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A279-B5C4-331C-0179-BC7214C5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B7D77-7E0E-A40E-D8C4-8EF164D88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5F43D-6DA4-242F-AB0B-89DB79771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4806-B072-427E-AEF8-64FBE58A1C96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FDCB7-9575-72F1-8517-92BCF0F4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5F23-8D6D-0488-C361-C683069C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48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7A16D5-5A47-3245-7408-5C15B4FCC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193AC-87A8-88C6-1528-1B53C28EF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5BC8F-8F1B-2C7E-C96B-ABD47832C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04E0-994E-4184-91C7-014748661711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82E24-C78E-4C6B-3207-16D2C3D6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6F66A-CAAD-31A3-DA01-74153ABE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589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BE08AB-F595-9216-3DA3-75724AD7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948F1-635F-6370-CC30-5DBA5E8A8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B74B0-8B5C-6591-AD0B-99627C2D3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568C1-D16A-4F4E-97D7-4BC5ADDE1510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64139-5215-88EA-3B20-9E88BE851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0562F-C17F-6EF9-7C78-8794D5046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9C7AD-BAE7-4168-B25B-3E5A0208C3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3224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Lehman%20Brothers-case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1C4D-C925-4307-F32E-91F0A12C0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18" y="1321090"/>
            <a:ext cx="9144000" cy="2387600"/>
          </a:xfrm>
        </p:spPr>
        <p:txBody>
          <a:bodyPr>
            <a:normAutofit/>
          </a:bodyPr>
          <a:lstStyle/>
          <a:p>
            <a:r>
              <a:rPr lang="en-IN" sz="5500" b="1" i="0" u="sng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Financial Risk Management</a:t>
            </a:r>
            <a:endParaRPr lang="en-IN" sz="55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BB0772-401D-973A-ACF9-96D087F0BE77}"/>
              </a:ext>
            </a:extLst>
          </p:cNvPr>
          <p:cNvSpPr/>
          <p:nvPr/>
        </p:nvSpPr>
        <p:spPr>
          <a:xfrm>
            <a:off x="1107439" y="2036764"/>
            <a:ext cx="9143999" cy="23875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B6FAC-C825-3945-8349-31D1FC95D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C7395-50D8-4FCB-812B-6E73EA265DF6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08762-E350-60C5-982C-AC17FC32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97435-95A4-D49E-D7DB-2C9B657AB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883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dirty="0">
                <a:latin typeface="Franklin Gothic Book" panose="020B0503020102020204" pitchFamily="34" charset="0"/>
              </a:rPr>
              <a:t>Why are we reading this paper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0242D012-55CE-8930-D037-CF0D7FA16AA0}"/>
              </a:ext>
            </a:extLst>
          </p:cNvPr>
          <p:cNvSpPr/>
          <p:nvPr/>
        </p:nvSpPr>
        <p:spPr>
          <a:xfrm>
            <a:off x="1727200" y="1690688"/>
            <a:ext cx="7132320" cy="3175952"/>
          </a:xfrm>
          <a:prstGeom prst="irregularSeal2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???????????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B4ABD-6063-48E6-105B-483C537CF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51FA6-5483-4607-BE50-5598F8D33FB4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EC1A58-D8A3-F66D-9BA4-958E6D62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A72F83-CE43-FB08-BC71-7D32FA5C5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022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dirty="0">
                <a:latin typeface="Franklin Gothic Book" panose="020B0503020102020204" pitchFamily="34" charset="0"/>
              </a:rPr>
              <a:t>Why are we reading this paper of FRM?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65649E-C832-8F6D-622D-8CC7270E1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EE48B-17D0-0F62-8646-6960C2FE8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33" t="21333" r="44000" b="13482"/>
          <a:stretch/>
        </p:blipFill>
        <p:spPr>
          <a:xfrm>
            <a:off x="1656080" y="1463041"/>
            <a:ext cx="7457440" cy="44704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0E9A64A-881C-93A3-4D44-5BDA2BE25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89689-E778-47FE-B253-E33B18A76A81}" type="datetime1">
              <a:rPr lang="en-IN" smtClean="0"/>
              <a:t>13-07-2024</a:t>
            </a:fld>
            <a:endParaRPr lang="en-IN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C8DF-54CA-6FDD-7EA6-D11B347F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5C7F25D-1F13-7079-FF25-37F322A8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14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dirty="0">
                <a:latin typeface="Franklin Gothic Book" panose="020B0503020102020204" pitchFamily="34" charset="0"/>
              </a:rPr>
              <a:t>Case of Lehman Brothers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9BE5A8-1DF8-F51D-43E1-9FD9FDC7F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66" t="29481" r="44250" b="24148"/>
          <a:stretch/>
        </p:blipFill>
        <p:spPr>
          <a:xfrm>
            <a:off x="1330597" y="1518830"/>
            <a:ext cx="9226006" cy="4658133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B3D095F-2666-D84D-DF1B-B0A762543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D04F-885C-46F5-BC1B-42220A6A5EF9}" type="datetime1">
              <a:rPr lang="en-IN" smtClean="0"/>
              <a:t>13-07-2024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4CDA240-65BB-E8E2-8812-09EC478C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136525"/>
          </a:xfrm>
        </p:spPr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79E52A-822D-2BA9-58B4-7EBD159E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82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b="1" i="0" dirty="0">
                <a:effectLst/>
                <a:latin typeface="Franklin Gothic Book" panose="020B0503020102020204" pitchFamily="34" charset="0"/>
              </a:rPr>
              <a:t>The saga  of Lehman Brothers</a:t>
            </a:r>
            <a:endParaRPr lang="en-IN" sz="3500" dirty="0">
              <a:latin typeface="Franklin Gothic Book" panose="020B05030201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65649E-C832-8F6D-622D-8CC7270E1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en-IN" dirty="0">
                <a:hlinkClick r:id="rId2" action="ppaction://hlinkfile"/>
              </a:rPr>
              <a:t>Lehman Brothers-case.docx</a:t>
            </a:r>
            <a:endParaRPr lang="en-IN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861E3-2C37-5DAC-54AE-8FC3B3F03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9BE62-B19F-4FB4-9969-3E210353715B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490E6E8-166E-1156-2F94-EE7A26BA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46BB1E-E277-8936-4EA4-198E5EB81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34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dirty="0">
                <a:latin typeface="Franklin Gothic Book" panose="020B0503020102020204" pitchFamily="34" charset="0"/>
              </a:rPr>
              <a:t>Key Driver of Development in Financial Risk Management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681254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65649E-C832-8F6D-622D-8CC7270E1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en-IN" dirty="0">
                <a:latin typeface="Franklin Gothic Book" panose="020B0503020102020204" pitchFamily="34" charset="0"/>
              </a:rPr>
              <a:t>It is because of occurrence of large  number of financial disasters.</a:t>
            </a:r>
          </a:p>
          <a:p>
            <a:pPr algn="l">
              <a:lnSpc>
                <a:spcPct val="150000"/>
              </a:lnSpc>
            </a:pPr>
            <a:endParaRPr lang="en-IN" dirty="0">
              <a:latin typeface="Franklin Gothic Book" panose="020B05030201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FBCE1624-5D3E-C899-077C-BB7C33951A2B}"/>
              </a:ext>
            </a:extLst>
          </p:cNvPr>
          <p:cNvSpPr/>
          <p:nvPr/>
        </p:nvSpPr>
        <p:spPr>
          <a:xfrm>
            <a:off x="838200" y="2758849"/>
            <a:ext cx="297180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Allied Irish Bank case</a:t>
            </a:r>
          </a:p>
        </p:txBody>
      </p: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82B2F993-9C1B-C098-A0F4-8AB77845D013}"/>
              </a:ext>
            </a:extLst>
          </p:cNvPr>
          <p:cNvSpPr/>
          <p:nvPr/>
        </p:nvSpPr>
        <p:spPr>
          <a:xfrm>
            <a:off x="3997960" y="2639264"/>
            <a:ext cx="297180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Barring Bank case</a:t>
            </a:r>
          </a:p>
        </p:txBody>
      </p:sp>
      <p:sp>
        <p:nvSpPr>
          <p:cNvPr id="8" name="Explosion: 14 Points 7">
            <a:extLst>
              <a:ext uri="{FF2B5EF4-FFF2-40B4-BE49-F238E27FC236}">
                <a16:creationId xmlns:a16="http://schemas.microsoft.com/office/drawing/2014/main" id="{5E14F761-FF87-F6E1-C3B9-BC9461FB4CAF}"/>
              </a:ext>
            </a:extLst>
          </p:cNvPr>
          <p:cNvSpPr/>
          <p:nvPr/>
        </p:nvSpPr>
        <p:spPr>
          <a:xfrm>
            <a:off x="7513320" y="2642418"/>
            <a:ext cx="297180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Enron</a:t>
            </a:r>
            <a:r>
              <a:rPr lang="en-IN" dirty="0"/>
              <a:t> </a:t>
            </a:r>
          </a:p>
        </p:txBody>
      </p:sp>
      <p:sp>
        <p:nvSpPr>
          <p:cNvPr id="9" name="Explosion: 14 Points 8">
            <a:extLst>
              <a:ext uri="{FF2B5EF4-FFF2-40B4-BE49-F238E27FC236}">
                <a16:creationId xmlns:a16="http://schemas.microsoft.com/office/drawing/2014/main" id="{E03811A7-EF06-7F1E-AC31-F47544FB2357}"/>
              </a:ext>
            </a:extLst>
          </p:cNvPr>
          <p:cNvSpPr/>
          <p:nvPr/>
        </p:nvSpPr>
        <p:spPr>
          <a:xfrm>
            <a:off x="1447800" y="4755698"/>
            <a:ext cx="366268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Hammersmith And </a:t>
            </a:r>
            <a:r>
              <a:rPr lang="en-IN" dirty="0" err="1">
                <a:solidFill>
                  <a:schemeClr val="tx1"/>
                </a:solidFill>
              </a:rPr>
              <a:t>Fullham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Explosion: 14 Points 9">
            <a:extLst>
              <a:ext uri="{FF2B5EF4-FFF2-40B4-BE49-F238E27FC236}">
                <a16:creationId xmlns:a16="http://schemas.microsoft.com/office/drawing/2014/main" id="{91446BBE-8A0E-496D-CC11-496D9EC2BD4F}"/>
              </a:ext>
            </a:extLst>
          </p:cNvPr>
          <p:cNvSpPr/>
          <p:nvPr/>
        </p:nvSpPr>
        <p:spPr>
          <a:xfrm>
            <a:off x="4942840" y="4620761"/>
            <a:ext cx="366268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Proctor and Gamble 1994 Case</a:t>
            </a:r>
          </a:p>
        </p:txBody>
      </p:sp>
      <p:sp>
        <p:nvSpPr>
          <p:cNvPr id="11" name="Explosion: 14 Points 10">
            <a:extLst>
              <a:ext uri="{FF2B5EF4-FFF2-40B4-BE49-F238E27FC236}">
                <a16:creationId xmlns:a16="http://schemas.microsoft.com/office/drawing/2014/main" id="{7EF248A1-C680-CA19-3F1A-69F5C39492B2}"/>
              </a:ext>
            </a:extLst>
          </p:cNvPr>
          <p:cNvSpPr/>
          <p:nvPr/>
        </p:nvSpPr>
        <p:spPr>
          <a:xfrm>
            <a:off x="8300720" y="4601259"/>
            <a:ext cx="3662680" cy="1884271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Drysdale Securities 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AF5581E-FBE4-E95B-22B1-E7E3D173E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3A922-8FCD-47C7-88E7-2620B78458DF}" type="datetime1">
              <a:rPr lang="en-IN" smtClean="0"/>
              <a:t>13-07-2024</a:t>
            </a:fld>
            <a:endParaRPr lang="en-IN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4D72382-59BD-0D91-7B26-48190CFB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8E45C25-F96A-662A-DDEA-82CCB4E5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09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dirty="0">
                <a:latin typeface="Franklin Gothic Book" panose="020B0503020102020204" pitchFamily="34" charset="0"/>
              </a:rPr>
              <a:t>US Banking Crisis 2023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FC260A-A7DE-5704-1CDA-9FAAEB031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498" t="38599" b="28479"/>
          <a:stretch/>
        </p:blipFill>
        <p:spPr>
          <a:xfrm>
            <a:off x="412530" y="2108550"/>
            <a:ext cx="4375856" cy="2814320"/>
          </a:xfrm>
          <a:ln>
            <a:solidFill>
              <a:schemeClr val="tx1"/>
            </a:solidFill>
          </a:ln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D49221-69E1-D4E2-C554-8B64B01363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09" t="37438" r="40626" b="24859"/>
          <a:stretch/>
        </p:blipFill>
        <p:spPr>
          <a:xfrm>
            <a:off x="4960883" y="1944414"/>
            <a:ext cx="6392918" cy="37521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B172CA3-1F7E-826D-D97A-8234E852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E0FAC-0CEE-4A71-9AAC-B8C8729E724A}" type="datetime1">
              <a:rPr lang="en-IN" smtClean="0"/>
              <a:t>13-07-2024</a:t>
            </a:fld>
            <a:endParaRPr lang="en-IN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8C4FF7-5B11-7F6A-47DD-05C83C8F0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84B33D9-37FC-10DA-3CE5-22EEC65DC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328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Allied Irish Bank case</a:t>
            </a:r>
            <a:br>
              <a:rPr lang="en-IN" sz="3500" b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endParaRPr lang="en-IN" sz="3500" b="1" dirty="0">
              <a:latin typeface="Franklin Gothic Book" panose="020B05030201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838200" y="1382486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65649E-C832-8F6D-622D-8CC7270E1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John Rusnak (Rusnak), a trader at </a:t>
            </a:r>
            <a:r>
              <a:rPr lang="en-US" b="0" i="0" dirty="0" err="1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Allfirst</a:t>
            </a:r>
            <a:r>
              <a:rPr lang="en-US" b="0" i="0" dirty="0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 Financial Inc. (</a:t>
            </a:r>
            <a:r>
              <a:rPr lang="en-US" b="0" i="0" dirty="0" err="1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Allfirst</a:t>
            </a:r>
            <a:r>
              <a:rPr lang="en-US" b="0" i="0" dirty="0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), the US subsidiary of Ireland's leading bank - Allied Irish Banks (AIB), lost $750 </a:t>
            </a:r>
            <a:r>
              <a:rPr lang="en-US" b="0" i="0" dirty="0" err="1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mn</a:t>
            </a:r>
            <a:r>
              <a:rPr lang="en-US" b="0" i="0" dirty="0">
                <a:solidFill>
                  <a:srgbClr val="FF0000"/>
                </a:solidFill>
                <a:effectLst/>
                <a:latin typeface="Franklin Gothic Book" panose="020B0503020102020204" pitchFamily="34" charset="0"/>
              </a:rPr>
              <a:t> in foreign exchange trading operations</a:t>
            </a:r>
            <a:r>
              <a:rPr lang="en-US" b="0" i="0" dirty="0">
                <a:effectLst/>
                <a:latin typeface="Franklin Gothic Book" panose="020B0503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effectLst/>
                <a:latin typeface="Franklin Gothic Book" panose="020B0503020102020204" pitchFamily="34" charset="0"/>
              </a:rPr>
              <a:t>Fraudulent trading activities and manipulation of records by Rusnak resulted in major losses.</a:t>
            </a:r>
            <a:br>
              <a:rPr lang="en-US" dirty="0">
                <a:latin typeface="Franklin Gothic Book" panose="020B0503020102020204" pitchFamily="34" charset="0"/>
              </a:rPr>
            </a:br>
            <a:endParaRPr lang="en-IN" dirty="0">
              <a:latin typeface="Franklin Gothic Book" panose="020B05030201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F68F0-192F-0B3F-E22A-4C93CBFD4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B5BF-C46F-46C0-8103-5CCA26C6BEC5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509EDF-3BEA-6BA4-5639-BA0D487F9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BEF483-8CAA-4F30-26CC-C4A5C679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6700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CA9E-7C52-F8C9-0B77-586E6467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C0DBD-E159-8EFE-F644-727F0173D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F1866-8997-E617-DCD7-8B7AA2FB8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EDF2B-974D-65C6-8723-B2460D4C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2874E-E327-8960-1DA0-BDE4D685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9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2CD5A4-9937-AB1A-71AE-3A47B41B02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17" t="12148" r="15583" b="12740"/>
          <a:stretch/>
        </p:blipFill>
        <p:spPr>
          <a:xfrm>
            <a:off x="1148080" y="833120"/>
            <a:ext cx="914400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21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EB89-54A6-5E60-3626-FF9C2BAC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08228-DB55-6D5E-A037-5D6EA0A4F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FCC0F-D4E9-13D6-A7E8-4863C9CEB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7FA3D-B5D5-B890-4F74-2E3CBCD67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9F55C-3AD1-DEE4-76B2-0BA8925D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10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46591C-7033-0697-87FB-6627B129E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7" t="11703" r="14917" b="7315"/>
          <a:stretch/>
        </p:blipFill>
        <p:spPr>
          <a:xfrm>
            <a:off x="1483360" y="802639"/>
            <a:ext cx="8890000" cy="555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7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1" dirty="0">
                <a:latin typeface="Franklin Gothic Book" panose="020B0503020102020204" pitchFamily="34" charset="0"/>
              </a:rPr>
              <a:t>Key Risk Assessment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947057" y="1690688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4E3B7-D5F4-0FF3-3EA2-476D527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683A-A99B-4A2A-99C8-9C8D754980A9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5F086-131F-CC80-7F03-5435130E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CEE189-37D1-3B81-8D32-52BF894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11</a:t>
            </a:fld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D11B7B-415C-7319-2B3E-1F0029330349}"/>
              </a:ext>
            </a:extLst>
          </p:cNvPr>
          <p:cNvSpPr txBox="1"/>
          <p:nvPr/>
        </p:nvSpPr>
        <p:spPr>
          <a:xfrm>
            <a:off x="947056" y="1837312"/>
            <a:ext cx="104067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-Roman"/>
              </a:rPr>
              <a:t>What is the likelihood of this risk’s occurring over the next one-year period? Using a score of 1 to 9, assign a best-guess single-digit score </a:t>
            </a:r>
            <a:r>
              <a:rPr lang="en-IN" sz="1800" b="0" i="0" u="none" strike="noStrike" baseline="0" dirty="0">
                <a:latin typeface="Times-Roman"/>
              </a:rPr>
              <a:t>as follows:</a:t>
            </a:r>
          </a:p>
          <a:p>
            <a:pPr algn="l"/>
            <a:endParaRPr lang="en-IN" dirty="0">
              <a:latin typeface="Times-Roman"/>
            </a:endParaRP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What is the significance of the risk, in terms of cost to the organization? </a:t>
            </a:r>
            <a:r>
              <a:rPr lang="en-US" dirty="0">
                <a:latin typeface="Times-Roman"/>
              </a:rPr>
              <a:t>a</a:t>
            </a:r>
            <a:r>
              <a:rPr lang="en-US" sz="1800" b="0" i="0" u="none" strike="noStrike" baseline="0" dirty="0">
                <a:latin typeface="Times-Roman"/>
              </a:rPr>
              <a:t>gain using a 1-to-9 scale.</a:t>
            </a:r>
          </a:p>
          <a:p>
            <a:pPr algn="l"/>
            <a:endParaRPr lang="en-US" dirty="0">
              <a:latin typeface="Times-Roman"/>
            </a:endParaRP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These scores are then averaged by both factors and are plotted on a risk assessment analysis. </a:t>
            </a:r>
          </a:p>
          <a:p>
            <a:pPr algn="l"/>
            <a:endParaRPr lang="en-US" dirty="0">
              <a:latin typeface="Times-Roman"/>
            </a:endParaRPr>
          </a:p>
          <a:p>
            <a:pPr algn="l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059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1" dirty="0">
                <a:latin typeface="Franklin Gothic Book" panose="020B0503020102020204" pitchFamily="34" charset="0"/>
              </a:rPr>
              <a:t>Key Risk Assessment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947057" y="1690688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4E3B7-D5F4-0FF3-3EA2-476D527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683A-A99B-4A2A-99C8-9C8D754980A9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5F086-131F-CC80-7F03-5435130E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CEE189-37D1-3B81-8D32-52BF894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12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239CCB-16DD-E2E1-C834-FB2EB983B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6" t="30371" r="29375" b="18370"/>
          <a:stretch/>
        </p:blipFill>
        <p:spPr>
          <a:xfrm>
            <a:off x="2209800" y="2072641"/>
            <a:ext cx="5694680" cy="35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7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1" dirty="0">
                <a:latin typeface="Franklin Gothic Book" panose="020B0503020102020204" pitchFamily="34" charset="0"/>
              </a:rPr>
              <a:t>Key Risk Assessment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947057" y="1690688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4E3B7-D5F4-0FF3-3EA2-476D527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683A-A99B-4A2A-99C8-9C8D754980A9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5F086-131F-CC80-7F03-5435130E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CEE189-37D1-3B81-8D32-52BF894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13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39F95E-DAC4-F92F-9086-912555B282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0" t="24652" r="20333" b="14370"/>
          <a:stretch/>
        </p:blipFill>
        <p:spPr>
          <a:xfrm>
            <a:off x="1879600" y="1932623"/>
            <a:ext cx="7823200" cy="418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7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7C04-3C17-E6D0-F8F2-26815D08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500" b="1" dirty="0">
                <a:latin typeface="Franklin Gothic Book" panose="020B0503020102020204" pitchFamily="34" charset="0"/>
              </a:rPr>
              <a:t>Key Risk Assessment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8E045B-4189-21F7-ACD4-057BD9EB500B}"/>
              </a:ext>
            </a:extLst>
          </p:cNvPr>
          <p:cNvCxnSpPr>
            <a:cxnSpLocks/>
          </p:cNvCxnSpPr>
          <p:nvPr/>
        </p:nvCxnSpPr>
        <p:spPr>
          <a:xfrm>
            <a:off x="947057" y="1690688"/>
            <a:ext cx="9993086" cy="0"/>
          </a:xfrm>
          <a:prstGeom prst="line">
            <a:avLst/>
          </a:prstGeom>
          <a:ln w="63500" cap="sq" cmpd="thinThick">
            <a:solidFill>
              <a:srgbClr val="FF0000">
                <a:alpha val="97000"/>
              </a:srgbClr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4B7A35BE-6892-07CA-D879-FDD54438C0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4E3B7-D5F4-0FF3-3EA2-476D527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683A-A99B-4A2A-99C8-9C8D754980A9}" type="datetime1">
              <a:rPr lang="en-IN" smtClean="0"/>
              <a:t>13-07-2024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5F086-131F-CC80-7F03-5435130E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CEE189-37D1-3B81-8D32-52BF894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14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2231DD-0A45-0A69-E2E0-E8B4406DD1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01" t="22222" r="8453" b="27259"/>
          <a:stretch/>
        </p:blipFill>
        <p:spPr>
          <a:xfrm>
            <a:off x="1063897" y="2103120"/>
            <a:ext cx="9759406" cy="346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93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EDB9-1529-8244-6D59-E1BB627F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9A65E-6281-8A40-2315-C900F1A5C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0AC62-01EC-0B91-CE05-ACEFCBD53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9DC9B-99DD-FDD8-408A-D44F9DCE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7B073-F5BA-990F-6F52-875F17A6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15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74DD4F-B805-5D24-3ACF-C318F4322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666"/>
            <a:ext cx="12192000" cy="646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37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B2C72-4D93-BDF2-2CC2-03FADACDD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BA764-F4E1-6E9E-14E3-953DF716F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0F6DB-7C98-C0B3-50B4-A497CF25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FE81C-93DB-7484-AA15-8AC0CCC29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A899B-0ECB-B0AD-D6D4-EF848C92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067D6F-24F0-20C7-BE40-637CD5645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407"/>
            <a:ext cx="12192000" cy="590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74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AFCF-FF0F-C3A2-83A7-7164517A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8DB3E-F6A0-7667-05C8-ABD9C0CE6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995BC-FCB3-CEDF-3C34-654214AD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6F1-D791-EAE2-F6CA-3B86E0AA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740E5-65CF-3197-6C97-99E04AF6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17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56EDC4-E5E2-781D-DFDA-0A67C5DF7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652"/>
            <a:ext cx="12192000" cy="570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12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00C3-E2AD-3520-1B32-935009EC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0D207-7E3F-DE19-B827-473BE3CA5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44EE2-19CD-9ED8-D746-6B050B82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F888C-15EA-591B-9F9C-2FEBC2FF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FB8DD-CD4C-B9E1-D6AC-7E65ED11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18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733DD0-0814-ECC4-6995-675F2576B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751"/>
            <a:ext cx="12192000" cy="588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22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7AEB-30E9-E091-20AE-B7DDEA7B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453C8-6A20-A325-4F47-70B3B3079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5257E-1921-66CC-E261-E1EFB12B9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65B1B-50FB-0D93-51E7-81307F84B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BE2BC-79B8-F042-04B8-0435627F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19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33165B-057B-5D61-8709-983D11C99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338"/>
            <a:ext cx="12192000" cy="592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2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4298-59C5-E769-5B80-FEA0BF0F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0297C3-9779-83C9-07A2-A770693BB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382" y="424542"/>
            <a:ext cx="11496151" cy="541496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8F84A-3FD3-31F8-91AE-A2E40F53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85943-5E2F-0932-3702-49B50C174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17397-F041-2470-A4E9-E562174F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8740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DE34-CCD7-239B-B574-42DC66A44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2FEF3-C1B7-DC99-4C46-33943BD42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171B7-2C76-C428-CA64-076DDA06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8A662-6CC5-B131-DA7F-5D105BF17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E18AF-41CE-33DB-BFF8-CA1A3441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E399B3-1F26-B2EA-3641-3EE193E98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976"/>
            <a:ext cx="12192000" cy="632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91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B64A-E3B1-F5AD-1438-7449C6D2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FC93C-0120-6867-23E4-0006DE12B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5E891-07FC-5EAA-2B55-7A142ECB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65F4D-5344-4621-E0B5-FA493EA6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31B5C-AA0F-8BCE-82BC-076EB5EA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22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84BE98-B49C-AFCC-FBB1-9B3822DF6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21"/>
            <a:ext cx="12192000" cy="679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97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3183C-5302-E634-C732-EB5FAD537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6350F-A32D-B69D-0AD6-AE99C248F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5FEC-59CA-3F37-B12D-8BA377D3F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CF58A-F1CA-CBCB-BCE3-B1EEC79F5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0FB99-ABA9-E12C-8599-B6352FD3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23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7FCD6-D974-854B-FE24-7760E620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703"/>
            <a:ext cx="12192000" cy="610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59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276C-9077-7E03-FA66-27914732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BBB6E-6748-DBE8-452B-858E4C94F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0F8D-0555-BF67-AC9B-A0242262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A88CE-170C-8342-A0D9-F37F9947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9CB44-2669-3746-2D0D-3EB470F1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24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74C5FD-E51E-C6F8-75AD-B8056251C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689"/>
            <a:ext cx="12192000" cy="594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50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1A2D5-197E-9959-286C-F42E75FD5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7A717-7F37-EAEC-3435-6BE14A607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E322B-17D2-3352-8492-5B1B396B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16108-442C-2B40-2DDA-497F21F59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3AE8C-FA1B-BA63-DE84-7B224545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25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43F5F6-E264-808D-2F88-4F367935B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720"/>
            <a:ext cx="12192000" cy="61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63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0CAFE-3110-CBAD-B17C-330E7C61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3363C-CA6F-5703-9994-C00B875A5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52A33-1DA5-C663-1D73-8FB4DDC9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C394-D402-4B3D-B3C0-3B1219EB7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D0279-1143-D864-4D51-4AE95FAF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68E57-0D0C-A252-C115-FC26FD07C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758"/>
            <a:ext cx="12192000" cy="54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1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CD2EA-C955-6D48-A61D-DF57F37DD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E7A9A-C728-71E9-097B-E8FE1023D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D2489-10D2-1617-1B7D-6CA8B899D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F4CE2-FB49-EF31-4AD6-85BDB8F7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EA30D-ECE2-8E7F-8545-E07B2391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27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3BAA84-1156-4251-0EED-D6871DD4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333"/>
            <a:ext cx="12192000" cy="645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51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34608-6DD2-E546-35AE-83A94A85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5C069-1357-006C-DFA3-4D7025A2B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802B9-4907-3233-3660-D9550341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70F50-CE7F-2909-B12C-D2BBB008E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803A7-E73A-B4F6-0F6C-C13F3647A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28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1DD4AF-B65B-B771-E38B-6F127958E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118"/>
            <a:ext cx="12192000" cy="6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447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1105F-EA6A-969E-6A29-6E1221DD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733E2-63C3-95E2-D708-BA73D4F7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19F44-E9BC-C5F0-A11F-14A0B1822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3590F-E9DB-320E-3CB6-120F3E59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497D9-C089-52AD-6C06-E9A7BACC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29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AB024F-6F62-FDC9-7A65-2AFDA3B9E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269"/>
            <a:ext cx="12192000" cy="631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42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ACBD-B184-09E0-D006-0404EAEF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224D-681E-8E68-1016-319FA7F04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90B34-7FEC-41FE-B674-C65030338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6C6EC-B6E0-7EF2-C16C-D2185F57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96B85-3BA6-41F2-510C-AEAD1AF9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30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D0416F-4498-215B-888D-440B1C686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31" y="0"/>
            <a:ext cx="1081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25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E91A-BF0A-7150-183D-9B05B99EB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FE549-FC92-1F8F-114A-4057AD13B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5EF5D-1A06-178F-C687-0890A6DAC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D8455-339C-F3FD-CD96-7184528B6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DD117-F196-C13A-B043-C2A3AF9A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31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163E2A-C563-B76D-83D9-1166A451C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8882"/>
            <a:ext cx="12192000" cy="588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90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063F-8967-D118-0ECB-237572106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578AC-5C8A-2E59-0BE2-BCFDBEE51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79C0C-9D69-A500-AB21-29D7FD1C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78190-48A1-3288-FA7A-61FF0AE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8FD74-584E-B943-381B-24A37DB5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32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80C6B9-3D67-4447-FE04-7BBF3166D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672"/>
            <a:ext cx="12192000" cy="66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6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3C32-77D9-D165-48FE-8080F50BC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C8AA4-098A-6814-9E7D-C72BD7BB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5875B-3E34-9DE5-1246-67BFD1DA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8F961-EEC4-A2A9-3B60-24DDF3FAC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F6C28-2F43-F25C-A0C0-3DE283B6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33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8524E8-31EF-402C-706A-F3A21A0C8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378"/>
            <a:ext cx="12192000" cy="582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53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843B-A875-580C-0542-4F256037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71A8D-B31C-9B6E-AC75-02FC906F1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BF680-2D66-752F-97AA-3A9502FA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DDBC5-D75D-D48E-A749-488A15CD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CC06E-00BC-05FD-08C4-747C81FF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34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4ABE7D-7A32-47E4-E28D-D3A625B73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061"/>
            <a:ext cx="12192000" cy="57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93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B12B-6AEB-2F9D-0848-3477B71B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DF8BA-D06C-C2DD-0571-DFA5C3C1C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EAB4F-2950-D4E9-A8A6-EB2157E3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CE7BB-6041-5221-1F14-5DEB6D7F1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BE77F-3EB4-E5F4-093B-F9DED25E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35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ED3B6-1172-8C1F-99DA-D29547CD4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767"/>
            <a:ext cx="12192000" cy="572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05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5CC6-BBFC-4704-0F71-E69110EF6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EA61-225C-6F8F-6C52-73D9D3A9E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C4102-FEF8-FA38-A911-BE631BD2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9D764-53BE-76AC-46F2-69026D7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F0953-EDFE-B5A1-2B59-E825F8E1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36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9CBEAC-EF3E-B352-C19C-844515C5E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858"/>
            <a:ext cx="12192000" cy="624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84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7186E-58B0-6760-CC2D-B3271EB1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CBFC4-A1B5-6D03-6AAF-80CF1ABC4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D50C4-F50E-2648-379E-4B06221E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6B156-CBF5-E29C-95B0-04D0889D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66149-E068-948F-CB3F-98513018E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37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AF19D-29A3-3761-9C8D-56C201204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099"/>
            <a:ext cx="12192000" cy="527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874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36A26-5C0F-EACD-316A-20FFDF80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57DF8-E2E0-0C3A-D3A0-2CB347430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F9E8E-98EE-6361-F278-D53124C73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F3E0-A7B5-581F-86D5-787544F0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ABFD3-B83C-748F-2FAB-14C801D5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38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5D988-910C-39D0-D70F-363ECFBC6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793"/>
            <a:ext cx="12192000" cy="650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37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3364-2802-1CF2-401E-F7840CAD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72425-460B-0AF8-F5F7-5BBA3F1F1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8249C-4F0A-83D8-80CA-B201DEFA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B3E67-7659-9DB0-A07F-3BD398CBE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D7FEA-A6DE-8D67-7819-AA3D085C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39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69DF59-12A7-54BA-9491-CB4442422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371"/>
            <a:ext cx="12192000" cy="63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35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22DB7-052C-211C-1597-56653EDB0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22B01-08DC-D802-0175-F9D50E287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C4354-0753-D580-1BC6-B4949DC30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9493F-1490-410D-B833-C65D34D92A43}" type="datetime1">
              <a:rPr lang="en-IN" smtClean="0"/>
              <a:t>13-07-2024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A801B-41C0-56FB-FAE9-87185A9D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B1316-D26A-CB07-BEE5-F3D7E3877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C7AD-BAE7-4168-B25B-3E5A0208C328}" type="slidenum">
              <a:rPr lang="en-IN" smtClean="0"/>
              <a:t>40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5630C1-7563-F6A2-A63E-52F2966BC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2703"/>
            <a:ext cx="12192000" cy="57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56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09800" y="1981200"/>
            <a:ext cx="8001000" cy="3276600"/>
          </a:xfrm>
          <a:solidFill>
            <a:srgbClr val="FFCCCC">
              <a:alpha val="67000"/>
            </a:srgbClr>
          </a:solidFill>
        </p:spPr>
        <p:txBody>
          <a:bodyPr/>
          <a:lstStyle/>
          <a:p>
            <a:pPr algn="l" eaLnBrk="1" hangingPunct="1">
              <a:lnSpc>
                <a:spcPct val="155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000000"/>
                  </a:outerShdw>
                </a:effectLst>
              </a:rPr>
              <a:t>The Liner Probability Model, the Probit Model and the Logit Model 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0"/>
            <a:ext cx="5861050" cy="533400"/>
          </a:xfrm>
          <a:solidFill>
            <a:schemeClr val="bg1">
              <a:alpha val="38823"/>
            </a:schemeClr>
          </a:solidFill>
          <a:ln w="38100"/>
        </p:spPr>
        <p:txBody>
          <a:bodyPr>
            <a:normAutofit fontScale="92500" lnSpcReduction="10000"/>
          </a:bodyPr>
          <a:lstStyle/>
          <a:p>
            <a:pPr algn="l" eaLnBrk="1" hangingPunct="1"/>
            <a:r>
              <a:rPr lang="en-US" sz="3600"/>
              <a:t>And, this takes us to …</a:t>
            </a:r>
          </a:p>
        </p:txBody>
      </p:sp>
    </p:spTree>
    <p:extLst>
      <p:ext uri="{BB962C8B-B14F-4D97-AF65-F5344CB8AC3E}">
        <p14:creationId xmlns:p14="http://schemas.microsoft.com/office/powerpoint/2010/main" val="19561687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Topic for the day is 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6400" y="1447800"/>
          <a:ext cx="8763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7660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/>
              <a:t>Let’s consider a problem…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140000"/>
              </a:lnSpc>
            </a:pPr>
            <a:r>
              <a:rPr lang="en-US" sz="2200"/>
              <a:t>A researcher, Mr. Suyra Kant,  wants to know what are the factors that determine the ‘bankruptcy’ of a firm. He took a sample of 33 Solvent Firms and 33 Bankrupt Firms; and collected information on the following financial parameters:</a:t>
            </a:r>
          </a:p>
          <a:p>
            <a:pPr marL="1371600" lvl="2" indent="-457200">
              <a:lnSpc>
                <a:spcPct val="160000"/>
              </a:lnSpc>
              <a:buFontTx/>
              <a:buAutoNum type="arabicPeriod"/>
            </a:pPr>
            <a:r>
              <a:rPr lang="en-US"/>
              <a:t>Working Capital to Total Assets (WC_ASSET)</a:t>
            </a:r>
          </a:p>
          <a:p>
            <a:pPr marL="1371600" lvl="2" indent="-457200">
              <a:lnSpc>
                <a:spcPct val="160000"/>
              </a:lnSpc>
              <a:buFontTx/>
              <a:buAutoNum type="arabicPeriod"/>
            </a:pPr>
            <a:r>
              <a:rPr lang="en-US">
                <a:solidFill>
                  <a:srgbClr val="006600"/>
                </a:solidFill>
              </a:rPr>
              <a:t>Retained Earnings to Total Assets (RE_ASSET)</a:t>
            </a:r>
          </a:p>
          <a:p>
            <a:pPr marL="1371600" lvl="2" indent="-457200">
              <a:lnSpc>
                <a:spcPct val="160000"/>
              </a:lnSpc>
              <a:buFontTx/>
              <a:buAutoNum type="arabicPeriod"/>
            </a:pPr>
            <a:r>
              <a:rPr lang="en-US"/>
              <a:t>Return on Assets (ROA)</a:t>
            </a:r>
          </a:p>
          <a:p>
            <a:pPr marL="1371600" lvl="2" indent="-457200">
              <a:lnSpc>
                <a:spcPct val="160000"/>
              </a:lnSpc>
              <a:buFontTx/>
              <a:buAutoNum type="arabicPeriod"/>
            </a:pPr>
            <a:r>
              <a:rPr lang="en-US">
                <a:solidFill>
                  <a:srgbClr val="006600"/>
                </a:solidFill>
              </a:rPr>
              <a:t>Assets Turnover Ratio (ASSET_TURN)</a:t>
            </a:r>
          </a:p>
          <a:p>
            <a:pPr marL="1371600" lvl="2" indent="-457200">
              <a:lnSpc>
                <a:spcPct val="160000"/>
              </a:lnSpc>
              <a:buFontTx/>
              <a:buAutoNum type="arabicPeriod"/>
            </a:pPr>
            <a:r>
              <a:rPr lang="en-US"/>
              <a:t>Market Value to Book Value (MV_BV)</a:t>
            </a:r>
          </a:p>
        </p:txBody>
      </p:sp>
    </p:spTree>
    <p:extLst>
      <p:ext uri="{BB962C8B-B14F-4D97-AF65-F5344CB8AC3E}">
        <p14:creationId xmlns:p14="http://schemas.microsoft.com/office/powerpoint/2010/main" val="5448617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100"/>
              <a:t>Mr. Suyra Kant has made the following model…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5638800" y="3328989"/>
          <a:ext cx="914400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198720" progId="Equation.DSMT4">
                  <p:embed/>
                </p:oleObj>
              </mc:Choice>
              <mc:Fallback>
                <p:oleObj name="Equation" r:id="rId2" imgW="914400" imgH="198720" progId="Equation.DSMT4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328989"/>
                        <a:ext cx="914400" cy="198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1524000" y="3314700"/>
          <a:ext cx="9144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05440" imgH="228600" progId="Equation.DSMT4">
                  <p:embed/>
                </p:oleObj>
              </mc:Choice>
              <mc:Fallback>
                <p:oleObj name="Equation" r:id="rId4" imgW="5905440" imgH="228600" progId="Equation.DSMT4">
                  <p:embed/>
                  <p:pic>
                    <p:nvPicPr>
                      <p:cNvPr id="419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314700"/>
                        <a:ext cx="9144000" cy="34290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 w="9525">
                        <a:solidFill>
                          <a:srgbClr val="6600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AutoShape 6" descr="Wide upward diagonal"/>
          <p:cNvSpPr>
            <a:spLocks noChangeArrowheads="1"/>
          </p:cNvSpPr>
          <p:nvPr/>
        </p:nvSpPr>
        <p:spPr bwMode="auto">
          <a:xfrm>
            <a:off x="1524000" y="1600200"/>
            <a:ext cx="3657600" cy="1028700"/>
          </a:xfrm>
          <a:prstGeom prst="roundRect">
            <a:avLst>
              <a:gd name="adj" fmla="val 16667"/>
            </a:avLst>
          </a:prstGeom>
          <a:pattFill prst="wdUpDiag">
            <a:fgClr>
              <a:srgbClr val="CCFFCC"/>
            </a:fgClr>
            <a:bgClr>
              <a:schemeClr val="bg1"/>
            </a:bgClr>
          </a:pattFill>
          <a:ln w="44450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800000"/>
                </a:solidFill>
                <a:latin typeface="Arial Narrow" pitchFamily="34" charset="0"/>
              </a:rPr>
              <a:t>Binary Variable; GROUP=0, the company is bankrupt and GROUP=1, the company is solvent.</a:t>
            </a:r>
          </a:p>
        </p:txBody>
      </p:sp>
      <p:cxnSp>
        <p:nvCxnSpPr>
          <p:cNvPr id="41991" name="AutoShape 7"/>
          <p:cNvCxnSpPr>
            <a:cxnSpLocks noChangeShapeType="1"/>
          </p:cNvCxnSpPr>
          <p:nvPr/>
        </p:nvCxnSpPr>
        <p:spPr bwMode="auto">
          <a:xfrm flipH="1">
            <a:off x="1981200" y="2676526"/>
            <a:ext cx="228600" cy="663575"/>
          </a:xfrm>
          <a:prstGeom prst="straightConnector1">
            <a:avLst/>
          </a:prstGeom>
          <a:noFill/>
          <a:ln w="44450">
            <a:solidFill>
              <a:srgbClr val="008000"/>
            </a:solidFill>
            <a:round/>
            <a:headEnd/>
            <a:tailEnd type="triangle" w="med" len="med"/>
          </a:ln>
        </p:spPr>
      </p:cxn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1905000" y="4267200"/>
            <a:ext cx="8305800" cy="1905000"/>
          </a:xfrm>
          <a:prstGeom prst="ellipse">
            <a:avLst/>
          </a:prstGeom>
          <a:solidFill>
            <a:srgbClr val="99CCFF"/>
          </a:solidFill>
          <a:ln w="44450">
            <a:solidFill>
              <a:srgbClr val="000099"/>
            </a:solidFill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i="1">
                <a:solidFill>
                  <a:srgbClr val="000099"/>
                </a:solidFill>
                <a:latin typeface="Bookman Old Style" pitchFamily="18" charset="0"/>
              </a:rPr>
              <a:t>What does this equation means? If the estimated value of the dependent variable GROUP is 0.75, how to interpret it?</a:t>
            </a:r>
          </a:p>
        </p:txBody>
      </p:sp>
    </p:spTree>
    <p:extLst>
      <p:ext uri="{BB962C8B-B14F-4D97-AF65-F5344CB8AC3E}">
        <p14:creationId xmlns:p14="http://schemas.microsoft.com/office/powerpoint/2010/main" val="258755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animBg="1"/>
      <p:bldP spid="41990" grpId="1" animBg="1"/>
      <p:bldP spid="4199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8686800" cy="1371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800"/>
              <a:t>To appreciate the issues involved in a regression model with binary dependent variable, let’s consider a model with one explanatory variable…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574800"/>
            <a:ext cx="8763000" cy="5257800"/>
          </a:xfrm>
        </p:spPr>
        <p:txBody>
          <a:bodyPr/>
          <a:lstStyle/>
          <a:p>
            <a:pPr eaLnBrk="1" hangingPunct="1"/>
            <a:r>
              <a:rPr lang="en-US"/>
              <a:t>We take a general model as thus:</a:t>
            </a:r>
          </a:p>
          <a:p>
            <a:pPr eaLnBrk="1" hangingPunct="1"/>
            <a:endParaRPr lang="en-US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4002089" y="2286000"/>
          <a:ext cx="39576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228600" progId="Equation.DSMT4">
                  <p:embed/>
                </p:oleObj>
              </mc:Choice>
              <mc:Fallback>
                <p:oleObj name="Equation" r:id="rId2" imgW="1079280" imgH="228600" progId="Equation.DSMT4">
                  <p:embed/>
                  <p:pic>
                    <p:nvPicPr>
                      <p:cNvPr id="43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089" y="2286000"/>
                        <a:ext cx="3957637" cy="64770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 w="9525">
                        <a:solidFill>
                          <a:srgbClr val="6600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2133600" y="3124200"/>
            <a:ext cx="8077200" cy="12192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44450">
            <a:solidFill>
              <a:srgbClr val="800000"/>
            </a:solidFill>
            <a:round/>
            <a:headEnd/>
            <a:tailEnd/>
          </a:ln>
        </p:spPr>
        <p:txBody>
          <a:bodyPr anchor="ctr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800000"/>
                </a:solidFill>
                <a:latin typeface="Century Schoolbook" pitchFamily="18" charset="0"/>
              </a:rPr>
              <a:t>Assume that OLS is used to estimate the above model, then how to interpret the estimated value of </a:t>
            </a:r>
            <a:r>
              <a:rPr lang="en-US" sz="2400" i="1">
                <a:solidFill>
                  <a:srgbClr val="800000"/>
                </a:solidFill>
                <a:latin typeface="Century Schoolbook" pitchFamily="18" charset="0"/>
              </a:rPr>
              <a:t>Y</a:t>
            </a:r>
            <a:r>
              <a:rPr lang="en-US" sz="2400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sz="2400">
                <a:solidFill>
                  <a:srgbClr val="800000"/>
                </a:solidFill>
                <a:latin typeface="Century Schoolbook" pitchFamily="18" charset="0"/>
              </a:rPr>
              <a:t>?</a:t>
            </a:r>
          </a:p>
        </p:txBody>
      </p:sp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3632200" y="4572000"/>
          <a:ext cx="47498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80" imgH="266400" progId="Equation.DSMT4">
                  <p:embed/>
                </p:oleObj>
              </mc:Choice>
              <mc:Fallback>
                <p:oleObj name="Equation" r:id="rId4" imgW="1295280" imgH="266400" progId="Equation.DSMT4">
                  <p:embed/>
                  <p:pic>
                    <p:nvPicPr>
                      <p:cNvPr id="43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4572000"/>
                        <a:ext cx="4749800" cy="75565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AutoShape 8"/>
          <p:cNvSpPr>
            <a:spLocks noChangeArrowheads="1"/>
          </p:cNvSpPr>
          <p:nvPr/>
        </p:nvSpPr>
        <p:spPr bwMode="auto">
          <a:xfrm>
            <a:off x="2133600" y="5486400"/>
            <a:ext cx="8077200" cy="1219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E(Y</a:t>
            </a:r>
            <a:r>
              <a:rPr lang="en-US" sz="2400" i="1" baseline="-25000">
                <a:solidFill>
                  <a:srgbClr val="000000"/>
                </a:solidFill>
                <a:latin typeface="Century Schoolbook" pitchFamily="18" charset="0"/>
              </a:rPr>
              <a:t>i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|X</a:t>
            </a:r>
            <a:r>
              <a:rPr lang="en-US" sz="2400" i="1" baseline="-25000">
                <a:solidFill>
                  <a:srgbClr val="000000"/>
                </a:solidFill>
                <a:latin typeface="Century Schoolbook" pitchFamily="18" charset="0"/>
              </a:rPr>
              <a:t>i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) </a:t>
            </a:r>
            <a:r>
              <a:rPr lang="en-US" sz="2400">
                <a:solidFill>
                  <a:srgbClr val="000000"/>
                </a:solidFill>
                <a:latin typeface="Century Schoolbook" pitchFamily="18" charset="0"/>
              </a:rPr>
              <a:t>is nothing but expected value of 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Y</a:t>
            </a:r>
            <a:r>
              <a:rPr lang="en-US" sz="2400" i="1" baseline="-25000">
                <a:solidFill>
                  <a:srgbClr val="000000"/>
                </a:solidFill>
                <a:latin typeface="Century Schoolbook" pitchFamily="18" charset="0"/>
              </a:rPr>
              <a:t>i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Century Schoolbook" pitchFamily="18" charset="0"/>
              </a:rPr>
              <a:t>given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 X</a:t>
            </a:r>
            <a:r>
              <a:rPr lang="en-US" sz="2400" i="1" baseline="-25000">
                <a:solidFill>
                  <a:srgbClr val="000000"/>
                </a:solidFill>
                <a:latin typeface="Century Schoolbook" pitchFamily="18" charset="0"/>
              </a:rPr>
              <a:t>i</a:t>
            </a:r>
            <a:r>
              <a:rPr lang="en-US" sz="2400" i="1">
                <a:solidFill>
                  <a:srgbClr val="000000"/>
                </a:solidFill>
                <a:latin typeface="Century Schoolbook" pitchFamily="18" charset="0"/>
              </a:rPr>
              <a:t>.</a:t>
            </a:r>
            <a:endParaRPr lang="en-US" sz="2400" baseline="-25000">
              <a:solidFill>
                <a:srgbClr val="00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8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  <p:bldP spid="430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8686800" cy="685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/>
              <a:t>…continued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914400"/>
            <a:ext cx="8763000" cy="5918200"/>
          </a:xfrm>
        </p:spPr>
        <p:txBody>
          <a:bodyPr/>
          <a:lstStyle/>
          <a:p>
            <a:pPr eaLnBrk="1" hangingPunct="1"/>
            <a:r>
              <a:rPr lang="en-US"/>
              <a:t>Alternatively, the expectation of </a:t>
            </a:r>
            <a:r>
              <a:rPr lang="en-US" i="1"/>
              <a:t>Yi given Xi</a:t>
            </a:r>
            <a:r>
              <a:rPr lang="en-US"/>
              <a:t> can also be calculated as thus:</a:t>
            </a:r>
          </a:p>
          <a:p>
            <a:pPr eaLnBrk="1" hangingPunct="1"/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Let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p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 be the probability that a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Y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 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takes a value 1 given a particular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X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baseline="-25000">
                <a:solidFill>
                  <a:srgbClr val="800000"/>
                </a:solidFill>
                <a:latin typeface="Century Schoolbook" pitchFamily="18" charset="0"/>
              </a:rPr>
              <a:t> 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and (1-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p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) be the probability that a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Y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 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takes a value 0 given a particular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X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. Then, the expected value of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Y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 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given </a:t>
            </a:r>
            <a:r>
              <a:rPr lang="en-US" i="1">
                <a:solidFill>
                  <a:srgbClr val="800000"/>
                </a:solidFill>
                <a:latin typeface="Century Schoolbook" pitchFamily="18" charset="0"/>
              </a:rPr>
              <a:t>X</a:t>
            </a:r>
            <a:r>
              <a:rPr lang="en-US" i="1" baseline="-25000">
                <a:solidFill>
                  <a:srgbClr val="800000"/>
                </a:solidFill>
                <a:latin typeface="Century Schoolbook" pitchFamily="18" charset="0"/>
              </a:rPr>
              <a:t>i</a:t>
            </a:r>
            <a:r>
              <a:rPr lang="en-US" baseline="-25000">
                <a:solidFill>
                  <a:srgbClr val="800000"/>
                </a:solidFill>
                <a:latin typeface="Century Schoolbook" pitchFamily="18" charset="0"/>
              </a:rPr>
              <a:t> </a:t>
            </a:r>
            <a:r>
              <a:rPr lang="en-US">
                <a:solidFill>
                  <a:srgbClr val="800000"/>
                </a:solidFill>
                <a:latin typeface="Century Schoolbook" pitchFamily="18" charset="0"/>
              </a:rPr>
              <a:t>can be calculated as thus:</a:t>
            </a:r>
          </a:p>
          <a:p>
            <a:pPr eaLnBrk="1" hangingPunct="1"/>
            <a:endParaRPr lang="en-US"/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3265489" y="4398964"/>
          <a:ext cx="5430837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95200" imgH="711000" progId="Equation.DSMT4">
                  <p:embed/>
                </p:oleObj>
              </mc:Choice>
              <mc:Fallback>
                <p:oleObj name="Equation" r:id="rId2" imgW="2095200" imgH="711000" progId="Equation.DSMT4">
                  <p:embed/>
                  <p:pic>
                    <p:nvPicPr>
                      <p:cNvPr id="440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9" y="4398964"/>
                        <a:ext cx="5430837" cy="1908175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 w="9525">
                        <a:solidFill>
                          <a:srgbClr val="0000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81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000"/>
              <a:t>Finally, the LOGIT Model is …</a:t>
            </a:r>
          </a:p>
        </p:txBody>
      </p:sp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2686050" y="2841626"/>
          <a:ext cx="613410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95200" imgH="457200" progId="Equation.DSMT4">
                  <p:embed/>
                </p:oleObj>
              </mc:Choice>
              <mc:Fallback>
                <p:oleObj name="Equation" r:id="rId2" imgW="2095200" imgH="457200" progId="Equation.DSMT4">
                  <p:embed/>
                  <p:pic>
                    <p:nvPicPr>
                      <p:cNvPr id="860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2841626"/>
                        <a:ext cx="6134100" cy="1179513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000"/>
              <a:t>Estimation of LOGIT Model…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en-US" sz="2600"/>
              <a:t>The LOGIT Model is not estimated by using OLS but it is estimated by using </a:t>
            </a:r>
            <a:r>
              <a:rPr lang="en-US" sz="2600" b="1" i="1">
                <a:solidFill>
                  <a:srgbClr val="0000CC"/>
                </a:solidFill>
              </a:rPr>
              <a:t>Maximum Likelihood Method</a:t>
            </a:r>
            <a:r>
              <a:rPr lang="en-US" sz="2600"/>
              <a:t> and thus, the estimates we obtain are known as Maximum Likelihood Estimates. </a:t>
            </a:r>
          </a:p>
          <a:p>
            <a:pPr eaLnBrk="1" hangingPunct="1">
              <a:lnSpc>
                <a:spcPct val="160000"/>
              </a:lnSpc>
            </a:pPr>
            <a:endParaRPr lang="en-US" sz="2600"/>
          </a:p>
          <a:p>
            <a:pPr eaLnBrk="1" hangingPunct="1">
              <a:lnSpc>
                <a:spcPct val="160000"/>
              </a:lnSpc>
              <a:buFontTx/>
              <a:buNone/>
            </a:pPr>
            <a:r>
              <a:rPr lang="en-US" sz="2400"/>
              <a:t>    </a:t>
            </a:r>
            <a:endParaRPr lang="en-US" i="1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Revisiting our Bankruptcy Example…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Assume that the bankruptcy model is as thus: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As per the model, it assumed that bankruptcy depends upon the Return on Assets; and it is suggested that higher the Return on Assets a company generates, higher the probability that a company will be solvent. </a:t>
            </a: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2509838" y="3048000"/>
          <a:ext cx="61007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63560" imgH="228600" progId="Equation.DSMT4">
                  <p:embed/>
                </p:oleObj>
              </mc:Choice>
              <mc:Fallback>
                <p:oleObj name="Equation" r:id="rId2" imgW="1663560" imgH="228600" progId="Equation.DSMT4">
                  <p:embed/>
                  <p:pic>
                    <p:nvPicPr>
                      <p:cNvPr id="89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838" y="3048000"/>
                        <a:ext cx="6100762" cy="64770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 w="9525">
                        <a:solidFill>
                          <a:srgbClr val="6600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5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r="55882" b="38095"/>
          <a:stretch>
            <a:fillRect/>
          </a:stretch>
        </p:blipFill>
        <p:spPr>
          <a:xfrm>
            <a:off x="1524000" y="1752600"/>
            <a:ext cx="8077200" cy="5105400"/>
          </a:xfrm>
        </p:spPr>
      </p:pic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The Result obtained from Eviews…</a:t>
            </a:r>
          </a:p>
        </p:txBody>
      </p:sp>
      <p:sp>
        <p:nvSpPr>
          <p:cNvPr id="90116" name="AutoShape 4"/>
          <p:cNvSpPr>
            <a:spLocks noChangeArrowheads="1"/>
          </p:cNvSpPr>
          <p:nvPr/>
        </p:nvSpPr>
        <p:spPr bwMode="auto">
          <a:xfrm>
            <a:off x="5029200" y="2743200"/>
            <a:ext cx="4191000" cy="5334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300">
                <a:latin typeface="Century Schoolbook" pitchFamily="18" charset="0"/>
              </a:rPr>
              <a:t>Z = -0.180031+0.200139 ROA</a:t>
            </a:r>
          </a:p>
        </p:txBody>
      </p:sp>
    </p:spTree>
    <p:extLst>
      <p:ext uri="{BB962C8B-B14F-4D97-AF65-F5344CB8AC3E}">
        <p14:creationId xmlns:p14="http://schemas.microsoft.com/office/powerpoint/2010/main" val="203482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Now, let’s take the Complete Example…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981200"/>
            <a:ext cx="7772400" cy="4724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2400"/>
              <a:t>The Model as hypothesized by Mr. Surya Kant:</a:t>
            </a:r>
          </a:p>
          <a:p>
            <a:pPr eaLnBrk="1" hangingPunct="1">
              <a:lnSpc>
                <a:spcPct val="130000"/>
              </a:lnSpc>
            </a:pPr>
            <a:endParaRPr lang="en-US" sz="2400"/>
          </a:p>
          <a:p>
            <a:pPr eaLnBrk="1" hangingPunct="1">
              <a:lnSpc>
                <a:spcPct val="130000"/>
              </a:lnSpc>
            </a:pPr>
            <a:endParaRPr lang="en-US" sz="2400"/>
          </a:p>
          <a:p>
            <a:pPr eaLnBrk="1" hangingPunct="1">
              <a:lnSpc>
                <a:spcPct val="130000"/>
              </a:lnSpc>
            </a:pPr>
            <a:r>
              <a:rPr lang="en-US" sz="2400"/>
              <a:t>As per the model, it assumed that bankruptcy depends upon the financial ratios - Return on Assets, and Market Value to Book Value. Using the LOGIT Model, we obtain the results as thus:</a:t>
            </a: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2833689" y="2895600"/>
          <a:ext cx="56102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228600" progId="Equation.DSMT4">
                  <p:embed/>
                </p:oleObj>
              </mc:Choice>
              <mc:Fallback>
                <p:oleObj name="Equation" r:id="rId2" imgW="2463480" imgH="228600" progId="Equation.DSMT4">
                  <p:embed/>
                  <p:pic>
                    <p:nvPicPr>
                      <p:cNvPr id="911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3689" y="2895600"/>
                        <a:ext cx="5610225" cy="495300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 w="9525">
                        <a:solidFill>
                          <a:srgbClr val="6600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17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r="55882" b="33333"/>
          <a:stretch>
            <a:fillRect/>
          </a:stretch>
        </p:blipFill>
        <p:spPr>
          <a:xfrm>
            <a:off x="1524000" y="1752600"/>
            <a:ext cx="8001000" cy="5105400"/>
          </a:xfrm>
        </p:spPr>
      </p:pic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The Result obtained from Eviews…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5029200" y="2514600"/>
            <a:ext cx="4191000" cy="762000"/>
          </a:xfrm>
          <a:prstGeom prst="roundRect">
            <a:avLst>
              <a:gd name="adj" fmla="val 16667"/>
            </a:avLst>
          </a:prstGeom>
          <a:solidFill>
            <a:srgbClr val="660066"/>
          </a:solidFill>
          <a:ln w="12700">
            <a:solidFill>
              <a:srgbClr val="0033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100">
                <a:solidFill>
                  <a:schemeClr val="bg1"/>
                </a:solidFill>
                <a:latin typeface="Century Schoolbook" pitchFamily="18" charset="0"/>
              </a:rPr>
              <a:t>Z = -2.042474+0.218424 ROA+0.023347 MV_BV</a:t>
            </a:r>
          </a:p>
        </p:txBody>
      </p:sp>
    </p:spTree>
    <p:extLst>
      <p:ext uri="{BB962C8B-B14F-4D97-AF65-F5344CB8AC3E}">
        <p14:creationId xmlns:p14="http://schemas.microsoft.com/office/powerpoint/2010/main" val="352221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/>
              <a:t>Another Example…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spcAft>
                <a:spcPct val="90000"/>
              </a:spcAft>
            </a:pPr>
            <a:r>
              <a:rPr lang="en-US"/>
              <a:t>A survey is conducted among the users and non-users of micro-wave oven. The following information is being collected about them on the following parameters:</a:t>
            </a:r>
          </a:p>
          <a:p>
            <a:pPr marL="1371600" lvl="2" indent="-457200">
              <a:spcAft>
                <a:spcPct val="90000"/>
              </a:spcAft>
              <a:buFontTx/>
              <a:buAutoNum type="arabicPeriod"/>
            </a:pPr>
            <a:r>
              <a:rPr lang="en-US">
                <a:solidFill>
                  <a:srgbClr val="0000CC"/>
                </a:solidFill>
              </a:rPr>
              <a:t>Users/Non-Users (Users-1 and non-users-0)</a:t>
            </a:r>
          </a:p>
          <a:p>
            <a:pPr marL="1371600" lvl="2" indent="-457200">
              <a:spcAft>
                <a:spcPct val="90000"/>
              </a:spcAft>
              <a:buFontTx/>
              <a:buAutoNum type="arabicPeriod"/>
            </a:pPr>
            <a:r>
              <a:rPr lang="en-US">
                <a:solidFill>
                  <a:srgbClr val="0000CC"/>
                </a:solidFill>
              </a:rPr>
              <a:t>Monthly Income (Rs. in ‘000)</a:t>
            </a:r>
          </a:p>
          <a:p>
            <a:pPr marL="1371600" lvl="2" indent="-457200">
              <a:spcAft>
                <a:spcPct val="90000"/>
              </a:spcAft>
              <a:buFontTx/>
              <a:buAutoNum type="arabicPeriod"/>
            </a:pPr>
            <a:r>
              <a:rPr lang="en-US">
                <a:solidFill>
                  <a:srgbClr val="0000CC"/>
                </a:solidFill>
              </a:rPr>
              <a:t>Monthly Consumption of Food Items (in Kgs.)</a:t>
            </a:r>
          </a:p>
          <a:p>
            <a:pPr marL="1371600" lvl="2" indent="-457200">
              <a:spcAft>
                <a:spcPct val="90000"/>
              </a:spcAft>
              <a:buNone/>
            </a:pPr>
            <a:endParaRPr lang="en-US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242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-3810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/>
              <a:t>Data Collected is …</a:t>
            </a:r>
          </a:p>
        </p:txBody>
      </p:sp>
      <p:pic>
        <p:nvPicPr>
          <p:cNvPr id="115356" name="Picture 1692" descr="Wide upward diago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57200"/>
            <a:ext cx="6781800" cy="6400800"/>
          </a:xfrm>
          <a:prstGeom prst="rect">
            <a:avLst/>
          </a:prstGeom>
          <a:noFill/>
          <a:ln w="444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109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5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5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7200"/>
              <a:t>Think…???</a:t>
            </a:r>
          </a:p>
        </p:txBody>
      </p:sp>
      <p:sp>
        <p:nvSpPr>
          <p:cNvPr id="115716" name="Oval 4" descr="Wide upward diagonal"/>
          <p:cNvSpPr>
            <a:spLocks noChangeArrowheads="1"/>
          </p:cNvSpPr>
          <p:nvPr/>
        </p:nvSpPr>
        <p:spPr bwMode="auto">
          <a:xfrm>
            <a:off x="1828800" y="1981200"/>
            <a:ext cx="7620000" cy="2971800"/>
          </a:xfrm>
          <a:prstGeom prst="ellipse">
            <a:avLst/>
          </a:prstGeom>
          <a:pattFill prst="wdUpDiag">
            <a:fgClr>
              <a:srgbClr val="CCFFCC"/>
            </a:fgClr>
            <a:bgClr>
              <a:schemeClr val="bg1"/>
            </a:bgClr>
          </a:pattFill>
          <a:ln w="4445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/>
              <a:t>What should be the </a:t>
            </a:r>
          </a:p>
          <a:p>
            <a:pPr algn="ctr"/>
            <a:r>
              <a:rPr lang="en-US" sz="5400"/>
              <a:t>LOGIT MODEL?</a:t>
            </a:r>
          </a:p>
        </p:txBody>
      </p:sp>
    </p:spTree>
    <p:extLst>
      <p:ext uri="{BB962C8B-B14F-4D97-AF65-F5344CB8AC3E}">
        <p14:creationId xmlns:p14="http://schemas.microsoft.com/office/powerpoint/2010/main" val="351011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-228600"/>
            <a:ext cx="8534400" cy="1143000"/>
          </a:xfrm>
        </p:spPr>
        <p:txBody>
          <a:bodyPr/>
          <a:lstStyle/>
          <a:p>
            <a:pPr algn="l" eaLnBrk="1" hangingPunct="1"/>
            <a:r>
              <a:rPr lang="en-US" sz="2800"/>
              <a:t>The Result of the Estimated LOGIT Model…</a:t>
            </a:r>
          </a:p>
        </p:txBody>
      </p:sp>
      <p:pic>
        <p:nvPicPr>
          <p:cNvPr id="117141" name="Picture 4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85800"/>
            <a:ext cx="8077200" cy="6172200"/>
          </a:xfrm>
          <a:prstGeom prst="rect">
            <a:avLst/>
          </a:prstGeom>
          <a:solidFill>
            <a:schemeClr val="bg1"/>
          </a:solidFill>
          <a:ln w="44450">
            <a:solidFill>
              <a:srgbClr val="00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945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-228600"/>
            <a:ext cx="8534400" cy="1143000"/>
          </a:xfrm>
        </p:spPr>
        <p:txBody>
          <a:bodyPr/>
          <a:lstStyle/>
          <a:p>
            <a:pPr algn="l" eaLnBrk="1" hangingPunct="1"/>
            <a:r>
              <a:rPr lang="en-US" sz="2800"/>
              <a:t>The Result of the Estimated LOGIT Model…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85800"/>
            <a:ext cx="8077200" cy="6172200"/>
          </a:xfrm>
          <a:prstGeom prst="rect">
            <a:avLst/>
          </a:prstGeom>
          <a:solidFill>
            <a:schemeClr val="bg1"/>
          </a:solidFill>
          <a:ln w="44450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17764" name="Picture 4" descr="Wide upward diago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1" y="762001"/>
            <a:ext cx="3578225" cy="1624013"/>
          </a:xfrm>
          <a:prstGeom prst="rect">
            <a:avLst/>
          </a:prstGeom>
          <a:noFill/>
          <a:ln w="444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67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LOGIT</a:t>
            </a:r>
            <a:r>
              <a:rPr lang="en-US" dirty="0"/>
              <a:t> and </a:t>
            </a:r>
            <a:r>
              <a:rPr lang="en-US" dirty="0" err="1"/>
              <a:t>PROBIT</a:t>
            </a:r>
            <a:r>
              <a:rPr lang="en-US" dirty="0"/>
              <a:t> models…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05000"/>
            <a:ext cx="7772400" cy="4800600"/>
          </a:xfrm>
        </p:spPr>
        <p:txBody>
          <a:bodyPr/>
          <a:lstStyle/>
          <a:p>
            <a:r>
              <a:rPr lang="en-US" dirty="0"/>
              <a:t>…can we predict who is going to the OWNER of Microwave?</a:t>
            </a:r>
          </a:p>
          <a:p>
            <a:endParaRPr lang="en-US" dirty="0"/>
          </a:p>
          <a:p>
            <a:r>
              <a:rPr lang="en-US" dirty="0"/>
              <a:t>Yes, for that one has to take a </a:t>
            </a:r>
            <a:r>
              <a:rPr lang="en-US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threshold limit of the probability!</a:t>
            </a:r>
          </a:p>
          <a:p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/>
              <a:t>Normally, such a threshold is taken as </a:t>
            </a:r>
            <a:r>
              <a:rPr lang="en-US" i="1" dirty="0"/>
              <a:t>p = 50%.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Probability is more than 50%, he is going to be the owner; otherwise he is not!</a:t>
            </a:r>
          </a:p>
        </p:txBody>
      </p:sp>
    </p:spTree>
    <p:extLst>
      <p:ext uri="{BB962C8B-B14F-4D97-AF65-F5344CB8AC3E}">
        <p14:creationId xmlns:p14="http://schemas.microsoft.com/office/powerpoint/2010/main" val="3671014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983</Words>
  <Application>Microsoft Office PowerPoint</Application>
  <PresentationFormat>Widescreen</PresentationFormat>
  <Paragraphs>205</Paragraphs>
  <Slides>58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8" baseType="lpstr">
      <vt:lpstr>Arial</vt:lpstr>
      <vt:lpstr>Arial Narrow</vt:lpstr>
      <vt:lpstr>Bookman Old Style</vt:lpstr>
      <vt:lpstr>Calibri</vt:lpstr>
      <vt:lpstr>Calibri Light</vt:lpstr>
      <vt:lpstr>Century Schoolbook</vt:lpstr>
      <vt:lpstr>Franklin Gothic Book</vt:lpstr>
      <vt:lpstr>Times-Roman</vt:lpstr>
      <vt:lpstr>Office Theme</vt:lpstr>
      <vt:lpstr>Equation</vt:lpstr>
      <vt:lpstr>Financial Risk Management</vt:lpstr>
      <vt:lpstr>Why are we reading this paper </vt:lpstr>
      <vt:lpstr>Why are we reading this paper of FRM? </vt:lpstr>
      <vt:lpstr>Case of Lehman Brothers  </vt:lpstr>
      <vt:lpstr>The saga  of Lehman Brothers</vt:lpstr>
      <vt:lpstr>Key Driver of Development in Financial Risk Management </vt:lpstr>
      <vt:lpstr>US Banking Crisis 2023</vt:lpstr>
      <vt:lpstr>Allied Irish Bank case </vt:lpstr>
      <vt:lpstr>PowerPoint Presentation</vt:lpstr>
      <vt:lpstr>PowerPoint Presentation</vt:lpstr>
      <vt:lpstr>Key Risk Assessment </vt:lpstr>
      <vt:lpstr>Key Risk Assessment </vt:lpstr>
      <vt:lpstr>Key Risk Assessment </vt:lpstr>
      <vt:lpstr>Key Risk Assessment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Liner Probability Model, the Probit Model and the Logit Model </vt:lpstr>
      <vt:lpstr>Topic for the day is …</vt:lpstr>
      <vt:lpstr>Let’s consider a problem…</vt:lpstr>
      <vt:lpstr>Mr. Suyra Kant has made the following model…</vt:lpstr>
      <vt:lpstr>To appreciate the issues involved in a regression model with binary dependent variable, let’s consider a model with one explanatory variable…</vt:lpstr>
      <vt:lpstr>…continued </vt:lpstr>
      <vt:lpstr>Finally, the LOGIT Model is …</vt:lpstr>
      <vt:lpstr>Estimation of LOGIT Model…</vt:lpstr>
      <vt:lpstr>Revisiting our Bankruptcy Example…</vt:lpstr>
      <vt:lpstr>The Result obtained from Eviews…</vt:lpstr>
      <vt:lpstr>Now, let’s take the Complete Example…</vt:lpstr>
      <vt:lpstr>The Result obtained from Eviews…</vt:lpstr>
      <vt:lpstr>Another Example…</vt:lpstr>
      <vt:lpstr>Data Collected is …</vt:lpstr>
      <vt:lpstr>Think…???</vt:lpstr>
      <vt:lpstr>The Result of the Estimated LOGIT Model…</vt:lpstr>
      <vt:lpstr>The Result of the Estimated LOGIT Model…</vt:lpstr>
      <vt:lpstr>Using LOGIT and PROBIT models…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Risk Management</dc:title>
  <dc:creator>Shalini Agnihotri</dc:creator>
  <cp:lastModifiedBy>Shalini Agnihotri</cp:lastModifiedBy>
  <cp:revision>40</cp:revision>
  <dcterms:created xsi:type="dcterms:W3CDTF">2023-09-12T08:08:30Z</dcterms:created>
  <dcterms:modified xsi:type="dcterms:W3CDTF">2024-07-13T16:47:43Z</dcterms:modified>
</cp:coreProperties>
</file>