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423" r:id="rId2"/>
    <p:sldId id="291" r:id="rId3"/>
    <p:sldId id="309" r:id="rId4"/>
    <p:sldId id="297" r:id="rId5"/>
    <p:sldId id="290" r:id="rId6"/>
    <p:sldId id="426" r:id="rId7"/>
    <p:sldId id="300" r:id="rId8"/>
    <p:sldId id="269" r:id="rId9"/>
    <p:sldId id="257" r:id="rId10"/>
    <p:sldId id="424" r:id="rId11"/>
    <p:sldId id="425" r:id="rId12"/>
    <p:sldId id="264" r:id="rId13"/>
    <p:sldId id="262" r:id="rId14"/>
    <p:sldId id="259" r:id="rId15"/>
    <p:sldId id="298" r:id="rId16"/>
    <p:sldId id="429" r:id="rId17"/>
    <p:sldId id="273" r:id="rId18"/>
    <p:sldId id="428" r:id="rId19"/>
    <p:sldId id="292" r:id="rId20"/>
    <p:sldId id="293" r:id="rId21"/>
    <p:sldId id="274" r:id="rId22"/>
    <p:sldId id="427" r:id="rId23"/>
    <p:sldId id="316" r:id="rId24"/>
    <p:sldId id="263" r:id="rId25"/>
    <p:sldId id="270" r:id="rId26"/>
    <p:sldId id="430" r:id="rId27"/>
    <p:sldId id="272" r:id="rId28"/>
    <p:sldId id="312" r:id="rId29"/>
    <p:sldId id="431" r:id="rId30"/>
    <p:sldId id="260" r:id="rId31"/>
    <p:sldId id="313" r:id="rId32"/>
    <p:sldId id="282" r:id="rId33"/>
    <p:sldId id="271" r:id="rId34"/>
    <p:sldId id="299" r:id="rId35"/>
    <p:sldId id="25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9"/>
    <p:restoredTop sz="95788"/>
  </p:normalViewPr>
  <p:slideViewPr>
    <p:cSldViewPr snapToGrid="0" snapToObjects="1">
      <p:cViewPr>
        <p:scale>
          <a:sx n="120" d="100"/>
          <a:sy n="120" d="100"/>
        </p:scale>
        <p:origin x="36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8A9BA-5C50-E148-AAF6-F9894F3316AA}" type="datetimeFigureOut">
              <a:rPr lang="en-US" smtClean="0"/>
              <a:t>6/9/24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2E0DE3-F04A-CF46-825F-260ED2F550E1}" type="slidenum">
              <a:rPr lang="en-US" smtClean="0"/>
              <a:t>‹#›</a:t>
            </a:fld>
            <a:endParaRPr lang="en-US"/>
          </a:p>
        </p:txBody>
      </p:sp>
    </p:spTree>
    <p:extLst>
      <p:ext uri="{BB962C8B-B14F-4D97-AF65-F5344CB8AC3E}">
        <p14:creationId xmlns:p14="http://schemas.microsoft.com/office/powerpoint/2010/main" val="3092059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Peter_III_of_Russia"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5918F93E-DFE7-4BC4-BD66-3E3F555A36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000">
                <a:solidFill>
                  <a:schemeClr val="tx1"/>
                </a:solidFill>
                <a:latin typeface="Arial" panose="020B0604020202020204" pitchFamily="34" charset="0"/>
              </a:defRPr>
            </a:lvl1pPr>
            <a:lvl2pPr marL="742950" indent="-285750" defTabSz="911225" eaLnBrk="0" hangingPunct="0">
              <a:defRPr sz="1000">
                <a:solidFill>
                  <a:schemeClr val="tx1"/>
                </a:solidFill>
                <a:latin typeface="Arial" panose="020B0604020202020204" pitchFamily="34" charset="0"/>
              </a:defRPr>
            </a:lvl2pPr>
            <a:lvl3pPr marL="1143000" indent="-228600" defTabSz="911225" eaLnBrk="0" hangingPunct="0">
              <a:defRPr sz="1000">
                <a:solidFill>
                  <a:schemeClr val="tx1"/>
                </a:solidFill>
                <a:latin typeface="Arial" panose="020B0604020202020204" pitchFamily="34" charset="0"/>
              </a:defRPr>
            </a:lvl3pPr>
            <a:lvl4pPr marL="1600200" indent="-228600" defTabSz="911225" eaLnBrk="0" hangingPunct="0">
              <a:defRPr sz="1000">
                <a:solidFill>
                  <a:schemeClr val="tx1"/>
                </a:solidFill>
                <a:latin typeface="Arial" panose="020B0604020202020204" pitchFamily="34" charset="0"/>
              </a:defRPr>
            </a:lvl4pPr>
            <a:lvl5pPr marL="2057400" indent="-228600" defTabSz="911225" eaLnBrk="0" hangingPunct="0">
              <a:defRPr sz="1000">
                <a:solidFill>
                  <a:schemeClr val="tx1"/>
                </a:solidFill>
                <a:latin typeface="Arial" panose="020B0604020202020204" pitchFamily="34" charset="0"/>
              </a:defRPr>
            </a:lvl5pPr>
            <a:lvl6pPr marL="2514600" indent="-228600" algn="ctr" defTabSz="911225"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defTabSz="911225"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defTabSz="911225"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defTabSz="911225"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fld id="{E342EED1-DF9C-DD43-BBC2-323FE1D2EC12}" type="slidenum">
              <a:rPr lang="en-US" altLang="en-US" sz="1200">
                <a:latin typeface="Times New Roman" panose="02020603050405020304" pitchFamily="18" charset="0"/>
              </a:rPr>
              <a:pPr eaLnBrk="1" hangingPunct="1"/>
              <a:t>1</a:t>
            </a:fld>
            <a:endParaRPr lang="en-US" altLang="en-US" sz="1200">
              <a:latin typeface="Times New Roman" panose="02020603050405020304" pitchFamily="18" charset="0"/>
            </a:endParaRPr>
          </a:p>
        </p:txBody>
      </p:sp>
      <p:sp>
        <p:nvSpPr>
          <p:cNvPr id="28675" name="Rectangle 2">
            <a:extLst>
              <a:ext uri="{FF2B5EF4-FFF2-40B4-BE49-F238E27FC236}">
                <a16:creationId xmlns:a16="http://schemas.microsoft.com/office/drawing/2014/main" id="{23243D42-3F9F-938A-C33A-1DEF8E83E943}"/>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BEB0A05D-E4F3-1FD5-439F-3B16A58ABF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a:t>
            </a:r>
            <a:r>
              <a:rPr lang="en-US" baseline="0" dirty="0"/>
              <a:t> are as many definitions of leadership as there leaders, but this one by John Quincy Adams incorporates many of the aspects of most definitions of leadership exemplified by all the well-known figures represented on this slide.  One image which may not be recognized to the top right of center is Catherine the Great, who rose to power after her </a:t>
            </a:r>
            <a:r>
              <a:rPr lang="en-US" sz="1200" b="0" i="0" kern="1200" dirty="0">
                <a:solidFill>
                  <a:schemeClr val="tx1"/>
                </a:solidFill>
                <a:latin typeface="+mn-lt"/>
                <a:ea typeface="+mn-ea"/>
                <a:cs typeface="+mn-cs"/>
              </a:rPr>
              <a:t>husband, </a:t>
            </a:r>
            <a:r>
              <a:rPr lang="en-US" sz="1200" b="0" i="0" u="none" strike="noStrike" kern="1200" dirty="0">
                <a:solidFill>
                  <a:schemeClr val="tx1"/>
                </a:solidFill>
                <a:latin typeface="+mn-lt"/>
                <a:ea typeface="+mn-ea"/>
                <a:cs typeface="+mn-cs"/>
                <a:hlinkClick r:id="rId3" tooltip="Peter III of Russia"/>
              </a:rPr>
              <a:t>Peter III</a:t>
            </a:r>
            <a:r>
              <a:rPr lang="en-US" sz="1200" b="0" i="0" kern="1200" dirty="0">
                <a:solidFill>
                  <a:schemeClr val="tx1"/>
                </a:solidFill>
                <a:latin typeface="+mn-lt"/>
                <a:ea typeface="+mn-ea"/>
                <a:cs typeface="+mn-cs"/>
              </a:rPr>
              <a:t>, was assassinated.  Under her rule, Russia grew and</a:t>
            </a:r>
            <a:r>
              <a:rPr lang="en-US" sz="1200" b="0" i="0" kern="1200" baseline="0" dirty="0">
                <a:solidFill>
                  <a:schemeClr val="tx1"/>
                </a:solidFill>
                <a:latin typeface="+mn-lt"/>
                <a:ea typeface="+mn-ea"/>
                <a:cs typeface="+mn-cs"/>
              </a:rPr>
              <a:t> emerged </a:t>
            </a:r>
            <a:r>
              <a:rPr lang="en-US" sz="1200" b="0" i="0" kern="1200" dirty="0">
                <a:solidFill>
                  <a:schemeClr val="tx1"/>
                </a:solidFill>
                <a:latin typeface="+mn-lt"/>
                <a:ea typeface="+mn-ea"/>
                <a:cs typeface="+mn-cs"/>
              </a:rPr>
              <a:t>larger and stronger and became one of the great powers of Europe in the 18</a:t>
            </a:r>
            <a:r>
              <a:rPr lang="en-US" sz="1200" b="0" i="0" kern="1200" baseline="30000" dirty="0">
                <a:solidFill>
                  <a:schemeClr val="tx1"/>
                </a:solidFill>
                <a:latin typeface="+mn-lt"/>
                <a:ea typeface="+mn-ea"/>
                <a:cs typeface="+mn-cs"/>
              </a:rPr>
              <a:t>th</a:t>
            </a:r>
            <a:r>
              <a:rPr lang="en-US" sz="1200" b="0" i="0" kern="1200" dirty="0">
                <a:solidFill>
                  <a:schemeClr val="tx1"/>
                </a:solidFill>
                <a:latin typeface="+mn-lt"/>
                <a:ea typeface="+mn-ea"/>
                <a:cs typeface="+mn-cs"/>
              </a:rPr>
              <a:t> century.</a:t>
            </a:r>
            <a:r>
              <a:rPr lang="en-US" sz="1200" b="0" i="0" kern="1200" baseline="0" dirty="0">
                <a:solidFill>
                  <a:schemeClr val="tx1"/>
                </a:solidFill>
                <a:latin typeface="+mn-lt"/>
                <a:ea typeface="+mn-ea"/>
                <a:cs typeface="+mn-cs"/>
              </a:rPr>
              <a:t>  Leadership is more about leading people than it is about leading projects.</a:t>
            </a:r>
            <a:endParaRPr lang="en-US" dirty="0"/>
          </a:p>
        </p:txBody>
      </p:sp>
      <p:sp>
        <p:nvSpPr>
          <p:cNvPr id="4" name="Slide Number Placeholder 3"/>
          <p:cNvSpPr>
            <a:spLocks noGrp="1"/>
          </p:cNvSpPr>
          <p:nvPr>
            <p:ph type="sldNum" sz="quarter" idx="10"/>
          </p:nvPr>
        </p:nvSpPr>
        <p:spPr/>
        <p:txBody>
          <a:bodyPr/>
          <a:lstStyle/>
          <a:p>
            <a:fld id="{E9FB8C05-C492-4F46-8649-997446185646}" type="slidenum">
              <a:rPr lang="en-US" smtClean="0"/>
              <a:pPr/>
              <a:t>2</a:t>
            </a:fld>
            <a:endParaRPr lang="en-US"/>
          </a:p>
        </p:txBody>
      </p:sp>
    </p:spTree>
    <p:extLst>
      <p:ext uri="{BB962C8B-B14F-4D97-AF65-F5344CB8AC3E}">
        <p14:creationId xmlns:p14="http://schemas.microsoft.com/office/powerpoint/2010/main" val="2534323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John Maxwell belongs to the school of leadership gurus who</a:t>
            </a:r>
            <a:r>
              <a:rPr lang="en-US" baseline="0" dirty="0"/>
              <a:t> support the position that leadership is a skill that can be taught, rather than people can only be born as leaders.  His five levels of leadership promote that one’s skill as a leader grows with increasing influence over time.  The first level he refers to as ‘Position’.</a:t>
            </a:r>
          </a:p>
          <a:p>
            <a:endParaRPr lang="en-US" baseline="0" dirty="0"/>
          </a:p>
          <a:p>
            <a:pPr>
              <a:buFontTx/>
              <a:buChar char="-"/>
            </a:pPr>
            <a:r>
              <a:rPr lang="en-US" baseline="0" dirty="0"/>
              <a:t> ‘</a:t>
            </a:r>
            <a:r>
              <a:rPr lang="en-US" u="sng" baseline="0" dirty="0"/>
              <a:t>Position</a:t>
            </a:r>
            <a:r>
              <a:rPr lang="en-US" baseline="0" dirty="0"/>
              <a:t>’ leadership:  At this level, people follow you because you have the title or “</a:t>
            </a:r>
            <a:r>
              <a:rPr lang="en-US" b="1" baseline="0" dirty="0"/>
              <a:t>rank</a:t>
            </a:r>
            <a:r>
              <a:rPr lang="en-US" baseline="0" dirty="0"/>
              <a:t>”.  Because you are the boss they will do as you say, but they will do the bare minimum.  They will not go the extra mile for you.</a:t>
            </a:r>
          </a:p>
          <a:p>
            <a:pPr>
              <a:buFontTx/>
              <a:buChar char="-"/>
            </a:pPr>
            <a:r>
              <a:rPr lang="en-US" baseline="0" dirty="0"/>
              <a:t> At ‘</a:t>
            </a:r>
            <a:r>
              <a:rPr lang="en-US" u="sng" baseline="0" dirty="0"/>
              <a:t>Permission</a:t>
            </a:r>
            <a:r>
              <a:rPr lang="en-US" baseline="0" dirty="0"/>
              <a:t>’ leadership level, people want to follow you because they trust you.   This level of leadership is based on “</a:t>
            </a:r>
            <a:r>
              <a:rPr lang="en-US" b="1" baseline="0" dirty="0"/>
              <a:t>relationship</a:t>
            </a:r>
            <a:r>
              <a:rPr lang="en-US" baseline="0" dirty="0"/>
              <a:t>”.</a:t>
            </a:r>
          </a:p>
          <a:p>
            <a:pPr>
              <a:buFontTx/>
              <a:buChar char="-"/>
            </a:pPr>
            <a:r>
              <a:rPr lang="en-US" baseline="0" dirty="0"/>
              <a:t> At the level of ‘</a:t>
            </a:r>
            <a:r>
              <a:rPr lang="en-US" u="sng" baseline="0" dirty="0"/>
              <a:t>Production’</a:t>
            </a:r>
            <a:r>
              <a:rPr lang="en-US" baseline="0" dirty="0"/>
              <a:t>, people follow you because you achieve “</a:t>
            </a:r>
            <a:r>
              <a:rPr lang="en-US" b="1" baseline="0" dirty="0"/>
              <a:t>results</a:t>
            </a:r>
            <a:r>
              <a:rPr lang="en-US" baseline="0" dirty="0"/>
              <a:t>”.  Accomplishments are clear at this stage and people want to be associated with success.</a:t>
            </a:r>
          </a:p>
          <a:p>
            <a:pPr>
              <a:buFontTx/>
              <a:buChar char="-"/>
            </a:pPr>
            <a:r>
              <a:rPr lang="en-US" baseline="0" dirty="0"/>
              <a:t> ‘</a:t>
            </a:r>
            <a:r>
              <a:rPr lang="en-US" u="sng" baseline="0" dirty="0"/>
              <a:t>People’</a:t>
            </a:r>
            <a:r>
              <a:rPr lang="en-US" baseline="0" dirty="0"/>
              <a:t> leadership is Firestone’s “</a:t>
            </a:r>
            <a:r>
              <a:rPr lang="en-US" i="1" baseline="0" dirty="0"/>
              <a:t>highest calling of leadership</a:t>
            </a:r>
            <a:r>
              <a:rPr lang="en-US" baseline="0" dirty="0"/>
              <a:t>”.  People follow you because of what’s in it for them!  You poor your life into developing them.  You “</a:t>
            </a:r>
            <a:r>
              <a:rPr lang="en-US" b="1" baseline="0" dirty="0"/>
              <a:t>reproduce</a:t>
            </a:r>
            <a:r>
              <a:rPr lang="en-US" baseline="0" dirty="0"/>
              <a:t>” leaders.  At this level you achieve much for people as well as organizations. </a:t>
            </a:r>
          </a:p>
          <a:p>
            <a:pPr>
              <a:buFontTx/>
              <a:buChar char="-"/>
            </a:pPr>
            <a:r>
              <a:rPr lang="en-US" baseline="0" dirty="0"/>
              <a:t> The top level of ‘</a:t>
            </a:r>
            <a:r>
              <a:rPr lang="en-US" u="sng" baseline="0" dirty="0"/>
              <a:t>Personhood’</a:t>
            </a:r>
            <a:r>
              <a:rPr lang="en-US" baseline="0" dirty="0"/>
              <a:t> has also been named ‘</a:t>
            </a:r>
            <a:r>
              <a:rPr lang="en-US" u="sng" baseline="0" dirty="0"/>
              <a:t>Pinnacle</a:t>
            </a:r>
            <a:r>
              <a:rPr lang="en-US" baseline="0" dirty="0"/>
              <a:t>’ leadership.  People follow you because of who you are … your values and what you represent and they “</a:t>
            </a:r>
            <a:r>
              <a:rPr lang="en-US" b="1" baseline="0" dirty="0"/>
              <a:t>respect</a:t>
            </a:r>
            <a:r>
              <a:rPr lang="en-US" baseline="0" dirty="0"/>
              <a:t>” you.  Few leaders are at this level of influence and it is not easy to get here according to Maxwell.  It takes considerable time and consistent effort in the small and big decisions in life.  This is where you want to be; strive for this level of leadership.  </a:t>
            </a:r>
            <a:endParaRPr lang="en-US" dirty="0"/>
          </a:p>
        </p:txBody>
      </p:sp>
      <p:sp>
        <p:nvSpPr>
          <p:cNvPr id="4" name="Slide Number Placeholder 3"/>
          <p:cNvSpPr>
            <a:spLocks noGrp="1"/>
          </p:cNvSpPr>
          <p:nvPr>
            <p:ph type="sldNum" sz="quarter" idx="10"/>
          </p:nvPr>
        </p:nvSpPr>
        <p:spPr/>
        <p:txBody>
          <a:bodyPr/>
          <a:lstStyle/>
          <a:p>
            <a:fld id="{E9FB8C05-C492-4F46-8649-997446185646}" type="slidenum">
              <a:rPr lang="en-US" smtClean="0"/>
              <a:pPr/>
              <a:t>3</a:t>
            </a:fld>
            <a:endParaRPr lang="en-US"/>
          </a:p>
        </p:txBody>
      </p:sp>
    </p:spTree>
    <p:extLst>
      <p:ext uri="{BB962C8B-B14F-4D97-AF65-F5344CB8AC3E}">
        <p14:creationId xmlns:p14="http://schemas.microsoft.com/office/powerpoint/2010/main" val="3928475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a:t>In 2000, Daniel </a:t>
            </a:r>
            <a:r>
              <a:rPr lang="en-US" dirty="0" err="1"/>
              <a:t>Goleman</a:t>
            </a:r>
            <a:r>
              <a:rPr lang="en-US" dirty="0"/>
              <a:t> published his 3-year study of more than 3000 mid-level executive managers about their</a:t>
            </a:r>
            <a:r>
              <a:rPr lang="en-US" baseline="0" dirty="0"/>
              <a:t> management styles, their impact on the corporate world including profitability.  The research showed that management style accounted for 30% of the company’s bottom line!  These are the 6 management styles he uncovered as communicated by Rosalind Cardinal in an article published in the Huffington Post in 2013 and updated in 2015. [Review the bullets and add the following applications for each bullet]</a:t>
            </a:r>
          </a:p>
          <a:p>
            <a:pPr>
              <a:buFontTx/>
              <a:buChar char="-"/>
            </a:pPr>
            <a:r>
              <a:rPr lang="en-US" b="1" baseline="0" dirty="0"/>
              <a:t>Directive</a:t>
            </a:r>
            <a:r>
              <a:rPr lang="en-US" baseline="0" dirty="0"/>
              <a:t> management – Effective when t</a:t>
            </a:r>
            <a:r>
              <a:rPr lang="en-US" sz="1200" b="0" i="0" kern="1200" dirty="0">
                <a:solidFill>
                  <a:schemeClr val="tx1"/>
                </a:solidFill>
                <a:latin typeface="+mn-lt"/>
                <a:ea typeface="+mn-ea"/>
                <a:cs typeface="+mn-cs"/>
              </a:rPr>
              <a:t>here is a crisis and when deviations are risky.  Avoid when employees are underdeveloped or highly skilled as they become frustrated and resentful at the micromanaging.</a:t>
            </a:r>
          </a:p>
          <a:p>
            <a:r>
              <a:rPr lang="en-US" sz="1200" b="0" i="0" kern="1200" dirty="0">
                <a:solidFill>
                  <a:schemeClr val="tx1"/>
                </a:solidFill>
                <a:latin typeface="+mn-lt"/>
                <a:ea typeface="+mn-ea"/>
                <a:cs typeface="+mn-cs"/>
              </a:rPr>
              <a:t> </a:t>
            </a:r>
            <a:r>
              <a:rPr lang="en-US" sz="1200" b="1" i="0" kern="1200" dirty="0">
                <a:solidFill>
                  <a:schemeClr val="tx1"/>
                </a:solidFill>
                <a:latin typeface="+mn-lt"/>
                <a:ea typeface="+mn-ea"/>
                <a:cs typeface="+mn-cs"/>
              </a:rPr>
              <a:t>Authoritative</a:t>
            </a:r>
            <a:r>
              <a:rPr lang="en-US" sz="1200" b="0" i="0" kern="1200" baseline="0" dirty="0">
                <a:solidFill>
                  <a:schemeClr val="tx1"/>
                </a:solidFill>
                <a:latin typeface="+mn-lt"/>
                <a:ea typeface="+mn-ea"/>
                <a:cs typeface="+mn-cs"/>
              </a:rPr>
              <a:t> management – Is effective when c</a:t>
            </a:r>
            <a:r>
              <a:rPr lang="en-US" sz="1200" b="0" i="0" kern="1200" dirty="0">
                <a:solidFill>
                  <a:schemeClr val="tx1"/>
                </a:solidFill>
                <a:latin typeface="+mn-lt"/>
                <a:ea typeface="+mn-ea"/>
                <a:cs typeface="+mn-cs"/>
              </a:rPr>
              <a:t>lear directions and standards are needed and the manager is credible.  Avoid it when employees need guidance on what to do and/or</a:t>
            </a:r>
            <a:r>
              <a:rPr lang="en-US" sz="1200" b="0" i="0" kern="1200" baseline="0" dirty="0">
                <a:solidFill>
                  <a:schemeClr val="tx1"/>
                </a:solidFill>
                <a:latin typeface="+mn-lt"/>
                <a:ea typeface="+mn-ea"/>
                <a:cs typeface="+mn-cs"/>
              </a:rPr>
              <a:t> t</a:t>
            </a:r>
            <a:r>
              <a:rPr lang="en-US" sz="1200" b="0" i="0" kern="1200" dirty="0">
                <a:solidFill>
                  <a:schemeClr val="tx1"/>
                </a:solidFill>
                <a:latin typeface="+mn-lt"/>
                <a:ea typeface="+mn-ea"/>
                <a:cs typeface="+mn-cs"/>
              </a:rPr>
              <a:t>he leader is not credible as the people won’t follow your vision if they don’t believe in it</a:t>
            </a:r>
          </a:p>
          <a:p>
            <a:pPr>
              <a:buFontTx/>
              <a:buChar char="-"/>
            </a:pPr>
            <a:r>
              <a:rPr lang="en-US" sz="1200" b="1" i="0" kern="1200" baseline="0" dirty="0" err="1">
                <a:solidFill>
                  <a:schemeClr val="tx1"/>
                </a:solidFill>
                <a:latin typeface="+mn-lt"/>
                <a:ea typeface="+mn-ea"/>
                <a:cs typeface="+mn-cs"/>
              </a:rPr>
              <a:t>Affiliative</a:t>
            </a:r>
            <a:r>
              <a:rPr lang="en-US" sz="1200" b="0" i="0" kern="1200" baseline="0" dirty="0">
                <a:solidFill>
                  <a:schemeClr val="tx1"/>
                </a:solidFill>
                <a:latin typeface="+mn-lt"/>
                <a:ea typeface="+mn-ea"/>
                <a:cs typeface="+mn-cs"/>
              </a:rPr>
              <a:t> management – Is effective when </a:t>
            </a:r>
            <a:r>
              <a:rPr lang="en-US" sz="1200" b="0" i="0" kern="1200" dirty="0">
                <a:solidFill>
                  <a:schemeClr val="tx1"/>
                </a:solidFill>
                <a:latin typeface="+mn-lt"/>
                <a:ea typeface="+mn-ea"/>
                <a:cs typeface="+mn-cs"/>
              </a:rPr>
              <a:t>tasks are routine, performance adequate, when counseling, helping, or managing conflict.  Avoid it when performance is inadequate</a:t>
            </a:r>
            <a:r>
              <a:rPr lang="en-US" sz="1200" b="0" i="0" kern="1200" baseline="0" dirty="0">
                <a:solidFill>
                  <a:schemeClr val="tx1"/>
                </a:solidFill>
                <a:latin typeface="+mn-lt"/>
                <a:ea typeface="+mn-ea"/>
                <a:cs typeface="+mn-cs"/>
              </a:rPr>
              <a:t> as </a:t>
            </a:r>
            <a:r>
              <a:rPr lang="en-US" sz="1200" b="0" i="0" kern="1200" dirty="0">
                <a:solidFill>
                  <a:schemeClr val="tx1"/>
                </a:solidFill>
                <a:latin typeface="+mn-lt"/>
                <a:ea typeface="+mn-ea"/>
                <a:cs typeface="+mn-cs"/>
              </a:rPr>
              <a:t>affiliation does not </a:t>
            </a:r>
            <a:r>
              <a:rPr lang="en-US" sz="1200" b="0" i="0" kern="1200" dirty="0" err="1">
                <a:solidFill>
                  <a:schemeClr val="tx1"/>
                </a:solidFill>
                <a:latin typeface="+mn-lt"/>
                <a:ea typeface="+mn-ea"/>
                <a:cs typeface="+mn-cs"/>
              </a:rPr>
              <a:t>emphasise</a:t>
            </a:r>
            <a:r>
              <a:rPr lang="en-US" sz="1200" b="0" i="0" kern="1200" dirty="0">
                <a:solidFill>
                  <a:schemeClr val="tx1"/>
                </a:solidFill>
                <a:latin typeface="+mn-lt"/>
                <a:ea typeface="+mn-ea"/>
                <a:cs typeface="+mn-cs"/>
              </a:rPr>
              <a:t> performance</a:t>
            </a:r>
            <a:r>
              <a:rPr lang="en-US" sz="1200" b="0" i="0" kern="1200" baseline="0" dirty="0">
                <a:solidFill>
                  <a:schemeClr val="tx1"/>
                </a:solidFill>
                <a:latin typeface="+mn-lt"/>
                <a:ea typeface="+mn-ea"/>
                <a:cs typeface="+mn-cs"/>
              </a:rPr>
              <a:t> or if there is a crisis situation that requires direction</a:t>
            </a:r>
          </a:p>
          <a:p>
            <a:r>
              <a:rPr lang="en-US" sz="1200" b="0" i="0" kern="1200" baseline="0" dirty="0">
                <a:solidFill>
                  <a:schemeClr val="tx1"/>
                </a:solidFill>
                <a:latin typeface="+mn-lt"/>
                <a:ea typeface="+mn-ea"/>
                <a:cs typeface="+mn-cs"/>
              </a:rPr>
              <a:t> </a:t>
            </a:r>
            <a:r>
              <a:rPr lang="en-US" sz="1200" b="1" i="0" kern="1200" baseline="0" dirty="0">
                <a:solidFill>
                  <a:schemeClr val="tx1"/>
                </a:solidFill>
                <a:latin typeface="+mn-lt"/>
                <a:ea typeface="+mn-ea"/>
                <a:cs typeface="+mn-cs"/>
              </a:rPr>
              <a:t>Participative</a:t>
            </a:r>
            <a:r>
              <a:rPr lang="en-US" sz="1200" b="0" i="0" kern="1200" baseline="0" dirty="0">
                <a:solidFill>
                  <a:schemeClr val="tx1"/>
                </a:solidFill>
                <a:latin typeface="+mn-lt"/>
                <a:ea typeface="+mn-ea"/>
                <a:cs typeface="+mn-cs"/>
              </a:rPr>
              <a:t> management – Is effective when e</a:t>
            </a:r>
            <a:r>
              <a:rPr lang="en-US" sz="1200" b="0" i="0" kern="1200" dirty="0">
                <a:solidFill>
                  <a:schemeClr val="tx1"/>
                </a:solidFill>
                <a:latin typeface="+mn-lt"/>
                <a:ea typeface="+mn-ea"/>
                <a:cs typeface="+mn-cs"/>
              </a:rPr>
              <a:t>mployees are working together and have experience and credibility.  Avoid it when employees must be coordinated or there is a crisis and no time for meetings or if there is a lack of competency &amp;</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close supervision is required</a:t>
            </a:r>
          </a:p>
          <a:p>
            <a:pPr>
              <a:buFontTx/>
              <a:buChar char="-"/>
            </a:pPr>
            <a:r>
              <a:rPr lang="en-US" sz="1200" b="1" i="0" kern="1200" baseline="0" dirty="0">
                <a:solidFill>
                  <a:schemeClr val="tx1"/>
                </a:solidFill>
                <a:latin typeface="+mn-lt"/>
                <a:ea typeface="+mn-ea"/>
                <a:cs typeface="+mn-cs"/>
              </a:rPr>
              <a:t>Pacesetting</a:t>
            </a:r>
            <a:r>
              <a:rPr lang="en-US" sz="1200" b="0" i="0" kern="1200" baseline="0" dirty="0">
                <a:solidFill>
                  <a:schemeClr val="tx1"/>
                </a:solidFill>
                <a:latin typeface="+mn-lt"/>
                <a:ea typeface="+mn-ea"/>
                <a:cs typeface="+mn-cs"/>
              </a:rPr>
              <a:t> management – Is effective when p</a:t>
            </a:r>
            <a:r>
              <a:rPr lang="en-US" sz="1200" b="0" i="0" kern="1200" dirty="0">
                <a:solidFill>
                  <a:schemeClr val="tx1"/>
                </a:solidFill>
                <a:latin typeface="+mn-lt"/>
                <a:ea typeface="+mn-ea"/>
                <a:cs typeface="+mn-cs"/>
              </a:rPr>
              <a:t>eople are highly motivated, competent and require little direction e.g., with experts.  Avoid it when workload requires assistance from others or when  development, coaching &amp; coordination required</a:t>
            </a:r>
          </a:p>
          <a:p>
            <a:r>
              <a:rPr lang="en-US" sz="1200" b="0" i="0" kern="1200" dirty="0">
                <a:solidFill>
                  <a:schemeClr val="tx1"/>
                </a:solidFill>
                <a:latin typeface="+mn-lt"/>
                <a:ea typeface="+mn-ea"/>
                <a:cs typeface="+mn-cs"/>
              </a:rPr>
              <a:t> </a:t>
            </a:r>
            <a:r>
              <a:rPr lang="en-US" sz="1200" b="1" i="0" kern="1200" dirty="0">
                <a:solidFill>
                  <a:schemeClr val="tx1"/>
                </a:solidFill>
                <a:latin typeface="+mn-lt"/>
                <a:ea typeface="+mn-ea"/>
                <a:cs typeface="+mn-cs"/>
              </a:rPr>
              <a:t>Coaching</a:t>
            </a:r>
            <a:r>
              <a:rPr lang="en-US" sz="1200" b="0" i="0" kern="1200" dirty="0">
                <a:solidFill>
                  <a:schemeClr val="tx1"/>
                </a:solidFill>
                <a:latin typeface="+mn-lt"/>
                <a:ea typeface="+mn-ea"/>
                <a:cs typeface="+mn-cs"/>
              </a:rPr>
              <a:t> management is effective</a:t>
            </a:r>
            <a:r>
              <a:rPr lang="en-US" sz="1200" b="0" i="0" kern="1200" baseline="0" dirty="0">
                <a:solidFill>
                  <a:schemeClr val="tx1"/>
                </a:solidFill>
                <a:latin typeface="+mn-lt"/>
                <a:ea typeface="+mn-ea"/>
                <a:cs typeface="+mn-cs"/>
              </a:rPr>
              <a:t> when </a:t>
            </a:r>
            <a:r>
              <a:rPr lang="en-US" sz="1200" b="0" i="0" kern="1200" dirty="0">
                <a:solidFill>
                  <a:schemeClr val="tx1"/>
                </a:solidFill>
                <a:latin typeface="+mn-lt"/>
                <a:ea typeface="+mn-ea"/>
                <a:cs typeface="+mn-cs"/>
              </a:rPr>
              <a:t>skills needs to be developed and employees are motivated and wanting development.  Avoid it when the manager lacks expertise or the performance discrepancy is too great or there is a crisis.  Coaching managers may help rather than release a poor performer.</a:t>
            </a:r>
          </a:p>
        </p:txBody>
      </p:sp>
      <p:sp>
        <p:nvSpPr>
          <p:cNvPr id="4" name="Slide Number Placeholder 3"/>
          <p:cNvSpPr>
            <a:spLocks noGrp="1"/>
          </p:cNvSpPr>
          <p:nvPr>
            <p:ph type="sldNum" sz="quarter" idx="10"/>
          </p:nvPr>
        </p:nvSpPr>
        <p:spPr/>
        <p:txBody>
          <a:bodyPr/>
          <a:lstStyle/>
          <a:p>
            <a:fld id="{E9FB8C05-C492-4F46-8649-997446185646}" type="slidenum">
              <a:rPr lang="en-US" smtClean="0"/>
              <a:pPr/>
              <a:t>4</a:t>
            </a:fld>
            <a:endParaRPr lang="en-US"/>
          </a:p>
        </p:txBody>
      </p:sp>
    </p:spTree>
    <p:extLst>
      <p:ext uri="{BB962C8B-B14F-4D97-AF65-F5344CB8AC3E}">
        <p14:creationId xmlns:p14="http://schemas.microsoft.com/office/powerpoint/2010/main" val="4155358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t>
            </a:r>
            <a:r>
              <a:rPr lang="en-US" b="1" dirty="0"/>
              <a:t>Planning</a:t>
            </a:r>
            <a:r>
              <a:rPr lang="en-US" baseline="0" dirty="0"/>
              <a:t> is the most critical skill of managers.  Success is difficult at best, and impossible at worst, without planning.  As the saying goes, “If you fail to plan, plan to fail.” Plan for the best case scenario, plan for the worst case scenario and plan a couple other options whilst you’re at it.  Use SMART goals.  [Review the questions then the bullets]</a:t>
            </a:r>
          </a:p>
          <a:p>
            <a:r>
              <a:rPr lang="en-US" baseline="0" dirty="0"/>
              <a:t>2.  </a:t>
            </a:r>
            <a:r>
              <a:rPr lang="en-US" b="1" baseline="0" dirty="0"/>
              <a:t>Organizing</a:t>
            </a:r>
            <a:r>
              <a:rPr lang="en-US" baseline="0" dirty="0"/>
              <a:t> [Review the bullets] </a:t>
            </a:r>
          </a:p>
        </p:txBody>
      </p:sp>
      <p:sp>
        <p:nvSpPr>
          <p:cNvPr id="4" name="Slide Number Placeholder 3"/>
          <p:cNvSpPr>
            <a:spLocks noGrp="1"/>
          </p:cNvSpPr>
          <p:nvPr>
            <p:ph type="sldNum" sz="quarter" idx="10"/>
          </p:nvPr>
        </p:nvSpPr>
        <p:spPr/>
        <p:txBody>
          <a:bodyPr/>
          <a:lstStyle/>
          <a:p>
            <a:fld id="{E9FB8C05-C492-4F46-8649-997446185646}" type="slidenum">
              <a:rPr lang="en-US" smtClean="0"/>
              <a:pPr/>
              <a:t>6</a:t>
            </a:fld>
            <a:endParaRPr lang="en-US"/>
          </a:p>
        </p:txBody>
      </p:sp>
    </p:spTree>
    <p:extLst>
      <p:ext uri="{BB962C8B-B14F-4D97-AF65-F5344CB8AC3E}">
        <p14:creationId xmlns:p14="http://schemas.microsoft.com/office/powerpoint/2010/main" val="244363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a:t>
            </a:r>
            <a:r>
              <a:rPr lang="en-US" b="1" dirty="0"/>
              <a:t>Directing</a:t>
            </a:r>
            <a:r>
              <a:rPr lang="en-US" baseline="0" dirty="0"/>
              <a:t> [Review the bullets] Directing </a:t>
            </a:r>
            <a:r>
              <a:rPr lang="en-US" u="sng" baseline="0" dirty="0"/>
              <a:t>people</a:t>
            </a:r>
            <a:r>
              <a:rPr lang="en-US" baseline="0" dirty="0"/>
              <a:t> can be done in various ways as addressed on the slide on the 6 different management styles.  Make sure to use the right approach for the team and circumstances.  Managing systems, tools, and </a:t>
            </a:r>
            <a:r>
              <a:rPr lang="en-US" u="sng" baseline="0" dirty="0"/>
              <a:t>processes</a:t>
            </a:r>
            <a:r>
              <a:rPr lang="en-US" baseline="0" dirty="0"/>
              <a:t> in today’s world is similar to what we do with various techniques and equipment that are used in academic experimentation and is about optim</a:t>
            </a:r>
            <a:r>
              <a:rPr lang="en-US" sz="1200" b="0" i="0" kern="1200" dirty="0">
                <a:solidFill>
                  <a:schemeClr val="tx1"/>
                </a:solidFill>
                <a:latin typeface="+mn-lt"/>
                <a:ea typeface="+mn-ea"/>
                <a:cs typeface="+mn-cs"/>
              </a:rPr>
              <a:t>um efficiency</a:t>
            </a:r>
            <a:r>
              <a:rPr lang="en-US" sz="1200" b="0" i="0" kern="1200" baseline="0" dirty="0">
                <a:solidFill>
                  <a:schemeClr val="tx1"/>
                </a:solidFill>
                <a:latin typeface="+mn-lt"/>
                <a:ea typeface="+mn-ea"/>
                <a:cs typeface="+mn-cs"/>
              </a:rPr>
              <a:t> and automation to improve </a:t>
            </a:r>
            <a:r>
              <a:rPr lang="en-US" sz="1200" b="0" i="0" kern="1200" dirty="0">
                <a:solidFill>
                  <a:schemeClr val="tx1"/>
                </a:solidFill>
                <a:latin typeface="+mn-lt"/>
                <a:ea typeface="+mn-ea"/>
                <a:cs typeface="+mn-cs"/>
              </a:rPr>
              <a:t>productivity.  Today much can also be maximized through the use of network management using telecommunications</a:t>
            </a:r>
            <a:r>
              <a:rPr lang="en-US" sz="1200" b="0" i="0" kern="1200" baseline="0" dirty="0">
                <a:solidFill>
                  <a:schemeClr val="tx1"/>
                </a:solidFill>
                <a:latin typeface="+mn-lt"/>
                <a:ea typeface="+mn-ea"/>
                <a:cs typeface="+mn-cs"/>
              </a:rPr>
              <a:t> technologies.  </a:t>
            </a:r>
            <a:r>
              <a:rPr lang="en-US" sz="1200" b="0" i="0" u="sng" kern="1200" baseline="0" dirty="0">
                <a:solidFill>
                  <a:schemeClr val="tx1"/>
                </a:solidFill>
                <a:latin typeface="+mn-lt"/>
                <a:ea typeface="+mn-ea"/>
                <a:cs typeface="+mn-cs"/>
              </a:rPr>
              <a:t>T</a:t>
            </a:r>
            <a:r>
              <a:rPr lang="en-US" sz="1200" b="0" i="0" u="sng" kern="1200" dirty="0">
                <a:solidFill>
                  <a:schemeClr val="tx1"/>
                </a:solidFill>
                <a:latin typeface="+mn-lt"/>
                <a:ea typeface="+mn-ea"/>
                <a:cs typeface="+mn-cs"/>
              </a:rPr>
              <a:t>iming</a:t>
            </a:r>
            <a:r>
              <a:rPr lang="en-US" sz="1200" b="0" i="0" kern="1200" dirty="0">
                <a:solidFill>
                  <a:schemeClr val="tx1"/>
                </a:solidFill>
                <a:latin typeface="+mn-lt"/>
                <a:ea typeface="+mn-ea"/>
                <a:cs typeface="+mn-cs"/>
              </a:rPr>
              <a:t> can be important to the success or failure of the project,</a:t>
            </a:r>
            <a:r>
              <a:rPr lang="en-US" sz="1200" b="0" i="0" kern="1200" baseline="0" dirty="0">
                <a:solidFill>
                  <a:schemeClr val="tx1"/>
                </a:solidFill>
                <a:latin typeface="+mn-lt"/>
                <a:ea typeface="+mn-ea"/>
                <a:cs typeface="+mn-cs"/>
              </a:rPr>
              <a:t> especially if </a:t>
            </a:r>
            <a:r>
              <a:rPr lang="en-US" sz="1200" b="0" i="0" kern="1200" dirty="0">
                <a:solidFill>
                  <a:schemeClr val="tx1"/>
                </a:solidFill>
                <a:latin typeface="+mn-lt"/>
                <a:ea typeface="+mn-ea"/>
                <a:cs typeface="+mn-cs"/>
              </a:rPr>
              <a:t>changes are occurring.  Make sure to get this right.  The right decision</a:t>
            </a:r>
            <a:r>
              <a:rPr lang="en-US" sz="1200" b="0" i="0" kern="1200" baseline="0" dirty="0">
                <a:solidFill>
                  <a:schemeClr val="tx1"/>
                </a:solidFill>
                <a:latin typeface="+mn-lt"/>
                <a:ea typeface="+mn-ea"/>
                <a:cs typeface="+mn-cs"/>
              </a:rPr>
              <a:t> or process made, or in place at the wrong time, is a poor decision or process.</a:t>
            </a:r>
            <a:endParaRPr lang="en-US" baseline="0" dirty="0"/>
          </a:p>
          <a:p>
            <a:r>
              <a:rPr lang="en-US" baseline="0" dirty="0"/>
              <a:t>4.  </a:t>
            </a:r>
            <a:r>
              <a:rPr lang="en-US" b="1" baseline="0" dirty="0"/>
              <a:t>Monitoring</a:t>
            </a:r>
            <a:r>
              <a:rPr lang="en-US" baseline="0" dirty="0"/>
              <a:t> [Review the bullets]   Tracking, trouble-shooting, tweaking, motivating and encouraging are all important aspects of managing processes and people.  They are needed to ensure that the team delivers results on budget and on time.  </a:t>
            </a:r>
          </a:p>
        </p:txBody>
      </p:sp>
      <p:sp>
        <p:nvSpPr>
          <p:cNvPr id="4" name="Slide Number Placeholder 3"/>
          <p:cNvSpPr>
            <a:spLocks noGrp="1"/>
          </p:cNvSpPr>
          <p:nvPr>
            <p:ph type="sldNum" sz="quarter" idx="10"/>
          </p:nvPr>
        </p:nvSpPr>
        <p:spPr/>
        <p:txBody>
          <a:bodyPr/>
          <a:lstStyle/>
          <a:p>
            <a:fld id="{E9FB8C05-C492-4F46-8649-997446185646}" type="slidenum">
              <a:rPr lang="en-US" smtClean="0"/>
              <a:pPr/>
              <a:t>7</a:t>
            </a:fld>
            <a:endParaRPr lang="en-US"/>
          </a:p>
        </p:txBody>
      </p:sp>
    </p:spTree>
    <p:extLst>
      <p:ext uri="{BB962C8B-B14F-4D97-AF65-F5344CB8AC3E}">
        <p14:creationId xmlns:p14="http://schemas.microsoft.com/office/powerpoint/2010/main" val="244363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Leadership and</a:t>
            </a:r>
            <a:r>
              <a:rPr lang="en-US" baseline="0" dirty="0"/>
              <a:t> management are sometimes used interchangeably, but they are in fact different activities as illustrated here.  [Review table and summarize with the quote by </a:t>
            </a:r>
            <a:r>
              <a:rPr lang="en-US" baseline="0" dirty="0" err="1"/>
              <a:t>Drucker</a:t>
            </a:r>
            <a:r>
              <a:rPr lang="en-US" baseline="0" dirty="0"/>
              <a:t>]</a:t>
            </a:r>
            <a:endParaRPr lang="en-US" dirty="0"/>
          </a:p>
        </p:txBody>
      </p:sp>
      <p:sp>
        <p:nvSpPr>
          <p:cNvPr id="4" name="Slide Number Placeholder 3"/>
          <p:cNvSpPr>
            <a:spLocks noGrp="1"/>
          </p:cNvSpPr>
          <p:nvPr>
            <p:ph type="sldNum" sz="quarter" idx="10"/>
          </p:nvPr>
        </p:nvSpPr>
        <p:spPr/>
        <p:txBody>
          <a:bodyPr/>
          <a:lstStyle/>
          <a:p>
            <a:fld id="{E9FB8C05-C492-4F46-8649-997446185646}" type="slidenum">
              <a:rPr lang="en-US" smtClean="0"/>
              <a:pPr/>
              <a:t>8</a:t>
            </a:fld>
            <a:endParaRPr lang="en-US"/>
          </a:p>
        </p:txBody>
      </p:sp>
    </p:spTree>
    <p:extLst>
      <p:ext uri="{BB962C8B-B14F-4D97-AF65-F5344CB8AC3E}">
        <p14:creationId xmlns:p14="http://schemas.microsoft.com/office/powerpoint/2010/main" val="1631828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latin typeface="+mn-lt"/>
                <a:ea typeface="+mn-ea"/>
                <a:cs typeface="+mn-cs"/>
              </a:rPr>
              <a:t>Bruce </a:t>
            </a:r>
            <a:r>
              <a:rPr lang="en-US" sz="1200" b="0" i="0" kern="1200" dirty="0" err="1">
                <a:solidFill>
                  <a:schemeClr val="tx1"/>
                </a:solidFill>
                <a:latin typeface="+mn-lt"/>
                <a:ea typeface="+mn-ea"/>
                <a:cs typeface="+mn-cs"/>
              </a:rPr>
              <a:t>Tuckman’s</a:t>
            </a:r>
            <a:r>
              <a:rPr lang="en-US" sz="1200" b="0" i="0" kern="1200" dirty="0">
                <a:solidFill>
                  <a:schemeClr val="tx1"/>
                </a:solidFill>
                <a:latin typeface="+mn-lt"/>
                <a:ea typeface="+mn-ea"/>
                <a:cs typeface="+mn-cs"/>
              </a:rPr>
              <a:t> classic stages of</a:t>
            </a:r>
            <a:r>
              <a:rPr lang="en-US" sz="1200" b="0" i="0" kern="1200" baseline="0" dirty="0">
                <a:solidFill>
                  <a:schemeClr val="tx1"/>
                </a:solidFill>
                <a:latin typeface="+mn-lt"/>
                <a:ea typeface="+mn-ea"/>
                <a:cs typeface="+mn-cs"/>
              </a:rPr>
              <a:t> how teams develop was published in </a:t>
            </a:r>
            <a:r>
              <a:rPr lang="en-US" sz="1200" b="0" i="0" kern="1200" dirty="0">
                <a:solidFill>
                  <a:schemeClr val="tx1"/>
                </a:solidFill>
                <a:latin typeface="+mn-lt"/>
                <a:ea typeface="+mn-ea"/>
                <a:cs typeface="+mn-cs"/>
              </a:rPr>
              <a:t>1965.  If you have been part of a team you probably recognize these stages from your own experience.</a:t>
            </a:r>
            <a:endParaRPr lang="en-US" sz="1200" b="1"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In</a:t>
            </a:r>
            <a:r>
              <a:rPr lang="en-US" sz="1200" b="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Stage 1 - FORMING The teams asks “</a:t>
            </a:r>
            <a:r>
              <a:rPr lang="en-US" sz="1200" b="0" i="1" kern="1200" dirty="0">
                <a:solidFill>
                  <a:schemeClr val="tx1"/>
                </a:solidFill>
                <a:effectLst/>
                <a:latin typeface="+mn-lt"/>
                <a:ea typeface="+mn-ea"/>
                <a:cs typeface="+mn-cs"/>
              </a:rPr>
              <a:t>Why are we here? “  </a:t>
            </a:r>
            <a:r>
              <a:rPr lang="en-US" sz="1200" b="0" i="0" kern="1200" dirty="0">
                <a:solidFill>
                  <a:schemeClr val="tx1"/>
                </a:solidFill>
                <a:effectLst/>
                <a:latin typeface="+mn-lt"/>
                <a:ea typeface="+mn-ea"/>
                <a:cs typeface="+mn-cs"/>
              </a:rPr>
              <a:t>Whilst</a:t>
            </a:r>
            <a:r>
              <a:rPr lang="en-US" sz="1200" b="0" i="0" kern="1200" baseline="0" dirty="0">
                <a:solidFill>
                  <a:schemeClr val="tx1"/>
                </a:solidFill>
                <a:effectLst/>
                <a:latin typeface="+mn-lt"/>
                <a:ea typeface="+mn-ea"/>
                <a:cs typeface="+mn-cs"/>
              </a:rPr>
              <a:t> the team is being defined, p</a:t>
            </a:r>
            <a:r>
              <a:rPr lang="en-US" sz="1200" kern="1200" dirty="0">
                <a:solidFill>
                  <a:schemeClr val="tx1"/>
                </a:solidFill>
                <a:effectLst/>
                <a:latin typeface="+mn-lt"/>
                <a:ea typeface="+mn-ea"/>
                <a:cs typeface="+mn-cs"/>
              </a:rPr>
              <a:t>eople assess each other.</a:t>
            </a:r>
            <a:r>
              <a:rPr lang="en-US" sz="1200" kern="1200" baseline="0" dirty="0">
                <a:solidFill>
                  <a:schemeClr val="tx1"/>
                </a:solidFill>
                <a:effectLst/>
                <a:latin typeface="+mn-lt"/>
                <a:ea typeface="+mn-ea"/>
                <a:cs typeface="+mn-cs"/>
              </a:rPr>
              <a:t>  There can be f</a:t>
            </a:r>
            <a:r>
              <a:rPr lang="en-US" sz="1200" kern="1200" dirty="0">
                <a:solidFill>
                  <a:schemeClr val="tx1"/>
                </a:solidFill>
                <a:effectLst/>
                <a:latin typeface="+mn-lt"/>
                <a:ea typeface="+mn-ea"/>
                <a:cs typeface="+mn-cs"/>
              </a:rPr>
              <a:t>eelings of anxiety &amp; confusion and sometimes little work is actually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accomplished.  Conflicts can emerge, and leadership, value, strategy &amp; feasibility of task(s) can be challenged.  Team members typically feel included &amp; expect that their opinions will be valued &amp;</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respected</a:t>
            </a:r>
            <a:r>
              <a:rPr lang="en-US" sz="1200" kern="1200" baseline="0" dirty="0">
                <a:solidFill>
                  <a:schemeClr val="tx1"/>
                </a:solidFill>
                <a:effectLst/>
                <a:latin typeface="+mn-lt"/>
                <a:ea typeface="+mn-ea"/>
                <a:cs typeface="+mn-cs"/>
              </a:rPr>
              <a:t> as trust and communication is established.  At this early stage, the team should be establishing its </a:t>
            </a:r>
            <a:r>
              <a:rPr lang="en-US" sz="1200" kern="1200" dirty="0">
                <a:solidFill>
                  <a:schemeClr val="tx1"/>
                </a:solidFill>
                <a:effectLst/>
                <a:latin typeface="+mn-lt"/>
                <a:ea typeface="+mn-ea"/>
                <a:cs typeface="+mn-cs"/>
              </a:rPr>
              <a:t>team charter, strategy,</a:t>
            </a:r>
            <a:r>
              <a:rPr lang="en-US" sz="1200" kern="1200" baseline="0" dirty="0">
                <a:solidFill>
                  <a:schemeClr val="tx1"/>
                </a:solidFill>
                <a:effectLst/>
                <a:latin typeface="+mn-lt"/>
                <a:ea typeface="+mn-ea"/>
                <a:cs typeface="+mn-cs"/>
              </a:rPr>
              <a:t> roles, tasks and </a:t>
            </a:r>
            <a:r>
              <a:rPr lang="en-US" sz="1200" kern="1200" dirty="0">
                <a:solidFill>
                  <a:schemeClr val="tx1"/>
                </a:solidFill>
                <a:effectLst/>
                <a:latin typeface="+mn-lt"/>
                <a:ea typeface="+mn-ea"/>
                <a:cs typeface="+mn-cs"/>
              </a:rPr>
              <a:t>goals.  These need to be defined to be an effective team</a:t>
            </a:r>
            <a:r>
              <a:rPr lang="en-US" sz="1200" kern="1200" baseline="0" dirty="0">
                <a:solidFill>
                  <a:schemeClr val="tx1"/>
                </a:solidFill>
                <a:effectLst/>
                <a:latin typeface="+mn-lt"/>
                <a:ea typeface="+mn-ea"/>
                <a:cs typeface="+mn-cs"/>
              </a:rPr>
              <a:t> which will l</a:t>
            </a:r>
            <a:r>
              <a:rPr lang="en-US" sz="1200" kern="1200" dirty="0">
                <a:solidFill>
                  <a:schemeClr val="tx1"/>
                </a:solidFill>
                <a:effectLst/>
                <a:latin typeface="+mn-lt"/>
                <a:ea typeface="+mn-ea"/>
                <a:cs typeface="+mn-cs"/>
              </a:rPr>
              <a:t>earn how to work together.</a:t>
            </a:r>
          </a:p>
          <a:p>
            <a:endParaRPr lang="en-US"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In Stage 2 – STORMING, the team asks, “</a:t>
            </a:r>
            <a:r>
              <a:rPr lang="en-US" sz="1200" b="0" i="1" kern="1200" dirty="0">
                <a:solidFill>
                  <a:schemeClr val="tx1"/>
                </a:solidFill>
                <a:effectLst/>
                <a:latin typeface="+mn-lt"/>
                <a:ea typeface="+mn-ea"/>
                <a:cs typeface="+mn-cs"/>
              </a:rPr>
              <a:t>Can we work together? “</a:t>
            </a:r>
            <a:r>
              <a:rPr lang="en-US" sz="1200" b="0" i="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More conflicts emerge as members work</a:t>
            </a:r>
            <a:r>
              <a:rPr lang="en-US" sz="1200" kern="1200" baseline="0" dirty="0">
                <a:solidFill>
                  <a:schemeClr val="tx1"/>
                </a:solidFill>
                <a:effectLst/>
                <a:latin typeface="+mn-lt"/>
                <a:ea typeface="+mn-ea"/>
                <a:cs typeface="+mn-cs"/>
              </a:rPr>
              <a:t> through the challenges related to the work at hand.  </a:t>
            </a:r>
            <a:r>
              <a:rPr lang="en-US" sz="1200" kern="1200" dirty="0">
                <a:solidFill>
                  <a:schemeClr val="tx1"/>
                </a:solidFill>
                <a:effectLst/>
                <a:latin typeface="+mn-lt"/>
                <a:ea typeface="+mn-ea"/>
                <a:cs typeface="+mn-cs"/>
              </a:rPr>
              <a:t>Power plays may occur, i.e., who’s in charge &amp; what actions need to be taken toward goals.  Instability &amp; polarization  could bring conflict out in open.  At</a:t>
            </a:r>
            <a:r>
              <a:rPr lang="en-US" sz="1200" kern="1200" baseline="0" dirty="0">
                <a:solidFill>
                  <a:schemeClr val="tx1"/>
                </a:solidFill>
                <a:effectLst/>
                <a:latin typeface="+mn-lt"/>
                <a:ea typeface="+mn-ea"/>
                <a:cs typeface="+mn-cs"/>
              </a:rPr>
              <a:t> this stage i</a:t>
            </a:r>
            <a:r>
              <a:rPr lang="en-US" sz="1200" kern="1200" dirty="0">
                <a:solidFill>
                  <a:schemeClr val="tx1"/>
                </a:solidFill>
                <a:effectLst/>
                <a:latin typeface="+mn-lt"/>
                <a:ea typeface="+mn-ea"/>
                <a:cs typeface="+mn-cs"/>
              </a:rPr>
              <a:t>t is important to encourage transparent</a:t>
            </a:r>
            <a:r>
              <a:rPr lang="en-US" sz="1200" kern="1200" baseline="0" dirty="0">
                <a:solidFill>
                  <a:schemeClr val="tx1"/>
                </a:solidFill>
                <a:effectLst/>
                <a:latin typeface="+mn-lt"/>
                <a:ea typeface="+mn-ea"/>
                <a:cs typeface="+mn-cs"/>
              </a:rPr>
              <a:t> and fair</a:t>
            </a:r>
            <a:r>
              <a:rPr lang="en-US" sz="1200" kern="1200" dirty="0">
                <a:solidFill>
                  <a:schemeClr val="tx1"/>
                </a:solidFill>
                <a:effectLst/>
                <a:latin typeface="+mn-lt"/>
                <a:ea typeface="+mn-ea"/>
                <a:cs typeface="+mn-cs"/>
              </a:rPr>
              <a:t> communication &amp; affirm that disagreement is healthy &amp; resolvable.  </a:t>
            </a: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In</a:t>
            </a:r>
            <a:r>
              <a:rPr lang="en-US" sz="1200" b="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Stage 3- NORMING, the team asks,</a:t>
            </a:r>
            <a:r>
              <a:rPr lang="en-US" sz="1200" b="0" kern="1200" baseline="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How will we work together? .  </a:t>
            </a:r>
            <a:r>
              <a:rPr lang="en-US" sz="1200" kern="1200" dirty="0">
                <a:solidFill>
                  <a:schemeClr val="tx1"/>
                </a:solidFill>
                <a:effectLst/>
                <a:latin typeface="+mn-lt"/>
                <a:ea typeface="+mn-ea"/>
                <a:cs typeface="+mn-cs"/>
              </a:rPr>
              <a:t>Rules get created and team members learn to work together productively.  Team pride develops and norms are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established for how people treat each other, meetings are conducted, who will do what work &amp; how it the goals will be achieved</a:t>
            </a:r>
            <a:r>
              <a:rPr lang="en-US" sz="1200" kern="1200" baseline="0" dirty="0">
                <a:solidFill>
                  <a:schemeClr val="tx1"/>
                </a:solidFill>
                <a:effectLst/>
                <a:latin typeface="+mn-lt"/>
                <a:ea typeface="+mn-ea"/>
                <a:cs typeface="+mn-cs"/>
              </a:rPr>
              <a:t> based on the strengths and weaknesses of the team.  Team member accept each other and working becomes harmonized.  S</a:t>
            </a:r>
            <a:r>
              <a:rPr lang="en-US" sz="1200" kern="1200" dirty="0">
                <a:solidFill>
                  <a:schemeClr val="tx1"/>
                </a:solidFill>
                <a:effectLst/>
                <a:latin typeface="+mn-lt"/>
                <a:ea typeface="+mn-ea"/>
                <a:cs typeface="+mn-cs"/>
              </a:rPr>
              <a:t>kills &amp; understanding are deepened and productivity is increased.  The environment</a:t>
            </a:r>
            <a:r>
              <a:rPr lang="en-US" sz="1200" kern="1200" baseline="0" dirty="0">
                <a:solidFill>
                  <a:schemeClr val="tx1"/>
                </a:solidFill>
                <a:effectLst/>
                <a:latin typeface="+mn-lt"/>
                <a:ea typeface="+mn-ea"/>
                <a:cs typeface="+mn-cs"/>
              </a:rPr>
              <a:t> has become safe to s</a:t>
            </a:r>
            <a:r>
              <a:rPr lang="en-US" sz="1200" kern="1200" dirty="0">
                <a:solidFill>
                  <a:schemeClr val="tx1"/>
                </a:solidFill>
                <a:effectLst/>
                <a:latin typeface="+mn-lt"/>
                <a:ea typeface="+mn-ea"/>
                <a:cs typeface="+mn-cs"/>
              </a:rPr>
              <a:t>hare opinions &amp; skills</a:t>
            </a:r>
            <a:r>
              <a:rPr lang="en-US" sz="1200" kern="1200" baseline="0" dirty="0">
                <a:solidFill>
                  <a:schemeClr val="tx1"/>
                </a:solidFill>
                <a:effectLst/>
                <a:latin typeface="+mn-lt"/>
                <a:ea typeface="+mn-ea"/>
                <a:cs typeface="+mn-cs"/>
              </a:rPr>
              <a:t> which are </a:t>
            </a:r>
            <a:r>
              <a:rPr lang="en-US" sz="1200" kern="1200" dirty="0">
                <a:solidFill>
                  <a:schemeClr val="tx1"/>
                </a:solidFill>
                <a:effectLst/>
                <a:latin typeface="+mn-lt"/>
                <a:ea typeface="+mn-ea"/>
                <a:cs typeface="+mn-cs"/>
              </a:rPr>
              <a:t>evaluated critically &amp; constructively. </a:t>
            </a: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In the final Stage 4 – PERFORMING – The team asks,</a:t>
            </a:r>
            <a:r>
              <a:rPr lang="en-US" sz="1200" b="0" kern="1200" baseline="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How can we work smarter? “  </a:t>
            </a:r>
            <a:r>
              <a:rPr lang="en-US" sz="1200" kern="1200" dirty="0">
                <a:solidFill>
                  <a:schemeClr val="tx1"/>
                </a:solidFill>
                <a:effectLst/>
                <a:latin typeface="+mn-lt"/>
                <a:ea typeface="+mn-ea"/>
                <a:cs typeface="+mn-cs"/>
              </a:rPr>
              <a:t>The team becomes fully engaged and functional.  It is harmonized and achieves</a:t>
            </a:r>
            <a:r>
              <a:rPr lang="en-US" sz="1200" kern="1200" baseline="0" dirty="0">
                <a:solidFill>
                  <a:schemeClr val="tx1"/>
                </a:solidFill>
                <a:effectLst/>
                <a:latin typeface="+mn-lt"/>
                <a:ea typeface="+mn-ea"/>
                <a:cs typeface="+mn-cs"/>
              </a:rPr>
              <a:t> results by working seamlessly together as they </a:t>
            </a:r>
            <a:r>
              <a:rPr lang="en-US" sz="1200" kern="1200" dirty="0">
                <a:solidFill>
                  <a:schemeClr val="tx1"/>
                </a:solidFill>
                <a:effectLst/>
                <a:latin typeface="+mn-lt"/>
                <a:ea typeface="+mn-ea"/>
                <a:cs typeface="+mn-cs"/>
              </a:rPr>
              <a:t>diagnose, solve problems &amp; make decisions.</a:t>
            </a:r>
            <a:r>
              <a:rPr lang="en-US" sz="1200" kern="1200" baseline="0" dirty="0">
                <a:solidFill>
                  <a:schemeClr val="tx1"/>
                </a:solidFill>
                <a:effectLst/>
                <a:latin typeface="+mn-lt"/>
                <a:ea typeface="+mn-ea"/>
                <a:cs typeface="+mn-cs"/>
              </a:rPr>
              <a:t>  This is the highest stage of creativity and productivity and the </a:t>
            </a:r>
            <a:r>
              <a:rPr lang="en-US" sz="1200" kern="1200" dirty="0">
                <a:solidFill>
                  <a:schemeClr val="tx1"/>
                </a:solidFill>
                <a:effectLst/>
                <a:latin typeface="+mn-lt"/>
                <a:ea typeface="+mn-ea"/>
                <a:cs typeface="+mn-cs"/>
              </a:rPr>
              <a:t>team can handle new tasks working together or delegating work.  Team members share leadership, responsibility</a:t>
            </a:r>
            <a:r>
              <a:rPr lang="en-US" sz="1200" kern="1200" baseline="0" dirty="0">
                <a:solidFill>
                  <a:schemeClr val="tx1"/>
                </a:solidFill>
                <a:effectLst/>
                <a:latin typeface="+mn-lt"/>
                <a:ea typeface="+mn-ea"/>
                <a:cs typeface="+mn-cs"/>
              </a:rPr>
              <a:t> and accountability.</a:t>
            </a:r>
            <a:endParaRPr lang="en-US" sz="1200" kern="1200" dirty="0">
              <a:solidFill>
                <a:schemeClr val="tx1"/>
              </a:solidFill>
              <a:effectLst/>
              <a:latin typeface="+mn-lt"/>
              <a:ea typeface="+mn-ea"/>
              <a:cs typeface="+mn-cs"/>
            </a:endParaRPr>
          </a:p>
          <a:p>
            <a:endParaRPr lang="en-US" dirty="0"/>
          </a:p>
          <a:p>
            <a:r>
              <a:rPr lang="en-US" dirty="0"/>
              <a:t>Typically, the process is</a:t>
            </a:r>
            <a:r>
              <a:rPr lang="en-US" baseline="0" dirty="0"/>
              <a:t> linear as the team goes from one stage to the next, however, as new challenges arise the team can move in an out of stages 2 (STORMING) to 4 (PERFORMING) more easily because of the trust that has been built over time.  Teams that achieve this level are high-performing teams.</a:t>
            </a:r>
            <a:endParaRPr lang="en-US" dirty="0"/>
          </a:p>
        </p:txBody>
      </p:sp>
      <p:sp>
        <p:nvSpPr>
          <p:cNvPr id="4" name="Slide Number Placeholder 3"/>
          <p:cNvSpPr>
            <a:spLocks noGrp="1"/>
          </p:cNvSpPr>
          <p:nvPr>
            <p:ph type="sldNum" sz="quarter" idx="10"/>
          </p:nvPr>
        </p:nvSpPr>
        <p:spPr/>
        <p:txBody>
          <a:bodyPr/>
          <a:lstStyle/>
          <a:p>
            <a:fld id="{E9FB8C05-C492-4F46-8649-997446185646}" type="slidenum">
              <a:rPr lang="en-US" smtClean="0"/>
              <a:pPr/>
              <a:t>15</a:t>
            </a:fld>
            <a:endParaRPr lang="en-US"/>
          </a:p>
        </p:txBody>
      </p:sp>
    </p:spTree>
    <p:extLst>
      <p:ext uri="{BB962C8B-B14F-4D97-AF65-F5344CB8AC3E}">
        <p14:creationId xmlns:p14="http://schemas.microsoft.com/office/powerpoint/2010/main" val="2734527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[Review</a:t>
            </a:r>
            <a:r>
              <a:rPr lang="en-US" baseline="0" dirty="0"/>
              <a:t> bullets on slide]</a:t>
            </a:r>
            <a:endParaRPr lang="en-US" dirty="0"/>
          </a:p>
        </p:txBody>
      </p:sp>
      <p:sp>
        <p:nvSpPr>
          <p:cNvPr id="4" name="Slide Number Placeholder 3"/>
          <p:cNvSpPr>
            <a:spLocks noGrp="1"/>
          </p:cNvSpPr>
          <p:nvPr>
            <p:ph type="sldNum" sz="quarter" idx="10"/>
          </p:nvPr>
        </p:nvSpPr>
        <p:spPr/>
        <p:txBody>
          <a:bodyPr/>
          <a:lstStyle/>
          <a:p>
            <a:fld id="{E9FB8C05-C492-4F46-8649-997446185646}" type="slidenum">
              <a:rPr lang="en-US" smtClean="0"/>
              <a:pPr/>
              <a:t>17</a:t>
            </a:fld>
            <a:endParaRPr lang="en-US"/>
          </a:p>
        </p:txBody>
      </p:sp>
    </p:spTree>
    <p:extLst>
      <p:ext uri="{BB962C8B-B14F-4D97-AF65-F5344CB8AC3E}">
        <p14:creationId xmlns:p14="http://schemas.microsoft.com/office/powerpoint/2010/main" val="1785515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[Review bullets on slide]</a:t>
            </a:r>
          </a:p>
        </p:txBody>
      </p:sp>
      <p:sp>
        <p:nvSpPr>
          <p:cNvPr id="4" name="Slide Number Placeholder 3"/>
          <p:cNvSpPr>
            <a:spLocks noGrp="1"/>
          </p:cNvSpPr>
          <p:nvPr>
            <p:ph type="sldNum" sz="quarter" idx="10"/>
          </p:nvPr>
        </p:nvSpPr>
        <p:spPr/>
        <p:txBody>
          <a:bodyPr/>
          <a:lstStyle/>
          <a:p>
            <a:fld id="{E9FB8C05-C492-4F46-8649-997446185646}" type="slidenum">
              <a:rPr lang="en-US" smtClean="0"/>
              <a:pPr/>
              <a:t>21</a:t>
            </a:fld>
            <a:endParaRPr lang="en-US"/>
          </a:p>
        </p:txBody>
      </p:sp>
    </p:spTree>
    <p:extLst>
      <p:ext uri="{BB962C8B-B14F-4D97-AF65-F5344CB8AC3E}">
        <p14:creationId xmlns:p14="http://schemas.microsoft.com/office/powerpoint/2010/main" val="4025638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Teams don’t always work well together and in Patrick </a:t>
            </a:r>
            <a:r>
              <a:rPr lang="en-US" dirty="0" err="1"/>
              <a:t>Lencione’s</a:t>
            </a:r>
            <a:r>
              <a:rPr lang="en-US" dirty="0"/>
              <a:t> much read book, he tells a compelling story in which he covers the 5 dysfunctions of a team.  This</a:t>
            </a:r>
            <a:r>
              <a:rPr lang="en-US" baseline="0" dirty="0"/>
              <a:t> slide outlines these dysfunctions and how they can prevent the team from working optimally. [Review the slide]</a:t>
            </a:r>
            <a:r>
              <a:rPr lang="en-US" dirty="0"/>
              <a:t> </a:t>
            </a:r>
          </a:p>
        </p:txBody>
      </p:sp>
      <p:sp>
        <p:nvSpPr>
          <p:cNvPr id="4" name="Slide Number Placeholder 3"/>
          <p:cNvSpPr>
            <a:spLocks noGrp="1"/>
          </p:cNvSpPr>
          <p:nvPr>
            <p:ph type="sldNum" sz="quarter" idx="10"/>
          </p:nvPr>
        </p:nvSpPr>
        <p:spPr/>
        <p:txBody>
          <a:bodyPr/>
          <a:lstStyle/>
          <a:p>
            <a:fld id="{E9FB8C05-C492-4F46-8649-997446185646}" type="slidenum">
              <a:rPr lang="en-US" smtClean="0"/>
              <a:pPr/>
              <a:t>22</a:t>
            </a:fld>
            <a:endParaRPr lang="en-US"/>
          </a:p>
        </p:txBody>
      </p:sp>
    </p:spTree>
    <p:extLst>
      <p:ext uri="{BB962C8B-B14F-4D97-AF65-F5344CB8AC3E}">
        <p14:creationId xmlns:p14="http://schemas.microsoft.com/office/powerpoint/2010/main" val="993620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FB8C05-C492-4F46-8649-997446185646}" type="slidenum">
              <a:rPr lang="en-US" smtClean="0"/>
              <a:pPr/>
              <a:t>23</a:t>
            </a:fld>
            <a:endParaRPr lang="en-US"/>
          </a:p>
        </p:txBody>
      </p:sp>
    </p:spTree>
    <p:extLst>
      <p:ext uri="{BB962C8B-B14F-4D97-AF65-F5344CB8AC3E}">
        <p14:creationId xmlns:p14="http://schemas.microsoft.com/office/powerpoint/2010/main" val="951874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C110C-A4F6-384B-9C11-770CEDA37D7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CFD22AC-DD9A-9640-8B15-7C2F73E493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B62661D-A5E1-B546-9998-8E444AFD8663}"/>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5" name="Footer Placeholder 4">
            <a:extLst>
              <a:ext uri="{FF2B5EF4-FFF2-40B4-BE49-F238E27FC236}">
                <a16:creationId xmlns:a16="http://schemas.microsoft.com/office/drawing/2014/main" id="{B3E98265-B7DD-A047-8266-688B3088A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3AAB91-563F-A149-8A0C-A6C88C168ABC}"/>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3764066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C2C5D-B18A-9245-A422-F2DD0C76AAA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3DA57B7-1752-3D4F-890F-016EEB76AF3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662A5DC-3955-904B-9729-0904FFB8F852}"/>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5" name="Footer Placeholder 4">
            <a:extLst>
              <a:ext uri="{FF2B5EF4-FFF2-40B4-BE49-F238E27FC236}">
                <a16:creationId xmlns:a16="http://schemas.microsoft.com/office/drawing/2014/main" id="{C74D9D14-8F75-A149-9389-978DA80A12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F4735C-FEC4-A745-8305-217F4C24CB6C}"/>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3472543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20D7A-9C6B-E548-A67B-EDBC2E32B44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6BF307-68F7-C441-A175-278E002A84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D40B187-FF26-6F47-BFE4-99F3C6FA326C}"/>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5" name="Footer Placeholder 4">
            <a:extLst>
              <a:ext uri="{FF2B5EF4-FFF2-40B4-BE49-F238E27FC236}">
                <a16:creationId xmlns:a16="http://schemas.microsoft.com/office/drawing/2014/main" id="{970C667C-085F-4444-9FFE-15D1473182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E3BC5B-C6B5-E24B-94B8-1A52C35871DE}"/>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3177382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EA88F-C481-CC4F-BA6C-968F56A10A2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C901B50-E763-F649-80F9-54CFBD6CA5A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A72C696-DD97-914C-A3CE-9948E87D84A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681B89E-DF27-C04D-ACCE-5762D9C4D99F}"/>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6" name="Footer Placeholder 5">
            <a:extLst>
              <a:ext uri="{FF2B5EF4-FFF2-40B4-BE49-F238E27FC236}">
                <a16:creationId xmlns:a16="http://schemas.microsoft.com/office/drawing/2014/main" id="{BCFF5627-DF65-8F4D-8DBC-F6278C166A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113B48-EB09-9D4D-971B-C47BEA9CD3A2}"/>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739849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845BA-49A7-274D-B25C-7179D50D4B1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F948F3E-8D85-824E-ABE1-AD36893015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7F9152A-816F-A147-AE86-5F77C73B5DB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98AE982-99D2-F94A-9F86-BB1B6E8143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F28D1D6-A7AF-1841-9950-02771200B92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087C0F-E45E-074F-B234-FD13FD7E7D47}"/>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8" name="Footer Placeholder 7">
            <a:extLst>
              <a:ext uri="{FF2B5EF4-FFF2-40B4-BE49-F238E27FC236}">
                <a16:creationId xmlns:a16="http://schemas.microsoft.com/office/drawing/2014/main" id="{A7598BA5-B68A-BE43-AFC5-B12B4D87A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537341-EC38-574C-BE95-A70B2EF2173A}"/>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599586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A1F51-AB16-CD40-84EB-9990AC8EFAC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C27B3C0-5107-FA4B-9255-C56261F75EB8}"/>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4" name="Footer Placeholder 3">
            <a:extLst>
              <a:ext uri="{FF2B5EF4-FFF2-40B4-BE49-F238E27FC236}">
                <a16:creationId xmlns:a16="http://schemas.microsoft.com/office/drawing/2014/main" id="{D9E24E09-95AC-7846-BB1F-2D30978DD4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C81E1F-E53F-F044-B5C0-D732BE28575E}"/>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2464884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3CFEF0-A616-8241-9CB6-3036B9E698AA}"/>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3" name="Footer Placeholder 2">
            <a:extLst>
              <a:ext uri="{FF2B5EF4-FFF2-40B4-BE49-F238E27FC236}">
                <a16:creationId xmlns:a16="http://schemas.microsoft.com/office/drawing/2014/main" id="{8BB03CB9-499E-514F-BA5A-0C39C50395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EEEDE1-60C6-4F49-98AC-BF68E07D6ED9}"/>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1396057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D90F5-11DF-A646-99E6-C1525D3A23B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8F63630-D42D-3649-8DA9-372A581EAA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2ED4AFB-C45B-F84F-9BB3-99971BE1B0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EB4144-CD9F-3A48-9766-264DD7CC3850}"/>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6" name="Footer Placeholder 5">
            <a:extLst>
              <a:ext uri="{FF2B5EF4-FFF2-40B4-BE49-F238E27FC236}">
                <a16:creationId xmlns:a16="http://schemas.microsoft.com/office/drawing/2014/main" id="{849BDE8F-4C74-8E4F-A83A-B02F5EBC88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FB8325-DB36-4142-A701-41FC0CFC54E3}"/>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4135013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E1638-B2E8-FD40-A58A-D837E3379CF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E76F438-39AE-EA41-9EAD-63565488BC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54415A-5547-E045-9CAB-6556F8DC97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5BC66C4-4786-344B-BBCB-547F22B34977}"/>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6" name="Footer Placeholder 5">
            <a:extLst>
              <a:ext uri="{FF2B5EF4-FFF2-40B4-BE49-F238E27FC236}">
                <a16:creationId xmlns:a16="http://schemas.microsoft.com/office/drawing/2014/main" id="{3CE8CBC0-4FEF-564D-8578-8C58CE68F4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A14C28-768A-2E40-B526-43C1B961BAF1}"/>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2146835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90C39-A784-8644-9FBE-224DF874B11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6C88C72-66AA-BC46-B3DF-9562ABA07C8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18C8428-4786-4A4B-9AF5-56B8E02D8C7F}"/>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5" name="Footer Placeholder 4">
            <a:extLst>
              <a:ext uri="{FF2B5EF4-FFF2-40B4-BE49-F238E27FC236}">
                <a16:creationId xmlns:a16="http://schemas.microsoft.com/office/drawing/2014/main" id="{1B099C40-1A72-8643-95C8-21EBD4AF2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4E5EF3-C648-294A-B309-A4F0D2C975F8}"/>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839448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FACA9B-2350-844E-BABB-A223C0744A0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E444537-8282-E046-BD1E-2CA18EBCA23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CB4CEF7-437A-024B-960F-D4DACB7A2FCC}"/>
              </a:ext>
            </a:extLst>
          </p:cNvPr>
          <p:cNvSpPr>
            <a:spLocks noGrp="1"/>
          </p:cNvSpPr>
          <p:nvPr>
            <p:ph type="dt" sz="half" idx="10"/>
          </p:nvPr>
        </p:nvSpPr>
        <p:spPr/>
        <p:txBody>
          <a:bodyPr/>
          <a:lstStyle/>
          <a:p>
            <a:fld id="{C9DF2132-A30D-AC4C-9907-2A9227C2F5BF}" type="datetimeFigureOut">
              <a:rPr lang="en-US" smtClean="0"/>
              <a:t>6/9/24</a:t>
            </a:fld>
            <a:endParaRPr lang="en-US"/>
          </a:p>
        </p:txBody>
      </p:sp>
      <p:sp>
        <p:nvSpPr>
          <p:cNvPr id="5" name="Footer Placeholder 4">
            <a:extLst>
              <a:ext uri="{FF2B5EF4-FFF2-40B4-BE49-F238E27FC236}">
                <a16:creationId xmlns:a16="http://schemas.microsoft.com/office/drawing/2014/main" id="{46D88457-DE53-2842-BEB5-6E5AA250F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D65CF6-E4AF-FF4B-9FDB-91E92EB83354}"/>
              </a:ext>
            </a:extLst>
          </p:cNvPr>
          <p:cNvSpPr>
            <a:spLocks noGrp="1"/>
          </p:cNvSpPr>
          <p:nvPr>
            <p:ph type="sldNum" sz="quarter" idx="12"/>
          </p:nvPr>
        </p:nvSpPr>
        <p:spPr/>
        <p:txBody>
          <a:bodyPr/>
          <a:lstStyle/>
          <a:p>
            <a:fld id="{4432B483-8E91-0143-B748-39EAEC9EADCC}" type="slidenum">
              <a:rPr lang="en-US" smtClean="0"/>
              <a:t>‹#›</a:t>
            </a:fld>
            <a:endParaRPr lang="en-US"/>
          </a:p>
        </p:txBody>
      </p:sp>
    </p:spTree>
    <p:extLst>
      <p:ext uri="{BB962C8B-B14F-4D97-AF65-F5344CB8AC3E}">
        <p14:creationId xmlns:p14="http://schemas.microsoft.com/office/powerpoint/2010/main" val="249357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lor_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12192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609600" y="990600"/>
            <a:ext cx="10972800" cy="5562600"/>
          </a:xfrm>
          <a:prstGeom prst="rect">
            <a:avLst/>
          </a:prstGeom>
        </p:spPr>
        <p:txBody>
          <a:bodyPr/>
          <a:lstStyle>
            <a:lvl1pPr>
              <a:spcAft>
                <a:spcPts val="800"/>
              </a:spcAft>
              <a:defRPr sz="2400"/>
            </a:lvl1pPr>
            <a:lvl2pPr marL="742950" indent="-285750">
              <a:spcAft>
                <a:spcPts val="800"/>
              </a:spcAft>
              <a:buFont typeface="Arial" panose="020B0604020202020204" pitchFamily="34" charset="0"/>
              <a:buChar char="•"/>
              <a:defRPr sz="2000"/>
            </a:lvl2pPr>
            <a:lvl3pPr marL="1143000" indent="-228600">
              <a:spcAft>
                <a:spcPts val="800"/>
              </a:spcAft>
              <a:buFont typeface="Arial" panose="020B0604020202020204" pitchFamily="34" charset="0"/>
              <a:buChar char="•"/>
              <a:defRPr sz="1800"/>
            </a:lvl3pPr>
            <a:lvl4pPr marL="1600200" indent="-228600">
              <a:spcAft>
                <a:spcPts val="800"/>
              </a:spcAft>
              <a:buFont typeface="Arial" panose="020B0604020202020204" pitchFamily="34" charset="0"/>
              <a:buChar char="•"/>
              <a:defRPr sz="1600"/>
            </a:lvl4pPr>
            <a:lvl5pPr marL="2057400" indent="-22860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1219200" y="6704819"/>
            <a:ext cx="3657600" cy="1366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800" kern="1200" dirty="0">
                <a:solidFill>
                  <a:schemeClr val="tx1"/>
                </a:solidFill>
                <a:effectLst/>
                <a:latin typeface="+mn-lt"/>
                <a:ea typeface="+mn-ea"/>
                <a:cs typeface="+mn-cs"/>
              </a:rPr>
              <a:t>© McGraw-Hill Education</a:t>
            </a:r>
          </a:p>
          <a:p>
            <a:pPr marL="0" indent="0">
              <a:buNone/>
            </a:pPr>
            <a:endParaRPr lang="en-US" sz="8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42754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4492463" y="6324600"/>
            <a:ext cx="3207076"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2082800" y="6684964"/>
            <a:ext cx="92964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58980667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C41374-1ED0-1A4E-A77E-5AFD748DC5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A2EC364-09AF-C84A-A1EC-23F6A7065B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8C709D8-D5D4-6C4F-8248-F90870415D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DF2132-A30D-AC4C-9907-2A9227C2F5BF}" type="datetimeFigureOut">
              <a:rPr lang="en-US" smtClean="0"/>
              <a:t>6/9/24</a:t>
            </a:fld>
            <a:endParaRPr lang="en-US"/>
          </a:p>
        </p:txBody>
      </p:sp>
      <p:sp>
        <p:nvSpPr>
          <p:cNvPr id="5" name="Footer Placeholder 4">
            <a:extLst>
              <a:ext uri="{FF2B5EF4-FFF2-40B4-BE49-F238E27FC236}">
                <a16:creationId xmlns:a16="http://schemas.microsoft.com/office/drawing/2014/main" id="{A9BFDECE-6F81-124B-87D0-D8322C30F2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578A3E-33EE-674C-8BCD-7BE1E9163C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32B483-8E91-0143-B748-39EAEC9EADCC}" type="slidenum">
              <a:rPr lang="en-US" smtClean="0"/>
              <a:t>‹#›</a:t>
            </a:fld>
            <a:endParaRPr lang="en-US"/>
          </a:p>
        </p:txBody>
      </p:sp>
    </p:spTree>
    <p:extLst>
      <p:ext uri="{BB962C8B-B14F-4D97-AF65-F5344CB8AC3E}">
        <p14:creationId xmlns:p14="http://schemas.microsoft.com/office/powerpoint/2010/main" val="2725267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1">
            <a:extLst>
              <a:ext uri="{FF2B5EF4-FFF2-40B4-BE49-F238E27FC236}">
                <a16:creationId xmlns:a16="http://schemas.microsoft.com/office/drawing/2014/main" id="{37EEC6E7-F567-4A3C-0D62-80C47CD8A4D1}"/>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endParaRPr lang="en-US" altLang="en-US"/>
          </a:p>
        </p:txBody>
      </p:sp>
      <p:sp>
        <p:nvSpPr>
          <p:cNvPr id="4099" name="Rectangle 2">
            <a:extLst>
              <a:ext uri="{FF2B5EF4-FFF2-40B4-BE49-F238E27FC236}">
                <a16:creationId xmlns:a16="http://schemas.microsoft.com/office/drawing/2014/main" id="{6F8358E6-D2B7-0EAA-6C38-2E52EFE44A96}"/>
              </a:ext>
            </a:extLst>
          </p:cNvPr>
          <p:cNvSpPr>
            <a:spLocks noChangeArrowheads="1"/>
          </p:cNvSpPr>
          <p:nvPr/>
        </p:nvSpPr>
        <p:spPr bwMode="auto">
          <a:xfrm>
            <a:off x="2286000" y="533400"/>
            <a:ext cx="7467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ctr" eaLnBrk="1" hangingPunct="1">
              <a:spcBef>
                <a:spcPct val="20000"/>
              </a:spcBef>
              <a:buClr>
                <a:schemeClr val="tx1"/>
              </a:buClr>
              <a:buFont typeface="Wingdings" pitchFamily="2" charset="2"/>
              <a:buNone/>
            </a:pPr>
            <a:r>
              <a:rPr lang="en-US" sz="2800" b="1" dirty="0">
                <a:solidFill>
                  <a:srgbClr val="FF0000"/>
                </a:solidFill>
              </a:rPr>
              <a:t>Advanced Leadership and Change Management</a:t>
            </a:r>
          </a:p>
          <a:p>
            <a:pPr eaLnBrk="1" hangingPunct="1">
              <a:spcBef>
                <a:spcPct val="20000"/>
              </a:spcBef>
              <a:buClr>
                <a:schemeClr val="tx1"/>
              </a:buClr>
              <a:buFont typeface="Wingdings" pitchFamily="2" charset="2"/>
              <a:buNone/>
            </a:pPr>
            <a:endParaRPr lang="en-US" altLang="en-US" sz="2800" b="1" dirty="0">
              <a:solidFill>
                <a:srgbClr val="FF0000"/>
              </a:solidFill>
            </a:endParaRPr>
          </a:p>
          <a:p>
            <a:pPr eaLnBrk="1" hangingPunct="1">
              <a:spcBef>
                <a:spcPct val="20000"/>
              </a:spcBef>
              <a:buClr>
                <a:schemeClr val="tx1"/>
              </a:buClr>
              <a:buFont typeface="Wingdings" pitchFamily="2" charset="2"/>
              <a:buNone/>
            </a:pPr>
            <a:endParaRPr lang="en-US" altLang="en-US" sz="2800" b="1" dirty="0">
              <a:solidFill>
                <a:srgbClr val="FF0000"/>
              </a:solidFill>
            </a:endParaRPr>
          </a:p>
          <a:p>
            <a:pPr algn="ctr" eaLnBrk="1" hangingPunct="1">
              <a:spcBef>
                <a:spcPct val="20000"/>
              </a:spcBef>
              <a:buClr>
                <a:schemeClr val="tx1"/>
              </a:buClr>
              <a:buFont typeface="Wingdings" pitchFamily="2" charset="2"/>
              <a:buNone/>
            </a:pPr>
            <a:r>
              <a:rPr lang="en-US" altLang="en-US" sz="2800" b="1" dirty="0">
                <a:solidFill>
                  <a:srgbClr val="FF0000"/>
                </a:solidFill>
              </a:rPr>
              <a:t>Module-3, Session-3</a:t>
            </a:r>
            <a:endParaRPr lang="en-US" altLang="en-US" sz="2800" b="1" dirty="0">
              <a:solidFill>
                <a:srgbClr val="CC6600"/>
              </a:solidFill>
            </a:endParaRPr>
          </a:p>
          <a:p>
            <a:pPr algn="ctr" eaLnBrk="1" hangingPunct="1">
              <a:spcBef>
                <a:spcPct val="20000"/>
              </a:spcBef>
              <a:buClr>
                <a:schemeClr val="tx1"/>
              </a:buClr>
              <a:buFont typeface="Wingdings" pitchFamily="2" charset="2"/>
              <a:buNone/>
            </a:pPr>
            <a:r>
              <a:rPr lang="en-US" altLang="en-US" sz="3200" b="1" dirty="0">
                <a:solidFill>
                  <a:srgbClr val="CC6600"/>
                </a:solidFill>
              </a:rPr>
              <a:t>Leading (Across) Teams</a:t>
            </a:r>
          </a:p>
          <a:p>
            <a:pPr algn="ctr" eaLnBrk="1" hangingPunct="1">
              <a:spcBef>
                <a:spcPct val="20000"/>
              </a:spcBef>
              <a:buClr>
                <a:schemeClr val="tx1"/>
              </a:buClr>
              <a:buFont typeface="Wingdings" pitchFamily="2" charset="2"/>
              <a:buNone/>
            </a:pPr>
            <a:endParaRPr lang="en-US" altLang="en-US" sz="3200" b="1" dirty="0">
              <a:solidFill>
                <a:srgbClr val="CC6600"/>
              </a:solidFill>
            </a:endParaRPr>
          </a:p>
          <a:p>
            <a:pPr algn="ctr"/>
            <a:r>
              <a:rPr lang="en-US" sz="2000" dirty="0"/>
              <a:t>09/06/2024</a:t>
            </a:r>
          </a:p>
          <a:p>
            <a:pPr algn="ctr"/>
            <a:endParaRPr lang="en-US" sz="2000" dirty="0"/>
          </a:p>
          <a:p>
            <a:pPr algn="ctr"/>
            <a:endParaRPr lang="en-US" sz="2000" dirty="0"/>
          </a:p>
          <a:p>
            <a:pPr algn="ctr"/>
            <a:endParaRPr lang="en-US" sz="2000" dirty="0"/>
          </a:p>
          <a:p>
            <a:pPr algn="ctr"/>
            <a:r>
              <a:rPr lang="en-US" sz="2000" dirty="0"/>
              <a:t>Prof. Anupama Sharma</a:t>
            </a:r>
          </a:p>
          <a:p>
            <a:pPr eaLnBrk="1" hangingPunct="1">
              <a:spcBef>
                <a:spcPct val="20000"/>
              </a:spcBef>
              <a:buClr>
                <a:schemeClr val="tx1"/>
              </a:buClr>
              <a:buFont typeface="Wingdings" pitchFamily="2" charset="2"/>
              <a:buNone/>
            </a:pPr>
            <a:endParaRPr lang="en-US" altLang="en-US" sz="2000" b="1" dirty="0">
              <a:solidFill>
                <a:srgbClr val="CC6600"/>
              </a:solidFill>
            </a:endParaRPr>
          </a:p>
          <a:p>
            <a:pPr eaLnBrk="1" hangingPunct="1">
              <a:spcBef>
                <a:spcPct val="20000"/>
              </a:spcBef>
              <a:buClr>
                <a:schemeClr val="tx1"/>
              </a:buClr>
              <a:buFont typeface="Wingdings" pitchFamily="2" charset="2"/>
              <a:buNone/>
            </a:pPr>
            <a:endParaRPr lang="en-US" altLang="en-US" sz="3200" b="1" dirty="0">
              <a:solidFill>
                <a:srgbClr val="CC6600"/>
              </a:solidFill>
            </a:endParaRPr>
          </a:p>
          <a:p>
            <a:pPr eaLnBrk="1" hangingPunct="1">
              <a:spcBef>
                <a:spcPct val="20000"/>
              </a:spcBef>
              <a:buClr>
                <a:schemeClr val="tx1"/>
              </a:buClr>
              <a:buFont typeface="Wingdings" pitchFamily="2" charset="2"/>
              <a:buNone/>
            </a:pPr>
            <a:endParaRPr lang="en-US" altLang="en-US" sz="3200" b="1" dirty="0">
              <a:solidFill>
                <a:srgbClr val="CC6600"/>
              </a:solidFill>
            </a:endParaRPr>
          </a:p>
        </p:txBody>
      </p:sp>
      <p:sp>
        <p:nvSpPr>
          <p:cNvPr id="3" name="Rectangle 6">
            <a:extLst>
              <a:ext uri="{FF2B5EF4-FFF2-40B4-BE49-F238E27FC236}">
                <a16:creationId xmlns:a16="http://schemas.microsoft.com/office/drawing/2014/main" id="{7AE76C01-4C6F-8D23-D5B1-6F64A3A661F4}"/>
              </a:ext>
            </a:extLst>
          </p:cNvPr>
          <p:cNvSpPr>
            <a:spLocks noChangeArrowheads="1"/>
          </p:cNvSpPr>
          <p:nvPr/>
        </p:nvSpPr>
        <p:spPr bwMode="auto">
          <a:xfrm>
            <a:off x="6689435" y="3671615"/>
            <a:ext cx="184731"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eaLnBrk="0" fontAlgn="base" hangingPunct="0">
              <a:spcBef>
                <a:spcPct val="0"/>
              </a:spcBef>
              <a:spcAft>
                <a:spcPct val="0"/>
              </a:spcAft>
            </a:pPr>
            <a:br>
              <a:rPr lang="en-US" altLang="en-US" sz="900">
                <a:latin typeface="Helvetica" pitchFamily="2" charset="0"/>
              </a:rPr>
            </a:br>
            <a:endParaRPr lang="en-US" altLang="en-US" sz="1000">
              <a:latin typeface="Arial" panose="020B0604020202020204" pitchFamily="34" charset="0"/>
            </a:endParaRPr>
          </a:p>
        </p:txBody>
      </p:sp>
      <p:pic>
        <p:nvPicPr>
          <p:cNvPr id="4" name="Picture 3">
            <a:extLst>
              <a:ext uri="{FF2B5EF4-FFF2-40B4-BE49-F238E27FC236}">
                <a16:creationId xmlns:a16="http://schemas.microsoft.com/office/drawing/2014/main" id="{4D606CEB-54EE-F2DF-85CC-76D4242F2261}"/>
              </a:ext>
            </a:extLst>
          </p:cNvPr>
          <p:cNvPicPr>
            <a:picLocks noChangeAspect="1"/>
          </p:cNvPicPr>
          <p:nvPr/>
        </p:nvPicPr>
        <p:blipFill>
          <a:blip r:embed="rId3"/>
          <a:stretch>
            <a:fillRect/>
          </a:stretch>
        </p:blipFill>
        <p:spPr>
          <a:xfrm>
            <a:off x="4679950" y="4514850"/>
            <a:ext cx="2679700" cy="762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752600" y="990600"/>
            <a:ext cx="8610600" cy="5715000"/>
          </a:xfrm>
          <a:prstGeom prst="rect">
            <a:avLst/>
          </a:prstGeom>
        </p:spPr>
        <p:txBody>
          <a:bodyPr vert="horz" lIns="91440" tIns="45720" rIns="91440" bIns="45720" rtlCol="0">
            <a:normAutofit/>
          </a:bodyPr>
          <a:lstStyle/>
          <a:p>
            <a:pPr lvl="1"/>
            <a:endParaRPr lang="en-US" sz="1000" dirty="0">
              <a:solidFill>
                <a:srgbClr val="000000"/>
              </a:solidFill>
            </a:endParaRPr>
          </a:p>
          <a:p>
            <a:pPr marL="1200150" lvl="2" indent="-285750">
              <a:buFont typeface="Arial"/>
              <a:buChar char="•"/>
            </a:pPr>
            <a:endParaRPr lang="en-US" b="1" i="1" dirty="0">
              <a:solidFill>
                <a:srgbClr val="000000"/>
              </a:solidFill>
            </a:endParaRPr>
          </a:p>
          <a:p>
            <a:pPr marL="742950" lvl="1" indent="-285750">
              <a:buFont typeface="Arial"/>
              <a:buChar char="•"/>
            </a:pPr>
            <a:r>
              <a:rPr lang="en-US" b="1" i="1" dirty="0">
                <a:solidFill>
                  <a:srgbClr val="000000"/>
                </a:solidFill>
              </a:rPr>
              <a:t>“If your actions inspire others to dream more, learn more, do more and become more, you are a leader” </a:t>
            </a:r>
            <a:r>
              <a:rPr lang="en-US" dirty="0">
                <a:solidFill>
                  <a:srgbClr val="000000"/>
                </a:solidFill>
              </a:rPr>
              <a:t> John Quincy Adams</a:t>
            </a:r>
          </a:p>
          <a:p>
            <a:pPr lvl="1">
              <a:buFont typeface="Arial" pitchFamily="34" charset="0"/>
              <a:buChar char="•"/>
            </a:pPr>
            <a:endParaRPr lang="en-US" sz="1000"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a:p>
            <a:pPr marL="1200150" lvl="2" indent="-285750">
              <a:buFont typeface="Arial"/>
              <a:buChar char="•"/>
            </a:pPr>
            <a:endParaRPr lang="en-US" b="1" i="1" dirty="0">
              <a:solidFill>
                <a:srgbClr val="000000"/>
              </a:solidFill>
            </a:endParaRPr>
          </a:p>
        </p:txBody>
      </p:sp>
      <p:sp>
        <p:nvSpPr>
          <p:cNvPr id="7" name="Title Placeholder 1"/>
          <p:cNvSpPr txBox="1">
            <a:spLocks/>
          </p:cNvSpPr>
          <p:nvPr/>
        </p:nvSpPr>
        <p:spPr>
          <a:xfrm>
            <a:off x="1981200" y="274638"/>
            <a:ext cx="8229600" cy="1143000"/>
          </a:xfrm>
          <a:prstGeom prst="rect">
            <a:avLst/>
          </a:prstGeom>
        </p:spPr>
        <p:txBody>
          <a:bodyPr vert="horz" lIns="91440" tIns="45720" rIns="91440" bIns="45720" rtlCol="0" anchor="ctr">
            <a:normAutofit/>
          </a:bodyPr>
          <a:lstStyle/>
          <a:p>
            <a:pPr lvl="0">
              <a:spcBef>
                <a:spcPct val="0"/>
              </a:spcBef>
              <a:defRPr/>
            </a:pPr>
            <a:r>
              <a:rPr lang="en-US" sz="3200" b="1" dirty="0">
                <a:solidFill>
                  <a:srgbClr val="782327"/>
                </a:solidFill>
              </a:rPr>
              <a:t>Leadership</a:t>
            </a:r>
          </a:p>
          <a:p>
            <a:pPr lvl="0">
              <a:spcBef>
                <a:spcPct val="0"/>
              </a:spcBef>
              <a:defRPr/>
            </a:pPr>
            <a:r>
              <a:rPr lang="en-US" sz="2800" dirty="0">
                <a:solidFill>
                  <a:srgbClr val="782327"/>
                </a:solidFill>
              </a:rPr>
              <a:t>Definition</a:t>
            </a:r>
            <a:endParaRPr lang="en-US" sz="4000" dirty="0">
              <a:latin typeface="+mj-lt"/>
              <a:ea typeface="+mj-ea"/>
              <a:cs typeface="+mj-cs"/>
            </a:endParaRPr>
          </a:p>
        </p:txBody>
      </p:sp>
      <p:grpSp>
        <p:nvGrpSpPr>
          <p:cNvPr id="16" name="Group 15"/>
          <p:cNvGrpSpPr/>
          <p:nvPr/>
        </p:nvGrpSpPr>
        <p:grpSpPr>
          <a:xfrm>
            <a:off x="3136523" y="2134518"/>
            <a:ext cx="5902213" cy="3750952"/>
            <a:chOff x="1031659" y="1964048"/>
            <a:chExt cx="6394554" cy="3777913"/>
          </a:xfrm>
        </p:grpSpPr>
        <p:pic>
          <p:nvPicPr>
            <p:cNvPr id="35851" name="Picture 11" descr="C:\Users\kmaynard\Desktop\Joan of Arc.jpg"/>
            <p:cNvPicPr>
              <a:picLocks noChangeAspect="1" noChangeArrowheads="1"/>
            </p:cNvPicPr>
            <p:nvPr/>
          </p:nvPicPr>
          <p:blipFill>
            <a:blip r:embed="rId3" cstate="print"/>
            <a:srcRect/>
            <a:stretch>
              <a:fillRect/>
            </a:stretch>
          </p:blipFill>
          <p:spPr bwMode="auto">
            <a:xfrm>
              <a:off x="3810000" y="2954708"/>
              <a:ext cx="990600" cy="1388692"/>
            </a:xfrm>
            <a:prstGeom prst="rect">
              <a:avLst/>
            </a:prstGeom>
            <a:noFill/>
          </p:spPr>
        </p:pic>
        <p:pic>
          <p:nvPicPr>
            <p:cNvPr id="35841" name="Picture 1" descr="C:\Users\kmaynard\Desktop\Reagan.jpg"/>
            <p:cNvPicPr>
              <a:picLocks noChangeAspect="1" noChangeArrowheads="1"/>
            </p:cNvPicPr>
            <p:nvPr/>
          </p:nvPicPr>
          <p:blipFill>
            <a:blip r:embed="rId4" cstate="print"/>
            <a:srcRect/>
            <a:stretch>
              <a:fillRect/>
            </a:stretch>
          </p:blipFill>
          <p:spPr bwMode="auto">
            <a:xfrm>
              <a:off x="2170100" y="3867211"/>
              <a:ext cx="1676400" cy="1524000"/>
            </a:xfrm>
            <a:prstGeom prst="rect">
              <a:avLst/>
            </a:prstGeom>
            <a:noFill/>
          </p:spPr>
        </p:pic>
        <p:pic>
          <p:nvPicPr>
            <p:cNvPr id="35842" name="Picture 2" descr="C:\Users\kmaynard\Desktop\King.jpg"/>
            <p:cNvPicPr>
              <a:picLocks noChangeAspect="1" noChangeArrowheads="1"/>
            </p:cNvPicPr>
            <p:nvPr/>
          </p:nvPicPr>
          <p:blipFill>
            <a:blip r:embed="rId5" cstate="print"/>
            <a:srcRect/>
            <a:stretch>
              <a:fillRect/>
            </a:stretch>
          </p:blipFill>
          <p:spPr bwMode="auto">
            <a:xfrm>
              <a:off x="1031659" y="2923881"/>
              <a:ext cx="1885950" cy="942975"/>
            </a:xfrm>
            <a:prstGeom prst="rect">
              <a:avLst/>
            </a:prstGeom>
            <a:noFill/>
          </p:spPr>
        </p:pic>
        <p:pic>
          <p:nvPicPr>
            <p:cNvPr id="35846" name="Picture 6" descr="C:\Users\kmaynard\Desktop\Lincoln.jpg"/>
            <p:cNvPicPr>
              <a:picLocks noChangeAspect="1" noChangeArrowheads="1"/>
            </p:cNvPicPr>
            <p:nvPr/>
          </p:nvPicPr>
          <p:blipFill>
            <a:blip r:embed="rId6" cstate="print"/>
            <a:srcRect/>
            <a:stretch>
              <a:fillRect/>
            </a:stretch>
          </p:blipFill>
          <p:spPr bwMode="auto">
            <a:xfrm>
              <a:off x="5172173" y="1970989"/>
              <a:ext cx="1447800" cy="1145111"/>
            </a:xfrm>
            <a:prstGeom prst="rect">
              <a:avLst/>
            </a:prstGeom>
            <a:noFill/>
          </p:spPr>
        </p:pic>
        <p:pic>
          <p:nvPicPr>
            <p:cNvPr id="35847" name="Picture 7" descr="C:\Users\kmaynard\Desktop\Thatcher.jpg"/>
            <p:cNvPicPr>
              <a:picLocks noChangeAspect="1" noChangeArrowheads="1"/>
            </p:cNvPicPr>
            <p:nvPr/>
          </p:nvPicPr>
          <p:blipFill>
            <a:blip r:embed="rId7" cstate="print"/>
            <a:srcRect/>
            <a:stretch>
              <a:fillRect/>
            </a:stretch>
          </p:blipFill>
          <p:spPr bwMode="auto">
            <a:xfrm>
              <a:off x="1447800" y="1964048"/>
              <a:ext cx="1295400" cy="970044"/>
            </a:xfrm>
            <a:prstGeom prst="rect">
              <a:avLst/>
            </a:prstGeom>
            <a:noFill/>
          </p:spPr>
        </p:pic>
        <p:pic>
          <p:nvPicPr>
            <p:cNvPr id="35848" name="Picture 8" descr="C:\Users\kmaynard\Desktop\MTeresa.jpg"/>
            <p:cNvPicPr>
              <a:picLocks noChangeAspect="1" noChangeArrowheads="1"/>
            </p:cNvPicPr>
            <p:nvPr/>
          </p:nvPicPr>
          <p:blipFill>
            <a:blip r:embed="rId8" cstate="print"/>
            <a:srcRect/>
            <a:stretch>
              <a:fillRect/>
            </a:stretch>
          </p:blipFill>
          <p:spPr bwMode="auto">
            <a:xfrm>
              <a:off x="6115638" y="4267200"/>
              <a:ext cx="1200150" cy="1474761"/>
            </a:xfrm>
            <a:prstGeom prst="rect">
              <a:avLst/>
            </a:prstGeom>
            <a:noFill/>
          </p:spPr>
        </p:pic>
        <p:pic>
          <p:nvPicPr>
            <p:cNvPr id="35850" name="Picture 10" descr="C:\Users\kmaynard\Desktop\Curie.jpg"/>
            <p:cNvPicPr>
              <a:picLocks noChangeAspect="1" noChangeArrowheads="1"/>
            </p:cNvPicPr>
            <p:nvPr/>
          </p:nvPicPr>
          <p:blipFill>
            <a:blip r:embed="rId9" cstate="print"/>
            <a:srcRect/>
            <a:stretch>
              <a:fillRect/>
            </a:stretch>
          </p:blipFill>
          <p:spPr bwMode="auto">
            <a:xfrm>
              <a:off x="5591665" y="3124200"/>
              <a:ext cx="1834548" cy="1143000"/>
            </a:xfrm>
            <a:prstGeom prst="rect">
              <a:avLst/>
            </a:prstGeom>
            <a:noFill/>
          </p:spPr>
        </p:pic>
        <p:pic>
          <p:nvPicPr>
            <p:cNvPr id="35845" name="Picture 5" descr="C:\Users\kmaynard\Desktop\Carnegie.jpg"/>
            <p:cNvPicPr>
              <a:picLocks noChangeAspect="1" noChangeArrowheads="1"/>
            </p:cNvPicPr>
            <p:nvPr/>
          </p:nvPicPr>
          <p:blipFill>
            <a:blip r:embed="rId10" cstate="print"/>
            <a:srcRect/>
            <a:stretch>
              <a:fillRect/>
            </a:stretch>
          </p:blipFill>
          <p:spPr bwMode="auto">
            <a:xfrm>
              <a:off x="3809216" y="4267200"/>
              <a:ext cx="2306782" cy="1371600"/>
            </a:xfrm>
            <a:prstGeom prst="rect">
              <a:avLst/>
            </a:prstGeom>
            <a:noFill/>
          </p:spPr>
        </p:pic>
        <p:pic>
          <p:nvPicPr>
            <p:cNvPr id="35849" name="Picture 9" descr="C:\Users\kmaynard\Desktop\Catherine the Great.jpg"/>
            <p:cNvPicPr>
              <a:picLocks noChangeAspect="1" noChangeArrowheads="1"/>
            </p:cNvPicPr>
            <p:nvPr/>
          </p:nvPicPr>
          <p:blipFill>
            <a:blip r:embed="rId11" cstate="print"/>
            <a:srcRect/>
            <a:stretch>
              <a:fillRect/>
            </a:stretch>
          </p:blipFill>
          <p:spPr bwMode="auto">
            <a:xfrm>
              <a:off x="3810000" y="1972557"/>
              <a:ext cx="1384551" cy="1042988"/>
            </a:xfrm>
            <a:prstGeom prst="rect">
              <a:avLst/>
            </a:prstGeom>
            <a:noFill/>
          </p:spPr>
        </p:pic>
        <p:pic>
          <p:nvPicPr>
            <p:cNvPr id="35843" name="Picture 3" descr="C:\Users\kmaynard\Desktop\Ghandi.jpg"/>
            <p:cNvPicPr>
              <a:picLocks noChangeAspect="1" noChangeArrowheads="1"/>
            </p:cNvPicPr>
            <p:nvPr/>
          </p:nvPicPr>
          <p:blipFill>
            <a:blip r:embed="rId12" cstate="print"/>
            <a:srcRect/>
            <a:stretch>
              <a:fillRect/>
            </a:stretch>
          </p:blipFill>
          <p:spPr bwMode="auto">
            <a:xfrm>
              <a:off x="4753466" y="3010292"/>
              <a:ext cx="838200" cy="1256907"/>
            </a:xfrm>
            <a:prstGeom prst="rect">
              <a:avLst/>
            </a:prstGeom>
            <a:noFill/>
          </p:spPr>
        </p:pic>
        <p:pic>
          <p:nvPicPr>
            <p:cNvPr id="35844" name="Picture 4" descr="C:\Users\kmaynard\Desktop\Mandela.jpg"/>
            <p:cNvPicPr>
              <a:picLocks noChangeAspect="1" noChangeArrowheads="1"/>
            </p:cNvPicPr>
            <p:nvPr/>
          </p:nvPicPr>
          <p:blipFill>
            <a:blip r:embed="rId13" cstate="print"/>
            <a:srcRect/>
            <a:stretch>
              <a:fillRect/>
            </a:stretch>
          </p:blipFill>
          <p:spPr bwMode="auto">
            <a:xfrm>
              <a:off x="2737849" y="2381250"/>
              <a:ext cx="1128713" cy="1504950"/>
            </a:xfrm>
            <a:prstGeom prst="rect">
              <a:avLst/>
            </a:prstGeom>
            <a:noFill/>
          </p:spPr>
        </p:pic>
      </p:grpSp>
      <p:pic>
        <p:nvPicPr>
          <p:cNvPr id="35852" name="Picture 12" descr="C:\Users\kmaynard\Desktop\Confucious.jpg"/>
          <p:cNvPicPr>
            <a:picLocks noChangeAspect="1" noChangeArrowheads="1"/>
          </p:cNvPicPr>
          <p:nvPr/>
        </p:nvPicPr>
        <p:blipFill>
          <a:blip r:embed="rId14" cstate="print"/>
          <a:srcRect/>
          <a:stretch>
            <a:fillRect/>
          </a:stretch>
        </p:blipFill>
        <p:spPr bwMode="auto">
          <a:xfrm>
            <a:off x="3276600" y="4018962"/>
            <a:ext cx="914400" cy="1397000"/>
          </a:xfrm>
          <a:prstGeom prst="rect">
            <a:avLst/>
          </a:prstGeom>
          <a:noFill/>
        </p:spPr>
      </p:pic>
      <p:sp>
        <p:nvSpPr>
          <p:cNvPr id="35854" name="AutoShape 14" descr="Image result for julius caesar"/>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36757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981200" y="1371600"/>
            <a:ext cx="8229600" cy="914400"/>
          </a:xfrm>
          <a:prstGeom prst="rect">
            <a:avLst/>
          </a:prstGeom>
        </p:spPr>
        <p:txBody>
          <a:bodyPr vert="horz" lIns="91440" tIns="45720" rIns="91440" bIns="45720" rtlCol="0">
            <a:normAutofit/>
          </a:bodyPr>
          <a:lstStyle/>
          <a:p>
            <a:pPr marL="342900" indent="-342900">
              <a:spcBef>
                <a:spcPct val="20000"/>
              </a:spcBef>
              <a:buFont typeface="Arial"/>
              <a:buChar char="•"/>
              <a:defRPr/>
            </a:pPr>
            <a:r>
              <a:rPr lang="en-US" sz="2400" dirty="0"/>
              <a:t>The best leaders are also good managers, although it is rare to find the best traits of both in one person</a:t>
            </a:r>
          </a:p>
          <a:p>
            <a:pPr marL="342900" indent="-342900">
              <a:spcBef>
                <a:spcPct val="20000"/>
              </a:spcBef>
              <a:buFont typeface="Arial"/>
              <a:buChar char="•"/>
              <a:defRPr/>
            </a:pPr>
            <a:endParaRPr lang="en-US" sz="2400" dirty="0"/>
          </a:p>
        </p:txBody>
      </p:sp>
      <p:sp>
        <p:nvSpPr>
          <p:cNvPr id="7" name="Title Placeholder 1"/>
          <p:cNvSpPr txBox="1">
            <a:spLocks/>
          </p:cNvSpPr>
          <p:nvPr/>
        </p:nvSpPr>
        <p:spPr>
          <a:xfrm>
            <a:off x="1828800" y="274638"/>
            <a:ext cx="8534400" cy="1143000"/>
          </a:xfrm>
          <a:prstGeom prst="rect">
            <a:avLst/>
          </a:prstGeom>
        </p:spPr>
        <p:txBody>
          <a:bodyPr vert="horz" lIns="91440" tIns="45720" rIns="91440" bIns="45720" rtlCol="0" anchor="ctr">
            <a:normAutofit/>
          </a:bodyPr>
          <a:lstStyle/>
          <a:p>
            <a:pPr algn="ctr">
              <a:spcBef>
                <a:spcPct val="0"/>
              </a:spcBef>
              <a:defRPr/>
            </a:pPr>
            <a:r>
              <a:rPr lang="en-US" sz="3200" b="1" dirty="0">
                <a:solidFill>
                  <a:srgbClr val="782327"/>
                </a:solidFill>
                <a:latin typeface="+mj-lt"/>
                <a:ea typeface="+mj-ea"/>
                <a:cs typeface="+mj-cs"/>
              </a:rPr>
              <a:t>The Ultimate Leader</a:t>
            </a:r>
          </a:p>
        </p:txBody>
      </p:sp>
      <p:pic>
        <p:nvPicPr>
          <p:cNvPr id="2" name="Picture 1" descr="5 levels of leadership.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2432538"/>
            <a:ext cx="5334000" cy="3282462"/>
          </a:xfrm>
          <a:prstGeom prst="rect">
            <a:avLst/>
          </a:prstGeom>
        </p:spPr>
      </p:pic>
      <p:sp>
        <p:nvSpPr>
          <p:cNvPr id="5" name="TextBox 4"/>
          <p:cNvSpPr txBox="1"/>
          <p:nvPr/>
        </p:nvSpPr>
        <p:spPr>
          <a:xfrm>
            <a:off x="4481567" y="5845315"/>
            <a:ext cx="3236142" cy="492443"/>
          </a:xfrm>
          <a:prstGeom prst="rect">
            <a:avLst/>
          </a:prstGeom>
          <a:noFill/>
        </p:spPr>
        <p:txBody>
          <a:bodyPr wrap="none" rtlCol="0">
            <a:spAutoFit/>
          </a:bodyPr>
          <a:lstStyle/>
          <a:p>
            <a:pPr algn="ctr"/>
            <a:r>
              <a:rPr lang="en-US" sz="1400" b="1" dirty="0"/>
              <a:t>“</a:t>
            </a:r>
            <a:r>
              <a:rPr lang="en-US" sz="1400" b="1" i="1" dirty="0"/>
              <a:t>Everything rises and falls on leadership”</a:t>
            </a:r>
          </a:p>
          <a:p>
            <a:pPr algn="ctr"/>
            <a:r>
              <a:rPr lang="en-US" sz="1200" dirty="0"/>
              <a:t>John C. Maxwell</a:t>
            </a:r>
          </a:p>
        </p:txBody>
      </p:sp>
    </p:spTree>
    <p:extLst>
      <p:ext uri="{BB962C8B-B14F-4D97-AF65-F5344CB8AC3E}">
        <p14:creationId xmlns:p14="http://schemas.microsoft.com/office/powerpoint/2010/main" val="4041639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Placeholder 1"/>
          <p:cNvSpPr txBox="1">
            <a:spLocks/>
          </p:cNvSpPr>
          <p:nvPr/>
        </p:nvSpPr>
        <p:spPr>
          <a:xfrm>
            <a:off x="1981200" y="274638"/>
            <a:ext cx="8229600" cy="1143000"/>
          </a:xfrm>
          <a:prstGeom prst="rect">
            <a:avLst/>
          </a:prstGeom>
        </p:spPr>
        <p:txBody>
          <a:bodyPr vert="horz" lIns="91440" tIns="45720" rIns="91440" bIns="45720" rtlCol="0" anchor="ctr">
            <a:normAutofit/>
          </a:bodyPr>
          <a:lstStyle/>
          <a:p>
            <a:pPr algn="ctr">
              <a:spcBef>
                <a:spcPct val="0"/>
              </a:spcBef>
              <a:defRPr/>
            </a:pPr>
            <a:r>
              <a:rPr lang="en-US" sz="3200" b="1" dirty="0">
                <a:solidFill>
                  <a:srgbClr val="782327"/>
                </a:solidFill>
                <a:latin typeface="+mj-lt"/>
                <a:ea typeface="+mj-ea"/>
                <a:cs typeface="+mj-cs"/>
              </a:rPr>
              <a:t>Six Management Styles</a:t>
            </a:r>
          </a:p>
        </p:txBody>
      </p:sp>
      <p:sp>
        <p:nvSpPr>
          <p:cNvPr id="16386" name="AutoShape 2" descr="Image result for effective leadership styles"/>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コンテンツ プレースホルダー 2"/>
          <p:cNvSpPr txBox="1">
            <a:spLocks/>
          </p:cNvSpPr>
          <p:nvPr/>
        </p:nvSpPr>
        <p:spPr bwMode="auto">
          <a:xfrm>
            <a:off x="2209800" y="1447800"/>
            <a:ext cx="8077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457200" indent="-457200" eaLnBrk="0" fontAlgn="base" hangingPunct="0">
              <a:spcBef>
                <a:spcPct val="20000"/>
              </a:spcBef>
              <a:spcAft>
                <a:spcPct val="0"/>
              </a:spcAft>
              <a:buFont typeface="Arial" pitchFamily="34" charset="0"/>
              <a:buChar char="•"/>
              <a:defRPr/>
            </a:pPr>
            <a:r>
              <a:rPr kumimoji="1" lang="en-US" sz="2800" dirty="0">
                <a:solidFill>
                  <a:srgbClr val="4C4948"/>
                </a:solidFill>
                <a:latin typeface="Arial"/>
                <a:ea typeface="HGPｺﾞｼｯｸM"/>
              </a:rPr>
              <a:t>Based on Daniel </a:t>
            </a:r>
            <a:r>
              <a:rPr kumimoji="1" lang="en-US" sz="2800" dirty="0" err="1">
                <a:solidFill>
                  <a:srgbClr val="4C4948"/>
                </a:solidFill>
                <a:latin typeface="Arial"/>
                <a:ea typeface="HGPｺﾞｼｯｸM"/>
              </a:rPr>
              <a:t>Goleman’s</a:t>
            </a:r>
            <a:r>
              <a:rPr kumimoji="1" lang="en-US" sz="2800" dirty="0">
                <a:solidFill>
                  <a:srgbClr val="4C4948"/>
                </a:solidFill>
                <a:latin typeface="Arial"/>
                <a:ea typeface="HGPｺﾞｼｯｸM"/>
              </a:rPr>
              <a:t> classic study </a:t>
            </a:r>
            <a:r>
              <a:rPr kumimoji="1" lang="en-US" sz="2000" dirty="0">
                <a:solidFill>
                  <a:srgbClr val="4C4948"/>
                </a:solidFill>
                <a:latin typeface="Arial"/>
                <a:ea typeface="HGPｺﾞｼｯｸM"/>
              </a:rPr>
              <a:t>(Harvard Business Review, 2000)</a:t>
            </a:r>
            <a:r>
              <a:rPr kumimoji="1" lang="en-US" sz="2800" dirty="0">
                <a:solidFill>
                  <a:srgbClr val="4C4948"/>
                </a:solidFill>
                <a:latin typeface="Arial"/>
                <a:ea typeface="HGPｺﾞｼｯｸM"/>
              </a:rPr>
              <a:t> of more than 3000 mid-level managers</a:t>
            </a:r>
          </a:p>
          <a:p>
            <a:pPr marL="457200" indent="-457200" eaLnBrk="0" fontAlgn="base" hangingPunct="0">
              <a:spcBef>
                <a:spcPct val="20000"/>
              </a:spcBef>
              <a:spcAft>
                <a:spcPct val="0"/>
              </a:spcAft>
              <a:buFont typeface="Arial" pitchFamily="34" charset="0"/>
              <a:buChar char="•"/>
              <a:defRPr/>
            </a:pPr>
            <a:endParaRPr kumimoji="1" lang="en-US" sz="1000" dirty="0">
              <a:solidFill>
                <a:srgbClr val="4C4948"/>
              </a:solidFill>
              <a:latin typeface="Arial"/>
              <a:ea typeface="HGPｺﾞｼｯｸM"/>
            </a:endParaRPr>
          </a:p>
          <a:p>
            <a:pPr marL="914400" lvl="1" indent="-457200" eaLnBrk="0" fontAlgn="base" hangingPunct="0">
              <a:spcBef>
                <a:spcPct val="20000"/>
              </a:spcBef>
              <a:spcAft>
                <a:spcPct val="0"/>
              </a:spcAft>
              <a:buFont typeface="Wingdings" pitchFamily="2" charset="2"/>
              <a:buChar char="§"/>
              <a:defRPr/>
            </a:pPr>
            <a:r>
              <a:rPr kumimoji="1" lang="en-US" sz="2000" dirty="0">
                <a:solidFill>
                  <a:srgbClr val="4C4948"/>
                </a:solidFill>
                <a:latin typeface="Arial"/>
                <a:ea typeface="HGPｺﾞｼｯｸM"/>
              </a:rPr>
              <a:t>Directive 	-  </a:t>
            </a:r>
            <a:r>
              <a:rPr lang="en-US" sz="2000" dirty="0"/>
              <a:t>The “</a:t>
            </a:r>
            <a:r>
              <a:rPr lang="en-US" sz="2000" i="1" dirty="0"/>
              <a:t>do it the way I tell you</a:t>
            </a:r>
            <a:r>
              <a:rPr lang="en-US" sz="2000" dirty="0"/>
              <a:t>” manager</a:t>
            </a:r>
          </a:p>
          <a:p>
            <a:pPr marL="914400" lvl="1" indent="-457200" eaLnBrk="0" fontAlgn="base" hangingPunct="0">
              <a:spcBef>
                <a:spcPct val="20000"/>
              </a:spcBef>
              <a:spcAft>
                <a:spcPct val="0"/>
              </a:spcAft>
              <a:buFont typeface="Wingdings" pitchFamily="2" charset="2"/>
              <a:buChar char="§"/>
              <a:defRPr/>
            </a:pPr>
            <a:r>
              <a:rPr kumimoji="1" lang="en-US" sz="2000" dirty="0">
                <a:solidFill>
                  <a:srgbClr val="4C4948"/>
                </a:solidFill>
                <a:latin typeface="Arial"/>
                <a:ea typeface="HGPｺﾞｼｯｸM"/>
              </a:rPr>
              <a:t>Authoritative 	-  </a:t>
            </a:r>
            <a:r>
              <a:rPr lang="en-US" sz="2000" dirty="0"/>
              <a:t>The “</a:t>
            </a:r>
            <a:r>
              <a:rPr lang="en-US" sz="2000" i="1" dirty="0"/>
              <a:t>firm but fair</a:t>
            </a:r>
            <a:r>
              <a:rPr lang="en-US" sz="2000" dirty="0"/>
              <a:t>” manager</a:t>
            </a:r>
          </a:p>
          <a:p>
            <a:pPr marL="914400" lvl="1" indent="-457200" eaLnBrk="0" fontAlgn="base" hangingPunct="0">
              <a:spcBef>
                <a:spcPct val="20000"/>
              </a:spcBef>
              <a:spcAft>
                <a:spcPct val="0"/>
              </a:spcAft>
              <a:buFont typeface="Wingdings" pitchFamily="2" charset="2"/>
              <a:buChar char="§"/>
              <a:defRPr/>
            </a:pPr>
            <a:r>
              <a:rPr kumimoji="1" lang="en-US" sz="2000" dirty="0" err="1">
                <a:solidFill>
                  <a:srgbClr val="4C4948"/>
                </a:solidFill>
                <a:ea typeface="HGPｺﾞｼｯｸM"/>
              </a:rPr>
              <a:t>Affiliative</a:t>
            </a:r>
            <a:r>
              <a:rPr kumimoji="1" lang="en-US" sz="2000" dirty="0">
                <a:solidFill>
                  <a:srgbClr val="4C4948"/>
                </a:solidFill>
                <a:ea typeface="HGPｺﾞｼｯｸM"/>
              </a:rPr>
              <a:t>	-  </a:t>
            </a:r>
            <a:r>
              <a:rPr lang="en-US" sz="2000" dirty="0"/>
              <a:t>The “</a:t>
            </a:r>
            <a:r>
              <a:rPr lang="en-US" sz="2000" i="1" dirty="0"/>
              <a:t>people first, task second</a:t>
            </a:r>
            <a:r>
              <a:rPr lang="en-US" sz="2000" dirty="0"/>
              <a:t>” manager</a:t>
            </a:r>
          </a:p>
          <a:p>
            <a:pPr marL="914400" lvl="1" indent="-457200" eaLnBrk="0" fontAlgn="base" hangingPunct="0">
              <a:spcBef>
                <a:spcPct val="20000"/>
              </a:spcBef>
              <a:spcAft>
                <a:spcPct val="0"/>
              </a:spcAft>
              <a:buFont typeface="Wingdings" pitchFamily="2" charset="2"/>
              <a:buChar char="§"/>
              <a:defRPr/>
            </a:pPr>
            <a:r>
              <a:rPr kumimoji="1" lang="en-US" sz="2000" dirty="0">
                <a:solidFill>
                  <a:srgbClr val="4C4948"/>
                </a:solidFill>
                <a:ea typeface="HGPｺﾞｼｯｸM"/>
              </a:rPr>
              <a:t>Participative	-  </a:t>
            </a:r>
            <a:r>
              <a:rPr lang="en-US" sz="2000" dirty="0"/>
              <a:t>The “</a:t>
            </a:r>
            <a:r>
              <a:rPr lang="en-US" sz="2000" i="1" dirty="0"/>
              <a:t>everyone has input</a:t>
            </a:r>
            <a:r>
              <a:rPr lang="en-US" sz="2000" dirty="0"/>
              <a:t>” manager</a:t>
            </a:r>
          </a:p>
          <a:p>
            <a:pPr marL="914400" lvl="1" indent="-457200" eaLnBrk="0" fontAlgn="base" hangingPunct="0">
              <a:spcBef>
                <a:spcPct val="20000"/>
              </a:spcBef>
              <a:spcAft>
                <a:spcPct val="0"/>
              </a:spcAft>
              <a:buFont typeface="Wingdings" pitchFamily="2" charset="2"/>
              <a:buChar char="§"/>
              <a:defRPr/>
            </a:pPr>
            <a:r>
              <a:rPr kumimoji="1" lang="en-US" sz="2000" dirty="0">
                <a:solidFill>
                  <a:srgbClr val="4C4948"/>
                </a:solidFill>
                <a:ea typeface="HGPｺﾞｼｯｸM"/>
              </a:rPr>
              <a:t>Pacesetting	-  </a:t>
            </a:r>
            <a:r>
              <a:rPr lang="en-US" sz="2000" dirty="0"/>
              <a:t>The “</a:t>
            </a:r>
            <a:r>
              <a:rPr lang="en-US" sz="2000" i="1" dirty="0"/>
              <a:t>do it myself</a:t>
            </a:r>
            <a:r>
              <a:rPr lang="en-US" sz="2000" dirty="0"/>
              <a:t>” manager</a:t>
            </a:r>
          </a:p>
          <a:p>
            <a:pPr marL="914400" lvl="1" indent="-457200" eaLnBrk="0" fontAlgn="base" hangingPunct="0">
              <a:spcBef>
                <a:spcPct val="20000"/>
              </a:spcBef>
              <a:spcAft>
                <a:spcPct val="0"/>
              </a:spcAft>
              <a:buFont typeface="Wingdings" pitchFamily="2" charset="2"/>
              <a:buChar char="§"/>
              <a:defRPr/>
            </a:pPr>
            <a:r>
              <a:rPr kumimoji="1" lang="en-US" sz="2000" dirty="0">
                <a:solidFill>
                  <a:srgbClr val="4C4948"/>
                </a:solidFill>
                <a:ea typeface="HGPｺﾞｼｯｸM"/>
              </a:rPr>
              <a:t>Coaching	-  </a:t>
            </a:r>
            <a:r>
              <a:rPr lang="en-US" sz="2000" dirty="0"/>
              <a:t>The “</a:t>
            </a:r>
            <a:r>
              <a:rPr lang="en-US" sz="2000" i="1" dirty="0"/>
              <a:t>developmental</a:t>
            </a:r>
            <a:r>
              <a:rPr lang="en-US" sz="2000" dirty="0"/>
              <a:t>” manager</a:t>
            </a:r>
          </a:p>
          <a:p>
            <a:pPr marL="914400" lvl="1" indent="-457200" eaLnBrk="0" fontAlgn="base" hangingPunct="0">
              <a:spcBef>
                <a:spcPct val="20000"/>
              </a:spcBef>
              <a:spcAft>
                <a:spcPct val="0"/>
              </a:spcAft>
              <a:buFont typeface="Wingdings" pitchFamily="2" charset="2"/>
              <a:buChar char="§"/>
              <a:defRPr/>
            </a:pPr>
            <a:endParaRPr kumimoji="1" lang="en-US" sz="2000" dirty="0">
              <a:solidFill>
                <a:srgbClr val="FF0000"/>
              </a:solidFill>
              <a:latin typeface="Arial"/>
              <a:ea typeface="HGPｺﾞｼｯｸM"/>
            </a:endParaRPr>
          </a:p>
          <a:p>
            <a:pPr marL="742950" lvl="1" indent="-285750" eaLnBrk="0" fontAlgn="base" hangingPunct="0">
              <a:spcBef>
                <a:spcPct val="20000"/>
              </a:spcBef>
              <a:spcAft>
                <a:spcPct val="0"/>
              </a:spcAft>
              <a:buFont typeface="Courier New" pitchFamily="49" charset="0"/>
              <a:buChar char="o"/>
              <a:defRPr/>
            </a:pPr>
            <a:endParaRPr kumimoji="1" lang="en-US" sz="2400" dirty="0">
              <a:solidFill>
                <a:srgbClr val="4C4948"/>
              </a:solidFill>
              <a:latin typeface="Arial"/>
              <a:ea typeface="HGPｺﾞｼｯｸM"/>
            </a:endParaRPr>
          </a:p>
          <a:p>
            <a:pPr marL="742950" lvl="1" indent="-285750" eaLnBrk="0" fontAlgn="base" hangingPunct="0">
              <a:spcBef>
                <a:spcPct val="20000"/>
              </a:spcBef>
              <a:spcAft>
                <a:spcPct val="0"/>
              </a:spcAft>
              <a:buFont typeface="Courier New" pitchFamily="49" charset="0"/>
              <a:buChar char="o"/>
              <a:defRPr/>
            </a:pPr>
            <a:endParaRPr kumimoji="1" lang="en-US" sz="2400" dirty="0">
              <a:solidFill>
                <a:srgbClr val="4C4948"/>
              </a:solidFill>
              <a:latin typeface="Arial"/>
              <a:ea typeface="HGPｺﾞｼｯｸM"/>
            </a:endParaRPr>
          </a:p>
        </p:txBody>
      </p:sp>
      <p:sp>
        <p:nvSpPr>
          <p:cNvPr id="5" name="Rectangle 4"/>
          <p:cNvSpPr/>
          <p:nvPr/>
        </p:nvSpPr>
        <p:spPr>
          <a:xfrm>
            <a:off x="3581400" y="5909204"/>
            <a:ext cx="4572000" cy="720197"/>
          </a:xfrm>
          <a:prstGeom prst="rect">
            <a:avLst/>
          </a:prstGeom>
        </p:spPr>
        <p:txBody>
          <a:bodyPr>
            <a:spAutoFit/>
          </a:bodyPr>
          <a:lstStyle/>
          <a:p>
            <a:pPr marL="342900" indent="-342900" algn="ctr">
              <a:spcBef>
                <a:spcPct val="20000"/>
              </a:spcBef>
              <a:defRPr/>
            </a:pPr>
            <a:r>
              <a:rPr lang="en-US" sz="1200" b="1" i="1" dirty="0"/>
              <a:t>6 Management Styles and When Best To Use Them – </a:t>
            </a:r>
          </a:p>
          <a:p>
            <a:pPr marL="342900" indent="-342900" algn="ctr">
              <a:spcBef>
                <a:spcPct val="20000"/>
              </a:spcBef>
              <a:defRPr/>
            </a:pPr>
            <a:r>
              <a:rPr lang="en-US" sz="1200" i="1" dirty="0"/>
              <a:t>The Leaders13 Tool Kit, The Huffington Post, April 16, 2013</a:t>
            </a:r>
          </a:p>
          <a:p>
            <a:pPr marL="342900" indent="-342900" algn="ctr">
              <a:spcBef>
                <a:spcPct val="20000"/>
              </a:spcBef>
              <a:defRPr/>
            </a:pPr>
            <a:r>
              <a:rPr lang="en-US" sz="1200" i="1" dirty="0"/>
              <a:t>Rosalind Cardinal</a:t>
            </a:r>
          </a:p>
        </p:txBody>
      </p:sp>
    </p:spTree>
    <p:extLst>
      <p:ext uri="{BB962C8B-B14F-4D97-AF65-F5344CB8AC3E}">
        <p14:creationId xmlns:p14="http://schemas.microsoft.com/office/powerpoint/2010/main" val="2980300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laceholder 1"/>
          <p:cNvSpPr txBox="1">
            <a:spLocks/>
          </p:cNvSpPr>
          <p:nvPr/>
        </p:nvSpPr>
        <p:spPr>
          <a:xfrm>
            <a:off x="1981200" y="304800"/>
            <a:ext cx="8229600" cy="1447800"/>
          </a:xfrm>
          <a:prstGeom prst="rect">
            <a:avLst/>
          </a:prstGeom>
        </p:spPr>
        <p:txBody>
          <a:bodyPr vert="horz" lIns="91440" tIns="45720" rIns="91440" bIns="45720" rtlCol="0" anchor="ctr">
            <a:normAutofit/>
          </a:bodyPr>
          <a:lstStyle/>
          <a:p>
            <a:pPr lvl="0">
              <a:spcBef>
                <a:spcPct val="0"/>
              </a:spcBef>
              <a:defRPr/>
            </a:pPr>
            <a:r>
              <a:rPr lang="en-US" sz="2800" dirty="0">
                <a:solidFill>
                  <a:srgbClr val="782327"/>
                </a:solidFill>
              </a:rPr>
              <a:t>Management Characteristics of Great Managers</a:t>
            </a:r>
            <a:endParaRPr lang="en-US" sz="4000" dirty="0">
              <a:latin typeface="+mj-lt"/>
              <a:ea typeface="+mj-ea"/>
              <a:cs typeface="+mj-cs"/>
            </a:endParaRPr>
          </a:p>
        </p:txBody>
      </p:sp>
      <p:sp>
        <p:nvSpPr>
          <p:cNvPr id="6" name="Text Placeholder 2"/>
          <p:cNvSpPr txBox="1">
            <a:spLocks/>
          </p:cNvSpPr>
          <p:nvPr/>
        </p:nvSpPr>
        <p:spPr>
          <a:xfrm>
            <a:off x="1600200" y="1828800"/>
            <a:ext cx="5562600" cy="2971800"/>
          </a:xfrm>
          <a:prstGeom prst="rect">
            <a:avLst/>
          </a:prstGeom>
        </p:spPr>
        <p:txBody>
          <a:bodyPr vert="horz" lIns="91440" tIns="45720" rIns="91440" bIns="45720" rtlCol="0">
            <a:noAutofit/>
          </a:bodyPr>
          <a:lstStyle/>
          <a:p>
            <a:pPr lvl="1">
              <a:buFont typeface="Arial" pitchFamily="34" charset="0"/>
              <a:buChar char="•"/>
            </a:pPr>
            <a:r>
              <a:rPr lang="en-US" sz="2400" dirty="0"/>
              <a:t> Stellar managers create superior dynamics where teams:</a:t>
            </a:r>
          </a:p>
          <a:p>
            <a:pPr marL="1200150" lvl="2" indent="-285750">
              <a:buFontTx/>
              <a:buChar char="-"/>
            </a:pPr>
            <a:r>
              <a:rPr lang="en-US" dirty="0"/>
              <a:t>achieve great results because team members trust one another</a:t>
            </a:r>
          </a:p>
          <a:p>
            <a:pPr marL="1200150" lvl="2" indent="-285750">
              <a:buFontTx/>
              <a:buChar char="-"/>
            </a:pPr>
            <a:endParaRPr lang="en-US" sz="700" dirty="0"/>
          </a:p>
          <a:p>
            <a:pPr marL="1200150" lvl="2" indent="-285750">
              <a:buFontTx/>
              <a:buChar char="-"/>
            </a:pPr>
            <a:r>
              <a:rPr lang="en-US" dirty="0"/>
              <a:t>work seamlessly with one another</a:t>
            </a:r>
          </a:p>
          <a:p>
            <a:pPr marL="1200150" lvl="2" indent="-285750">
              <a:buFontTx/>
              <a:buChar char="-"/>
            </a:pPr>
            <a:endParaRPr lang="en-US" sz="700" dirty="0"/>
          </a:p>
          <a:p>
            <a:pPr marL="1200150" lvl="2" indent="-285750">
              <a:buFontTx/>
              <a:buChar char="-"/>
            </a:pPr>
            <a:r>
              <a:rPr lang="en-US" dirty="0"/>
              <a:t>are excellent at making decisions</a:t>
            </a:r>
          </a:p>
          <a:p>
            <a:pPr marL="1200150" lvl="2" indent="-285750">
              <a:buFontTx/>
              <a:buChar char="-"/>
            </a:pPr>
            <a:endParaRPr lang="en-US" sz="700" dirty="0"/>
          </a:p>
          <a:p>
            <a:pPr marL="1200150" lvl="2" indent="-285750">
              <a:buFontTx/>
              <a:buChar char="-"/>
            </a:pPr>
            <a:r>
              <a:rPr lang="en-US" dirty="0"/>
              <a:t>hold one another accountable for making things happen</a:t>
            </a:r>
          </a:p>
        </p:txBody>
      </p:sp>
      <p:pic>
        <p:nvPicPr>
          <p:cNvPr id="7" name="Picture 6"/>
          <p:cNvPicPr>
            <a:picLocks noChangeAspect="1"/>
          </p:cNvPicPr>
          <p:nvPr/>
        </p:nvPicPr>
        <p:blipFill>
          <a:blip r:embed="rId2" cstate="print"/>
          <a:stretch>
            <a:fillRect/>
          </a:stretch>
        </p:blipFill>
        <p:spPr>
          <a:xfrm>
            <a:off x="7022334" y="2016211"/>
            <a:ext cx="3645667" cy="2479590"/>
          </a:xfrm>
          <a:prstGeom prst="rect">
            <a:avLst/>
          </a:prstGeom>
        </p:spPr>
      </p:pic>
    </p:spTree>
    <p:extLst>
      <p:ext uri="{BB962C8B-B14F-4D97-AF65-F5344CB8AC3E}">
        <p14:creationId xmlns:p14="http://schemas.microsoft.com/office/powerpoint/2010/main" val="3540534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laceholder 1"/>
          <p:cNvSpPr txBox="1">
            <a:spLocks/>
          </p:cNvSpPr>
          <p:nvPr/>
        </p:nvSpPr>
        <p:spPr>
          <a:xfrm>
            <a:off x="1981200" y="304800"/>
            <a:ext cx="8229600" cy="1447800"/>
          </a:xfrm>
          <a:prstGeom prst="rect">
            <a:avLst/>
          </a:prstGeom>
        </p:spPr>
        <p:txBody>
          <a:bodyPr vert="horz" lIns="91440" tIns="45720" rIns="91440" bIns="45720" rtlCol="0" anchor="ctr">
            <a:normAutofit/>
          </a:bodyPr>
          <a:lstStyle/>
          <a:p>
            <a:pPr lvl="0">
              <a:spcBef>
                <a:spcPct val="0"/>
              </a:spcBef>
              <a:defRPr/>
            </a:pPr>
            <a:r>
              <a:rPr lang="en-US" sz="3200" dirty="0">
                <a:solidFill>
                  <a:srgbClr val="782327"/>
                </a:solidFill>
              </a:rPr>
              <a:t>Basic management skills (1/2)</a:t>
            </a:r>
            <a:endParaRPr lang="en-US" sz="3200" dirty="0">
              <a:latin typeface="+mj-lt"/>
              <a:ea typeface="+mj-ea"/>
              <a:cs typeface="+mj-cs"/>
            </a:endParaRPr>
          </a:p>
        </p:txBody>
      </p:sp>
      <p:sp>
        <p:nvSpPr>
          <p:cNvPr id="5" name="コンテンツ プレースホルダー 2"/>
          <p:cNvSpPr txBox="1">
            <a:spLocks/>
          </p:cNvSpPr>
          <p:nvPr/>
        </p:nvSpPr>
        <p:spPr bwMode="auto">
          <a:xfrm>
            <a:off x="1981200" y="1676400"/>
            <a:ext cx="8077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457200" indent="-457200" eaLnBrk="0" fontAlgn="base" hangingPunct="0">
              <a:spcBef>
                <a:spcPct val="20000"/>
              </a:spcBef>
              <a:spcAft>
                <a:spcPct val="0"/>
              </a:spcAft>
              <a:buFont typeface="+mj-lt"/>
              <a:buAutoNum type="arabicPeriod"/>
              <a:defRPr/>
            </a:pPr>
            <a:endParaRPr kumimoji="1" lang="en-US" sz="1600" dirty="0">
              <a:solidFill>
                <a:srgbClr val="4C4948"/>
              </a:solidFill>
              <a:latin typeface="Arial"/>
              <a:ea typeface="HGPｺﾞｼｯｸM"/>
            </a:endParaRPr>
          </a:p>
          <a:p>
            <a:pPr marL="457200" indent="-457200" eaLnBrk="0" fontAlgn="base" hangingPunct="0">
              <a:spcBef>
                <a:spcPct val="20000"/>
              </a:spcBef>
              <a:spcAft>
                <a:spcPct val="0"/>
              </a:spcAft>
              <a:buFont typeface="+mj-lt"/>
              <a:buAutoNum type="arabicPeriod"/>
              <a:defRPr/>
            </a:pPr>
            <a:r>
              <a:rPr kumimoji="1" lang="en-US" sz="1600" b="1" dirty="0">
                <a:solidFill>
                  <a:srgbClr val="4C4948"/>
                </a:solidFill>
                <a:latin typeface="Arial"/>
                <a:ea typeface="HGPｺﾞｼｯｸM"/>
              </a:rPr>
              <a:t>Plan</a:t>
            </a:r>
          </a:p>
          <a:p>
            <a:pPr marL="742950" lvl="1" indent="-285750" eaLnBrk="0" fontAlgn="base" hangingPunct="0">
              <a:spcBef>
                <a:spcPct val="20000"/>
              </a:spcBef>
              <a:spcAft>
                <a:spcPct val="0"/>
              </a:spcAft>
              <a:buFontTx/>
              <a:buChar char="-"/>
              <a:defRPr/>
            </a:pPr>
            <a:r>
              <a:rPr kumimoji="1" lang="en-US" sz="1400" dirty="0">
                <a:solidFill>
                  <a:srgbClr val="4C4948"/>
                </a:solidFill>
                <a:ea typeface="HGPｺﾞｼｯｸM"/>
              </a:rPr>
              <a:t>What is the “SMART” goal?</a:t>
            </a:r>
          </a:p>
          <a:p>
            <a:pPr marL="1200150" lvl="2" indent="-285750" eaLnBrk="0" fontAlgn="base" hangingPunct="0">
              <a:spcBef>
                <a:spcPct val="20000"/>
              </a:spcBef>
              <a:spcAft>
                <a:spcPct val="0"/>
              </a:spcAft>
              <a:buFont typeface="Wingdings" charset="2"/>
              <a:buChar char="§"/>
              <a:defRPr/>
            </a:pPr>
            <a:r>
              <a:rPr lang="en-US" sz="1200" b="1" dirty="0"/>
              <a:t>S</a:t>
            </a:r>
            <a:r>
              <a:rPr lang="en-US" sz="1200" dirty="0"/>
              <a:t>pecific </a:t>
            </a:r>
            <a:r>
              <a:rPr kumimoji="1" lang="mr-IN" sz="1200" dirty="0">
                <a:solidFill>
                  <a:srgbClr val="4C4948"/>
                </a:solidFill>
                <a:ea typeface="HGPｺﾞｼｯｸM"/>
              </a:rPr>
              <a:t>–</a:t>
            </a:r>
            <a:r>
              <a:rPr kumimoji="1" lang="en-US" sz="1200" dirty="0">
                <a:solidFill>
                  <a:srgbClr val="4C4948"/>
                </a:solidFill>
                <a:ea typeface="HGPｺﾞｼｯｸM"/>
              </a:rPr>
              <a:t> Clear and detailed objectives which is significant if achieved</a:t>
            </a:r>
          </a:p>
          <a:p>
            <a:pPr marL="1200150" lvl="2" indent="-285750" eaLnBrk="0" fontAlgn="base" hangingPunct="0">
              <a:spcBef>
                <a:spcPct val="20000"/>
              </a:spcBef>
              <a:spcAft>
                <a:spcPct val="0"/>
              </a:spcAft>
              <a:buFont typeface="Wingdings" charset="2"/>
              <a:buChar char="§"/>
              <a:defRPr/>
            </a:pPr>
            <a:r>
              <a:rPr lang="en-US" sz="1200" b="1" dirty="0"/>
              <a:t>M</a:t>
            </a:r>
            <a:r>
              <a:rPr lang="en-US" sz="1200" dirty="0"/>
              <a:t>easurable</a:t>
            </a:r>
            <a:r>
              <a:rPr kumimoji="1" lang="en-US" sz="1200" dirty="0">
                <a:solidFill>
                  <a:srgbClr val="4C4948"/>
                </a:solidFill>
                <a:ea typeface="HGPｺﾞｼｯｸM"/>
              </a:rPr>
              <a:t> </a:t>
            </a:r>
            <a:r>
              <a:rPr kumimoji="1" lang="mr-IN" sz="1200" dirty="0">
                <a:solidFill>
                  <a:srgbClr val="4C4948"/>
                </a:solidFill>
                <a:ea typeface="HGPｺﾞｼｯｸM"/>
              </a:rPr>
              <a:t>–</a:t>
            </a:r>
            <a:r>
              <a:rPr kumimoji="1" lang="en-US" sz="1200" dirty="0">
                <a:solidFill>
                  <a:srgbClr val="4C4948"/>
                </a:solidFill>
                <a:ea typeface="HGPｺﾞｼｯｸM"/>
              </a:rPr>
              <a:t> Can be achieved, quantified and meaningful, even motivational to the team</a:t>
            </a:r>
          </a:p>
          <a:p>
            <a:pPr marL="1200150" lvl="2" indent="-285750" eaLnBrk="0" fontAlgn="base" hangingPunct="0">
              <a:spcBef>
                <a:spcPct val="20000"/>
              </a:spcBef>
              <a:spcAft>
                <a:spcPct val="0"/>
              </a:spcAft>
              <a:buFont typeface="Wingdings" charset="2"/>
              <a:buChar char="§"/>
              <a:defRPr/>
            </a:pPr>
            <a:r>
              <a:rPr kumimoji="1" lang="en-US" sz="1200" b="1" dirty="0">
                <a:solidFill>
                  <a:srgbClr val="000000"/>
                </a:solidFill>
                <a:ea typeface="HGPｺﾞｼｯｸM"/>
              </a:rPr>
              <a:t>A</a:t>
            </a:r>
            <a:r>
              <a:rPr kumimoji="1" lang="en-US" sz="1200" dirty="0">
                <a:solidFill>
                  <a:srgbClr val="000000"/>
                </a:solidFill>
                <a:ea typeface="HGPｺﾞｼｯｸM"/>
              </a:rPr>
              <a:t>greed </a:t>
            </a:r>
            <a:r>
              <a:rPr kumimoji="1" lang="mr-IN" sz="1200" dirty="0">
                <a:solidFill>
                  <a:srgbClr val="4C4948"/>
                </a:solidFill>
                <a:ea typeface="HGPｺﾞｼｯｸM"/>
              </a:rPr>
              <a:t>–</a:t>
            </a:r>
            <a:r>
              <a:rPr kumimoji="1" lang="en-US" sz="1200" dirty="0">
                <a:solidFill>
                  <a:srgbClr val="4C4948"/>
                </a:solidFill>
                <a:ea typeface="HGPｺﾞｼｯｸM"/>
              </a:rPr>
              <a:t> The team involved needs to agree to it.  It needs to be attainable and action-oriented</a:t>
            </a:r>
          </a:p>
          <a:p>
            <a:pPr marL="1200150" lvl="2" indent="-285750" eaLnBrk="0" fontAlgn="base" hangingPunct="0">
              <a:spcBef>
                <a:spcPct val="20000"/>
              </a:spcBef>
              <a:spcAft>
                <a:spcPct val="0"/>
              </a:spcAft>
              <a:buFont typeface="Wingdings" charset="2"/>
              <a:buChar char="§"/>
              <a:defRPr/>
            </a:pPr>
            <a:r>
              <a:rPr kumimoji="1" lang="en-US" sz="1200" b="1" dirty="0">
                <a:solidFill>
                  <a:srgbClr val="000000"/>
                </a:solidFill>
                <a:ea typeface="HGPｺﾞｼｯｸM"/>
              </a:rPr>
              <a:t>R</a:t>
            </a:r>
            <a:r>
              <a:rPr kumimoji="1" lang="en-US" sz="1200" dirty="0">
                <a:solidFill>
                  <a:srgbClr val="000000"/>
                </a:solidFill>
                <a:ea typeface="HGPｺﾞｼｯｸM"/>
              </a:rPr>
              <a:t>ealistic</a:t>
            </a:r>
            <a:r>
              <a:rPr kumimoji="1" lang="en-US" sz="1200" dirty="0">
                <a:solidFill>
                  <a:srgbClr val="4C4948"/>
                </a:solidFill>
                <a:ea typeface="HGPｺﾞｼｯｸM"/>
              </a:rPr>
              <a:t> </a:t>
            </a:r>
            <a:r>
              <a:rPr kumimoji="1" lang="mr-IN" sz="1200" dirty="0">
                <a:solidFill>
                  <a:srgbClr val="4C4948"/>
                </a:solidFill>
                <a:ea typeface="HGPｺﾞｼｯｸM"/>
              </a:rPr>
              <a:t>–</a:t>
            </a:r>
            <a:r>
              <a:rPr kumimoji="1" lang="en-US" sz="1200" dirty="0">
                <a:solidFill>
                  <a:srgbClr val="4C4948"/>
                </a:solidFill>
                <a:ea typeface="HGPｺﾞｼｯｸM"/>
              </a:rPr>
              <a:t> The goal needs to be relevant, reasonable, rewarding and results-oriented</a:t>
            </a:r>
          </a:p>
          <a:p>
            <a:pPr marL="1200150" lvl="2" indent="-285750" eaLnBrk="0" fontAlgn="base" hangingPunct="0">
              <a:spcBef>
                <a:spcPct val="20000"/>
              </a:spcBef>
              <a:spcAft>
                <a:spcPct val="0"/>
              </a:spcAft>
              <a:buFont typeface="Wingdings" charset="2"/>
              <a:buChar char="§"/>
              <a:defRPr/>
            </a:pPr>
            <a:r>
              <a:rPr lang="en-US" sz="1200" b="1" dirty="0">
                <a:solidFill>
                  <a:srgbClr val="000000"/>
                </a:solidFill>
              </a:rPr>
              <a:t>T</a:t>
            </a:r>
            <a:r>
              <a:rPr lang="en-US" sz="1200" dirty="0">
                <a:solidFill>
                  <a:srgbClr val="000000"/>
                </a:solidFill>
              </a:rPr>
              <a:t>imely</a:t>
            </a:r>
            <a:r>
              <a:rPr lang="en-US" sz="1200" dirty="0"/>
              <a:t> </a:t>
            </a:r>
            <a:r>
              <a:rPr kumimoji="1" lang="mr-IN" sz="1200" dirty="0">
                <a:solidFill>
                  <a:srgbClr val="4C4948"/>
                </a:solidFill>
                <a:ea typeface="HGPｺﾞｼｯｸM"/>
              </a:rPr>
              <a:t>–</a:t>
            </a:r>
            <a:r>
              <a:rPr kumimoji="1" lang="en-US" sz="1200" dirty="0">
                <a:solidFill>
                  <a:srgbClr val="4C4948"/>
                </a:solidFill>
                <a:ea typeface="HGPｺﾞｼｯｸM"/>
              </a:rPr>
              <a:t> The goal should be tangible and able to be tracked using deadlines</a:t>
            </a:r>
          </a:p>
          <a:p>
            <a:pPr marL="742950" lvl="1" indent="-285750" eaLnBrk="0" fontAlgn="base" hangingPunct="0">
              <a:spcBef>
                <a:spcPct val="20000"/>
              </a:spcBef>
              <a:spcAft>
                <a:spcPct val="0"/>
              </a:spcAft>
              <a:buFontTx/>
              <a:buChar char="-"/>
              <a:defRPr/>
            </a:pPr>
            <a:r>
              <a:rPr kumimoji="1" lang="en-US" sz="1400" dirty="0">
                <a:solidFill>
                  <a:srgbClr val="4C4948"/>
                </a:solidFill>
                <a:ea typeface="HGPｺﾞｼｯｸM"/>
              </a:rPr>
              <a:t>What is the desired result?</a:t>
            </a:r>
          </a:p>
          <a:p>
            <a:pPr marL="742950" lvl="1" indent="-285750" eaLnBrk="0" fontAlgn="base" hangingPunct="0">
              <a:spcBef>
                <a:spcPct val="20000"/>
              </a:spcBef>
              <a:spcAft>
                <a:spcPct val="0"/>
              </a:spcAft>
              <a:buFontTx/>
              <a:buChar char="-"/>
              <a:defRPr/>
            </a:pPr>
            <a:r>
              <a:rPr kumimoji="1" lang="en-US" sz="1400" dirty="0">
                <a:solidFill>
                  <a:srgbClr val="4C4948"/>
                </a:solidFill>
                <a:ea typeface="HGPｺﾞｼｯｸM"/>
              </a:rPr>
              <a:t>What is the complexity and what are the options?</a:t>
            </a:r>
          </a:p>
          <a:p>
            <a:pPr marL="742950" lvl="1" indent="-285750" eaLnBrk="0" fontAlgn="base" hangingPunct="0">
              <a:spcBef>
                <a:spcPct val="20000"/>
              </a:spcBef>
              <a:spcAft>
                <a:spcPct val="0"/>
              </a:spcAft>
              <a:buFontTx/>
              <a:buChar char="-"/>
              <a:defRPr/>
            </a:pPr>
            <a:r>
              <a:rPr kumimoji="1" lang="en-US" sz="1400" dirty="0">
                <a:solidFill>
                  <a:srgbClr val="4C4948"/>
                </a:solidFill>
                <a:ea typeface="HGPｺﾞｼｯｸM"/>
              </a:rPr>
              <a:t>What will it take to achieve success?</a:t>
            </a:r>
          </a:p>
          <a:p>
            <a:pPr marL="457200" indent="-457200" eaLnBrk="0" fontAlgn="base" hangingPunct="0">
              <a:spcBef>
                <a:spcPct val="20000"/>
              </a:spcBef>
              <a:spcAft>
                <a:spcPct val="0"/>
              </a:spcAft>
              <a:buFont typeface="+mj-lt"/>
              <a:buAutoNum type="arabicPeriod"/>
              <a:defRPr/>
            </a:pPr>
            <a:endParaRPr kumimoji="1" lang="en-US" sz="1600" dirty="0">
              <a:solidFill>
                <a:srgbClr val="4C4948"/>
              </a:solidFill>
              <a:latin typeface="Arial"/>
              <a:ea typeface="HGPｺﾞｼｯｸM"/>
            </a:endParaRPr>
          </a:p>
          <a:p>
            <a:pPr marL="457200" indent="-457200" eaLnBrk="0" fontAlgn="base" hangingPunct="0">
              <a:spcBef>
                <a:spcPct val="20000"/>
              </a:spcBef>
              <a:spcAft>
                <a:spcPct val="0"/>
              </a:spcAft>
              <a:buFont typeface="+mj-lt"/>
              <a:buAutoNum type="arabicPeriod"/>
              <a:defRPr/>
            </a:pPr>
            <a:r>
              <a:rPr kumimoji="1" lang="en-US" sz="1600" b="1" dirty="0">
                <a:solidFill>
                  <a:srgbClr val="4C4948"/>
                </a:solidFill>
                <a:latin typeface="Arial"/>
                <a:ea typeface="HGPｺﾞｼｯｸM"/>
              </a:rPr>
              <a:t>Organize</a:t>
            </a:r>
          </a:p>
          <a:p>
            <a:pPr marL="742950" lvl="1" indent="-285750" eaLnBrk="0" fontAlgn="base" hangingPunct="0">
              <a:spcBef>
                <a:spcPct val="20000"/>
              </a:spcBef>
              <a:spcAft>
                <a:spcPct val="0"/>
              </a:spcAft>
              <a:buFontTx/>
              <a:buChar char="-"/>
              <a:defRPr/>
            </a:pPr>
            <a:r>
              <a:rPr kumimoji="1" lang="en-US" sz="1400" dirty="0">
                <a:solidFill>
                  <a:srgbClr val="4C4948"/>
                </a:solidFill>
                <a:latin typeface="Arial"/>
                <a:ea typeface="HGPｺﾞｼｯｸM"/>
              </a:rPr>
              <a:t>This is where the rubber hits the road and all the plans in the world are ineffective without organized and synchronized execution</a:t>
            </a:r>
          </a:p>
          <a:p>
            <a:pPr marL="1200150" lvl="2" indent="-285750" eaLnBrk="0" fontAlgn="base" hangingPunct="0">
              <a:spcBef>
                <a:spcPct val="20000"/>
              </a:spcBef>
              <a:spcAft>
                <a:spcPct val="0"/>
              </a:spcAft>
              <a:buFont typeface="Wingdings" charset="2"/>
              <a:buChar char="§"/>
              <a:defRPr/>
            </a:pPr>
            <a:r>
              <a:rPr kumimoji="1" lang="en-US" sz="1200" dirty="0">
                <a:solidFill>
                  <a:srgbClr val="4C4948"/>
                </a:solidFill>
                <a:latin typeface="Arial"/>
                <a:ea typeface="HGPｺﾞｼｯｸM"/>
              </a:rPr>
              <a:t>Are the right people involved and do they understand their roles?</a:t>
            </a:r>
          </a:p>
          <a:p>
            <a:pPr marL="1200150" lvl="2" indent="-285750" eaLnBrk="0" fontAlgn="base" hangingPunct="0">
              <a:spcBef>
                <a:spcPct val="20000"/>
              </a:spcBef>
              <a:spcAft>
                <a:spcPct val="0"/>
              </a:spcAft>
              <a:buFont typeface="Wingdings" charset="2"/>
              <a:buChar char="§"/>
              <a:defRPr/>
            </a:pPr>
            <a:r>
              <a:rPr kumimoji="1" lang="en-US" sz="1200" dirty="0">
                <a:solidFill>
                  <a:srgbClr val="4C4948"/>
                </a:solidFill>
                <a:latin typeface="Arial"/>
                <a:ea typeface="HGPｺﾞｼｯｸM"/>
              </a:rPr>
              <a:t>Are the right tools and processes in place?</a:t>
            </a:r>
          </a:p>
          <a:p>
            <a:pPr marL="1200150" lvl="2" indent="-285750" eaLnBrk="0" fontAlgn="base" hangingPunct="0">
              <a:spcBef>
                <a:spcPct val="20000"/>
              </a:spcBef>
              <a:spcAft>
                <a:spcPct val="0"/>
              </a:spcAft>
              <a:buFont typeface="Wingdings" charset="2"/>
              <a:buChar char="§"/>
              <a:defRPr/>
            </a:pPr>
            <a:r>
              <a:rPr kumimoji="1" lang="en-US" sz="1200" dirty="0">
                <a:solidFill>
                  <a:srgbClr val="4C4948"/>
                </a:solidFill>
                <a:latin typeface="Arial"/>
                <a:ea typeface="HGPｺﾞｼｯｸM"/>
              </a:rPr>
              <a:t>It timing coordinated?</a:t>
            </a:r>
          </a:p>
          <a:p>
            <a:pPr marL="1200150" lvl="2" indent="-285750" eaLnBrk="0" fontAlgn="base" hangingPunct="0">
              <a:spcBef>
                <a:spcPct val="20000"/>
              </a:spcBef>
              <a:spcAft>
                <a:spcPct val="0"/>
              </a:spcAft>
              <a:buFont typeface="Wingdings" charset="2"/>
              <a:buChar char="§"/>
              <a:defRPr/>
            </a:pPr>
            <a:r>
              <a:rPr kumimoji="1" lang="en-US" sz="1200" dirty="0">
                <a:solidFill>
                  <a:srgbClr val="4C4948"/>
                </a:solidFill>
                <a:latin typeface="Arial"/>
                <a:ea typeface="HGPｺﾞｼｯｸM"/>
              </a:rPr>
              <a:t>What happens when the task is accomplished?  Is there a hand-off?</a:t>
            </a:r>
          </a:p>
          <a:p>
            <a:pPr marL="1200150" lvl="2" indent="-285750" eaLnBrk="0" fontAlgn="base" hangingPunct="0">
              <a:spcBef>
                <a:spcPct val="20000"/>
              </a:spcBef>
              <a:spcAft>
                <a:spcPct val="0"/>
              </a:spcAft>
              <a:buFont typeface="Wingdings" charset="2"/>
              <a:buChar char="§"/>
              <a:defRPr/>
            </a:pPr>
            <a:endParaRPr kumimoji="1" lang="en-US" sz="1200" dirty="0">
              <a:solidFill>
                <a:srgbClr val="4C4948"/>
              </a:solidFill>
              <a:latin typeface="Arial"/>
              <a:ea typeface="HGPｺﾞｼｯｸM"/>
            </a:endParaRPr>
          </a:p>
          <a:p>
            <a:pPr marL="742950" lvl="1" indent="-285750" eaLnBrk="0" fontAlgn="base" hangingPunct="0">
              <a:spcBef>
                <a:spcPct val="20000"/>
              </a:spcBef>
              <a:spcAft>
                <a:spcPct val="0"/>
              </a:spcAft>
              <a:buFont typeface="Courier New" pitchFamily="49" charset="0"/>
              <a:buChar char="o"/>
              <a:defRPr/>
            </a:pPr>
            <a:endParaRPr kumimoji="1" lang="en-US" sz="1400" dirty="0">
              <a:solidFill>
                <a:srgbClr val="4C4948"/>
              </a:solidFill>
              <a:latin typeface="Arial"/>
              <a:ea typeface="HGPｺﾞｼｯｸM"/>
            </a:endParaRPr>
          </a:p>
        </p:txBody>
      </p:sp>
      <p:pic>
        <p:nvPicPr>
          <p:cNvPr id="2" name="Picture 1" descr="Pla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0348" y="683120"/>
            <a:ext cx="3206653" cy="1374280"/>
          </a:xfrm>
          <a:prstGeom prst="rect">
            <a:avLst/>
          </a:prstGeom>
        </p:spPr>
      </p:pic>
      <p:pic>
        <p:nvPicPr>
          <p:cNvPr id="3" name="Picture 2" descr="Plan options.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3620" y="3797302"/>
            <a:ext cx="1393181" cy="927099"/>
          </a:xfrm>
          <a:prstGeom prst="rect">
            <a:avLst/>
          </a:prstGeom>
        </p:spPr>
      </p:pic>
    </p:spTree>
    <p:extLst>
      <p:ext uri="{BB962C8B-B14F-4D97-AF65-F5344CB8AC3E}">
        <p14:creationId xmlns:p14="http://schemas.microsoft.com/office/powerpoint/2010/main" val="877089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laceholder 1"/>
          <p:cNvSpPr txBox="1">
            <a:spLocks/>
          </p:cNvSpPr>
          <p:nvPr/>
        </p:nvSpPr>
        <p:spPr>
          <a:xfrm>
            <a:off x="1981200" y="304800"/>
            <a:ext cx="8229600" cy="1447800"/>
          </a:xfrm>
          <a:prstGeom prst="rect">
            <a:avLst/>
          </a:prstGeom>
        </p:spPr>
        <p:txBody>
          <a:bodyPr vert="horz" lIns="91440" tIns="45720" rIns="91440" bIns="45720" rtlCol="0" anchor="ctr">
            <a:normAutofit/>
          </a:bodyPr>
          <a:lstStyle/>
          <a:p>
            <a:pPr lvl="0">
              <a:spcBef>
                <a:spcPct val="0"/>
              </a:spcBef>
              <a:defRPr/>
            </a:pPr>
            <a:r>
              <a:rPr lang="en-US" sz="3200" dirty="0">
                <a:solidFill>
                  <a:srgbClr val="782327"/>
                </a:solidFill>
              </a:rPr>
              <a:t>Basic management skills (2/2)</a:t>
            </a:r>
            <a:endParaRPr lang="en-US" sz="3200" dirty="0">
              <a:latin typeface="+mj-lt"/>
              <a:ea typeface="+mj-ea"/>
              <a:cs typeface="+mj-cs"/>
            </a:endParaRPr>
          </a:p>
        </p:txBody>
      </p:sp>
      <p:sp>
        <p:nvSpPr>
          <p:cNvPr id="5" name="コンテンツ プレースホルダー 2"/>
          <p:cNvSpPr txBox="1">
            <a:spLocks/>
          </p:cNvSpPr>
          <p:nvPr/>
        </p:nvSpPr>
        <p:spPr bwMode="auto">
          <a:xfrm>
            <a:off x="1981200" y="1600200"/>
            <a:ext cx="80772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92500" lnSpcReduction="20000"/>
          </a:bodyPr>
          <a:lstStyle/>
          <a:p>
            <a:pPr lvl="2" eaLnBrk="0" fontAlgn="base" hangingPunct="0">
              <a:spcBef>
                <a:spcPct val="20000"/>
              </a:spcBef>
              <a:spcAft>
                <a:spcPct val="0"/>
              </a:spcAft>
              <a:defRPr/>
            </a:pPr>
            <a:endParaRPr kumimoji="1" lang="en-US" sz="1600" dirty="0">
              <a:solidFill>
                <a:srgbClr val="4C4948"/>
              </a:solidFill>
              <a:latin typeface="Arial"/>
              <a:ea typeface="HGPｺﾞｼｯｸM"/>
            </a:endParaRPr>
          </a:p>
          <a:p>
            <a:pPr lvl="0" eaLnBrk="0" fontAlgn="base" hangingPunct="0">
              <a:spcBef>
                <a:spcPct val="20000"/>
              </a:spcBef>
              <a:spcAft>
                <a:spcPct val="0"/>
              </a:spcAft>
              <a:defRPr/>
            </a:pPr>
            <a:r>
              <a:rPr kumimoji="1" lang="en-US" sz="2000" b="1" dirty="0">
                <a:solidFill>
                  <a:srgbClr val="4C4948"/>
                </a:solidFill>
                <a:ea typeface="HGPｺﾞｼｯｸM"/>
              </a:rPr>
              <a:t>3.  Direct</a:t>
            </a:r>
          </a:p>
          <a:p>
            <a:pPr marL="742950" lvl="1" indent="-285750" eaLnBrk="0" fontAlgn="base" hangingPunct="0">
              <a:spcBef>
                <a:spcPct val="20000"/>
              </a:spcBef>
              <a:spcAft>
                <a:spcPct val="0"/>
              </a:spcAft>
              <a:buFontTx/>
              <a:buChar char="-"/>
              <a:defRPr/>
            </a:pPr>
            <a:r>
              <a:rPr kumimoji="1" lang="en-US" dirty="0">
                <a:solidFill>
                  <a:srgbClr val="4C4948"/>
                </a:solidFill>
                <a:ea typeface="HGPｺﾞｼｯｸM"/>
              </a:rPr>
              <a:t>Once the planning and organization is completed and the project begins, the role of the manager turns to orchestrating flawless execution by and of:</a:t>
            </a:r>
          </a:p>
          <a:p>
            <a:pPr marL="1200150" lvl="2" indent="-285750" eaLnBrk="0" fontAlgn="base" hangingPunct="0">
              <a:spcBef>
                <a:spcPct val="20000"/>
              </a:spcBef>
              <a:spcAft>
                <a:spcPct val="0"/>
              </a:spcAft>
              <a:buFont typeface="Wingdings" charset="2"/>
              <a:buChar char="§"/>
              <a:defRPr/>
            </a:pPr>
            <a:r>
              <a:rPr kumimoji="1" lang="en-US" sz="1600" dirty="0">
                <a:solidFill>
                  <a:srgbClr val="4C4948"/>
                </a:solidFill>
                <a:ea typeface="HGPｺﾞｼｯｸM"/>
              </a:rPr>
              <a:t>People</a:t>
            </a:r>
          </a:p>
          <a:p>
            <a:pPr marL="1200150" lvl="2" indent="-285750" eaLnBrk="0" fontAlgn="base" hangingPunct="0">
              <a:spcBef>
                <a:spcPct val="20000"/>
              </a:spcBef>
              <a:spcAft>
                <a:spcPct val="0"/>
              </a:spcAft>
              <a:buFont typeface="Wingdings" charset="2"/>
              <a:buChar char="§"/>
              <a:defRPr/>
            </a:pPr>
            <a:r>
              <a:rPr kumimoji="1" lang="en-US" sz="1600" dirty="0">
                <a:solidFill>
                  <a:srgbClr val="4C4948"/>
                </a:solidFill>
                <a:ea typeface="HGPｺﾞｼｯｸM"/>
              </a:rPr>
              <a:t>Systems</a:t>
            </a:r>
          </a:p>
          <a:p>
            <a:pPr marL="1200150" lvl="2" indent="-285750" eaLnBrk="0" fontAlgn="base" hangingPunct="0">
              <a:spcBef>
                <a:spcPct val="20000"/>
              </a:spcBef>
              <a:spcAft>
                <a:spcPct val="0"/>
              </a:spcAft>
              <a:buFont typeface="Wingdings" charset="2"/>
              <a:buChar char="§"/>
              <a:defRPr/>
            </a:pPr>
            <a:r>
              <a:rPr kumimoji="1" lang="en-US" sz="1600" dirty="0">
                <a:solidFill>
                  <a:srgbClr val="4C4948"/>
                </a:solidFill>
                <a:ea typeface="HGPｺﾞｼｯｸM"/>
              </a:rPr>
              <a:t>Timing</a:t>
            </a:r>
          </a:p>
          <a:p>
            <a:pPr marL="1200150" lvl="2" indent="-285750" eaLnBrk="0" fontAlgn="base" hangingPunct="0">
              <a:spcBef>
                <a:spcPct val="20000"/>
              </a:spcBef>
              <a:spcAft>
                <a:spcPct val="0"/>
              </a:spcAft>
              <a:buFont typeface="Wingdings" charset="2"/>
              <a:buChar char="§"/>
              <a:defRPr/>
            </a:pPr>
            <a:endParaRPr kumimoji="1" lang="en-US" sz="1600" dirty="0">
              <a:solidFill>
                <a:srgbClr val="4C4948"/>
              </a:solidFill>
              <a:ea typeface="HGPｺﾞｼｯｸM"/>
            </a:endParaRPr>
          </a:p>
          <a:p>
            <a:pPr marL="1200150" lvl="2" indent="-285750" eaLnBrk="0" fontAlgn="base" hangingPunct="0">
              <a:spcBef>
                <a:spcPct val="20000"/>
              </a:spcBef>
              <a:spcAft>
                <a:spcPct val="0"/>
              </a:spcAft>
              <a:buFont typeface="Wingdings" charset="2"/>
              <a:buChar char="§"/>
              <a:defRPr/>
            </a:pPr>
            <a:endParaRPr kumimoji="1" lang="en-US" sz="1600" dirty="0">
              <a:solidFill>
                <a:srgbClr val="4C4948"/>
              </a:solidFill>
              <a:ea typeface="HGPｺﾞｼｯｸM"/>
            </a:endParaRPr>
          </a:p>
          <a:p>
            <a:pPr marL="1200150" lvl="2" indent="-285750" eaLnBrk="0" fontAlgn="base" hangingPunct="0">
              <a:spcBef>
                <a:spcPct val="20000"/>
              </a:spcBef>
              <a:spcAft>
                <a:spcPct val="0"/>
              </a:spcAft>
              <a:buFont typeface="Wingdings" charset="2"/>
              <a:buChar char="§"/>
              <a:defRPr/>
            </a:pPr>
            <a:endParaRPr kumimoji="1" lang="en-US" sz="1600" dirty="0">
              <a:solidFill>
                <a:srgbClr val="4C4948"/>
              </a:solidFill>
              <a:ea typeface="HGPｺﾞｼｯｸM"/>
            </a:endParaRPr>
          </a:p>
          <a:p>
            <a:pPr marL="1200150" lvl="2" indent="-285750" eaLnBrk="0" fontAlgn="base" hangingPunct="0">
              <a:spcBef>
                <a:spcPct val="20000"/>
              </a:spcBef>
              <a:spcAft>
                <a:spcPct val="0"/>
              </a:spcAft>
              <a:buFont typeface="Wingdings" charset="2"/>
              <a:buChar char="§"/>
              <a:defRPr/>
            </a:pPr>
            <a:endParaRPr kumimoji="1" lang="en-US" sz="1600" dirty="0">
              <a:solidFill>
                <a:srgbClr val="4C4948"/>
              </a:solidFill>
              <a:ea typeface="HGPｺﾞｼｯｸM"/>
            </a:endParaRPr>
          </a:p>
          <a:p>
            <a:pPr eaLnBrk="0" fontAlgn="base" hangingPunct="0">
              <a:spcBef>
                <a:spcPct val="20000"/>
              </a:spcBef>
              <a:spcAft>
                <a:spcPct val="0"/>
              </a:spcAft>
              <a:defRPr/>
            </a:pPr>
            <a:r>
              <a:rPr kumimoji="1" lang="en-US" sz="2000" b="1" dirty="0">
                <a:solidFill>
                  <a:srgbClr val="4C4948"/>
                </a:solidFill>
                <a:ea typeface="HGPｺﾞｼｯｸM"/>
              </a:rPr>
              <a:t>4.  Monitor</a:t>
            </a:r>
          </a:p>
          <a:p>
            <a:pPr marL="742950" lvl="1" indent="-285750" eaLnBrk="0" fontAlgn="base" hangingPunct="0">
              <a:spcBef>
                <a:spcPct val="20000"/>
              </a:spcBef>
              <a:spcAft>
                <a:spcPct val="0"/>
              </a:spcAft>
              <a:buFontTx/>
              <a:buChar char="-"/>
              <a:defRPr/>
            </a:pPr>
            <a:r>
              <a:rPr kumimoji="1" lang="en-US" dirty="0">
                <a:solidFill>
                  <a:srgbClr val="4C4948"/>
                </a:solidFill>
                <a:ea typeface="HGPｺﾞｼｯｸM"/>
              </a:rPr>
              <a:t>Checking on the project on a regular basis via systematic review of each step is important because issues arise.  This is where you are able to determine whether you could operate on your optimal plan to over-deliver or engage alternative options when problems arise.</a:t>
            </a:r>
          </a:p>
          <a:p>
            <a:pPr marL="1200150" lvl="2" indent="-285750" eaLnBrk="0" fontAlgn="base" hangingPunct="0">
              <a:spcBef>
                <a:spcPct val="20000"/>
              </a:spcBef>
              <a:spcAft>
                <a:spcPct val="0"/>
              </a:spcAft>
              <a:buFont typeface="Wingdings" charset="2"/>
              <a:buChar char="§"/>
              <a:defRPr/>
            </a:pPr>
            <a:r>
              <a:rPr kumimoji="1" lang="en-US" sz="1600" dirty="0">
                <a:solidFill>
                  <a:srgbClr val="4C4948"/>
                </a:solidFill>
                <a:ea typeface="HGPｺﾞｼｯｸM"/>
              </a:rPr>
              <a:t>Tracking</a:t>
            </a:r>
          </a:p>
          <a:p>
            <a:pPr marL="1200150" lvl="2" indent="-285750" eaLnBrk="0" fontAlgn="base" hangingPunct="0">
              <a:spcBef>
                <a:spcPct val="20000"/>
              </a:spcBef>
              <a:spcAft>
                <a:spcPct val="0"/>
              </a:spcAft>
              <a:buFont typeface="Wingdings" charset="2"/>
              <a:buChar char="§"/>
              <a:defRPr/>
            </a:pPr>
            <a:r>
              <a:rPr kumimoji="1" lang="en-US" sz="1600" dirty="0">
                <a:solidFill>
                  <a:srgbClr val="4C4948"/>
                </a:solidFill>
                <a:ea typeface="HGPｺﾞｼｯｸM"/>
              </a:rPr>
              <a:t>Trouble-shooting</a:t>
            </a:r>
          </a:p>
          <a:p>
            <a:pPr marL="1200150" lvl="2" indent="-285750" eaLnBrk="0" fontAlgn="base" hangingPunct="0">
              <a:spcBef>
                <a:spcPct val="20000"/>
              </a:spcBef>
              <a:spcAft>
                <a:spcPct val="0"/>
              </a:spcAft>
              <a:buFont typeface="Wingdings" charset="2"/>
              <a:buChar char="§"/>
              <a:defRPr/>
            </a:pPr>
            <a:r>
              <a:rPr kumimoji="1" lang="en-US" sz="1600" dirty="0">
                <a:solidFill>
                  <a:srgbClr val="4C4948"/>
                </a:solidFill>
                <a:latin typeface="Arial"/>
                <a:ea typeface="HGPｺﾞｼｯｸM"/>
              </a:rPr>
              <a:t>Tweaking</a:t>
            </a:r>
          </a:p>
          <a:p>
            <a:pPr marL="1200150" lvl="2" indent="-285750" eaLnBrk="0" fontAlgn="base" hangingPunct="0">
              <a:spcBef>
                <a:spcPct val="20000"/>
              </a:spcBef>
              <a:spcAft>
                <a:spcPct val="0"/>
              </a:spcAft>
              <a:buFont typeface="Wingdings" charset="2"/>
              <a:buChar char="§"/>
              <a:defRPr/>
            </a:pPr>
            <a:r>
              <a:rPr kumimoji="1" lang="en-US" sz="1600" dirty="0">
                <a:solidFill>
                  <a:srgbClr val="4C4948"/>
                </a:solidFill>
                <a:latin typeface="Arial"/>
                <a:ea typeface="HGPｺﾞｼｯｸM"/>
              </a:rPr>
              <a:t>Motivating</a:t>
            </a:r>
          </a:p>
          <a:p>
            <a:pPr marL="1200150" lvl="2" indent="-285750" eaLnBrk="0" fontAlgn="base" hangingPunct="0">
              <a:spcBef>
                <a:spcPct val="20000"/>
              </a:spcBef>
              <a:spcAft>
                <a:spcPct val="0"/>
              </a:spcAft>
              <a:buFont typeface="Wingdings" charset="2"/>
              <a:buChar char="§"/>
              <a:defRPr/>
            </a:pPr>
            <a:r>
              <a:rPr kumimoji="1" lang="en-US" sz="1600" dirty="0">
                <a:solidFill>
                  <a:srgbClr val="4C4948"/>
                </a:solidFill>
                <a:latin typeface="Arial"/>
                <a:ea typeface="HGPｺﾞｼｯｸM"/>
              </a:rPr>
              <a:t>Encouraging</a:t>
            </a:r>
          </a:p>
          <a:p>
            <a:pPr marL="1200150" lvl="2" indent="-285750" eaLnBrk="0" fontAlgn="base" hangingPunct="0">
              <a:spcBef>
                <a:spcPct val="20000"/>
              </a:spcBef>
              <a:spcAft>
                <a:spcPct val="0"/>
              </a:spcAft>
              <a:buFont typeface="Wingdings" charset="2"/>
              <a:buChar char="§"/>
              <a:defRPr/>
            </a:pPr>
            <a:endParaRPr kumimoji="1" lang="en-US" sz="2000" dirty="0">
              <a:solidFill>
                <a:srgbClr val="FF0000"/>
              </a:solidFill>
              <a:latin typeface="Arial"/>
              <a:ea typeface="HGPｺﾞｼｯｸM"/>
            </a:endParaRPr>
          </a:p>
          <a:p>
            <a:pPr marL="742950" lvl="1" indent="-285750" eaLnBrk="0" fontAlgn="base" hangingPunct="0">
              <a:spcBef>
                <a:spcPct val="20000"/>
              </a:spcBef>
              <a:spcAft>
                <a:spcPct val="0"/>
              </a:spcAft>
              <a:buFont typeface="Courier New" pitchFamily="49" charset="0"/>
              <a:buChar char="o"/>
              <a:defRPr/>
            </a:pPr>
            <a:endParaRPr kumimoji="1" lang="en-US" dirty="0">
              <a:solidFill>
                <a:srgbClr val="4C4948"/>
              </a:solidFill>
              <a:latin typeface="Arial"/>
              <a:ea typeface="HGPｺﾞｼｯｸM"/>
            </a:endParaRPr>
          </a:p>
          <a:p>
            <a:pPr marL="742950" lvl="1" indent="-285750" eaLnBrk="0" fontAlgn="base" hangingPunct="0">
              <a:spcBef>
                <a:spcPct val="20000"/>
              </a:spcBef>
              <a:spcAft>
                <a:spcPct val="0"/>
              </a:spcAft>
              <a:buFont typeface="Courier New" pitchFamily="49" charset="0"/>
              <a:buChar char="o"/>
              <a:defRPr/>
            </a:pPr>
            <a:endParaRPr kumimoji="1" lang="en-US" dirty="0">
              <a:solidFill>
                <a:srgbClr val="4C4948"/>
              </a:solidFill>
              <a:latin typeface="Arial"/>
              <a:ea typeface="HGPｺﾞｼｯｸM"/>
            </a:endParaRPr>
          </a:p>
        </p:txBody>
      </p:sp>
      <p:pic>
        <p:nvPicPr>
          <p:cNvPr id="2" name="Picture 1" descr="Plan-Do-Act-Check.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00" y="2719536"/>
            <a:ext cx="2238080" cy="1676400"/>
          </a:xfrm>
          <a:prstGeom prst="rect">
            <a:avLst/>
          </a:prstGeom>
        </p:spPr>
      </p:pic>
    </p:spTree>
    <p:extLst>
      <p:ext uri="{BB962C8B-B14F-4D97-AF65-F5344CB8AC3E}">
        <p14:creationId xmlns:p14="http://schemas.microsoft.com/office/powerpoint/2010/main" val="1250036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Placeholder 1"/>
          <p:cNvSpPr txBox="1">
            <a:spLocks/>
          </p:cNvSpPr>
          <p:nvPr/>
        </p:nvSpPr>
        <p:spPr>
          <a:xfrm>
            <a:off x="1981200" y="274638"/>
            <a:ext cx="8229600" cy="1143000"/>
          </a:xfrm>
          <a:prstGeom prst="rect">
            <a:avLst/>
          </a:prstGeom>
        </p:spPr>
        <p:txBody>
          <a:bodyPr vert="horz" lIns="91440" tIns="45720" rIns="91440" bIns="45720" rtlCol="0" anchor="ctr">
            <a:normAutofit/>
          </a:bodyPr>
          <a:lstStyle/>
          <a:p>
            <a:pPr algn="ctr">
              <a:spcBef>
                <a:spcPct val="0"/>
              </a:spcBef>
            </a:pPr>
            <a:r>
              <a:rPr lang="en-US" sz="3200" b="1" dirty="0">
                <a:solidFill>
                  <a:srgbClr val="782327"/>
                </a:solidFill>
                <a:latin typeface="+mj-lt"/>
                <a:ea typeface="+mj-ea"/>
                <a:cs typeface="+mj-cs"/>
              </a:rPr>
              <a:t>Leadership </a:t>
            </a:r>
            <a:r>
              <a:rPr lang="en-US" sz="3200" b="1" i="1" dirty="0">
                <a:solidFill>
                  <a:srgbClr val="782327"/>
                </a:solidFill>
                <a:latin typeface="+mj-lt"/>
                <a:ea typeface="+mj-ea"/>
                <a:cs typeface="+mj-cs"/>
              </a:rPr>
              <a:t>versus</a:t>
            </a:r>
            <a:r>
              <a:rPr lang="en-US" sz="3200" b="1" dirty="0">
                <a:solidFill>
                  <a:srgbClr val="782327"/>
                </a:solidFill>
                <a:latin typeface="+mj-lt"/>
                <a:ea typeface="+mj-ea"/>
                <a:cs typeface="+mj-cs"/>
              </a:rPr>
              <a:t> Management</a:t>
            </a:r>
          </a:p>
        </p:txBody>
      </p:sp>
      <p:graphicFrame>
        <p:nvGraphicFramePr>
          <p:cNvPr id="4" name="Table 3"/>
          <p:cNvGraphicFramePr>
            <a:graphicFrameLocks noGrp="1"/>
          </p:cNvGraphicFramePr>
          <p:nvPr/>
        </p:nvGraphicFramePr>
        <p:xfrm>
          <a:off x="2438400" y="1264920"/>
          <a:ext cx="7086600" cy="4069080"/>
        </p:xfrm>
        <a:graphic>
          <a:graphicData uri="http://schemas.openxmlformats.org/drawingml/2006/table">
            <a:tbl>
              <a:tblPr firstRow="1" bandRow="1">
                <a:tableStyleId>{5C22544A-7EE6-4342-B048-85BDC9FD1C3A}</a:tableStyleId>
              </a:tblPr>
              <a:tblGrid>
                <a:gridCol w="3543300">
                  <a:extLst>
                    <a:ext uri="{9D8B030D-6E8A-4147-A177-3AD203B41FA5}">
                      <a16:colId xmlns:a16="http://schemas.microsoft.com/office/drawing/2014/main" val="20000"/>
                    </a:ext>
                  </a:extLst>
                </a:gridCol>
                <a:gridCol w="3543300">
                  <a:extLst>
                    <a:ext uri="{9D8B030D-6E8A-4147-A177-3AD203B41FA5}">
                      <a16:colId xmlns:a16="http://schemas.microsoft.com/office/drawing/2014/main" val="20001"/>
                    </a:ext>
                  </a:extLst>
                </a:gridCol>
              </a:tblGrid>
              <a:tr h="370840">
                <a:tc>
                  <a:txBody>
                    <a:bodyPr/>
                    <a:lstStyle/>
                    <a:p>
                      <a:pPr algn="ctr"/>
                      <a:r>
                        <a:rPr lang="en-US" sz="2800" b="1" dirty="0"/>
                        <a:t>Leaders</a:t>
                      </a:r>
                    </a:p>
                  </a:txBody>
                  <a:tcPr/>
                </a:tc>
                <a:tc>
                  <a:txBody>
                    <a:bodyPr/>
                    <a:lstStyle/>
                    <a:p>
                      <a:pPr algn="ctr"/>
                      <a:r>
                        <a:rPr lang="en-US" sz="2800" b="1" dirty="0"/>
                        <a:t>Managers</a:t>
                      </a:r>
                    </a:p>
                  </a:txBody>
                  <a:tcPr/>
                </a:tc>
                <a:extLst>
                  <a:ext uri="{0D108BD9-81ED-4DB2-BD59-A6C34878D82A}">
                    <a16:rowId xmlns:a16="http://schemas.microsoft.com/office/drawing/2014/main" val="10000"/>
                  </a:ext>
                </a:extLst>
              </a:tr>
              <a:tr h="1193800">
                <a:tc>
                  <a:txBody>
                    <a:bodyPr/>
                    <a:lstStyle/>
                    <a:p>
                      <a:pPr>
                        <a:buFont typeface="Wingdings" pitchFamily="2" charset="2"/>
                        <a:buChar char="ü"/>
                      </a:pPr>
                      <a:r>
                        <a:rPr lang="en-US" dirty="0"/>
                        <a:t>Create</a:t>
                      </a:r>
                      <a:r>
                        <a:rPr lang="en-US" baseline="0" dirty="0"/>
                        <a:t> the vision (What)</a:t>
                      </a:r>
                    </a:p>
                    <a:p>
                      <a:pPr>
                        <a:buFont typeface="Wingdings" pitchFamily="2" charset="2"/>
                        <a:buChar char="ü"/>
                      </a:pPr>
                      <a:endParaRPr lang="en-US" sz="800" dirty="0"/>
                    </a:p>
                    <a:p>
                      <a:pPr>
                        <a:buFont typeface="Wingdings" pitchFamily="2" charset="2"/>
                        <a:buChar char="ü"/>
                      </a:pPr>
                      <a:r>
                        <a:rPr lang="en-US" baseline="0" dirty="0"/>
                        <a:t>Transformational</a:t>
                      </a:r>
                    </a:p>
                    <a:p>
                      <a:pPr>
                        <a:buFont typeface="Wingdings" pitchFamily="2" charset="2"/>
                        <a:buChar char="ü"/>
                      </a:pPr>
                      <a:endParaRPr lang="en-US" sz="800" baseline="0" dirty="0"/>
                    </a:p>
                    <a:p>
                      <a:pPr>
                        <a:buFont typeface="Wingdings" pitchFamily="2" charset="2"/>
                        <a:buChar char="ü"/>
                      </a:pPr>
                      <a:r>
                        <a:rPr lang="en-US" baseline="0" dirty="0"/>
                        <a:t>Long-term</a:t>
                      </a:r>
                    </a:p>
                    <a:p>
                      <a:pPr>
                        <a:buFont typeface="Wingdings" pitchFamily="2" charset="2"/>
                        <a:buChar char="ü"/>
                      </a:pPr>
                      <a:endParaRPr lang="en-US" sz="800" baseline="0" dirty="0"/>
                    </a:p>
                    <a:p>
                      <a:pPr>
                        <a:buFont typeface="Wingdings" pitchFamily="2" charset="2"/>
                        <a:buChar char="ü"/>
                      </a:pPr>
                      <a:r>
                        <a:rPr lang="en-US" baseline="0" dirty="0"/>
                        <a:t>Innovate – breaks rules</a:t>
                      </a:r>
                    </a:p>
                    <a:p>
                      <a:pPr>
                        <a:buFont typeface="Wingdings" pitchFamily="2" charset="2"/>
                        <a:buChar char="ü"/>
                      </a:pPr>
                      <a:endParaRPr lang="en-US" sz="800" baseline="0" dirty="0"/>
                    </a:p>
                    <a:p>
                      <a:pPr>
                        <a:buFont typeface="Wingdings" pitchFamily="2" charset="2"/>
                        <a:buChar char="ü"/>
                      </a:pPr>
                      <a:r>
                        <a:rPr lang="en-US" baseline="0" dirty="0"/>
                        <a:t>Inspire people</a:t>
                      </a:r>
                      <a:endParaRPr lang="en-US" dirty="0"/>
                    </a:p>
                    <a:p>
                      <a:pPr>
                        <a:buFont typeface="Wingdings" pitchFamily="2" charset="2"/>
                        <a:buChar char="ü"/>
                      </a:pPr>
                      <a:endParaRPr lang="en-US" sz="800" dirty="0"/>
                    </a:p>
                    <a:p>
                      <a:pPr>
                        <a:buFont typeface="Wingdings" pitchFamily="2" charset="2"/>
                        <a:buChar char="ü"/>
                      </a:pPr>
                      <a:r>
                        <a:rPr lang="en-US" dirty="0"/>
                        <a:t>Challenge the status quo</a:t>
                      </a:r>
                    </a:p>
                    <a:p>
                      <a:pPr>
                        <a:buFont typeface="Wingdings" pitchFamily="2" charset="2"/>
                        <a:buChar char="ü"/>
                      </a:pPr>
                      <a:endParaRPr lang="en-US" sz="800" dirty="0"/>
                    </a:p>
                    <a:p>
                      <a:pPr>
                        <a:buFont typeface="Wingdings" pitchFamily="2" charset="2"/>
                        <a:buChar char="ü"/>
                      </a:pPr>
                      <a:r>
                        <a:rPr lang="en-US" dirty="0"/>
                        <a:t>Accept failure</a:t>
                      </a:r>
                    </a:p>
                    <a:p>
                      <a:pPr>
                        <a:buFont typeface="Wingdings" pitchFamily="2" charset="2"/>
                        <a:buChar char="ü"/>
                      </a:pPr>
                      <a:endParaRPr lang="en-US" sz="800" dirty="0"/>
                    </a:p>
                    <a:p>
                      <a:pPr>
                        <a:buFont typeface="Wingdings" pitchFamily="2" charset="2"/>
                        <a:buChar char="ü"/>
                      </a:pPr>
                      <a:r>
                        <a:rPr lang="en-US" dirty="0"/>
                        <a:t>Heart – Passion – People</a:t>
                      </a:r>
                    </a:p>
                    <a:p>
                      <a:pPr>
                        <a:buFont typeface="Wingdings" pitchFamily="2" charset="2"/>
                        <a:buChar char="ü"/>
                      </a:pPr>
                      <a:endParaRPr lang="en-US" sz="800" dirty="0"/>
                    </a:p>
                    <a:p>
                      <a:pPr>
                        <a:buFont typeface="Wingdings" pitchFamily="2" charset="2"/>
                        <a:buChar char="ü"/>
                      </a:pPr>
                      <a:r>
                        <a:rPr lang="en-US" dirty="0"/>
                        <a:t>Seeing &amp; Selling</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800" kern="1200" dirty="0">
                          <a:solidFill>
                            <a:schemeClr val="dk1"/>
                          </a:solidFill>
                          <a:latin typeface="+mn-lt"/>
                          <a:ea typeface="+mn-ea"/>
                          <a:cs typeface="+mn-cs"/>
                        </a:rPr>
                        <a:t>Execute the vision (How)</a:t>
                      </a:r>
                    </a:p>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endParaRPr lang="en-US" sz="8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800" kern="1200" dirty="0">
                          <a:solidFill>
                            <a:schemeClr val="dk1"/>
                          </a:solidFill>
                          <a:latin typeface="+mn-lt"/>
                          <a:ea typeface="+mn-ea"/>
                          <a:cs typeface="+mn-cs"/>
                        </a:rPr>
                        <a:t>Transactional</a:t>
                      </a:r>
                    </a:p>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endParaRPr lang="en-US" sz="8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800" kern="1200" dirty="0">
                          <a:solidFill>
                            <a:schemeClr val="dk1"/>
                          </a:solidFill>
                          <a:latin typeface="+mn-lt"/>
                          <a:ea typeface="+mn-ea"/>
                          <a:cs typeface="+mn-cs"/>
                        </a:rPr>
                        <a:t>Short-term</a:t>
                      </a:r>
                    </a:p>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endParaRPr lang="en-US" sz="8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800" kern="1200" dirty="0">
                          <a:solidFill>
                            <a:schemeClr val="dk1"/>
                          </a:solidFill>
                          <a:latin typeface="+mn-lt"/>
                          <a:ea typeface="+mn-ea"/>
                          <a:cs typeface="+mn-cs"/>
                        </a:rPr>
                        <a:t>Maintain – make rules</a:t>
                      </a:r>
                    </a:p>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endParaRPr lang="en-US" sz="8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800" kern="1200" dirty="0">
                          <a:solidFill>
                            <a:schemeClr val="dk1"/>
                          </a:solidFill>
                          <a:latin typeface="+mn-lt"/>
                          <a:ea typeface="+mn-ea"/>
                          <a:cs typeface="+mn-cs"/>
                        </a:rPr>
                        <a:t>Inform people</a:t>
                      </a:r>
                    </a:p>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endParaRPr lang="en-US" sz="8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800" kern="1200" dirty="0">
                          <a:solidFill>
                            <a:schemeClr val="dk1"/>
                          </a:solidFill>
                          <a:latin typeface="+mn-lt"/>
                          <a:ea typeface="+mn-ea"/>
                          <a:cs typeface="+mn-cs"/>
                        </a:rPr>
                        <a:t>Clarify the status quo</a:t>
                      </a:r>
                    </a:p>
                    <a:p>
                      <a:pPr marL="0" algn="l" defTabSz="914400" rtl="0" eaLnBrk="1" latinLnBrk="0" hangingPunct="1">
                        <a:buFont typeface="Wingdings" pitchFamily="2" charset="2"/>
                        <a:buChar char="ü"/>
                      </a:pPr>
                      <a:endParaRPr lang="en-US" sz="900" kern="1200" dirty="0">
                        <a:solidFill>
                          <a:schemeClr val="dk1"/>
                        </a:solidFill>
                        <a:latin typeface="+mn-lt"/>
                        <a:ea typeface="+mn-ea"/>
                        <a:cs typeface="+mn-cs"/>
                      </a:endParaRPr>
                    </a:p>
                    <a:p>
                      <a:pPr marL="0" algn="l" defTabSz="914400" rtl="0" eaLnBrk="1" latinLnBrk="0" hangingPunct="1">
                        <a:buFont typeface="Wingdings" pitchFamily="2" charset="2"/>
                        <a:buChar char="ü"/>
                      </a:pPr>
                      <a:r>
                        <a:rPr lang="en-US" sz="1800" kern="1200" dirty="0">
                          <a:solidFill>
                            <a:schemeClr val="dk1"/>
                          </a:solidFill>
                          <a:latin typeface="+mn-lt"/>
                          <a:ea typeface="+mn-ea"/>
                          <a:cs typeface="+mn-cs"/>
                        </a:rPr>
                        <a:t>Resist failure</a:t>
                      </a:r>
                    </a:p>
                    <a:p>
                      <a:pPr marL="0" algn="l" defTabSz="914400" rtl="0" eaLnBrk="1" latinLnBrk="0" hangingPunct="1">
                        <a:buFont typeface="Wingdings" pitchFamily="2" charset="2"/>
                        <a:buChar char="ü"/>
                      </a:pPr>
                      <a:endParaRPr lang="en-US" sz="800" kern="1200" dirty="0">
                        <a:solidFill>
                          <a:schemeClr val="dk1"/>
                        </a:solidFill>
                        <a:latin typeface="+mn-lt"/>
                        <a:ea typeface="+mn-ea"/>
                        <a:cs typeface="+mn-cs"/>
                      </a:endParaRPr>
                    </a:p>
                    <a:p>
                      <a:pPr marL="0" algn="l" defTabSz="914400" rtl="0" eaLnBrk="1" latinLnBrk="0" hangingPunct="1">
                        <a:buFont typeface="Wingdings" pitchFamily="2" charset="2"/>
                        <a:buChar char="ü"/>
                      </a:pPr>
                      <a:r>
                        <a:rPr lang="en-US" sz="1800" kern="1200" dirty="0">
                          <a:solidFill>
                            <a:schemeClr val="dk1"/>
                          </a:solidFill>
                          <a:latin typeface="+mn-lt"/>
                          <a:ea typeface="+mn-ea"/>
                          <a:cs typeface="+mn-cs"/>
                        </a:rPr>
                        <a:t>Head – Control – Processes</a:t>
                      </a:r>
                    </a:p>
                    <a:p>
                      <a:pPr marL="0" algn="l" defTabSz="914400" rtl="0" eaLnBrk="1" latinLnBrk="0" hangingPunct="1">
                        <a:buFont typeface="Wingdings" pitchFamily="2" charset="2"/>
                        <a:buChar char="ü"/>
                      </a:pPr>
                      <a:endParaRPr lang="en-US" sz="800" kern="1200" dirty="0">
                        <a:solidFill>
                          <a:schemeClr val="dk1"/>
                        </a:solidFill>
                        <a:latin typeface="+mn-lt"/>
                        <a:ea typeface="+mn-ea"/>
                        <a:cs typeface="+mn-cs"/>
                      </a:endParaRPr>
                    </a:p>
                    <a:p>
                      <a:pPr marL="0" algn="l" defTabSz="914400" rtl="0" eaLnBrk="1" latinLnBrk="0" hangingPunct="1">
                        <a:buFont typeface="Wingdings" pitchFamily="2" charset="2"/>
                        <a:buChar char="ü"/>
                      </a:pPr>
                      <a:r>
                        <a:rPr lang="en-US" sz="1800" kern="1200" dirty="0">
                          <a:solidFill>
                            <a:schemeClr val="dk1"/>
                          </a:solidFill>
                          <a:latin typeface="+mn-lt"/>
                          <a:ea typeface="+mn-ea"/>
                          <a:cs typeface="+mn-cs"/>
                        </a:rPr>
                        <a:t>Doing &amp; Telling</a:t>
                      </a:r>
                    </a:p>
                  </a:txBody>
                  <a:tcPr/>
                </a:tc>
                <a:extLst>
                  <a:ext uri="{0D108BD9-81ED-4DB2-BD59-A6C34878D82A}">
                    <a16:rowId xmlns:a16="http://schemas.microsoft.com/office/drawing/2014/main" val="10001"/>
                  </a:ext>
                </a:extLst>
              </a:tr>
            </a:tbl>
          </a:graphicData>
        </a:graphic>
      </p:graphicFrame>
      <p:sp>
        <p:nvSpPr>
          <p:cNvPr id="3" name="TextBox 2"/>
          <p:cNvSpPr txBox="1"/>
          <p:nvPr/>
        </p:nvSpPr>
        <p:spPr>
          <a:xfrm>
            <a:off x="3136157" y="5562601"/>
            <a:ext cx="5541710" cy="492443"/>
          </a:xfrm>
          <a:prstGeom prst="rect">
            <a:avLst/>
          </a:prstGeom>
          <a:noFill/>
        </p:spPr>
        <p:txBody>
          <a:bodyPr wrap="none" rtlCol="0">
            <a:spAutoFit/>
          </a:bodyPr>
          <a:lstStyle/>
          <a:p>
            <a:pPr algn="ctr"/>
            <a:r>
              <a:rPr lang="en-US" sz="1400" b="1" dirty="0"/>
              <a:t>“</a:t>
            </a:r>
            <a:r>
              <a:rPr lang="en-US" sz="1400" b="1" i="1" dirty="0"/>
              <a:t>Management is doing things right; leadership is doing the right things”</a:t>
            </a:r>
          </a:p>
          <a:p>
            <a:pPr algn="ctr"/>
            <a:r>
              <a:rPr lang="en-US" sz="1200" dirty="0"/>
              <a:t>Peter F. </a:t>
            </a:r>
            <a:r>
              <a:rPr lang="en-US" sz="1200" dirty="0" err="1"/>
              <a:t>Drucker</a:t>
            </a:r>
            <a:endParaRPr lang="en-US" sz="1200" dirty="0"/>
          </a:p>
        </p:txBody>
      </p:sp>
    </p:spTree>
    <p:extLst>
      <p:ext uri="{BB962C8B-B14F-4D97-AF65-F5344CB8AC3E}">
        <p14:creationId xmlns:p14="http://schemas.microsoft.com/office/powerpoint/2010/main" val="358244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6968-6F24-9F40-BD7C-65DB854028B1}"/>
              </a:ext>
            </a:extLst>
          </p:cNvPr>
          <p:cNvSpPr>
            <a:spLocks noGrp="1"/>
          </p:cNvSpPr>
          <p:nvPr>
            <p:ph type="title"/>
          </p:nvPr>
        </p:nvSpPr>
        <p:spPr/>
        <p:txBody>
          <a:bodyPr/>
          <a:lstStyle/>
          <a:p>
            <a:r>
              <a:rPr lang="en-US" dirty="0"/>
              <a:t>Session Objective</a:t>
            </a:r>
          </a:p>
        </p:txBody>
      </p:sp>
      <p:sp>
        <p:nvSpPr>
          <p:cNvPr id="3" name="Content Placeholder 2">
            <a:extLst>
              <a:ext uri="{FF2B5EF4-FFF2-40B4-BE49-F238E27FC236}">
                <a16:creationId xmlns:a16="http://schemas.microsoft.com/office/drawing/2014/main" id="{1CD4842D-9788-B54A-BB43-AF12DFDA6213}"/>
              </a:ext>
            </a:extLst>
          </p:cNvPr>
          <p:cNvSpPr>
            <a:spLocks noGrp="1"/>
          </p:cNvSpPr>
          <p:nvPr>
            <p:ph idx="1"/>
          </p:nvPr>
        </p:nvSpPr>
        <p:spPr/>
        <p:txBody>
          <a:bodyPr/>
          <a:lstStyle/>
          <a:p>
            <a:r>
              <a:rPr lang="en-US" dirty="0"/>
              <a:t>Understanding groups and team</a:t>
            </a:r>
          </a:p>
          <a:p>
            <a:r>
              <a:rPr lang="en-US" dirty="0"/>
              <a:t>Difference between groups and teams</a:t>
            </a:r>
          </a:p>
          <a:p>
            <a:r>
              <a:rPr lang="en-US" dirty="0"/>
              <a:t>Science of building and leading great teams</a:t>
            </a:r>
          </a:p>
          <a:p>
            <a:r>
              <a:rPr lang="en-US" dirty="0"/>
              <a:t>Stages of group development</a:t>
            </a:r>
          </a:p>
          <a:p>
            <a:pPr lvl="1"/>
            <a:r>
              <a:rPr lang="en-US" dirty="0"/>
              <a:t>The punctuated-equilibrium model</a:t>
            </a:r>
          </a:p>
          <a:p>
            <a:pPr lvl="1"/>
            <a:r>
              <a:rPr lang="en-US" dirty="0"/>
              <a:t>Tuckman’s five-stage theory</a:t>
            </a:r>
          </a:p>
          <a:p>
            <a:r>
              <a:rPr lang="en-US" dirty="0"/>
              <a:t>Ways to build collaborative teams</a:t>
            </a:r>
          </a:p>
          <a:p>
            <a:pPr marL="0" indent="0">
              <a:buNone/>
            </a:pPr>
            <a:endParaRPr lang="en-US" dirty="0"/>
          </a:p>
        </p:txBody>
      </p:sp>
    </p:spTree>
    <p:extLst>
      <p:ext uri="{BB962C8B-B14F-4D97-AF65-F5344CB8AC3E}">
        <p14:creationId xmlns:p14="http://schemas.microsoft.com/office/powerpoint/2010/main" val="3622528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578992C-129E-3C94-07D6-D4A1FF708520}"/>
              </a:ext>
            </a:extLst>
          </p:cNvPr>
          <p:cNvSpPr>
            <a:spLocks noGrp="1"/>
          </p:cNvSpPr>
          <p:nvPr>
            <p:ph idx="1"/>
          </p:nvPr>
        </p:nvSpPr>
        <p:spPr>
          <a:xfrm>
            <a:off x="838200" y="409074"/>
            <a:ext cx="10515600" cy="5767889"/>
          </a:xfrm>
        </p:spPr>
        <p:txBody>
          <a:bodyPr/>
          <a:lstStyle/>
          <a:p>
            <a:pPr marL="0" indent="0" algn="ctr" eaLnBrk="1" hangingPunct="1">
              <a:buNone/>
            </a:pPr>
            <a:r>
              <a:rPr kumimoji="0" lang="en-US" altLang="en-US" sz="3600" b="0" i="0" u="none" strike="noStrike" kern="1200" cap="none" spc="0" normalizeH="0" baseline="0" noProof="0" dirty="0">
                <a:ln>
                  <a:noFill/>
                </a:ln>
                <a:solidFill>
                  <a:srgbClr val="C30C20"/>
                </a:solidFill>
                <a:effectLst/>
                <a:uLnTx/>
                <a:uFillTx/>
                <a:latin typeface="Calibri"/>
                <a:ea typeface="+mj-ea"/>
                <a:cs typeface="+mj-cs"/>
              </a:rPr>
              <a:t>Individuals versus Groups versus Teams</a:t>
            </a:r>
            <a:endParaRPr kumimoji="0" lang="en-US" altLang="en-US" b="0" i="0" u="none" strike="noStrike" kern="1200" cap="none" spc="0" normalizeH="0" baseline="0" noProof="0" dirty="0">
              <a:ln>
                <a:noFill/>
              </a:ln>
              <a:solidFill>
                <a:srgbClr val="C30C20"/>
              </a:solidFill>
              <a:effectLst/>
              <a:uLnTx/>
              <a:uFillTx/>
              <a:latin typeface="Calibri"/>
              <a:ea typeface="+mj-ea"/>
              <a:cs typeface="+mj-cs"/>
            </a:endParaRPr>
          </a:p>
          <a:p>
            <a:pPr marL="0" indent="0" eaLnBrk="1" hangingPunct="1">
              <a:buNone/>
            </a:pPr>
            <a:endParaRPr lang="en-US" altLang="en-US" dirty="0"/>
          </a:p>
          <a:p>
            <a:pPr eaLnBrk="1" hangingPunct="1"/>
            <a:r>
              <a:rPr lang="en-US" altLang="en-US" sz="2400" dirty="0"/>
              <a:t>Team members usually have a stronger sense of identification among themselves than group members do</a:t>
            </a:r>
          </a:p>
          <a:p>
            <a:r>
              <a:rPr lang="en-US" altLang="en-US" sz="2400" dirty="0"/>
              <a:t>Teams have common goals or tasks, whereas </a:t>
            </a:r>
            <a:r>
              <a:rPr lang="en-US" dirty="0"/>
              <a:t>group members may not have the same degree of consensus about goals that team members do </a:t>
            </a:r>
            <a:endParaRPr lang="en-US" altLang="en-US" sz="2400" dirty="0"/>
          </a:p>
          <a:p>
            <a:pPr eaLnBrk="1" hangingPunct="1"/>
            <a:r>
              <a:rPr lang="en-US" altLang="en-US" sz="2400" dirty="0"/>
              <a:t>Task independence is greater with teams than with groups</a:t>
            </a:r>
          </a:p>
          <a:p>
            <a:pPr eaLnBrk="1" hangingPunct="1"/>
            <a:r>
              <a:rPr lang="en-US" altLang="en-US" sz="2400" dirty="0"/>
              <a:t>Team members have more differentiated and specialized roles than group members</a:t>
            </a:r>
          </a:p>
        </p:txBody>
      </p:sp>
    </p:spTree>
    <p:extLst>
      <p:ext uri="{BB962C8B-B14F-4D97-AF65-F5344CB8AC3E}">
        <p14:creationId xmlns:p14="http://schemas.microsoft.com/office/powerpoint/2010/main" val="222333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CCC237B-EBC4-12DC-DDC1-F9D4BB2499B4}"/>
              </a:ext>
            </a:extLst>
          </p:cNvPr>
          <p:cNvSpPr>
            <a:spLocks noGrp="1"/>
          </p:cNvSpPr>
          <p:nvPr>
            <p:ph idx="1"/>
          </p:nvPr>
        </p:nvSpPr>
        <p:spPr>
          <a:xfrm>
            <a:off x="838200" y="300789"/>
            <a:ext cx="10515600" cy="5876174"/>
          </a:xfrm>
        </p:spPr>
        <p:txBody>
          <a:bodyPr>
            <a:normAutofit/>
          </a:bodyPr>
          <a:lstStyle/>
          <a:p>
            <a:pPr marL="0" indent="0" algn="ctr" eaLnBrk="1" hangingPunct="1">
              <a:spcBef>
                <a:spcPts val="200"/>
              </a:spcBef>
              <a:spcAft>
                <a:spcPts val="200"/>
              </a:spcAft>
              <a:buNone/>
            </a:pPr>
            <a:r>
              <a:rPr kumimoji="0" lang="en-US" altLang="en-US" sz="3600" b="0" i="0" u="none" strike="noStrike" kern="1200" cap="none" spc="0" normalizeH="0" baseline="0" noProof="0" dirty="0">
                <a:ln>
                  <a:noFill/>
                </a:ln>
                <a:solidFill>
                  <a:srgbClr val="C30C20"/>
                </a:solidFill>
                <a:effectLst/>
                <a:uLnTx/>
                <a:uFillTx/>
                <a:latin typeface="Calibri"/>
                <a:ea typeface="+mj-ea"/>
                <a:cs typeface="+mj-cs"/>
              </a:rPr>
              <a:t>Implications of Group Size</a:t>
            </a:r>
          </a:p>
          <a:p>
            <a:pPr marL="0" indent="0" algn="ctr" eaLnBrk="1" hangingPunct="1">
              <a:spcBef>
                <a:spcPts val="200"/>
              </a:spcBef>
              <a:spcAft>
                <a:spcPts val="200"/>
              </a:spcAft>
              <a:buNone/>
            </a:pPr>
            <a:endParaRPr lang="en-US" altLang="en-US" sz="2400" dirty="0"/>
          </a:p>
          <a:p>
            <a:pPr marL="0" indent="0" eaLnBrk="1" hangingPunct="1">
              <a:spcBef>
                <a:spcPts val="200"/>
              </a:spcBef>
              <a:spcAft>
                <a:spcPts val="200"/>
              </a:spcAft>
              <a:buNone/>
            </a:pPr>
            <a:r>
              <a:rPr lang="en-US" altLang="en-US" sz="2400" dirty="0"/>
              <a:t>Leader emergence is partly a function of group size</a:t>
            </a:r>
          </a:p>
          <a:p>
            <a:pPr marL="0" indent="0" eaLnBrk="1" hangingPunct="1">
              <a:spcBef>
                <a:spcPts val="200"/>
              </a:spcBef>
              <a:spcAft>
                <a:spcPts val="200"/>
              </a:spcAft>
              <a:buNone/>
            </a:pPr>
            <a:r>
              <a:rPr lang="en-US" altLang="en-US" sz="1200" dirty="0"/>
              <a:t> </a:t>
            </a:r>
          </a:p>
          <a:p>
            <a:pPr marL="0" indent="0">
              <a:spcBef>
                <a:spcPts val="200"/>
              </a:spcBef>
              <a:spcAft>
                <a:spcPts val="200"/>
              </a:spcAft>
              <a:buNone/>
            </a:pPr>
            <a:r>
              <a:rPr lang="en-US" altLang="en-US" dirty="0"/>
              <a:t>As size increases, cliques are more likely to develop</a:t>
            </a:r>
          </a:p>
          <a:p>
            <a:pPr>
              <a:spcBef>
                <a:spcPts val="200"/>
              </a:spcBef>
              <a:spcAft>
                <a:spcPts val="200"/>
              </a:spcAft>
            </a:pPr>
            <a:r>
              <a:rPr lang="en-US" altLang="en-US" sz="2200" b="1" dirty="0">
                <a:solidFill>
                  <a:srgbClr val="C30C20"/>
                </a:solidFill>
              </a:rPr>
              <a:t>Cliques</a:t>
            </a:r>
            <a:r>
              <a:rPr lang="en-US" altLang="en-US" sz="2200" dirty="0"/>
              <a:t>: Subgroups of individuals who often share the same goals, values, and expectations</a:t>
            </a:r>
          </a:p>
          <a:p>
            <a:pPr marL="0" indent="0">
              <a:spcBef>
                <a:spcPts val="200"/>
              </a:spcBef>
              <a:spcAft>
                <a:spcPts val="200"/>
              </a:spcAft>
              <a:buNone/>
            </a:pPr>
            <a:endParaRPr lang="en-US" altLang="en-US" sz="1200" dirty="0"/>
          </a:p>
          <a:p>
            <a:pPr marL="0" indent="0" eaLnBrk="1" hangingPunct="1">
              <a:spcBef>
                <a:spcPts val="200"/>
              </a:spcBef>
              <a:spcAft>
                <a:spcPts val="200"/>
              </a:spcAft>
              <a:buNone/>
            </a:pPr>
            <a:r>
              <a:rPr lang="en-US" altLang="en-US" dirty="0"/>
              <a:t>Affects a leader’s </a:t>
            </a:r>
            <a:r>
              <a:rPr lang="en-US" altLang="en-US" b="1" dirty="0">
                <a:solidFill>
                  <a:srgbClr val="C30C20"/>
                </a:solidFill>
              </a:rPr>
              <a:t>behavioral style</a:t>
            </a:r>
            <a:endParaRPr lang="en-US" altLang="en-US" dirty="0"/>
          </a:p>
          <a:p>
            <a:pPr>
              <a:spcBef>
                <a:spcPts val="200"/>
              </a:spcBef>
              <a:spcAft>
                <a:spcPts val="200"/>
              </a:spcAft>
              <a:buFont typeface="Arial" panose="020B0604020202020204" pitchFamily="34" charset="0"/>
              <a:buChar char="•"/>
            </a:pPr>
            <a:r>
              <a:rPr lang="en-US" altLang="en-US" sz="2200" dirty="0"/>
              <a:t>Leaders with a large </a:t>
            </a:r>
            <a:r>
              <a:rPr lang="en-US" altLang="en-US" sz="2200" b="1" dirty="0">
                <a:solidFill>
                  <a:srgbClr val="C00000"/>
                </a:solidFill>
              </a:rPr>
              <a:t>span of control </a:t>
            </a:r>
            <a:r>
              <a:rPr lang="en-US" altLang="en-US" sz="2200" dirty="0"/>
              <a:t>tend to be more directive, spend less time with individual subordinates, and use impersonal approaches when influencing followers</a:t>
            </a:r>
          </a:p>
          <a:p>
            <a:pPr>
              <a:spcBef>
                <a:spcPts val="200"/>
              </a:spcBef>
              <a:spcAft>
                <a:spcPts val="200"/>
              </a:spcAft>
              <a:buFont typeface="Arial" panose="020B0604020202020204" pitchFamily="34" charset="0"/>
              <a:buChar char="•"/>
            </a:pPr>
            <a:r>
              <a:rPr lang="en-US" altLang="en-US" sz="2200" dirty="0"/>
              <a:t>Leaders with a small span of control tend to show more consideration and use personal approaches when influencing followers</a:t>
            </a:r>
          </a:p>
          <a:p>
            <a:pPr marL="0" indent="0">
              <a:spcBef>
                <a:spcPts val="200"/>
              </a:spcBef>
              <a:spcAft>
                <a:spcPts val="200"/>
              </a:spcAft>
              <a:buNone/>
            </a:pPr>
            <a:endParaRPr lang="en-US" altLang="en-US" sz="1200" dirty="0"/>
          </a:p>
          <a:p>
            <a:pPr marL="0" indent="0" eaLnBrk="1" hangingPunct="1">
              <a:spcBef>
                <a:spcPts val="200"/>
              </a:spcBef>
              <a:spcAft>
                <a:spcPts val="200"/>
              </a:spcAft>
              <a:buNone/>
            </a:pPr>
            <a:r>
              <a:rPr lang="en-US" altLang="en-US" dirty="0"/>
              <a:t>A</a:t>
            </a:r>
            <a:r>
              <a:rPr lang="en-US" altLang="en-US" sz="2400" dirty="0"/>
              <a:t>ffects group effectiveness</a:t>
            </a:r>
          </a:p>
        </p:txBody>
      </p:sp>
    </p:spTree>
    <p:extLst>
      <p:ext uri="{BB962C8B-B14F-4D97-AF65-F5344CB8AC3E}">
        <p14:creationId xmlns:p14="http://schemas.microsoft.com/office/powerpoint/2010/main" val="336229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dirty="0">
                <a:solidFill>
                  <a:srgbClr val="C30C20"/>
                </a:solidFill>
                <a:latin typeface="Calibri"/>
              </a:rPr>
              <a:t>Limitations to the Benefits of Size</a:t>
            </a:r>
          </a:p>
        </p:txBody>
      </p:sp>
      <p:sp>
        <p:nvSpPr>
          <p:cNvPr id="9219" name="Content Placeholder 2"/>
          <p:cNvSpPr>
            <a:spLocks noGrp="1"/>
          </p:cNvSpPr>
          <p:nvPr>
            <p:ph idx="1"/>
          </p:nvPr>
        </p:nvSpPr>
        <p:spPr/>
        <p:txBody>
          <a:bodyPr/>
          <a:lstStyle/>
          <a:p>
            <a:pPr marL="0" indent="0">
              <a:spcBef>
                <a:spcPts val="400"/>
              </a:spcBef>
              <a:spcAft>
                <a:spcPts val="400"/>
              </a:spcAft>
              <a:buNone/>
            </a:pPr>
            <a:r>
              <a:rPr lang="en-US" dirty="0"/>
              <a:t>There may be decreasing returns, on a per-capita basis, as group size increases</a:t>
            </a:r>
          </a:p>
          <a:p>
            <a:pPr>
              <a:spcBef>
                <a:spcPts val="400"/>
              </a:spcBef>
              <a:spcAft>
                <a:spcPts val="400"/>
              </a:spcAft>
            </a:pPr>
            <a:r>
              <a:rPr lang="en-US" altLang="en-US" sz="2200" dirty="0"/>
              <a:t>May occur in additive tasks due to process losses</a:t>
            </a:r>
          </a:p>
          <a:p>
            <a:pPr lvl="1">
              <a:spcBef>
                <a:spcPts val="400"/>
              </a:spcBef>
              <a:spcAft>
                <a:spcPts val="400"/>
              </a:spcAft>
            </a:pPr>
            <a:r>
              <a:rPr lang="en-US" altLang="en-US" b="1" dirty="0">
                <a:solidFill>
                  <a:srgbClr val="C00000"/>
                </a:solidFill>
              </a:rPr>
              <a:t>Additive task</a:t>
            </a:r>
            <a:r>
              <a:rPr lang="en-US" altLang="en-US" dirty="0"/>
              <a:t>: A task where the group’s output simply involves the combination of individual outputs</a:t>
            </a:r>
          </a:p>
          <a:p>
            <a:pPr lvl="1">
              <a:spcBef>
                <a:spcPts val="400"/>
              </a:spcBef>
              <a:spcAft>
                <a:spcPts val="400"/>
              </a:spcAft>
            </a:pPr>
            <a:r>
              <a:rPr lang="en-US" altLang="en-US" b="1" dirty="0">
                <a:solidFill>
                  <a:srgbClr val="C00000"/>
                </a:solidFill>
              </a:rPr>
              <a:t>Process losses</a:t>
            </a:r>
            <a:r>
              <a:rPr lang="en-US" altLang="en-US" dirty="0"/>
              <a:t>: Inefficiencies created by more and more people working together</a:t>
            </a:r>
          </a:p>
          <a:p>
            <a:pPr marL="457200" lvl="1" indent="0">
              <a:spcBef>
                <a:spcPts val="400"/>
              </a:spcBef>
              <a:spcAft>
                <a:spcPts val="400"/>
              </a:spcAft>
              <a:buNone/>
            </a:pPr>
            <a:endParaRPr lang="en-US" altLang="en-US" sz="1200" dirty="0"/>
          </a:p>
          <a:p>
            <a:pPr marL="0" indent="0">
              <a:spcBef>
                <a:spcPts val="400"/>
              </a:spcBef>
              <a:spcAft>
                <a:spcPts val="400"/>
              </a:spcAft>
              <a:buNone/>
            </a:pPr>
            <a:r>
              <a:rPr lang="en-US" altLang="en-US" b="1" dirty="0">
                <a:solidFill>
                  <a:srgbClr val="C00000"/>
                </a:solidFill>
              </a:rPr>
              <a:t>Social loafing</a:t>
            </a:r>
            <a:r>
              <a:rPr lang="en-US" altLang="en-US" dirty="0"/>
              <a:t>: Phenomenon of reduced effort by people when they are not individually accountable for their work</a:t>
            </a:r>
          </a:p>
          <a:p>
            <a:pPr marL="0" indent="0">
              <a:spcBef>
                <a:spcPts val="400"/>
              </a:spcBef>
              <a:spcAft>
                <a:spcPts val="400"/>
              </a:spcAft>
              <a:buNone/>
            </a:pPr>
            <a:endParaRPr lang="en-US" altLang="en-US" sz="1200" dirty="0"/>
          </a:p>
          <a:p>
            <a:pPr marL="0" indent="0">
              <a:spcBef>
                <a:spcPts val="400"/>
              </a:spcBef>
              <a:spcAft>
                <a:spcPts val="400"/>
              </a:spcAft>
              <a:buNone/>
            </a:pPr>
            <a:r>
              <a:rPr lang="en-US" altLang="en-US" b="1" dirty="0">
                <a:solidFill>
                  <a:srgbClr val="C00000"/>
                </a:solidFill>
              </a:rPr>
              <a:t>Social facilitation</a:t>
            </a:r>
            <a:r>
              <a:rPr lang="en-US" altLang="en-US" dirty="0"/>
              <a:t>: People increasing their level of work due to the presence of others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solidFill>
                  <a:srgbClr val="C00000"/>
                </a:solidFill>
              </a:rPr>
              <a:t>Tuckman’s Stages of Group Development</a:t>
            </a:r>
          </a:p>
        </p:txBody>
      </p:sp>
      <p:sp>
        <p:nvSpPr>
          <p:cNvPr id="10243" name="Content Placeholder 2"/>
          <p:cNvSpPr>
            <a:spLocks noGrp="1"/>
          </p:cNvSpPr>
          <p:nvPr>
            <p:ph idx="1"/>
          </p:nvPr>
        </p:nvSpPr>
        <p:spPr/>
        <p:txBody>
          <a:bodyPr/>
          <a:lstStyle/>
          <a:p>
            <a:r>
              <a:rPr lang="en-US" altLang="en-US" b="1" dirty="0">
                <a:solidFill>
                  <a:srgbClr val="C00000"/>
                </a:solidFill>
              </a:rPr>
              <a:t>Forming</a:t>
            </a:r>
            <a:r>
              <a:rPr lang="en-US" altLang="en-US" dirty="0"/>
              <a:t>: </a:t>
            </a:r>
            <a:r>
              <a:rPr lang="en-US" dirty="0"/>
              <a:t>Characterized by polite conversation, the gathering of superficial information about fellow members, and low trust</a:t>
            </a:r>
            <a:endParaRPr lang="en-US" altLang="en-US" dirty="0"/>
          </a:p>
          <a:p>
            <a:r>
              <a:rPr lang="en-US" altLang="en-US" b="1" dirty="0">
                <a:solidFill>
                  <a:srgbClr val="C00000"/>
                </a:solidFill>
              </a:rPr>
              <a:t>Storming</a:t>
            </a:r>
            <a:r>
              <a:rPr lang="en-US" altLang="en-US" dirty="0"/>
              <a:t>: </a:t>
            </a:r>
            <a:r>
              <a:rPr lang="en-US" dirty="0"/>
              <a:t>Marked by intragroup conflict and status differentiation as remaining contenders struggle to build alliances and fulfill the group’s leadership role</a:t>
            </a:r>
            <a:endParaRPr lang="en-US" altLang="en-US" dirty="0"/>
          </a:p>
          <a:p>
            <a:r>
              <a:rPr lang="en-US" altLang="en-US" b="1" dirty="0">
                <a:solidFill>
                  <a:srgbClr val="C00000"/>
                </a:solidFill>
              </a:rPr>
              <a:t>Norming</a:t>
            </a:r>
            <a:r>
              <a:rPr lang="en-US" altLang="en-US" dirty="0"/>
              <a:t>: Characterized by the </a:t>
            </a:r>
            <a:r>
              <a:rPr lang="en-US" dirty="0"/>
              <a:t>clear emergence of a leader and the development of group norms and cohesiveness</a:t>
            </a:r>
            <a:endParaRPr lang="en-US" altLang="en-US" dirty="0"/>
          </a:p>
          <a:p>
            <a:r>
              <a:rPr lang="en-US" altLang="en-US" b="1" dirty="0">
                <a:solidFill>
                  <a:srgbClr val="C00000"/>
                </a:solidFill>
              </a:rPr>
              <a:t>Performing</a:t>
            </a:r>
            <a:r>
              <a:rPr lang="en-US" altLang="en-US" dirty="0"/>
              <a:t>: In this stage, </a:t>
            </a:r>
            <a:r>
              <a:rPr lang="en-US" dirty="0"/>
              <a:t>group members play functional, interdependent roles that are focused on the performance of group tasks</a:t>
            </a:r>
            <a:endParaRPr lang="en-US" altLang="en-US" dirty="0"/>
          </a:p>
          <a:p>
            <a:pPr marL="0" indent="0">
              <a:spcBef>
                <a:spcPts val="300"/>
              </a:spcBef>
              <a:spcAft>
                <a:spcPts val="300"/>
              </a:spcAft>
              <a:buNone/>
            </a:pPr>
            <a:endParaRPr lang="en-US" altLang="en-US" sz="22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a:extLst>
              <a:ext uri="{FF2B5EF4-FFF2-40B4-BE49-F238E27FC236}">
                <a16:creationId xmlns:a16="http://schemas.microsoft.com/office/drawing/2014/main" id="{81031CB8-7F92-844C-9C46-84EE1DA98F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238" y="1"/>
            <a:ext cx="9148763"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75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descr="C:\Users\kmaynard\Desktop\Circular arrows.jpg"/>
          <p:cNvPicPr>
            <a:picLocks noChangeAspect="1" noChangeArrowheads="1"/>
          </p:cNvPicPr>
          <p:nvPr/>
        </p:nvPicPr>
        <p:blipFill>
          <a:blip r:embed="rId3" cstate="print"/>
          <a:srcRect/>
          <a:stretch>
            <a:fillRect/>
          </a:stretch>
        </p:blipFill>
        <p:spPr bwMode="auto">
          <a:xfrm>
            <a:off x="5867400" y="3219651"/>
            <a:ext cx="2133600" cy="2143125"/>
          </a:xfrm>
          <a:prstGeom prst="rect">
            <a:avLst/>
          </a:prstGeom>
          <a:noFill/>
        </p:spPr>
      </p:pic>
      <p:sp>
        <p:nvSpPr>
          <p:cNvPr id="6" name="Text Placeholder 2"/>
          <p:cNvSpPr txBox="1">
            <a:spLocks/>
          </p:cNvSpPr>
          <p:nvPr/>
        </p:nvSpPr>
        <p:spPr>
          <a:xfrm>
            <a:off x="2133600" y="1447801"/>
            <a:ext cx="8229600" cy="4525963"/>
          </a:xfrm>
          <a:prstGeom prst="rect">
            <a:avLst/>
          </a:prstGeom>
        </p:spPr>
        <p:txBody>
          <a:bodyPr vert="horz" lIns="91440" tIns="45720" rIns="91440" bIns="45720" rtlCol="0">
            <a:normAutofit/>
          </a:bodyPr>
          <a:lstStyle/>
          <a:p>
            <a:pPr lvl="1">
              <a:buFont typeface="Arial" pitchFamily="34" charset="0"/>
              <a:buChar char="•"/>
            </a:pPr>
            <a:r>
              <a:rPr lang="en-US" sz="2000" b="1" dirty="0"/>
              <a:t>  Forming </a:t>
            </a:r>
          </a:p>
          <a:p>
            <a:pPr marL="1200150" lvl="2" indent="-285750">
              <a:buFontTx/>
              <a:buChar char="-"/>
            </a:pPr>
            <a:r>
              <a:rPr lang="en-US" dirty="0"/>
              <a:t>Defining the team, charter, roles, tasks, strategy</a:t>
            </a:r>
          </a:p>
          <a:p>
            <a:pPr marL="1200150" lvl="2" indent="-285750">
              <a:buFontTx/>
              <a:buChar char="-"/>
            </a:pPr>
            <a:r>
              <a:rPr lang="en-US" dirty="0"/>
              <a:t>Developing trust and communication </a:t>
            </a:r>
          </a:p>
          <a:p>
            <a:pPr marL="1200150" lvl="2" indent="-285750">
              <a:buFontTx/>
              <a:buChar char="-"/>
            </a:pPr>
            <a:endParaRPr lang="en-US" dirty="0"/>
          </a:p>
          <a:p>
            <a:pPr lvl="1">
              <a:buFont typeface="Arial" pitchFamily="34" charset="0"/>
              <a:buChar char="•"/>
            </a:pPr>
            <a:r>
              <a:rPr lang="en-US" sz="2000" b="1" dirty="0"/>
              <a:t>  Storming</a:t>
            </a:r>
          </a:p>
          <a:p>
            <a:pPr marL="1200150" lvl="2" indent="-285750">
              <a:buFontTx/>
              <a:buChar char="-"/>
            </a:pPr>
            <a:r>
              <a:rPr lang="en-US" dirty="0"/>
              <a:t>Working through the challenges related to the tasks,                  processes and persons</a:t>
            </a:r>
          </a:p>
          <a:p>
            <a:pPr lvl="2"/>
            <a:endParaRPr lang="en-US" dirty="0"/>
          </a:p>
          <a:p>
            <a:pPr lvl="1">
              <a:buFont typeface="Arial" pitchFamily="34" charset="0"/>
              <a:buChar char="•"/>
            </a:pPr>
            <a:r>
              <a:rPr lang="en-US" sz="2000" b="1" dirty="0"/>
              <a:t>  Norming</a:t>
            </a:r>
          </a:p>
          <a:p>
            <a:pPr marL="1200150" lvl="2" indent="-285750">
              <a:buFontTx/>
              <a:buChar char="-"/>
            </a:pPr>
            <a:r>
              <a:rPr lang="en-US" dirty="0"/>
              <a:t>Acknowledgment of the team strengths and weaknesses</a:t>
            </a:r>
          </a:p>
          <a:p>
            <a:pPr marL="1200150" lvl="2" indent="-285750">
              <a:buFontTx/>
              <a:buChar char="-"/>
            </a:pPr>
            <a:r>
              <a:rPr lang="en-US" dirty="0"/>
              <a:t>Acceptance of members</a:t>
            </a:r>
          </a:p>
          <a:p>
            <a:pPr marL="1200150" lvl="2" indent="-285750">
              <a:buFontTx/>
              <a:buChar char="-"/>
            </a:pPr>
            <a:r>
              <a:rPr lang="en-US" dirty="0"/>
              <a:t>Harmonize working</a:t>
            </a:r>
          </a:p>
          <a:p>
            <a:pPr lvl="1" indent="-285750"/>
            <a:endParaRPr lang="en-US" dirty="0"/>
          </a:p>
          <a:p>
            <a:pPr lvl="1">
              <a:buFont typeface="Arial" pitchFamily="34" charset="0"/>
              <a:buChar char="•"/>
            </a:pPr>
            <a:r>
              <a:rPr lang="en-US" sz="2000" b="1" dirty="0"/>
              <a:t>  Performing </a:t>
            </a:r>
          </a:p>
          <a:p>
            <a:pPr marL="1200150" lvl="2" indent="-285750">
              <a:buFontTx/>
              <a:buChar char="-"/>
            </a:pPr>
            <a:r>
              <a:rPr lang="en-US" dirty="0"/>
              <a:t>Harmonized working and achieving results together</a:t>
            </a:r>
          </a:p>
        </p:txBody>
      </p:sp>
      <p:sp>
        <p:nvSpPr>
          <p:cNvPr id="7" name="Title Placeholder 1"/>
          <p:cNvSpPr txBox="1">
            <a:spLocks/>
          </p:cNvSpPr>
          <p:nvPr/>
        </p:nvSpPr>
        <p:spPr>
          <a:xfrm>
            <a:off x="1981200" y="274638"/>
            <a:ext cx="8229600" cy="1143000"/>
          </a:xfrm>
          <a:prstGeom prst="rect">
            <a:avLst/>
          </a:prstGeom>
        </p:spPr>
        <p:txBody>
          <a:bodyPr vert="horz" lIns="91440" tIns="45720" rIns="91440" bIns="45720" rtlCol="0" anchor="ctr">
            <a:normAutofit/>
          </a:bodyPr>
          <a:lstStyle/>
          <a:p>
            <a:pPr lvl="0">
              <a:spcBef>
                <a:spcPct val="0"/>
              </a:spcBef>
              <a:defRPr/>
            </a:pPr>
            <a:r>
              <a:rPr lang="en-US" sz="3200" b="1" dirty="0">
                <a:solidFill>
                  <a:srgbClr val="782327"/>
                </a:solidFill>
              </a:rPr>
              <a:t>In Nutshell Team Building Stages</a:t>
            </a:r>
          </a:p>
        </p:txBody>
      </p:sp>
      <p:sp>
        <p:nvSpPr>
          <p:cNvPr id="5" name="Rectangle 4"/>
          <p:cNvSpPr/>
          <p:nvPr/>
        </p:nvSpPr>
        <p:spPr>
          <a:xfrm>
            <a:off x="3810000" y="6134501"/>
            <a:ext cx="4191000" cy="646331"/>
          </a:xfrm>
          <a:prstGeom prst="rect">
            <a:avLst/>
          </a:prstGeom>
        </p:spPr>
        <p:txBody>
          <a:bodyPr wrap="square">
            <a:spAutoFit/>
          </a:bodyPr>
          <a:lstStyle/>
          <a:p>
            <a:pPr algn="ctr"/>
            <a:r>
              <a:rPr lang="en-US" sz="1200" b="1" i="1" dirty="0"/>
              <a:t>"Developmental sequence in small groups". </a:t>
            </a:r>
          </a:p>
          <a:p>
            <a:pPr algn="ctr"/>
            <a:r>
              <a:rPr lang="en-US" sz="1200" dirty="0"/>
              <a:t>Psychological Bulletin. (1965) </a:t>
            </a:r>
            <a:r>
              <a:rPr lang="en-US" sz="1200" b="1" dirty="0"/>
              <a:t>63</a:t>
            </a:r>
            <a:r>
              <a:rPr lang="en-US" sz="1200" dirty="0"/>
              <a:t> (6): 384–399.</a:t>
            </a:r>
          </a:p>
          <a:p>
            <a:pPr algn="ctr"/>
            <a:r>
              <a:rPr lang="en-US" sz="1200" dirty="0"/>
              <a:t>Bruce W. </a:t>
            </a:r>
            <a:r>
              <a:rPr lang="en-US" sz="1200" dirty="0" err="1"/>
              <a:t>Tuckman</a:t>
            </a:r>
            <a:endParaRPr lang="en-US" sz="1200" dirty="0"/>
          </a:p>
        </p:txBody>
      </p:sp>
    </p:spTree>
    <p:extLst>
      <p:ext uri="{BB962C8B-B14F-4D97-AF65-F5344CB8AC3E}">
        <p14:creationId xmlns:p14="http://schemas.microsoft.com/office/powerpoint/2010/main" val="2579465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Five-Stage Team Development Model</a:t>
            </a:r>
          </a:p>
        </p:txBody>
      </p:sp>
      <p:sp>
        <p:nvSpPr>
          <p:cNvPr id="6" name="Slide Number Placeholder 5"/>
          <p:cNvSpPr>
            <a:spLocks noGrp="1"/>
          </p:cNvSpPr>
          <p:nvPr>
            <p:ph type="sldNum" sz="quarter" idx="10"/>
          </p:nvPr>
        </p:nvSpPr>
        <p:spPr/>
        <p:txBody>
          <a:bodyPr/>
          <a:lstStyle/>
          <a:p>
            <a:fld id="{68151E55-6873-49E2-B8D5-2F265E6F1973}" type="slidenum">
              <a:rPr lang="en-US" smtClean="0"/>
              <a:t>16</a:t>
            </a:fld>
            <a:endParaRPr lang="en-US" dirty="0"/>
          </a:p>
        </p:txBody>
      </p:sp>
      <p:pic>
        <p:nvPicPr>
          <p:cNvPr id="7" name="Picture 6"/>
          <p:cNvPicPr>
            <a:picLocks noChangeAspect="1"/>
          </p:cNvPicPr>
          <p:nvPr/>
        </p:nvPicPr>
        <p:blipFill>
          <a:blip r:embed="rId2"/>
          <a:stretch>
            <a:fillRect/>
          </a:stretch>
        </p:blipFill>
        <p:spPr>
          <a:xfrm>
            <a:off x="2157413" y="1259174"/>
            <a:ext cx="7877175" cy="5095875"/>
          </a:xfrm>
          <a:prstGeom prst="rect">
            <a:avLst/>
          </a:prstGeom>
        </p:spPr>
      </p:pic>
      <p:sp>
        <p:nvSpPr>
          <p:cNvPr id="8" name="Text Box 3"/>
          <p:cNvSpPr txBox="1">
            <a:spLocks noGrp="1" noChangeArrowheads="1"/>
          </p:cNvSpPr>
          <p:nvPr>
            <p:ph type="body" sz="quarter" idx="13"/>
          </p:nvPr>
        </p:nvSpPr>
        <p:spPr bwMode="auto">
          <a:xfrm>
            <a:off x="3606801" y="6642217"/>
            <a:ext cx="9296401" cy="25853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11.1</a:t>
            </a:r>
            <a:endParaRPr lang="en-US" sz="1200" b="1" dirty="0">
              <a:solidFill>
                <a:srgbClr val="006666"/>
              </a:solidFill>
              <a:cs typeface="Arial" panose="020B0604020202020204" pitchFamily="34" charset="0"/>
            </a:endParaRPr>
          </a:p>
        </p:txBody>
      </p:sp>
    </p:spTree>
    <p:extLst>
      <p:ext uri="{BB962C8B-B14F-4D97-AF65-F5344CB8AC3E}">
        <p14:creationId xmlns:p14="http://schemas.microsoft.com/office/powerpoint/2010/main" val="1185412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676400" y="1600200"/>
            <a:ext cx="8229600" cy="5029200"/>
          </a:xfrm>
          <a:prstGeom prst="rect">
            <a:avLst/>
          </a:prstGeom>
        </p:spPr>
        <p:txBody>
          <a:bodyPr vert="horz" lIns="91440" tIns="45720" rIns="91440" bIns="45720" rtlCol="0">
            <a:normAutofit fontScale="85000" lnSpcReduction="20000"/>
          </a:bodyPr>
          <a:lstStyle/>
          <a:p>
            <a:pPr lvl="1">
              <a:buFont typeface="Arial" pitchFamily="34" charset="0"/>
              <a:buChar char="•"/>
            </a:pPr>
            <a:r>
              <a:rPr lang="en-US" i="1" dirty="0"/>
              <a:t> “A team is a small number of people with complementary skills who are committed to a common purpose, set of performance goals, and approach for which they hold themselves mutually accountable.”</a:t>
            </a:r>
          </a:p>
          <a:p>
            <a:pPr lvl="1"/>
            <a:r>
              <a:rPr lang="en-US" sz="1000" i="1" dirty="0"/>
              <a:t> </a:t>
            </a:r>
          </a:p>
          <a:p>
            <a:pPr lvl="1" algn="ctr">
              <a:buNone/>
            </a:pPr>
            <a:r>
              <a:rPr lang="en-US" sz="900" b="1" dirty="0"/>
              <a:t>The Discipline of Teams, Jon R. </a:t>
            </a:r>
            <a:r>
              <a:rPr lang="en-US" sz="900" b="1" dirty="0" err="1"/>
              <a:t>Katsenbach</a:t>
            </a:r>
            <a:r>
              <a:rPr lang="en-US" sz="900" b="1" dirty="0"/>
              <a:t> and Douglas K. Smith (Harvard Business Review, July-August, 2005)</a:t>
            </a:r>
          </a:p>
          <a:p>
            <a:pPr lvl="1">
              <a:buFont typeface="Arial" pitchFamily="34" charset="0"/>
              <a:buChar char="•"/>
            </a:pPr>
            <a:endParaRPr lang="en-US" dirty="0"/>
          </a:p>
          <a:p>
            <a:pPr lvl="1">
              <a:buFont typeface="Arial" pitchFamily="34" charset="0"/>
              <a:buChar char="•"/>
            </a:pPr>
            <a:r>
              <a:rPr lang="en-US" dirty="0"/>
              <a:t>  Team effectiveness can be influenced by the personality types and traits of its individual members.  Personality </a:t>
            </a:r>
            <a:r>
              <a:rPr lang="en-US" i="1" dirty="0"/>
              <a:t>“types”</a:t>
            </a:r>
            <a:r>
              <a:rPr lang="en-US" dirty="0"/>
              <a:t> are sometimes thought to involve qualitative, whereas personality </a:t>
            </a:r>
            <a:r>
              <a:rPr lang="en-US" i="1" dirty="0"/>
              <a:t>“traits”</a:t>
            </a:r>
            <a:r>
              <a:rPr lang="en-US" dirty="0"/>
              <a:t> maybe classified as quantitative differences between individuals.  There are several models of assessment for both indices, e.g., MBTI, Five-Factor Model</a:t>
            </a:r>
          </a:p>
          <a:p>
            <a:pPr lvl="1">
              <a:buFont typeface="Arial" pitchFamily="34" charset="0"/>
              <a:buChar char="•"/>
            </a:pPr>
            <a:endParaRPr lang="en-US" dirty="0"/>
          </a:p>
          <a:p>
            <a:pPr lvl="1">
              <a:buFont typeface="Arial" pitchFamily="34" charset="0"/>
              <a:buChar char="•"/>
            </a:pPr>
            <a:r>
              <a:rPr lang="en-US" dirty="0"/>
              <a:t> A high-performing team (HPT) is committed, coordinated, focused, adaptable and has diverse skills and talents</a:t>
            </a:r>
          </a:p>
          <a:p>
            <a:pPr lvl="1">
              <a:buFont typeface="Arial" pitchFamily="34" charset="0"/>
              <a:buChar char="•"/>
            </a:pPr>
            <a:endParaRPr lang="en-US" dirty="0"/>
          </a:p>
          <a:p>
            <a:pPr lvl="2">
              <a:lnSpc>
                <a:spcPct val="160000"/>
              </a:lnSpc>
              <a:buFont typeface="Arial" pitchFamily="34" charset="0"/>
              <a:buChar char="−"/>
            </a:pPr>
            <a:r>
              <a:rPr lang="en-US" dirty="0"/>
              <a:t> </a:t>
            </a:r>
            <a:r>
              <a:rPr lang="en-US" sz="1500" dirty="0"/>
              <a:t>communicates optimally</a:t>
            </a:r>
          </a:p>
          <a:p>
            <a:pPr lvl="2">
              <a:lnSpc>
                <a:spcPct val="160000"/>
              </a:lnSpc>
              <a:buFont typeface="Arial" pitchFamily="34" charset="0"/>
              <a:buChar char="−"/>
            </a:pPr>
            <a:r>
              <a:rPr lang="en-US" sz="1500" dirty="0"/>
              <a:t> aligns itself around key initiatives</a:t>
            </a:r>
          </a:p>
          <a:p>
            <a:pPr lvl="2">
              <a:lnSpc>
                <a:spcPct val="160000"/>
              </a:lnSpc>
              <a:buFont typeface="Arial" pitchFamily="34" charset="0"/>
              <a:buChar char="−"/>
            </a:pPr>
            <a:r>
              <a:rPr lang="en-US" sz="1500" dirty="0"/>
              <a:t> creates short-term/long-term plans</a:t>
            </a:r>
          </a:p>
          <a:p>
            <a:pPr lvl="2">
              <a:lnSpc>
                <a:spcPct val="160000"/>
              </a:lnSpc>
              <a:buFont typeface="Arial" pitchFamily="34" charset="0"/>
              <a:buChar char="−"/>
            </a:pPr>
            <a:r>
              <a:rPr lang="en-US" sz="1500" dirty="0"/>
              <a:t> takes ownership of key accountabilities</a:t>
            </a:r>
          </a:p>
          <a:p>
            <a:pPr lvl="2">
              <a:lnSpc>
                <a:spcPct val="160000"/>
              </a:lnSpc>
              <a:buFont typeface="Arial" pitchFamily="34" charset="0"/>
              <a:buChar char="−"/>
            </a:pPr>
            <a:r>
              <a:rPr lang="en-US" sz="1500" dirty="0"/>
              <a:t> holds itself accountable to deliver the required results</a:t>
            </a:r>
          </a:p>
          <a:p>
            <a:pPr lvl="1">
              <a:buFont typeface="Arial" pitchFamily="34" charset="0"/>
              <a:buChar char="•"/>
            </a:pPr>
            <a:endParaRPr lang="en-US" dirty="0"/>
          </a:p>
          <a:p>
            <a:pPr lvl="1" algn="ctr">
              <a:buNone/>
            </a:pPr>
            <a:endParaRPr lang="en-US" dirty="0"/>
          </a:p>
          <a:p>
            <a:pPr lvl="1">
              <a:buNone/>
            </a:pPr>
            <a:r>
              <a:rPr lang="en-US" dirty="0"/>
              <a:t>		“</a:t>
            </a:r>
            <a:r>
              <a:rPr lang="en-US" b="1" i="1" dirty="0"/>
              <a:t>None of us are as smart as all of us</a:t>
            </a:r>
            <a:r>
              <a:rPr lang="en-US" dirty="0"/>
              <a:t>”</a:t>
            </a:r>
          </a:p>
          <a:p>
            <a:pPr lvl="1" algn="ctr">
              <a:buNone/>
            </a:pPr>
            <a:endParaRPr lang="en-US" sz="900" b="1" dirty="0"/>
          </a:p>
          <a:p>
            <a:pPr lvl="1">
              <a:buNone/>
            </a:pPr>
            <a:r>
              <a:rPr lang="en-US" sz="900" b="1" dirty="0"/>
              <a:t>	          The New Science of Building Great Teams, Alex “Sandy” </a:t>
            </a:r>
            <a:r>
              <a:rPr lang="en-US" sz="900" b="1" dirty="0" err="1"/>
              <a:t>Pentland</a:t>
            </a:r>
            <a:r>
              <a:rPr lang="en-US" sz="900" b="1" dirty="0"/>
              <a:t>  (Harvard Business Review, April, 2012)</a:t>
            </a:r>
          </a:p>
        </p:txBody>
      </p:sp>
      <p:sp>
        <p:nvSpPr>
          <p:cNvPr id="7" name="Title Placeholder 1"/>
          <p:cNvSpPr txBox="1">
            <a:spLocks/>
          </p:cNvSpPr>
          <p:nvPr/>
        </p:nvSpPr>
        <p:spPr>
          <a:xfrm>
            <a:off x="1981200" y="274638"/>
            <a:ext cx="8229600" cy="1143000"/>
          </a:xfrm>
          <a:prstGeom prst="rect">
            <a:avLst/>
          </a:prstGeom>
        </p:spPr>
        <p:txBody>
          <a:bodyPr vert="horz" lIns="91440" tIns="45720" rIns="91440" bIns="45720" rtlCol="0" anchor="ctr">
            <a:normAutofit/>
          </a:bodyPr>
          <a:lstStyle/>
          <a:p>
            <a:pPr lvl="0">
              <a:spcBef>
                <a:spcPct val="0"/>
              </a:spcBef>
              <a:defRPr/>
            </a:pPr>
            <a:r>
              <a:rPr lang="en-US" sz="3200" b="1" dirty="0">
                <a:solidFill>
                  <a:srgbClr val="782327"/>
                </a:solidFill>
              </a:rPr>
              <a:t>High-Performing Teams</a:t>
            </a:r>
          </a:p>
          <a:p>
            <a:pPr lvl="0">
              <a:spcBef>
                <a:spcPct val="0"/>
              </a:spcBef>
              <a:defRPr/>
            </a:pPr>
            <a:r>
              <a:rPr lang="en-US" sz="2800" dirty="0">
                <a:solidFill>
                  <a:srgbClr val="782327"/>
                </a:solidFill>
              </a:rPr>
              <a:t>Definition</a:t>
            </a:r>
            <a:endParaRPr lang="en-US" sz="4000" dirty="0">
              <a:latin typeface="+mj-lt"/>
              <a:ea typeface="+mj-ea"/>
              <a:cs typeface="+mj-cs"/>
            </a:endParaRPr>
          </a:p>
        </p:txBody>
      </p:sp>
      <p:pic>
        <p:nvPicPr>
          <p:cNvPr id="4" name="Picture 3" descr="Team.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5128" y="3725912"/>
            <a:ext cx="1769672" cy="1177636"/>
          </a:xfrm>
          <a:prstGeom prst="rect">
            <a:avLst/>
          </a:prstGeom>
        </p:spPr>
      </p:pic>
    </p:spTree>
    <p:extLst>
      <p:ext uri="{BB962C8B-B14F-4D97-AF65-F5344CB8AC3E}">
        <p14:creationId xmlns:p14="http://schemas.microsoft.com/office/powerpoint/2010/main" val="3144995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High-Performing Teams</a:t>
            </a:r>
          </a:p>
        </p:txBody>
      </p:sp>
      <p:sp>
        <p:nvSpPr>
          <p:cNvPr id="3" name="Content Placeholder 2"/>
          <p:cNvSpPr>
            <a:spLocks noGrp="1"/>
          </p:cNvSpPr>
          <p:nvPr>
            <p:ph sz="quarter" idx="11"/>
          </p:nvPr>
        </p:nvSpPr>
        <p:spPr>
          <a:xfrm>
            <a:off x="1866900" y="1177853"/>
            <a:ext cx="8458200" cy="5321799"/>
          </a:xfrm>
        </p:spPr>
        <p:txBody>
          <a:bodyPr>
            <a:normAutofit fontScale="47500" lnSpcReduction="20000"/>
          </a:bodyPr>
          <a:lstStyle/>
          <a:p>
            <a:pPr>
              <a:lnSpc>
                <a:spcPct val="160000"/>
              </a:lnSpc>
            </a:pPr>
            <a:r>
              <a:rPr lang="en-US" b="1" dirty="0">
                <a:solidFill>
                  <a:srgbClr val="C00000"/>
                </a:solidFill>
              </a:rPr>
              <a:t>Synergy</a:t>
            </a:r>
          </a:p>
          <a:p>
            <a:pPr marL="342900" indent="-342900">
              <a:lnSpc>
                <a:spcPct val="160000"/>
              </a:lnSpc>
            </a:pPr>
            <a:r>
              <a:rPr lang="en-US" dirty="0"/>
              <a:t>Positive synergy	1 + 1 + 1 + 1 + 1 = 10</a:t>
            </a:r>
          </a:p>
          <a:p>
            <a:pPr marL="342900" indent="-342900">
              <a:lnSpc>
                <a:spcPct val="160000"/>
              </a:lnSpc>
            </a:pPr>
            <a:r>
              <a:rPr lang="en-US" dirty="0"/>
              <a:t>Negative synergy	1 + 1 + 1 + 1 + 1 = 2</a:t>
            </a:r>
          </a:p>
          <a:p>
            <a:pPr>
              <a:lnSpc>
                <a:spcPct val="160000"/>
              </a:lnSpc>
            </a:pPr>
            <a:endParaRPr lang="en-US" dirty="0"/>
          </a:p>
          <a:p>
            <a:pPr>
              <a:lnSpc>
                <a:spcPct val="160000"/>
              </a:lnSpc>
            </a:pPr>
            <a:r>
              <a:rPr lang="en-US" b="1" dirty="0">
                <a:solidFill>
                  <a:srgbClr val="C00000"/>
                </a:solidFill>
              </a:rPr>
              <a:t>Characteristics of High-Performing Teams</a:t>
            </a:r>
          </a:p>
          <a:p>
            <a:pPr marL="457200" indent="-457200">
              <a:lnSpc>
                <a:spcPct val="160000"/>
              </a:lnSpc>
              <a:buAutoNum type="arabicPeriod"/>
            </a:pPr>
            <a:r>
              <a:rPr lang="en-US" dirty="0"/>
              <a:t>Share a sense of common purpose</a:t>
            </a:r>
          </a:p>
          <a:p>
            <a:pPr marL="457200" indent="-457200">
              <a:lnSpc>
                <a:spcPct val="160000"/>
              </a:lnSpc>
              <a:buAutoNum type="arabicPeriod"/>
            </a:pPr>
            <a:r>
              <a:rPr lang="en-US" dirty="0"/>
              <a:t>Make effective use of individual talents and expertise</a:t>
            </a:r>
          </a:p>
          <a:p>
            <a:pPr marL="457200" indent="-457200">
              <a:lnSpc>
                <a:spcPct val="160000"/>
              </a:lnSpc>
              <a:buAutoNum type="arabicPeriod"/>
            </a:pPr>
            <a:r>
              <a:rPr lang="en-US" dirty="0"/>
              <a:t>Balance role and share tasks</a:t>
            </a:r>
          </a:p>
          <a:p>
            <a:pPr marL="457200" indent="-457200">
              <a:lnSpc>
                <a:spcPct val="160000"/>
              </a:lnSpc>
              <a:buAutoNum type="arabicPeriod"/>
            </a:pPr>
            <a:r>
              <a:rPr lang="en-US" dirty="0"/>
              <a:t>Exert energy toward problem solving</a:t>
            </a:r>
          </a:p>
          <a:p>
            <a:pPr marL="457200" indent="-457200">
              <a:lnSpc>
                <a:spcPct val="160000"/>
              </a:lnSpc>
              <a:buAutoNum type="arabicPeriod"/>
            </a:pPr>
            <a:r>
              <a:rPr lang="en-US" dirty="0"/>
              <a:t>Accept differences of opinion and expression</a:t>
            </a:r>
          </a:p>
          <a:p>
            <a:pPr marL="457200" indent="-457200">
              <a:lnSpc>
                <a:spcPct val="160000"/>
              </a:lnSpc>
              <a:buAutoNum type="arabicPeriod"/>
            </a:pPr>
            <a:r>
              <a:rPr lang="en-US" dirty="0"/>
              <a:t>Encourage risk taking and creativity</a:t>
            </a:r>
          </a:p>
          <a:p>
            <a:pPr marL="457200" indent="-457200">
              <a:lnSpc>
                <a:spcPct val="160000"/>
              </a:lnSpc>
              <a:buAutoNum type="arabicPeriod"/>
            </a:pPr>
            <a:r>
              <a:rPr lang="en-US" dirty="0"/>
              <a:t>Set high personal performance standards</a:t>
            </a:r>
          </a:p>
          <a:p>
            <a:pPr marL="457200" indent="-457200">
              <a:lnSpc>
                <a:spcPct val="160000"/>
              </a:lnSpc>
              <a:buAutoNum type="arabicPeriod"/>
            </a:pPr>
            <a:r>
              <a:rPr lang="en-US" dirty="0"/>
              <a:t>Identify source of both professional and personal growth</a:t>
            </a:r>
          </a:p>
        </p:txBody>
      </p:sp>
      <p:sp>
        <p:nvSpPr>
          <p:cNvPr id="6" name="Slide Number Placeholder 5"/>
          <p:cNvSpPr>
            <a:spLocks noGrp="1"/>
          </p:cNvSpPr>
          <p:nvPr>
            <p:ph type="sldNum" sz="quarter" idx="10"/>
          </p:nvPr>
        </p:nvSpPr>
        <p:spPr/>
        <p:txBody>
          <a:bodyPr/>
          <a:lstStyle/>
          <a:p>
            <a:fld id="{68151E55-6873-49E2-B8D5-2F265E6F1973}" type="slidenum">
              <a:rPr lang="en-US" smtClean="0"/>
              <a:t>18</a:t>
            </a:fld>
            <a:endParaRPr lang="en-US" dirty="0"/>
          </a:p>
        </p:txBody>
      </p:sp>
    </p:spTree>
    <p:extLst>
      <p:ext uri="{BB962C8B-B14F-4D97-AF65-F5344CB8AC3E}">
        <p14:creationId xmlns:p14="http://schemas.microsoft.com/office/powerpoint/2010/main" val="2853524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Situational Factors Affecting Team Development</a:t>
            </a:r>
          </a:p>
        </p:txBody>
      </p:sp>
      <p:sp>
        <p:nvSpPr>
          <p:cNvPr id="3" name="Content Placeholder 2"/>
          <p:cNvSpPr>
            <a:spLocks noGrp="1"/>
          </p:cNvSpPr>
          <p:nvPr>
            <p:ph sz="quarter" idx="11"/>
          </p:nvPr>
        </p:nvSpPr>
        <p:spPr>
          <a:xfrm>
            <a:off x="1866900" y="1177854"/>
            <a:ext cx="8458200" cy="5247661"/>
          </a:xfrm>
        </p:spPr>
        <p:txBody>
          <a:bodyPr>
            <a:normAutofit fontScale="62500" lnSpcReduction="20000"/>
          </a:bodyPr>
          <a:lstStyle/>
          <a:p>
            <a:pPr>
              <a:lnSpc>
                <a:spcPct val="150000"/>
              </a:lnSpc>
            </a:pPr>
            <a:r>
              <a:rPr lang="en-US" b="1" dirty="0"/>
              <a:t>Conditions Favoring Development of High-Performing Project Teams</a:t>
            </a:r>
          </a:p>
          <a:p>
            <a:pPr marL="342900" indent="-342900">
              <a:lnSpc>
                <a:spcPct val="150000"/>
              </a:lnSpc>
              <a:buFontTx/>
              <a:buChar char="-"/>
            </a:pPr>
            <a:r>
              <a:rPr lang="en-US" dirty="0"/>
              <a:t>There are 10 or fewer members per team.</a:t>
            </a:r>
          </a:p>
          <a:p>
            <a:pPr marL="342900" indent="-342900">
              <a:lnSpc>
                <a:spcPct val="150000"/>
              </a:lnSpc>
              <a:buFontTx/>
              <a:buChar char="-"/>
            </a:pPr>
            <a:r>
              <a:rPr lang="en-US" dirty="0"/>
              <a:t>Members volunteer to serve on the project team.</a:t>
            </a:r>
          </a:p>
          <a:p>
            <a:pPr marL="342900" indent="-342900">
              <a:lnSpc>
                <a:spcPct val="150000"/>
              </a:lnSpc>
              <a:buFontTx/>
              <a:buChar char="-"/>
            </a:pPr>
            <a:r>
              <a:rPr lang="en-US" dirty="0"/>
              <a:t>Members serve on the project from beginning to end.</a:t>
            </a:r>
          </a:p>
          <a:p>
            <a:pPr marL="342900" indent="-342900">
              <a:lnSpc>
                <a:spcPct val="150000"/>
              </a:lnSpc>
              <a:buFontTx/>
              <a:buChar char="-"/>
            </a:pPr>
            <a:r>
              <a:rPr lang="en-US" dirty="0"/>
              <a:t>Members are assigned to the project full time.</a:t>
            </a:r>
          </a:p>
          <a:p>
            <a:pPr marL="342900" indent="-342900">
              <a:lnSpc>
                <a:spcPct val="150000"/>
              </a:lnSpc>
              <a:buFontTx/>
              <a:buChar char="-"/>
            </a:pPr>
            <a:r>
              <a:rPr lang="en-US" dirty="0"/>
              <a:t>Members are part of an organization culture that fosters cooperation and trust.</a:t>
            </a:r>
          </a:p>
          <a:p>
            <a:pPr marL="342900" indent="-342900">
              <a:lnSpc>
                <a:spcPct val="150000"/>
              </a:lnSpc>
              <a:buFontTx/>
              <a:buChar char="-"/>
            </a:pPr>
            <a:r>
              <a:rPr lang="en-US" dirty="0"/>
              <a:t>Members report solely to the project manager.</a:t>
            </a:r>
          </a:p>
          <a:p>
            <a:pPr marL="342900" indent="-342900">
              <a:lnSpc>
                <a:spcPct val="150000"/>
              </a:lnSpc>
              <a:buFontTx/>
              <a:buChar char="-"/>
            </a:pPr>
            <a:r>
              <a:rPr lang="en-US" dirty="0"/>
              <a:t>All relevant functional areas are represented on the team.</a:t>
            </a:r>
          </a:p>
          <a:p>
            <a:pPr marL="342900" indent="-342900">
              <a:lnSpc>
                <a:spcPct val="150000"/>
              </a:lnSpc>
              <a:buFontTx/>
              <a:buChar char="-"/>
            </a:pPr>
            <a:r>
              <a:rPr lang="en-US" dirty="0"/>
              <a:t>The project involves a compelling objective.</a:t>
            </a:r>
          </a:p>
          <a:p>
            <a:pPr marL="342900" indent="-342900">
              <a:lnSpc>
                <a:spcPct val="150000"/>
              </a:lnSpc>
              <a:buFontTx/>
              <a:buChar char="-"/>
            </a:pPr>
            <a:r>
              <a:rPr lang="en-US" dirty="0"/>
              <a:t>Members are located within conversational distance of each other.</a:t>
            </a:r>
          </a:p>
          <a:p>
            <a:pPr marL="342900" indent="-342900">
              <a:buFontTx/>
              <a:buChar char="-"/>
            </a:pPr>
            <a:endParaRPr lang="en-US" dirty="0"/>
          </a:p>
        </p:txBody>
      </p:sp>
      <p:sp>
        <p:nvSpPr>
          <p:cNvPr id="6" name="Slide Number Placeholder 5"/>
          <p:cNvSpPr>
            <a:spLocks noGrp="1"/>
          </p:cNvSpPr>
          <p:nvPr>
            <p:ph type="sldNum" sz="quarter" idx="10"/>
          </p:nvPr>
        </p:nvSpPr>
        <p:spPr/>
        <p:txBody>
          <a:bodyPr/>
          <a:lstStyle/>
          <a:p>
            <a:fld id="{68151E55-6873-49E2-B8D5-2F265E6F1973}" type="slidenum">
              <a:rPr lang="en-US" smtClean="0"/>
              <a:t>19</a:t>
            </a:fld>
            <a:endParaRPr lang="en-US" dirty="0"/>
          </a:p>
        </p:txBody>
      </p:sp>
    </p:spTree>
    <p:extLst>
      <p:ext uri="{BB962C8B-B14F-4D97-AF65-F5344CB8AC3E}">
        <p14:creationId xmlns:p14="http://schemas.microsoft.com/office/powerpoint/2010/main" val="1708167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High-Performance Project Teams</a:t>
            </a:r>
          </a:p>
        </p:txBody>
      </p:sp>
      <p:pic>
        <p:nvPicPr>
          <p:cNvPr id="8" name="Content Placeholder 7"/>
          <p:cNvPicPr>
            <a:picLocks noGrp="1" noChangeAspect="1"/>
          </p:cNvPicPr>
          <p:nvPr>
            <p:ph sz="quarter" idx="11"/>
          </p:nvPr>
        </p:nvPicPr>
        <p:blipFill rotWithShape="1">
          <a:blip r:embed="rId2"/>
          <a:srcRect l="29060" t="34639" r="13379" b="19650"/>
          <a:stretch/>
        </p:blipFill>
        <p:spPr>
          <a:xfrm>
            <a:off x="2210876" y="1491049"/>
            <a:ext cx="7782322" cy="3476368"/>
          </a:xfrm>
          <a:prstGeom prst="rect">
            <a:avLst/>
          </a:prstGeom>
        </p:spPr>
      </p:pic>
      <p:sp>
        <p:nvSpPr>
          <p:cNvPr id="6" name="Slide Number Placeholder 5"/>
          <p:cNvSpPr>
            <a:spLocks noGrp="1"/>
          </p:cNvSpPr>
          <p:nvPr>
            <p:ph type="sldNum" sz="quarter" idx="10"/>
          </p:nvPr>
        </p:nvSpPr>
        <p:spPr/>
        <p:txBody>
          <a:bodyPr/>
          <a:lstStyle/>
          <a:p>
            <a:fld id="{68151E55-6873-49E2-B8D5-2F265E6F1973}" type="slidenum">
              <a:rPr lang="en-US" smtClean="0"/>
              <a:t>20</a:t>
            </a:fld>
            <a:endParaRPr lang="en-US" dirty="0"/>
          </a:p>
        </p:txBody>
      </p:sp>
      <p:sp>
        <p:nvSpPr>
          <p:cNvPr id="7" name="Text Box 3"/>
          <p:cNvSpPr txBox="1">
            <a:spLocks noGrp="1" noChangeArrowheads="1"/>
          </p:cNvSpPr>
          <p:nvPr>
            <p:ph type="body" sz="quarter" idx="13"/>
          </p:nvPr>
        </p:nvSpPr>
        <p:spPr bwMode="auto">
          <a:xfrm>
            <a:off x="3606801" y="6642217"/>
            <a:ext cx="9296401" cy="25853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11.3</a:t>
            </a:r>
            <a:endParaRPr lang="en-US" sz="1200" b="1" dirty="0">
              <a:solidFill>
                <a:srgbClr val="006666"/>
              </a:solidFill>
              <a:cs typeface="Arial" panose="020B0604020202020204" pitchFamily="34" charset="0"/>
            </a:endParaRPr>
          </a:p>
        </p:txBody>
      </p:sp>
    </p:spTree>
    <p:extLst>
      <p:ext uri="{BB962C8B-B14F-4D97-AF65-F5344CB8AC3E}">
        <p14:creationId xmlns:p14="http://schemas.microsoft.com/office/powerpoint/2010/main" val="1008322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lution.jpg"/>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19817608">
            <a:off x="8491864" y="3754162"/>
            <a:ext cx="1887877" cy="1887877"/>
          </a:xfrm>
          <a:prstGeom prst="rect">
            <a:avLst/>
          </a:prstGeom>
        </p:spPr>
      </p:pic>
      <p:sp>
        <p:nvSpPr>
          <p:cNvPr id="6" name="Text Placeholder 2"/>
          <p:cNvSpPr txBox="1">
            <a:spLocks/>
          </p:cNvSpPr>
          <p:nvPr/>
        </p:nvSpPr>
        <p:spPr>
          <a:xfrm>
            <a:off x="1676400" y="1570038"/>
            <a:ext cx="8229600" cy="4525963"/>
          </a:xfrm>
          <a:prstGeom prst="rect">
            <a:avLst/>
          </a:prstGeom>
        </p:spPr>
        <p:txBody>
          <a:bodyPr vert="horz" lIns="91440" tIns="45720" rIns="91440" bIns="45720" rtlCol="0">
            <a:noAutofit/>
          </a:bodyPr>
          <a:lstStyle/>
          <a:p>
            <a:pPr lvl="1">
              <a:buFont typeface="Arial" pitchFamily="34" charset="0"/>
              <a:buChar char="•"/>
            </a:pPr>
            <a:r>
              <a:rPr lang="en-US" sz="1600" i="1" dirty="0"/>
              <a:t> “The best teams invest a tremendous amount of time and effort exploring, shaping and agreeing on a purpose that belongs to them both collectively and individually.  This ‘purposing’ activity continues throughout the life of the team.”</a:t>
            </a:r>
          </a:p>
          <a:p>
            <a:pPr lvl="1"/>
            <a:r>
              <a:rPr lang="en-US" sz="900" i="1" dirty="0"/>
              <a:t> </a:t>
            </a:r>
          </a:p>
          <a:p>
            <a:pPr lvl="1" algn="ctr">
              <a:buNone/>
            </a:pPr>
            <a:r>
              <a:rPr lang="en-US" sz="800" b="1" dirty="0"/>
              <a:t>The Discipline of Teams, Jon R. </a:t>
            </a:r>
            <a:r>
              <a:rPr lang="en-US" sz="800" b="1" dirty="0" err="1"/>
              <a:t>Katsenbach</a:t>
            </a:r>
            <a:r>
              <a:rPr lang="en-US" sz="800" b="1" dirty="0"/>
              <a:t> and Douglas K. Smith (Harvard Business Review, July-August, 2005)</a:t>
            </a:r>
          </a:p>
          <a:p>
            <a:pPr lvl="1" algn="ctr">
              <a:buNone/>
            </a:pPr>
            <a:endParaRPr lang="en-US" sz="400" dirty="0"/>
          </a:p>
          <a:p>
            <a:pPr lvl="1"/>
            <a:endParaRPr lang="en-US" sz="1600" dirty="0"/>
          </a:p>
          <a:p>
            <a:pPr lvl="1">
              <a:buFont typeface="Arial" pitchFamily="34" charset="0"/>
              <a:buChar char="•"/>
            </a:pPr>
            <a:r>
              <a:rPr lang="en-US" sz="1600" dirty="0"/>
              <a:t> Group dynamics of HPTs centers on how teams communicate and operate:-</a:t>
            </a:r>
          </a:p>
          <a:p>
            <a:pPr lvl="2"/>
            <a:r>
              <a:rPr lang="en-US" sz="1600" dirty="0"/>
              <a:t>- Energy</a:t>
            </a:r>
          </a:p>
          <a:p>
            <a:pPr lvl="3">
              <a:buFont typeface="Wingdings" pitchFamily="2" charset="2"/>
              <a:buChar char="§"/>
            </a:pPr>
            <a:r>
              <a:rPr lang="en-US" sz="1400" dirty="0"/>
              <a:t> How team members </a:t>
            </a:r>
            <a:r>
              <a:rPr lang="en-US" sz="1400" i="1" dirty="0"/>
              <a:t>contribute to the team</a:t>
            </a:r>
          </a:p>
          <a:p>
            <a:pPr lvl="4">
              <a:buFont typeface="Wingdings" pitchFamily="2" charset="2"/>
              <a:buChar char="q"/>
            </a:pPr>
            <a:r>
              <a:rPr lang="en-US" sz="1400" dirty="0"/>
              <a:t> Everyone on the team talks and listens in roughly equal measure</a:t>
            </a:r>
          </a:p>
          <a:p>
            <a:pPr lvl="4">
              <a:buFont typeface="Wingdings" pitchFamily="2" charset="2"/>
              <a:buChar char="q"/>
            </a:pPr>
            <a:r>
              <a:rPr lang="en-US" sz="1400" dirty="0"/>
              <a:t> Keep contributions “</a:t>
            </a:r>
            <a:r>
              <a:rPr lang="en-US" sz="1400" i="1" dirty="0"/>
              <a:t>short and sweet</a:t>
            </a:r>
            <a:r>
              <a:rPr lang="en-US" sz="1400" dirty="0"/>
              <a:t>”</a:t>
            </a:r>
          </a:p>
          <a:p>
            <a:pPr lvl="4">
              <a:buFont typeface="Wingdings" pitchFamily="2" charset="2"/>
              <a:buChar char="q"/>
            </a:pPr>
            <a:r>
              <a:rPr lang="en-US" sz="1400" dirty="0"/>
              <a:t> Take ownership</a:t>
            </a:r>
          </a:p>
          <a:p>
            <a:pPr lvl="2"/>
            <a:r>
              <a:rPr lang="en-US" sz="1600" dirty="0"/>
              <a:t>- Engagement</a:t>
            </a:r>
          </a:p>
          <a:p>
            <a:pPr lvl="3">
              <a:buFont typeface="Wingdings" pitchFamily="2" charset="2"/>
              <a:buChar char="§"/>
            </a:pPr>
            <a:r>
              <a:rPr lang="en-US" sz="1400" dirty="0"/>
              <a:t> How team members </a:t>
            </a:r>
            <a:r>
              <a:rPr lang="en-US" sz="1400" i="1" dirty="0"/>
              <a:t>communicate with one another</a:t>
            </a:r>
          </a:p>
          <a:p>
            <a:pPr lvl="4">
              <a:buFont typeface="Wingdings" pitchFamily="2" charset="2"/>
              <a:buChar char="q"/>
            </a:pPr>
            <a:r>
              <a:rPr lang="en-US" sz="1400" dirty="0"/>
              <a:t> Connect directly with one another, not just the team leader</a:t>
            </a:r>
          </a:p>
          <a:p>
            <a:pPr lvl="4">
              <a:buFont typeface="Wingdings" pitchFamily="2" charset="2"/>
              <a:buChar char="q"/>
            </a:pPr>
            <a:r>
              <a:rPr lang="en-US" sz="1400" dirty="0"/>
              <a:t> Side-conversations within the team</a:t>
            </a:r>
          </a:p>
          <a:p>
            <a:pPr lvl="2"/>
            <a:r>
              <a:rPr lang="en-US" sz="1600" dirty="0"/>
              <a:t>- Exploration</a:t>
            </a:r>
          </a:p>
          <a:p>
            <a:pPr lvl="3">
              <a:buFont typeface="Wingdings" pitchFamily="2" charset="2"/>
              <a:buChar char="§"/>
            </a:pPr>
            <a:r>
              <a:rPr lang="en-US" sz="1400" dirty="0"/>
              <a:t> How team members </a:t>
            </a:r>
            <a:r>
              <a:rPr lang="en-US" sz="1400" i="1" dirty="0"/>
              <a:t>educate each other</a:t>
            </a:r>
            <a:endParaRPr lang="en-US" sz="1400" i="1" dirty="0">
              <a:solidFill>
                <a:srgbClr val="FF0000"/>
              </a:solidFill>
            </a:endParaRPr>
          </a:p>
          <a:p>
            <a:pPr lvl="4">
              <a:buFont typeface="Wingdings" pitchFamily="2" charset="2"/>
              <a:buChar char="q"/>
            </a:pPr>
            <a:r>
              <a:rPr lang="en-US" sz="1400" dirty="0"/>
              <a:t> Seek fresh perspectives from other groups</a:t>
            </a:r>
          </a:p>
          <a:p>
            <a:pPr lvl="4">
              <a:buFont typeface="Wingdings" pitchFamily="2" charset="2"/>
              <a:buChar char="q"/>
            </a:pPr>
            <a:r>
              <a:rPr lang="en-US" sz="1400" dirty="0"/>
              <a:t> Bring information back to the team</a:t>
            </a:r>
          </a:p>
          <a:p>
            <a:pPr marL="342900" indent="-342900">
              <a:spcBef>
                <a:spcPct val="20000"/>
              </a:spcBef>
              <a:buFont typeface="Arial" pitchFamily="34" charset="0"/>
              <a:buChar char="•"/>
              <a:defRPr/>
            </a:pPr>
            <a:endParaRPr lang="en-US" dirty="0"/>
          </a:p>
        </p:txBody>
      </p:sp>
      <p:sp>
        <p:nvSpPr>
          <p:cNvPr id="7" name="Title Placeholder 1"/>
          <p:cNvSpPr txBox="1">
            <a:spLocks/>
          </p:cNvSpPr>
          <p:nvPr/>
        </p:nvSpPr>
        <p:spPr>
          <a:xfrm>
            <a:off x="1981200" y="304800"/>
            <a:ext cx="8229600" cy="1447800"/>
          </a:xfrm>
          <a:prstGeom prst="rect">
            <a:avLst/>
          </a:prstGeom>
        </p:spPr>
        <p:txBody>
          <a:bodyPr vert="horz" lIns="91440" tIns="45720" rIns="91440" bIns="45720" rtlCol="0" anchor="ctr">
            <a:normAutofit/>
          </a:bodyPr>
          <a:lstStyle/>
          <a:p>
            <a:pPr lvl="0">
              <a:spcBef>
                <a:spcPct val="0"/>
              </a:spcBef>
              <a:defRPr/>
            </a:pPr>
            <a:r>
              <a:rPr lang="en-US" sz="3200" b="1" dirty="0">
                <a:solidFill>
                  <a:srgbClr val="782327"/>
                </a:solidFill>
              </a:rPr>
              <a:t>High-Performing Teams</a:t>
            </a:r>
          </a:p>
          <a:p>
            <a:pPr lvl="0">
              <a:spcBef>
                <a:spcPct val="0"/>
              </a:spcBef>
              <a:defRPr/>
            </a:pPr>
            <a:r>
              <a:rPr lang="en-US" sz="2800" dirty="0">
                <a:solidFill>
                  <a:srgbClr val="782327"/>
                </a:solidFill>
              </a:rPr>
              <a:t>Group Dynamics</a:t>
            </a:r>
            <a:endParaRPr lang="en-US" sz="4000" dirty="0">
              <a:latin typeface="+mj-lt"/>
              <a:ea typeface="+mj-ea"/>
              <a:cs typeface="+mj-cs"/>
            </a:endParaRPr>
          </a:p>
        </p:txBody>
      </p:sp>
    </p:spTree>
    <p:extLst>
      <p:ext uri="{BB962C8B-B14F-4D97-AF65-F5344CB8AC3E}">
        <p14:creationId xmlns:p14="http://schemas.microsoft.com/office/powerpoint/2010/main" val="2216615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676400" y="1371600"/>
            <a:ext cx="8915400" cy="5410200"/>
          </a:xfrm>
          <a:prstGeom prst="rect">
            <a:avLst/>
          </a:prstGeom>
        </p:spPr>
        <p:txBody>
          <a:bodyPr vert="horz" lIns="91440" tIns="45720" rIns="91440" bIns="45720" numCol="1" rtlCol="0">
            <a:noAutofit/>
          </a:bodyPr>
          <a:lstStyle/>
          <a:p>
            <a:pPr marL="342900" indent="-342900">
              <a:spcBef>
                <a:spcPct val="20000"/>
              </a:spcBef>
              <a:buAutoNum type="arabicPeriod"/>
              <a:defRPr/>
            </a:pPr>
            <a:r>
              <a:rPr lang="en-US" b="1" dirty="0">
                <a:solidFill>
                  <a:schemeClr val="tx1">
                    <a:lumMod val="75000"/>
                    <a:lumOff val="25000"/>
                  </a:schemeClr>
                </a:solidFill>
              </a:rPr>
              <a:t>Absence of trust	</a:t>
            </a:r>
            <a:r>
              <a:rPr lang="en-US" sz="1600" dirty="0">
                <a:solidFill>
                  <a:schemeClr val="tx1">
                    <a:lumMod val="75000"/>
                    <a:lumOff val="25000"/>
                  </a:schemeClr>
                </a:solidFill>
              </a:rPr>
              <a:t>	The fear of being vulnerable with team members 					prevents the building of trust within the team	</a:t>
            </a:r>
          </a:p>
          <a:p>
            <a:pPr marL="342900" indent="-342900">
              <a:spcBef>
                <a:spcPct val="20000"/>
              </a:spcBef>
              <a:buAutoNum type="arabicPeriod"/>
              <a:defRPr/>
            </a:pPr>
            <a:endParaRPr lang="en-US" sz="1600" dirty="0">
              <a:solidFill>
                <a:schemeClr val="tx1">
                  <a:lumMod val="75000"/>
                  <a:lumOff val="25000"/>
                </a:schemeClr>
              </a:solidFill>
            </a:endParaRPr>
          </a:p>
          <a:p>
            <a:pPr marL="342900" indent="-342900">
              <a:spcBef>
                <a:spcPct val="20000"/>
              </a:spcBef>
              <a:buAutoNum type="arabicPeriod"/>
              <a:defRPr/>
            </a:pPr>
            <a:r>
              <a:rPr lang="en-US" b="1" dirty="0">
                <a:solidFill>
                  <a:schemeClr val="tx1">
                    <a:lumMod val="75000"/>
                    <a:lumOff val="25000"/>
                  </a:schemeClr>
                </a:solidFill>
              </a:rPr>
              <a:t>Fear of conflict</a:t>
            </a:r>
            <a:r>
              <a:rPr lang="en-US" sz="1600" dirty="0">
                <a:solidFill>
                  <a:schemeClr val="tx1">
                    <a:lumMod val="75000"/>
                    <a:lumOff val="25000"/>
                  </a:schemeClr>
                </a:solidFill>
              </a:rPr>
              <a:t>			The desire to preserve artificial harmony  stifles the 					occurrence of productive ideological conflict</a:t>
            </a:r>
          </a:p>
          <a:p>
            <a:pPr marL="342900" indent="-342900">
              <a:spcBef>
                <a:spcPct val="20000"/>
              </a:spcBef>
              <a:buAutoNum type="arabicPeriod"/>
              <a:defRPr/>
            </a:pPr>
            <a:endParaRPr lang="en-US" sz="1600" dirty="0">
              <a:solidFill>
                <a:schemeClr val="tx1">
                  <a:lumMod val="75000"/>
                  <a:lumOff val="25000"/>
                </a:schemeClr>
              </a:solidFill>
            </a:endParaRPr>
          </a:p>
          <a:p>
            <a:pPr marL="342900" indent="-342900">
              <a:spcBef>
                <a:spcPct val="20000"/>
              </a:spcBef>
              <a:buAutoNum type="arabicPeriod"/>
              <a:defRPr/>
            </a:pPr>
            <a:r>
              <a:rPr lang="en-US" b="1" dirty="0">
                <a:solidFill>
                  <a:schemeClr val="tx1">
                    <a:lumMod val="75000"/>
                    <a:lumOff val="25000"/>
                  </a:schemeClr>
                </a:solidFill>
              </a:rPr>
              <a:t>Lack of commitment</a:t>
            </a:r>
            <a:r>
              <a:rPr lang="en-US" sz="1600" dirty="0">
                <a:solidFill>
                  <a:schemeClr val="tx1">
                    <a:lumMod val="75000"/>
                    <a:lumOff val="25000"/>
                  </a:schemeClr>
                </a:solidFill>
              </a:rPr>
              <a:t>		The lack of clarity or buy-in prevents team members 					from making decisions to which they will stick </a:t>
            </a:r>
          </a:p>
          <a:p>
            <a:pPr marL="342900" indent="-342900">
              <a:spcBef>
                <a:spcPct val="20000"/>
              </a:spcBef>
              <a:buAutoNum type="arabicPeriod"/>
              <a:defRPr/>
            </a:pPr>
            <a:endParaRPr lang="en-US" sz="1600" dirty="0">
              <a:solidFill>
                <a:schemeClr val="tx1">
                  <a:lumMod val="75000"/>
                  <a:lumOff val="25000"/>
                </a:schemeClr>
              </a:solidFill>
            </a:endParaRPr>
          </a:p>
          <a:p>
            <a:pPr marL="342900" indent="-342900">
              <a:spcBef>
                <a:spcPct val="20000"/>
              </a:spcBef>
              <a:buAutoNum type="arabicPeriod"/>
              <a:defRPr/>
            </a:pPr>
            <a:r>
              <a:rPr lang="en-US" b="1" dirty="0">
                <a:solidFill>
                  <a:schemeClr val="tx1">
                    <a:lumMod val="75000"/>
                    <a:lumOff val="25000"/>
                  </a:schemeClr>
                </a:solidFill>
              </a:rPr>
              <a:t>Avoidance of accountability</a:t>
            </a:r>
            <a:r>
              <a:rPr lang="en-US" sz="1600" dirty="0">
                <a:solidFill>
                  <a:schemeClr val="tx1">
                    <a:lumMod val="75000"/>
                    <a:lumOff val="25000"/>
                  </a:schemeClr>
                </a:solidFill>
              </a:rPr>
              <a:t>	The need to avoid personal discomfort prevents team 					members from holding one another accountable</a:t>
            </a:r>
          </a:p>
          <a:p>
            <a:pPr marL="342900" indent="-342900">
              <a:spcBef>
                <a:spcPct val="20000"/>
              </a:spcBef>
              <a:buAutoNum type="arabicPeriod"/>
              <a:defRPr/>
            </a:pPr>
            <a:endParaRPr lang="en-US" sz="1600" dirty="0">
              <a:solidFill>
                <a:schemeClr val="tx1">
                  <a:lumMod val="75000"/>
                  <a:lumOff val="25000"/>
                </a:schemeClr>
              </a:solidFill>
            </a:endParaRPr>
          </a:p>
          <a:p>
            <a:pPr marL="342900" indent="-342900">
              <a:spcBef>
                <a:spcPct val="20000"/>
              </a:spcBef>
              <a:buAutoNum type="arabicPeriod"/>
              <a:defRPr/>
            </a:pPr>
            <a:r>
              <a:rPr lang="en-US" b="1" dirty="0">
                <a:solidFill>
                  <a:schemeClr val="tx1">
                    <a:lumMod val="75000"/>
                    <a:lumOff val="25000"/>
                  </a:schemeClr>
                </a:solidFill>
              </a:rPr>
              <a:t>Inattention to results</a:t>
            </a:r>
            <a:r>
              <a:rPr lang="en-US" sz="1600" dirty="0">
                <a:solidFill>
                  <a:schemeClr val="tx1">
                    <a:lumMod val="75000"/>
                    <a:lumOff val="25000"/>
                  </a:schemeClr>
                </a:solidFill>
              </a:rPr>
              <a:t>		The pursuit of individual goals and personal status 					erodes the focus of collective success</a:t>
            </a:r>
          </a:p>
          <a:p>
            <a:pPr marL="342900" indent="-342900">
              <a:spcBef>
                <a:spcPct val="20000"/>
              </a:spcBef>
              <a:buAutoNum type="arabicPeriod"/>
              <a:defRPr/>
            </a:pPr>
            <a:endParaRPr lang="en-US" sz="800" dirty="0">
              <a:solidFill>
                <a:schemeClr val="tx1">
                  <a:lumMod val="75000"/>
                  <a:lumOff val="25000"/>
                </a:schemeClr>
              </a:solidFill>
            </a:endParaRPr>
          </a:p>
          <a:p>
            <a:pPr lvl="0" algn="ctr">
              <a:spcBef>
                <a:spcPct val="20000"/>
              </a:spcBef>
              <a:defRPr/>
            </a:pPr>
            <a:r>
              <a:rPr lang="en-US" sz="1600" b="1" dirty="0"/>
              <a:t>Dysfunctional teams may not prevent achieving team goals, but they are likely to be ineffective teams </a:t>
            </a:r>
            <a:endParaRPr lang="en-US" sz="1600" b="1" dirty="0">
              <a:solidFill>
                <a:schemeClr val="tx1">
                  <a:lumMod val="75000"/>
                  <a:lumOff val="25000"/>
                </a:schemeClr>
              </a:solidFill>
            </a:endParaRPr>
          </a:p>
        </p:txBody>
      </p:sp>
      <p:sp>
        <p:nvSpPr>
          <p:cNvPr id="7" name="Title Placeholder 1"/>
          <p:cNvSpPr txBox="1">
            <a:spLocks/>
          </p:cNvSpPr>
          <p:nvPr/>
        </p:nvSpPr>
        <p:spPr>
          <a:xfrm>
            <a:off x="1981200" y="274638"/>
            <a:ext cx="8229600" cy="1143000"/>
          </a:xfrm>
          <a:prstGeom prst="rect">
            <a:avLst/>
          </a:prstGeom>
        </p:spPr>
        <p:txBody>
          <a:bodyPr vert="horz" lIns="91440" tIns="45720" rIns="91440" bIns="45720" rtlCol="0" anchor="ctr">
            <a:normAutofit/>
          </a:bodyPr>
          <a:lstStyle/>
          <a:p>
            <a:pPr algn="ctr">
              <a:spcBef>
                <a:spcPct val="0"/>
              </a:spcBef>
              <a:defRPr/>
            </a:pPr>
            <a:r>
              <a:rPr lang="en-US" sz="3200" b="1" dirty="0">
                <a:solidFill>
                  <a:srgbClr val="782327"/>
                </a:solidFill>
                <a:latin typeface="+mj-lt"/>
                <a:ea typeface="+mj-ea"/>
                <a:cs typeface="+mj-cs"/>
              </a:rPr>
              <a:t>5</a:t>
            </a:r>
            <a:r>
              <a:rPr lang="en-US" sz="4400" dirty="0">
                <a:latin typeface="+mj-lt"/>
                <a:ea typeface="+mj-ea"/>
                <a:cs typeface="+mj-cs"/>
              </a:rPr>
              <a:t> </a:t>
            </a:r>
            <a:r>
              <a:rPr lang="en-US" sz="3200" b="1" dirty="0">
                <a:solidFill>
                  <a:srgbClr val="782327"/>
                </a:solidFill>
                <a:latin typeface="+mj-lt"/>
                <a:ea typeface="+mj-ea"/>
                <a:cs typeface="+mj-cs"/>
              </a:rPr>
              <a:t>Dysfunctions of a Team</a:t>
            </a:r>
          </a:p>
        </p:txBody>
      </p:sp>
      <p:sp>
        <p:nvSpPr>
          <p:cNvPr id="4" name="Rectangle 3"/>
          <p:cNvSpPr/>
          <p:nvPr/>
        </p:nvSpPr>
        <p:spPr>
          <a:xfrm>
            <a:off x="2971800" y="6181586"/>
            <a:ext cx="5715000" cy="447815"/>
          </a:xfrm>
          <a:prstGeom prst="rect">
            <a:avLst/>
          </a:prstGeom>
        </p:spPr>
        <p:txBody>
          <a:bodyPr wrap="square">
            <a:spAutoFit/>
          </a:bodyPr>
          <a:lstStyle/>
          <a:p>
            <a:pPr marL="742950" lvl="1" indent="-285750" algn="ctr" eaLnBrk="0" fontAlgn="base" hangingPunct="0">
              <a:spcBef>
                <a:spcPct val="20000"/>
              </a:spcBef>
              <a:spcAft>
                <a:spcPct val="0"/>
              </a:spcAft>
              <a:defRPr/>
            </a:pPr>
            <a:r>
              <a:rPr kumimoji="1" lang="en-US" sz="1050" b="1" dirty="0">
                <a:solidFill>
                  <a:srgbClr val="4C4948"/>
                </a:solidFill>
                <a:ea typeface="HGPｺﾞｼｯｸM"/>
              </a:rPr>
              <a:t>“The Five Dysfunctions of a Teams”, Patrick </a:t>
            </a:r>
            <a:r>
              <a:rPr kumimoji="1" lang="en-US" sz="1050" b="1" dirty="0" err="1">
                <a:solidFill>
                  <a:srgbClr val="4C4948"/>
                </a:solidFill>
                <a:ea typeface="HGPｺﾞｼｯｸM"/>
              </a:rPr>
              <a:t>Lencione</a:t>
            </a:r>
            <a:r>
              <a:rPr kumimoji="1" lang="en-US" sz="1050" b="1" dirty="0">
                <a:solidFill>
                  <a:srgbClr val="4C4948"/>
                </a:solidFill>
                <a:ea typeface="HGPｺﾞｼｯｸM"/>
              </a:rPr>
              <a:t>, </a:t>
            </a:r>
          </a:p>
          <a:p>
            <a:pPr marL="742950" lvl="1" indent="-285750" algn="ctr" eaLnBrk="0" fontAlgn="base" hangingPunct="0">
              <a:spcBef>
                <a:spcPct val="20000"/>
              </a:spcBef>
              <a:spcAft>
                <a:spcPct val="0"/>
              </a:spcAft>
              <a:defRPr/>
            </a:pPr>
            <a:r>
              <a:rPr kumimoji="1" lang="en-US" sz="1050" b="1" dirty="0" err="1">
                <a:solidFill>
                  <a:srgbClr val="4C4948"/>
                </a:solidFill>
                <a:ea typeface="HGPｺﾞｼｯｸM"/>
              </a:rPr>
              <a:t>Jossey</a:t>
            </a:r>
            <a:r>
              <a:rPr kumimoji="1" lang="en-US" sz="1050" b="1" dirty="0">
                <a:solidFill>
                  <a:srgbClr val="4C4948"/>
                </a:solidFill>
                <a:ea typeface="HGPｺﾞｼｯｸM"/>
              </a:rPr>
              <a:t>-Bass, a Wiley imprint, 2002</a:t>
            </a:r>
            <a:endParaRPr kumimoji="1" lang="en-US" sz="1050" dirty="0">
              <a:solidFill>
                <a:srgbClr val="FF0000"/>
              </a:solidFill>
              <a:ea typeface="HGPｺﾞｼｯｸM"/>
            </a:endParaRPr>
          </a:p>
        </p:txBody>
      </p:sp>
    </p:spTree>
    <p:extLst>
      <p:ext uri="{BB962C8B-B14F-4D97-AF65-F5344CB8AC3E}">
        <p14:creationId xmlns:p14="http://schemas.microsoft.com/office/powerpoint/2010/main" val="2515526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Placeholder 1"/>
          <p:cNvSpPr txBox="1">
            <a:spLocks/>
          </p:cNvSpPr>
          <p:nvPr/>
        </p:nvSpPr>
        <p:spPr>
          <a:xfrm>
            <a:off x="1981200" y="304800"/>
            <a:ext cx="8229600" cy="1447800"/>
          </a:xfrm>
          <a:prstGeom prst="rect">
            <a:avLst/>
          </a:prstGeom>
        </p:spPr>
        <p:txBody>
          <a:bodyPr vert="horz" lIns="91440" tIns="45720" rIns="91440" bIns="45720" rtlCol="0" anchor="ctr">
            <a:normAutofit/>
          </a:bodyPr>
          <a:lstStyle/>
          <a:p>
            <a:pPr lvl="0">
              <a:spcBef>
                <a:spcPct val="0"/>
              </a:spcBef>
              <a:defRPr/>
            </a:pPr>
            <a:r>
              <a:rPr lang="en-US" sz="3200" b="1" dirty="0">
                <a:solidFill>
                  <a:srgbClr val="782327"/>
                </a:solidFill>
              </a:rPr>
              <a:t>Team Building</a:t>
            </a:r>
          </a:p>
          <a:p>
            <a:pPr lvl="0">
              <a:spcBef>
                <a:spcPct val="0"/>
              </a:spcBef>
              <a:defRPr/>
            </a:pPr>
            <a:r>
              <a:rPr lang="en-US" sz="2800" dirty="0">
                <a:solidFill>
                  <a:srgbClr val="782327"/>
                </a:solidFill>
              </a:rPr>
              <a:t>Key take-away messages</a:t>
            </a:r>
            <a:endParaRPr lang="en-US" sz="4000" dirty="0"/>
          </a:p>
        </p:txBody>
      </p:sp>
      <p:sp>
        <p:nvSpPr>
          <p:cNvPr id="4" name="Content Placeholder 2"/>
          <p:cNvSpPr txBox="1">
            <a:spLocks/>
          </p:cNvSpPr>
          <p:nvPr/>
        </p:nvSpPr>
        <p:spPr>
          <a:xfrm>
            <a:off x="1909641" y="1752600"/>
            <a:ext cx="8324514" cy="4343400"/>
          </a:xfrm>
          <a:prstGeom prst="rect">
            <a:avLst/>
          </a:prstGeom>
        </p:spPr>
        <p:txBody>
          <a:bodyPr vert="horz" lIns="0" tIns="0" rIns="0" bIns="0" rtlCol="0">
            <a:noAutofit/>
          </a:bodyPr>
          <a:lstStyle/>
          <a:p>
            <a:pPr lvl="1">
              <a:spcBef>
                <a:spcPct val="20000"/>
              </a:spcBef>
              <a:buFont typeface="Arial" pitchFamily="34" charset="0"/>
              <a:buChar char="•"/>
            </a:pPr>
            <a:r>
              <a:rPr lang="en-US" sz="2400" dirty="0"/>
              <a:t>  Building effective teams takes time and effort as they evolve through different stages of development</a:t>
            </a:r>
          </a:p>
          <a:p>
            <a:pPr lvl="1">
              <a:spcBef>
                <a:spcPct val="20000"/>
              </a:spcBef>
              <a:buFont typeface="Arial" pitchFamily="34" charset="0"/>
              <a:buChar char="•"/>
            </a:pPr>
            <a:r>
              <a:rPr lang="en-US" sz="2400" dirty="0"/>
              <a:t>  High performing teams consists of individuals </a:t>
            </a:r>
          </a:p>
          <a:p>
            <a:pPr lvl="2">
              <a:spcBef>
                <a:spcPct val="20000"/>
              </a:spcBef>
              <a:buFont typeface="Courier New" pitchFamily="49" charset="0"/>
              <a:buChar char="o"/>
            </a:pPr>
            <a:r>
              <a:rPr lang="en-US" sz="2000" dirty="0"/>
              <a:t> with diverse personalities</a:t>
            </a:r>
          </a:p>
          <a:p>
            <a:pPr lvl="2">
              <a:spcBef>
                <a:spcPct val="20000"/>
              </a:spcBef>
              <a:buFont typeface="Courier New" pitchFamily="49" charset="0"/>
              <a:buChar char="o"/>
            </a:pPr>
            <a:r>
              <a:rPr lang="en-US" sz="2000" dirty="0"/>
              <a:t> aligned and committed around a unified goal</a:t>
            </a:r>
          </a:p>
          <a:p>
            <a:pPr lvl="2">
              <a:spcBef>
                <a:spcPct val="20000"/>
              </a:spcBef>
              <a:buFont typeface="Courier New" pitchFamily="49" charset="0"/>
              <a:buChar char="o"/>
            </a:pPr>
            <a:r>
              <a:rPr lang="en-US" sz="2000" dirty="0"/>
              <a:t> accountable, individually and as a team</a:t>
            </a:r>
          </a:p>
          <a:p>
            <a:pPr lvl="2">
              <a:spcBef>
                <a:spcPct val="20000"/>
              </a:spcBef>
              <a:buFont typeface="Courier New" pitchFamily="49" charset="0"/>
              <a:buChar char="o"/>
            </a:pPr>
            <a:r>
              <a:rPr lang="en-US" sz="2000" dirty="0"/>
              <a:t> who have open communication &amp; use conflict to their advantage</a:t>
            </a:r>
          </a:p>
          <a:p>
            <a:pPr lvl="2">
              <a:spcBef>
                <a:spcPct val="20000"/>
              </a:spcBef>
              <a:buFont typeface="Courier New" pitchFamily="49" charset="0"/>
              <a:buChar char="o"/>
            </a:pPr>
            <a:r>
              <a:rPr lang="en-US" sz="2000" dirty="0"/>
              <a:t> who seek expertise outside of themselves</a:t>
            </a:r>
          </a:p>
          <a:p>
            <a:pPr lvl="2">
              <a:spcBef>
                <a:spcPct val="20000"/>
              </a:spcBef>
              <a:buFont typeface="Courier New" pitchFamily="49" charset="0"/>
              <a:buChar char="o"/>
            </a:pPr>
            <a:r>
              <a:rPr lang="en-US" sz="2000" dirty="0"/>
              <a:t> who trust each other</a:t>
            </a:r>
          </a:p>
          <a:p>
            <a:pPr lvl="2">
              <a:spcBef>
                <a:spcPct val="20000"/>
              </a:spcBef>
              <a:buFont typeface="Courier New" pitchFamily="49" charset="0"/>
              <a:buChar char="o"/>
            </a:pPr>
            <a:r>
              <a:rPr lang="en-US" sz="2000" dirty="0"/>
              <a:t> who are results-oriented </a:t>
            </a:r>
          </a:p>
        </p:txBody>
      </p:sp>
    </p:spTree>
    <p:extLst>
      <p:ext uri="{BB962C8B-B14F-4D97-AF65-F5344CB8AC3E}">
        <p14:creationId xmlns:p14="http://schemas.microsoft.com/office/powerpoint/2010/main" val="1533354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a:solidFill>
                  <a:srgbClr val="C00000"/>
                </a:solidFill>
              </a:rPr>
              <a:t>Delegating</a:t>
            </a:r>
          </a:p>
        </p:txBody>
      </p:sp>
      <p:sp>
        <p:nvSpPr>
          <p:cNvPr id="17411" name="Content Placeholder 2"/>
          <p:cNvSpPr>
            <a:spLocks noGrp="1"/>
          </p:cNvSpPr>
          <p:nvPr>
            <p:ph idx="1"/>
          </p:nvPr>
        </p:nvSpPr>
        <p:spPr/>
        <p:txBody>
          <a:bodyPr/>
          <a:lstStyle/>
          <a:p>
            <a:pPr marL="0" indent="0">
              <a:spcBef>
                <a:spcPts val="600"/>
              </a:spcBef>
              <a:spcAft>
                <a:spcPts val="600"/>
              </a:spcAft>
              <a:buNone/>
            </a:pPr>
            <a:r>
              <a:rPr lang="en-US" altLang="en-US" dirty="0"/>
              <a:t>Gives the responsibility for decisions to those individuals most likely to be affected by or to implement the decision</a:t>
            </a:r>
          </a:p>
          <a:p>
            <a:pPr marL="0" indent="0">
              <a:spcBef>
                <a:spcPts val="600"/>
              </a:spcBef>
              <a:spcAft>
                <a:spcPts val="600"/>
              </a:spcAft>
              <a:buNone/>
            </a:pPr>
            <a:endParaRPr lang="en-US" altLang="en-US" dirty="0"/>
          </a:p>
          <a:p>
            <a:pPr marL="0" indent="0">
              <a:spcBef>
                <a:spcPts val="600"/>
              </a:spcBef>
              <a:spcAft>
                <a:spcPts val="600"/>
              </a:spcAft>
              <a:buNone/>
            </a:pPr>
            <a:r>
              <a:rPr lang="en-US" altLang="en-US" dirty="0"/>
              <a:t>Concerned with autonomy, responsibility, and follower development than with participation</a:t>
            </a:r>
          </a:p>
          <a:p>
            <a:pPr marL="0" indent="0">
              <a:spcBef>
                <a:spcPts val="600"/>
              </a:spcBef>
              <a:spcAft>
                <a:spcPts val="600"/>
              </a:spcAft>
              <a:buNone/>
            </a:pPr>
            <a:endParaRPr lang="en-US" altLang="en-US" dirty="0"/>
          </a:p>
          <a:p>
            <a:pPr marL="0" indent="0">
              <a:spcBef>
                <a:spcPts val="600"/>
              </a:spcBef>
              <a:spcAft>
                <a:spcPts val="600"/>
              </a:spcAft>
              <a:buNone/>
            </a:pPr>
            <a:r>
              <a:rPr lang="en-US" altLang="en-US" dirty="0"/>
              <a:t>Research has shown that:</a:t>
            </a:r>
          </a:p>
          <a:p>
            <a:pPr marL="0" indent="0">
              <a:spcBef>
                <a:spcPts val="600"/>
              </a:spcBef>
              <a:spcAft>
                <a:spcPts val="600"/>
              </a:spcAft>
              <a:buNone/>
            </a:pPr>
            <a:endParaRPr lang="en-US" altLang="en-US" sz="1200" dirty="0"/>
          </a:p>
          <a:p>
            <a:pPr>
              <a:spcBef>
                <a:spcPts val="600"/>
              </a:spcBef>
              <a:spcAft>
                <a:spcPts val="600"/>
              </a:spcAft>
            </a:pPr>
            <a:r>
              <a:rPr lang="en-US" altLang="en-US" sz="2200" dirty="0"/>
              <a:t>Leaders who delegate authority more frequently often have higher-performing businesses</a:t>
            </a:r>
          </a:p>
          <a:p>
            <a:pPr>
              <a:spcBef>
                <a:spcPts val="600"/>
              </a:spcBef>
              <a:spcAft>
                <a:spcPts val="600"/>
              </a:spcAft>
            </a:pPr>
            <a:r>
              <a:rPr lang="en-US" altLang="en-US" sz="2200" dirty="0"/>
              <a:t>Followers are not necessarily happier when their leaders frequently delegate tasks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dirty="0">
                <a:solidFill>
                  <a:srgbClr val="C00000"/>
                </a:solidFill>
              </a:rPr>
              <a:t>Why Delegating Is Important</a:t>
            </a:r>
          </a:p>
        </p:txBody>
      </p:sp>
      <p:sp>
        <p:nvSpPr>
          <p:cNvPr id="18435" name="Content Placeholder 2"/>
          <p:cNvSpPr>
            <a:spLocks noGrp="1"/>
          </p:cNvSpPr>
          <p:nvPr>
            <p:ph idx="1"/>
          </p:nvPr>
        </p:nvSpPr>
        <p:spPr/>
        <p:txBody>
          <a:bodyPr/>
          <a:lstStyle/>
          <a:p>
            <a:pPr>
              <a:spcBef>
                <a:spcPts val="600"/>
              </a:spcBef>
              <a:spcAft>
                <a:spcPts val="600"/>
              </a:spcAft>
            </a:pPr>
            <a:r>
              <a:rPr lang="en-US" altLang="en-US" dirty="0"/>
              <a:t>Frees time for the leader to perform other activities</a:t>
            </a:r>
          </a:p>
          <a:p>
            <a:pPr>
              <a:spcBef>
                <a:spcPts val="600"/>
              </a:spcBef>
              <a:spcAft>
                <a:spcPts val="600"/>
              </a:spcAft>
            </a:pPr>
            <a:r>
              <a:rPr lang="en-US" altLang="en-US" dirty="0"/>
              <a:t>Develops followers by providing them with practical experience in a controlled fashion</a:t>
            </a:r>
          </a:p>
          <a:p>
            <a:pPr>
              <a:spcBef>
                <a:spcPts val="600"/>
              </a:spcBef>
              <a:spcAft>
                <a:spcPts val="600"/>
              </a:spcAft>
            </a:pPr>
            <a:r>
              <a:rPr lang="en-US" altLang="en-US" dirty="0"/>
              <a:t>Strengthens the organization by signaling that subordinates are trusted and their development is important, which increases job satisfaction levels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dirty="0">
                <a:solidFill>
                  <a:srgbClr val="C00000"/>
                </a:solidFill>
              </a:rPr>
              <a:t>  Common Reasons for Avoiding Delegation</a:t>
            </a:r>
          </a:p>
        </p:txBody>
      </p:sp>
      <p:sp>
        <p:nvSpPr>
          <p:cNvPr id="19459" name="Content Placeholder 2"/>
          <p:cNvSpPr>
            <a:spLocks noGrp="1"/>
          </p:cNvSpPr>
          <p:nvPr>
            <p:ph idx="1"/>
          </p:nvPr>
        </p:nvSpPr>
        <p:spPr/>
        <p:txBody>
          <a:bodyPr/>
          <a:lstStyle/>
          <a:p>
            <a:pPr marL="238125" indent="-238125">
              <a:spcBef>
                <a:spcPts val="600"/>
              </a:spcBef>
              <a:spcAft>
                <a:spcPts val="600"/>
              </a:spcAft>
            </a:pPr>
            <a:r>
              <a:rPr lang="en-US" altLang="en-US" dirty="0"/>
              <a:t>Takes leaders too much time in the short run, although it saves time in the long run</a:t>
            </a:r>
          </a:p>
          <a:p>
            <a:pPr marL="238125" indent="-238125">
              <a:spcBef>
                <a:spcPts val="600"/>
              </a:spcBef>
              <a:spcAft>
                <a:spcPts val="600"/>
              </a:spcAft>
            </a:pPr>
            <a:r>
              <a:rPr lang="en-US" altLang="en-US" dirty="0"/>
              <a:t>Risky because it reduces the leader’s direct control over work that would affect his or her reputation</a:t>
            </a:r>
          </a:p>
          <a:p>
            <a:pPr marL="238125" indent="-238125">
              <a:spcBef>
                <a:spcPts val="600"/>
              </a:spcBef>
              <a:spcAft>
                <a:spcPts val="600"/>
              </a:spcAft>
            </a:pPr>
            <a:r>
              <a:rPr lang="en-US" altLang="en-US" dirty="0"/>
              <a:t>Leaders fear the job will not be done properly</a:t>
            </a:r>
          </a:p>
          <a:p>
            <a:pPr marL="238125" indent="-238125">
              <a:spcBef>
                <a:spcPts val="600"/>
              </a:spcBef>
              <a:spcAft>
                <a:spcPts val="600"/>
              </a:spcAft>
            </a:pPr>
            <a:r>
              <a:rPr lang="en-US" altLang="en-US" dirty="0"/>
              <a:t>Leaders may resist delegating tasks that are a source of power or prestige</a:t>
            </a:r>
          </a:p>
          <a:p>
            <a:pPr marL="238125" indent="-238125">
              <a:spcBef>
                <a:spcPts val="600"/>
              </a:spcBef>
              <a:spcAft>
                <a:spcPts val="600"/>
              </a:spcAft>
            </a:pPr>
            <a:r>
              <a:rPr lang="en-US" altLang="en-US" dirty="0"/>
              <a:t>Leaders may feel guilty about delegating because people are already too busy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dirty="0">
                <a:solidFill>
                  <a:srgbClr val="C00000"/>
                </a:solidFill>
              </a:rPr>
              <a:t>Principles of Effective Delegation</a:t>
            </a:r>
          </a:p>
        </p:txBody>
      </p:sp>
      <p:sp>
        <p:nvSpPr>
          <p:cNvPr id="20483" name="Content Placeholder 2"/>
          <p:cNvSpPr>
            <a:spLocks noGrp="1"/>
          </p:cNvSpPr>
          <p:nvPr>
            <p:ph idx="1"/>
          </p:nvPr>
        </p:nvSpPr>
        <p:spPr/>
        <p:txBody>
          <a:bodyPr/>
          <a:lstStyle/>
          <a:p>
            <a:pPr marL="238125" indent="-238125">
              <a:spcBef>
                <a:spcPts val="600"/>
              </a:spcBef>
              <a:spcAft>
                <a:spcPts val="600"/>
              </a:spcAft>
            </a:pPr>
            <a:r>
              <a:rPr lang="en-US" altLang="en-US" dirty="0"/>
              <a:t>Decide what to delegate</a:t>
            </a:r>
          </a:p>
          <a:p>
            <a:pPr marL="238125" indent="-238125">
              <a:spcBef>
                <a:spcPts val="600"/>
              </a:spcBef>
              <a:spcAft>
                <a:spcPts val="600"/>
              </a:spcAft>
            </a:pPr>
            <a:r>
              <a:rPr lang="en-US" altLang="en-US" dirty="0"/>
              <a:t>Decide whom to delegate to</a:t>
            </a:r>
          </a:p>
          <a:p>
            <a:pPr marL="238125" indent="-238125">
              <a:spcBef>
                <a:spcPts val="600"/>
              </a:spcBef>
              <a:spcAft>
                <a:spcPts val="600"/>
              </a:spcAft>
            </a:pPr>
            <a:r>
              <a:rPr lang="en-US" altLang="en-US" dirty="0"/>
              <a:t>Make the assignment clear and specific</a:t>
            </a:r>
          </a:p>
          <a:p>
            <a:pPr marL="238125" indent="-238125">
              <a:spcBef>
                <a:spcPts val="600"/>
              </a:spcBef>
              <a:spcAft>
                <a:spcPts val="600"/>
              </a:spcAft>
            </a:pPr>
            <a:r>
              <a:rPr lang="en-US" altLang="en-US" dirty="0"/>
              <a:t>Assign an objective, not a procedure</a:t>
            </a:r>
          </a:p>
          <a:p>
            <a:pPr marL="238125" indent="-238125">
              <a:spcBef>
                <a:spcPts val="600"/>
              </a:spcBef>
              <a:spcAft>
                <a:spcPts val="600"/>
              </a:spcAft>
            </a:pPr>
            <a:r>
              <a:rPr lang="en-US" altLang="en-US" dirty="0"/>
              <a:t>Allow for autonomy while monitoring performance</a:t>
            </a:r>
          </a:p>
          <a:p>
            <a:pPr marL="238125" indent="-238125">
              <a:spcBef>
                <a:spcPts val="600"/>
              </a:spcBef>
              <a:spcAft>
                <a:spcPts val="600"/>
              </a:spcAft>
            </a:pPr>
            <a:r>
              <a:rPr lang="en-US" altLang="en-US" dirty="0"/>
              <a:t>Give credit, but do not blame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IN" altLang="en-US" dirty="0" err="1">
                <a:solidFill>
                  <a:srgbClr val="C00000"/>
                </a:solidFill>
              </a:rPr>
              <a:t>Gersick’s</a:t>
            </a:r>
            <a:r>
              <a:rPr lang="en-IN" altLang="en-US" dirty="0">
                <a:solidFill>
                  <a:srgbClr val="C00000"/>
                </a:solidFill>
              </a:rPr>
              <a:t> Punctuated Equilibrium Model</a:t>
            </a:r>
            <a:endParaRPr lang="en-US" altLang="en-US" dirty="0">
              <a:solidFill>
                <a:srgbClr val="C00000"/>
              </a:solidFill>
            </a:endParaRPr>
          </a:p>
        </p:txBody>
      </p:sp>
      <p:sp>
        <p:nvSpPr>
          <p:cNvPr id="10243" name="Content Placeholder 2"/>
          <p:cNvSpPr>
            <a:spLocks noGrp="1"/>
          </p:cNvSpPr>
          <p:nvPr>
            <p:ph idx="1"/>
          </p:nvPr>
        </p:nvSpPr>
        <p:spPr/>
        <p:txBody>
          <a:bodyPr/>
          <a:lstStyle/>
          <a:p>
            <a:pPr marL="0" indent="0">
              <a:buNone/>
            </a:pPr>
            <a:r>
              <a:rPr lang="en-IN" dirty="0"/>
              <a:t>Teams do not necessarily jump right in and get to work</a:t>
            </a:r>
          </a:p>
          <a:p>
            <a:r>
              <a:rPr lang="en-IN" sz="2200" dirty="0"/>
              <a:t>Spend the initial months trying out various ideas and strategies</a:t>
            </a:r>
          </a:p>
          <a:p>
            <a:r>
              <a:rPr lang="en-US" sz="2200" dirty="0"/>
              <a:t>Experience the equivalent of a midlife crisis </a:t>
            </a:r>
            <a:r>
              <a:rPr lang="en-IN" sz="2200" dirty="0"/>
              <a:t>midway into the project</a:t>
            </a:r>
          </a:p>
          <a:p>
            <a:pPr lvl="1"/>
            <a:r>
              <a:rPr lang="en-US" dirty="0"/>
              <a:t>There is a flurry of activity and a reexamination of the strategy to see if it will allow them to complete their work</a:t>
            </a:r>
            <a:endParaRPr lang="en-IN" dirty="0"/>
          </a:p>
        </p:txBody>
      </p:sp>
    </p:spTree>
    <p:extLst>
      <p:ext uri="{BB962C8B-B14F-4D97-AF65-F5344CB8AC3E}">
        <p14:creationId xmlns:p14="http://schemas.microsoft.com/office/powerpoint/2010/main" val="908412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a:extLst>
              <a:ext uri="{FF2B5EF4-FFF2-40B4-BE49-F238E27FC236}">
                <a16:creationId xmlns:a16="http://schemas.microsoft.com/office/drawing/2014/main" id="{ADBDF0B0-60A7-2C4F-9778-18F131A78A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238" y="1"/>
            <a:ext cx="9148763"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940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dirty="0">
                <a:solidFill>
                  <a:srgbClr val="C00000"/>
                </a:solidFill>
              </a:rPr>
              <a:t>Group Roles</a:t>
            </a:r>
          </a:p>
        </p:txBody>
      </p:sp>
      <p:sp>
        <p:nvSpPr>
          <p:cNvPr id="11268" name="Content Placeholder 2"/>
          <p:cNvSpPr>
            <a:spLocks noGrp="1"/>
          </p:cNvSpPr>
          <p:nvPr>
            <p:ph idx="1"/>
          </p:nvPr>
        </p:nvSpPr>
        <p:spPr/>
        <p:txBody>
          <a:bodyPr/>
          <a:lstStyle/>
          <a:p>
            <a:pPr marL="0" indent="0">
              <a:spcBef>
                <a:spcPts val="400"/>
              </a:spcBef>
              <a:spcAft>
                <a:spcPts val="400"/>
              </a:spcAft>
              <a:buNone/>
            </a:pPr>
            <a:r>
              <a:rPr lang="en-US" altLang="en-US" dirty="0"/>
              <a:t>Sets of expected behaviors associated with particular jobs or positions</a:t>
            </a:r>
          </a:p>
          <a:p>
            <a:pPr marL="0" indent="0">
              <a:spcBef>
                <a:spcPts val="400"/>
              </a:spcBef>
              <a:spcAft>
                <a:spcPts val="400"/>
              </a:spcAft>
              <a:buNone/>
            </a:pPr>
            <a:endParaRPr lang="en-US" sz="1200" dirty="0"/>
          </a:p>
          <a:p>
            <a:pPr marL="0" indent="0">
              <a:spcBef>
                <a:spcPts val="400"/>
              </a:spcBef>
              <a:spcAft>
                <a:spcPts val="400"/>
              </a:spcAft>
              <a:buNone/>
            </a:pPr>
            <a:r>
              <a:rPr lang="en-US" dirty="0"/>
              <a:t>Can be categorized in terms of task and relationship functions</a:t>
            </a:r>
          </a:p>
          <a:p>
            <a:pPr>
              <a:spcBef>
                <a:spcPts val="400"/>
              </a:spcBef>
              <a:spcAft>
                <a:spcPts val="400"/>
              </a:spcAft>
            </a:pPr>
            <a:r>
              <a:rPr lang="en-US" altLang="en-US" sz="2200" b="1" dirty="0">
                <a:solidFill>
                  <a:srgbClr val="C00000"/>
                </a:solidFill>
              </a:rPr>
              <a:t>Task role</a:t>
            </a:r>
            <a:r>
              <a:rPr lang="en-US" altLang="en-US" sz="2200" dirty="0"/>
              <a:t>: Deals with getting a task done </a:t>
            </a:r>
          </a:p>
          <a:p>
            <a:pPr>
              <a:spcBef>
                <a:spcPts val="400"/>
              </a:spcBef>
              <a:spcAft>
                <a:spcPts val="400"/>
              </a:spcAft>
            </a:pPr>
            <a:r>
              <a:rPr lang="en-US" altLang="en-US" sz="2200" b="1" dirty="0">
                <a:solidFill>
                  <a:srgbClr val="C00000"/>
                </a:solidFill>
              </a:rPr>
              <a:t>Relationship role</a:t>
            </a:r>
            <a:r>
              <a:rPr lang="en-US" altLang="en-US" sz="2200" dirty="0"/>
              <a:t>: Deals with supporting relationships within a work group</a:t>
            </a:r>
          </a:p>
          <a:p>
            <a:pPr marL="0" indent="0">
              <a:spcBef>
                <a:spcPts val="400"/>
              </a:spcBef>
              <a:spcAft>
                <a:spcPts val="400"/>
              </a:spcAft>
              <a:buNone/>
            </a:pPr>
            <a:endParaRPr lang="en-US" altLang="en-US" sz="1200" dirty="0"/>
          </a:p>
          <a:p>
            <a:pPr marL="0" indent="0">
              <a:spcBef>
                <a:spcPts val="400"/>
              </a:spcBef>
              <a:spcAft>
                <a:spcPts val="400"/>
              </a:spcAft>
              <a:buNone/>
            </a:pPr>
            <a:r>
              <a:rPr lang="en-US" altLang="en-US" dirty="0"/>
              <a:t>Problems that can impede group performance</a:t>
            </a:r>
          </a:p>
          <a:p>
            <a:pPr>
              <a:spcBef>
                <a:spcPts val="400"/>
              </a:spcBef>
              <a:spcAft>
                <a:spcPts val="400"/>
              </a:spcAft>
            </a:pPr>
            <a:r>
              <a:rPr lang="en-US" altLang="en-US" sz="2200" b="1" dirty="0">
                <a:solidFill>
                  <a:srgbClr val="C00000"/>
                </a:solidFill>
              </a:rPr>
              <a:t>Dysfunctional roles</a:t>
            </a:r>
          </a:p>
          <a:p>
            <a:pPr>
              <a:spcBef>
                <a:spcPts val="400"/>
              </a:spcBef>
              <a:spcAft>
                <a:spcPts val="400"/>
              </a:spcAft>
            </a:pPr>
            <a:r>
              <a:rPr lang="en-US" altLang="en-US" sz="2200" b="1" dirty="0">
                <a:solidFill>
                  <a:srgbClr val="C00000"/>
                </a:solidFill>
              </a:rPr>
              <a:t>Role conflict</a:t>
            </a:r>
          </a:p>
          <a:p>
            <a:pPr>
              <a:spcBef>
                <a:spcPts val="400"/>
              </a:spcBef>
              <a:spcAft>
                <a:spcPts val="400"/>
              </a:spcAft>
            </a:pPr>
            <a:r>
              <a:rPr lang="en-US" altLang="en-US" sz="2200" b="1" dirty="0">
                <a:solidFill>
                  <a:srgbClr val="C00000"/>
                </a:solidFill>
              </a:rPr>
              <a:t>Role ambiguity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Role Conflict</a:t>
            </a:r>
          </a:p>
        </p:txBody>
      </p:sp>
      <p:sp>
        <p:nvSpPr>
          <p:cNvPr id="3" name="Content Placeholder 2"/>
          <p:cNvSpPr>
            <a:spLocks noGrp="1"/>
          </p:cNvSpPr>
          <p:nvPr>
            <p:ph idx="1"/>
          </p:nvPr>
        </p:nvSpPr>
        <p:spPr/>
        <p:txBody>
          <a:bodyPr/>
          <a:lstStyle/>
          <a:p>
            <a:pPr marL="0" indent="0">
              <a:buNone/>
            </a:pPr>
            <a:r>
              <a:rPr lang="en-US" dirty="0"/>
              <a:t>Receiving contradictory messages about expected behavior.</a:t>
            </a:r>
          </a:p>
          <a:p>
            <a:pPr marL="0" indent="0">
              <a:buNone/>
            </a:pPr>
            <a:r>
              <a:rPr lang="en-US" dirty="0"/>
              <a:t>Ways in which role conflict can occur</a:t>
            </a:r>
          </a:p>
          <a:p>
            <a:r>
              <a:rPr lang="en-US" sz="2200" b="1" dirty="0" err="1">
                <a:solidFill>
                  <a:srgbClr val="C00000"/>
                </a:solidFill>
              </a:rPr>
              <a:t>Intrasender</a:t>
            </a:r>
            <a:r>
              <a:rPr lang="en-US" sz="2200" b="1" dirty="0">
                <a:solidFill>
                  <a:srgbClr val="C00000"/>
                </a:solidFill>
              </a:rPr>
              <a:t> role conflict</a:t>
            </a:r>
            <a:r>
              <a:rPr lang="en-US" sz="2200" dirty="0"/>
              <a:t>: Same person sends mixed signals</a:t>
            </a:r>
          </a:p>
          <a:p>
            <a:r>
              <a:rPr lang="en-US" sz="2200" b="1" dirty="0" err="1">
                <a:solidFill>
                  <a:srgbClr val="C00000"/>
                </a:solidFill>
              </a:rPr>
              <a:t>Intersender</a:t>
            </a:r>
            <a:r>
              <a:rPr lang="en-US" sz="2200" b="1" dirty="0">
                <a:solidFill>
                  <a:srgbClr val="C00000"/>
                </a:solidFill>
              </a:rPr>
              <a:t> role conflict</a:t>
            </a:r>
            <a:r>
              <a:rPr lang="en-US" sz="2200" dirty="0"/>
              <a:t>: Receiving inconsistent signals from several others about expected behavior</a:t>
            </a:r>
          </a:p>
          <a:p>
            <a:r>
              <a:rPr lang="en-US" sz="2200" b="1" dirty="0" err="1">
                <a:solidFill>
                  <a:srgbClr val="C00000"/>
                </a:solidFill>
              </a:rPr>
              <a:t>Interrole</a:t>
            </a:r>
            <a:r>
              <a:rPr lang="en-US" sz="2200" b="1" dirty="0">
                <a:solidFill>
                  <a:srgbClr val="C00000"/>
                </a:solidFill>
              </a:rPr>
              <a:t> conflict</a:t>
            </a:r>
            <a:r>
              <a:rPr lang="en-US" sz="2200" dirty="0">
                <a:solidFill>
                  <a:srgbClr val="C00000"/>
                </a:solidFill>
              </a:rPr>
              <a:t>:</a:t>
            </a:r>
            <a:r>
              <a:rPr lang="en-US" sz="2200" b="1" dirty="0">
                <a:solidFill>
                  <a:srgbClr val="C00000"/>
                </a:solidFill>
              </a:rPr>
              <a:t> </a:t>
            </a:r>
            <a:r>
              <a:rPr lang="en-US" sz="2200" dirty="0"/>
              <a:t>Inability to perform one’s roles as well as one would like</a:t>
            </a:r>
          </a:p>
          <a:p>
            <a:r>
              <a:rPr lang="en-US" sz="2200" b="1" dirty="0">
                <a:solidFill>
                  <a:srgbClr val="C00000"/>
                </a:solidFill>
              </a:rPr>
              <a:t>Person-role conflict</a:t>
            </a:r>
            <a:r>
              <a:rPr lang="en-US" sz="2200" dirty="0"/>
              <a:t>: Violation of a person’s values by role expectations</a:t>
            </a:r>
          </a:p>
        </p:txBody>
      </p:sp>
    </p:spTree>
    <p:extLst>
      <p:ext uri="{BB962C8B-B14F-4D97-AF65-F5344CB8AC3E}">
        <p14:creationId xmlns:p14="http://schemas.microsoft.com/office/powerpoint/2010/main" val="1916330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ltLang="en-US" dirty="0">
                <a:solidFill>
                  <a:srgbClr val="C00000"/>
                </a:solidFill>
              </a:rPr>
              <a:t>Group Cohesion</a:t>
            </a:r>
          </a:p>
        </p:txBody>
      </p:sp>
      <p:sp>
        <p:nvSpPr>
          <p:cNvPr id="13315" name="Content Placeholder 3"/>
          <p:cNvSpPr>
            <a:spLocks noGrp="1"/>
          </p:cNvSpPr>
          <p:nvPr>
            <p:ph idx="1"/>
          </p:nvPr>
        </p:nvSpPr>
        <p:spPr/>
        <p:txBody>
          <a:bodyPr/>
          <a:lstStyle/>
          <a:p>
            <a:pPr marL="0" indent="0">
              <a:buNone/>
            </a:pPr>
            <a:r>
              <a:rPr lang="en-US" altLang="en-US" dirty="0"/>
              <a:t>Sum of the forces that attract members to a group, provide resistance to leaving it, and motivate them to be active in it</a:t>
            </a:r>
          </a:p>
          <a:p>
            <a:pPr eaLnBrk="1" hangingPunct="1"/>
            <a:r>
              <a:rPr lang="en-US" altLang="en-US" sz="2200" dirty="0"/>
              <a:t>Highly cohesive groups interact with and influence each other more than less cohesive groups do</a:t>
            </a:r>
          </a:p>
          <a:p>
            <a:pPr lvl="1"/>
            <a:r>
              <a:rPr lang="en-US" altLang="en-US" dirty="0"/>
              <a:t>Have lower absenteeism and lower turnover, which can contribute to higher group performance</a:t>
            </a:r>
          </a:p>
          <a:p>
            <a:pPr lvl="1" eaLnBrk="1" hangingPunct="1">
              <a:buFont typeface="Arial" panose="020B0604020202020204" pitchFamily="34" charset="0"/>
              <a:buChar char="•"/>
            </a:pPr>
            <a:r>
              <a:rPr lang="en-US" altLang="en-US" dirty="0"/>
              <a:t>Greater cohesiveness does not always lead to higher performance</a:t>
            </a:r>
          </a:p>
          <a:p>
            <a:pPr lvl="1" eaLnBrk="1" hangingPunct="1">
              <a:buFont typeface="Arial" panose="020B0604020202020204" pitchFamily="34" charset="0"/>
              <a:buChar char="•"/>
            </a:pPr>
            <a:r>
              <a:rPr lang="en-US" altLang="en-US" dirty="0"/>
              <a:t>May sometimes develop goals contrary to the larger organization’s goals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a:solidFill>
                  <a:srgbClr val="C00000"/>
                </a:solidFill>
              </a:rPr>
              <a:t>Group Cohesion Continued..</a:t>
            </a:r>
            <a:endParaRPr lang="en-US" altLang="en-US" sz="2800" i="1" dirty="0">
              <a:solidFill>
                <a:srgbClr val="C00000"/>
              </a:solidFill>
            </a:endParaRPr>
          </a:p>
        </p:txBody>
      </p:sp>
      <p:sp>
        <p:nvSpPr>
          <p:cNvPr id="14339" name="Content Placeholder 2"/>
          <p:cNvSpPr>
            <a:spLocks noGrp="1"/>
          </p:cNvSpPr>
          <p:nvPr>
            <p:ph idx="1"/>
          </p:nvPr>
        </p:nvSpPr>
        <p:spPr/>
        <p:txBody>
          <a:bodyPr/>
          <a:lstStyle/>
          <a:p>
            <a:pPr marL="0" indent="0">
              <a:buNone/>
            </a:pPr>
            <a:r>
              <a:rPr lang="en-US" altLang="en-US" dirty="0"/>
              <a:t>Disadvantages of highly cohesive groups</a:t>
            </a:r>
          </a:p>
          <a:p>
            <a:pPr eaLnBrk="1" hangingPunct="1"/>
            <a:r>
              <a:rPr lang="en-US" altLang="en-US" sz="2200" b="1" dirty="0" err="1">
                <a:solidFill>
                  <a:srgbClr val="C00000"/>
                </a:solidFill>
              </a:rPr>
              <a:t>Overbounding</a:t>
            </a:r>
            <a:r>
              <a:rPr lang="en-US" altLang="en-US" sz="2200" dirty="0"/>
              <a:t>: Tendency to erect boundaries between themselves and others</a:t>
            </a:r>
          </a:p>
          <a:p>
            <a:pPr eaLnBrk="1" hangingPunct="1"/>
            <a:r>
              <a:rPr lang="en-US" altLang="en-US" sz="2200" b="1" dirty="0">
                <a:solidFill>
                  <a:srgbClr val="C00000"/>
                </a:solidFill>
              </a:rPr>
              <a:t>Groupthink</a:t>
            </a:r>
            <a:r>
              <a:rPr lang="en-US" altLang="en-US" sz="2200" dirty="0"/>
              <a:t>: People in highly cohesive groups often become more concerned with striving for unanimity than objectively appraising different courses of action</a:t>
            </a:r>
          </a:p>
          <a:p>
            <a:pPr eaLnBrk="1" hangingPunct="1"/>
            <a:r>
              <a:rPr lang="en-US" altLang="en-US" sz="2200" b="1" dirty="0" err="1">
                <a:solidFill>
                  <a:srgbClr val="C00000"/>
                </a:solidFill>
              </a:rPr>
              <a:t>Ollieism</a:t>
            </a:r>
            <a:r>
              <a:rPr lang="en-US" altLang="en-US" sz="2200" dirty="0"/>
              <a:t>: Occurs when illegal actions are taken by overly zealous and loyal subordinates who believe that what they are doing will please their leaders</a:t>
            </a:r>
            <a:endParaRPr lang="en-US" altLang="en-US" sz="2200" b="1" i="1"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pPr eaLnBrk="1" hangingPunct="1"/>
            <a:r>
              <a:rPr lang="en-US" altLang="en-US" sz="3200" dirty="0">
                <a:solidFill>
                  <a:srgbClr val="C00000"/>
                </a:solidFill>
              </a:rPr>
              <a:t>Factors from the Team Leadership</a:t>
            </a:r>
            <a:br>
              <a:rPr lang="en-US" altLang="en-US" sz="3200" dirty="0">
                <a:solidFill>
                  <a:srgbClr val="C00000"/>
                </a:solidFill>
              </a:rPr>
            </a:br>
            <a:r>
              <a:rPr lang="en-US" altLang="en-US" sz="3200" dirty="0">
                <a:solidFill>
                  <a:srgbClr val="C00000"/>
                </a:solidFill>
              </a:rPr>
              <a:t> Model and the Interactional Framework</a:t>
            </a:r>
          </a:p>
        </p:txBody>
      </p:sp>
      <p:pic>
        <p:nvPicPr>
          <p:cNvPr id="3" name="Picture 2" descr="This figure presents the factors from the team leadership model and the interactional framewor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1" y="1248718"/>
            <a:ext cx="6019801" cy="484728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4E3008-C4C1-5042-9CA9-B6A1BE7C16B8}"/>
              </a:ext>
            </a:extLst>
          </p:cNvPr>
          <p:cNvSpPr>
            <a:spLocks noGrp="1"/>
          </p:cNvSpPr>
          <p:nvPr>
            <p:ph idx="1"/>
          </p:nvPr>
        </p:nvSpPr>
        <p:spPr/>
        <p:txBody>
          <a:bodyPr>
            <a:normAutofit/>
          </a:bodyPr>
          <a:lstStyle/>
          <a:p>
            <a:pPr marL="0" indent="0" algn="ctr">
              <a:buNone/>
            </a:pPr>
            <a:endParaRPr lang="en-US" sz="6000" dirty="0">
              <a:solidFill>
                <a:srgbClr val="C00000"/>
              </a:solidFill>
            </a:endParaRPr>
          </a:p>
          <a:p>
            <a:pPr marL="0" indent="0" algn="ctr">
              <a:buNone/>
            </a:pPr>
            <a:r>
              <a:rPr lang="en-US" sz="6000" dirty="0">
                <a:solidFill>
                  <a:srgbClr val="C00000"/>
                </a:solidFill>
              </a:rPr>
              <a:t>Thank You</a:t>
            </a:r>
          </a:p>
        </p:txBody>
      </p:sp>
    </p:spTree>
    <p:extLst>
      <p:ext uri="{BB962C8B-B14F-4D97-AF65-F5344CB8AC3E}">
        <p14:creationId xmlns:p14="http://schemas.microsoft.com/office/powerpoint/2010/main" val="9307924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10001</TotalTime>
  <Words>4034</Words>
  <Application>Microsoft Macintosh PowerPoint</Application>
  <PresentationFormat>Widescreen</PresentationFormat>
  <Paragraphs>403</Paragraphs>
  <Slides>35</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Aptos</vt:lpstr>
      <vt:lpstr>Arial</vt:lpstr>
      <vt:lpstr>Calibri</vt:lpstr>
      <vt:lpstr>Calibri Light</vt:lpstr>
      <vt:lpstr>Courier New</vt:lpstr>
      <vt:lpstr>Helvetica</vt:lpstr>
      <vt:lpstr>HGPｺﾞｼｯｸM</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Session Objective</vt:lpstr>
      <vt:lpstr>PowerPoint Presentation</vt:lpstr>
      <vt:lpstr>PowerPoint Presentation</vt:lpstr>
      <vt:lpstr>Limitations to the Benefits of Size</vt:lpstr>
      <vt:lpstr>Tuckman’s Stages of Group Development</vt:lpstr>
      <vt:lpstr>PowerPoint Presentation</vt:lpstr>
      <vt:lpstr>PowerPoint Presentation</vt:lpstr>
      <vt:lpstr>The Five-Stage Team Development Model</vt:lpstr>
      <vt:lpstr>PowerPoint Presentation</vt:lpstr>
      <vt:lpstr>High-Performing Teams</vt:lpstr>
      <vt:lpstr>Situational Factors Affecting Team Development</vt:lpstr>
      <vt:lpstr>Building High-Performance Project Teams</vt:lpstr>
      <vt:lpstr>PowerPoint Presentation</vt:lpstr>
      <vt:lpstr>PowerPoint Presentation</vt:lpstr>
      <vt:lpstr>PowerPoint Presentation</vt:lpstr>
      <vt:lpstr>Delegating</vt:lpstr>
      <vt:lpstr>Why Delegating Is Important</vt:lpstr>
      <vt:lpstr>  Common Reasons for Avoiding Delegation</vt:lpstr>
      <vt:lpstr>Principles of Effective Delegation</vt:lpstr>
      <vt:lpstr>Gersick’s Punctuated Equilibrium Model</vt:lpstr>
      <vt:lpstr>PowerPoint Presentation</vt:lpstr>
      <vt:lpstr>Group Roles</vt:lpstr>
      <vt:lpstr>Role Conflict</vt:lpstr>
      <vt:lpstr>Group Cohesion</vt:lpstr>
      <vt:lpstr>Group Cohesion Continued..</vt:lpstr>
      <vt:lpstr>Factors from the Team Leadership  Model and the Interactional Framework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PGP Session-9  Groups and Teams</dc:title>
  <dc:creator>Anupama Sharma</dc:creator>
  <cp:lastModifiedBy>Anupama Sharma</cp:lastModifiedBy>
  <cp:revision>18</cp:revision>
  <dcterms:created xsi:type="dcterms:W3CDTF">2020-09-30T03:44:44Z</dcterms:created>
  <dcterms:modified xsi:type="dcterms:W3CDTF">2024-06-09T07:07:07Z</dcterms:modified>
</cp:coreProperties>
</file>