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</p:sldIdLst>
  <p:sldSz cy="6858000" cx="12192000"/>
  <p:notesSz cx="6858000" cy="9144000"/>
  <p:embeddedFontLst>
    <p:embeddedFont>
      <p:font typeface="Helvetica Neue"/>
      <p:regular r:id="rId61"/>
      <p:bold r:id="rId62"/>
      <p:italic r:id="rId63"/>
      <p:boldItalic r:id="rId6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5" roundtripDataSignature="AMtx7mgGLq7dFLEMI9GJi0VGnVu9uion7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4237A11-138C-420B-B97F-9067840C8B10}">
  <a:tblStyle styleId="{24237A11-138C-420B-B97F-9067840C8B10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9F9F9"/>
          </a:solidFill>
        </a:fill>
      </a:tcStyle>
    </a:wholeTbl>
    <a:band1H>
      <a:tcTxStyle/>
      <a:tcStyle>
        <a:fill>
          <a:solidFill>
            <a:srgbClr val="F2F2F2"/>
          </a:solidFill>
        </a:fill>
      </a:tcStyle>
    </a:band1H>
    <a:band2H>
      <a:tcTxStyle/>
    </a:band2H>
    <a:band1V>
      <a:tcTxStyle/>
      <a:tcStyle>
        <a:fill>
          <a:solidFill>
            <a:srgbClr val="F2F2F2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font" Target="fonts/HelveticaNeue-bold.fntdata"/><Relationship Id="rId61" Type="http://schemas.openxmlformats.org/officeDocument/2006/relationships/font" Target="fonts/HelveticaNeue-regular.fntdata"/><Relationship Id="rId20" Type="http://schemas.openxmlformats.org/officeDocument/2006/relationships/slide" Target="slides/slide15.xml"/><Relationship Id="rId64" Type="http://schemas.openxmlformats.org/officeDocument/2006/relationships/font" Target="fonts/HelveticaNeue-boldItalic.fntdata"/><Relationship Id="rId63" Type="http://schemas.openxmlformats.org/officeDocument/2006/relationships/font" Target="fonts/HelveticaNeue-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65" Type="http://customschemas.google.com/relationships/presentationmetadata" Target="meta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ba3b8cb381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g2ba3b8cb381_0_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ba3b8cb381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g2ba3b8cb381_0_10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ba3b8cb381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g2ba3b8cb381_0_10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ba3b8cb381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g2ba3b8cb381_0_1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ba3b8cb381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g2ba3b8cb381_0_1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ba3b8cb381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g2ba3b8cb381_0_1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ba3b8cb381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g2ba3b8cb381_0_15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ba3b8cb381_0_7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g2ba3b8cb381_0_70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ba3b8cb381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g2ba3b8cb381_0_20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ba3b8cb381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g2ba3b8cb381_0_2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ba3b8cb381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g2ba3b8cb381_0_2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ba3b8cb381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g2ba3b8cb381_0_2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ba3b8cb381_0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g2ba3b8cb381_0_25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2ba3b8cb381_0_26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6" name="Google Shape;266;g2ba3b8cb381_0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g2ba3b8cb381_0_26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2ba3b8cb381_0_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g2ba3b8cb381_0_27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ba3b8cb381_0_2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g2ba3b8cb381_0_29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2ba3b8cb381_0_3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g2ba3b8cb381_0_30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2ba3b8cb381_0_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g2ba3b8cb381_0_3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2ba3b8cb381_0_3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1" name="Google Shape;341;g2ba3b8cb381_0_3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g2ba3b8cb381_0_34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2ba3b8cb381_0_3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g2ba3b8cb381_0_35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2ba3b8cb381_0_36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0" name="Google Shape;360;g2ba3b8cb381_0_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When one of the values of Y is rare in the population, considerable resources in datacollection can be saved by randomly selecting within categories of Y. This is known in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econometrics as choice-based or endogenous stratified sampling and in epidemiology as 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case-control design (Breslow 1996); it is also useful for choosing qualitative case studies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(King et al. 1994, Sect. 4.4.2). The strategy is to select on 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by collecting observations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(randomly or all those available) for which 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= 1 (the "cases") and a random selection of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observations for which Y = 0 (the "controls").</a:t>
            </a:r>
            <a:endParaRPr/>
          </a:p>
        </p:txBody>
      </p:sp>
      <p:sp>
        <p:nvSpPr>
          <p:cNvPr id="361" name="Google Shape;361;g2ba3b8cb381_0_36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2ba3b8cb381_0_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g2ba3b8cb381_0_37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2ba3b8cb381_0_3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g2ba3b8cb381_0_39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ba3b8cb381_0_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g2ba3b8cb381_0_40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2ba3b8cb381_0_4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g2ba3b8cb381_0_4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2ba3b8cb381_0_7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g2ba3b8cb381_0_7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2ba3b8cb381_0_7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g2ba3b8cb381_0_7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2ba3b8cb381_0_4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g2ba3b8cb381_0_4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2ba3b8cb381_0_8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g2ba3b8cb381_0_80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2ba3b8cb381_0_4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g2ba3b8cb381_0_46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2ba3b8cb381_0_4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g2ba3b8cb381_0_48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2ba3b8cb381_0_7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g2ba3b8cb381_0_7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2ba3b8cb381_0_5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g2ba3b8cb381_0_5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2ba3b8cb381_0_5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g2ba3b8cb381_0_5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2ba3b8cb381_0_5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g2ba3b8cb381_0_5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2ba3b8cb381_0_5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g2ba3b8cb381_0_5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2ba3b8cb381_0_5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g2ba3b8cb381_0_55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2ba3b8cb381_0_5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g2ba3b8cb381_0_57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2ba3b8cb381_0_59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1" name="Google Shape;601;g2ba3b8cb381_0_5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IN"/>
              <a:t>Load balancer for computation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g2ba3b8cb381_0_59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2ba3b8cb381_0_6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g2ba3b8cb381_0_60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2ba3b8cb381_0_6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g2ba3b8cb381_0_6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2ba3b8cb381_0_8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2ba3b8cb381_0_8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5" name="Google Shape;68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2ba3b8cb381_0_7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7" name="Google Shape;697;g2ba3b8cb381_0_7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2ba3b8cb381_0_7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3" name="Google Shape;703;g2ba3b8cb381_0_7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2ba3b8cb381_0_7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g2ba3b8cb381_0_7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2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re et contenu">
  <p:cSld name="3_Titre et contenu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ba3b8cb381_0_95"/>
          <p:cNvSpPr txBox="1"/>
          <p:nvPr>
            <p:ph type="title"/>
          </p:nvPr>
        </p:nvSpPr>
        <p:spPr>
          <a:xfrm>
            <a:off x="609600" y="2444815"/>
            <a:ext cx="10969200" cy="9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00"/>
              <a:buFont typeface="Arial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g2ba3b8cb381_0_95"/>
          <p:cNvSpPr txBox="1"/>
          <p:nvPr>
            <p:ph idx="10" type="dt"/>
          </p:nvPr>
        </p:nvSpPr>
        <p:spPr>
          <a:xfrm>
            <a:off x="3959113" y="6362377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97BD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g2ba3b8cb381_0_95"/>
          <p:cNvSpPr txBox="1"/>
          <p:nvPr>
            <p:ph idx="11" type="ftr"/>
          </p:nvPr>
        </p:nvSpPr>
        <p:spPr>
          <a:xfrm>
            <a:off x="6910341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97BD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g2ba3b8cb381_0_95"/>
          <p:cNvSpPr txBox="1"/>
          <p:nvPr>
            <p:ph idx="12" type="sldNum"/>
          </p:nvPr>
        </p:nvSpPr>
        <p:spPr>
          <a:xfrm>
            <a:off x="10913835" y="6356351"/>
            <a:ext cx="668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97BD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97BD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97BD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97BD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97BD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97BD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97BD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97BD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97BD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85" name="Google Shape;85;g2ba3b8cb381_0_95"/>
          <p:cNvSpPr txBox="1"/>
          <p:nvPr>
            <p:ph idx="1" type="body"/>
          </p:nvPr>
        </p:nvSpPr>
        <p:spPr>
          <a:xfrm>
            <a:off x="609600" y="3391124"/>
            <a:ext cx="3657600" cy="419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60925" spcFirstLastPara="1" rIns="60925" wrap="square" tIns="0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SzPts val="1500"/>
              <a:buNone/>
              <a:defRPr sz="1900"/>
            </a:lvl1pPr>
            <a:lvl2pPr indent="-228600" lvl="1" marL="914400" rtl="0" algn="l">
              <a:spcBef>
                <a:spcPts val="300"/>
              </a:spcBef>
              <a:spcAft>
                <a:spcPts val="0"/>
              </a:spcAft>
              <a:buSzPts val="1400"/>
              <a:buNone/>
              <a:defRPr sz="1600"/>
            </a:lvl2pPr>
            <a:lvl3pPr indent="-228600" lvl="2" marL="1371600" rtl="0" algn="l">
              <a:spcBef>
                <a:spcPts val="300"/>
              </a:spcBef>
              <a:spcAft>
                <a:spcPts val="0"/>
              </a:spcAft>
              <a:buSzPts val="1100"/>
              <a:buNone/>
              <a:defRPr sz="13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SzPts val="1100"/>
              <a:buNone/>
              <a:defRPr sz="12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5pPr>
            <a:lvl6pPr indent="-381000" lvl="5" marL="2743200" rtl="0" algn="l"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6pPr>
            <a:lvl7pPr indent="-381000" lvl="6" marL="3200400" rtl="0" algn="l"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7pPr>
            <a:lvl8pPr indent="-381000" lvl="7" marL="3657600" rtl="0" algn="l"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8pPr>
            <a:lvl9pPr indent="-381000" lvl="8" marL="4114800" rtl="0" algn="l"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github.com/graviraja/MLOps-Basics" TargetMode="External"/><Relationship Id="rId4" Type="http://schemas.openxmlformats.org/officeDocument/2006/relationships/hyperlink" Target="https://github.com/graviraja/MLOps-Basics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Relationship Id="rId4" Type="http://schemas.openxmlformats.org/officeDocument/2006/relationships/image" Target="../media/image2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sites.google.com/princeton.edu/rep-workshop/" TargetMode="External"/><Relationship Id="rId4" Type="http://schemas.openxmlformats.org/officeDocument/2006/relationships/image" Target="../media/image9.png"/><Relationship Id="rId5" Type="http://schemas.openxmlformats.org/officeDocument/2006/relationships/image" Target="../media/image2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jpg"/><Relationship Id="rId4" Type="http://schemas.openxmlformats.org/officeDocument/2006/relationships/image" Target="../media/image24.png"/><Relationship Id="rId5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datacentricai.org/" TargetMode="External"/><Relationship Id="rId4" Type="http://schemas.openxmlformats.org/officeDocument/2006/relationships/hyperlink" Target="https://spectrum.ieee.org/andrew-ng-data-centric-ai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Relationship Id="rId4" Type="http://schemas.openxmlformats.org/officeDocument/2006/relationships/hyperlink" Target="https://cds.cern.ch/images/CERN-PHOTO-201904-108-15" TargetMode="External"/><Relationship Id="rId5" Type="http://schemas.openxmlformats.org/officeDocument/2006/relationships/image" Target="../media/image10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0.png"/><Relationship Id="rId4" Type="http://schemas.openxmlformats.org/officeDocument/2006/relationships/image" Target="../media/image32.png"/><Relationship Id="rId5" Type="http://schemas.openxmlformats.org/officeDocument/2006/relationships/image" Target="../media/image26.png"/><Relationship Id="rId6" Type="http://schemas.openxmlformats.org/officeDocument/2006/relationships/image" Target="../media/image1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.png"/><Relationship Id="rId4" Type="http://schemas.openxmlformats.org/officeDocument/2006/relationships/image" Target="../media/image17.gif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en.wikipedia.org/wiki/Cross-validation_(statistics)" TargetMode="External"/><Relationship Id="rId4" Type="http://schemas.openxmlformats.org/officeDocument/2006/relationships/image" Target="../media/image7.gif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Relationship Id="rId5" Type="http://schemas.openxmlformats.org/officeDocument/2006/relationships/image" Target="../media/image19.png"/><Relationship Id="rId6" Type="http://schemas.openxmlformats.org/officeDocument/2006/relationships/image" Target="../media/image3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9.png"/><Relationship Id="rId4" Type="http://schemas.openxmlformats.org/officeDocument/2006/relationships/image" Target="../media/image3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s://en.wikipedia.org/wiki/Blue-winged_parrot" TargetMode="External"/><Relationship Id="rId4" Type="http://schemas.openxmlformats.org/officeDocument/2006/relationships/hyperlink" Target="https://en.wikipedia.org/wiki/Blue-winged_parrot" TargetMode="External"/><Relationship Id="rId5" Type="http://schemas.openxmlformats.org/officeDocument/2006/relationships/image" Target="../media/image3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5.png"/><Relationship Id="rId4" Type="http://schemas.openxmlformats.org/officeDocument/2006/relationships/image" Target="../media/image23.png"/><Relationship Id="rId5" Type="http://schemas.openxmlformats.org/officeDocument/2006/relationships/image" Target="../media/image47.png"/><Relationship Id="rId6" Type="http://schemas.openxmlformats.org/officeDocument/2006/relationships/image" Target="../media/image30.png"/><Relationship Id="rId7" Type="http://schemas.openxmlformats.org/officeDocument/2006/relationships/image" Target="../media/image4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4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6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www.tensorflow.org/tfx/guide" TargetMode="External"/><Relationship Id="rId4" Type="http://schemas.openxmlformats.org/officeDocument/2006/relationships/image" Target="../media/image49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4.png"/><Relationship Id="rId4" Type="http://schemas.openxmlformats.org/officeDocument/2006/relationships/hyperlink" Target="https://ml.cern.ch/" TargetMode="External"/><Relationship Id="rId5" Type="http://schemas.openxmlformats.org/officeDocument/2006/relationships/hyperlink" Target="https://www.kubeflow.org/docs/started/" TargetMode="Externa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1.jpg"/><Relationship Id="rId4" Type="http://schemas.openxmlformats.org/officeDocument/2006/relationships/image" Target="../media/image50.jpg"/><Relationship Id="rId5" Type="http://schemas.openxmlformats.org/officeDocument/2006/relationships/image" Target="../media/image46.jpg"/><Relationship Id="rId6" Type="http://schemas.openxmlformats.org/officeDocument/2006/relationships/image" Target="../media/image52.jpg"/><Relationship Id="rId7" Type="http://schemas.openxmlformats.org/officeDocument/2006/relationships/image" Target="../media/image40.jpg"/><Relationship Id="rId8" Type="http://schemas.openxmlformats.org/officeDocument/2006/relationships/hyperlink" Target="https://www.coursera.org/specializations/machine-learning-engineering-for-production-mlops" TargetMode="Externa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5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8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b="1" lang="en-IN" u="sng">
                <a:solidFill>
                  <a:schemeClr val="hlink"/>
                </a:solidFill>
                <a:hlinkClick r:id="rId3"/>
              </a:rPr>
              <a:t>MLOps/AIOps</a:t>
            </a:r>
            <a:r>
              <a:rPr b="1" lang="en-IN" u="sng">
                <a:solidFill>
                  <a:schemeClr val="hlink"/>
                </a:solidFill>
                <a:hlinkClick r:id="rId4"/>
              </a:rPr>
              <a:t> </a:t>
            </a:r>
            <a:endParaRPr/>
          </a:p>
        </p:txBody>
      </p:sp>
      <p:sp>
        <p:nvSpPr>
          <p:cNvPr id="91" name="Google Shape;91;p1"/>
          <p:cNvSpPr txBox="1"/>
          <p:nvPr>
            <p:ph idx="1" type="subTitle"/>
          </p:nvPr>
        </p:nvSpPr>
        <p:spPr>
          <a:xfrm>
            <a:off x="8551600" y="4638550"/>
            <a:ext cx="3185400" cy="6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IN">
                <a:solidFill>
                  <a:srgbClr val="20212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Dr. Bipul Kumar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ba3b8cb381_0_10"/>
          <p:cNvSpPr txBox="1"/>
          <p:nvPr>
            <p:ph idx="12" type="sldNum"/>
          </p:nvPr>
        </p:nvSpPr>
        <p:spPr>
          <a:xfrm>
            <a:off x="10913835" y="6356351"/>
            <a:ext cx="668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97" name="Google Shape;97;g2ba3b8cb381_0_10"/>
          <p:cNvSpPr/>
          <p:nvPr/>
        </p:nvSpPr>
        <p:spPr>
          <a:xfrm>
            <a:off x="4766452" y="1111879"/>
            <a:ext cx="2450100" cy="8295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ML Model</a:t>
            </a:r>
            <a:endParaRPr sz="1900"/>
          </a:p>
        </p:txBody>
      </p:sp>
      <p:cxnSp>
        <p:nvCxnSpPr>
          <p:cNvPr id="98" name="Google Shape;98;g2ba3b8cb381_0_10"/>
          <p:cNvCxnSpPr/>
          <p:nvPr/>
        </p:nvCxnSpPr>
        <p:spPr>
          <a:xfrm>
            <a:off x="3673773" y="1526665"/>
            <a:ext cx="735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99" name="Google Shape;99;g2ba3b8cb381_0_10"/>
          <p:cNvSpPr txBox="1"/>
          <p:nvPr/>
        </p:nvSpPr>
        <p:spPr>
          <a:xfrm>
            <a:off x="3054175" y="1280444"/>
            <a:ext cx="45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sz="1900"/>
          </a:p>
        </p:txBody>
      </p:sp>
      <p:sp>
        <p:nvSpPr>
          <p:cNvPr id="100" name="Google Shape;100;g2ba3b8cb381_0_10"/>
          <p:cNvSpPr txBox="1"/>
          <p:nvPr/>
        </p:nvSpPr>
        <p:spPr>
          <a:xfrm>
            <a:off x="8473893" y="1265828"/>
            <a:ext cx="1292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 = f(X)</a:t>
            </a:r>
            <a:endParaRPr sz="1900"/>
          </a:p>
        </p:txBody>
      </p:sp>
      <p:sp>
        <p:nvSpPr>
          <p:cNvPr id="101" name="Google Shape;101;g2ba3b8cb381_0_10"/>
          <p:cNvSpPr txBox="1"/>
          <p:nvPr/>
        </p:nvSpPr>
        <p:spPr>
          <a:xfrm>
            <a:off x="974104" y="6171671"/>
            <a:ext cx="10972800" cy="6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rmAutofit/>
          </a:bodyPr>
          <a:lstStyle/>
          <a:p>
            <a:pPr indent="0" lvl="0" marL="50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en-IN" sz="27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Let’s share our model with users </a:t>
            </a:r>
            <a:r>
              <a:rPr i="1" lang="en-IN" sz="27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aka</a:t>
            </a:r>
            <a:r>
              <a:rPr lang="en-IN" sz="27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let’s put it into production!</a:t>
            </a:r>
            <a:endParaRPr sz="1900"/>
          </a:p>
        </p:txBody>
      </p:sp>
      <p:cxnSp>
        <p:nvCxnSpPr>
          <p:cNvPr id="102" name="Google Shape;102;g2ba3b8cb381_0_10"/>
          <p:cNvCxnSpPr/>
          <p:nvPr/>
        </p:nvCxnSpPr>
        <p:spPr>
          <a:xfrm>
            <a:off x="7477064" y="1512049"/>
            <a:ext cx="735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3" name="Google Shape;103;g2ba3b8cb381_0_10"/>
          <p:cNvSpPr txBox="1"/>
          <p:nvPr/>
        </p:nvSpPr>
        <p:spPr>
          <a:xfrm>
            <a:off x="734892" y="1265828"/>
            <a:ext cx="998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Alice:</a:t>
            </a:r>
            <a:endParaRPr sz="1900"/>
          </a:p>
        </p:txBody>
      </p:sp>
      <p:sp>
        <p:nvSpPr>
          <p:cNvPr id="104" name="Google Shape;104;g2ba3b8cb381_0_10"/>
          <p:cNvSpPr txBox="1"/>
          <p:nvPr/>
        </p:nvSpPr>
        <p:spPr>
          <a:xfrm>
            <a:off x="867161" y="4243383"/>
            <a:ext cx="878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Bob:</a:t>
            </a:r>
            <a:endParaRPr sz="1900"/>
          </a:p>
        </p:txBody>
      </p:sp>
      <p:sp>
        <p:nvSpPr>
          <p:cNvPr id="105" name="Google Shape;105;g2ba3b8cb381_0_10"/>
          <p:cNvSpPr txBox="1"/>
          <p:nvPr/>
        </p:nvSpPr>
        <p:spPr>
          <a:xfrm>
            <a:off x="8486472" y="4243383"/>
            <a:ext cx="1292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 = f(X)</a:t>
            </a:r>
            <a:endParaRPr sz="1900"/>
          </a:p>
        </p:txBody>
      </p:sp>
      <p:pic>
        <p:nvPicPr>
          <p:cNvPr id="106" name="Google Shape;106;g2ba3b8cb381_0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54175" y="4849077"/>
            <a:ext cx="5797676" cy="1236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g2ba3b8cb381_0_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88049" y="3975888"/>
            <a:ext cx="551767" cy="1027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g2ba3b8cb381_0_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35232" y="1179351"/>
            <a:ext cx="760443" cy="829574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g2ba3b8cb381_0_10"/>
          <p:cNvSpPr/>
          <p:nvPr/>
        </p:nvSpPr>
        <p:spPr>
          <a:xfrm>
            <a:off x="3598361" y="2300080"/>
            <a:ext cx="4611938" cy="1942088"/>
          </a:xfrm>
          <a:custGeom>
            <a:rect b="b" l="l" r="r" t="t"/>
            <a:pathLst>
              <a:path extrusionOk="0" h="1457477" w="3461117">
                <a:moveTo>
                  <a:pt x="0" y="844647"/>
                </a:moveTo>
                <a:cubicBezTo>
                  <a:pt x="137916" y="1097807"/>
                  <a:pt x="275832" y="1350967"/>
                  <a:pt x="513878" y="1426537"/>
                </a:cubicBezTo>
                <a:cubicBezTo>
                  <a:pt x="751924" y="1502107"/>
                  <a:pt x="1317442" y="1431575"/>
                  <a:pt x="1428278" y="1298068"/>
                </a:cubicBezTo>
                <a:cubicBezTo>
                  <a:pt x="1539114" y="1164561"/>
                  <a:pt x="1328777" y="723734"/>
                  <a:pt x="1178896" y="625493"/>
                </a:cubicBezTo>
                <a:cubicBezTo>
                  <a:pt x="1029015" y="527252"/>
                  <a:pt x="588189" y="639347"/>
                  <a:pt x="528992" y="708620"/>
                </a:cubicBezTo>
                <a:cubicBezTo>
                  <a:pt x="469795" y="777893"/>
                  <a:pt x="613379" y="1022237"/>
                  <a:pt x="823716" y="1041129"/>
                </a:cubicBezTo>
                <a:cubicBezTo>
                  <a:pt x="1034053" y="1060021"/>
                  <a:pt x="1744413" y="936590"/>
                  <a:pt x="1791015" y="821975"/>
                </a:cubicBezTo>
                <a:cubicBezTo>
                  <a:pt x="1837617" y="707360"/>
                  <a:pt x="1168820" y="475612"/>
                  <a:pt x="1103326" y="353440"/>
                </a:cubicBezTo>
                <a:cubicBezTo>
                  <a:pt x="1037832" y="231268"/>
                  <a:pt x="1313663" y="61235"/>
                  <a:pt x="1398050" y="88944"/>
                </a:cubicBezTo>
                <a:cubicBezTo>
                  <a:pt x="1482437" y="116653"/>
                  <a:pt x="1500069" y="517175"/>
                  <a:pt x="1609646" y="519694"/>
                </a:cubicBezTo>
                <a:cubicBezTo>
                  <a:pt x="1719223" y="522213"/>
                  <a:pt x="1918225" y="100279"/>
                  <a:pt x="2055511" y="104058"/>
                </a:cubicBezTo>
                <a:cubicBezTo>
                  <a:pt x="2192797" y="107837"/>
                  <a:pt x="2287260" y="524733"/>
                  <a:pt x="2433362" y="542366"/>
                </a:cubicBezTo>
                <a:cubicBezTo>
                  <a:pt x="2579465" y="559999"/>
                  <a:pt x="2944721" y="279129"/>
                  <a:pt x="2932126" y="209856"/>
                </a:cubicBezTo>
                <a:cubicBezTo>
                  <a:pt x="2919531" y="140583"/>
                  <a:pt x="2362830" y="49899"/>
                  <a:pt x="2357792" y="126729"/>
                </a:cubicBezTo>
                <a:cubicBezTo>
                  <a:pt x="2352754" y="203559"/>
                  <a:pt x="2769650" y="675873"/>
                  <a:pt x="2901898" y="670835"/>
                </a:cubicBezTo>
                <a:cubicBezTo>
                  <a:pt x="3034146" y="665797"/>
                  <a:pt x="3058076" y="207337"/>
                  <a:pt x="3151279" y="96501"/>
                </a:cubicBezTo>
                <a:cubicBezTo>
                  <a:pt x="3244482" y="-14335"/>
                  <a:pt x="3352799" y="-4259"/>
                  <a:pt x="3461117" y="5817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ba3b8cb381_0_101"/>
          <p:cNvSpPr txBox="1"/>
          <p:nvPr>
            <p:ph type="title"/>
          </p:nvPr>
        </p:nvSpPr>
        <p:spPr>
          <a:xfrm>
            <a:off x="1773750" y="234300"/>
            <a:ext cx="8644500" cy="11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r>
              <a:rPr lang="en-IN" sz="4300"/>
              <a:t>What Has to Go Right?</a:t>
            </a:r>
            <a:endParaRPr/>
          </a:p>
        </p:txBody>
      </p:sp>
      <p:sp>
        <p:nvSpPr>
          <p:cNvPr id="115" name="Google Shape;115;g2ba3b8cb381_0_101"/>
          <p:cNvSpPr txBox="1"/>
          <p:nvPr>
            <p:ph idx="12" type="sldNum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pic>
        <p:nvPicPr>
          <p:cNvPr id="116" name="Google Shape;116;g2ba3b8cb381_0_101"/>
          <p:cNvPicPr preferRelativeResize="0"/>
          <p:nvPr/>
        </p:nvPicPr>
        <p:blipFill rotWithShape="1">
          <a:blip r:embed="rId3">
            <a:alphaModFix/>
          </a:blip>
          <a:srcRect b="6576" l="4116" r="2548" t="7461"/>
          <a:stretch/>
        </p:blipFill>
        <p:spPr>
          <a:xfrm>
            <a:off x="2795741" y="1173936"/>
            <a:ext cx="6600517" cy="3911019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g2ba3b8cb381_0_101"/>
          <p:cNvSpPr txBox="1"/>
          <p:nvPr>
            <p:ph idx="1" type="body"/>
          </p:nvPr>
        </p:nvSpPr>
        <p:spPr>
          <a:xfrm>
            <a:off x="515435" y="6139015"/>
            <a:ext cx="10972800" cy="6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rmAutofit/>
          </a:bodyPr>
          <a:lstStyle/>
          <a:p>
            <a:pPr indent="0" lvl="0" marL="50800" rtl="0" algn="ctr"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n-IN" sz="2700">
                <a:highlight>
                  <a:srgbClr val="FFFF00"/>
                </a:highlight>
              </a:rPr>
              <a:t>What is needed for an ML model to perform well in production?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ba3b8cb381_0_109"/>
          <p:cNvSpPr txBox="1"/>
          <p:nvPr>
            <p:ph idx="1" type="body"/>
          </p:nvPr>
        </p:nvSpPr>
        <p:spPr>
          <a:xfrm>
            <a:off x="415097" y="6241507"/>
            <a:ext cx="11889600" cy="6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rmAutofit fontScale="92500"/>
          </a:bodyPr>
          <a:lstStyle/>
          <a:p>
            <a:pPr indent="0" lvl="0" marL="50800" rtl="0" algn="ctr">
              <a:spcBef>
                <a:spcPts val="0"/>
              </a:spcBef>
              <a:spcAft>
                <a:spcPts val="0"/>
              </a:spcAft>
              <a:buSzPct val="79166"/>
              <a:buNone/>
            </a:pPr>
            <a:r>
              <a:rPr lang="en-IN" sz="2400">
                <a:highlight>
                  <a:srgbClr val="FFFF00"/>
                </a:highlight>
              </a:rPr>
              <a:t>Concept/model and data/virtual drifts are one of the main challenges of production ML systems!</a:t>
            </a:r>
            <a:endParaRPr/>
          </a:p>
        </p:txBody>
      </p:sp>
      <p:sp>
        <p:nvSpPr>
          <p:cNvPr id="123" name="Google Shape;123;g2ba3b8cb381_0_109"/>
          <p:cNvSpPr txBox="1"/>
          <p:nvPr>
            <p:ph idx="12" type="sldNum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pic>
        <p:nvPicPr>
          <p:cNvPr id="124" name="Google Shape;124;g2ba3b8cb381_0_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6950" y="4217817"/>
            <a:ext cx="5567076" cy="1832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g2ba3b8cb381_0_10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69400" y="127300"/>
            <a:ext cx="6858151" cy="342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ba3b8cb381_0_121"/>
          <p:cNvSpPr txBox="1"/>
          <p:nvPr>
            <p:ph idx="12" type="sldNum"/>
          </p:nvPr>
        </p:nvSpPr>
        <p:spPr>
          <a:xfrm>
            <a:off x="14551780" y="8475134"/>
            <a:ext cx="8913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131" name="Google Shape;131;g2ba3b8cb381_0_121"/>
          <p:cNvSpPr txBox="1"/>
          <p:nvPr>
            <p:ph type="title"/>
          </p:nvPr>
        </p:nvSpPr>
        <p:spPr>
          <a:xfrm>
            <a:off x="448573" y="2546561"/>
            <a:ext cx="11294700" cy="176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Helvetica Neue"/>
              <a:buNone/>
            </a:pPr>
            <a:r>
              <a:rPr i="1" lang="en-IN" sz="2300">
                <a:latin typeface="Helvetica Neue"/>
                <a:ea typeface="Helvetica Neue"/>
                <a:cs typeface="Helvetica Neue"/>
                <a:sym typeface="Helvetica Neue"/>
              </a:rPr>
              <a:t>MLOps is about maintaining the trained </a:t>
            </a:r>
            <a:r>
              <a:rPr i="1" lang="en-IN" sz="2300" u="sng">
                <a:latin typeface="Helvetica Neue"/>
                <a:ea typeface="Helvetica Neue"/>
                <a:cs typeface="Helvetica Neue"/>
                <a:sym typeface="Helvetica Neue"/>
              </a:rPr>
              <a:t>model performance</a:t>
            </a:r>
            <a:r>
              <a:rPr i="1" lang="en-IN" sz="2300">
                <a:latin typeface="Helvetica Neue"/>
                <a:ea typeface="Helvetica Neue"/>
                <a:cs typeface="Helvetica Neue"/>
                <a:sym typeface="Helvetica Neue"/>
              </a:rPr>
              <a:t>* in production.</a:t>
            </a:r>
            <a:br>
              <a:rPr i="1" lang="en-IN" sz="2300"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i="1" lang="en-IN" sz="2300">
                <a:latin typeface="Helvetica Neue"/>
                <a:ea typeface="Helvetica Neue"/>
                <a:cs typeface="Helvetica Neue"/>
                <a:sym typeface="Helvetica Neue"/>
              </a:rPr>
              <a:t>The performance may degrade due to factors outside of our control </a:t>
            </a:r>
            <a:br>
              <a:rPr i="1" lang="en-IN" sz="2300"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i="1" lang="en-IN" sz="2300">
                <a:latin typeface="Helvetica Neue"/>
                <a:ea typeface="Helvetica Neue"/>
                <a:cs typeface="Helvetica Neue"/>
                <a:sym typeface="Helvetica Neue"/>
              </a:rPr>
              <a:t>so we ought to monitor the performance and if needed, roll out a new model to users.</a:t>
            </a:r>
            <a:endParaRPr i="1" sz="2300"/>
          </a:p>
        </p:txBody>
      </p:sp>
      <p:sp>
        <p:nvSpPr>
          <p:cNvPr id="132" name="Google Shape;132;g2ba3b8cb381_0_121"/>
          <p:cNvSpPr txBox="1"/>
          <p:nvPr/>
        </p:nvSpPr>
        <p:spPr>
          <a:xfrm>
            <a:off x="1082351" y="6237757"/>
            <a:ext cx="68448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IN" sz="2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*model performance = accuracy, latency, jitter, etc.</a:t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ba3b8cb381_0_128"/>
          <p:cNvSpPr txBox="1"/>
          <p:nvPr>
            <p:ph idx="12" type="sldNum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138" name="Google Shape;138;g2ba3b8cb381_0_128"/>
          <p:cNvSpPr txBox="1"/>
          <p:nvPr>
            <p:ph type="title"/>
          </p:nvPr>
        </p:nvSpPr>
        <p:spPr>
          <a:xfrm>
            <a:off x="2200521" y="1797097"/>
            <a:ext cx="10969200" cy="9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r>
              <a:rPr lang="en-IN" sz="4300"/>
              <a:t>ML Model = Data + Code</a:t>
            </a:r>
            <a:endParaRPr/>
          </a:p>
        </p:txBody>
      </p:sp>
      <p:sp>
        <p:nvSpPr>
          <p:cNvPr id="139" name="Google Shape;139;g2ba3b8cb381_0_128"/>
          <p:cNvSpPr txBox="1"/>
          <p:nvPr/>
        </p:nvSpPr>
        <p:spPr>
          <a:xfrm>
            <a:off x="4627529" y="3858273"/>
            <a:ext cx="20031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 Algorithm</a:t>
            </a:r>
            <a:endParaRPr sz="19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 Weights</a:t>
            </a:r>
            <a:endParaRPr sz="19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 Hyperparameters</a:t>
            </a:r>
            <a:endParaRPr sz="1900"/>
          </a:p>
        </p:txBody>
      </p:sp>
      <p:sp>
        <p:nvSpPr>
          <p:cNvPr id="140" name="Google Shape;140;g2ba3b8cb381_0_128"/>
          <p:cNvSpPr txBox="1"/>
          <p:nvPr/>
        </p:nvSpPr>
        <p:spPr>
          <a:xfrm>
            <a:off x="7582860" y="3887221"/>
            <a:ext cx="1631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 Scripts</a:t>
            </a:r>
            <a:endParaRPr sz="19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 Libraries</a:t>
            </a:r>
            <a:endParaRPr sz="19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 Infrastructure</a:t>
            </a:r>
            <a:endParaRPr sz="19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 DevOps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g2ba3b8cb381_0_128"/>
          <p:cNvSpPr txBox="1"/>
          <p:nvPr/>
        </p:nvSpPr>
        <p:spPr>
          <a:xfrm>
            <a:off x="558584" y="3037936"/>
            <a:ext cx="10969200" cy="9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r>
              <a:rPr lang="en-IN" sz="4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MLOps = ML Model + Software</a:t>
            </a:r>
            <a:endParaRPr sz="19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ba3b8cb381_0_137"/>
          <p:cNvSpPr txBox="1"/>
          <p:nvPr>
            <p:ph idx="12" type="sldNum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147" name="Google Shape;147;g2ba3b8cb381_0_137"/>
          <p:cNvSpPr txBox="1"/>
          <p:nvPr/>
        </p:nvSpPr>
        <p:spPr>
          <a:xfrm>
            <a:off x="1150188" y="6265101"/>
            <a:ext cx="8918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D. Sculley et. al. </a:t>
            </a:r>
            <a:r>
              <a:rPr i="1" lang="en-IN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Hidden Technical Debt in Machine Learning Systems, NIPS 2015</a:t>
            </a:r>
            <a:endParaRPr sz="1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g2ba3b8cb381_0_137"/>
          <p:cNvSpPr txBox="1"/>
          <p:nvPr/>
        </p:nvSpPr>
        <p:spPr>
          <a:xfrm>
            <a:off x="621101" y="5566912"/>
            <a:ext cx="10317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Good news: most of these components come as ready-to-use frameworks</a:t>
            </a:r>
            <a:endParaRPr sz="1900"/>
          </a:p>
        </p:txBody>
      </p:sp>
      <p:sp>
        <p:nvSpPr>
          <p:cNvPr id="149" name="Google Shape;149;g2ba3b8cb381_0_137"/>
          <p:cNvSpPr/>
          <p:nvPr/>
        </p:nvSpPr>
        <p:spPr>
          <a:xfrm>
            <a:off x="271752" y="1004393"/>
            <a:ext cx="1756800" cy="3399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Configuration</a:t>
            </a:r>
            <a:endParaRPr sz="1900"/>
          </a:p>
        </p:txBody>
      </p:sp>
      <p:sp>
        <p:nvSpPr>
          <p:cNvPr id="150" name="Google Shape;150;g2ba3b8cb381_0_137"/>
          <p:cNvSpPr/>
          <p:nvPr/>
        </p:nvSpPr>
        <p:spPr>
          <a:xfrm>
            <a:off x="2114972" y="1004393"/>
            <a:ext cx="3720900" cy="1196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Feature Extraction</a:t>
            </a:r>
            <a:endParaRPr sz="1900"/>
          </a:p>
        </p:txBody>
      </p:sp>
      <p:sp>
        <p:nvSpPr>
          <p:cNvPr id="151" name="Google Shape;151;g2ba3b8cb381_0_137"/>
          <p:cNvSpPr/>
          <p:nvPr/>
        </p:nvSpPr>
        <p:spPr>
          <a:xfrm>
            <a:off x="4004199" y="2315607"/>
            <a:ext cx="1831500" cy="7044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IN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ML Model</a:t>
            </a:r>
            <a:endParaRPr sz="1900"/>
          </a:p>
        </p:txBody>
      </p:sp>
      <p:sp>
        <p:nvSpPr>
          <p:cNvPr id="152" name="Google Shape;152;g2ba3b8cb381_0_137"/>
          <p:cNvSpPr/>
          <p:nvPr/>
        </p:nvSpPr>
        <p:spPr>
          <a:xfrm>
            <a:off x="2114972" y="2315607"/>
            <a:ext cx="1756800" cy="2088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 Collection</a:t>
            </a:r>
            <a:endParaRPr sz="1900"/>
          </a:p>
        </p:txBody>
      </p:sp>
      <p:sp>
        <p:nvSpPr>
          <p:cNvPr id="153" name="Google Shape;153;g2ba3b8cb381_0_137"/>
          <p:cNvSpPr/>
          <p:nvPr/>
        </p:nvSpPr>
        <p:spPr>
          <a:xfrm>
            <a:off x="4004199" y="3135119"/>
            <a:ext cx="1831500" cy="12693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 Verification</a:t>
            </a:r>
            <a:endParaRPr sz="1900"/>
          </a:p>
        </p:txBody>
      </p:sp>
      <p:sp>
        <p:nvSpPr>
          <p:cNvPr id="154" name="Google Shape;154;g2ba3b8cb381_0_137"/>
          <p:cNvSpPr/>
          <p:nvPr/>
        </p:nvSpPr>
        <p:spPr>
          <a:xfrm>
            <a:off x="5953327" y="1004393"/>
            <a:ext cx="2127900" cy="1196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 Resource Management</a:t>
            </a:r>
            <a:endParaRPr sz="1900"/>
          </a:p>
        </p:txBody>
      </p:sp>
      <p:sp>
        <p:nvSpPr>
          <p:cNvPr id="155" name="Google Shape;155;g2ba3b8cb381_0_137"/>
          <p:cNvSpPr/>
          <p:nvPr/>
        </p:nvSpPr>
        <p:spPr>
          <a:xfrm>
            <a:off x="5953327" y="2315607"/>
            <a:ext cx="2127900" cy="9867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Analysis Tools</a:t>
            </a:r>
            <a:endParaRPr sz="1900"/>
          </a:p>
        </p:txBody>
      </p:sp>
      <p:sp>
        <p:nvSpPr>
          <p:cNvPr id="156" name="Google Shape;156;g2ba3b8cb381_0_137"/>
          <p:cNvSpPr/>
          <p:nvPr/>
        </p:nvSpPr>
        <p:spPr>
          <a:xfrm>
            <a:off x="5953325" y="3417447"/>
            <a:ext cx="2127900" cy="9867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Process Management Tools</a:t>
            </a:r>
            <a:endParaRPr sz="1900"/>
          </a:p>
        </p:txBody>
      </p:sp>
      <p:sp>
        <p:nvSpPr>
          <p:cNvPr id="157" name="Google Shape;157;g2ba3b8cb381_0_137"/>
          <p:cNvSpPr/>
          <p:nvPr/>
        </p:nvSpPr>
        <p:spPr>
          <a:xfrm>
            <a:off x="8187249" y="1004393"/>
            <a:ext cx="1831500" cy="3399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Serving Infrastructure</a:t>
            </a:r>
            <a:endParaRPr sz="1900"/>
          </a:p>
        </p:txBody>
      </p:sp>
      <p:sp>
        <p:nvSpPr>
          <p:cNvPr id="158" name="Google Shape;158;g2ba3b8cb381_0_137"/>
          <p:cNvSpPr/>
          <p:nvPr/>
        </p:nvSpPr>
        <p:spPr>
          <a:xfrm>
            <a:off x="10135068" y="1004392"/>
            <a:ext cx="1756800" cy="3399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Monitoring</a:t>
            </a:r>
            <a:endParaRPr sz="1900"/>
          </a:p>
        </p:txBody>
      </p:sp>
      <p:sp>
        <p:nvSpPr>
          <p:cNvPr id="159" name="Google Shape;159;g2ba3b8cb381_0_137"/>
          <p:cNvSpPr txBox="1"/>
          <p:nvPr/>
        </p:nvSpPr>
        <p:spPr>
          <a:xfrm>
            <a:off x="2341376" y="0"/>
            <a:ext cx="9550500" cy="79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r>
              <a:rPr lang="en-IN" sz="4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MLOps = ML Model + Software</a:t>
            </a:r>
            <a:endParaRPr sz="1900"/>
          </a:p>
        </p:txBody>
      </p:sp>
      <p:sp>
        <p:nvSpPr>
          <p:cNvPr id="160" name="Google Shape;160;g2ba3b8cb381_0_137"/>
          <p:cNvSpPr/>
          <p:nvPr/>
        </p:nvSpPr>
        <p:spPr>
          <a:xfrm>
            <a:off x="5953325" y="4735256"/>
            <a:ext cx="720300" cy="7044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IN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Your code</a:t>
            </a:r>
            <a:endParaRPr sz="1900"/>
          </a:p>
        </p:txBody>
      </p:sp>
      <p:sp>
        <p:nvSpPr>
          <p:cNvPr id="161" name="Google Shape;161;g2ba3b8cb381_0_137"/>
          <p:cNvSpPr/>
          <p:nvPr/>
        </p:nvSpPr>
        <p:spPr>
          <a:xfrm>
            <a:off x="3025156" y="4747400"/>
            <a:ext cx="2806500" cy="7044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IN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ML Framework</a:t>
            </a:r>
            <a:endParaRPr sz="1900"/>
          </a:p>
        </p:txBody>
      </p:sp>
      <p:cxnSp>
        <p:nvCxnSpPr>
          <p:cNvPr id="162" name="Google Shape;162;g2ba3b8cb381_0_137"/>
          <p:cNvCxnSpPr/>
          <p:nvPr/>
        </p:nvCxnSpPr>
        <p:spPr>
          <a:xfrm flipH="1">
            <a:off x="3024999" y="3020101"/>
            <a:ext cx="979200" cy="172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63" name="Google Shape;163;g2ba3b8cb381_0_137"/>
          <p:cNvCxnSpPr/>
          <p:nvPr/>
        </p:nvCxnSpPr>
        <p:spPr>
          <a:xfrm>
            <a:off x="5847251" y="3020101"/>
            <a:ext cx="822000" cy="1715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ba3b8cb381_0_159"/>
          <p:cNvSpPr txBox="1"/>
          <p:nvPr>
            <p:ph type="title"/>
          </p:nvPr>
        </p:nvSpPr>
        <p:spPr>
          <a:xfrm>
            <a:off x="-568875" y="367200"/>
            <a:ext cx="8782800" cy="176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r>
              <a:rPr lang="en-IN" sz="4300"/>
              <a:t>MLOps Pipeline</a:t>
            </a:r>
            <a:endParaRPr/>
          </a:p>
        </p:txBody>
      </p:sp>
      <p:sp>
        <p:nvSpPr>
          <p:cNvPr id="169" name="Google Shape;169;g2ba3b8cb381_0_159"/>
          <p:cNvSpPr txBox="1"/>
          <p:nvPr>
            <p:ph idx="12" type="sldNum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170" name="Google Shape;170;g2ba3b8cb381_0_159"/>
          <p:cNvSpPr txBox="1"/>
          <p:nvPr/>
        </p:nvSpPr>
        <p:spPr>
          <a:xfrm>
            <a:off x="1816275" y="6136825"/>
            <a:ext cx="8555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5080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IN" sz="24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MLOps is a multi-stage, iterative process.</a:t>
            </a:r>
            <a:endParaRPr sz="1900"/>
          </a:p>
        </p:txBody>
      </p:sp>
      <p:grpSp>
        <p:nvGrpSpPr>
          <p:cNvPr id="171" name="Google Shape;171;g2ba3b8cb381_0_159"/>
          <p:cNvGrpSpPr/>
          <p:nvPr/>
        </p:nvGrpSpPr>
        <p:grpSpPr>
          <a:xfrm>
            <a:off x="1655853" y="3061546"/>
            <a:ext cx="8876435" cy="1044374"/>
            <a:chOff x="1951" y="1127203"/>
            <a:chExt cx="6657493" cy="783300"/>
          </a:xfrm>
        </p:grpSpPr>
        <p:sp>
          <p:nvSpPr>
            <p:cNvPr id="172" name="Google Shape;172;g2ba3b8cb381_0_159"/>
            <p:cNvSpPr/>
            <p:nvPr/>
          </p:nvSpPr>
          <p:spPr>
            <a:xfrm>
              <a:off x="1951" y="1127203"/>
              <a:ext cx="1958100" cy="783300"/>
            </a:xfrm>
            <a:prstGeom prst="homePlate">
              <a:avLst>
                <a:gd fmla="val 50000" name="adj"/>
              </a:avLst>
            </a:prstGeom>
            <a:solidFill>
              <a:schemeClr val="dk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g2ba3b8cb381_0_159"/>
            <p:cNvSpPr txBox="1"/>
            <p:nvPr/>
          </p:nvSpPr>
          <p:spPr>
            <a:xfrm>
              <a:off x="1951" y="1127203"/>
              <a:ext cx="1762200" cy="78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6875" lIns="113775" spcFirstLastPara="1" rIns="28425" wrap="square" tIns="56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Arial"/>
                <a:buNone/>
              </a:pPr>
              <a:r>
                <a:rPr lang="en-IN" sz="21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Data Engineering</a:t>
              </a:r>
              <a:endParaRPr sz="1900"/>
            </a:p>
          </p:txBody>
        </p:sp>
        <p:sp>
          <p:nvSpPr>
            <p:cNvPr id="174" name="Google Shape;174;g2ba3b8cb381_0_159"/>
            <p:cNvSpPr/>
            <p:nvPr/>
          </p:nvSpPr>
          <p:spPr>
            <a:xfrm>
              <a:off x="1568415" y="1127203"/>
              <a:ext cx="1958100" cy="783300"/>
            </a:xfrm>
            <a:prstGeom prst="chevron">
              <a:avLst>
                <a:gd fmla="val 50000" name="adj"/>
              </a:avLst>
            </a:prstGeom>
            <a:solidFill>
              <a:schemeClr val="dk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g2ba3b8cb381_0_159"/>
            <p:cNvSpPr txBox="1"/>
            <p:nvPr/>
          </p:nvSpPr>
          <p:spPr>
            <a:xfrm>
              <a:off x="1960031" y="1127203"/>
              <a:ext cx="1174800" cy="78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6875" lIns="85325" spcFirstLastPara="1" rIns="28425" wrap="square" tIns="56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Arial"/>
                <a:buNone/>
              </a:pPr>
              <a:r>
                <a:rPr lang="en-IN" sz="21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Modelling</a:t>
              </a:r>
              <a:endParaRPr sz="1900"/>
            </a:p>
          </p:txBody>
        </p:sp>
        <p:sp>
          <p:nvSpPr>
            <p:cNvPr id="176" name="Google Shape;176;g2ba3b8cb381_0_159"/>
            <p:cNvSpPr/>
            <p:nvPr/>
          </p:nvSpPr>
          <p:spPr>
            <a:xfrm>
              <a:off x="3134879" y="1127203"/>
              <a:ext cx="1958100" cy="783300"/>
            </a:xfrm>
            <a:prstGeom prst="chevron">
              <a:avLst>
                <a:gd fmla="val 50000" name="adj"/>
              </a:avLst>
            </a:prstGeom>
            <a:solidFill>
              <a:schemeClr val="dk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g2ba3b8cb381_0_159"/>
            <p:cNvSpPr txBox="1"/>
            <p:nvPr/>
          </p:nvSpPr>
          <p:spPr>
            <a:xfrm>
              <a:off x="3526495" y="1127203"/>
              <a:ext cx="1174800" cy="78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6875" lIns="85325" spcFirstLastPara="1" rIns="28425" wrap="square" tIns="56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Arial"/>
                <a:buNone/>
              </a:pPr>
              <a:r>
                <a:rPr lang="en-IN" sz="21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Deployment</a:t>
              </a:r>
              <a:endParaRPr sz="1900"/>
            </a:p>
          </p:txBody>
        </p:sp>
        <p:sp>
          <p:nvSpPr>
            <p:cNvPr id="178" name="Google Shape;178;g2ba3b8cb381_0_159"/>
            <p:cNvSpPr/>
            <p:nvPr/>
          </p:nvSpPr>
          <p:spPr>
            <a:xfrm>
              <a:off x="4701344" y="1127203"/>
              <a:ext cx="1958100" cy="783300"/>
            </a:xfrm>
            <a:prstGeom prst="chevron">
              <a:avLst>
                <a:gd fmla="val 50000" name="adj"/>
              </a:avLst>
            </a:prstGeom>
            <a:solidFill>
              <a:schemeClr val="dk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g2ba3b8cb381_0_159"/>
            <p:cNvSpPr txBox="1"/>
            <p:nvPr/>
          </p:nvSpPr>
          <p:spPr>
            <a:xfrm>
              <a:off x="5092960" y="1127203"/>
              <a:ext cx="1174800" cy="78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6875" lIns="85325" spcFirstLastPara="1" rIns="28425" wrap="square" tIns="56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Arial"/>
                <a:buNone/>
              </a:pPr>
              <a:r>
                <a:rPr lang="en-IN" sz="21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Monitoring</a:t>
              </a:r>
              <a:endParaRPr sz="1900"/>
            </a:p>
          </p:txBody>
        </p:sp>
      </p:grpSp>
      <p:sp>
        <p:nvSpPr>
          <p:cNvPr id="180" name="Google Shape;180;g2ba3b8cb381_0_159"/>
          <p:cNvSpPr/>
          <p:nvPr/>
        </p:nvSpPr>
        <p:spPr>
          <a:xfrm flipH="1">
            <a:off x="2806613" y="2499089"/>
            <a:ext cx="2150700" cy="1219200"/>
          </a:xfrm>
          <a:prstGeom prst="arc">
            <a:avLst>
              <a:gd fmla="val 11045641" name="adj1"/>
              <a:gd fmla="val 21368481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g2ba3b8cb381_0_159"/>
          <p:cNvSpPr/>
          <p:nvPr/>
        </p:nvSpPr>
        <p:spPr>
          <a:xfrm flipH="1">
            <a:off x="4957389" y="2535659"/>
            <a:ext cx="2277300" cy="1219200"/>
          </a:xfrm>
          <a:prstGeom prst="arc">
            <a:avLst>
              <a:gd fmla="val 11045641" name="adj1"/>
              <a:gd fmla="val 21368481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g2ba3b8cb381_0_159"/>
          <p:cNvSpPr/>
          <p:nvPr/>
        </p:nvSpPr>
        <p:spPr>
          <a:xfrm flipH="1">
            <a:off x="4957352" y="2263769"/>
            <a:ext cx="3999600" cy="1832100"/>
          </a:xfrm>
          <a:prstGeom prst="arc">
            <a:avLst>
              <a:gd fmla="val 11045641" name="adj1"/>
              <a:gd fmla="val 21368481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g2ba3b8cb381_0_159"/>
          <p:cNvSpPr/>
          <p:nvPr/>
        </p:nvSpPr>
        <p:spPr>
          <a:xfrm flipH="1">
            <a:off x="2783251" y="1822220"/>
            <a:ext cx="6173700" cy="2859300"/>
          </a:xfrm>
          <a:prstGeom prst="arc">
            <a:avLst>
              <a:gd fmla="val 11045641" name="adj1"/>
              <a:gd fmla="val 21368481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ba3b8cb381_0_703"/>
          <p:cNvSpPr txBox="1"/>
          <p:nvPr>
            <p:ph type="title"/>
          </p:nvPr>
        </p:nvSpPr>
        <p:spPr>
          <a:xfrm>
            <a:off x="1769725" y="814253"/>
            <a:ext cx="14625600" cy="1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00"/>
              <a:buFont typeface="Arial"/>
              <a:buNone/>
            </a:pPr>
            <a:r>
              <a:rPr lang="en-IN"/>
              <a:t>Data </a:t>
            </a:r>
            <a:r>
              <a:rPr lang="en-IN"/>
              <a:t>Engineering</a:t>
            </a:r>
            <a:endParaRPr/>
          </a:p>
        </p:txBody>
      </p:sp>
      <p:sp>
        <p:nvSpPr>
          <p:cNvPr id="189" name="Google Shape;189;g2ba3b8cb381_0_703"/>
          <p:cNvSpPr txBox="1"/>
          <p:nvPr>
            <p:ph idx="12" type="sldNum"/>
          </p:nvPr>
        </p:nvSpPr>
        <p:spPr>
          <a:xfrm>
            <a:off x="14551780" y="8475134"/>
            <a:ext cx="8913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190" name="Google Shape;190;g2ba3b8cb381_0_703"/>
          <p:cNvSpPr txBox="1"/>
          <p:nvPr>
            <p:ph idx="1" type="body"/>
          </p:nvPr>
        </p:nvSpPr>
        <p:spPr>
          <a:xfrm>
            <a:off x="3440525" y="2367774"/>
            <a:ext cx="3657600" cy="1451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60925" spcFirstLastPara="1" rIns="60925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IN"/>
              <a:t>Explore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SzPts val="1500"/>
              <a:buNone/>
            </a:pPr>
            <a:r>
              <a:rPr lang="en-IN"/>
              <a:t>Reproducibility</a:t>
            </a:r>
            <a:r>
              <a:rPr lang="en-IN"/>
              <a:t> 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SzPts val="1500"/>
              <a:buNone/>
            </a:pPr>
            <a:r>
              <a:rPr lang="en-IN"/>
              <a:t>Model-driven to Data-driven ML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  <p:grpSp>
        <p:nvGrpSpPr>
          <p:cNvPr id="191" name="Google Shape;191;g2ba3b8cb381_0_703"/>
          <p:cNvGrpSpPr/>
          <p:nvPr/>
        </p:nvGrpSpPr>
        <p:grpSpPr>
          <a:xfrm>
            <a:off x="1230381" y="6173780"/>
            <a:ext cx="9210591" cy="570786"/>
            <a:chOff x="2025" y="0"/>
            <a:chExt cx="6908116" cy="428100"/>
          </a:xfrm>
        </p:grpSpPr>
        <p:sp>
          <p:nvSpPr>
            <p:cNvPr id="192" name="Google Shape;192;g2ba3b8cb381_0_703"/>
            <p:cNvSpPr/>
            <p:nvPr/>
          </p:nvSpPr>
          <p:spPr>
            <a:xfrm>
              <a:off x="2025" y="0"/>
              <a:ext cx="2031900" cy="428100"/>
            </a:xfrm>
            <a:prstGeom prst="homePlate">
              <a:avLst>
                <a:gd fmla="val 50000" name="adj"/>
              </a:avLst>
            </a:prstGeom>
            <a:solidFill>
              <a:schemeClr val="dk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g2ba3b8cb381_0_703"/>
            <p:cNvSpPr txBox="1"/>
            <p:nvPr/>
          </p:nvSpPr>
          <p:spPr>
            <a:xfrm>
              <a:off x="2025" y="0"/>
              <a:ext cx="1924800" cy="428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53325" lIns="106675" spcFirstLastPara="1" rIns="2667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IN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Data Engineering</a:t>
              </a:r>
              <a:endParaRPr sz="1900"/>
            </a:p>
          </p:txBody>
        </p:sp>
        <p:sp>
          <p:nvSpPr>
            <p:cNvPr id="194" name="Google Shape;194;g2ba3b8cb381_0_703"/>
            <p:cNvSpPr/>
            <p:nvPr/>
          </p:nvSpPr>
          <p:spPr>
            <a:xfrm>
              <a:off x="1627430" y="0"/>
              <a:ext cx="2031900" cy="428100"/>
            </a:xfrm>
            <a:prstGeom prst="chevron">
              <a:avLst>
                <a:gd fmla="val 50000" name="adj"/>
              </a:avLst>
            </a:prstGeom>
            <a:solidFill>
              <a:schemeClr val="dk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g2ba3b8cb381_0_703"/>
            <p:cNvSpPr txBox="1"/>
            <p:nvPr/>
          </p:nvSpPr>
          <p:spPr>
            <a:xfrm>
              <a:off x="1841443" y="0"/>
              <a:ext cx="1603800" cy="428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53325" lIns="80000" spcFirstLastPara="1" rIns="2667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IN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Modelling</a:t>
              </a:r>
              <a:endParaRPr sz="1900"/>
            </a:p>
          </p:txBody>
        </p:sp>
        <p:sp>
          <p:nvSpPr>
            <p:cNvPr id="196" name="Google Shape;196;g2ba3b8cb381_0_703"/>
            <p:cNvSpPr/>
            <p:nvPr/>
          </p:nvSpPr>
          <p:spPr>
            <a:xfrm>
              <a:off x="3252835" y="0"/>
              <a:ext cx="2031900" cy="428100"/>
            </a:xfrm>
            <a:prstGeom prst="chevron">
              <a:avLst>
                <a:gd fmla="val 50000" name="adj"/>
              </a:avLst>
            </a:prstGeom>
            <a:solidFill>
              <a:schemeClr val="accent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g2ba3b8cb381_0_703"/>
            <p:cNvSpPr txBox="1"/>
            <p:nvPr/>
          </p:nvSpPr>
          <p:spPr>
            <a:xfrm>
              <a:off x="3466848" y="0"/>
              <a:ext cx="1603800" cy="42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80000" spcFirstLastPara="1" rIns="2667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IN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Deployment</a:t>
              </a:r>
              <a:endParaRPr sz="1900"/>
            </a:p>
          </p:txBody>
        </p:sp>
        <p:sp>
          <p:nvSpPr>
            <p:cNvPr id="198" name="Google Shape;198;g2ba3b8cb381_0_703"/>
            <p:cNvSpPr/>
            <p:nvPr/>
          </p:nvSpPr>
          <p:spPr>
            <a:xfrm>
              <a:off x="4878241" y="0"/>
              <a:ext cx="2031900" cy="428100"/>
            </a:xfrm>
            <a:prstGeom prst="chevron">
              <a:avLst>
                <a:gd fmla="val 50000" name="adj"/>
              </a:avLst>
            </a:prstGeom>
            <a:solidFill>
              <a:schemeClr val="accent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g2ba3b8cb381_0_703"/>
            <p:cNvSpPr txBox="1"/>
            <p:nvPr/>
          </p:nvSpPr>
          <p:spPr>
            <a:xfrm>
              <a:off x="5092254" y="0"/>
              <a:ext cx="1603800" cy="42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80000" spcFirstLastPara="1" rIns="2667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IN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Monitoring</a:t>
              </a:r>
              <a:endParaRPr sz="190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ba3b8cb381_0_204"/>
          <p:cNvSpPr txBox="1"/>
          <p:nvPr>
            <p:ph type="title"/>
          </p:nvPr>
        </p:nvSpPr>
        <p:spPr>
          <a:xfrm>
            <a:off x="832000" y="486804"/>
            <a:ext cx="112230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r>
              <a:rPr lang="en-IN" sz="4300"/>
              <a:t>Exploratory Data Analysis</a:t>
            </a:r>
            <a:endParaRPr/>
          </a:p>
        </p:txBody>
      </p:sp>
      <p:sp>
        <p:nvSpPr>
          <p:cNvPr id="205" name="Google Shape;205;g2ba3b8cb381_0_204"/>
          <p:cNvSpPr txBox="1"/>
          <p:nvPr>
            <p:ph idx="1" type="body"/>
          </p:nvPr>
        </p:nvSpPr>
        <p:spPr>
          <a:xfrm>
            <a:off x="609600" y="1325607"/>
            <a:ext cx="3979500" cy="42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rmAutofit/>
          </a:bodyPr>
          <a:lstStyle/>
          <a:p>
            <a:pPr indent="0" lvl="0" marL="50800" rtl="0" algn="l"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en-IN" sz="2400"/>
              <a:t>For structured data:</a:t>
            </a:r>
            <a:endParaRPr/>
          </a:p>
          <a:p>
            <a:pPr indent="-615950" lvl="0" marL="660400" rtl="0" algn="l">
              <a:spcBef>
                <a:spcPts val="500"/>
              </a:spcBef>
              <a:spcAft>
                <a:spcPts val="0"/>
              </a:spcAft>
              <a:buSzPts val="1900"/>
              <a:buFont typeface="Arial"/>
              <a:buChar char="-"/>
            </a:pPr>
            <a:r>
              <a:rPr lang="en-IN" sz="2400"/>
              <a:t>schema as required tables, columns and datatypes</a:t>
            </a:r>
            <a:endParaRPr/>
          </a:p>
          <a:p>
            <a:pPr indent="-495300" lvl="0" marL="660400" rtl="0" algn="l">
              <a:spcBef>
                <a:spcPts val="500"/>
              </a:spcBef>
              <a:spcAft>
                <a:spcPts val="0"/>
              </a:spcAft>
              <a:buSzPts val="1900"/>
              <a:buFont typeface="Arial"/>
              <a:buNone/>
            </a:pPr>
            <a:r>
              <a:t/>
            </a:r>
            <a:endParaRPr sz="2400"/>
          </a:p>
          <a:p>
            <a:pPr indent="0" lvl="0" marL="50800" rtl="0" algn="l">
              <a:spcBef>
                <a:spcPts val="500"/>
              </a:spcBef>
              <a:spcAft>
                <a:spcPts val="0"/>
              </a:spcAft>
              <a:buSzPts val="1900"/>
              <a:buNone/>
            </a:pPr>
            <a:r>
              <a:rPr lang="en-IN" sz="2400"/>
              <a:t>For unstructured data:</a:t>
            </a:r>
            <a:endParaRPr/>
          </a:p>
          <a:p>
            <a:pPr indent="-615950" lvl="0" marL="660400" rtl="0" algn="l">
              <a:spcBef>
                <a:spcPts val="500"/>
              </a:spcBef>
              <a:spcAft>
                <a:spcPts val="0"/>
              </a:spcAft>
              <a:buSzPts val="1900"/>
              <a:buFont typeface="Arial"/>
              <a:buChar char="-"/>
            </a:pPr>
            <a:r>
              <a:rPr lang="en-IN" sz="2400"/>
              <a:t>resolution, image extension</a:t>
            </a:r>
            <a:endParaRPr/>
          </a:p>
          <a:p>
            <a:pPr indent="-615950" lvl="0" marL="660400" rtl="0" algn="l">
              <a:spcBef>
                <a:spcPts val="500"/>
              </a:spcBef>
              <a:spcAft>
                <a:spcPts val="0"/>
              </a:spcAft>
              <a:buSzPts val="1900"/>
              <a:buFont typeface="Arial"/>
              <a:buChar char="-"/>
            </a:pPr>
            <a:r>
              <a:rPr lang="en-IN" sz="2400"/>
              <a:t>frequency, duration, audio codec </a:t>
            </a:r>
            <a:endParaRPr/>
          </a:p>
        </p:txBody>
      </p:sp>
      <p:sp>
        <p:nvSpPr>
          <p:cNvPr id="206" name="Google Shape;206;g2ba3b8cb381_0_204"/>
          <p:cNvSpPr txBox="1"/>
          <p:nvPr>
            <p:ph idx="12" type="sldNum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207" name="Google Shape;207;g2ba3b8cb381_0_204"/>
          <p:cNvSpPr txBox="1"/>
          <p:nvPr/>
        </p:nvSpPr>
        <p:spPr>
          <a:xfrm>
            <a:off x="1045083" y="6240335"/>
            <a:ext cx="95031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Initial exploration allows indetifying requirements for input data in produciton.</a:t>
            </a:r>
            <a:endParaRPr sz="1900"/>
          </a:p>
        </p:txBody>
      </p:sp>
      <p:pic>
        <p:nvPicPr>
          <p:cNvPr id="208" name="Google Shape;208;g2ba3b8cb381_0_2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28295" y="1790043"/>
            <a:ext cx="4737449" cy="3929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g2ba3b8cb381_0_20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64255" y="1325607"/>
            <a:ext cx="6559392" cy="551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ba3b8cb381_0_214"/>
          <p:cNvSpPr txBox="1"/>
          <p:nvPr>
            <p:ph type="title"/>
          </p:nvPr>
        </p:nvSpPr>
        <p:spPr>
          <a:xfrm>
            <a:off x="1310450" y="460225"/>
            <a:ext cx="9096600" cy="176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r>
              <a:rPr lang="en-IN" sz="4300"/>
              <a:t>Data Processing Pipeline</a:t>
            </a:r>
            <a:endParaRPr/>
          </a:p>
        </p:txBody>
      </p:sp>
      <p:sp>
        <p:nvSpPr>
          <p:cNvPr id="215" name="Google Shape;215;g2ba3b8cb381_0_214"/>
          <p:cNvSpPr txBox="1"/>
          <p:nvPr>
            <p:ph idx="12" type="sldNum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grpSp>
        <p:nvGrpSpPr>
          <p:cNvPr id="216" name="Google Shape;216;g2ba3b8cb381_0_214"/>
          <p:cNvGrpSpPr/>
          <p:nvPr/>
        </p:nvGrpSpPr>
        <p:grpSpPr>
          <a:xfrm>
            <a:off x="542012" y="2775775"/>
            <a:ext cx="11104060" cy="1306376"/>
            <a:chOff x="2441" y="601059"/>
            <a:chExt cx="8328253" cy="979807"/>
          </a:xfrm>
        </p:grpSpPr>
        <p:sp>
          <p:nvSpPr>
            <p:cNvPr id="217" name="Google Shape;217;g2ba3b8cb381_0_214"/>
            <p:cNvSpPr/>
            <p:nvPr/>
          </p:nvSpPr>
          <p:spPr>
            <a:xfrm>
              <a:off x="2441" y="601066"/>
              <a:ext cx="2449500" cy="979800"/>
            </a:xfrm>
            <a:prstGeom prst="homePlate">
              <a:avLst>
                <a:gd fmla="val 50000" name="adj"/>
              </a:avLst>
            </a:prstGeom>
            <a:solidFill>
              <a:schemeClr val="dk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g2ba3b8cb381_0_214"/>
            <p:cNvSpPr txBox="1"/>
            <p:nvPr/>
          </p:nvSpPr>
          <p:spPr>
            <a:xfrm>
              <a:off x="2441" y="601066"/>
              <a:ext cx="2204400" cy="97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1100" lIns="142225" spcFirstLastPara="1" rIns="35525" wrap="square" tIns="71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Arial"/>
                <a:buNone/>
              </a:pPr>
              <a:r>
                <a:rPr lang="en-IN"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Data </a:t>
              </a:r>
              <a:br>
                <a:rPr lang="en-IN"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IN"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Ingestion</a:t>
              </a:r>
              <a:endParaRPr sz="1900"/>
            </a:p>
          </p:txBody>
        </p:sp>
        <p:sp>
          <p:nvSpPr>
            <p:cNvPr id="219" name="Google Shape;219;g2ba3b8cb381_0_214"/>
            <p:cNvSpPr/>
            <p:nvPr/>
          </p:nvSpPr>
          <p:spPr>
            <a:xfrm>
              <a:off x="1962025" y="601066"/>
              <a:ext cx="2449500" cy="979800"/>
            </a:xfrm>
            <a:prstGeom prst="chevron">
              <a:avLst>
                <a:gd fmla="val 50000" name="adj"/>
              </a:avLst>
            </a:prstGeom>
            <a:solidFill>
              <a:schemeClr val="dk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g2ba3b8cb381_0_214"/>
            <p:cNvSpPr txBox="1"/>
            <p:nvPr/>
          </p:nvSpPr>
          <p:spPr>
            <a:xfrm>
              <a:off x="2451921" y="601066"/>
              <a:ext cx="1469700" cy="97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1100" lIns="106675" spcFirstLastPara="1" rIns="35525" wrap="square" tIns="71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Arial"/>
                <a:buNone/>
              </a:pPr>
              <a:r>
                <a:rPr lang="en-IN"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Data Validation</a:t>
              </a:r>
              <a:endParaRPr sz="1900"/>
            </a:p>
          </p:txBody>
        </p:sp>
        <p:sp>
          <p:nvSpPr>
            <p:cNvPr id="221" name="Google Shape;221;g2ba3b8cb381_0_214"/>
            <p:cNvSpPr/>
            <p:nvPr/>
          </p:nvSpPr>
          <p:spPr>
            <a:xfrm>
              <a:off x="3921610" y="601066"/>
              <a:ext cx="2449500" cy="979800"/>
            </a:xfrm>
            <a:prstGeom prst="chevron">
              <a:avLst>
                <a:gd fmla="val 50000" name="adj"/>
              </a:avLst>
            </a:prstGeom>
            <a:solidFill>
              <a:schemeClr val="dk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g2ba3b8cb381_0_214"/>
            <p:cNvSpPr txBox="1"/>
            <p:nvPr/>
          </p:nvSpPr>
          <p:spPr>
            <a:xfrm>
              <a:off x="4411506" y="601066"/>
              <a:ext cx="1469700" cy="97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1100" lIns="106675" spcFirstLastPara="1" rIns="35525" wrap="square" tIns="71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Arial"/>
                <a:buNone/>
              </a:pPr>
              <a:r>
                <a:rPr lang="en-IN"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Data Cleaning</a:t>
              </a:r>
              <a:endParaRPr sz="1900"/>
            </a:p>
          </p:txBody>
        </p:sp>
        <p:sp>
          <p:nvSpPr>
            <p:cNvPr id="223" name="Google Shape;223;g2ba3b8cb381_0_214"/>
            <p:cNvSpPr/>
            <p:nvPr/>
          </p:nvSpPr>
          <p:spPr>
            <a:xfrm>
              <a:off x="5881194" y="601066"/>
              <a:ext cx="2449500" cy="979800"/>
            </a:xfrm>
            <a:prstGeom prst="chevron">
              <a:avLst>
                <a:gd fmla="val 50000" name="adj"/>
              </a:avLst>
            </a:prstGeom>
            <a:solidFill>
              <a:schemeClr val="dk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g2ba3b8cb381_0_214"/>
            <p:cNvSpPr txBox="1"/>
            <p:nvPr/>
          </p:nvSpPr>
          <p:spPr>
            <a:xfrm>
              <a:off x="6371085" y="601059"/>
              <a:ext cx="1610100" cy="97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1100" lIns="106675" spcFirstLastPara="1" rIns="35525" wrap="square" tIns="71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Arial"/>
                <a:buNone/>
              </a:pPr>
              <a:r>
                <a:rPr lang="en-IN"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Feature Engineering</a:t>
              </a:r>
              <a:endParaRPr sz="1900"/>
            </a:p>
          </p:txBody>
        </p:sp>
      </p:grpSp>
      <p:sp>
        <p:nvSpPr>
          <p:cNvPr id="225" name="Google Shape;225;g2ba3b8cb381_0_214"/>
          <p:cNvSpPr txBox="1"/>
          <p:nvPr/>
        </p:nvSpPr>
        <p:spPr>
          <a:xfrm>
            <a:off x="5945474" y="4227000"/>
            <a:ext cx="24819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-374650" lvl="0" marL="381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I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Filling NaNs</a:t>
            </a:r>
            <a:endParaRPr sz="1900"/>
          </a:p>
          <a:p>
            <a:pPr indent="-374650" lvl="0" marL="381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I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Filtering</a:t>
            </a:r>
            <a:endParaRPr sz="1900"/>
          </a:p>
          <a:p>
            <a:pPr indent="-374650" lvl="0" marL="381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I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Normalization</a:t>
            </a:r>
            <a:endParaRPr sz="1900"/>
          </a:p>
          <a:p>
            <a:pPr indent="-374650" lvl="0" marL="381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IN" sz="2100">
                <a:solidFill>
                  <a:schemeClr val="dk1"/>
                </a:solidFill>
              </a:rPr>
              <a:t>Standardization</a:t>
            </a:r>
            <a:endParaRPr sz="1900"/>
          </a:p>
        </p:txBody>
      </p:sp>
      <p:sp>
        <p:nvSpPr>
          <p:cNvPr id="226" name="Google Shape;226;g2ba3b8cb381_0_214"/>
          <p:cNvSpPr txBox="1"/>
          <p:nvPr/>
        </p:nvSpPr>
        <p:spPr>
          <a:xfrm>
            <a:off x="3214675" y="4226989"/>
            <a:ext cx="24819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-374650" lvl="0" marL="381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I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Schema check</a:t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0" marL="381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I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Audio/video file</a:t>
            </a:r>
            <a:br>
              <a:rPr lang="en-I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I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check</a:t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g2ba3b8cb381_0_214"/>
          <p:cNvSpPr txBox="1"/>
          <p:nvPr/>
        </p:nvSpPr>
        <p:spPr>
          <a:xfrm>
            <a:off x="8489667" y="4226989"/>
            <a:ext cx="2836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-374650" lvl="0" marL="381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I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Feature selection</a:t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0" marL="381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I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Feature crossover</a:t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g2ba3b8cb381_0_214"/>
          <p:cNvSpPr txBox="1"/>
          <p:nvPr/>
        </p:nvSpPr>
        <p:spPr>
          <a:xfrm>
            <a:off x="635779" y="4226989"/>
            <a:ext cx="22896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-374650" lvl="0" marL="381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I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Load from file</a:t>
            </a:r>
            <a:endParaRPr sz="1900"/>
          </a:p>
          <a:p>
            <a:pPr indent="-374650" lvl="0" marL="381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I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Load from db</a:t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g2ba3b8cb381_0_214"/>
          <p:cNvSpPr txBox="1"/>
          <p:nvPr/>
        </p:nvSpPr>
        <p:spPr>
          <a:xfrm>
            <a:off x="924895" y="6233241"/>
            <a:ext cx="100413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We need to reproduce some of those steps (e.g. subtracting mean) in production!</a:t>
            </a:r>
            <a:endParaRPr sz="19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ba3b8cb381_0_234"/>
          <p:cNvSpPr txBox="1"/>
          <p:nvPr/>
        </p:nvSpPr>
        <p:spPr>
          <a:xfrm>
            <a:off x="1082352" y="6217239"/>
            <a:ext cx="7866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https://sites.google.com/princeton.edu/rep-workshop/</a:t>
            </a: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900"/>
          </a:p>
        </p:txBody>
      </p:sp>
      <p:sp>
        <p:nvSpPr>
          <p:cNvPr id="235" name="Google Shape;235;g2ba3b8cb381_0_234"/>
          <p:cNvSpPr txBox="1"/>
          <p:nvPr>
            <p:ph type="title"/>
          </p:nvPr>
        </p:nvSpPr>
        <p:spPr>
          <a:xfrm>
            <a:off x="-1908550" y="-163767"/>
            <a:ext cx="14020800" cy="176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r>
              <a:rPr lang="en-IN" sz="4300"/>
              <a:t>Reproducibility</a:t>
            </a:r>
            <a:endParaRPr/>
          </a:p>
        </p:txBody>
      </p:sp>
      <p:sp>
        <p:nvSpPr>
          <p:cNvPr id="236" name="Google Shape;236;g2ba3b8cb381_0_234"/>
          <p:cNvSpPr txBox="1"/>
          <p:nvPr>
            <p:ph idx="12" type="sldNum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237" name="Google Shape;237;g2ba3b8cb381_0_234"/>
          <p:cNvSpPr/>
          <p:nvPr/>
        </p:nvSpPr>
        <p:spPr>
          <a:xfrm rot="5400000">
            <a:off x="5882771" y="1557407"/>
            <a:ext cx="200700" cy="33501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g2ba3b8cb381_0_234"/>
          <p:cNvSpPr/>
          <p:nvPr/>
        </p:nvSpPr>
        <p:spPr>
          <a:xfrm>
            <a:off x="4308031" y="1680957"/>
            <a:ext cx="1224396" cy="754380"/>
          </a:xfrm>
          <a:prstGeom prst="cloud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Dataset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g2ba3b8cb381_0_234"/>
          <p:cNvSpPr/>
          <p:nvPr/>
        </p:nvSpPr>
        <p:spPr>
          <a:xfrm>
            <a:off x="4755888" y="2362803"/>
            <a:ext cx="1503252" cy="754380"/>
          </a:xfrm>
          <a:prstGeom prst="cloud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Notebooks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g2ba3b8cb381_0_234"/>
          <p:cNvSpPr/>
          <p:nvPr/>
        </p:nvSpPr>
        <p:spPr>
          <a:xfrm>
            <a:off x="6320544" y="2363324"/>
            <a:ext cx="1374516" cy="729216"/>
          </a:xfrm>
          <a:prstGeom prst="cloud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Various scripts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creen Clipping" id="241" name="Google Shape;241;g2ba3b8cb381_0_2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19155" y="3429000"/>
            <a:ext cx="927891" cy="1201499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g2ba3b8cb381_0_234"/>
          <p:cNvSpPr/>
          <p:nvPr/>
        </p:nvSpPr>
        <p:spPr>
          <a:xfrm>
            <a:off x="5661147" y="1618699"/>
            <a:ext cx="1848636" cy="729216"/>
          </a:xfrm>
          <a:prstGeom prst="cloud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Excel spreadsheets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g2ba3b8cb381_0_234"/>
          <p:cNvSpPr txBox="1"/>
          <p:nvPr/>
        </p:nvSpPr>
        <p:spPr>
          <a:xfrm>
            <a:off x="6587777" y="3789940"/>
            <a:ext cx="2434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Curated dataset</a:t>
            </a:r>
            <a:endParaRPr sz="1900"/>
          </a:p>
        </p:txBody>
      </p:sp>
      <p:pic>
        <p:nvPicPr>
          <p:cNvPr descr="When I wrote this code only God &amp; I understood what it did ..." id="244" name="Google Shape;244;g2ba3b8cb381_0_2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39623" y="1173936"/>
            <a:ext cx="6561841" cy="49977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ba3b8cb381_0_249"/>
          <p:cNvSpPr txBox="1"/>
          <p:nvPr>
            <p:ph type="title"/>
          </p:nvPr>
        </p:nvSpPr>
        <p:spPr>
          <a:xfrm>
            <a:off x="-2696825" y="434433"/>
            <a:ext cx="14020800" cy="176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r>
              <a:rPr lang="en-IN" sz="4300"/>
              <a:t>Keeping Track of Data Processing</a:t>
            </a:r>
            <a:endParaRPr/>
          </a:p>
        </p:txBody>
      </p:sp>
      <p:sp>
        <p:nvSpPr>
          <p:cNvPr id="250" name="Google Shape;250;g2ba3b8cb381_0_249"/>
          <p:cNvSpPr txBox="1"/>
          <p:nvPr>
            <p:ph idx="1" type="body"/>
          </p:nvPr>
        </p:nvSpPr>
        <p:spPr>
          <a:xfrm>
            <a:off x="609600" y="2202024"/>
            <a:ext cx="109728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rmAutofit/>
          </a:bodyPr>
          <a:lstStyle/>
          <a:p>
            <a:pPr indent="-609600" lvl="0" marL="660400" rtl="0" algn="l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IN" sz="3200"/>
              <a:t>Version Input Data – DVC framework</a:t>
            </a:r>
            <a:endParaRPr/>
          </a:p>
          <a:p>
            <a:pPr indent="-609600" lvl="0" marL="660400" rtl="0" algn="l">
              <a:spcBef>
                <a:spcPts val="600"/>
              </a:spcBef>
              <a:spcAft>
                <a:spcPts val="0"/>
              </a:spcAft>
              <a:buSzPts val="2600"/>
              <a:buChar char="•"/>
            </a:pPr>
            <a:r>
              <a:rPr lang="en-IN" sz="3200"/>
              <a:t>Version Processing Script - Github/GitLab</a:t>
            </a:r>
            <a:endParaRPr/>
          </a:p>
          <a:p>
            <a:pPr indent="-609600" lvl="0" marL="660400" rtl="0" algn="l">
              <a:spcBef>
                <a:spcPts val="600"/>
              </a:spcBef>
              <a:spcAft>
                <a:spcPts val="0"/>
              </a:spcAft>
              <a:buSzPts val="2600"/>
              <a:buChar char="•"/>
            </a:pPr>
            <a:r>
              <a:rPr lang="en-IN" sz="3200"/>
              <a:t>Version Computing Environment - Docker</a:t>
            </a:r>
            <a:endParaRPr/>
          </a:p>
        </p:txBody>
      </p:sp>
      <p:sp>
        <p:nvSpPr>
          <p:cNvPr id="251" name="Google Shape;251;g2ba3b8cb381_0_249"/>
          <p:cNvSpPr txBox="1"/>
          <p:nvPr>
            <p:ph idx="12" type="sldNum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252" name="Google Shape;252;g2ba3b8cb381_0_249"/>
          <p:cNvSpPr txBox="1"/>
          <p:nvPr/>
        </p:nvSpPr>
        <p:spPr>
          <a:xfrm>
            <a:off x="2351225" y="5925463"/>
            <a:ext cx="7485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Data Provenance – where does data come from?</a:t>
            </a:r>
            <a:endParaRPr sz="19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Data Lineage – how data is manipulated?</a:t>
            </a:r>
            <a:endParaRPr sz="19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ba3b8cb381_0_257"/>
          <p:cNvSpPr txBox="1"/>
          <p:nvPr>
            <p:ph type="title"/>
          </p:nvPr>
        </p:nvSpPr>
        <p:spPr>
          <a:xfrm>
            <a:off x="-4736700" y="74833"/>
            <a:ext cx="14020800" cy="176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r>
              <a:rPr lang="en-IN" sz="4300"/>
              <a:t>Notebook Good Practices</a:t>
            </a:r>
            <a:endParaRPr/>
          </a:p>
        </p:txBody>
      </p:sp>
      <p:sp>
        <p:nvSpPr>
          <p:cNvPr id="258" name="Google Shape;258;g2ba3b8cb381_0_257"/>
          <p:cNvSpPr txBox="1"/>
          <p:nvPr>
            <p:ph idx="1" type="body"/>
          </p:nvPr>
        </p:nvSpPr>
        <p:spPr>
          <a:xfrm>
            <a:off x="5000739" y="1317159"/>
            <a:ext cx="6510300" cy="42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rmAutofit lnSpcReduction="20000"/>
          </a:bodyPr>
          <a:lstStyle/>
          <a:p>
            <a:pPr indent="-615950" lvl="0" marL="660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</a:pPr>
            <a:r>
              <a:rPr lang="en-IN" sz="2400"/>
              <a:t>Linear flow of execution</a:t>
            </a:r>
            <a:endParaRPr/>
          </a:p>
          <a:p>
            <a:pPr indent="-615950" lvl="0" marL="660400" rtl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SzPts val="1900"/>
              <a:buChar char="•"/>
            </a:pPr>
            <a:r>
              <a:rPr lang="en-IN" sz="2400"/>
              <a:t>Little amount of code</a:t>
            </a:r>
            <a:endParaRPr/>
          </a:p>
          <a:p>
            <a:pPr indent="-615950" lvl="0" marL="660400" rtl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SzPts val="1900"/>
              <a:buChar char="•"/>
            </a:pPr>
            <a:r>
              <a:rPr lang="en-IN" sz="2400"/>
              <a:t>Extract reusable code into a package</a:t>
            </a:r>
            <a:endParaRPr/>
          </a:p>
          <a:p>
            <a:pPr indent="-615950" lvl="0" marL="660400" rtl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SzPts val="1900"/>
              <a:buChar char="•"/>
            </a:pPr>
            <a:r>
              <a:rPr lang="en-IN" sz="2400"/>
              <a:t>Pre-commit for cleaning notebook before committing to a repository</a:t>
            </a:r>
            <a:endParaRPr/>
          </a:p>
          <a:p>
            <a:pPr indent="-615950" lvl="0" marL="660400" rtl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SzPts val="1900"/>
              <a:buChar char="•"/>
            </a:pPr>
            <a:r>
              <a:rPr lang="en-IN" sz="2400"/>
              <a:t>Set parameters on top so that notebook can be treated as a function (papermill and scrapbook packages)</a:t>
            </a:r>
            <a:endParaRPr/>
          </a:p>
        </p:txBody>
      </p:sp>
      <p:sp>
        <p:nvSpPr>
          <p:cNvPr id="259" name="Google Shape;259;g2ba3b8cb381_0_257"/>
          <p:cNvSpPr txBox="1"/>
          <p:nvPr>
            <p:ph idx="12" type="sldNum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260" name="Google Shape;260;g2ba3b8cb381_0_257"/>
          <p:cNvSpPr txBox="1"/>
          <p:nvPr/>
        </p:nvSpPr>
        <p:spPr>
          <a:xfrm>
            <a:off x="1023667" y="6043796"/>
            <a:ext cx="85989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It is OK, to do exploratory quick&amp;dirty model development.</a:t>
            </a:r>
            <a:endParaRPr sz="19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Once we start communicating the model outside, we need to clean it!</a:t>
            </a:r>
            <a:endParaRPr sz="1900"/>
          </a:p>
        </p:txBody>
      </p:sp>
      <p:pic>
        <p:nvPicPr>
          <p:cNvPr id="261" name="Google Shape;261;g2ba3b8cb381_0_2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047951" y="-4948767"/>
            <a:ext cx="13292666" cy="103123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ble&#10;&#10;Description automatically generated" id="262" name="Google Shape;262;g2ba3b8cb381_0_2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5700" y="3372359"/>
            <a:ext cx="3935999" cy="20451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aphical user interface, text, application, email&#10;&#10;Description automatically generated" id="263" name="Google Shape;263;g2ba3b8cb381_0_25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8758" y="2352450"/>
            <a:ext cx="3935999" cy="10199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2ba3b8cb381_0_269"/>
          <p:cNvSpPr txBox="1"/>
          <p:nvPr>
            <p:ph type="title"/>
          </p:nvPr>
        </p:nvSpPr>
        <p:spPr>
          <a:xfrm>
            <a:off x="-3600600" y="486833"/>
            <a:ext cx="14020800" cy="176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r>
              <a:rPr lang="en-IN" sz="4300"/>
              <a:t>From Model-driven to Data-driven ML</a:t>
            </a:r>
            <a:endParaRPr/>
          </a:p>
        </p:txBody>
      </p:sp>
      <p:sp>
        <p:nvSpPr>
          <p:cNvPr id="270" name="Google Shape;270;g2ba3b8cb381_0_269"/>
          <p:cNvSpPr txBox="1"/>
          <p:nvPr>
            <p:ph idx="12" type="sldNum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graphicFrame>
        <p:nvGraphicFramePr>
          <p:cNvPr id="271" name="Google Shape;271;g2ba3b8cb381_0_269"/>
          <p:cNvGraphicFramePr/>
          <p:nvPr/>
        </p:nvGraphicFramePr>
        <p:xfrm>
          <a:off x="1522765" y="219286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{24237A11-138C-420B-B97F-9067840C8B10}</a:tableStyleId>
              </a:tblPr>
              <a:tblGrid>
                <a:gridCol w="3345375"/>
                <a:gridCol w="3008400"/>
                <a:gridCol w="2789025"/>
              </a:tblGrid>
              <a:tr h="4944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</a:txBody>
                  <a:tcPr marT="60975" marB="60975" marR="121925" marL="1219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 u="none" cap="none" strike="noStrike"/>
                        <a:t>Model-driven ML</a:t>
                      </a:r>
                      <a:endParaRPr sz="1900"/>
                    </a:p>
                  </a:txBody>
                  <a:tcPr marT="60975" marB="60975" marR="121925" marL="1219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 u="none" cap="none" strike="noStrike"/>
                        <a:t>Data-driven ML</a:t>
                      </a:r>
                      <a:endParaRPr sz="1900"/>
                    </a:p>
                  </a:txBody>
                  <a:tcPr marT="60975" marB="60975" marR="121925" marL="121925"/>
                </a:tc>
              </a:tr>
              <a:tr h="4944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IN" sz="2400" u="none" cap="none" strike="noStrike"/>
                        <a:t>Fixed component</a:t>
                      </a:r>
                      <a:endParaRPr sz="1900"/>
                    </a:p>
                  </a:txBody>
                  <a:tcPr marT="60975" marB="60975" marR="121925" marL="1219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 u="none" cap="none" strike="noStrike"/>
                        <a:t>Dataset</a:t>
                      </a:r>
                      <a:endParaRPr sz="1900"/>
                    </a:p>
                  </a:txBody>
                  <a:tcPr marT="60975" marB="60975" marR="121925" marL="1219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 u="none" cap="none" strike="noStrike"/>
                        <a:t>Model Architecture</a:t>
                      </a:r>
                      <a:endParaRPr sz="1900"/>
                    </a:p>
                  </a:txBody>
                  <a:tcPr marT="60975" marB="60975" marR="121925" marL="121925"/>
                </a:tc>
              </a:tr>
              <a:tr h="4944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IN" sz="2400" u="none" cap="none" strike="noStrike"/>
                        <a:t>Variable component</a:t>
                      </a:r>
                      <a:endParaRPr sz="1900"/>
                    </a:p>
                  </a:txBody>
                  <a:tcPr marT="60975" marB="60975" marR="121925" marL="1219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 u="none" cap="none" strike="noStrike"/>
                        <a:t>Model Architecture</a:t>
                      </a:r>
                      <a:endParaRPr sz="1900"/>
                    </a:p>
                  </a:txBody>
                  <a:tcPr marT="60975" marB="60975" marR="121925" marL="1219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 u="none" cap="none" strike="noStrike"/>
                        <a:t>Dataset</a:t>
                      </a:r>
                      <a:endParaRPr sz="1900"/>
                    </a:p>
                  </a:txBody>
                  <a:tcPr marT="60975" marB="60975" marR="121925" marL="121925"/>
                </a:tc>
              </a:tr>
              <a:tr h="4944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IN" sz="2400" u="none" cap="none" strike="noStrike"/>
                        <a:t>Objective</a:t>
                      </a:r>
                      <a:endParaRPr sz="1900"/>
                    </a:p>
                  </a:txBody>
                  <a:tcPr marT="60975" marB="60975" marR="121925" marL="1219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 u="none" cap="none" strike="noStrike"/>
                        <a:t>High accuracy</a:t>
                      </a:r>
                      <a:endParaRPr sz="1900"/>
                    </a:p>
                  </a:txBody>
                  <a:tcPr marT="60975" marB="60975" marR="121925" marL="1219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 u="none" cap="none" strike="noStrike"/>
                        <a:t>Fairness, low bias</a:t>
                      </a:r>
                      <a:endParaRPr sz="1900"/>
                    </a:p>
                  </a:txBody>
                  <a:tcPr marT="60975" marB="60975" marR="121925" marL="121925"/>
                </a:tc>
              </a:tr>
              <a:tr h="4944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IN" sz="2400"/>
                        <a:t>Explainability</a:t>
                      </a:r>
                      <a:endParaRPr sz="1900"/>
                    </a:p>
                  </a:txBody>
                  <a:tcPr marT="60975" marB="60975" marR="121925" marL="1219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Limited</a:t>
                      </a:r>
                      <a:endParaRPr sz="1900"/>
                    </a:p>
                  </a:txBody>
                  <a:tcPr marT="60975" marB="60975" marR="121925" marL="1219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Possible</a:t>
                      </a:r>
                      <a:endParaRPr sz="1900"/>
                    </a:p>
                  </a:txBody>
                  <a:tcPr marT="60975" marB="60975" marR="121925" marL="121925"/>
                </a:tc>
              </a:tr>
            </a:tbl>
          </a:graphicData>
        </a:graphic>
      </p:graphicFrame>
      <p:sp>
        <p:nvSpPr>
          <p:cNvPr id="272" name="Google Shape;272;g2ba3b8cb381_0_269"/>
          <p:cNvSpPr txBox="1"/>
          <p:nvPr/>
        </p:nvSpPr>
        <p:spPr>
          <a:xfrm>
            <a:off x="996176" y="6046471"/>
            <a:ext cx="80535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https://datacentricai.org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https://spectrum.ieee.org/andrew-ng-data-centric-ai</a:t>
            </a: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19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2ba3b8cb381_0_278"/>
          <p:cNvSpPr txBox="1"/>
          <p:nvPr>
            <p:ph type="title"/>
          </p:nvPr>
        </p:nvSpPr>
        <p:spPr>
          <a:xfrm>
            <a:off x="1636825" y="614903"/>
            <a:ext cx="14625600" cy="1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00"/>
              <a:buFont typeface="Arial"/>
              <a:buNone/>
            </a:pPr>
            <a:r>
              <a:rPr lang="en-IN"/>
              <a:t>Modelling</a:t>
            </a:r>
            <a:endParaRPr/>
          </a:p>
        </p:txBody>
      </p:sp>
      <p:sp>
        <p:nvSpPr>
          <p:cNvPr id="278" name="Google Shape;278;g2ba3b8cb381_0_278"/>
          <p:cNvSpPr txBox="1"/>
          <p:nvPr>
            <p:ph idx="12" type="sldNum"/>
          </p:nvPr>
        </p:nvSpPr>
        <p:spPr>
          <a:xfrm>
            <a:off x="14551780" y="8475134"/>
            <a:ext cx="8913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279" name="Google Shape;279;g2ba3b8cb381_0_278"/>
          <p:cNvSpPr txBox="1"/>
          <p:nvPr>
            <p:ph idx="1" type="body"/>
          </p:nvPr>
        </p:nvSpPr>
        <p:spPr>
          <a:xfrm>
            <a:off x="3440500" y="2341174"/>
            <a:ext cx="3657600" cy="1451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60925" spcFirstLastPara="1" rIns="60925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IN"/>
              <a:t>Training challenges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SzPts val="1500"/>
              <a:buNone/>
            </a:pPr>
            <a:r>
              <a:rPr lang="en-IN"/>
              <a:t>Rare events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SzPts val="1500"/>
              <a:buNone/>
            </a:pPr>
            <a:r>
              <a:rPr lang="en-IN"/>
              <a:t>Analyzing results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  <p:grpSp>
        <p:nvGrpSpPr>
          <p:cNvPr id="280" name="Google Shape;280;g2ba3b8cb381_0_278"/>
          <p:cNvGrpSpPr/>
          <p:nvPr/>
        </p:nvGrpSpPr>
        <p:grpSpPr>
          <a:xfrm>
            <a:off x="1230381" y="6173780"/>
            <a:ext cx="9210591" cy="570786"/>
            <a:chOff x="2025" y="0"/>
            <a:chExt cx="6908116" cy="428100"/>
          </a:xfrm>
        </p:grpSpPr>
        <p:sp>
          <p:nvSpPr>
            <p:cNvPr id="281" name="Google Shape;281;g2ba3b8cb381_0_278"/>
            <p:cNvSpPr/>
            <p:nvPr/>
          </p:nvSpPr>
          <p:spPr>
            <a:xfrm>
              <a:off x="2025" y="0"/>
              <a:ext cx="2031900" cy="428100"/>
            </a:xfrm>
            <a:prstGeom prst="homePlate">
              <a:avLst>
                <a:gd fmla="val 50000" name="adj"/>
              </a:avLst>
            </a:prstGeom>
            <a:solidFill>
              <a:schemeClr val="dk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g2ba3b8cb381_0_278"/>
            <p:cNvSpPr txBox="1"/>
            <p:nvPr/>
          </p:nvSpPr>
          <p:spPr>
            <a:xfrm>
              <a:off x="2025" y="0"/>
              <a:ext cx="1924800" cy="42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106675" spcFirstLastPara="1" rIns="2667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IN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Data Engineering</a:t>
              </a:r>
              <a:endParaRPr sz="1900"/>
            </a:p>
          </p:txBody>
        </p:sp>
        <p:sp>
          <p:nvSpPr>
            <p:cNvPr id="283" name="Google Shape;283;g2ba3b8cb381_0_278"/>
            <p:cNvSpPr/>
            <p:nvPr/>
          </p:nvSpPr>
          <p:spPr>
            <a:xfrm>
              <a:off x="1627430" y="0"/>
              <a:ext cx="2031900" cy="428100"/>
            </a:xfrm>
            <a:prstGeom prst="chevron">
              <a:avLst>
                <a:gd fmla="val 50000" name="adj"/>
              </a:avLst>
            </a:prstGeom>
            <a:solidFill>
              <a:schemeClr val="dk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g2ba3b8cb381_0_278"/>
            <p:cNvSpPr txBox="1"/>
            <p:nvPr/>
          </p:nvSpPr>
          <p:spPr>
            <a:xfrm>
              <a:off x="1841443" y="0"/>
              <a:ext cx="1603800" cy="42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80000" spcFirstLastPara="1" rIns="2667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IN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Modelling</a:t>
              </a:r>
              <a:endParaRPr sz="1900"/>
            </a:p>
          </p:txBody>
        </p:sp>
        <p:sp>
          <p:nvSpPr>
            <p:cNvPr id="285" name="Google Shape;285;g2ba3b8cb381_0_278"/>
            <p:cNvSpPr/>
            <p:nvPr/>
          </p:nvSpPr>
          <p:spPr>
            <a:xfrm>
              <a:off x="3252835" y="0"/>
              <a:ext cx="2031900" cy="428100"/>
            </a:xfrm>
            <a:prstGeom prst="chevron">
              <a:avLst>
                <a:gd fmla="val 50000" name="adj"/>
              </a:avLst>
            </a:prstGeom>
            <a:solidFill>
              <a:schemeClr val="accent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g2ba3b8cb381_0_278"/>
            <p:cNvSpPr txBox="1"/>
            <p:nvPr/>
          </p:nvSpPr>
          <p:spPr>
            <a:xfrm>
              <a:off x="3466848" y="0"/>
              <a:ext cx="1603800" cy="42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80000" spcFirstLastPara="1" rIns="2667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IN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Deployment</a:t>
              </a:r>
              <a:endParaRPr sz="1900"/>
            </a:p>
          </p:txBody>
        </p:sp>
        <p:sp>
          <p:nvSpPr>
            <p:cNvPr id="287" name="Google Shape;287;g2ba3b8cb381_0_278"/>
            <p:cNvSpPr/>
            <p:nvPr/>
          </p:nvSpPr>
          <p:spPr>
            <a:xfrm>
              <a:off x="4878241" y="0"/>
              <a:ext cx="2031900" cy="428100"/>
            </a:xfrm>
            <a:prstGeom prst="chevron">
              <a:avLst>
                <a:gd fmla="val 50000" name="adj"/>
              </a:avLst>
            </a:prstGeom>
            <a:solidFill>
              <a:schemeClr val="accent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g2ba3b8cb381_0_278"/>
            <p:cNvSpPr txBox="1"/>
            <p:nvPr/>
          </p:nvSpPr>
          <p:spPr>
            <a:xfrm>
              <a:off x="5092254" y="0"/>
              <a:ext cx="1603800" cy="42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80000" spcFirstLastPara="1" rIns="2667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IN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Monitoring</a:t>
              </a:r>
              <a:endParaRPr sz="1900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2ba3b8cb381_0_294"/>
          <p:cNvSpPr txBox="1"/>
          <p:nvPr>
            <p:ph type="title"/>
          </p:nvPr>
        </p:nvSpPr>
        <p:spPr>
          <a:xfrm>
            <a:off x="-3148700" y="215783"/>
            <a:ext cx="14020800" cy="176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r>
              <a:rPr lang="en-IN" sz="4300"/>
              <a:t>Selecting Data for Training</a:t>
            </a:r>
            <a:endParaRPr/>
          </a:p>
        </p:txBody>
      </p:sp>
      <p:sp>
        <p:nvSpPr>
          <p:cNvPr id="294" name="Google Shape;294;g2ba3b8cb381_0_294"/>
          <p:cNvSpPr txBox="1"/>
          <p:nvPr>
            <p:ph idx="12" type="sldNum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295" name="Google Shape;295;g2ba3b8cb381_0_294"/>
          <p:cNvSpPr/>
          <p:nvPr/>
        </p:nvSpPr>
        <p:spPr>
          <a:xfrm>
            <a:off x="9127307" y="1618105"/>
            <a:ext cx="1920000" cy="6633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Validation</a:t>
            </a:r>
            <a:endParaRPr sz="19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20%</a:t>
            </a:r>
            <a:endParaRPr sz="1900"/>
          </a:p>
        </p:txBody>
      </p:sp>
      <p:sp>
        <p:nvSpPr>
          <p:cNvPr id="296" name="Google Shape;296;g2ba3b8cb381_0_294"/>
          <p:cNvSpPr/>
          <p:nvPr/>
        </p:nvSpPr>
        <p:spPr>
          <a:xfrm>
            <a:off x="1425920" y="1618105"/>
            <a:ext cx="7680000" cy="6633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Training</a:t>
            </a:r>
            <a:endParaRPr sz="19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80%</a:t>
            </a:r>
            <a:endParaRPr sz="1900"/>
          </a:p>
        </p:txBody>
      </p:sp>
      <p:sp>
        <p:nvSpPr>
          <p:cNvPr id="297" name="Google Shape;297;g2ba3b8cb381_0_294"/>
          <p:cNvSpPr txBox="1"/>
          <p:nvPr/>
        </p:nvSpPr>
        <p:spPr>
          <a:xfrm>
            <a:off x="74867" y="1703421"/>
            <a:ext cx="1306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Dataset</a:t>
            </a:r>
            <a:endParaRPr sz="1900"/>
          </a:p>
        </p:txBody>
      </p:sp>
      <p:sp>
        <p:nvSpPr>
          <p:cNvPr id="298" name="Google Shape;298;g2ba3b8cb381_0_294"/>
          <p:cNvSpPr/>
          <p:nvPr/>
        </p:nvSpPr>
        <p:spPr>
          <a:xfrm>
            <a:off x="2893579" y="3687871"/>
            <a:ext cx="1680000" cy="9600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</a:t>
            </a:r>
            <a:endParaRPr sz="1900"/>
          </a:p>
        </p:txBody>
      </p:sp>
      <p:sp>
        <p:nvSpPr>
          <p:cNvPr id="299" name="Google Shape;299;g2ba3b8cb381_0_294"/>
          <p:cNvSpPr/>
          <p:nvPr/>
        </p:nvSpPr>
        <p:spPr>
          <a:xfrm>
            <a:off x="8217783" y="3687871"/>
            <a:ext cx="1680000" cy="9600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validate</a:t>
            </a:r>
            <a:endParaRPr sz="1900"/>
          </a:p>
        </p:txBody>
      </p:sp>
      <p:sp>
        <p:nvSpPr>
          <p:cNvPr id="300" name="Google Shape;300;g2ba3b8cb381_0_294"/>
          <p:cNvSpPr/>
          <p:nvPr/>
        </p:nvSpPr>
        <p:spPr>
          <a:xfrm>
            <a:off x="3557108" y="3243701"/>
            <a:ext cx="5677200" cy="1219200"/>
          </a:xfrm>
          <a:prstGeom prst="arc">
            <a:avLst>
              <a:gd fmla="val 11045641" name="adj1"/>
              <a:gd fmla="val 21368481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g2ba3b8cb381_0_294"/>
          <p:cNvSpPr txBox="1"/>
          <p:nvPr/>
        </p:nvSpPr>
        <p:spPr>
          <a:xfrm>
            <a:off x="5084568" y="3736983"/>
            <a:ext cx="24693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Hyperparameter</a:t>
            </a:r>
            <a:endParaRPr sz="19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tuning</a:t>
            </a:r>
            <a:endParaRPr sz="1900"/>
          </a:p>
        </p:txBody>
      </p:sp>
      <p:sp>
        <p:nvSpPr>
          <p:cNvPr id="302" name="Google Shape;302;g2ba3b8cb381_0_294"/>
          <p:cNvSpPr/>
          <p:nvPr/>
        </p:nvSpPr>
        <p:spPr>
          <a:xfrm rot="10800000">
            <a:off x="3557055" y="3872313"/>
            <a:ext cx="5677200" cy="1219200"/>
          </a:xfrm>
          <a:prstGeom prst="arc">
            <a:avLst>
              <a:gd fmla="val 11045641" name="adj1"/>
              <a:gd fmla="val 21368481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g2ba3b8cb381_0_294"/>
          <p:cNvSpPr txBox="1"/>
          <p:nvPr/>
        </p:nvSpPr>
        <p:spPr>
          <a:xfrm>
            <a:off x="1374587" y="6217239"/>
            <a:ext cx="9069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With this approach, the model eventually sees the entire dataset.</a:t>
            </a:r>
            <a:endParaRPr sz="19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2ba3b8cb381_0_309"/>
          <p:cNvSpPr txBox="1"/>
          <p:nvPr>
            <p:ph type="title"/>
          </p:nvPr>
        </p:nvSpPr>
        <p:spPr>
          <a:xfrm>
            <a:off x="-4145525" y="331158"/>
            <a:ext cx="14020800" cy="176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r>
              <a:rPr lang="en-IN" sz="4300"/>
              <a:t>Selecting Data for Training</a:t>
            </a:r>
            <a:endParaRPr/>
          </a:p>
        </p:txBody>
      </p:sp>
      <p:sp>
        <p:nvSpPr>
          <p:cNvPr id="309" name="Google Shape;309;g2ba3b8cb381_0_309"/>
          <p:cNvSpPr txBox="1"/>
          <p:nvPr>
            <p:ph idx="12" type="sldNum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310" name="Google Shape;310;g2ba3b8cb381_0_309"/>
          <p:cNvSpPr/>
          <p:nvPr/>
        </p:nvSpPr>
        <p:spPr>
          <a:xfrm>
            <a:off x="8647067" y="1618105"/>
            <a:ext cx="1440000" cy="6633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Validation</a:t>
            </a:r>
            <a:endParaRPr sz="19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15%</a:t>
            </a:r>
            <a:endParaRPr sz="1900"/>
          </a:p>
        </p:txBody>
      </p:sp>
      <p:sp>
        <p:nvSpPr>
          <p:cNvPr id="311" name="Google Shape;311;g2ba3b8cb381_0_309"/>
          <p:cNvSpPr/>
          <p:nvPr/>
        </p:nvSpPr>
        <p:spPr>
          <a:xfrm>
            <a:off x="1425920" y="1618105"/>
            <a:ext cx="7200000" cy="6633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Training</a:t>
            </a:r>
            <a:endParaRPr sz="19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75%</a:t>
            </a:r>
            <a:endParaRPr sz="1900"/>
          </a:p>
        </p:txBody>
      </p:sp>
      <p:sp>
        <p:nvSpPr>
          <p:cNvPr id="312" name="Google Shape;312;g2ba3b8cb381_0_309"/>
          <p:cNvSpPr txBox="1"/>
          <p:nvPr/>
        </p:nvSpPr>
        <p:spPr>
          <a:xfrm>
            <a:off x="74867" y="1703421"/>
            <a:ext cx="1306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Dataset</a:t>
            </a:r>
            <a:endParaRPr sz="1900"/>
          </a:p>
        </p:txBody>
      </p:sp>
      <p:sp>
        <p:nvSpPr>
          <p:cNvPr id="313" name="Google Shape;313;g2ba3b8cb381_0_309"/>
          <p:cNvSpPr/>
          <p:nvPr/>
        </p:nvSpPr>
        <p:spPr>
          <a:xfrm>
            <a:off x="1425920" y="3687871"/>
            <a:ext cx="1680000" cy="9600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</a:t>
            </a:r>
            <a:endParaRPr sz="1900"/>
          </a:p>
        </p:txBody>
      </p:sp>
      <p:sp>
        <p:nvSpPr>
          <p:cNvPr id="314" name="Google Shape;314;g2ba3b8cb381_0_309"/>
          <p:cNvSpPr/>
          <p:nvPr/>
        </p:nvSpPr>
        <p:spPr>
          <a:xfrm>
            <a:off x="6750124" y="3687871"/>
            <a:ext cx="1680000" cy="9600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validate</a:t>
            </a:r>
            <a:endParaRPr sz="1900"/>
          </a:p>
        </p:txBody>
      </p:sp>
      <p:sp>
        <p:nvSpPr>
          <p:cNvPr id="315" name="Google Shape;315;g2ba3b8cb381_0_309"/>
          <p:cNvSpPr/>
          <p:nvPr/>
        </p:nvSpPr>
        <p:spPr>
          <a:xfrm>
            <a:off x="2089449" y="3243701"/>
            <a:ext cx="5677200" cy="1219200"/>
          </a:xfrm>
          <a:prstGeom prst="arc">
            <a:avLst>
              <a:gd fmla="val 11045641" name="adj1"/>
              <a:gd fmla="val 21368481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g2ba3b8cb381_0_309"/>
          <p:cNvSpPr txBox="1"/>
          <p:nvPr/>
        </p:nvSpPr>
        <p:spPr>
          <a:xfrm>
            <a:off x="3823855" y="3768141"/>
            <a:ext cx="22233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Hyperparameter</a:t>
            </a:r>
            <a:endParaRPr sz="19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tuning</a:t>
            </a:r>
            <a:endParaRPr sz="1900"/>
          </a:p>
        </p:txBody>
      </p:sp>
      <p:sp>
        <p:nvSpPr>
          <p:cNvPr id="317" name="Google Shape;317;g2ba3b8cb381_0_309"/>
          <p:cNvSpPr/>
          <p:nvPr/>
        </p:nvSpPr>
        <p:spPr>
          <a:xfrm rot="10800000">
            <a:off x="2089396" y="3872313"/>
            <a:ext cx="5677200" cy="1219200"/>
          </a:xfrm>
          <a:prstGeom prst="arc">
            <a:avLst>
              <a:gd fmla="val 11045641" name="adj1"/>
              <a:gd fmla="val 21368481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g2ba3b8cb381_0_309"/>
          <p:cNvSpPr txBox="1"/>
          <p:nvPr/>
        </p:nvSpPr>
        <p:spPr>
          <a:xfrm>
            <a:off x="1003887" y="6217239"/>
            <a:ext cx="10180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Splitting dataset in three allows to perform a final check with unseen data.</a:t>
            </a:r>
            <a:endParaRPr sz="1900"/>
          </a:p>
        </p:txBody>
      </p:sp>
      <p:sp>
        <p:nvSpPr>
          <p:cNvPr id="319" name="Google Shape;319;g2ba3b8cb381_0_309"/>
          <p:cNvSpPr/>
          <p:nvPr/>
        </p:nvSpPr>
        <p:spPr>
          <a:xfrm>
            <a:off x="10108213" y="1618105"/>
            <a:ext cx="960000" cy="6633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Test</a:t>
            </a:r>
            <a:endParaRPr sz="19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10%</a:t>
            </a:r>
            <a:endParaRPr sz="1900"/>
          </a:p>
        </p:txBody>
      </p:sp>
      <p:sp>
        <p:nvSpPr>
          <p:cNvPr id="320" name="Google Shape;320;g2ba3b8cb381_0_309"/>
          <p:cNvSpPr/>
          <p:nvPr/>
        </p:nvSpPr>
        <p:spPr>
          <a:xfrm>
            <a:off x="9388213" y="3677992"/>
            <a:ext cx="1680000" cy="9600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test</a:t>
            </a:r>
            <a:endParaRPr sz="1900"/>
          </a:p>
        </p:txBody>
      </p:sp>
      <p:cxnSp>
        <p:nvCxnSpPr>
          <p:cNvPr id="321" name="Google Shape;321;g2ba3b8cb381_0_309"/>
          <p:cNvCxnSpPr>
            <a:stCxn id="314" idx="3"/>
            <a:endCxn id="320" idx="1"/>
          </p:cNvCxnSpPr>
          <p:nvPr/>
        </p:nvCxnSpPr>
        <p:spPr>
          <a:xfrm flipH="1" rot="10800000">
            <a:off x="8430124" y="4157971"/>
            <a:ext cx="958200" cy="9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22" name="Google Shape;322;g2ba3b8cb381_0_309"/>
          <p:cNvSpPr txBox="1"/>
          <p:nvPr/>
        </p:nvSpPr>
        <p:spPr>
          <a:xfrm>
            <a:off x="8428121" y="3391628"/>
            <a:ext cx="960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Final</a:t>
            </a:r>
            <a:endParaRPr sz="19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check</a:t>
            </a:r>
            <a:endParaRPr sz="19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2ba3b8cb381_0_328"/>
          <p:cNvSpPr txBox="1"/>
          <p:nvPr>
            <p:ph type="title"/>
          </p:nvPr>
        </p:nvSpPr>
        <p:spPr>
          <a:xfrm>
            <a:off x="-4012625" y="393779"/>
            <a:ext cx="13778700" cy="96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r>
              <a:rPr lang="en-IN" sz="4300"/>
              <a:t>Balancing Datasets</a:t>
            </a:r>
            <a:endParaRPr/>
          </a:p>
        </p:txBody>
      </p:sp>
      <p:sp>
        <p:nvSpPr>
          <p:cNvPr id="328" name="Google Shape;328;g2ba3b8cb381_0_328"/>
          <p:cNvSpPr txBox="1"/>
          <p:nvPr>
            <p:ph idx="1" type="body"/>
          </p:nvPr>
        </p:nvSpPr>
        <p:spPr>
          <a:xfrm>
            <a:off x="609600" y="1164589"/>
            <a:ext cx="11237100" cy="10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rmAutofit/>
          </a:bodyPr>
          <a:lstStyle/>
          <a:p>
            <a:pPr indent="0" lvl="0" marL="50800" rtl="0" algn="l"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en-IN" sz="2400"/>
              <a:t>Consider a binary classification problem with a dataset composed of 200 entries.</a:t>
            </a:r>
            <a:endParaRPr/>
          </a:p>
          <a:p>
            <a:pPr indent="0" lvl="0" marL="50800" rtl="0" algn="l">
              <a:spcBef>
                <a:spcPts val="500"/>
              </a:spcBef>
              <a:spcAft>
                <a:spcPts val="0"/>
              </a:spcAft>
              <a:buSzPts val="1900"/>
              <a:buNone/>
            </a:pPr>
            <a:r>
              <a:rPr lang="en-IN" sz="2400"/>
              <a:t>There are </a:t>
            </a:r>
            <a:r>
              <a:rPr lang="en-IN" sz="2400">
                <a:solidFill>
                  <a:srgbClr val="262626"/>
                </a:solidFill>
              </a:rPr>
              <a:t>160 negative examples (no failure)</a:t>
            </a:r>
            <a:r>
              <a:rPr lang="en-IN" sz="2400"/>
              <a:t> and </a:t>
            </a:r>
            <a:r>
              <a:rPr lang="en-IN" sz="2400">
                <a:solidFill>
                  <a:srgbClr val="FF0000"/>
                </a:solidFill>
              </a:rPr>
              <a:t>40 positive ones (failure)</a:t>
            </a:r>
            <a:r>
              <a:rPr lang="en-IN" sz="2400"/>
              <a:t>. </a:t>
            </a:r>
            <a:endParaRPr/>
          </a:p>
        </p:txBody>
      </p:sp>
      <p:sp>
        <p:nvSpPr>
          <p:cNvPr id="329" name="Google Shape;329;g2ba3b8cb381_0_328"/>
          <p:cNvSpPr txBox="1"/>
          <p:nvPr>
            <p:ph idx="12" type="sldNum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330" name="Google Shape;330;g2ba3b8cb381_0_328"/>
          <p:cNvSpPr txBox="1"/>
          <p:nvPr/>
        </p:nvSpPr>
        <p:spPr>
          <a:xfrm>
            <a:off x="345064" y="2687717"/>
            <a:ext cx="1614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Expected:</a:t>
            </a:r>
            <a:endParaRPr sz="1900"/>
          </a:p>
        </p:txBody>
      </p:sp>
      <p:sp>
        <p:nvSpPr>
          <p:cNvPr id="331" name="Google Shape;331;g2ba3b8cb381_0_328"/>
          <p:cNvSpPr txBox="1"/>
          <p:nvPr/>
        </p:nvSpPr>
        <p:spPr>
          <a:xfrm>
            <a:off x="345064" y="4541331"/>
            <a:ext cx="1494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Random:</a:t>
            </a:r>
            <a:endParaRPr sz="1900"/>
          </a:p>
        </p:txBody>
      </p:sp>
      <p:sp>
        <p:nvSpPr>
          <p:cNvPr id="332" name="Google Shape;332;g2ba3b8cb381_0_328"/>
          <p:cNvSpPr/>
          <p:nvPr/>
        </p:nvSpPr>
        <p:spPr>
          <a:xfrm>
            <a:off x="9180328" y="2451808"/>
            <a:ext cx="1440000" cy="9645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Validation</a:t>
            </a:r>
            <a:endParaRPr sz="19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15%</a:t>
            </a:r>
            <a:br>
              <a:rPr lang="en-IN" sz="21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IN" sz="21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IN" sz="2100">
                <a:solidFill>
                  <a:srgbClr val="434654"/>
                </a:solidFill>
                <a:latin typeface="Arial"/>
                <a:ea typeface="Arial"/>
                <a:cs typeface="Arial"/>
                <a:sym typeface="Arial"/>
              </a:rPr>
              <a:t>24</a:t>
            </a:r>
            <a:r>
              <a:rPr lang="en-IN" sz="21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r>
              <a:rPr lang="en-IN" sz="21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r>
              <a:rPr lang="en-IN" sz="21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900"/>
          </a:p>
        </p:txBody>
      </p:sp>
      <p:sp>
        <p:nvSpPr>
          <p:cNvPr id="333" name="Google Shape;333;g2ba3b8cb381_0_328"/>
          <p:cNvSpPr/>
          <p:nvPr/>
        </p:nvSpPr>
        <p:spPr>
          <a:xfrm>
            <a:off x="1959181" y="2451807"/>
            <a:ext cx="7200000" cy="9645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Training</a:t>
            </a:r>
            <a:endParaRPr sz="19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75% </a:t>
            </a:r>
            <a:br>
              <a:rPr lang="en-I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I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IN" sz="21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120</a:t>
            </a:r>
            <a:r>
              <a:rPr lang="en-I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+ </a:t>
            </a:r>
            <a:r>
              <a:rPr lang="en-IN" sz="21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30</a:t>
            </a:r>
            <a:r>
              <a:rPr lang="en-I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900"/>
          </a:p>
        </p:txBody>
      </p:sp>
      <p:sp>
        <p:nvSpPr>
          <p:cNvPr id="334" name="Google Shape;334;g2ba3b8cb381_0_328"/>
          <p:cNvSpPr/>
          <p:nvPr/>
        </p:nvSpPr>
        <p:spPr>
          <a:xfrm>
            <a:off x="10641473" y="2451808"/>
            <a:ext cx="1286100" cy="9645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Test</a:t>
            </a:r>
            <a:endParaRPr sz="19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10%</a:t>
            </a:r>
            <a:endParaRPr sz="19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IN" sz="2100">
                <a:solidFill>
                  <a:srgbClr val="434654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  <a:r>
              <a:rPr lang="en-IN" sz="21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r>
              <a:rPr lang="en-IN" sz="21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lang="en-IN" sz="21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900"/>
          </a:p>
        </p:txBody>
      </p:sp>
      <p:sp>
        <p:nvSpPr>
          <p:cNvPr id="335" name="Google Shape;335;g2ba3b8cb381_0_328"/>
          <p:cNvSpPr/>
          <p:nvPr/>
        </p:nvSpPr>
        <p:spPr>
          <a:xfrm>
            <a:off x="9180328" y="4246088"/>
            <a:ext cx="1440000" cy="9645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Validation</a:t>
            </a:r>
            <a:endParaRPr sz="19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15%</a:t>
            </a:r>
            <a:br>
              <a:rPr lang="en-IN" sz="21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IN" sz="21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IN" sz="2100">
                <a:solidFill>
                  <a:srgbClr val="434654"/>
                </a:solidFill>
                <a:latin typeface="Arial"/>
                <a:ea typeface="Arial"/>
                <a:cs typeface="Arial"/>
                <a:sym typeface="Arial"/>
              </a:rPr>
              <a:t>19</a:t>
            </a:r>
            <a:r>
              <a:rPr lang="en-IN" sz="21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r>
              <a:rPr lang="en-IN" sz="21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r>
              <a:rPr lang="en-IN" sz="21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900"/>
          </a:p>
        </p:txBody>
      </p:sp>
      <p:sp>
        <p:nvSpPr>
          <p:cNvPr id="336" name="Google Shape;336;g2ba3b8cb381_0_328"/>
          <p:cNvSpPr/>
          <p:nvPr/>
        </p:nvSpPr>
        <p:spPr>
          <a:xfrm>
            <a:off x="1959181" y="4246087"/>
            <a:ext cx="7200000" cy="9645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Training</a:t>
            </a:r>
            <a:endParaRPr sz="19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75% </a:t>
            </a:r>
            <a:br>
              <a:rPr lang="en-I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I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IN" sz="21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131</a:t>
            </a:r>
            <a:r>
              <a:rPr lang="en-I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+ </a:t>
            </a:r>
            <a:r>
              <a:rPr lang="en-IN" sz="21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19</a:t>
            </a:r>
            <a:r>
              <a:rPr lang="en-I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900"/>
          </a:p>
        </p:txBody>
      </p:sp>
      <p:sp>
        <p:nvSpPr>
          <p:cNvPr id="337" name="Google Shape;337;g2ba3b8cb381_0_328"/>
          <p:cNvSpPr/>
          <p:nvPr/>
        </p:nvSpPr>
        <p:spPr>
          <a:xfrm>
            <a:off x="10641473" y="4246088"/>
            <a:ext cx="1286100" cy="9645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Test</a:t>
            </a:r>
            <a:endParaRPr sz="19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10%</a:t>
            </a:r>
            <a:endParaRPr sz="19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IN" sz="2100">
                <a:solidFill>
                  <a:srgbClr val="434654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r>
              <a:rPr lang="en-IN" sz="21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r>
              <a:rPr lang="en-IN" sz="21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r>
              <a:rPr lang="en-IN" sz="21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900"/>
          </a:p>
        </p:txBody>
      </p:sp>
      <p:sp>
        <p:nvSpPr>
          <p:cNvPr id="338" name="Google Shape;338;g2ba3b8cb381_0_328"/>
          <p:cNvSpPr txBox="1"/>
          <p:nvPr/>
        </p:nvSpPr>
        <p:spPr>
          <a:xfrm>
            <a:off x="1152123" y="5925463"/>
            <a:ext cx="98043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For continuous values it is important to preserve statistical distribution.</a:t>
            </a:r>
            <a:endParaRPr sz="19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Although for big datasets it is not an issue, it is still a low-hanging-fruit.</a:t>
            </a:r>
            <a:endParaRPr sz="2400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2ba3b8cb381_0_344"/>
          <p:cNvSpPr txBox="1"/>
          <p:nvPr>
            <p:ph type="title"/>
          </p:nvPr>
        </p:nvSpPr>
        <p:spPr>
          <a:xfrm>
            <a:off x="370425" y="274169"/>
            <a:ext cx="114183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r>
              <a:rPr lang="en-IN" sz="4300"/>
              <a:t>Rare Events</a:t>
            </a:r>
            <a:endParaRPr/>
          </a:p>
        </p:txBody>
      </p:sp>
      <p:sp>
        <p:nvSpPr>
          <p:cNvPr id="345" name="Google Shape;345;g2ba3b8cb381_0_344"/>
          <p:cNvSpPr txBox="1"/>
          <p:nvPr>
            <p:ph idx="12" type="sldNum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pic>
        <p:nvPicPr>
          <p:cNvPr id="346" name="Google Shape;346;g2ba3b8cb381_0_3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0419" y="1173936"/>
            <a:ext cx="4368360" cy="3772675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g2ba3b8cb381_0_344"/>
          <p:cNvSpPr txBox="1"/>
          <p:nvPr/>
        </p:nvSpPr>
        <p:spPr>
          <a:xfrm>
            <a:off x="1023668" y="6165911"/>
            <a:ext cx="9890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 Obermair, Extension of Signal Monitoring Applications with Machine Learning, Master Thesis, TU Graz</a:t>
            </a:r>
            <a:endParaRPr sz="19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M. Brice, LHC tunnel Pictures during LS2, </a:t>
            </a:r>
            <a:r>
              <a:rPr lang="en-IN" sz="16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https://cds.cern.ch/images/CERN-PHOTO-201904-108-15</a:t>
            </a:r>
            <a:r>
              <a:rPr lang="en-IN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g2ba3b8cb381_0_344"/>
          <p:cNvSpPr txBox="1"/>
          <p:nvPr/>
        </p:nvSpPr>
        <p:spPr>
          <a:xfrm>
            <a:off x="609600" y="5543909"/>
            <a:ext cx="10163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There were 3130 healthy signals (Y=False) and 112 faulty ones (Y=True)</a:t>
            </a:r>
            <a:endParaRPr sz="1900"/>
          </a:p>
        </p:txBody>
      </p:sp>
      <p:pic>
        <p:nvPicPr>
          <p:cNvPr id="349" name="Google Shape;349;g2ba3b8cb381_0_3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16741" y="1173936"/>
            <a:ext cx="6706978" cy="377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2ba3b8cb381_0_355"/>
          <p:cNvSpPr txBox="1"/>
          <p:nvPr>
            <p:ph idx="12" type="sldNum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355" name="Google Shape;355;g2ba3b8cb381_0_355"/>
          <p:cNvSpPr txBox="1"/>
          <p:nvPr/>
        </p:nvSpPr>
        <p:spPr>
          <a:xfrm>
            <a:off x="985659" y="6237757"/>
            <a:ext cx="94305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This </a:t>
            </a:r>
            <a:r>
              <a:rPr i="1" lang="en-IN" sz="21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naive</a:t>
            </a:r>
            <a:r>
              <a:rPr lang="en-IN" sz="21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model is guaranteed to achieve 97% average dataset accuracy?!</a:t>
            </a:r>
            <a:endParaRPr sz="1900"/>
          </a:p>
        </p:txBody>
      </p:sp>
      <p:sp>
        <p:nvSpPr>
          <p:cNvPr id="356" name="Google Shape;356;g2ba3b8cb381_0_355"/>
          <p:cNvSpPr txBox="1"/>
          <p:nvPr>
            <p:ph type="title"/>
          </p:nvPr>
        </p:nvSpPr>
        <p:spPr>
          <a:xfrm>
            <a:off x="-2671950" y="579877"/>
            <a:ext cx="13836000" cy="137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r>
              <a:rPr lang="en-IN" sz="4300"/>
              <a:t>Rare Events</a:t>
            </a:r>
            <a:endParaRPr/>
          </a:p>
        </p:txBody>
      </p:sp>
      <p:pic>
        <p:nvPicPr>
          <p:cNvPr id="357" name="Google Shape;357;g2ba3b8cb381_0_3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5659" y="1531788"/>
            <a:ext cx="10363198" cy="3059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2ba3b8cb381_0_363"/>
          <p:cNvSpPr txBox="1"/>
          <p:nvPr>
            <p:ph type="title"/>
          </p:nvPr>
        </p:nvSpPr>
        <p:spPr>
          <a:xfrm>
            <a:off x="-4065750" y="564104"/>
            <a:ext cx="13286700" cy="85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r>
              <a:rPr lang="en-IN" sz="4300"/>
              <a:t>Rare Events</a:t>
            </a:r>
            <a:endParaRPr/>
          </a:p>
        </p:txBody>
      </p:sp>
      <p:sp>
        <p:nvSpPr>
          <p:cNvPr id="364" name="Google Shape;364;g2ba3b8cb381_0_363"/>
          <p:cNvSpPr txBox="1"/>
          <p:nvPr>
            <p:ph idx="12" type="sldNum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365" name="Google Shape;365;g2ba3b8cb381_0_363"/>
          <p:cNvSpPr txBox="1"/>
          <p:nvPr/>
        </p:nvSpPr>
        <p:spPr>
          <a:xfrm>
            <a:off x="934180" y="6270099"/>
            <a:ext cx="99795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0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It is a valuable conversation to decide if precision or recall (or both) is more important.</a:t>
            </a:r>
            <a:endParaRPr sz="1900"/>
          </a:p>
        </p:txBody>
      </p:sp>
      <p:graphicFrame>
        <p:nvGraphicFramePr>
          <p:cNvPr id="366" name="Google Shape;366;g2ba3b8cb381_0_363"/>
          <p:cNvGraphicFramePr/>
          <p:nvPr/>
        </p:nvGraphicFramePr>
        <p:xfrm>
          <a:off x="609600" y="16256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{24237A11-138C-420B-B97F-9067840C8B10}</a:tableStyleId>
              </a:tblPr>
              <a:tblGrid>
                <a:gridCol w="715225"/>
                <a:gridCol w="1608175"/>
                <a:gridCol w="1771300"/>
                <a:gridCol w="1748300"/>
              </a:tblGrid>
              <a:tr h="719525">
                <a:tc gridSpan="2" row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/>
                    </a:p>
                  </a:txBody>
                  <a:tcPr marT="60975" marB="60975" marR="121925" marL="121925"/>
                </a:tc>
                <a:tc rowSpan="2" hMerge="1"/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>
                          <a:solidFill>
                            <a:schemeClr val="dk2"/>
                          </a:solidFill>
                        </a:rPr>
                        <a:t>Ground truth</a:t>
                      </a:r>
                      <a:endParaRPr sz="1900"/>
                    </a:p>
                  </a:txBody>
                  <a:tcPr marT="60975" marB="60975" marR="121925" marL="121925"/>
                </a:tc>
                <a:tc hMerge="1"/>
              </a:tr>
              <a:tr h="736400">
                <a:tc gridSpan="2" vMerge="1"/>
                <a:tc hMerge="1"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Y = True</a:t>
                      </a:r>
                      <a:endParaRPr sz="1900"/>
                    </a:p>
                  </a:txBody>
                  <a:tcPr marT="60975" marB="60975" marR="121925" marL="1219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Y = False</a:t>
                      </a:r>
                      <a:endParaRPr sz="1900"/>
                    </a:p>
                  </a:txBody>
                  <a:tcPr marT="60975" marB="60975" marR="121925" marL="121925"/>
                </a:tc>
              </a:tr>
              <a:tr h="719525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IN" sz="2400"/>
                        <a:t>Model</a:t>
                      </a:r>
                      <a:endParaRPr sz="1900"/>
                    </a:p>
                  </a:txBody>
                  <a:tcPr marT="60975" marB="6097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Y = True</a:t>
                      </a:r>
                      <a:endParaRPr sz="1900"/>
                    </a:p>
                  </a:txBody>
                  <a:tcPr marT="60975" marB="6097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br>
                        <a:rPr lang="en-IN" sz="2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i="1" lang="en-IN" sz="1900">
                          <a:solidFill>
                            <a:schemeClr val="accent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true positive</a:t>
                      </a:r>
                      <a:endParaRPr i="1" sz="2400">
                        <a:solidFill>
                          <a:schemeClr val="accent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0975" marB="6097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N" sz="2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br>
                        <a:rPr lang="en-IN" sz="2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0" i="1" lang="en-IN" sz="1900" u="none" cap="none" strike="noStrike">
                          <a:solidFill>
                            <a:srgbClr val="96969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false positive</a:t>
                      </a:r>
                      <a:endParaRPr sz="24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0975" marB="60975" marR="121925" marL="121925" anchor="ctr"/>
                </a:tc>
              </a:tr>
              <a:tr h="7195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Y = False</a:t>
                      </a:r>
                      <a:endParaRPr sz="1900"/>
                    </a:p>
                  </a:txBody>
                  <a:tcPr marT="60975" marB="6097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N" sz="2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112</a:t>
                      </a:r>
                      <a:br>
                        <a:rPr lang="en-IN" sz="2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0" i="1" lang="en-IN" sz="1900" u="none" cap="none" strike="noStrike">
                          <a:solidFill>
                            <a:srgbClr val="96969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false negative</a:t>
                      </a:r>
                      <a:endParaRPr sz="24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0975" marB="60975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N" sz="2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3130</a:t>
                      </a:r>
                      <a:br>
                        <a:rPr lang="en-IN" sz="24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0" i="1" lang="en-IN" sz="1900" u="none" cap="none" strike="noStrike">
                          <a:solidFill>
                            <a:srgbClr val="96969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true negative</a:t>
                      </a:r>
                      <a:endParaRPr sz="24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0975" marB="60975" marR="121925" marL="121925" anchor="ctr"/>
                </a:tc>
              </a:tr>
            </a:tbl>
          </a:graphicData>
        </a:graphic>
      </p:graphicFrame>
      <p:sp>
        <p:nvSpPr>
          <p:cNvPr id="367" name="Google Shape;367;g2ba3b8cb381_0_363"/>
          <p:cNvSpPr txBox="1"/>
          <p:nvPr/>
        </p:nvSpPr>
        <p:spPr>
          <a:xfrm>
            <a:off x="6968897" y="2432569"/>
            <a:ext cx="3413700" cy="6999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4289" l="-1479" r="-1979" t="-4759"/>
            </a:stretch>
          </a:blipFill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latin typeface="Arial"/>
                <a:ea typeface="Arial"/>
                <a:cs typeface="Arial"/>
                <a:sym typeface="Arial"/>
              </a:rPr>
              <a:t> </a:t>
            </a:r>
            <a:endParaRPr sz="1900"/>
          </a:p>
        </p:txBody>
      </p:sp>
      <p:sp>
        <p:nvSpPr>
          <p:cNvPr id="368" name="Google Shape;368;g2ba3b8cb381_0_363"/>
          <p:cNvSpPr txBox="1"/>
          <p:nvPr/>
        </p:nvSpPr>
        <p:spPr>
          <a:xfrm>
            <a:off x="6968896" y="1518409"/>
            <a:ext cx="4909500" cy="8133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4079" l="-339" r="0" t="0"/>
            </a:stretch>
          </a:blipFill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latin typeface="Arial"/>
                <a:ea typeface="Arial"/>
                <a:cs typeface="Arial"/>
                <a:sym typeface="Arial"/>
              </a:rPr>
              <a:t> </a:t>
            </a:r>
            <a:endParaRPr sz="1900"/>
          </a:p>
        </p:txBody>
      </p:sp>
      <p:sp>
        <p:nvSpPr>
          <p:cNvPr id="369" name="Google Shape;369;g2ba3b8cb381_0_363"/>
          <p:cNvSpPr txBox="1"/>
          <p:nvPr/>
        </p:nvSpPr>
        <p:spPr>
          <a:xfrm>
            <a:off x="6968897" y="3525353"/>
            <a:ext cx="4469100" cy="6999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-11909" l="-1129" r="-759" t="-7139"/>
            </a:stretch>
          </a:blipFill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latin typeface="Arial"/>
                <a:ea typeface="Arial"/>
                <a:cs typeface="Arial"/>
                <a:sym typeface="Arial"/>
              </a:rPr>
              <a:t> </a:t>
            </a:r>
            <a:endParaRPr sz="1900"/>
          </a:p>
        </p:txBody>
      </p:sp>
      <p:sp>
        <p:nvSpPr>
          <p:cNvPr id="370" name="Google Shape;370;g2ba3b8cb381_0_363"/>
          <p:cNvSpPr txBox="1"/>
          <p:nvPr/>
        </p:nvSpPr>
        <p:spPr>
          <a:xfrm>
            <a:off x="6968897" y="4599835"/>
            <a:ext cx="4441200" cy="7560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-17389" l="-1139" r="-1139" t="-4349"/>
            </a:stretch>
          </a:blipFill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latin typeface="Arial"/>
                <a:ea typeface="Arial"/>
                <a:cs typeface="Arial"/>
                <a:sym typeface="Arial"/>
              </a:rPr>
              <a:t> </a:t>
            </a:r>
            <a:endParaRPr sz="19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2ba3b8cb381_0_376"/>
          <p:cNvSpPr txBox="1"/>
          <p:nvPr>
            <p:ph type="title"/>
          </p:nvPr>
        </p:nvSpPr>
        <p:spPr>
          <a:xfrm>
            <a:off x="-4249050" y="154552"/>
            <a:ext cx="13789200" cy="127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r>
              <a:rPr lang="en-IN" sz="4300"/>
              <a:t>Data Augmentation</a:t>
            </a:r>
            <a:endParaRPr/>
          </a:p>
        </p:txBody>
      </p:sp>
      <p:sp>
        <p:nvSpPr>
          <p:cNvPr id="376" name="Google Shape;376;g2ba3b8cb381_0_376"/>
          <p:cNvSpPr txBox="1"/>
          <p:nvPr>
            <p:ph idx="12" type="sldNum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pic>
        <p:nvPicPr>
          <p:cNvPr id="377" name="Google Shape;377;g2ba3b8cb381_0_3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1174257"/>
            <a:ext cx="4239481" cy="36613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gure 1" id="378" name="Google Shape;378;g2ba3b8cb381_0_376"/>
          <p:cNvPicPr preferRelativeResize="0"/>
          <p:nvPr/>
        </p:nvPicPr>
        <p:blipFill rotWithShape="1">
          <a:blip r:embed="rId4">
            <a:alphaModFix/>
          </a:blip>
          <a:srcRect b="66943" l="67932" r="0" t="0"/>
          <a:stretch/>
        </p:blipFill>
        <p:spPr>
          <a:xfrm>
            <a:off x="5938137" y="1696679"/>
            <a:ext cx="5640601" cy="2616527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g2ba3b8cb381_0_376"/>
          <p:cNvSpPr txBox="1"/>
          <p:nvPr/>
        </p:nvSpPr>
        <p:spPr>
          <a:xfrm>
            <a:off x="954656" y="6304784"/>
            <a:ext cx="9537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-IN" sz="15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JH. Kim et al. Hybrid Integration of Solid-State Quantum Emitters on a Silicon Photonic Chip, Nano Letters 2017</a:t>
            </a:r>
            <a:endParaRPr sz="19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g2ba3b8cb381_0_376"/>
          <p:cNvSpPr/>
          <p:nvPr/>
        </p:nvSpPr>
        <p:spPr>
          <a:xfrm>
            <a:off x="3174520" y="1349128"/>
            <a:ext cx="575100" cy="2588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81" name="Google Shape;381;g2ba3b8cb381_0_376"/>
          <p:cNvCxnSpPr/>
          <p:nvPr/>
        </p:nvCxnSpPr>
        <p:spPr>
          <a:xfrm rot="10800000">
            <a:off x="2277595" y="2643091"/>
            <a:ext cx="735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82" name="Google Shape;382;g2ba3b8cb381_0_376"/>
          <p:cNvCxnSpPr/>
          <p:nvPr/>
        </p:nvCxnSpPr>
        <p:spPr>
          <a:xfrm>
            <a:off x="3883803" y="2643091"/>
            <a:ext cx="735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83" name="Google Shape;383;g2ba3b8cb381_0_376"/>
          <p:cNvSpPr txBox="1"/>
          <p:nvPr/>
        </p:nvSpPr>
        <p:spPr>
          <a:xfrm>
            <a:off x="503091" y="5070123"/>
            <a:ext cx="44523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New examples obtained by </a:t>
            </a:r>
            <a:endParaRPr sz="19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shifting the region left and right</a:t>
            </a:r>
            <a:endParaRPr sz="1900"/>
          </a:p>
        </p:txBody>
      </p:sp>
      <p:sp>
        <p:nvSpPr>
          <p:cNvPr id="384" name="Google Shape;384;g2ba3b8cb381_0_376"/>
          <p:cNvSpPr txBox="1"/>
          <p:nvPr/>
        </p:nvSpPr>
        <p:spPr>
          <a:xfrm>
            <a:off x="6745920" y="5070121"/>
            <a:ext cx="40251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New examples obtained by </a:t>
            </a:r>
            <a:endParaRPr sz="19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rotating/shifting/hiding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2ba3b8cb381_0_390"/>
          <p:cNvSpPr txBox="1"/>
          <p:nvPr>
            <p:ph type="title"/>
          </p:nvPr>
        </p:nvSpPr>
        <p:spPr>
          <a:xfrm>
            <a:off x="-4278425" y="-84692"/>
            <a:ext cx="14020800" cy="176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r>
              <a:rPr lang="en-IN" sz="4300"/>
              <a:t>What else can we do?</a:t>
            </a:r>
            <a:endParaRPr/>
          </a:p>
        </p:txBody>
      </p:sp>
      <p:sp>
        <p:nvSpPr>
          <p:cNvPr id="390" name="Google Shape;390;g2ba3b8cb381_0_390"/>
          <p:cNvSpPr txBox="1"/>
          <p:nvPr>
            <p:ph idx="1" type="body"/>
          </p:nvPr>
        </p:nvSpPr>
        <p:spPr>
          <a:xfrm>
            <a:off x="609600" y="1192426"/>
            <a:ext cx="11146500" cy="36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rmAutofit/>
          </a:bodyPr>
          <a:lstStyle/>
          <a:p>
            <a:pPr indent="0" lvl="0" marL="50800" rtl="0" algn="just"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i="1" lang="en-IN" sz="2700"/>
              <a:t>When one of the values of Y is rare in the population, considerable resources in data collection can be saved by randomly selecting within categories of Y. […] </a:t>
            </a:r>
            <a:endParaRPr/>
          </a:p>
          <a:p>
            <a:pPr indent="0" lvl="0" marL="50800" rtl="0" algn="just">
              <a:spcBef>
                <a:spcPts val="500"/>
              </a:spcBef>
              <a:spcAft>
                <a:spcPts val="0"/>
              </a:spcAft>
              <a:buSzPts val="2100"/>
              <a:buNone/>
            </a:pPr>
            <a:r>
              <a:rPr i="1" lang="en-IN" sz="2700"/>
              <a:t>The strategy is to select on Y by collecting observations (randomly or all those available) for which Y = 1 (the "cases") and a random selection of observations for which Y = 0 (the "controls").</a:t>
            </a:r>
            <a:endParaRPr i="1" sz="2700"/>
          </a:p>
        </p:txBody>
      </p:sp>
      <p:sp>
        <p:nvSpPr>
          <p:cNvPr id="391" name="Google Shape;391;g2ba3b8cb381_0_390"/>
          <p:cNvSpPr txBox="1"/>
          <p:nvPr>
            <p:ph idx="12" type="sldNum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392" name="Google Shape;392;g2ba3b8cb381_0_390"/>
          <p:cNvSpPr txBox="1"/>
          <p:nvPr/>
        </p:nvSpPr>
        <p:spPr>
          <a:xfrm>
            <a:off x="992341" y="6161588"/>
            <a:ext cx="10566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G. King and L. Zeng, “Logistic Regression in Rare Events Data,” Political Analysis, p. 28, 2001.</a:t>
            </a:r>
            <a:endParaRPr sz="19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6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https://en.wikipedia.org/wiki/Cross-validation_(statistics)</a:t>
            </a:r>
            <a:r>
              <a:rPr lang="en-IN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1900"/>
          </a:p>
        </p:txBody>
      </p:sp>
      <p:pic>
        <p:nvPicPr>
          <p:cNvPr id="393" name="Google Shape;393;g2ba3b8cb381_0_39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76752" y="4268911"/>
            <a:ext cx="4638495" cy="1060228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g2ba3b8cb381_0_390"/>
          <p:cNvSpPr txBox="1"/>
          <p:nvPr/>
        </p:nvSpPr>
        <p:spPr>
          <a:xfrm>
            <a:off x="706157" y="5499077"/>
            <a:ext cx="9337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We can also collect more data of particular class (if even possible).</a:t>
            </a:r>
            <a:endParaRPr sz="19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2ba3b8cb381_0_400"/>
          <p:cNvSpPr txBox="1"/>
          <p:nvPr>
            <p:ph type="title"/>
          </p:nvPr>
        </p:nvSpPr>
        <p:spPr>
          <a:xfrm>
            <a:off x="-2789875" y="540008"/>
            <a:ext cx="14020800" cy="176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r>
              <a:rPr lang="en-IN" sz="4300"/>
              <a:t>Training Tracking</a:t>
            </a:r>
            <a:endParaRPr/>
          </a:p>
        </p:txBody>
      </p:sp>
      <p:sp>
        <p:nvSpPr>
          <p:cNvPr id="400" name="Google Shape;400;g2ba3b8cb381_0_400"/>
          <p:cNvSpPr txBox="1"/>
          <p:nvPr>
            <p:ph idx="1" type="body"/>
          </p:nvPr>
        </p:nvSpPr>
        <p:spPr>
          <a:xfrm>
            <a:off x="414650" y="2540497"/>
            <a:ext cx="12849900" cy="40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rmAutofit/>
          </a:bodyPr>
          <a:lstStyle/>
          <a:p>
            <a:pPr indent="-603250" lvl="0" marL="660400" rtl="0" algn="l">
              <a:spcBef>
                <a:spcPts val="0"/>
              </a:spcBef>
              <a:spcAft>
                <a:spcPts val="0"/>
              </a:spcAft>
              <a:buSzPts val="2100"/>
              <a:buFont typeface="Arial"/>
              <a:buAutoNum type="arabicPeriod"/>
            </a:pPr>
            <a:r>
              <a:rPr lang="en-IN" sz="2700"/>
              <a:t>Pen &amp; Paper </a:t>
            </a:r>
            <a:endParaRPr/>
          </a:p>
          <a:p>
            <a:pPr indent="-603250" lvl="0" marL="660400" rtl="0" algn="l">
              <a:spcBef>
                <a:spcPts val="500"/>
              </a:spcBef>
              <a:spcAft>
                <a:spcPts val="0"/>
              </a:spcAft>
              <a:buSzPts val="2100"/>
              <a:buFont typeface="Arial"/>
              <a:buAutoNum type="arabicPeriod"/>
            </a:pPr>
            <a:r>
              <a:rPr lang="en-IN" sz="2700"/>
              <a:t>Spreadsheet</a:t>
            </a:r>
            <a:endParaRPr/>
          </a:p>
          <a:p>
            <a:pPr indent="-603250" lvl="0" marL="660400" rtl="0" algn="l">
              <a:spcBef>
                <a:spcPts val="500"/>
              </a:spcBef>
              <a:spcAft>
                <a:spcPts val="0"/>
              </a:spcAft>
              <a:buSzPts val="2100"/>
              <a:buFont typeface="Arial"/>
              <a:buAutoNum type="arabicPeriod"/>
            </a:pPr>
            <a:r>
              <a:rPr lang="en-IN" sz="2700"/>
              <a:t>Dedicated framework</a:t>
            </a:r>
            <a:endParaRPr/>
          </a:p>
          <a:p>
            <a:pPr indent="-609600" lvl="1" marL="1206500" rtl="0" algn="l">
              <a:spcBef>
                <a:spcPts val="500"/>
              </a:spcBef>
              <a:spcAft>
                <a:spcPts val="0"/>
              </a:spcAft>
              <a:buSzPts val="2400"/>
              <a:buFont typeface="Arial"/>
              <a:buChar char="-"/>
            </a:pPr>
            <a:r>
              <a:rPr lang="en-IN" sz="2700"/>
              <a:t>Weights and Biases</a:t>
            </a:r>
            <a:endParaRPr/>
          </a:p>
          <a:p>
            <a:pPr indent="-609600" lvl="1" marL="1206500" rtl="0" algn="l">
              <a:spcBef>
                <a:spcPts val="500"/>
              </a:spcBef>
              <a:spcAft>
                <a:spcPts val="0"/>
              </a:spcAft>
              <a:buSzPts val="2400"/>
              <a:buFont typeface="Arial"/>
              <a:buChar char="-"/>
            </a:pPr>
            <a:r>
              <a:rPr lang="en-IN" sz="2700"/>
              <a:t>Neptune.ai</a:t>
            </a:r>
            <a:endParaRPr sz="2700"/>
          </a:p>
          <a:p>
            <a:pPr indent="-609600" lvl="1" marL="1206500" rtl="0" algn="l">
              <a:spcBef>
                <a:spcPts val="500"/>
              </a:spcBef>
              <a:spcAft>
                <a:spcPts val="0"/>
              </a:spcAft>
              <a:buSzPts val="2400"/>
              <a:buFont typeface="Arial"/>
              <a:buChar char="-"/>
            </a:pPr>
            <a:r>
              <a:rPr lang="en-IN" sz="2700"/>
              <a:t>Tensorflow</a:t>
            </a:r>
            <a:endParaRPr sz="2700"/>
          </a:p>
          <a:p>
            <a:pPr indent="-609600" lvl="1" marL="1206500" rtl="0" algn="l">
              <a:spcBef>
                <a:spcPts val="500"/>
              </a:spcBef>
              <a:spcAft>
                <a:spcPts val="0"/>
              </a:spcAft>
              <a:buSzPts val="2400"/>
              <a:buFont typeface="Arial"/>
              <a:buChar char="-"/>
            </a:pPr>
            <a:r>
              <a:rPr lang="en-IN" sz="2700"/>
              <a:t>…</a:t>
            </a:r>
            <a:endParaRPr/>
          </a:p>
        </p:txBody>
      </p:sp>
      <p:sp>
        <p:nvSpPr>
          <p:cNvPr id="401" name="Google Shape;401;g2ba3b8cb381_0_400"/>
          <p:cNvSpPr txBox="1"/>
          <p:nvPr>
            <p:ph idx="12" type="sldNum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pic>
        <p:nvPicPr>
          <p:cNvPr descr="Open book" id="402" name="Google Shape;402;g2ba3b8cb381_0_4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47012" y="2742844"/>
            <a:ext cx="1219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encil" id="403" name="Google Shape;403;g2ba3b8cb381_0_40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44128" y="2076993"/>
            <a:ext cx="1219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ble" id="404" name="Google Shape;404;g2ba3b8cb381_0_40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55105" y="2742844"/>
            <a:ext cx="1219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ulldozer" id="405" name="Google Shape;405;g2ba3b8cb381_0_40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304235" y="2819400"/>
            <a:ext cx="1219200" cy="121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2ba3b8cb381_0_425"/>
          <p:cNvSpPr txBox="1"/>
          <p:nvPr>
            <p:ph type="title"/>
          </p:nvPr>
        </p:nvSpPr>
        <p:spPr>
          <a:xfrm>
            <a:off x="2062125" y="1279428"/>
            <a:ext cx="14625600" cy="1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00"/>
              <a:buFont typeface="Arial"/>
              <a:buNone/>
            </a:pPr>
            <a:r>
              <a:rPr lang="en-IN"/>
              <a:t>Deployment</a:t>
            </a:r>
            <a:endParaRPr/>
          </a:p>
        </p:txBody>
      </p:sp>
      <p:sp>
        <p:nvSpPr>
          <p:cNvPr id="411" name="Google Shape;411;g2ba3b8cb381_0_425"/>
          <p:cNvSpPr txBox="1"/>
          <p:nvPr>
            <p:ph idx="12" type="sldNum"/>
          </p:nvPr>
        </p:nvSpPr>
        <p:spPr>
          <a:xfrm>
            <a:off x="14551780" y="8475134"/>
            <a:ext cx="8913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412" name="Google Shape;412;g2ba3b8cb381_0_425"/>
          <p:cNvSpPr txBox="1"/>
          <p:nvPr>
            <p:ph idx="1" type="body"/>
          </p:nvPr>
        </p:nvSpPr>
        <p:spPr>
          <a:xfrm>
            <a:off x="4211375" y="3343450"/>
            <a:ext cx="3657600" cy="1254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60925" spcFirstLastPara="1" rIns="60925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IN"/>
              <a:t>Optimization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IN"/>
              <a:t>Degrees of automation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SzPts val="1500"/>
              <a:buNone/>
            </a:pPr>
            <a:r>
              <a:rPr lang="en-IN"/>
              <a:t>Modes of deployment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SzPts val="1500"/>
              <a:buNone/>
            </a:pPr>
            <a:r>
              <a:rPr lang="en-IN"/>
              <a:t>Reproducible environments</a:t>
            </a:r>
            <a:endParaRPr/>
          </a:p>
        </p:txBody>
      </p:sp>
      <p:grpSp>
        <p:nvGrpSpPr>
          <p:cNvPr id="413" name="Google Shape;413;g2ba3b8cb381_0_425"/>
          <p:cNvGrpSpPr/>
          <p:nvPr/>
        </p:nvGrpSpPr>
        <p:grpSpPr>
          <a:xfrm>
            <a:off x="1230381" y="6173780"/>
            <a:ext cx="9210591" cy="570786"/>
            <a:chOff x="2025" y="0"/>
            <a:chExt cx="6908116" cy="428100"/>
          </a:xfrm>
        </p:grpSpPr>
        <p:sp>
          <p:nvSpPr>
            <p:cNvPr id="414" name="Google Shape;414;g2ba3b8cb381_0_425"/>
            <p:cNvSpPr/>
            <p:nvPr/>
          </p:nvSpPr>
          <p:spPr>
            <a:xfrm>
              <a:off x="2025" y="0"/>
              <a:ext cx="2031900" cy="428100"/>
            </a:xfrm>
            <a:prstGeom prst="homePlate">
              <a:avLst>
                <a:gd fmla="val 50000" name="adj"/>
              </a:avLst>
            </a:prstGeom>
            <a:solidFill>
              <a:schemeClr val="dk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g2ba3b8cb381_0_425"/>
            <p:cNvSpPr txBox="1"/>
            <p:nvPr/>
          </p:nvSpPr>
          <p:spPr>
            <a:xfrm>
              <a:off x="2025" y="0"/>
              <a:ext cx="1924800" cy="42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106675" spcFirstLastPara="1" rIns="2667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IN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Data Engineering</a:t>
              </a:r>
              <a:endParaRPr sz="1900"/>
            </a:p>
          </p:txBody>
        </p:sp>
        <p:sp>
          <p:nvSpPr>
            <p:cNvPr id="416" name="Google Shape;416;g2ba3b8cb381_0_425"/>
            <p:cNvSpPr/>
            <p:nvPr/>
          </p:nvSpPr>
          <p:spPr>
            <a:xfrm>
              <a:off x="1627430" y="0"/>
              <a:ext cx="2031900" cy="428100"/>
            </a:xfrm>
            <a:prstGeom prst="chevron">
              <a:avLst>
                <a:gd fmla="val 50000" name="adj"/>
              </a:avLst>
            </a:prstGeom>
            <a:solidFill>
              <a:schemeClr val="dk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g2ba3b8cb381_0_425"/>
            <p:cNvSpPr txBox="1"/>
            <p:nvPr/>
          </p:nvSpPr>
          <p:spPr>
            <a:xfrm>
              <a:off x="1841443" y="0"/>
              <a:ext cx="1603800" cy="42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80000" spcFirstLastPara="1" rIns="2667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IN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Modelling</a:t>
              </a:r>
              <a:endParaRPr sz="1900"/>
            </a:p>
          </p:txBody>
        </p:sp>
        <p:sp>
          <p:nvSpPr>
            <p:cNvPr id="418" name="Google Shape;418;g2ba3b8cb381_0_425"/>
            <p:cNvSpPr/>
            <p:nvPr/>
          </p:nvSpPr>
          <p:spPr>
            <a:xfrm>
              <a:off x="3252835" y="0"/>
              <a:ext cx="2031900" cy="428100"/>
            </a:xfrm>
            <a:prstGeom prst="chevron">
              <a:avLst>
                <a:gd fmla="val 50000" name="adj"/>
              </a:avLst>
            </a:prstGeom>
            <a:solidFill>
              <a:schemeClr val="dk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g2ba3b8cb381_0_425"/>
            <p:cNvSpPr txBox="1"/>
            <p:nvPr/>
          </p:nvSpPr>
          <p:spPr>
            <a:xfrm>
              <a:off x="3466848" y="0"/>
              <a:ext cx="1603800" cy="42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80000" spcFirstLastPara="1" rIns="2667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IN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Deployment</a:t>
              </a:r>
              <a:endParaRPr sz="1900"/>
            </a:p>
          </p:txBody>
        </p:sp>
        <p:sp>
          <p:nvSpPr>
            <p:cNvPr id="420" name="Google Shape;420;g2ba3b8cb381_0_425"/>
            <p:cNvSpPr/>
            <p:nvPr/>
          </p:nvSpPr>
          <p:spPr>
            <a:xfrm>
              <a:off x="4878241" y="0"/>
              <a:ext cx="2031900" cy="428100"/>
            </a:xfrm>
            <a:prstGeom prst="chevron">
              <a:avLst>
                <a:gd fmla="val 50000" name="adj"/>
              </a:avLst>
            </a:prstGeom>
            <a:solidFill>
              <a:schemeClr val="accent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g2ba3b8cb381_0_425"/>
            <p:cNvSpPr txBox="1"/>
            <p:nvPr/>
          </p:nvSpPr>
          <p:spPr>
            <a:xfrm>
              <a:off x="5092254" y="0"/>
              <a:ext cx="1603800" cy="42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80000" spcFirstLastPara="1" rIns="2667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IN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Monitoring</a:t>
              </a:r>
              <a:endParaRPr sz="1900"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2ba3b8cb381_0_756"/>
          <p:cNvSpPr txBox="1"/>
          <p:nvPr>
            <p:ph type="title"/>
          </p:nvPr>
        </p:nvSpPr>
        <p:spPr>
          <a:xfrm>
            <a:off x="838200" y="438056"/>
            <a:ext cx="105156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/>
              <a:t>Performance Optimization</a:t>
            </a:r>
            <a:br>
              <a:rPr lang="en-IN"/>
            </a:br>
            <a:endParaRPr/>
          </a:p>
        </p:txBody>
      </p:sp>
      <p:pic>
        <p:nvPicPr>
          <p:cNvPr id="427" name="Google Shape;427;g2ba3b8cb381_0_7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3900" y="1463081"/>
            <a:ext cx="10172700" cy="2895600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g2ba3b8cb381_0_756"/>
          <p:cNvSpPr txBox="1"/>
          <p:nvPr/>
        </p:nvSpPr>
        <p:spPr>
          <a:xfrm>
            <a:off x="507700" y="5842200"/>
            <a:ext cx="10685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https://www.semanticscholar.org/paper/PQK%3A-Model-Compression-via-Pruning%2C-Quantization%2C-Kim-Chang/fd504f20b3ce6cb4e09633941cefa388311d30ce#citing-papers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2ba3b8cb381_0_797"/>
          <p:cNvSpPr txBox="1"/>
          <p:nvPr>
            <p:ph type="title"/>
          </p:nvPr>
        </p:nvSpPr>
        <p:spPr>
          <a:xfrm>
            <a:off x="838200" y="438056"/>
            <a:ext cx="105156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/>
              <a:t>Performance Optimization</a:t>
            </a:r>
            <a:br>
              <a:rPr lang="en-IN"/>
            </a:br>
            <a:endParaRPr/>
          </a:p>
        </p:txBody>
      </p:sp>
      <p:sp>
        <p:nvSpPr>
          <p:cNvPr id="434" name="Google Shape;434;g2ba3b8cb381_0_797"/>
          <p:cNvSpPr txBox="1"/>
          <p:nvPr/>
        </p:nvSpPr>
        <p:spPr>
          <a:xfrm>
            <a:off x="2102600" y="5815625"/>
            <a:ext cx="8080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https://techcommunity.microsoft.com/t5/ai-machine-learning-blog/onnx-runtime-training-technical-deep-dive/ba-p/1398310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5" name="Google Shape;435;g2ba3b8cb381_0_7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2600" y="1609300"/>
            <a:ext cx="5582075" cy="350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2ba3b8cb381_0_441"/>
          <p:cNvSpPr txBox="1"/>
          <p:nvPr>
            <p:ph type="title"/>
          </p:nvPr>
        </p:nvSpPr>
        <p:spPr>
          <a:xfrm>
            <a:off x="619375" y="593155"/>
            <a:ext cx="11196300" cy="77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r>
              <a:rPr lang="en-IN" sz="4300"/>
              <a:t>Degrees of Automation</a:t>
            </a:r>
            <a:endParaRPr/>
          </a:p>
        </p:txBody>
      </p:sp>
      <p:sp>
        <p:nvSpPr>
          <p:cNvPr id="441" name="Google Shape;441;g2ba3b8cb381_0_441"/>
          <p:cNvSpPr txBox="1"/>
          <p:nvPr>
            <p:ph idx="12" type="sldNum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pic>
        <p:nvPicPr>
          <p:cNvPr id="442" name="Google Shape;442;g2ba3b8cb381_0_4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90367" y="2972815"/>
            <a:ext cx="5856721" cy="2663971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g2ba3b8cb381_0_441"/>
          <p:cNvSpPr txBox="1"/>
          <p:nvPr/>
        </p:nvSpPr>
        <p:spPr>
          <a:xfrm>
            <a:off x="935572" y="6278177"/>
            <a:ext cx="10001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5A0"/>
              </a:buClr>
              <a:buSzPts val="1600"/>
              <a:buFont typeface="Arial"/>
              <a:buNone/>
            </a:pPr>
            <a:r>
              <a:rPr b="0" i="0" lang="en-IN" sz="1600" u="none" cap="none" strike="noStrike">
                <a:solidFill>
                  <a:srgbClr val="0055A0"/>
                </a:solidFill>
                <a:latin typeface="Arial"/>
                <a:ea typeface="Arial"/>
                <a:cs typeface="Arial"/>
                <a:sym typeface="Arial"/>
              </a:rPr>
              <a:t>C. Obermair, Extension of Signal Monitoring Applications with Machine Learning, Master Thesis, TU Graz</a:t>
            </a:r>
            <a:endParaRPr sz="1900"/>
          </a:p>
        </p:txBody>
      </p:sp>
      <p:pic>
        <p:nvPicPr>
          <p:cNvPr id="444" name="Google Shape;444;g2ba3b8cb381_0_4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85628" y="2962615"/>
            <a:ext cx="2123786" cy="16105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5" name="Google Shape;445;g2ba3b8cb381_0_441"/>
          <p:cNvGrpSpPr/>
          <p:nvPr/>
        </p:nvGrpSpPr>
        <p:grpSpPr>
          <a:xfrm>
            <a:off x="543843" y="1422995"/>
            <a:ext cx="11104060" cy="839979"/>
            <a:chOff x="2441" y="0"/>
            <a:chExt cx="8328253" cy="630000"/>
          </a:xfrm>
        </p:grpSpPr>
        <p:sp>
          <p:nvSpPr>
            <p:cNvPr id="446" name="Google Shape;446;g2ba3b8cb381_0_441"/>
            <p:cNvSpPr/>
            <p:nvPr/>
          </p:nvSpPr>
          <p:spPr>
            <a:xfrm>
              <a:off x="2441" y="0"/>
              <a:ext cx="2449500" cy="630000"/>
            </a:xfrm>
            <a:prstGeom prst="homePlate">
              <a:avLst>
                <a:gd fmla="val 50000" name="adj"/>
              </a:avLst>
            </a:prstGeom>
            <a:solidFill>
              <a:schemeClr val="dk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g2ba3b8cb381_0_441"/>
            <p:cNvSpPr txBox="1"/>
            <p:nvPr/>
          </p:nvSpPr>
          <p:spPr>
            <a:xfrm>
              <a:off x="2441" y="0"/>
              <a:ext cx="2292000" cy="63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7525" lIns="135100" spcFirstLastPara="1" rIns="33775" wrap="square" tIns="67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Arial"/>
                <a:buNone/>
              </a:pPr>
              <a:r>
                <a:rPr lang="en-IN" sz="2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Human inspection</a:t>
              </a:r>
              <a:endParaRPr sz="1900"/>
            </a:p>
          </p:txBody>
        </p:sp>
        <p:sp>
          <p:nvSpPr>
            <p:cNvPr id="448" name="Google Shape;448;g2ba3b8cb381_0_441"/>
            <p:cNvSpPr/>
            <p:nvPr/>
          </p:nvSpPr>
          <p:spPr>
            <a:xfrm>
              <a:off x="1962025" y="0"/>
              <a:ext cx="2449500" cy="630000"/>
            </a:xfrm>
            <a:prstGeom prst="chevron">
              <a:avLst>
                <a:gd fmla="val 50000" name="adj"/>
              </a:avLst>
            </a:prstGeom>
            <a:solidFill>
              <a:schemeClr val="dk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g2ba3b8cb381_0_441"/>
            <p:cNvSpPr txBox="1"/>
            <p:nvPr/>
          </p:nvSpPr>
          <p:spPr>
            <a:xfrm>
              <a:off x="2276988" y="0"/>
              <a:ext cx="1819500" cy="63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7525" lIns="101325" spcFirstLastPara="1" rIns="33775" wrap="square" tIns="67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Arial"/>
                <a:buNone/>
              </a:pPr>
              <a:r>
                <a:rPr lang="en-IN" sz="2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Shadow mode</a:t>
              </a:r>
              <a:endParaRPr sz="1900"/>
            </a:p>
          </p:txBody>
        </p:sp>
        <p:sp>
          <p:nvSpPr>
            <p:cNvPr id="450" name="Google Shape;450;g2ba3b8cb381_0_441"/>
            <p:cNvSpPr/>
            <p:nvPr/>
          </p:nvSpPr>
          <p:spPr>
            <a:xfrm>
              <a:off x="3921610" y="0"/>
              <a:ext cx="2449500" cy="630000"/>
            </a:xfrm>
            <a:prstGeom prst="chevron">
              <a:avLst>
                <a:gd fmla="val 50000" name="adj"/>
              </a:avLst>
            </a:prstGeom>
            <a:solidFill>
              <a:schemeClr val="dk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g2ba3b8cb381_0_441"/>
            <p:cNvSpPr txBox="1"/>
            <p:nvPr/>
          </p:nvSpPr>
          <p:spPr>
            <a:xfrm>
              <a:off x="4236573" y="0"/>
              <a:ext cx="1819500" cy="63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7525" lIns="101325" spcFirstLastPara="1" rIns="33775" wrap="square" tIns="67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Arial"/>
                <a:buNone/>
              </a:pPr>
              <a:r>
                <a:rPr lang="en-IN" sz="2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Human in </a:t>
              </a:r>
              <a:br>
                <a:rPr lang="en-IN" sz="2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IN" sz="2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the loop</a:t>
              </a:r>
              <a:endParaRPr sz="1900"/>
            </a:p>
          </p:txBody>
        </p:sp>
        <p:sp>
          <p:nvSpPr>
            <p:cNvPr id="452" name="Google Shape;452;g2ba3b8cb381_0_441"/>
            <p:cNvSpPr/>
            <p:nvPr/>
          </p:nvSpPr>
          <p:spPr>
            <a:xfrm>
              <a:off x="5881194" y="0"/>
              <a:ext cx="2449500" cy="630000"/>
            </a:xfrm>
            <a:prstGeom prst="chevron">
              <a:avLst>
                <a:gd fmla="val 50000" name="adj"/>
              </a:avLst>
            </a:prstGeom>
            <a:solidFill>
              <a:schemeClr val="dk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g2ba3b8cb381_0_441"/>
            <p:cNvSpPr txBox="1"/>
            <p:nvPr/>
          </p:nvSpPr>
          <p:spPr>
            <a:xfrm>
              <a:off x="6196157" y="0"/>
              <a:ext cx="1819500" cy="63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7525" lIns="101325" spcFirstLastPara="1" rIns="33775" wrap="square" tIns="67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Arial"/>
                <a:buNone/>
              </a:pPr>
              <a:r>
                <a:rPr lang="en-IN" sz="2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Full Automation</a:t>
              </a:r>
              <a:endParaRPr sz="1900"/>
            </a:p>
          </p:txBody>
        </p:sp>
      </p:grpSp>
      <p:sp>
        <p:nvSpPr>
          <p:cNvPr id="454" name="Google Shape;454;g2ba3b8cb381_0_441"/>
          <p:cNvSpPr/>
          <p:nvPr/>
        </p:nvSpPr>
        <p:spPr>
          <a:xfrm rot="-5400000">
            <a:off x="6505141" y="-1657536"/>
            <a:ext cx="374700" cy="8886000"/>
          </a:xfrm>
          <a:prstGeom prst="rightBrace">
            <a:avLst>
              <a:gd fmla="val 8333" name="adj1"/>
              <a:gd fmla="val 53956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g2ba3b8cb381_0_441"/>
          <p:cNvSpPr txBox="1"/>
          <p:nvPr/>
        </p:nvSpPr>
        <p:spPr>
          <a:xfrm>
            <a:off x="807252" y="5641563"/>
            <a:ext cx="10574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Starting from </a:t>
            </a:r>
            <a:r>
              <a:rPr i="1" lang="en-IN" sz="24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Shadow mode</a:t>
            </a:r>
            <a:r>
              <a:rPr lang="en-IN" sz="24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we can collect more training data in production!</a:t>
            </a:r>
            <a:endParaRPr sz="19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2ba3b8cb381_0_806"/>
          <p:cNvSpPr txBox="1"/>
          <p:nvPr>
            <p:ph type="title"/>
          </p:nvPr>
        </p:nvSpPr>
        <p:spPr>
          <a:xfrm>
            <a:off x="619375" y="593155"/>
            <a:ext cx="11196300" cy="77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r>
              <a:rPr lang="en-IN" sz="4300"/>
              <a:t>Github actions ci/cd pipeline</a:t>
            </a:r>
            <a:r>
              <a:rPr lang="en-IN" sz="4300"/>
              <a:t> </a:t>
            </a:r>
            <a:endParaRPr/>
          </a:p>
        </p:txBody>
      </p:sp>
      <p:sp>
        <p:nvSpPr>
          <p:cNvPr id="461" name="Google Shape;461;g2ba3b8cb381_0_806"/>
          <p:cNvSpPr txBox="1"/>
          <p:nvPr>
            <p:ph idx="12" type="sldNum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462" name="Google Shape;462;g2ba3b8cb381_0_806"/>
          <p:cNvSpPr txBox="1"/>
          <p:nvPr/>
        </p:nvSpPr>
        <p:spPr>
          <a:xfrm>
            <a:off x="935572" y="6278177"/>
            <a:ext cx="10001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5A0"/>
              </a:buClr>
              <a:buSzPts val="1600"/>
              <a:buFont typeface="Arial"/>
              <a:buNone/>
            </a:pPr>
            <a:r>
              <a:rPr lang="en-IN" sz="1600">
                <a:solidFill>
                  <a:srgbClr val="0055A0"/>
                </a:solidFill>
              </a:rPr>
              <a:t>https://aws.amazon.com/blogs/devops/integrating-with-github-actions-ci-cd-pipeline-to-deploy-a-web-app-to-amazon-ec2/</a:t>
            </a:r>
            <a:endParaRPr sz="1900"/>
          </a:p>
        </p:txBody>
      </p:sp>
      <p:pic>
        <p:nvPicPr>
          <p:cNvPr id="463" name="Google Shape;463;g2ba3b8cb381_0_8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0425" y="1737549"/>
            <a:ext cx="6931394" cy="30737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2ba3b8cb381_0_461"/>
          <p:cNvSpPr txBox="1"/>
          <p:nvPr>
            <p:ph type="title"/>
          </p:nvPr>
        </p:nvSpPr>
        <p:spPr>
          <a:xfrm>
            <a:off x="-2444300" y="141383"/>
            <a:ext cx="14020800" cy="176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r>
              <a:rPr lang="en-IN" sz="4300"/>
              <a:t>Modes of Deployment</a:t>
            </a:r>
            <a:endParaRPr/>
          </a:p>
        </p:txBody>
      </p:sp>
      <p:sp>
        <p:nvSpPr>
          <p:cNvPr id="469" name="Google Shape;469;g2ba3b8cb381_0_461"/>
          <p:cNvSpPr txBox="1"/>
          <p:nvPr>
            <p:ph idx="12" type="sldNum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470" name="Google Shape;470;g2ba3b8cb381_0_461"/>
          <p:cNvSpPr txBox="1"/>
          <p:nvPr/>
        </p:nvSpPr>
        <p:spPr>
          <a:xfrm>
            <a:off x="902897" y="5996225"/>
            <a:ext cx="10196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https://hbr.org/2017/09/the-surprising-power-of-online-experiments</a:t>
            </a:r>
            <a:endParaRPr sz="2100" u="sng">
              <a:solidFill>
                <a:schemeClr val="dk1"/>
              </a:solidFill>
              <a:latin typeface="Arial"/>
              <a:ea typeface="Arial"/>
              <a:cs typeface="Arial"/>
              <a:sym typeface="Arial"/>
              <a:hlinkClick r:id="rId4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pic>
        <p:nvPicPr>
          <p:cNvPr id="471" name="Google Shape;471;g2ba3b8cb381_0_46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7173" y="1623657"/>
            <a:ext cx="2123786" cy="161058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72" name="Google Shape;472;g2ba3b8cb381_0_461"/>
          <p:cNvCxnSpPr/>
          <p:nvPr/>
        </p:nvCxnSpPr>
        <p:spPr>
          <a:xfrm>
            <a:off x="4513132" y="2882857"/>
            <a:ext cx="939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473" name="Google Shape;473;g2ba3b8cb381_0_46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07248" y="1839283"/>
            <a:ext cx="2123786" cy="1610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g2ba3b8cb381_0_46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45977" y="2089068"/>
            <a:ext cx="2123786" cy="1610583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g2ba3b8cb381_0_461"/>
          <p:cNvSpPr/>
          <p:nvPr/>
        </p:nvSpPr>
        <p:spPr>
          <a:xfrm>
            <a:off x="5755336" y="2491713"/>
            <a:ext cx="1641300" cy="805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Router</a:t>
            </a:r>
            <a:endParaRPr sz="1900"/>
          </a:p>
        </p:txBody>
      </p:sp>
      <p:sp>
        <p:nvSpPr>
          <p:cNvPr id="476" name="Google Shape;476;g2ba3b8cb381_0_461"/>
          <p:cNvSpPr/>
          <p:nvPr/>
        </p:nvSpPr>
        <p:spPr>
          <a:xfrm>
            <a:off x="8868513" y="1557088"/>
            <a:ext cx="2208300" cy="805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Old version</a:t>
            </a:r>
            <a:endParaRPr sz="1900"/>
          </a:p>
        </p:txBody>
      </p:sp>
      <p:sp>
        <p:nvSpPr>
          <p:cNvPr id="477" name="Google Shape;477;g2ba3b8cb381_0_461"/>
          <p:cNvSpPr/>
          <p:nvPr/>
        </p:nvSpPr>
        <p:spPr>
          <a:xfrm>
            <a:off x="8868513" y="3316863"/>
            <a:ext cx="2208300" cy="805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New version</a:t>
            </a:r>
            <a:endParaRPr sz="1900"/>
          </a:p>
        </p:txBody>
      </p:sp>
      <p:cxnSp>
        <p:nvCxnSpPr>
          <p:cNvPr id="478" name="Google Shape;478;g2ba3b8cb381_0_461"/>
          <p:cNvCxnSpPr/>
          <p:nvPr/>
        </p:nvCxnSpPr>
        <p:spPr>
          <a:xfrm flipH="1" rot="10800000">
            <a:off x="7699155" y="1994827"/>
            <a:ext cx="952500" cy="876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79" name="Google Shape;479;g2ba3b8cb381_0_461"/>
          <p:cNvCxnSpPr/>
          <p:nvPr/>
        </p:nvCxnSpPr>
        <p:spPr>
          <a:xfrm>
            <a:off x="7699155" y="2870827"/>
            <a:ext cx="904800" cy="825600"/>
          </a:xfrm>
          <a:prstGeom prst="straightConnector1">
            <a:avLst/>
          </a:prstGeom>
          <a:noFill/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80" name="Google Shape;480;g2ba3b8cb381_0_461"/>
          <p:cNvSpPr txBox="1"/>
          <p:nvPr/>
        </p:nvSpPr>
        <p:spPr>
          <a:xfrm>
            <a:off x="7646375" y="3313600"/>
            <a:ext cx="724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X%</a:t>
            </a:r>
            <a:endParaRPr sz="1900"/>
          </a:p>
        </p:txBody>
      </p:sp>
      <p:sp>
        <p:nvSpPr>
          <p:cNvPr id="481" name="Google Shape;481;g2ba3b8cb381_0_461"/>
          <p:cNvSpPr txBox="1"/>
          <p:nvPr/>
        </p:nvSpPr>
        <p:spPr>
          <a:xfrm>
            <a:off x="184031" y="4658264"/>
            <a:ext cx="100296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-381000" lvl="0" marL="381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</a:t>
            </a:r>
            <a:r>
              <a:rPr b="1"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Canary</a:t>
            </a: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deployment there is a gradual switch between versions</a:t>
            </a:r>
            <a:endParaRPr sz="1900"/>
          </a:p>
          <a:p>
            <a:pPr indent="-381000" lvl="0" marL="381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</a:t>
            </a:r>
            <a:r>
              <a:rPr b="1"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Blue/</a:t>
            </a:r>
            <a:r>
              <a:rPr b="1" lang="en-IN" sz="24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green</a:t>
            </a:r>
            <a:r>
              <a:rPr b="1"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deployment there is an on/off switch between versions</a:t>
            </a:r>
            <a:endParaRPr sz="1900"/>
          </a:p>
        </p:txBody>
      </p:sp>
      <p:sp>
        <p:nvSpPr>
          <p:cNvPr id="482" name="Google Shape;482;g2ba3b8cb381_0_461"/>
          <p:cNvSpPr txBox="1"/>
          <p:nvPr/>
        </p:nvSpPr>
        <p:spPr>
          <a:xfrm>
            <a:off x="7251969" y="1748624"/>
            <a:ext cx="1340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100-X%</a:t>
            </a:r>
            <a:endParaRPr sz="19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2ba3b8cb381_0_481"/>
          <p:cNvSpPr/>
          <p:nvPr/>
        </p:nvSpPr>
        <p:spPr>
          <a:xfrm>
            <a:off x="157611" y="2640572"/>
            <a:ext cx="2793900" cy="28203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Computing environment</a:t>
            </a:r>
            <a:br>
              <a:rPr lang="en-IN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IN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(OS, Python, packages)</a:t>
            </a:r>
            <a:endParaRPr sz="1900"/>
          </a:p>
        </p:txBody>
      </p:sp>
      <p:sp>
        <p:nvSpPr>
          <p:cNvPr id="488" name="Google Shape;488;g2ba3b8cb381_0_481"/>
          <p:cNvSpPr txBox="1"/>
          <p:nvPr>
            <p:ph type="title"/>
          </p:nvPr>
        </p:nvSpPr>
        <p:spPr>
          <a:xfrm>
            <a:off x="-1828800" y="170933"/>
            <a:ext cx="14020800" cy="176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r>
              <a:rPr lang="en-IN" sz="4300"/>
              <a:t>Reproducible Environments</a:t>
            </a:r>
            <a:endParaRPr/>
          </a:p>
        </p:txBody>
      </p:sp>
      <p:sp>
        <p:nvSpPr>
          <p:cNvPr id="489" name="Google Shape;489;g2ba3b8cb381_0_481"/>
          <p:cNvSpPr txBox="1"/>
          <p:nvPr>
            <p:ph idx="12" type="sldNum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490" name="Google Shape;490;g2ba3b8cb381_0_481"/>
          <p:cNvSpPr txBox="1"/>
          <p:nvPr/>
        </p:nvSpPr>
        <p:spPr>
          <a:xfrm>
            <a:off x="8071001" y="5598177"/>
            <a:ext cx="2964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Serverless compute</a:t>
            </a:r>
            <a:endParaRPr sz="1900"/>
          </a:p>
        </p:txBody>
      </p:sp>
      <p:sp>
        <p:nvSpPr>
          <p:cNvPr id="491" name="Google Shape;491;g2ba3b8cb381_0_481"/>
          <p:cNvSpPr/>
          <p:nvPr/>
        </p:nvSpPr>
        <p:spPr>
          <a:xfrm>
            <a:off x="307632" y="4340243"/>
            <a:ext cx="2487600" cy="4104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ML Model</a:t>
            </a:r>
            <a:endParaRPr sz="1900"/>
          </a:p>
        </p:txBody>
      </p:sp>
      <p:sp>
        <p:nvSpPr>
          <p:cNvPr id="492" name="Google Shape;492;g2ba3b8cb381_0_481"/>
          <p:cNvSpPr/>
          <p:nvPr/>
        </p:nvSpPr>
        <p:spPr>
          <a:xfrm>
            <a:off x="307632" y="3304557"/>
            <a:ext cx="2487600" cy="4020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REST API</a:t>
            </a:r>
            <a:endParaRPr sz="1900"/>
          </a:p>
        </p:txBody>
      </p:sp>
      <p:sp>
        <p:nvSpPr>
          <p:cNvPr id="493" name="Google Shape;493;g2ba3b8cb381_0_481"/>
          <p:cNvSpPr/>
          <p:nvPr/>
        </p:nvSpPr>
        <p:spPr>
          <a:xfrm>
            <a:off x="307632" y="3818409"/>
            <a:ext cx="2487600" cy="410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 Pipeline</a:t>
            </a:r>
            <a:endParaRPr sz="1900"/>
          </a:p>
        </p:txBody>
      </p:sp>
      <p:sp>
        <p:nvSpPr>
          <p:cNvPr id="494" name="Google Shape;494;g2ba3b8cb381_0_481"/>
          <p:cNvSpPr/>
          <p:nvPr/>
        </p:nvSpPr>
        <p:spPr>
          <a:xfrm>
            <a:off x="307632" y="2795312"/>
            <a:ext cx="2487600" cy="4164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 Server</a:t>
            </a:r>
            <a:endParaRPr sz="1900"/>
          </a:p>
        </p:txBody>
      </p:sp>
      <p:pic>
        <p:nvPicPr>
          <p:cNvPr descr="Users" id="495" name="Google Shape;495;g2ba3b8cb381_0_4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9763" y="973245"/>
            <a:ext cx="1219200" cy="1219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96" name="Google Shape;496;g2ba3b8cb381_0_481"/>
          <p:cNvCxnSpPr/>
          <p:nvPr/>
        </p:nvCxnSpPr>
        <p:spPr>
          <a:xfrm>
            <a:off x="1319800" y="2042352"/>
            <a:ext cx="0" cy="494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97" name="Google Shape;497;g2ba3b8cb381_0_481"/>
          <p:cNvSpPr txBox="1"/>
          <p:nvPr/>
        </p:nvSpPr>
        <p:spPr>
          <a:xfrm>
            <a:off x="157611" y="2049445"/>
            <a:ext cx="1135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Request</a:t>
            </a:r>
            <a:endParaRPr sz="1900"/>
          </a:p>
        </p:txBody>
      </p:sp>
      <p:sp>
        <p:nvSpPr>
          <p:cNvPr id="498" name="Google Shape;498;g2ba3b8cb381_0_481"/>
          <p:cNvSpPr txBox="1"/>
          <p:nvPr/>
        </p:nvSpPr>
        <p:spPr>
          <a:xfrm>
            <a:off x="2060539" y="2045632"/>
            <a:ext cx="1321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Response</a:t>
            </a:r>
            <a:endParaRPr sz="1900"/>
          </a:p>
        </p:txBody>
      </p:sp>
      <p:cxnSp>
        <p:nvCxnSpPr>
          <p:cNvPr id="499" name="Google Shape;499;g2ba3b8cb381_0_481"/>
          <p:cNvCxnSpPr/>
          <p:nvPr/>
        </p:nvCxnSpPr>
        <p:spPr>
          <a:xfrm rot="10800000">
            <a:off x="2033701" y="1998776"/>
            <a:ext cx="0" cy="494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500" name="Google Shape;500;g2ba3b8cb381_0_48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5361" y="2102141"/>
            <a:ext cx="2386395" cy="2694750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g2ba3b8cb381_0_481"/>
          <p:cNvSpPr/>
          <p:nvPr/>
        </p:nvSpPr>
        <p:spPr>
          <a:xfrm>
            <a:off x="3051093" y="2534075"/>
            <a:ext cx="469200" cy="30252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g2ba3b8cb381_0_481"/>
          <p:cNvSpPr txBox="1"/>
          <p:nvPr/>
        </p:nvSpPr>
        <p:spPr>
          <a:xfrm>
            <a:off x="1859385" y="5598177"/>
            <a:ext cx="2793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Docker Containers</a:t>
            </a:r>
            <a:endParaRPr sz="1900"/>
          </a:p>
        </p:txBody>
      </p:sp>
      <p:grpSp>
        <p:nvGrpSpPr>
          <p:cNvPr id="503" name="Google Shape;503;g2ba3b8cb381_0_481"/>
          <p:cNvGrpSpPr/>
          <p:nvPr/>
        </p:nvGrpSpPr>
        <p:grpSpPr>
          <a:xfrm>
            <a:off x="6931630" y="2834528"/>
            <a:ext cx="987826" cy="987826"/>
            <a:chOff x="5029852" y="880452"/>
            <a:chExt cx="914400" cy="914400"/>
          </a:xfrm>
        </p:grpSpPr>
        <p:pic>
          <p:nvPicPr>
            <p:cNvPr descr="Gears" id="504" name="Google Shape;504;g2ba3b8cb381_0_48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267132" y="1204844"/>
              <a:ext cx="439841" cy="43984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aper" id="505" name="Google Shape;505;g2ba3b8cb381_0_48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029852" y="880452"/>
              <a:ext cx="914400" cy="914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06" name="Google Shape;506;g2ba3b8cb381_0_481"/>
          <p:cNvSpPr/>
          <p:nvPr/>
        </p:nvSpPr>
        <p:spPr>
          <a:xfrm>
            <a:off x="8304887" y="4013976"/>
            <a:ext cx="2078400" cy="12693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Computing infrastructure</a:t>
            </a:r>
            <a:endParaRPr sz="1900"/>
          </a:p>
        </p:txBody>
      </p:sp>
      <p:sp>
        <p:nvSpPr>
          <p:cNvPr id="507" name="Google Shape;507;g2ba3b8cb381_0_481"/>
          <p:cNvSpPr/>
          <p:nvPr/>
        </p:nvSpPr>
        <p:spPr>
          <a:xfrm>
            <a:off x="8299604" y="2939196"/>
            <a:ext cx="2083500" cy="776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KServe</a:t>
            </a:r>
            <a:endParaRPr sz="1900"/>
          </a:p>
        </p:txBody>
      </p:sp>
      <p:pic>
        <p:nvPicPr>
          <p:cNvPr descr="Database" id="508" name="Google Shape;508;g2ba3b8cb381_0_48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671879" y="2857145"/>
            <a:ext cx="940443" cy="9404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sers" id="509" name="Google Shape;509;g2ba3b8cb381_0_4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81179" y="1025112"/>
            <a:ext cx="1219200" cy="1219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10" name="Google Shape;510;g2ba3b8cb381_0_481"/>
          <p:cNvCxnSpPr/>
          <p:nvPr/>
        </p:nvCxnSpPr>
        <p:spPr>
          <a:xfrm>
            <a:off x="8990320" y="2083908"/>
            <a:ext cx="0" cy="494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11" name="Google Shape;511;g2ba3b8cb381_0_481"/>
          <p:cNvSpPr txBox="1"/>
          <p:nvPr/>
        </p:nvSpPr>
        <p:spPr>
          <a:xfrm>
            <a:off x="7828131" y="2091001"/>
            <a:ext cx="1135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Request</a:t>
            </a:r>
            <a:endParaRPr sz="1900"/>
          </a:p>
        </p:txBody>
      </p:sp>
      <p:sp>
        <p:nvSpPr>
          <p:cNvPr id="512" name="Google Shape;512;g2ba3b8cb381_0_481"/>
          <p:cNvSpPr txBox="1"/>
          <p:nvPr/>
        </p:nvSpPr>
        <p:spPr>
          <a:xfrm>
            <a:off x="9731059" y="2087188"/>
            <a:ext cx="1321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Response</a:t>
            </a:r>
            <a:endParaRPr sz="1900"/>
          </a:p>
        </p:txBody>
      </p:sp>
      <p:cxnSp>
        <p:nvCxnSpPr>
          <p:cNvPr id="513" name="Google Shape;513;g2ba3b8cb381_0_481"/>
          <p:cNvCxnSpPr/>
          <p:nvPr/>
        </p:nvCxnSpPr>
        <p:spPr>
          <a:xfrm rot="10800000">
            <a:off x="9704221" y="2040332"/>
            <a:ext cx="0" cy="494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14" name="Google Shape;514;g2ba3b8cb381_0_481"/>
          <p:cNvSpPr txBox="1"/>
          <p:nvPr/>
        </p:nvSpPr>
        <p:spPr>
          <a:xfrm>
            <a:off x="10671879" y="3872989"/>
            <a:ext cx="940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Pool of </a:t>
            </a:r>
            <a:endParaRPr sz="19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models</a:t>
            </a:r>
            <a:endParaRPr sz="1900"/>
          </a:p>
        </p:txBody>
      </p:sp>
      <p:cxnSp>
        <p:nvCxnSpPr>
          <p:cNvPr id="515" name="Google Shape;515;g2ba3b8cb381_0_481"/>
          <p:cNvCxnSpPr/>
          <p:nvPr/>
        </p:nvCxnSpPr>
        <p:spPr>
          <a:xfrm>
            <a:off x="7835179" y="3347744"/>
            <a:ext cx="356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16" name="Google Shape;516;g2ba3b8cb381_0_481"/>
          <p:cNvSpPr txBox="1"/>
          <p:nvPr/>
        </p:nvSpPr>
        <p:spPr>
          <a:xfrm>
            <a:off x="6993552" y="3872988"/>
            <a:ext cx="836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Config</a:t>
            </a:r>
            <a:endParaRPr sz="19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file</a:t>
            </a:r>
            <a:endParaRPr sz="1900"/>
          </a:p>
        </p:txBody>
      </p:sp>
      <p:cxnSp>
        <p:nvCxnSpPr>
          <p:cNvPr id="517" name="Google Shape;517;g2ba3b8cb381_0_481"/>
          <p:cNvCxnSpPr/>
          <p:nvPr/>
        </p:nvCxnSpPr>
        <p:spPr>
          <a:xfrm rot="10800000">
            <a:off x="10452675" y="3304557"/>
            <a:ext cx="356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2ba3b8cb381_0_77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br>
              <a:rPr lang="en-IN"/>
            </a:br>
            <a:r>
              <a:rPr lang="en-IN"/>
              <a:t>Horizontal Scaling</a:t>
            </a:r>
            <a:br>
              <a:rPr lang="en-IN"/>
            </a:br>
            <a:br>
              <a:rPr lang="en-IN"/>
            </a:br>
            <a:endParaRPr/>
          </a:p>
        </p:txBody>
      </p:sp>
      <p:sp>
        <p:nvSpPr>
          <p:cNvPr id="523" name="Google Shape;523;g2ba3b8cb381_0_772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IN"/>
              <a:t>What?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/>
              <a:t> If you have too much traffic for a single machine, split traffic among multiple machines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IN"/>
              <a:t>How?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/>
              <a:t>Spin up multiple copies of your service and split traffic using a load balancer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/>
              <a:t> In practice, two common methods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/>
              <a:t> Container orchestration (i.e., Kubernetes)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/>
              <a:t> Serverless (e.g., AWS Lambda)</a:t>
            </a:r>
            <a:endParaRPr/>
          </a:p>
          <a:p>
            <a:pPr indent="-762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2ba3b8cb381_0_517"/>
          <p:cNvSpPr txBox="1"/>
          <p:nvPr>
            <p:ph type="title"/>
          </p:nvPr>
        </p:nvSpPr>
        <p:spPr>
          <a:xfrm>
            <a:off x="2075425" y="1450678"/>
            <a:ext cx="14625600" cy="1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00"/>
              <a:buFont typeface="Arial"/>
              <a:buNone/>
            </a:pPr>
            <a:r>
              <a:rPr lang="en-IN"/>
              <a:t>Monitoring</a:t>
            </a:r>
            <a:endParaRPr/>
          </a:p>
        </p:txBody>
      </p:sp>
      <p:sp>
        <p:nvSpPr>
          <p:cNvPr id="529" name="Google Shape;529;g2ba3b8cb381_0_517"/>
          <p:cNvSpPr txBox="1"/>
          <p:nvPr>
            <p:ph idx="12" type="sldNum"/>
          </p:nvPr>
        </p:nvSpPr>
        <p:spPr>
          <a:xfrm>
            <a:off x="14551780" y="8475134"/>
            <a:ext cx="8913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530" name="Google Shape;530;g2ba3b8cb381_0_517"/>
          <p:cNvSpPr txBox="1"/>
          <p:nvPr>
            <p:ph idx="1" type="body"/>
          </p:nvPr>
        </p:nvSpPr>
        <p:spPr>
          <a:xfrm>
            <a:off x="2403825" y="2704673"/>
            <a:ext cx="3657600" cy="807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60925" spcFirstLastPara="1" rIns="60925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IN"/>
              <a:t>Useful metrics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SzPts val="1500"/>
              <a:buNone/>
            </a:pPr>
            <a:r>
              <a:rPr lang="en-IN"/>
              <a:t>Relevant frameworks</a:t>
            </a:r>
            <a:endParaRPr/>
          </a:p>
        </p:txBody>
      </p:sp>
      <p:grpSp>
        <p:nvGrpSpPr>
          <p:cNvPr id="531" name="Google Shape;531;g2ba3b8cb381_0_517"/>
          <p:cNvGrpSpPr/>
          <p:nvPr/>
        </p:nvGrpSpPr>
        <p:grpSpPr>
          <a:xfrm>
            <a:off x="1230381" y="6173780"/>
            <a:ext cx="9210591" cy="570786"/>
            <a:chOff x="2025" y="0"/>
            <a:chExt cx="6908116" cy="428100"/>
          </a:xfrm>
        </p:grpSpPr>
        <p:sp>
          <p:nvSpPr>
            <p:cNvPr id="532" name="Google Shape;532;g2ba3b8cb381_0_517"/>
            <p:cNvSpPr/>
            <p:nvPr/>
          </p:nvSpPr>
          <p:spPr>
            <a:xfrm>
              <a:off x="2025" y="0"/>
              <a:ext cx="2031900" cy="428100"/>
            </a:xfrm>
            <a:prstGeom prst="homePlate">
              <a:avLst>
                <a:gd fmla="val 50000" name="adj"/>
              </a:avLst>
            </a:prstGeom>
            <a:solidFill>
              <a:schemeClr val="dk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g2ba3b8cb381_0_517"/>
            <p:cNvSpPr txBox="1"/>
            <p:nvPr/>
          </p:nvSpPr>
          <p:spPr>
            <a:xfrm>
              <a:off x="2025" y="0"/>
              <a:ext cx="1924800" cy="42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106675" spcFirstLastPara="1" rIns="2667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IN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Data Engineering</a:t>
              </a:r>
              <a:endParaRPr sz="1900"/>
            </a:p>
          </p:txBody>
        </p:sp>
        <p:sp>
          <p:nvSpPr>
            <p:cNvPr id="534" name="Google Shape;534;g2ba3b8cb381_0_517"/>
            <p:cNvSpPr/>
            <p:nvPr/>
          </p:nvSpPr>
          <p:spPr>
            <a:xfrm>
              <a:off x="1627430" y="0"/>
              <a:ext cx="2031900" cy="428100"/>
            </a:xfrm>
            <a:prstGeom prst="chevron">
              <a:avLst>
                <a:gd fmla="val 50000" name="adj"/>
              </a:avLst>
            </a:prstGeom>
            <a:solidFill>
              <a:schemeClr val="dk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g2ba3b8cb381_0_517"/>
            <p:cNvSpPr txBox="1"/>
            <p:nvPr/>
          </p:nvSpPr>
          <p:spPr>
            <a:xfrm>
              <a:off x="1841443" y="0"/>
              <a:ext cx="1603800" cy="42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80000" spcFirstLastPara="1" rIns="2667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IN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Modelling</a:t>
              </a:r>
              <a:endParaRPr sz="1900"/>
            </a:p>
          </p:txBody>
        </p:sp>
        <p:sp>
          <p:nvSpPr>
            <p:cNvPr id="536" name="Google Shape;536;g2ba3b8cb381_0_517"/>
            <p:cNvSpPr/>
            <p:nvPr/>
          </p:nvSpPr>
          <p:spPr>
            <a:xfrm>
              <a:off x="3252835" y="0"/>
              <a:ext cx="2031900" cy="428100"/>
            </a:xfrm>
            <a:prstGeom prst="chevron">
              <a:avLst>
                <a:gd fmla="val 50000" name="adj"/>
              </a:avLst>
            </a:prstGeom>
            <a:solidFill>
              <a:schemeClr val="dk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g2ba3b8cb381_0_517"/>
            <p:cNvSpPr txBox="1"/>
            <p:nvPr/>
          </p:nvSpPr>
          <p:spPr>
            <a:xfrm>
              <a:off x="3466848" y="0"/>
              <a:ext cx="1603800" cy="42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80000" spcFirstLastPara="1" rIns="2667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IN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Deployment</a:t>
              </a:r>
              <a:endParaRPr sz="1900"/>
            </a:p>
          </p:txBody>
        </p:sp>
        <p:sp>
          <p:nvSpPr>
            <p:cNvPr id="538" name="Google Shape;538;g2ba3b8cb381_0_517"/>
            <p:cNvSpPr/>
            <p:nvPr/>
          </p:nvSpPr>
          <p:spPr>
            <a:xfrm>
              <a:off x="4878241" y="0"/>
              <a:ext cx="2031900" cy="428100"/>
            </a:xfrm>
            <a:prstGeom prst="chevron">
              <a:avLst>
                <a:gd fmla="val 50000" name="adj"/>
              </a:avLst>
            </a:prstGeom>
            <a:solidFill>
              <a:schemeClr val="dk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g2ba3b8cb381_0_517"/>
            <p:cNvSpPr txBox="1"/>
            <p:nvPr/>
          </p:nvSpPr>
          <p:spPr>
            <a:xfrm>
              <a:off x="5092254" y="0"/>
              <a:ext cx="1603800" cy="42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80000" spcFirstLastPara="1" rIns="2667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IN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Monitoring</a:t>
              </a:r>
              <a:endParaRPr sz="1900"/>
            </a:p>
          </p:txBody>
        </p:sp>
      </p:grpSp>
      <p:pic>
        <p:nvPicPr>
          <p:cNvPr id="540" name="Google Shape;540;g2ba3b8cb381_0_5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6381" y="6171671"/>
            <a:ext cx="778107" cy="5835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2ba3b8cb381_0_533"/>
          <p:cNvSpPr txBox="1"/>
          <p:nvPr>
            <p:ph idx="12" type="sldNum"/>
          </p:nvPr>
        </p:nvSpPr>
        <p:spPr>
          <a:xfrm>
            <a:off x="14551780" y="8475134"/>
            <a:ext cx="8913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pic>
        <p:nvPicPr>
          <p:cNvPr id="546" name="Google Shape;546;g2ba3b8cb381_0_5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" y="1583092"/>
            <a:ext cx="10363204" cy="36918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2ba3b8cb381_0_539"/>
          <p:cNvSpPr txBox="1"/>
          <p:nvPr>
            <p:ph type="title"/>
          </p:nvPr>
        </p:nvSpPr>
        <p:spPr>
          <a:xfrm>
            <a:off x="-2484175" y="553283"/>
            <a:ext cx="14020800" cy="176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r>
              <a:rPr lang="en-IN" sz="4300"/>
              <a:t>Relevant Metrics</a:t>
            </a:r>
            <a:endParaRPr/>
          </a:p>
        </p:txBody>
      </p:sp>
      <p:sp>
        <p:nvSpPr>
          <p:cNvPr id="552" name="Google Shape;552;g2ba3b8cb381_0_539"/>
          <p:cNvSpPr txBox="1"/>
          <p:nvPr>
            <p:ph idx="1" type="body"/>
          </p:nvPr>
        </p:nvSpPr>
        <p:spPr>
          <a:xfrm>
            <a:off x="1117600" y="2434167"/>
            <a:ext cx="14020800" cy="58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rmAutofit/>
          </a:bodyPr>
          <a:lstStyle/>
          <a:p>
            <a:pPr indent="-603250" lvl="0" marL="660400" rtl="0" algn="l"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r>
              <a:rPr lang="en-IN" sz="2700"/>
              <a:t>Model metrics</a:t>
            </a:r>
            <a:endParaRPr/>
          </a:p>
          <a:p>
            <a:pPr indent="-603250" lvl="1" marL="1206500" rtl="0" algn="l">
              <a:spcBef>
                <a:spcPts val="400"/>
              </a:spcBef>
              <a:spcAft>
                <a:spcPts val="0"/>
              </a:spcAft>
              <a:buSzPts val="1900"/>
              <a:buChar char="•"/>
            </a:pPr>
            <a:r>
              <a:rPr lang="en-IN" sz="2100"/>
              <a:t>Distribution of input features – data/concept drift</a:t>
            </a:r>
            <a:endParaRPr/>
          </a:p>
          <a:p>
            <a:pPr indent="-603250" lvl="1" marL="1206500" rtl="0" algn="l">
              <a:spcBef>
                <a:spcPts val="400"/>
              </a:spcBef>
              <a:spcAft>
                <a:spcPts val="0"/>
              </a:spcAft>
              <a:buSzPts val="1900"/>
              <a:buChar char="•"/>
            </a:pPr>
            <a:r>
              <a:rPr lang="en-IN" sz="2100"/>
              <a:t>Missing/malformed values in the input</a:t>
            </a:r>
            <a:endParaRPr/>
          </a:p>
          <a:p>
            <a:pPr indent="-603250" lvl="1" marL="1206500" rtl="0" algn="l">
              <a:spcBef>
                <a:spcPts val="400"/>
              </a:spcBef>
              <a:spcAft>
                <a:spcPts val="0"/>
              </a:spcAft>
              <a:buSzPts val="1900"/>
              <a:buChar char="•"/>
            </a:pPr>
            <a:r>
              <a:rPr lang="en-IN" sz="2100"/>
              <a:t>Average output accuracy/classification distribution – concept drift</a:t>
            </a:r>
            <a:endParaRPr/>
          </a:p>
          <a:p>
            <a:pPr indent="-457200" lvl="1" marL="1206500" rtl="0" algn="l">
              <a:spcBef>
                <a:spcPts val="5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700"/>
          </a:p>
          <a:p>
            <a:pPr indent="-603250" lvl="0" marL="660400" rtl="0" algn="l">
              <a:spcBef>
                <a:spcPts val="500"/>
              </a:spcBef>
              <a:spcAft>
                <a:spcPts val="0"/>
              </a:spcAft>
              <a:buSzPts val="2100"/>
              <a:buChar char="•"/>
            </a:pPr>
            <a:r>
              <a:rPr lang="en-IN" sz="2700"/>
              <a:t>Infrastructure metrics</a:t>
            </a:r>
            <a:endParaRPr/>
          </a:p>
          <a:p>
            <a:pPr indent="-603250" lvl="1" marL="1206500" rtl="0" algn="l">
              <a:spcBef>
                <a:spcPts val="400"/>
              </a:spcBef>
              <a:spcAft>
                <a:spcPts val="0"/>
              </a:spcAft>
              <a:buSzPts val="1900"/>
              <a:buChar char="•"/>
            </a:pPr>
            <a:r>
              <a:rPr lang="en-IN" sz="2100"/>
              <a:t>Logging errors</a:t>
            </a:r>
            <a:endParaRPr/>
          </a:p>
          <a:p>
            <a:pPr indent="-603250" lvl="1" marL="1206500" rtl="0" algn="l">
              <a:spcBef>
                <a:spcPts val="400"/>
              </a:spcBef>
              <a:spcAft>
                <a:spcPts val="0"/>
              </a:spcAft>
              <a:buSzPts val="1900"/>
              <a:buChar char="•"/>
            </a:pPr>
            <a:r>
              <a:rPr lang="en-IN" sz="2100"/>
              <a:t>Memory, CPU resources utilization</a:t>
            </a:r>
            <a:endParaRPr/>
          </a:p>
          <a:p>
            <a:pPr indent="-603250" lvl="1" marL="1206500" rtl="0" algn="l">
              <a:spcBef>
                <a:spcPts val="400"/>
              </a:spcBef>
              <a:spcAft>
                <a:spcPts val="0"/>
              </a:spcAft>
              <a:buSzPts val="1900"/>
              <a:buChar char="•"/>
            </a:pPr>
            <a:r>
              <a:rPr lang="en-IN" sz="2100"/>
              <a:t>Latency and jitter</a:t>
            </a:r>
            <a:endParaRPr/>
          </a:p>
        </p:txBody>
      </p:sp>
      <p:sp>
        <p:nvSpPr>
          <p:cNvPr id="553" name="Google Shape;553;g2ba3b8cb381_0_539"/>
          <p:cNvSpPr txBox="1"/>
          <p:nvPr>
            <p:ph idx="12" type="sldNum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554" name="Google Shape;554;g2ba3b8cb381_0_539"/>
          <p:cNvSpPr txBox="1"/>
          <p:nvPr/>
        </p:nvSpPr>
        <p:spPr>
          <a:xfrm>
            <a:off x="609600" y="6233209"/>
            <a:ext cx="101793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rmAutofit/>
          </a:bodyPr>
          <a:lstStyle/>
          <a:p>
            <a:pPr indent="0" lvl="0" marL="5080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en-IN" sz="21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For each of the relevant metrics one should define warning/error thresholds.</a:t>
            </a:r>
            <a:endParaRPr i="1" sz="2100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2ba3b8cb381_0_547"/>
          <p:cNvSpPr txBox="1"/>
          <p:nvPr>
            <p:ph type="title"/>
          </p:nvPr>
        </p:nvSpPr>
        <p:spPr>
          <a:xfrm>
            <a:off x="-2710125" y="-137842"/>
            <a:ext cx="14020800" cy="176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r>
              <a:rPr lang="en-IN" sz="4300"/>
              <a:t>Monitoring Matters</a:t>
            </a:r>
            <a:endParaRPr/>
          </a:p>
        </p:txBody>
      </p:sp>
      <p:sp>
        <p:nvSpPr>
          <p:cNvPr id="560" name="Google Shape;560;g2ba3b8cb381_0_547"/>
          <p:cNvSpPr txBox="1"/>
          <p:nvPr>
            <p:ph idx="12" type="sldNum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pic>
        <p:nvPicPr>
          <p:cNvPr descr="page31image3175210400" id="561" name="Google Shape;561;g2ba3b8cb381_0_5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1512" y="1143852"/>
            <a:ext cx="11094477" cy="5111323"/>
          </a:xfrm>
          <a:prstGeom prst="rect">
            <a:avLst/>
          </a:prstGeom>
          <a:noFill/>
          <a:ln>
            <a:noFill/>
          </a:ln>
        </p:spPr>
      </p:pic>
      <p:sp>
        <p:nvSpPr>
          <p:cNvPr id="562" name="Google Shape;562;g2ba3b8cb381_0_547"/>
          <p:cNvSpPr txBox="1"/>
          <p:nvPr/>
        </p:nvSpPr>
        <p:spPr>
          <a:xfrm>
            <a:off x="1023668" y="6255175"/>
            <a:ext cx="9890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 Obermair, Extension of Signal Monitoring Applications with Machine Learning, Master Thesis, TU Graz</a:t>
            </a:r>
            <a:endParaRPr sz="19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2ba3b8cb381_0_554"/>
          <p:cNvSpPr txBox="1"/>
          <p:nvPr>
            <p:ph idx="12" type="sldNum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grpSp>
        <p:nvGrpSpPr>
          <p:cNvPr id="568" name="Google Shape;568;g2ba3b8cb381_0_554"/>
          <p:cNvGrpSpPr/>
          <p:nvPr/>
        </p:nvGrpSpPr>
        <p:grpSpPr>
          <a:xfrm>
            <a:off x="1657684" y="2906806"/>
            <a:ext cx="8876435" cy="1044374"/>
            <a:chOff x="1951" y="1127203"/>
            <a:chExt cx="6657493" cy="783300"/>
          </a:xfrm>
        </p:grpSpPr>
        <p:sp>
          <p:nvSpPr>
            <p:cNvPr id="569" name="Google Shape;569;g2ba3b8cb381_0_554"/>
            <p:cNvSpPr/>
            <p:nvPr/>
          </p:nvSpPr>
          <p:spPr>
            <a:xfrm>
              <a:off x="1951" y="1127203"/>
              <a:ext cx="1958100" cy="783300"/>
            </a:xfrm>
            <a:prstGeom prst="homePlate">
              <a:avLst>
                <a:gd fmla="val 50000" name="adj"/>
              </a:avLst>
            </a:prstGeom>
            <a:solidFill>
              <a:schemeClr val="dk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g2ba3b8cb381_0_554"/>
            <p:cNvSpPr txBox="1"/>
            <p:nvPr/>
          </p:nvSpPr>
          <p:spPr>
            <a:xfrm>
              <a:off x="1951" y="1127203"/>
              <a:ext cx="1762200" cy="78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6875" lIns="113775" spcFirstLastPara="1" rIns="28425" wrap="square" tIns="56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Arial"/>
                <a:buNone/>
              </a:pPr>
              <a:r>
                <a:rPr lang="en-IN" sz="21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Data Engineering</a:t>
              </a:r>
              <a:endParaRPr sz="1900"/>
            </a:p>
          </p:txBody>
        </p:sp>
        <p:sp>
          <p:nvSpPr>
            <p:cNvPr id="571" name="Google Shape;571;g2ba3b8cb381_0_554"/>
            <p:cNvSpPr/>
            <p:nvPr/>
          </p:nvSpPr>
          <p:spPr>
            <a:xfrm>
              <a:off x="1568415" y="1127203"/>
              <a:ext cx="1958100" cy="783300"/>
            </a:xfrm>
            <a:prstGeom prst="chevron">
              <a:avLst>
                <a:gd fmla="val 50000" name="adj"/>
              </a:avLst>
            </a:prstGeom>
            <a:solidFill>
              <a:schemeClr val="dk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g2ba3b8cb381_0_554"/>
            <p:cNvSpPr txBox="1"/>
            <p:nvPr/>
          </p:nvSpPr>
          <p:spPr>
            <a:xfrm>
              <a:off x="1960031" y="1127203"/>
              <a:ext cx="1174800" cy="78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6875" lIns="85325" spcFirstLastPara="1" rIns="28425" wrap="square" tIns="56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Arial"/>
                <a:buNone/>
              </a:pPr>
              <a:r>
                <a:rPr lang="en-IN" sz="21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Modelling</a:t>
              </a:r>
              <a:endParaRPr sz="1900"/>
            </a:p>
          </p:txBody>
        </p:sp>
        <p:sp>
          <p:nvSpPr>
            <p:cNvPr id="573" name="Google Shape;573;g2ba3b8cb381_0_554"/>
            <p:cNvSpPr/>
            <p:nvPr/>
          </p:nvSpPr>
          <p:spPr>
            <a:xfrm>
              <a:off x="3134879" y="1127203"/>
              <a:ext cx="1958100" cy="783300"/>
            </a:xfrm>
            <a:prstGeom prst="chevron">
              <a:avLst>
                <a:gd fmla="val 50000" name="adj"/>
              </a:avLst>
            </a:prstGeom>
            <a:solidFill>
              <a:schemeClr val="dk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g2ba3b8cb381_0_554"/>
            <p:cNvSpPr txBox="1"/>
            <p:nvPr/>
          </p:nvSpPr>
          <p:spPr>
            <a:xfrm>
              <a:off x="3526495" y="1127203"/>
              <a:ext cx="1174800" cy="78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6875" lIns="85325" spcFirstLastPara="1" rIns="28425" wrap="square" tIns="56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Arial"/>
                <a:buNone/>
              </a:pPr>
              <a:r>
                <a:rPr lang="en-IN" sz="21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Deployment</a:t>
              </a:r>
              <a:endParaRPr sz="1900"/>
            </a:p>
          </p:txBody>
        </p:sp>
        <p:sp>
          <p:nvSpPr>
            <p:cNvPr id="575" name="Google Shape;575;g2ba3b8cb381_0_554"/>
            <p:cNvSpPr/>
            <p:nvPr/>
          </p:nvSpPr>
          <p:spPr>
            <a:xfrm>
              <a:off x="4701344" y="1127203"/>
              <a:ext cx="1958100" cy="783300"/>
            </a:xfrm>
            <a:prstGeom prst="chevron">
              <a:avLst>
                <a:gd fmla="val 50000" name="adj"/>
              </a:avLst>
            </a:prstGeom>
            <a:solidFill>
              <a:schemeClr val="dk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g2ba3b8cb381_0_554"/>
            <p:cNvSpPr txBox="1"/>
            <p:nvPr/>
          </p:nvSpPr>
          <p:spPr>
            <a:xfrm>
              <a:off x="5092960" y="1127203"/>
              <a:ext cx="1174800" cy="78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6875" lIns="85325" spcFirstLastPara="1" rIns="28425" wrap="square" tIns="56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Arial"/>
                <a:buNone/>
              </a:pPr>
              <a:r>
                <a:rPr lang="en-IN" sz="21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Monitoring</a:t>
              </a:r>
              <a:endParaRPr sz="1900"/>
            </a:p>
          </p:txBody>
        </p:sp>
      </p:grpSp>
      <p:pic>
        <p:nvPicPr>
          <p:cNvPr descr="Tick" id="577" name="Google Shape;577;g2ba3b8cb381_0_5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57887" y="1680713"/>
            <a:ext cx="1219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ick" id="578" name="Google Shape;578;g2ba3b8cb381_0_5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79891" y="1680713"/>
            <a:ext cx="1219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ick" id="579" name="Google Shape;579;g2ba3b8cb381_0_5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01895" y="1680713"/>
            <a:ext cx="1219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ick" id="580" name="Google Shape;580;g2ba3b8cb381_0_5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405" y="1680713"/>
            <a:ext cx="1219200" cy="121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2ba3b8cb381_0_572"/>
          <p:cNvSpPr txBox="1"/>
          <p:nvPr>
            <p:ph type="title"/>
          </p:nvPr>
        </p:nvSpPr>
        <p:spPr>
          <a:xfrm>
            <a:off x="-198200" y="2"/>
            <a:ext cx="11306700" cy="13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r>
              <a:rPr lang="en-IN" sz="4300"/>
              <a:t>MLOps Pipeline with Tensorflow</a:t>
            </a:r>
            <a:endParaRPr sz="4300"/>
          </a:p>
        </p:txBody>
      </p:sp>
      <p:sp>
        <p:nvSpPr>
          <p:cNvPr id="586" name="Google Shape;586;g2ba3b8cb381_0_572"/>
          <p:cNvSpPr txBox="1"/>
          <p:nvPr>
            <p:ph idx="12" type="sldNum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587" name="Google Shape;587;g2ba3b8cb381_0_572"/>
          <p:cNvSpPr txBox="1"/>
          <p:nvPr/>
        </p:nvSpPr>
        <p:spPr>
          <a:xfrm>
            <a:off x="1058173" y="6173101"/>
            <a:ext cx="46143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1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https://www.tensorflow.org/tfx/guide</a:t>
            </a:r>
            <a:r>
              <a:rPr lang="en-IN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8" name="Google Shape;588;g2ba3b8cb381_0_572"/>
          <p:cNvPicPr preferRelativeResize="0"/>
          <p:nvPr/>
        </p:nvPicPr>
        <p:blipFill rotWithShape="1">
          <a:blip r:embed="rId4">
            <a:alphaModFix/>
          </a:blip>
          <a:srcRect b="3167" l="0" r="0" t="3661"/>
          <a:stretch/>
        </p:blipFill>
        <p:spPr>
          <a:xfrm>
            <a:off x="0" y="1056821"/>
            <a:ext cx="8747183" cy="5116280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g2ba3b8cb381_0_572"/>
          <p:cNvSpPr txBox="1"/>
          <p:nvPr/>
        </p:nvSpPr>
        <p:spPr>
          <a:xfrm>
            <a:off x="7876867" y="1566376"/>
            <a:ext cx="42231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Pipeline represented as DAG  </a:t>
            </a:r>
            <a:b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I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directed acyclic graph</a:t>
            </a:r>
            <a:endParaRPr sz="1900"/>
          </a:p>
        </p:txBody>
      </p:sp>
      <p:grpSp>
        <p:nvGrpSpPr>
          <p:cNvPr id="590" name="Google Shape;590;g2ba3b8cb381_0_572"/>
          <p:cNvGrpSpPr/>
          <p:nvPr/>
        </p:nvGrpSpPr>
        <p:grpSpPr>
          <a:xfrm>
            <a:off x="1058173" y="2307339"/>
            <a:ext cx="2709132" cy="570786"/>
            <a:chOff x="2025" y="0"/>
            <a:chExt cx="2031900" cy="428100"/>
          </a:xfrm>
        </p:grpSpPr>
        <p:sp>
          <p:nvSpPr>
            <p:cNvPr id="591" name="Google Shape;591;g2ba3b8cb381_0_572"/>
            <p:cNvSpPr/>
            <p:nvPr/>
          </p:nvSpPr>
          <p:spPr>
            <a:xfrm>
              <a:off x="2025" y="0"/>
              <a:ext cx="2031900" cy="428100"/>
            </a:xfrm>
            <a:prstGeom prst="homePlate">
              <a:avLst>
                <a:gd fmla="val 50000" name="adj"/>
              </a:avLst>
            </a:prstGeom>
            <a:solidFill>
              <a:schemeClr val="dk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g2ba3b8cb381_0_572"/>
            <p:cNvSpPr txBox="1"/>
            <p:nvPr/>
          </p:nvSpPr>
          <p:spPr>
            <a:xfrm>
              <a:off x="2025" y="0"/>
              <a:ext cx="1924800" cy="42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106675" spcFirstLastPara="1" rIns="2667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IN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Data Engineering</a:t>
              </a:r>
              <a:endParaRPr sz="1900"/>
            </a:p>
          </p:txBody>
        </p:sp>
      </p:grpSp>
      <p:grpSp>
        <p:nvGrpSpPr>
          <p:cNvPr id="593" name="Google Shape;593;g2ba3b8cb381_0_572"/>
          <p:cNvGrpSpPr/>
          <p:nvPr/>
        </p:nvGrpSpPr>
        <p:grpSpPr>
          <a:xfrm>
            <a:off x="3240735" y="2945768"/>
            <a:ext cx="2709132" cy="570786"/>
            <a:chOff x="1627430" y="0"/>
            <a:chExt cx="2031900" cy="428100"/>
          </a:xfrm>
        </p:grpSpPr>
        <p:sp>
          <p:nvSpPr>
            <p:cNvPr id="594" name="Google Shape;594;g2ba3b8cb381_0_572"/>
            <p:cNvSpPr/>
            <p:nvPr/>
          </p:nvSpPr>
          <p:spPr>
            <a:xfrm>
              <a:off x="1627430" y="0"/>
              <a:ext cx="2031900" cy="428100"/>
            </a:xfrm>
            <a:prstGeom prst="chevron">
              <a:avLst>
                <a:gd fmla="val 50000" name="adj"/>
              </a:avLst>
            </a:prstGeom>
            <a:solidFill>
              <a:schemeClr val="dk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g2ba3b8cb381_0_572"/>
            <p:cNvSpPr txBox="1"/>
            <p:nvPr/>
          </p:nvSpPr>
          <p:spPr>
            <a:xfrm>
              <a:off x="1841443" y="0"/>
              <a:ext cx="1603800" cy="42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80000" spcFirstLastPara="1" rIns="2667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IN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Modelling</a:t>
              </a:r>
              <a:endParaRPr sz="1900"/>
            </a:p>
          </p:txBody>
        </p:sp>
      </p:grpSp>
      <p:grpSp>
        <p:nvGrpSpPr>
          <p:cNvPr id="596" name="Google Shape;596;g2ba3b8cb381_0_572"/>
          <p:cNvGrpSpPr/>
          <p:nvPr/>
        </p:nvGrpSpPr>
        <p:grpSpPr>
          <a:xfrm>
            <a:off x="4739557" y="3626881"/>
            <a:ext cx="2709132" cy="570786"/>
            <a:chOff x="3252835" y="0"/>
            <a:chExt cx="2031900" cy="428100"/>
          </a:xfrm>
        </p:grpSpPr>
        <p:sp>
          <p:nvSpPr>
            <p:cNvPr id="597" name="Google Shape;597;g2ba3b8cb381_0_572"/>
            <p:cNvSpPr/>
            <p:nvPr/>
          </p:nvSpPr>
          <p:spPr>
            <a:xfrm>
              <a:off x="3252835" y="0"/>
              <a:ext cx="2031900" cy="428100"/>
            </a:xfrm>
            <a:prstGeom prst="chevron">
              <a:avLst>
                <a:gd fmla="val 50000" name="adj"/>
              </a:avLst>
            </a:prstGeom>
            <a:solidFill>
              <a:schemeClr val="dk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g2ba3b8cb381_0_572"/>
            <p:cNvSpPr txBox="1"/>
            <p:nvPr/>
          </p:nvSpPr>
          <p:spPr>
            <a:xfrm>
              <a:off x="3466848" y="0"/>
              <a:ext cx="1603800" cy="42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80000" spcFirstLastPara="1" rIns="2667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IN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Deployment</a:t>
              </a:r>
              <a:endParaRPr sz="1900"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2ba3b8cb381_0_590"/>
          <p:cNvSpPr txBox="1"/>
          <p:nvPr>
            <p:ph idx="12" type="sldNum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pic>
        <p:nvPicPr>
          <p:cNvPr descr="XGBoost results on the pipelines UI" id="605" name="Google Shape;605;g2ba3b8cb381_0_590"/>
          <p:cNvPicPr preferRelativeResize="0"/>
          <p:nvPr/>
        </p:nvPicPr>
        <p:blipFill rotWithShape="1">
          <a:blip r:embed="rId3">
            <a:alphaModFix/>
          </a:blip>
          <a:srcRect b="0" l="0" r="53152" t="0"/>
          <a:stretch/>
        </p:blipFill>
        <p:spPr>
          <a:xfrm>
            <a:off x="0" y="0"/>
            <a:ext cx="5140412" cy="6858002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g2ba3b8cb381_0_590"/>
          <p:cNvSpPr txBox="1"/>
          <p:nvPr/>
        </p:nvSpPr>
        <p:spPr>
          <a:xfrm>
            <a:off x="629751" y="0"/>
            <a:ext cx="11386800" cy="9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r>
              <a:rPr lang="en-IN" sz="4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MLOps Pipeline with Kubeflow</a:t>
            </a:r>
            <a:endParaRPr sz="4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g2ba3b8cb381_0_590"/>
          <p:cNvSpPr txBox="1"/>
          <p:nvPr/>
        </p:nvSpPr>
        <p:spPr>
          <a:xfrm>
            <a:off x="5435241" y="5898829"/>
            <a:ext cx="5478300" cy="12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 u="sng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https://ml.cern.ch</a:t>
            </a:r>
            <a:endParaRPr sz="2400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 u="sng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https://www.kubeflow.org/docs/started/</a:t>
            </a:r>
            <a:endParaRPr sz="2400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08" name="Google Shape;608;g2ba3b8cb381_0_590"/>
          <p:cNvGrpSpPr/>
          <p:nvPr/>
        </p:nvGrpSpPr>
        <p:grpSpPr>
          <a:xfrm>
            <a:off x="1776461" y="1834780"/>
            <a:ext cx="2709132" cy="570786"/>
            <a:chOff x="2025" y="0"/>
            <a:chExt cx="2031900" cy="428100"/>
          </a:xfrm>
        </p:grpSpPr>
        <p:sp>
          <p:nvSpPr>
            <p:cNvPr id="609" name="Google Shape;609;g2ba3b8cb381_0_590"/>
            <p:cNvSpPr/>
            <p:nvPr/>
          </p:nvSpPr>
          <p:spPr>
            <a:xfrm>
              <a:off x="2025" y="0"/>
              <a:ext cx="2031900" cy="428100"/>
            </a:xfrm>
            <a:prstGeom prst="homePlate">
              <a:avLst>
                <a:gd fmla="val 50000" name="adj"/>
              </a:avLst>
            </a:prstGeom>
            <a:solidFill>
              <a:schemeClr val="dk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g2ba3b8cb381_0_590"/>
            <p:cNvSpPr txBox="1"/>
            <p:nvPr/>
          </p:nvSpPr>
          <p:spPr>
            <a:xfrm>
              <a:off x="2025" y="0"/>
              <a:ext cx="1924800" cy="42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106675" spcFirstLastPara="1" rIns="2667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IN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Data Engineering</a:t>
              </a:r>
              <a:endParaRPr sz="1900"/>
            </a:p>
          </p:txBody>
        </p:sp>
      </p:grpSp>
      <p:grpSp>
        <p:nvGrpSpPr>
          <p:cNvPr id="611" name="Google Shape;611;g2ba3b8cb381_0_590"/>
          <p:cNvGrpSpPr/>
          <p:nvPr/>
        </p:nvGrpSpPr>
        <p:grpSpPr>
          <a:xfrm>
            <a:off x="1745254" y="3262248"/>
            <a:ext cx="2709132" cy="570786"/>
            <a:chOff x="1627430" y="0"/>
            <a:chExt cx="2031900" cy="428100"/>
          </a:xfrm>
        </p:grpSpPr>
        <p:sp>
          <p:nvSpPr>
            <p:cNvPr id="612" name="Google Shape;612;g2ba3b8cb381_0_590"/>
            <p:cNvSpPr/>
            <p:nvPr/>
          </p:nvSpPr>
          <p:spPr>
            <a:xfrm>
              <a:off x="1627430" y="0"/>
              <a:ext cx="2031900" cy="428100"/>
            </a:xfrm>
            <a:prstGeom prst="chevron">
              <a:avLst>
                <a:gd fmla="val 50000" name="adj"/>
              </a:avLst>
            </a:prstGeom>
            <a:solidFill>
              <a:schemeClr val="dk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g2ba3b8cb381_0_590"/>
            <p:cNvSpPr txBox="1"/>
            <p:nvPr/>
          </p:nvSpPr>
          <p:spPr>
            <a:xfrm>
              <a:off x="1841443" y="0"/>
              <a:ext cx="1603800" cy="42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80000" spcFirstLastPara="1" rIns="2667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IN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Modelling</a:t>
              </a:r>
              <a:endParaRPr sz="1900"/>
            </a:p>
          </p:txBody>
        </p:sp>
      </p:grpSp>
      <p:grpSp>
        <p:nvGrpSpPr>
          <p:cNvPr id="614" name="Google Shape;614;g2ba3b8cb381_0_590"/>
          <p:cNvGrpSpPr/>
          <p:nvPr/>
        </p:nvGrpSpPr>
        <p:grpSpPr>
          <a:xfrm>
            <a:off x="1776353" y="6229033"/>
            <a:ext cx="2709132" cy="570786"/>
            <a:chOff x="3252835" y="0"/>
            <a:chExt cx="2031900" cy="428100"/>
          </a:xfrm>
        </p:grpSpPr>
        <p:sp>
          <p:nvSpPr>
            <p:cNvPr id="615" name="Google Shape;615;g2ba3b8cb381_0_590"/>
            <p:cNvSpPr/>
            <p:nvPr/>
          </p:nvSpPr>
          <p:spPr>
            <a:xfrm>
              <a:off x="3252835" y="0"/>
              <a:ext cx="2031900" cy="428100"/>
            </a:xfrm>
            <a:prstGeom prst="chevron">
              <a:avLst>
                <a:gd fmla="val 50000" name="adj"/>
              </a:avLst>
            </a:prstGeom>
            <a:solidFill>
              <a:schemeClr val="dk1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g2ba3b8cb381_0_590"/>
            <p:cNvSpPr txBox="1"/>
            <p:nvPr/>
          </p:nvSpPr>
          <p:spPr>
            <a:xfrm>
              <a:off x="3466848" y="0"/>
              <a:ext cx="1603800" cy="42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80000" spcFirstLastPara="1" rIns="2667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IN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Deployment</a:t>
              </a:r>
              <a:endParaRPr sz="1900"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2ba3b8cb381_0_607"/>
          <p:cNvSpPr txBox="1"/>
          <p:nvPr>
            <p:ph idx="12" type="sldNum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graphicFrame>
        <p:nvGraphicFramePr>
          <p:cNvPr id="622" name="Google Shape;622;g2ba3b8cb381_0_607"/>
          <p:cNvGraphicFramePr/>
          <p:nvPr/>
        </p:nvGraphicFramePr>
        <p:xfrm>
          <a:off x="1068948" y="145118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{24237A11-138C-420B-B97F-9067840C8B10}</a:tableStyleId>
              </a:tblPr>
              <a:tblGrid>
                <a:gridCol w="2303125"/>
                <a:gridCol w="3316225"/>
                <a:gridCol w="4559800"/>
              </a:tblGrid>
              <a:tr h="4944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/>
                    </a:p>
                  </a:txBody>
                  <a:tcPr marT="60975" marB="60975" marR="121925" marL="1219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Development ML</a:t>
                      </a:r>
                      <a:endParaRPr sz="1900"/>
                    </a:p>
                  </a:txBody>
                  <a:tcPr marT="60975" marB="60975" marR="121925" marL="1219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Production ML</a:t>
                      </a:r>
                      <a:endParaRPr sz="1900"/>
                    </a:p>
                  </a:txBody>
                  <a:tcPr marT="60975" marB="60975" marR="121925" marL="121925"/>
                </a:tc>
              </a:tr>
              <a:tr h="494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Objective</a:t>
                      </a:r>
                      <a:endParaRPr sz="1900"/>
                    </a:p>
                  </a:txBody>
                  <a:tcPr marT="60975" marB="60975" marR="121925" marL="1219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High-accuracy model</a:t>
                      </a:r>
                      <a:endParaRPr sz="1900"/>
                    </a:p>
                  </a:txBody>
                  <a:tcPr marT="60975" marB="60975" marR="121925" marL="1219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Efficiency of the overall system</a:t>
                      </a:r>
                      <a:endParaRPr sz="1900"/>
                    </a:p>
                  </a:txBody>
                  <a:tcPr marT="60975" marB="60975" marR="121925" marL="121925"/>
                </a:tc>
              </a:tr>
              <a:tr h="494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Dataset</a:t>
                      </a:r>
                      <a:endParaRPr sz="1900"/>
                    </a:p>
                  </a:txBody>
                  <a:tcPr marT="60975" marB="60975" marR="121925" marL="1219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Fixed</a:t>
                      </a:r>
                      <a:endParaRPr sz="1900"/>
                    </a:p>
                  </a:txBody>
                  <a:tcPr marT="60975" marB="60975" marR="121925" marL="1219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Evolving</a:t>
                      </a:r>
                      <a:endParaRPr sz="1900"/>
                    </a:p>
                  </a:txBody>
                  <a:tcPr marT="60975" marB="60975" marR="121925" marL="121925"/>
                </a:tc>
              </a:tr>
              <a:tr h="494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Code quality</a:t>
                      </a:r>
                      <a:endParaRPr sz="1900"/>
                    </a:p>
                  </a:txBody>
                  <a:tcPr marT="60975" marB="60975" marR="121925" marL="1219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Secondary importance</a:t>
                      </a:r>
                      <a:endParaRPr sz="1900"/>
                    </a:p>
                  </a:txBody>
                  <a:tcPr marT="60975" marB="60975" marR="121925" marL="1219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Critical</a:t>
                      </a:r>
                      <a:endParaRPr sz="1900"/>
                    </a:p>
                  </a:txBody>
                  <a:tcPr marT="60975" marB="60975" marR="121925" marL="121925"/>
                </a:tc>
              </a:tr>
              <a:tr h="494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Model training</a:t>
                      </a:r>
                      <a:endParaRPr sz="1900"/>
                    </a:p>
                  </a:txBody>
                  <a:tcPr marT="60975" marB="60975" marR="121925" marL="1219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Optimal tuning</a:t>
                      </a:r>
                      <a:endParaRPr sz="1900"/>
                    </a:p>
                  </a:txBody>
                  <a:tcPr marT="60975" marB="60975" marR="121925" marL="1219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Fast turn-arounds</a:t>
                      </a:r>
                      <a:endParaRPr sz="1900"/>
                    </a:p>
                  </a:txBody>
                  <a:tcPr marT="60975" marB="60975" marR="121925" marL="121925"/>
                </a:tc>
              </a:tr>
              <a:tr h="494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Reproducibility</a:t>
                      </a:r>
                      <a:endParaRPr sz="1900"/>
                    </a:p>
                  </a:txBody>
                  <a:tcPr marT="60975" marB="60975" marR="121925" marL="1219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Secondary importance</a:t>
                      </a:r>
                      <a:endParaRPr sz="1900"/>
                    </a:p>
                  </a:txBody>
                  <a:tcPr marT="60975" marB="60975" marR="121925" marL="1219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Critical</a:t>
                      </a:r>
                      <a:endParaRPr sz="1900"/>
                    </a:p>
                  </a:txBody>
                  <a:tcPr marT="60975" marB="60975" marR="121925" marL="121925"/>
                </a:tc>
              </a:tr>
              <a:tr h="494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Traceability</a:t>
                      </a:r>
                      <a:endParaRPr sz="1900"/>
                    </a:p>
                  </a:txBody>
                  <a:tcPr marT="60975" marB="60975" marR="121925" marL="1219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IN" sz="2400"/>
                        <a:t>Secondary importance</a:t>
                      </a:r>
                      <a:endParaRPr sz="1900"/>
                    </a:p>
                  </a:txBody>
                  <a:tcPr marT="60975" marB="60975" marR="121925" marL="1219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400"/>
                        <a:t>Critical</a:t>
                      </a:r>
                      <a:endParaRPr sz="1900"/>
                    </a:p>
                  </a:txBody>
                  <a:tcPr marT="60975" marB="60975" marR="121925" marL="121925"/>
                </a:tc>
              </a:tr>
            </a:tbl>
          </a:graphicData>
        </a:graphic>
      </p:graphicFrame>
      <p:sp>
        <p:nvSpPr>
          <p:cNvPr id="623" name="Google Shape;623;g2ba3b8cb381_0_607"/>
          <p:cNvSpPr txBox="1"/>
          <p:nvPr>
            <p:ph type="title"/>
          </p:nvPr>
        </p:nvSpPr>
        <p:spPr>
          <a:xfrm>
            <a:off x="-4903100" y="327358"/>
            <a:ext cx="14020800" cy="176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r>
              <a:rPr lang="en-IN" sz="4300"/>
              <a:t>Conclusion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2ba3b8cb381_0_615"/>
          <p:cNvSpPr txBox="1"/>
          <p:nvPr>
            <p:ph type="title"/>
          </p:nvPr>
        </p:nvSpPr>
        <p:spPr>
          <a:xfrm>
            <a:off x="-4065775" y="407083"/>
            <a:ext cx="14020800" cy="176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60925" spcFirstLastPara="1" rIns="60925" wrap="square" tIns="609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r>
              <a:rPr lang="en-IN" sz="4300"/>
              <a:t>Resources</a:t>
            </a:r>
            <a:endParaRPr/>
          </a:p>
        </p:txBody>
      </p:sp>
      <p:sp>
        <p:nvSpPr>
          <p:cNvPr id="629" name="Google Shape;629;g2ba3b8cb381_0_615"/>
          <p:cNvSpPr txBox="1"/>
          <p:nvPr>
            <p:ph idx="12" type="sldNum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pic>
        <p:nvPicPr>
          <p:cNvPr descr="Introducing MLOps" id="630" name="Google Shape;630;g2ba3b8cb381_0_6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37929" y="1843665"/>
            <a:ext cx="2235823" cy="29340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actical MLOps" id="631" name="Google Shape;631;g2ba3b8cb381_0_6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1245" y="1843668"/>
            <a:ext cx="2235823" cy="29340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ubeflow Operations Guide" id="632" name="Google Shape;632;g2ba3b8cb381_0_6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42941" y="1863485"/>
            <a:ext cx="2235823" cy="29340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uilding Machine Learning Pipelines" id="633" name="Google Shape;633;g2ba3b8cb381_0_6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76257" y="1863485"/>
            <a:ext cx="2235824" cy="29340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ubernetes in Action" id="634" name="Google Shape;634;g2ba3b8cb381_0_6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749408" y="1883305"/>
            <a:ext cx="2322357" cy="2914189"/>
          </a:xfrm>
          <a:prstGeom prst="rect">
            <a:avLst/>
          </a:prstGeom>
          <a:noFill/>
          <a:ln>
            <a:noFill/>
          </a:ln>
        </p:spPr>
      </p:pic>
      <p:sp>
        <p:nvSpPr>
          <p:cNvPr id="635" name="Google Shape;635;g2ba3b8cb381_0_615"/>
          <p:cNvSpPr txBox="1"/>
          <p:nvPr/>
        </p:nvSpPr>
        <p:spPr>
          <a:xfrm>
            <a:off x="1118261" y="5330701"/>
            <a:ext cx="10130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-IN" sz="2400" u="sng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Machine Learning Engineering for Production (MLOps) Specialization</a:t>
            </a:r>
            <a:endParaRPr i="0" sz="2400" u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2ba3b8cb381_0_83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g2ba3b8cb381_0_83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IN"/>
              <a:t>Introduction to Building Model as a Service</a:t>
            </a:r>
            <a:endParaRPr/>
          </a:p>
        </p:txBody>
      </p:sp>
      <p:sp>
        <p:nvSpPr>
          <p:cNvPr id="647" name="Google Shape;647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IN"/>
              <a:t>REST APIs: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/>
              <a:t>Standard for communication between clients and servers.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/>
              <a:t>Enables seamless interaction with your model service.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IN"/>
              <a:t>Dependency Management: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/>
              <a:t>Organize and manage external libraries.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/>
              <a:t>Ensure smooth integration and updates for your service.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3"/>
          <p:cNvSpPr txBox="1"/>
          <p:nvPr>
            <p:ph type="title"/>
          </p:nvPr>
        </p:nvSpPr>
        <p:spPr>
          <a:xfrm>
            <a:off x="986119" y="240907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IN"/>
              <a:t>Performance Optimization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IN"/>
              <a:t>Scaling &amp; Deployment</a:t>
            </a:r>
            <a:endParaRPr/>
          </a:p>
        </p:txBody>
      </p:sp>
      <p:sp>
        <p:nvSpPr>
          <p:cNvPr id="658" name="Google Shape;658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IN"/>
              <a:t>Deployment: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/>
              <a:t>Roll out your service to production.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/>
              <a:t>Choose appropriate deployment strategies (e.g., b</a:t>
            </a:r>
            <a:r>
              <a:rPr lang="en-IN"/>
              <a:t>lue</a:t>
            </a:r>
            <a:r>
              <a:rPr lang="en-IN"/>
              <a:t>-green, canary).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IN"/>
              <a:t>Managed Options: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/>
              <a:t>Consider cloud platforms (AWS, GCP, Azure).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/>
              <a:t>Benefit from managed services for scalability and maintenance.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9"/>
          <p:cNvSpPr txBox="1"/>
          <p:nvPr>
            <p:ph type="title"/>
          </p:nvPr>
        </p:nvSpPr>
        <p:spPr>
          <a:xfrm>
            <a:off x="838200" y="298730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IN"/>
              <a:t>Monitoring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IN"/>
              <a:t>Monitoring</a:t>
            </a:r>
            <a:endParaRPr/>
          </a:p>
        </p:txBody>
      </p:sp>
      <p:sp>
        <p:nvSpPr>
          <p:cNvPr id="669" name="Google Shape;669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IN"/>
              <a:t>Model Performance degrades post deployment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670" name="Google Shape;67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2225055"/>
            <a:ext cx="8811323" cy="4402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IN"/>
              <a:t>What should I monitor?</a:t>
            </a:r>
            <a:endParaRPr/>
          </a:p>
        </p:txBody>
      </p:sp>
      <p:sp>
        <p:nvSpPr>
          <p:cNvPr id="676" name="Google Shape;676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IN"/>
              <a:t>Ground truth performance metrics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/>
              <a:t>Model Metrics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/>
              <a:t>Business metrics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IN"/>
              <a:t>Approximate performance metrics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/>
              <a:t>Business Metrics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/>
              <a:t>Model inputs &amp; predictions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IN"/>
              <a:t>System health Metrics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/>
              <a:t>Model inputs &amp; predictions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/>
              <a:t>System performance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IN"/>
              <a:t>How to measure if it’s changed?</a:t>
            </a:r>
            <a:endParaRPr/>
          </a:p>
        </p:txBody>
      </p:sp>
      <p:sp>
        <p:nvSpPr>
          <p:cNvPr id="682" name="Google Shape;682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IN"/>
              <a:t>Metrics</a:t>
            </a:r>
            <a:r>
              <a:rPr lang="en-IN"/>
              <a:t>: Accuracy, Precision, Recall, F1 Score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IN"/>
              <a:t>Confusion Matrix</a:t>
            </a:r>
            <a:r>
              <a:rPr lang="en-IN"/>
              <a:t>: True Positive, True Negative, False Positive, False Negative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IN"/>
              <a:t>ROC Curve and AUC: </a:t>
            </a:r>
            <a:r>
              <a:rPr lang="en-IN"/>
              <a:t>Evaluating Class Separation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IN"/>
              <a:t>Cross-Validation: </a:t>
            </a:r>
            <a:r>
              <a:rPr lang="en-IN"/>
              <a:t>Robustness Across Data Splits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IN"/>
              <a:t>Baseline Comparison</a:t>
            </a:r>
            <a:r>
              <a:rPr lang="en-IN"/>
              <a:t>: Model Effectiveness Benchmark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IN"/>
              <a:t>Time-Series Analysis</a:t>
            </a:r>
            <a:r>
              <a:rPr lang="en-IN"/>
              <a:t>: Predictions vs. Actuals Over Time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IN"/>
              <a:t>Monitoring Data Drift: </a:t>
            </a:r>
            <a:r>
              <a:rPr lang="en-IN"/>
              <a:t>Detecting Input Distribution Shifts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IN"/>
              <a:t>A/B Testing: </a:t>
            </a:r>
            <a:r>
              <a:rPr lang="en-IN"/>
              <a:t>Real-World Performance Comparison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IN"/>
              <a:t>Controlled Deployment: </a:t>
            </a:r>
            <a:r>
              <a:rPr lang="en-IN"/>
              <a:t>Sandbox Performance Testing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IN"/>
              <a:t>Feedback Loop: </a:t>
            </a:r>
            <a:r>
              <a:rPr lang="en-IN"/>
              <a:t>User and Domain Expert Insights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IN"/>
              <a:t>Note: Choose metrics aligned with goals, consider business context, and use techniques judiciously for comprehensive performance assessment.</a:t>
            </a:r>
            <a:endParaRPr/>
          </a:p>
          <a:p>
            <a:pPr indent="-10414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10414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10414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10414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10414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10414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IN"/>
              <a:t>How to tell if the change is Bad?</a:t>
            </a:r>
            <a:endParaRPr/>
          </a:p>
        </p:txBody>
      </p:sp>
      <p:pic>
        <p:nvPicPr>
          <p:cNvPr id="688" name="Google Shape;688;p1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4195" y="1825625"/>
            <a:ext cx="9383609" cy="4351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IN"/>
              <a:t>Tools for Monitoring</a:t>
            </a:r>
            <a:endParaRPr/>
          </a:p>
        </p:txBody>
      </p:sp>
      <p:sp>
        <p:nvSpPr>
          <p:cNvPr id="694" name="Google Shape;694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215265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IN"/>
              <a:t>System monitoring tools:</a:t>
            </a:r>
            <a:endParaRPr/>
          </a:p>
          <a:p>
            <a:pPr indent="-217169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IN"/>
              <a:t>Datadog</a:t>
            </a:r>
            <a:endParaRPr/>
          </a:p>
          <a:p>
            <a:pPr indent="-217169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IN"/>
              <a:t>New Relic</a:t>
            </a:r>
            <a:endParaRPr/>
          </a:p>
          <a:p>
            <a:pPr indent="-217169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IN"/>
              <a:t>Amazon cloudwatch</a:t>
            </a:r>
            <a:endParaRPr/>
          </a:p>
          <a:p>
            <a:pPr indent="-217169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IN"/>
              <a:t>Honeycomb.io</a:t>
            </a:r>
            <a:endParaRPr/>
          </a:p>
          <a:p>
            <a:pPr indent="-99059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21526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IN"/>
              <a:t>Data Quality Tools</a:t>
            </a:r>
            <a:endParaRPr/>
          </a:p>
          <a:p>
            <a:pPr indent="-217169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IN"/>
              <a:t>Greatexpectations</a:t>
            </a:r>
            <a:endParaRPr/>
          </a:p>
          <a:p>
            <a:pPr indent="-217169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IN"/>
              <a:t>Monte Carlo</a:t>
            </a:r>
            <a:endParaRPr/>
          </a:p>
          <a:p>
            <a:pPr indent="-217169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IN"/>
              <a:t>Anomalo</a:t>
            </a:r>
            <a:endParaRPr/>
          </a:p>
          <a:p>
            <a:pPr indent="-21526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IN"/>
              <a:t>ML monitoring</a:t>
            </a:r>
            <a:endParaRPr/>
          </a:p>
          <a:p>
            <a:pPr indent="-217169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IN"/>
              <a:t>Arize</a:t>
            </a:r>
            <a:endParaRPr/>
          </a:p>
          <a:p>
            <a:pPr indent="-217169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IN"/>
              <a:t>Arthur</a:t>
            </a:r>
            <a:endParaRPr/>
          </a:p>
          <a:p>
            <a:pPr indent="-217169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IN"/>
              <a:t>Fiddler</a:t>
            </a:r>
            <a:endParaRPr/>
          </a:p>
          <a:p>
            <a:pPr indent="-187642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75000"/>
              <a:buChar char="•"/>
            </a:pPr>
            <a:r>
              <a:rPr lang="en-IN"/>
              <a:t>dvc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2ba3b8cb381_0_782"/>
          <p:cNvSpPr txBox="1"/>
          <p:nvPr>
            <p:ph type="title"/>
          </p:nvPr>
        </p:nvSpPr>
        <p:spPr>
          <a:xfrm>
            <a:off x="838200" y="438056"/>
            <a:ext cx="105156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en-IN"/>
              <a:t>Performance Optimization:</a:t>
            </a:r>
            <a:br>
              <a:rPr b="1" lang="en-IN"/>
            </a:br>
            <a:endParaRPr b="1"/>
          </a:p>
        </p:txBody>
      </p:sp>
      <p:sp>
        <p:nvSpPr>
          <p:cNvPr id="700" name="Google Shape;700;g2ba3b8cb381_0_782"/>
          <p:cNvSpPr txBox="1"/>
          <p:nvPr>
            <p:ph idx="1" type="body"/>
          </p:nvPr>
        </p:nvSpPr>
        <p:spPr>
          <a:xfrm>
            <a:off x="838200" y="1422213"/>
            <a:ext cx="9623700" cy="45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lang="en-IN" sz="2400"/>
              <a:t>Model Quantization: </a:t>
            </a:r>
            <a:r>
              <a:rPr lang="en-IN" sz="2400"/>
              <a:t>Convert model weights from floating-point to lower-precision fixed-point representation, reducing memory usage and speeding up computations.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lang="en-IN" sz="2400"/>
              <a:t>Pruning: </a:t>
            </a:r>
            <a:r>
              <a:rPr lang="en-IN" sz="2400"/>
              <a:t>Remove unimportant weights and connections from the model, reducing the model's size and accelerating inference.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lang="en-IN" sz="2400"/>
              <a:t>Model Slicing: </a:t>
            </a:r>
            <a:r>
              <a:rPr lang="en-IN" sz="2400"/>
              <a:t>Divide a larger model into smaller components to parallelize inference across multiple cores or threads.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lang="en-IN" sz="2400"/>
              <a:t>Batch Inference: </a:t>
            </a:r>
            <a:r>
              <a:rPr lang="en-IN" sz="2400"/>
              <a:t>Process multiple inputs as a batch rather than one at a time, taking advantage of optimized parallelism on modern hardware.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lang="en-IN" sz="2400"/>
              <a:t>Model Caching: </a:t>
            </a:r>
            <a:r>
              <a:rPr lang="en-IN" sz="2400"/>
              <a:t>Cache intermediate results of computations to avoid redundant calculations for similar inputs.</a:t>
            </a:r>
            <a:endParaRPr/>
          </a:p>
          <a:p>
            <a:pPr indent="-76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-76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-76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2ba3b8cb381_0_76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IN"/>
              <a:t>Performance Optimization</a:t>
            </a:r>
            <a:endParaRPr/>
          </a:p>
        </p:txBody>
      </p:sp>
      <p:sp>
        <p:nvSpPr>
          <p:cNvPr id="706" name="Google Shape;706;g2ba3b8cb381_0_76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lang="en-IN" sz="2400"/>
              <a:t>GPU Utilization</a:t>
            </a:r>
            <a:r>
              <a:rPr lang="en-IN" sz="2400"/>
              <a:t>: If using a GPU, ensure that your model and framework are optimized to fully utilize the GPU's parallel processing capabilities.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lang="en-IN" sz="2400"/>
              <a:t>Multi-Threading: </a:t>
            </a:r>
            <a:r>
              <a:rPr lang="en-IN" sz="2400"/>
              <a:t>Utilize multi-threading to process multiple inference requests concurrently.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lang="en-IN" sz="2400"/>
              <a:t>Model Loading and Warm-Up: </a:t>
            </a:r>
            <a:r>
              <a:rPr lang="en-IN" sz="2400"/>
              <a:t>Load the model and perform initial inference with dummy data to pre-allocate resources and reduce subsequent inference times.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lang="en-IN" sz="2400"/>
              <a:t>Model Format: </a:t>
            </a:r>
            <a:r>
              <a:rPr lang="en-IN" sz="2400"/>
              <a:t>Choose efficient model formats like ONNX or TensorFlow Lite that are optimized for inference on specific hardware.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lang="en-IN" sz="2400"/>
              <a:t>Runtime Libraries: </a:t>
            </a:r>
            <a:r>
              <a:rPr lang="en-IN" sz="2400"/>
              <a:t>Utilize optimized runtime libraries like NVIDIA CUDA, cuDNN, or Intel's Math Kernel Library (MKL) to speed up computations.</a:t>
            </a:r>
            <a:endParaRPr/>
          </a:p>
          <a:p>
            <a:pPr indent="-76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-76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-76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2ba3b8cb381_0_76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IN"/>
              <a:t>Performance Optimization</a:t>
            </a:r>
            <a:endParaRPr/>
          </a:p>
        </p:txBody>
      </p:sp>
      <p:sp>
        <p:nvSpPr>
          <p:cNvPr id="712" name="Google Shape;712;g2ba3b8cb381_0_766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713" name="Google Shape;713;g2ba3b8cb381_0_766"/>
          <p:cNvSpPr txBox="1"/>
          <p:nvPr/>
        </p:nvSpPr>
        <p:spPr>
          <a:xfrm>
            <a:off x="578225" y="1400291"/>
            <a:ext cx="10515600" cy="51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en-I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Caching and Memorization: </a:t>
            </a:r>
            <a:r>
              <a:rPr b="0" i="0" lang="en-I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Store the results of expensive calculations and reuse them for similar inputs.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en-I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Profile and Tune: </a:t>
            </a:r>
            <a:r>
              <a:rPr b="0" i="0" lang="en-I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profiling tools to identify performance bottlenecks and then optimize the critical parts of your inference pipeline.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en-I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Reduce I/O Overhead: </a:t>
            </a:r>
            <a:r>
              <a:rPr b="0" i="0" lang="en-I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Minimize unnecessary data transfers between CPU and GPU, and optimize data loading processes.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en-I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Preprocessing: </a:t>
            </a:r>
            <a:r>
              <a:rPr b="0" i="0" lang="en-I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Optimize data preprocessing steps to minimize computation time before feeding data to the model.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en-I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Compiled Inference: </a:t>
            </a:r>
            <a:r>
              <a:rPr b="0" i="0" lang="en-I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 frameworks allow you to compile your model for specific hardware, which can significantly improve performance.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en-I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Asynchronous Inference: </a:t>
            </a:r>
            <a:r>
              <a:rPr b="0" i="0" lang="en-I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Utilize asynchronous processing to start processing the next request while waiting for the previous one to complete.</a:t>
            </a:r>
            <a:endParaRPr/>
          </a:p>
          <a:p>
            <a:pPr indent="-1905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2023-08-12T06:54:46Z</dcterms:created>
  <dc:creator>Ujjawal Choudhry</dc:creator>
</cp:coreProperties>
</file>