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7" r:id="rId6"/>
    <p:sldId id="259" r:id="rId7"/>
    <p:sldId id="260" r:id="rId8"/>
    <p:sldId id="261" r:id="rId9"/>
    <p:sldId id="262" r:id="rId10"/>
    <p:sldId id="263" r:id="rId11"/>
    <p:sldId id="264" r:id="rId12"/>
    <p:sldId id="265" r:id="rId13"/>
    <p:sldId id="267" r:id="rId14"/>
    <p:sldId id="266"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7DC327-A59A-4977-A598-B1CC3DC54857}" v="7" dt="2024-08-01T11:10:07.5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386A-D23B-411C-8242-0652F12CE5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1C65DFE4-5C53-4074-9476-E8DC5343F5F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4858E45-A29B-4596-B661-E1B3D8627465}"/>
              </a:ext>
            </a:extLst>
          </p:cNvPr>
          <p:cNvSpPr>
            <a:spLocks noGrp="1"/>
          </p:cNvSpPr>
          <p:nvPr>
            <p:ph type="dt" sz="half" idx="10"/>
          </p:nvPr>
        </p:nvSpPr>
        <p:spPr/>
        <p:txBody>
          <a:bodyPr/>
          <a:lstStyle/>
          <a:p>
            <a:fld id="{2DF53F88-8C94-43B9-AE85-62614F032695}" type="datetimeFigureOut">
              <a:rPr lang="en-MY" smtClean="0"/>
              <a:t>3/8/2024</a:t>
            </a:fld>
            <a:endParaRPr lang="en-MY"/>
          </a:p>
        </p:txBody>
      </p:sp>
      <p:sp>
        <p:nvSpPr>
          <p:cNvPr id="5" name="Footer Placeholder 4">
            <a:extLst>
              <a:ext uri="{FF2B5EF4-FFF2-40B4-BE49-F238E27FC236}">
                <a16:creationId xmlns:a16="http://schemas.microsoft.com/office/drawing/2014/main" id="{D1C1B3A8-C291-4241-9AEF-5F76623713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F0BDB8-1BC3-4902-9510-7FC8FCCD4E4F}"/>
              </a:ext>
            </a:extLst>
          </p:cNvPr>
          <p:cNvSpPr>
            <a:spLocks noGrp="1"/>
          </p:cNvSpPr>
          <p:nvPr>
            <p:ph type="sldNum" sz="quarter" idx="12"/>
          </p:nvPr>
        </p:nvSpPr>
        <p:spPr/>
        <p:txBody>
          <a:bodyPr/>
          <a:lstStyle/>
          <a:p>
            <a:fld id="{CD6AE2B1-DEDC-48C7-868A-FF151D2D3979}" type="slidenum">
              <a:rPr lang="en-MY" smtClean="0"/>
              <a:t>‹#›</a:t>
            </a:fld>
            <a:endParaRPr lang="en-MY"/>
          </a:p>
        </p:txBody>
      </p:sp>
    </p:spTree>
    <p:extLst>
      <p:ext uri="{BB962C8B-B14F-4D97-AF65-F5344CB8AC3E}">
        <p14:creationId xmlns:p14="http://schemas.microsoft.com/office/powerpoint/2010/main" val="2505123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66C5E-63A0-47C8-9B99-451D90FC4DE4}" type="datetimeFigureOut">
              <a:rPr lang="en-US" smtClean="0"/>
              <a:t>8/3/2024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2C4E284-312B-47C6-B2C7-1415907812A0}" type="slidenum">
              <a:rPr lang="en-US" smtClean="0"/>
              <a:t>‹#›</a:t>
            </a:fld>
            <a:endParaRPr lang="en-US"/>
          </a:p>
        </p:txBody>
      </p:sp>
    </p:spTree>
    <p:extLst>
      <p:ext uri="{BB962C8B-B14F-4D97-AF65-F5344CB8AC3E}">
        <p14:creationId xmlns:p14="http://schemas.microsoft.com/office/powerpoint/2010/main" val="353855903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8622F1-3731-4C9C-A23A-9E782BBCE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259DD156-3C3C-4020-BEE1-6D1A61C6F4C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C5CF158-D5B8-4C0C-A8EB-C13BC50FCFB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53F88-8C94-43B9-AE85-62614F032695}" type="datetimeFigureOut">
              <a:rPr lang="en-MY" smtClean="0"/>
              <a:t>3/8/2024</a:t>
            </a:fld>
            <a:endParaRPr lang="en-MY"/>
          </a:p>
        </p:txBody>
      </p:sp>
      <p:sp>
        <p:nvSpPr>
          <p:cNvPr id="5" name="Footer Placeholder 4">
            <a:extLst>
              <a:ext uri="{FF2B5EF4-FFF2-40B4-BE49-F238E27FC236}">
                <a16:creationId xmlns:a16="http://schemas.microsoft.com/office/drawing/2014/main" id="{E14A733A-8D9E-4B04-8C0F-2F52589815B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5C0FFE8A-46E4-47CB-B784-08127A9F9E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AE2B1-DEDC-48C7-868A-FF151D2D3979}" type="slidenum">
              <a:rPr lang="en-MY" smtClean="0"/>
              <a:t>‹#›</a:t>
            </a:fld>
            <a:endParaRPr lang="en-MY"/>
          </a:p>
        </p:txBody>
      </p:sp>
    </p:spTree>
    <p:extLst>
      <p:ext uri="{BB962C8B-B14F-4D97-AF65-F5344CB8AC3E}">
        <p14:creationId xmlns:p14="http://schemas.microsoft.com/office/powerpoint/2010/main" val="114883123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B66C5E-63A0-47C8-9B99-451D90FC4DE4}" type="datetimeFigureOut">
              <a:rPr lang="en-US" smtClean="0"/>
              <a:t>8/3/2024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C4E284-312B-47C6-B2C7-1415907812A0}" type="slidenum">
              <a:rPr lang="en-US" smtClean="0"/>
              <a:t>‹#›</a:t>
            </a:fld>
            <a:endParaRPr lang="en-US"/>
          </a:p>
        </p:txBody>
      </p:sp>
    </p:spTree>
    <p:extLst>
      <p:ext uri="{BB962C8B-B14F-4D97-AF65-F5344CB8AC3E}">
        <p14:creationId xmlns:p14="http://schemas.microsoft.com/office/powerpoint/2010/main" val="3442612852"/>
      </p:ext>
    </p:extLst>
  </p:cSld>
  <p:clrMap bg1="lt1" tx1="dk1" bg2="lt2" tx2="dk2" accent1="accent1" accent2="accent2" accent3="accent3" accent4="accent4" accent5="accent5" accent6="accent6" hlink="hlink" folHlink="folHlink"/>
  <p:sldLayoutIdLst>
    <p:sldLayoutId id="2147483662" r:id="rId1"/>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agilebusiness.org/page/ProjectFramework_10_MoSCoWPrioritisation"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roductplan.com/cybersecurity-roadmap/"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roductplan.com/learn/scope-creep/"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upport.productplan.com/en/articles/2978898-prioritizing-in-productplan"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dirty="0"/>
          </a:p>
        </p:txBody>
      </p:sp>
      <p:sp>
        <p:nvSpPr>
          <p:cNvPr id="19"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4"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1"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1"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6"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6" y="-6588"/>
            <a:ext cx="4059393" cy="2548111"/>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18"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5" y="1465781"/>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0"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6"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2"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8"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rgbClr val="FFFFFF"/>
              </a:solidFill>
              <a:effectLst>
                <a:outerShdw blurRad="38100" dist="38100" dir="2700000" algn="tl">
                  <a:srgbClr val="000000">
                    <a:alpha val="43137"/>
                  </a:srgbClr>
                </a:outerShdw>
              </a:effectLst>
            </a:endParaRPr>
          </a:p>
        </p:txBody>
      </p:sp>
      <p:sp>
        <p:nvSpPr>
          <p:cNvPr id="24"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2" y="734312"/>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26"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4" y="33284"/>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solidFill>
                <a:schemeClr val="tx1"/>
              </a:solidFill>
            </a:endParaRPr>
          </a:p>
        </p:txBody>
      </p:sp>
      <p:sp>
        <p:nvSpPr>
          <p:cNvPr id="3" name="Subtitle 2">
            <a:extLst>
              <a:ext uri="{FF2B5EF4-FFF2-40B4-BE49-F238E27FC236}">
                <a16:creationId xmlns:a16="http://schemas.microsoft.com/office/drawing/2014/main" id="{9CC39AC2-2B21-DC4C-B94E-D7AD885A62D7}"/>
              </a:ext>
            </a:extLst>
          </p:cNvPr>
          <p:cNvSpPr>
            <a:spLocks noGrp="1"/>
          </p:cNvSpPr>
          <p:nvPr>
            <p:ph type="subTitle" idx="1"/>
          </p:nvPr>
        </p:nvSpPr>
        <p:spPr>
          <a:xfrm>
            <a:off x="1764108" y="4531065"/>
            <a:ext cx="8593731" cy="1715935"/>
          </a:xfrm>
          <a:noFill/>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2100">
                <a:solidFill>
                  <a:srgbClr val="080808"/>
                </a:solidFill>
                <a:latin typeface="Californian FB" panose="0207040306080B030204" pitchFamily="18" charset="0"/>
              </a:rPr>
              <a:t>Instructor:</a:t>
            </a:r>
          </a:p>
          <a:p>
            <a:pPr algn="ctr"/>
            <a:r>
              <a:rPr lang="en-US" sz="2100" b="1">
                <a:solidFill>
                  <a:srgbClr val="080808"/>
                </a:solidFill>
                <a:latin typeface="Californian FB" panose="0207040306080B030204" pitchFamily="18" charset="0"/>
              </a:rPr>
              <a:t>Dr. Sushil Kumar </a:t>
            </a:r>
          </a:p>
          <a:p>
            <a:pPr algn="ctr"/>
            <a:r>
              <a:rPr lang="en-US" sz="2100">
                <a:solidFill>
                  <a:srgbClr val="080808"/>
                </a:solidFill>
                <a:latin typeface="Californian FB" panose="0207040306080B030204" pitchFamily="18" charset="0"/>
              </a:rPr>
              <a:t>Assistant Professor </a:t>
            </a:r>
          </a:p>
          <a:p>
            <a:pPr algn="ctr"/>
            <a:r>
              <a:rPr lang="en-US" sz="2100">
                <a:solidFill>
                  <a:srgbClr val="080808"/>
                </a:solidFill>
                <a:latin typeface="Californian FB" panose="0207040306080B030204" pitchFamily="18" charset="0"/>
              </a:rPr>
              <a:t>Entrepreneurship , IIM Visakhapatnam </a:t>
            </a:r>
          </a:p>
          <a:p>
            <a:endParaRPr lang="en-US" sz="3200" dirty="0">
              <a:solidFill>
                <a:srgbClr val="080808"/>
              </a:solidFill>
            </a:endParaRPr>
          </a:p>
        </p:txBody>
      </p:sp>
      <p:sp>
        <p:nvSpPr>
          <p:cNvPr id="2" name="Title 1">
            <a:extLst>
              <a:ext uri="{FF2B5EF4-FFF2-40B4-BE49-F238E27FC236}">
                <a16:creationId xmlns:a16="http://schemas.microsoft.com/office/drawing/2014/main" id="{D326691B-C210-DD4C-98D6-B8A4D2C0E379}"/>
              </a:ext>
            </a:extLst>
          </p:cNvPr>
          <p:cNvSpPr>
            <a:spLocks noGrp="1"/>
          </p:cNvSpPr>
          <p:nvPr>
            <p:ph type="ctrTitle"/>
          </p:nvPr>
        </p:nvSpPr>
        <p:spPr>
          <a:xfrm>
            <a:off x="811162" y="2018058"/>
            <a:ext cx="10744273" cy="2320153"/>
          </a:xfrm>
          <a:noFill/>
        </p:spPr>
        <p:txBody>
          <a:bodyPr anchor="ct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lnSpc>
                <a:spcPct val="100000"/>
              </a:lnSpc>
            </a:pPr>
            <a:br>
              <a:rPr lang="en-IN" dirty="0"/>
            </a:br>
            <a:r>
              <a:rPr lang="en-US" dirty="0"/>
              <a:t>	</a:t>
            </a:r>
            <a:r>
              <a:rPr lang="en-US" sz="4400" dirty="0" err="1">
                <a:solidFill>
                  <a:srgbClr val="C00000"/>
                </a:solidFill>
              </a:rPr>
              <a:t>MoSCoW</a:t>
            </a:r>
            <a:r>
              <a:rPr lang="en-US" sz="4400" dirty="0">
                <a:solidFill>
                  <a:srgbClr val="C00000"/>
                </a:solidFill>
              </a:rPr>
              <a:t> Prioritization</a:t>
            </a:r>
            <a:endParaRPr lang="en-US" sz="4267" dirty="0">
              <a:solidFill>
                <a:srgbClr val="080808"/>
              </a:solidFill>
              <a:latin typeface="Cambria" panose="02040503050406030204" pitchFamily="18" charset="0"/>
              <a:ea typeface="Cambria" panose="02040503050406030204" pitchFamily="18" charset="0"/>
            </a:endParaRPr>
          </a:p>
        </p:txBody>
      </p:sp>
      <p:sp>
        <p:nvSpPr>
          <p:cNvPr id="28"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2"/>
            <a:ext cx="2231795"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sp>
        <p:nvSpPr>
          <p:cNvPr id="3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61" y="5243546"/>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351"/>
          </a:p>
        </p:txBody>
      </p:sp>
      <p:pic>
        <p:nvPicPr>
          <p:cNvPr id="4" name="Picture 3" descr="A picture containing text, clipart&#10;&#10;Description automatically generated">
            <a:extLst>
              <a:ext uri="{FF2B5EF4-FFF2-40B4-BE49-F238E27FC236}">
                <a16:creationId xmlns:a16="http://schemas.microsoft.com/office/drawing/2014/main" id="{33565C0D-198E-CE4A-A47A-61E7AA56E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443373" cy="16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55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751308" y="685801"/>
            <a:ext cx="9422970" cy="957020"/>
          </a:xfrm>
        </p:spPr>
        <p:txBody>
          <a:bodyPr>
            <a:normAutofit fontScale="90000"/>
          </a:bodyPr>
          <a:lstStyle/>
          <a:p>
            <a:r>
              <a:rPr lang="en-IN" sz="3600" kern="100" dirty="0" err="1">
                <a:effectLst/>
                <a:ea typeface="Aptos" panose="020B0004020202020204" pitchFamily="34" charset="0"/>
                <a:cs typeface="Times New Roman" panose="02020603050405020304" pitchFamily="18" charset="0"/>
              </a:rPr>
              <a:t>MoSCoW</a:t>
            </a:r>
            <a:r>
              <a:rPr lang="en-IN" sz="3600" kern="100" dirty="0">
                <a:effectLst/>
                <a:ea typeface="Aptos" panose="020B0004020202020204" pitchFamily="34" charset="0"/>
                <a:cs typeface="Times New Roman" panose="02020603050405020304" pitchFamily="18" charset="0"/>
              </a:rPr>
              <a:t> Prioritization</a:t>
            </a:r>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1355271"/>
            <a:ext cx="10018713" cy="5502729"/>
          </a:xfrm>
        </p:spPr>
        <p:txBody>
          <a:bodyPr>
            <a:normAutofit lnSpcReduction="10000"/>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What is </a:t>
            </a:r>
            <a:r>
              <a:rPr lang="en-IN" sz="20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2000" kern="100" dirty="0">
                <a:effectLst/>
                <a:latin typeface="Aptos" panose="020B0004020202020204" pitchFamily="34" charset="0"/>
                <a:ea typeface="Aptos" panose="020B0004020202020204" pitchFamily="34" charset="0"/>
                <a:cs typeface="Times New Roman" panose="02020603050405020304" pitchFamily="18" charset="0"/>
              </a:rPr>
              <a:t> Prioritization</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prioritization, also known as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 or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analysis, is a popular prioritization technique for managing requirements. </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 The acronym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represents four categories of initiatives: must-have, should-have, could-have, and won’t-have, or will not have right now. Some companies also use the “W” in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to mean “wish.”</a:t>
            </a:r>
          </a:p>
          <a:p>
            <a:pPr marL="0" indent="0">
              <a:lnSpc>
                <a:spcPct val="107000"/>
              </a:lnSpc>
              <a:spcAft>
                <a:spcPts val="800"/>
              </a:spcAft>
              <a:buNone/>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What is the History of the </a:t>
            </a:r>
            <a:r>
              <a:rPr lang="en-IN" sz="20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2000" kern="100" dirty="0">
                <a:effectLst/>
                <a:latin typeface="Aptos" panose="020B0004020202020204" pitchFamily="34" charset="0"/>
                <a:ea typeface="Aptos" panose="020B0004020202020204" pitchFamily="34" charset="0"/>
                <a:cs typeface="Times New Roman" panose="02020603050405020304" pitchFamily="18" charset="0"/>
              </a:rPr>
              <a:t> Method?</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Software development expert Dai Clegg created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 while working at Oracle. He designed the framework to help his team prioritize tasks during development work on product releases.</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You can find a detailed account of using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prioritization in the </a:t>
            </a:r>
            <a:r>
              <a:rPr lang="en-IN"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Dynamic System Development Method (DSDM) handbook</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But because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can prioritize tasks within any time-boxed project, teams have adapted the method for a broad range of uses.</a:t>
            </a: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979231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751308" y="685801"/>
            <a:ext cx="9422970" cy="957020"/>
          </a:xfrm>
        </p:spPr>
        <p:txBody>
          <a:bodyPr>
            <a:normAutofit fontScale="90000"/>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1355271"/>
            <a:ext cx="10018713" cy="5502729"/>
          </a:xfrm>
        </p:spPr>
        <p:txBody>
          <a:bodyPr>
            <a:normAutofit/>
          </a:bodyPr>
          <a:lstStyle/>
          <a:p>
            <a:pPr marL="0" indent="0">
              <a:lnSpc>
                <a:spcPct val="107000"/>
              </a:lnSpc>
              <a:spcAft>
                <a:spcPts val="800"/>
              </a:spcAft>
              <a:buNone/>
            </a:pPr>
            <a:r>
              <a:rPr lang="en-IN" sz="2000" kern="100" dirty="0">
                <a:effectLst/>
                <a:latin typeface="Aptos" panose="020B0004020202020204" pitchFamily="34" charset="0"/>
                <a:ea typeface="Aptos" panose="020B0004020202020204" pitchFamily="34" charset="0"/>
                <a:cs typeface="Times New Roman" panose="02020603050405020304" pitchFamily="18" charset="0"/>
              </a:rPr>
              <a:t>How Does </a:t>
            </a:r>
            <a:r>
              <a:rPr lang="en-IN" sz="20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2000" kern="100" dirty="0">
                <a:effectLst/>
                <a:latin typeface="Aptos" panose="020B0004020202020204" pitchFamily="34" charset="0"/>
                <a:ea typeface="Aptos" panose="020B0004020202020204" pitchFamily="34" charset="0"/>
                <a:cs typeface="Times New Roman" panose="02020603050405020304" pitchFamily="18" charset="0"/>
              </a:rPr>
              <a:t> Prioritization Work?</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Before running a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analysis, a few things need to happen. First, key stakeholders and the product team need to get aligned on objectives and prioritization factors. Then, all participants must agree on which initiatives to prioritize.</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At this point, your team should also discuss how they will settle any disagreements in prioritization. If you can establish how to resolve disputes before they come up, you can help prevent those disagreements from holding up progress.</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Finally, you’ll also want to reach a consensus on what percentage of resources you’d like to allocate to each category.</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With the groundwork complete, you may begin determining which category is most appropriate for each initiative. But, first, let’s further break down each category in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Start prioritizing your roadmap</a:t>
            </a: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14466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a:xfrm>
            <a:off x="1751308" y="685801"/>
            <a:ext cx="9422970" cy="957020"/>
          </a:xfrm>
        </p:spPr>
        <p:txBody>
          <a:bodyPr>
            <a:normAutofit fontScale="90000"/>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1355271"/>
            <a:ext cx="10018713" cy="5502729"/>
          </a:xfrm>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pic>
        <p:nvPicPr>
          <p:cNvPr id="2" name="Picture 1" descr="Moscow">
            <a:extLst>
              <a:ext uri="{FF2B5EF4-FFF2-40B4-BE49-F238E27FC236}">
                <a16:creationId xmlns:a16="http://schemas.microsoft.com/office/drawing/2014/main" id="{D7D064C0-62E2-EDB3-96E9-F455B37F6C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0244" y="1126671"/>
            <a:ext cx="6843653" cy="4376057"/>
          </a:xfrm>
          <a:prstGeom prst="rect">
            <a:avLst/>
          </a:prstGeom>
          <a:noFill/>
          <a:ln>
            <a:noFill/>
          </a:ln>
        </p:spPr>
      </p:pic>
    </p:spTree>
    <p:extLst>
      <p:ext uri="{BB962C8B-B14F-4D97-AF65-F5344CB8AC3E}">
        <p14:creationId xmlns:p14="http://schemas.microsoft.com/office/powerpoint/2010/main" val="3533548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484310" y="433953"/>
            <a:ext cx="10018713" cy="5357247"/>
          </a:xfrm>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11" name="TextBox 10">
            <a:extLst>
              <a:ext uri="{FF2B5EF4-FFF2-40B4-BE49-F238E27FC236}">
                <a16:creationId xmlns:a16="http://schemas.microsoft.com/office/drawing/2014/main" id="{5AB7E01D-C940-11A1-50E7-12863B90DF3D}"/>
              </a:ext>
            </a:extLst>
          </p:cNvPr>
          <p:cNvSpPr txBox="1"/>
          <p:nvPr/>
        </p:nvSpPr>
        <p:spPr>
          <a:xfrm>
            <a:off x="1484308" y="1604013"/>
            <a:ext cx="10239605" cy="3555012"/>
          </a:xfrm>
          <a:prstGeom prst="rect">
            <a:avLst/>
          </a:prstGeom>
          <a:noFill/>
        </p:spPr>
        <p:txBody>
          <a:bodyPr wrap="square">
            <a:spAutoFit/>
          </a:bodyPr>
          <a:lstStyle/>
          <a:p>
            <a:pPr>
              <a:lnSpc>
                <a:spcPct val="107000"/>
              </a:lnSpc>
              <a:spcAft>
                <a:spcPts val="800"/>
              </a:spcAft>
            </a:pPr>
            <a:r>
              <a:rPr lang="en-IN" sz="2400" b="1" kern="100" dirty="0">
                <a:effectLst/>
                <a:latin typeface="Aptos" panose="020B0004020202020204" pitchFamily="34" charset="0"/>
                <a:ea typeface="Aptos" panose="020B0004020202020204" pitchFamily="34" charset="0"/>
                <a:cs typeface="Times New Roman" panose="02020603050405020304" pitchFamily="18" charset="0"/>
              </a:rPr>
              <a:t>Must-have initiatives</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As the name suggests, this category consists of initiatives that are “musts” for your team. They represent non-negotiable needs for the project, product, or release in question. For example, if you’re releasing a healthcare application, a must-have initiative may be </a:t>
            </a:r>
            <a:r>
              <a:rPr lang="en-IN"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security functionalities</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that help maintain compliance.</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 The “must-have” category requires the team to complete a mandatory task. If you’re unsure about whether something belongs in this category</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If the product won’t work without an initiative, or the release becomes useless without it, the initiative is most likely a “must-have.”</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19561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11" name="TextBox 10">
            <a:extLst>
              <a:ext uri="{FF2B5EF4-FFF2-40B4-BE49-F238E27FC236}">
                <a16:creationId xmlns:a16="http://schemas.microsoft.com/office/drawing/2014/main" id="{5AB7E01D-C940-11A1-50E7-12863B90DF3D}"/>
              </a:ext>
            </a:extLst>
          </p:cNvPr>
          <p:cNvSpPr txBox="1"/>
          <p:nvPr/>
        </p:nvSpPr>
        <p:spPr>
          <a:xfrm>
            <a:off x="1484308" y="1604013"/>
            <a:ext cx="10239605" cy="5443413"/>
          </a:xfrm>
          <a:prstGeom prst="rect">
            <a:avLst/>
          </a:prstGeom>
          <a:noFill/>
        </p:spPr>
        <p:txBody>
          <a:bodyPr wrap="square">
            <a:spAutoFit/>
          </a:bodyPr>
          <a:lstStyle/>
          <a:p>
            <a:pPr>
              <a:lnSpc>
                <a:spcPct val="107000"/>
              </a:lnSpc>
              <a:spcAft>
                <a:spcPts val="800"/>
              </a:spcAft>
            </a:pPr>
            <a:r>
              <a:rPr lang="en-IN" sz="2400" b="1" kern="100" dirty="0">
                <a:effectLst/>
                <a:latin typeface="Aptos" panose="020B0004020202020204" pitchFamily="34" charset="0"/>
                <a:ea typeface="Aptos" panose="020B0004020202020204" pitchFamily="34" charset="0"/>
                <a:cs typeface="Times New Roman" panose="02020603050405020304" pitchFamily="18" charset="0"/>
              </a:rPr>
              <a:t>Should-have initiatives</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Should-have initiatives are just a step below must-haves. They are essential to the product, project, or release, but they are not vital. If left out, the product or project still functions. However, the initiatives may add significant value.</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“Should-have” initiatives are different from “must-have” initiatives in that they can get scheduled for a future release without impacting the current one. For example, performance improvements, minor bug fixes, or new functionality may be “should-have” initiatives. Without them, the product still works.</a:t>
            </a:r>
          </a:p>
          <a:p>
            <a:pPr>
              <a:lnSpc>
                <a:spcPct val="107000"/>
              </a:lnSpc>
              <a:spcAft>
                <a:spcPts val="800"/>
              </a:spcAft>
            </a:pPr>
            <a:r>
              <a:rPr lang="en-IN" sz="2400" b="1" kern="100" dirty="0">
                <a:effectLst/>
                <a:latin typeface="Aptos" panose="020B0004020202020204" pitchFamily="34" charset="0"/>
                <a:ea typeface="Aptos" panose="020B0004020202020204" pitchFamily="34" charset="0"/>
                <a:cs typeface="Times New Roman" panose="02020603050405020304" pitchFamily="18" charset="0"/>
              </a:rPr>
              <a:t>Could-have initiatives</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Another way of describing “could-have” initiatives is nice-to-haves. “Could-have” initiatives are not necessary to the core function of the product. However, compared with “should-have” initiatives, they have a much smaller impact on the outcome if left out.</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So, initiatives placed in the “could-have” category are often the first to be deprioritized if a project in the “should-have” or “must-have” category ends up larger than expected.</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94914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11" name="TextBox 10">
            <a:extLst>
              <a:ext uri="{FF2B5EF4-FFF2-40B4-BE49-F238E27FC236}">
                <a16:creationId xmlns:a16="http://schemas.microsoft.com/office/drawing/2014/main" id="{5AB7E01D-C940-11A1-50E7-12863B90DF3D}"/>
              </a:ext>
            </a:extLst>
          </p:cNvPr>
          <p:cNvSpPr txBox="1"/>
          <p:nvPr/>
        </p:nvSpPr>
        <p:spPr>
          <a:xfrm>
            <a:off x="1484308" y="1604013"/>
            <a:ext cx="10239605" cy="3555012"/>
          </a:xfrm>
          <a:prstGeom prst="rect">
            <a:avLst/>
          </a:prstGeom>
          <a:noFill/>
        </p:spPr>
        <p:txBody>
          <a:bodyPr wrap="square">
            <a:spAutoFit/>
          </a:bodyPr>
          <a:lstStyle/>
          <a:p>
            <a:pPr>
              <a:lnSpc>
                <a:spcPct val="107000"/>
              </a:lnSpc>
              <a:spcAft>
                <a:spcPts val="800"/>
              </a:spcAft>
            </a:pPr>
            <a:r>
              <a:rPr lang="en-IN" sz="2400" b="1" kern="100" dirty="0">
                <a:effectLst/>
                <a:latin typeface="Aptos" panose="020B0004020202020204" pitchFamily="34" charset="0"/>
                <a:ea typeface="Aptos" panose="020B0004020202020204" pitchFamily="34" charset="0"/>
                <a:cs typeface="Times New Roman" panose="02020603050405020304" pitchFamily="18" charset="0"/>
              </a:rPr>
              <a:t>Will not have (this time)</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One benefit of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 is that it places several initiatives in the “will-not-have” category. The category can manage expectations about what the team will not include in a specific release (or another timeframe you’re prioritizing).</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Placing initiatives in the “will-not-have” category is one way to help prevent </a:t>
            </a:r>
            <a:r>
              <a:rPr lang="en-IN"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scope creep</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If initiatives are in this category, the team knows they are not a priority for this specific time frame. </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Some initiatives in the “will-not-have” group will be prioritized in the future, while others are not likely to happen. Some teams decide to differentiate between those by creating a subcategory within this group.</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3079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11" name="TextBox 10">
            <a:extLst>
              <a:ext uri="{FF2B5EF4-FFF2-40B4-BE49-F238E27FC236}">
                <a16:creationId xmlns:a16="http://schemas.microsoft.com/office/drawing/2014/main" id="{5AB7E01D-C940-11A1-50E7-12863B90DF3D}"/>
              </a:ext>
            </a:extLst>
          </p:cNvPr>
          <p:cNvSpPr txBox="1"/>
          <p:nvPr/>
        </p:nvSpPr>
        <p:spPr>
          <a:xfrm>
            <a:off x="1484308" y="1604013"/>
            <a:ext cx="10239605" cy="4151521"/>
          </a:xfrm>
          <a:prstGeom prst="rect">
            <a:avLst/>
          </a:prstGeom>
          <a:noFill/>
        </p:spPr>
        <p:txBody>
          <a:bodyPr wrap="square">
            <a:spAutoFit/>
          </a:bodyPr>
          <a:lstStyle/>
          <a:p>
            <a:pPr>
              <a:lnSpc>
                <a:spcPct val="107000"/>
              </a:lnSpc>
              <a:spcAft>
                <a:spcPts val="800"/>
              </a:spcAft>
            </a:pPr>
            <a:r>
              <a:rPr lang="en-IN" sz="2000" b="1" kern="100" dirty="0">
                <a:effectLst/>
                <a:latin typeface="Aptos" panose="020B0004020202020204" pitchFamily="34" charset="0"/>
                <a:ea typeface="Aptos" panose="020B0004020202020204" pitchFamily="34" charset="0"/>
                <a:cs typeface="Times New Roman" panose="02020603050405020304" pitchFamily="18" charset="0"/>
              </a:rPr>
              <a:t>What Are the Drawbacks of </a:t>
            </a:r>
            <a:r>
              <a:rPr lang="en-IN" sz="2000" b="1"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2000" b="1" kern="100" dirty="0">
                <a:effectLst/>
                <a:latin typeface="Aptos" panose="020B0004020202020204" pitchFamily="34" charset="0"/>
                <a:ea typeface="Aptos" panose="020B0004020202020204" pitchFamily="34" charset="0"/>
                <a:cs typeface="Times New Roman" panose="02020603050405020304" pitchFamily="18" charset="0"/>
              </a:rPr>
              <a:t> Prioritization?</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 Although many product and development teams have prioritized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the approach has potential pitfalls. Here are a few examples.</a:t>
            </a:r>
          </a:p>
          <a:p>
            <a:pPr>
              <a:lnSpc>
                <a:spcPct val="107000"/>
              </a:lnSpc>
              <a:spcAft>
                <a:spcPts val="800"/>
              </a:spcAf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1. An inconsistent scoring process can lead to tasks placed in the wrong categories.</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 One common criticism against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is that it does not include an objective methodology for ranking initiatives against each other. Your team will need to bring this methodology to your analysis.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approach works only to ensure that your team applies a consistent scoring system for all initiatives.</a:t>
            </a:r>
          </a:p>
          <a:p>
            <a:pPr>
              <a:lnSpc>
                <a:spcPct val="107000"/>
              </a:lnSpc>
              <a:spcAft>
                <a:spcPts val="800"/>
              </a:spcAf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Pro tip: </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One proven method is weighted scoring, where your team measures each initiative on your backlog against a standard set of cost and benefit criteria. </a:t>
            </a:r>
            <a:r>
              <a:rPr lang="en-IN"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You can use the weighted scoring approach in </a:t>
            </a:r>
            <a:r>
              <a:rPr lang="en-IN" sz="1800" u="sng" kern="100" dirty="0" err="1">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ProductPlan’s</a:t>
            </a:r>
            <a:r>
              <a:rPr lang="en-IN"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 roadmap app</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46593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11" name="TextBox 10">
            <a:extLst>
              <a:ext uri="{FF2B5EF4-FFF2-40B4-BE49-F238E27FC236}">
                <a16:creationId xmlns:a16="http://schemas.microsoft.com/office/drawing/2014/main" id="{5AB7E01D-C940-11A1-50E7-12863B90DF3D}"/>
              </a:ext>
            </a:extLst>
          </p:cNvPr>
          <p:cNvSpPr txBox="1"/>
          <p:nvPr/>
        </p:nvSpPr>
        <p:spPr>
          <a:xfrm>
            <a:off x="1484310" y="1604013"/>
            <a:ext cx="10239605" cy="3624710"/>
          </a:xfrm>
          <a:prstGeom prst="rect">
            <a:avLst/>
          </a:prstGeom>
          <a:noFill/>
        </p:spPr>
        <p:txBody>
          <a:bodyPr wrap="square">
            <a:spAutoFit/>
          </a:bodyPr>
          <a:lstStyle/>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2000" b="1" kern="100" dirty="0">
                <a:effectLst/>
                <a:latin typeface="Aptos" panose="020B0004020202020204" pitchFamily="34" charset="0"/>
                <a:ea typeface="Aptos" panose="020B0004020202020204" pitchFamily="34" charset="0"/>
                <a:cs typeface="Times New Roman" panose="02020603050405020304" pitchFamily="18" charset="0"/>
              </a:rPr>
              <a:t>2. Not including all relevant stakeholders can lead to items placed in the wrong categories.</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To know which of your team’s initiatives represent must-haves for your product and which are merely should-haves, you will need as much context as possible.</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For example, you might need someone from your sales team to let you know how important (or unimportant) prospective buyers view a proposed new feature.</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One pitfall of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 is that you could make poor decisions about where to slot each initiative unless your team receives input from all relevant stakeholders. </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73872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705200" y="1861457"/>
            <a:ext cx="9797823" cy="3929743"/>
          </a:xfrm>
        </p:spPr>
        <p:txBody>
          <a:bodyPr>
            <a:normAutofit/>
          </a:bodyPr>
          <a:lstStyle/>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IN" dirty="0"/>
          </a:p>
        </p:txBody>
      </p:sp>
      <p:sp>
        <p:nvSpPr>
          <p:cNvPr id="11" name="TextBox 10">
            <a:extLst>
              <a:ext uri="{FF2B5EF4-FFF2-40B4-BE49-F238E27FC236}">
                <a16:creationId xmlns:a16="http://schemas.microsoft.com/office/drawing/2014/main" id="{5AB7E01D-C940-11A1-50E7-12863B90DF3D}"/>
              </a:ext>
            </a:extLst>
          </p:cNvPr>
          <p:cNvSpPr txBox="1"/>
          <p:nvPr/>
        </p:nvSpPr>
        <p:spPr>
          <a:xfrm>
            <a:off x="1705200" y="1604013"/>
            <a:ext cx="10018713" cy="5542158"/>
          </a:xfrm>
          <a:prstGeom prst="rect">
            <a:avLst/>
          </a:prstGeom>
          <a:noFill/>
        </p:spPr>
        <p:txBody>
          <a:bodyPr wrap="square">
            <a:spAutoFit/>
          </a:bodyPr>
          <a:lstStyle/>
          <a:p>
            <a:pPr>
              <a:lnSpc>
                <a:spcPct val="107000"/>
              </a:lnSpc>
              <a:spcAft>
                <a:spcPts val="800"/>
              </a:spcAf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3. Team bias for (or against) initiatives can undermine </a:t>
            </a:r>
            <a:r>
              <a:rPr lang="en-IN" sz="1800" b="1" kern="100" dirty="0" err="1">
                <a:effectLst/>
                <a:latin typeface="Aptos" panose="020B0004020202020204" pitchFamily="34" charset="0"/>
                <a:ea typeface="Aptos" panose="020B0004020202020204" pitchFamily="34" charset="0"/>
                <a:cs typeface="Times New Roman" panose="02020603050405020304" pitchFamily="18" charset="0"/>
              </a:rPr>
              <a:t>MoSCoW’s</a:t>
            </a:r>
            <a:r>
              <a:rPr lang="en-IN" sz="1800" b="1" kern="100" dirty="0">
                <a:effectLst/>
                <a:latin typeface="Aptos" panose="020B0004020202020204" pitchFamily="34" charset="0"/>
                <a:ea typeface="Aptos" panose="020B0004020202020204" pitchFamily="34" charset="0"/>
                <a:cs typeface="Times New Roman" panose="02020603050405020304" pitchFamily="18" charset="0"/>
              </a:rPr>
              <a:t> effectiveness.</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Because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does not include an objective scoring method, your team members can fall victim to their own opinions about certain initiatives. </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One risk of using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prioritization is that a team can mistakenly think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itself represents an objective way of measuring the items on their list. They discuss an initiative, agree that it is a “should have,” and move on to the next.</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But your team will also need an objective and consistent framework for ranking all initiatives. That is the only way to minimize your team’s biases in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favor</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of items or against them.</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When Do You Use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 for Prioritization?</a:t>
            </a:r>
          </a:p>
          <a:p>
            <a:pPr>
              <a:lnSpc>
                <a:spcPct val="107000"/>
              </a:lnSpc>
              <a:spcAft>
                <a:spcPts val="800"/>
              </a:spcAft>
            </a:pP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prioritization is effective for teams that want to include representatives from the whole organization in their process. You can capture a broader perspective by involving participants from various functional departments.</a:t>
            </a: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Another reason you may want to use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prioritization is it allows your team to determine how much effort goes into each category. Therefore, you can ensure you’re delivering a good variety of initiatives in each release.</a:t>
            </a:r>
          </a:p>
          <a:p>
            <a:pPr>
              <a:lnSpc>
                <a:spcPct val="107000"/>
              </a:lnSpc>
              <a:spcAft>
                <a:spcPts val="800"/>
              </a:spcAft>
            </a:pP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15629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599AD3-919C-9E2A-07B9-67A4250F08E2}"/>
              </a:ext>
            </a:extLst>
          </p:cNvPr>
          <p:cNvSpPr>
            <a:spLocks noGrp="1"/>
          </p:cNvSpPr>
          <p:nvPr>
            <p:ph type="title"/>
          </p:nvPr>
        </p:nvSpPr>
        <p:spPr/>
        <p:txBody>
          <a:bodyPr>
            <a:normAutofit/>
          </a:bodyPr>
          <a:lstStyle/>
          <a:p>
            <a:br>
              <a:rPr lang="en-IN" sz="1800" kern="100" dirty="0">
                <a:effectLst/>
                <a:latin typeface="Aptos" panose="020B0004020202020204" pitchFamily="34" charset="0"/>
                <a:ea typeface="Aptos" panose="020B0004020202020204" pitchFamily="34" charset="0"/>
                <a:cs typeface="Times New Roman" panose="02020603050405020304" pitchFamily="18" charset="0"/>
              </a:rPr>
            </a:br>
            <a:endParaRPr lang="en-IN" dirty="0"/>
          </a:p>
        </p:txBody>
      </p:sp>
      <p:sp>
        <p:nvSpPr>
          <p:cNvPr id="9" name="Content Placeholder 8">
            <a:extLst>
              <a:ext uri="{FF2B5EF4-FFF2-40B4-BE49-F238E27FC236}">
                <a16:creationId xmlns:a16="http://schemas.microsoft.com/office/drawing/2014/main" id="{42A59BBB-0D70-37EF-ED19-58F16844C635}"/>
              </a:ext>
            </a:extLst>
          </p:cNvPr>
          <p:cNvSpPr>
            <a:spLocks noGrp="1"/>
          </p:cNvSpPr>
          <p:nvPr>
            <p:ph idx="1"/>
          </p:nvPr>
        </p:nvSpPr>
        <p:spPr>
          <a:xfrm>
            <a:off x="1705200" y="685801"/>
            <a:ext cx="9797823" cy="5105400"/>
          </a:xfrm>
        </p:spPr>
        <p:txBody>
          <a:bodyPr>
            <a:normAutofit/>
          </a:bodyPr>
          <a:lstStyle/>
          <a:p>
            <a:pPr marL="0" indent="0">
              <a:lnSpc>
                <a:spcPct val="107000"/>
              </a:lnSpc>
              <a:spcAft>
                <a:spcPts val="800"/>
              </a:spcAft>
              <a:buNone/>
            </a:pPr>
            <a:r>
              <a:rPr lang="en-IN" sz="2000" b="1" kern="100" dirty="0">
                <a:effectLst/>
                <a:latin typeface="Aptos" panose="020B0004020202020204" pitchFamily="34" charset="0"/>
                <a:ea typeface="Aptos" panose="020B0004020202020204" pitchFamily="34" charset="0"/>
                <a:cs typeface="Times New Roman" panose="02020603050405020304" pitchFamily="18" charset="0"/>
              </a:rPr>
              <a:t>What is the </a:t>
            </a:r>
            <a:r>
              <a:rPr lang="en-IN" sz="2000" b="1"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2000" b="1" kern="100" dirty="0">
                <a:effectLst/>
                <a:latin typeface="Aptos" panose="020B0004020202020204" pitchFamily="34" charset="0"/>
                <a:ea typeface="Aptos" panose="020B0004020202020204" pitchFamily="34" charset="0"/>
                <a:cs typeface="Times New Roman" panose="02020603050405020304" pitchFamily="18" charset="0"/>
              </a:rPr>
              <a:t> prioritization technique? </a:t>
            </a:r>
            <a:endParaRPr lang="en-IN"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 is a prioritization matrix widely used in project management and software development. The term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is an acronym that stands for </a:t>
            </a:r>
            <a:r>
              <a:rPr lang="en-IN" sz="1800" b="1" kern="100" dirty="0">
                <a:effectLst/>
                <a:latin typeface="Aptos" panose="020B0004020202020204" pitchFamily="34" charset="0"/>
                <a:ea typeface="Aptos" panose="020B0004020202020204" pitchFamily="34" charset="0"/>
                <a:cs typeface="Times New Roman" panose="02020603050405020304" pitchFamily="18" charset="0"/>
              </a:rPr>
              <a:t>Must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t>
            </a:r>
            <a:r>
              <a:rPr lang="en-IN" sz="1800" b="1" kern="100" dirty="0">
                <a:effectLst/>
                <a:latin typeface="Aptos" panose="020B0004020202020204" pitchFamily="34" charset="0"/>
                <a:ea typeface="Aptos" panose="020B0004020202020204" pitchFamily="34" charset="0"/>
                <a:cs typeface="Times New Roman" panose="02020603050405020304" pitchFamily="18" charset="0"/>
              </a:rPr>
              <a:t>Should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t>
            </a:r>
            <a:r>
              <a:rPr lang="en-IN" sz="1800" b="1" kern="100" dirty="0">
                <a:effectLst/>
                <a:latin typeface="Aptos" panose="020B0004020202020204" pitchFamily="34" charset="0"/>
                <a:ea typeface="Aptos" panose="020B0004020202020204" pitchFamily="34" charset="0"/>
                <a:cs typeface="Times New Roman" panose="02020603050405020304" pitchFamily="18" charset="0"/>
              </a:rPr>
              <a:t>Could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and </a:t>
            </a:r>
            <a:r>
              <a:rPr lang="en-IN" sz="1800" b="1" kern="100" dirty="0">
                <a:effectLst/>
                <a:latin typeface="Aptos" panose="020B0004020202020204" pitchFamily="34" charset="0"/>
                <a:ea typeface="Aptos" panose="020B0004020202020204" pitchFamily="34" charset="0"/>
                <a:cs typeface="Times New Roman" panose="02020603050405020304" pitchFamily="18" charset="0"/>
              </a:rPr>
              <a:t>Won’t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each denoting a level of priority.</a:t>
            </a:r>
          </a:p>
          <a:p>
            <a:pPr marL="0" indent="0">
              <a:lnSpc>
                <a:spcPct val="107000"/>
              </a:lnSpc>
              <a:spcAft>
                <a:spcPts val="800"/>
              </a:spcAft>
              <a:buNone/>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Here is the breakdown of the </a:t>
            </a:r>
            <a:r>
              <a:rPr lang="en-IN" sz="1800" kern="100" dirty="0" err="1">
                <a:effectLst/>
                <a:latin typeface="Aptos" panose="020B0004020202020204" pitchFamily="34" charset="0"/>
                <a:ea typeface="Aptos" panose="020B0004020202020204" pitchFamily="34" charset="0"/>
                <a:cs typeface="Times New Roman" panose="02020603050405020304" pitchFamily="18" charset="0"/>
              </a:rPr>
              <a:t>MoSCoW</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method: </a:t>
            </a:r>
          </a:p>
          <a:p>
            <a:pPr marL="342900" lvl="0" indent="-342900">
              <a:lnSpc>
                <a:spcPct val="107000"/>
              </a:lnSpc>
              <a:spcAft>
                <a:spcPts val="800"/>
              </a:spcAft>
              <a:buSzPts val="1000"/>
              <a:buFont typeface="Symbol" panose="05050102010706020507" pitchFamily="18" charset="2"/>
              <a:buChar char=""/>
              <a:tabLst>
                <a:tab pos="457200" algn="l"/>
              </a:tabLs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Must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These are critical requirements that the project cannot be completed without them. If these are not fulfilled, the project is considered a failure.</a:t>
            </a:r>
          </a:p>
          <a:p>
            <a:pPr marL="342900" lvl="0" indent="-342900">
              <a:lnSpc>
                <a:spcPct val="107000"/>
              </a:lnSpc>
              <a:spcAft>
                <a:spcPts val="800"/>
              </a:spcAft>
              <a:buSzPts val="1000"/>
              <a:buFont typeface="Symbol" panose="05050102010706020507" pitchFamily="18" charset="2"/>
              <a:buChar char=""/>
              <a:tabLst>
                <a:tab pos="457200" algn="l"/>
              </a:tabLs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Should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These are important but not critical features of a project, and these are high-priority items that are not as </a:t>
            </a:r>
            <a:r>
              <a:rPr lang="en-IN" sz="1800" b="1" kern="100" dirty="0">
                <a:effectLst/>
                <a:latin typeface="Aptos" panose="020B0004020202020204" pitchFamily="34" charset="0"/>
                <a:ea typeface="Aptos" panose="020B0004020202020204" pitchFamily="34" charset="0"/>
                <a:cs typeface="Times New Roman" panose="02020603050405020304" pitchFamily="18" charset="0"/>
              </a:rPr>
              <a:t>time-sensitive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as the Must-haves.</a:t>
            </a:r>
          </a:p>
          <a:p>
            <a:pPr marL="342900" lvl="0" indent="-342900">
              <a:lnSpc>
                <a:spcPct val="107000"/>
              </a:lnSpc>
              <a:spcAft>
                <a:spcPts val="800"/>
              </a:spcAft>
              <a:buSzPts val="1000"/>
              <a:buFont typeface="Symbol" panose="05050102010706020507" pitchFamily="18" charset="2"/>
              <a:buChar char=""/>
              <a:tabLst>
                <a:tab pos="457200" algn="l"/>
              </a:tabLs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Could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These are desirable features that do not affect the overall project’s success. Therefore, they can be included if time and resources permit.</a:t>
            </a:r>
          </a:p>
          <a:p>
            <a:pPr marL="342900" lvl="0" indent="-342900">
              <a:lnSpc>
                <a:spcPct val="107000"/>
              </a:lnSpc>
              <a:spcAft>
                <a:spcPts val="800"/>
              </a:spcAft>
              <a:buSzPts val="1000"/>
              <a:buFont typeface="Symbol" panose="05050102010706020507" pitchFamily="18" charset="2"/>
              <a:buChar char=""/>
              <a:tabLst>
                <a:tab pos="457200" algn="l"/>
              </a:tabLs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Won’t have:</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These features are the lowest priority or are not necessary for the current delivery cycle. They are agreed upon and recognized but are dropped for the project’s current timeline.</a:t>
            </a:r>
          </a:p>
        </p:txBody>
      </p:sp>
    </p:spTree>
    <p:extLst>
      <p:ext uri="{BB962C8B-B14F-4D97-AF65-F5344CB8AC3E}">
        <p14:creationId xmlns:p14="http://schemas.microsoft.com/office/powerpoint/2010/main" val="408634387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e266644-918d-4d87-a05e-ee590d41bb2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994EBD39F9DC24D99DC0A93C5B6F7BE" ma:contentTypeVersion="13" ma:contentTypeDescription="Create a new document." ma:contentTypeScope="" ma:versionID="23ad90837fb4e54e6501a1bbbb793f66">
  <xsd:schema xmlns:xsd="http://www.w3.org/2001/XMLSchema" xmlns:xs="http://www.w3.org/2001/XMLSchema" xmlns:p="http://schemas.microsoft.com/office/2006/metadata/properties" xmlns:ns3="ee266644-918d-4d87-a05e-ee590d41bb2e" xmlns:ns4="2217dd24-dab9-403d-9f66-10a337565efc" targetNamespace="http://schemas.microsoft.com/office/2006/metadata/properties" ma:root="true" ma:fieldsID="8b29ee94b4d703166a392c10a95cef99" ns3:_="" ns4:_="">
    <xsd:import namespace="ee266644-918d-4d87-a05e-ee590d41bb2e"/>
    <xsd:import namespace="2217dd24-dab9-403d-9f66-10a337565efc"/>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SearchProperties"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266644-918d-4d87-a05e-ee590d41bb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17dd24-dab9-403d-9f66-10a337565ef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2C4AD1-E43D-4B15-A83B-2DE17A5334DC}">
  <ds:schemaRefs>
    <ds:schemaRef ds:uri="http://purl.org/dc/terms/"/>
    <ds:schemaRef ds:uri="http://schemas.microsoft.com/office/2006/documentManagement/types"/>
    <ds:schemaRef ds:uri="http://schemas.microsoft.com/office/infopath/2007/PartnerControls"/>
    <ds:schemaRef ds:uri="http://purl.org/dc/dcmitype/"/>
    <ds:schemaRef ds:uri="http://schemas.microsoft.com/office/2006/metadata/properties"/>
    <ds:schemaRef ds:uri="http://schemas.openxmlformats.org/package/2006/metadata/core-properties"/>
    <ds:schemaRef ds:uri="http://purl.org/dc/elements/1.1/"/>
    <ds:schemaRef ds:uri="2217dd24-dab9-403d-9f66-10a337565efc"/>
    <ds:schemaRef ds:uri="ee266644-918d-4d87-a05e-ee590d41bb2e"/>
    <ds:schemaRef ds:uri="http://www.w3.org/XML/1998/namespace"/>
  </ds:schemaRefs>
</ds:datastoreItem>
</file>

<file path=customXml/itemProps2.xml><?xml version="1.0" encoding="utf-8"?>
<ds:datastoreItem xmlns:ds="http://schemas.openxmlformats.org/officeDocument/2006/customXml" ds:itemID="{A26F01B8-4DEC-45ED-B43C-0B7213C7CE12}">
  <ds:schemaRefs>
    <ds:schemaRef ds:uri="http://schemas.microsoft.com/sharepoint/v3/contenttype/forms"/>
  </ds:schemaRefs>
</ds:datastoreItem>
</file>

<file path=customXml/itemProps3.xml><?xml version="1.0" encoding="utf-8"?>
<ds:datastoreItem xmlns:ds="http://schemas.openxmlformats.org/officeDocument/2006/customXml" ds:itemID="{717E3995-B042-492B-8E59-A43227AD54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266644-918d-4d87-a05e-ee590d41bb2e"/>
    <ds:schemaRef ds:uri="2217dd24-dab9-403d-9f66-10a337565e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TotalTime>
  <Words>1381</Words>
  <Application>Microsoft Office PowerPoint</Application>
  <PresentationFormat>Widescreen</PresentationFormat>
  <Paragraphs>92</Paragraphs>
  <Slides>11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Aptos</vt:lpstr>
      <vt:lpstr>Arial</vt:lpstr>
      <vt:lpstr>Calibri</vt:lpstr>
      <vt:lpstr>Calibri Light</vt:lpstr>
      <vt:lpstr>Californian FB</vt:lpstr>
      <vt:lpstr>Cambria</vt:lpstr>
      <vt:lpstr>Corbel</vt:lpstr>
      <vt:lpstr>Symbol</vt:lpstr>
      <vt:lpstr>Office Theme</vt:lpstr>
      <vt:lpstr>Parallax</vt:lpstr>
      <vt:lpstr>  MoSCoW Prioritization</vt:lpstr>
      <vt:lpstr>MoSCoW Prioritization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Kinjangi Deepika</dc:creator>
  <cp:lastModifiedBy>Sushil Kumar</cp:lastModifiedBy>
  <cp:revision>2</cp:revision>
  <dcterms:created xsi:type="dcterms:W3CDTF">2024-08-01T10:54:02Z</dcterms:created>
  <dcterms:modified xsi:type="dcterms:W3CDTF">2024-08-03T08:38:29Z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0x010100E994EBD39F9DC24D99DC0A93C5B6F7BE</vt:lpwstr>
  </property>
</Properties>
</file>