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493" r:id="rId3"/>
    <p:sldId id="516" r:id="rId4"/>
    <p:sldId id="489" r:id="rId5"/>
    <p:sldId id="490" r:id="rId6"/>
    <p:sldId id="492" r:id="rId7"/>
    <p:sldId id="565" r:id="rId8"/>
    <p:sldId id="506" r:id="rId9"/>
    <p:sldId id="502" r:id="rId10"/>
    <p:sldId id="503" r:id="rId11"/>
    <p:sldId id="517" r:id="rId12"/>
    <p:sldId id="507" r:id="rId13"/>
    <p:sldId id="509" r:id="rId14"/>
    <p:sldId id="508" r:id="rId15"/>
    <p:sldId id="563" r:id="rId16"/>
    <p:sldId id="529" r:id="rId17"/>
    <p:sldId id="533" r:id="rId18"/>
    <p:sldId id="532" r:id="rId19"/>
    <p:sldId id="531" r:id="rId20"/>
    <p:sldId id="530" r:id="rId21"/>
    <p:sldId id="307" r:id="rId22"/>
    <p:sldId id="566" r:id="rId23"/>
    <p:sldId id="308" r:id="rId24"/>
    <p:sldId id="309" r:id="rId25"/>
    <p:sldId id="310" r:id="rId26"/>
    <p:sldId id="296" r:id="rId27"/>
    <p:sldId id="519" r:id="rId28"/>
    <p:sldId id="273" r:id="rId29"/>
    <p:sldId id="56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27168-DF60-4148-A3A7-CFCAF11A57E6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159AA-E649-458A-9CFC-A1A21915F9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56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c593038de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c593038de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ba3b8cb381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g2ba3b8cb381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ba3b8cb381_0_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g2ba3b8cb381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ba3b8cb381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g2ba3b8cb381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ba3b8cb381_0_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g2ba3b8cb381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c593038de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c593038de6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6838A-9449-4332-85CA-5319CCF47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20A00-85C8-4A8B-A31A-EC4233823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4D7D5-53B1-4A8C-9311-D18656B5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F87D5-CB64-4BCD-AB5E-EF216988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EF622-61FF-4BC8-A474-98CAEDF6A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46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ECCE-DA5E-4BFF-9EEC-45A53DB4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C51F9-AB92-4A8C-BD5D-57020845F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EC1A8-2F0E-40BE-97FE-39AF39141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A6D92-7EAB-4632-B11A-88A5ECE8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512D6-B5AD-4755-B5EA-BD9426A6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81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1F9A3-09DF-4FAB-90AF-FD8AEBEA1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1408F-53FF-46AC-BD8B-53D567779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E96D1-6D29-4FC6-BF4E-3EAFEB13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22AF1-F605-44F3-978E-004FD47DA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5884B-EBC9-418F-ADFA-1E963036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21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7C51-5C29-412A-A075-EB3FB3CC0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025F8-2B39-4DB5-8B6C-A30ACC8CC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14164-571E-4E14-8CF1-429F1A77A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54D0B-0C15-4970-9E5D-FF1C21C89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3C92B-A2B6-469C-9BB0-F90E35CAD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6ED70-D4B7-4A3A-8CDE-7C67D366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760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5B14-9A71-49D4-A666-8B61AE70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C0B33-94C7-44EB-8D33-C8C9DDEFD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C71A8-AC2B-48E5-B12E-960948BDC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4033C7-D3A1-49DD-AF66-92E31CA5EE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614D6E-4250-4694-B758-9F3DE2B46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F1A72-F4FE-437E-8C59-CBE12A5E3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68EFE5-EA0D-4F39-A33E-56963265C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2BE014-2DB2-4BEA-9C96-7C0AB206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51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1623-D4AC-44E4-B278-63347C27F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E4B66-F1EB-4582-A972-8DF658C4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36392-BE55-42C1-9D06-E9D9CD13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87C8F-21EE-4625-8110-B97B8159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229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55479-ABE2-456D-A6B3-BBC4620FD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A1D24-162C-4C60-AA0B-5D2B2A3D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45AAB-1091-4F66-B761-0999A8CA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12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E9D8-1BDC-4A63-B623-EF3379DF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20D3F-A543-482D-8ACE-33F277C5A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8118D-C941-4C42-B72C-C99D74062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F3595-780B-45C1-9895-3FF9DACD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5AEBA-7C4B-4B94-901F-3E628F531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B1065-DB88-4777-9A9E-CAAF0ADB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31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E01FE-7E69-4919-91F8-816AA4197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B25EA9-0262-430E-A56A-503804EBB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8820F-70FC-464F-A01C-2B5B7DBF5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6B127-29BD-4801-BF11-D797F173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3D66C-77F5-4CD2-9BA1-996FB0C66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08112-B892-48F7-93A5-E1CFB9D69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95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FA8D9-E566-4B59-A579-AD99A4F9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AA633-CE30-4455-9A29-7E22277AB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09DA4-7C6B-4B1D-BAD5-24C4554B4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B83BB-C0F8-4C1D-9B47-3D0698F1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6A3EF-FACD-47C4-BC1A-A538D271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381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79CDB8-25DE-4697-953F-0ABB3DC47E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F98BC0-E4A7-481A-A5A5-239034EF9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A91C9-EC83-4F7C-9A2E-846A6174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9E4B3-E9CE-451C-A247-A04ACA96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6C34-0594-4FCE-BB0A-E455DF2B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8578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169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0D60D4-2817-4E0B-9E5B-791483AEF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AA093-9D62-44D3-A499-5DA8E0A86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D51E8-F2D9-43C1-82AD-82EA161F7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12EF-CCA7-454F-AA5D-F82E81B486FD}" type="datetimeFigureOut">
              <a:rPr lang="en-IN" smtClean="0"/>
              <a:t>08-08-2024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10535-BFA0-47BC-A87F-E890424E4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0188E-327A-4932-B997-84A50B4DC0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D0A37-655A-4DA9-9E63-FC50B5F26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33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B3A16-5582-4F0E-9F01-017477B3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1228725"/>
            <a:ext cx="5359400" cy="1798955"/>
          </a:xfrm>
        </p:spPr>
        <p:txBody>
          <a:bodyPr/>
          <a:lstStyle/>
          <a:p>
            <a:br>
              <a:rPr lang="en-IN" dirty="0"/>
            </a:br>
            <a:r>
              <a:rPr lang="en-IN" dirty="0"/>
              <a:t> MLOPs 101</a:t>
            </a:r>
          </a:p>
        </p:txBody>
      </p:sp>
    </p:spTree>
    <p:extLst>
      <p:ext uri="{BB962C8B-B14F-4D97-AF65-F5344CB8AC3E}">
        <p14:creationId xmlns:p14="http://schemas.microsoft.com/office/powerpoint/2010/main" val="78375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E386F-103C-4331-B1C4-85F903E83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7428"/>
            <a:ext cx="12192000" cy="44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3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Devops - Ancient Aliens - Meme Generator">
            <a:extLst>
              <a:ext uri="{FF2B5EF4-FFF2-40B4-BE49-F238E27FC236}">
                <a16:creationId xmlns:a16="http://schemas.microsoft.com/office/drawing/2014/main" id="{E4937F6A-0CF2-4925-A941-BBCC4A9AB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99" y="457834"/>
            <a:ext cx="6745515" cy="590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94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C629-6610-40B3-91D8-A7397EAD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028F-EF39-4DE9-8D97-16B676CFD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set of technical and management practices that aim to increase an organization’s velocity in releasing high-quality software. </a:t>
            </a:r>
          </a:p>
          <a:p>
            <a:r>
              <a:rPr lang="en-US" dirty="0"/>
              <a:t>speed, reliability, scale, and security</a:t>
            </a:r>
            <a:endParaRPr lang="en-IN" dirty="0"/>
          </a:p>
        </p:txBody>
      </p:sp>
      <p:pic>
        <p:nvPicPr>
          <p:cNvPr id="3074" name="Picture 2" descr="What is DevOps?">
            <a:extLst>
              <a:ext uri="{FF2B5EF4-FFF2-40B4-BE49-F238E27FC236}">
                <a16:creationId xmlns:a16="http://schemas.microsoft.com/office/drawing/2014/main" id="{50F85CE2-1824-4FBE-999F-203460C42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20" y="3769360"/>
            <a:ext cx="9525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0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6AC5-ECDA-47D8-9D29-D63ABBDD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DevOps Practices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547E6-8873-41A5-95A6-1DE40416C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Continuous Integration &amp; Continuous Delivery  (CI/CD) -  D</a:t>
            </a:r>
            <a:r>
              <a:rPr lang="en-US" dirty="0" err="1"/>
              <a:t>evelopers</a:t>
            </a:r>
            <a:r>
              <a:rPr lang="en-US" dirty="0"/>
              <a:t> regularly merge their code changes into a central repository, after which automated builds and tests are run and code is deployed.   </a:t>
            </a:r>
          </a:p>
          <a:p>
            <a:r>
              <a:rPr lang="en-IN" dirty="0"/>
              <a:t>Microservices - </a:t>
            </a:r>
            <a:r>
              <a:rPr lang="en-US" dirty="0"/>
              <a:t>design approach to build a single application as a set of small services. Each service runs in its own process and communicates with other services through a well-defined interface using a lightweight mechanism, typically an HTTP-based application programming interface (API). </a:t>
            </a:r>
            <a:endParaRPr lang="en-IN" dirty="0"/>
          </a:p>
          <a:p>
            <a:r>
              <a:rPr lang="en-IN" dirty="0"/>
              <a:t>Monitoring and Logging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1314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251" y="146901"/>
            <a:ext cx="11469512" cy="645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E7EA869-ED00-6BA8-CAB5-89C3A02685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545004"/>
              </p:ext>
            </p:extLst>
          </p:nvPr>
        </p:nvGraphicFramePr>
        <p:xfrm>
          <a:off x="1985963" y="328957"/>
          <a:ext cx="7458075" cy="6200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533920" imgH="4600440" progId="Paint.Picture.1">
                  <p:embed/>
                </p:oleObj>
              </mc:Choice>
              <mc:Fallback>
                <p:oleObj name="Bitmap Image" r:id="rId2" imgW="5533920" imgH="460044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85963" y="328957"/>
                        <a:ext cx="7458075" cy="6200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0412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ttps://changyaochen.github.io/assets/images/mlops_lifecycle.png">
            <a:extLst>
              <a:ext uri="{FF2B5EF4-FFF2-40B4-BE49-F238E27FC236}">
                <a16:creationId xmlns:a16="http://schemas.microsoft.com/office/drawing/2014/main" id="{AD943115-D00E-41BF-A11C-434987B89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038"/>
            <a:ext cx="12192000" cy="270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6C4D64-6A3D-49CD-B6DA-30F30F4BB65B}"/>
              </a:ext>
            </a:extLst>
          </p:cNvPr>
          <p:cNvSpPr txBox="1"/>
          <p:nvPr/>
        </p:nvSpPr>
        <p:spPr>
          <a:xfrm>
            <a:off x="3352800" y="4778375"/>
            <a:ext cx="249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ML project lifecycle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2741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BA168-93A7-4BD5-B11B-4E939B34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AE71E-6E63-42BA-9D62-AB6C756D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Why do we need to retrain models ?</a:t>
            </a:r>
          </a:p>
        </p:txBody>
      </p:sp>
    </p:spTree>
    <p:extLst>
      <p:ext uri="{BB962C8B-B14F-4D97-AF65-F5344CB8AC3E}">
        <p14:creationId xmlns:p14="http://schemas.microsoft.com/office/powerpoint/2010/main" val="572128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Plot that shows model decay without retraining VS regularly updated model.">
            <a:extLst>
              <a:ext uri="{FF2B5EF4-FFF2-40B4-BE49-F238E27FC236}">
                <a16:creationId xmlns:a16="http://schemas.microsoft.com/office/drawing/2014/main" id="{6CC9D70C-0F8B-4230-9035-0EC9C10E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619125"/>
            <a:ext cx="10001250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248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E21CF2-D641-44ED-B1BD-5F331F78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IN" dirty="0"/>
              <a:t>Deployment patterns</a:t>
            </a:r>
          </a:p>
        </p:txBody>
      </p:sp>
    </p:spTree>
    <p:extLst>
      <p:ext uri="{BB962C8B-B14F-4D97-AF65-F5344CB8AC3E}">
        <p14:creationId xmlns:p14="http://schemas.microsoft.com/office/powerpoint/2010/main" val="113855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CD62B-C068-4F2F-83C4-BEBF08327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1" dirty="0"/>
              <a:t>Shadow Mode Deployment </a:t>
            </a:r>
            <a:r>
              <a:rPr lang="en-IN" dirty="0"/>
              <a:t>– Existing workflow ( human/older model) continues to take decision, apart from the model . Model is updated till threshold accuracy is reached. </a:t>
            </a:r>
          </a:p>
        </p:txBody>
      </p:sp>
    </p:spTree>
    <p:extLst>
      <p:ext uri="{BB962C8B-B14F-4D97-AF65-F5344CB8AC3E}">
        <p14:creationId xmlns:p14="http://schemas.microsoft.com/office/powerpoint/2010/main" val="1222610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98FF7-A88F-464D-A9AE-F388AFD34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Blue-green deployment </a:t>
            </a:r>
            <a:r>
              <a:rPr lang="en-US" dirty="0"/>
              <a:t>- utilizes two identical environments, a “blue” and a “green” environment with different versions of an application or service. Can easily be interchanged .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452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45E98-3208-4A68-B587-D4AE9B6B3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1" dirty="0"/>
              <a:t>Canary deployment </a:t>
            </a:r>
            <a:r>
              <a:rPr lang="en-IN" dirty="0"/>
              <a:t>- </a:t>
            </a:r>
            <a:r>
              <a:rPr lang="en-US" dirty="0"/>
              <a:t>Releases the model incrementally to a subset of users. All infrastructure in a target environment is updated in small phases (</a:t>
            </a:r>
            <a:r>
              <a:rPr lang="en-US" dirty="0" err="1"/>
              <a:t>e.g</a:t>
            </a:r>
            <a:r>
              <a:rPr lang="en-US" dirty="0"/>
              <a:t>: 2%, 25%, 75%, 100%).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4688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9B728-18B1-38FC-3374-5B1C7559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Some Tools </a:t>
            </a:r>
          </a:p>
        </p:txBody>
      </p:sp>
    </p:spTree>
    <p:extLst>
      <p:ext uri="{BB962C8B-B14F-4D97-AF65-F5344CB8AC3E}">
        <p14:creationId xmlns:p14="http://schemas.microsoft.com/office/powerpoint/2010/main" val="1948734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B3086AA-DA6A-F1A6-B956-B86EB94D9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1" y="557213"/>
            <a:ext cx="10202889" cy="492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08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itHub — A Beginner's Introduction | by Thiago Marsal Farias | Medium">
            <a:extLst>
              <a:ext uri="{FF2B5EF4-FFF2-40B4-BE49-F238E27FC236}">
                <a16:creationId xmlns:a16="http://schemas.microsoft.com/office/drawing/2014/main" id="{8A73D711-992C-6365-CD48-EB0570C68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6" y="1228726"/>
            <a:ext cx="4848226" cy="179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383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75106-9C3D-F014-918E-810665DF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4909682" cy="763600"/>
          </a:xfrm>
        </p:spPr>
        <p:txBody>
          <a:bodyPr>
            <a:normAutofit/>
          </a:bodyPr>
          <a:lstStyle/>
          <a:p>
            <a:r>
              <a:rPr lang="en-IN" sz="2800" b="1" dirty="0"/>
              <a:t>Jenkins</a:t>
            </a:r>
            <a:r>
              <a:rPr lang="en-IN" sz="2800" dirty="0"/>
              <a:t> </a:t>
            </a:r>
          </a:p>
        </p:txBody>
      </p:sp>
      <p:pic>
        <p:nvPicPr>
          <p:cNvPr id="6146" name="Picture 2" descr="Jenkins Logo PNG vector in SVG, PDF, AI, CDR format">
            <a:extLst>
              <a:ext uri="{FF2B5EF4-FFF2-40B4-BE49-F238E27FC236}">
                <a16:creationId xmlns:a16="http://schemas.microsoft.com/office/drawing/2014/main" id="{F371DE66-41EB-9A9F-9A64-D3326A0C3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076920"/>
            <a:ext cx="541268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350C7-0150-6B48-BBD6-714373439198}"/>
              </a:ext>
            </a:extLst>
          </p:cNvPr>
          <p:cNvSpPr txBox="1"/>
          <p:nvPr/>
        </p:nvSpPr>
        <p:spPr>
          <a:xfrm>
            <a:off x="1257300" y="1557338"/>
            <a:ext cx="10519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Jenkins is an open source continuous integration/continuous delivery and deployment (CI/CD) automation software DevOps tool written in the Java programming language. It is used to implement CI/CD workflows, called pipelines.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06751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32211-612C-03CD-7883-2040A868A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Docker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06240-AE18-4AF9-BC26-BE52110D5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are basically </a:t>
            </a:r>
            <a:r>
              <a:rPr lang="en-US" b="1" dirty="0"/>
              <a:t>containers that </a:t>
            </a:r>
            <a:r>
              <a:rPr lang="en-US" dirty="0"/>
              <a:t> allows you to ship, test, and deploy your applications in any environment without worrying about incompatible issues regardless of the machine's configuration settings.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Roboto Flex"/>
              </a:rPr>
              <a:t>It enables you to separate your applications from your infrastructure so you can deliver software quickly.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098" name="Picture 2" descr="Why Docker(A DevOps Tool) is so fast and launches Containers within Seconds?">
            <a:extLst>
              <a:ext uri="{FF2B5EF4-FFF2-40B4-BE49-F238E27FC236}">
                <a16:creationId xmlns:a16="http://schemas.microsoft.com/office/drawing/2014/main" id="{0FDB0E93-6CEE-8E3D-7340-A86A0A04D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2" y="398621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104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F1255-59AD-2600-C3A0-2064C48E8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Kubernetes (K8S)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B84F2-34A3-6F86-40DE-3A382577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automates operational tasks of container management and includes built-in commands for deploying applications, rolling out changes to your applications, scaling your applications up and down to fit changing needs, monitoring your applications, and more—making it easier to manage applications.</a:t>
            </a:r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0E5A8C3-9FFF-65CB-BD24-CD1B77E96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3557588"/>
            <a:ext cx="2978865" cy="289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643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b="1"/>
              <a:t>Tools for Monitoring</a:t>
            </a:r>
            <a:endParaRPr/>
          </a:p>
        </p:txBody>
      </p:sp>
      <p:sp>
        <p:nvSpPr>
          <p:cNvPr id="694" name="Google Shape;694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System monitoring tools: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Datadog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New Relic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Amazon cloudwatch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Honeycomb.io</a:t>
            </a:r>
            <a:endParaRPr/>
          </a:p>
          <a:p>
            <a:pPr marL="685800" lvl="1" indent="-9905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Data Quality Tools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Greatexpectations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Monte Carlo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Anomalo</a:t>
            </a:r>
            <a:endParaRPr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ML monitoring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Arize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Arthur</a:t>
            </a:r>
            <a:endParaRPr/>
          </a:p>
          <a:p>
            <a:pPr marL="685800" lvl="1" indent="-21716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Fiddler</a:t>
            </a:r>
            <a:endParaRPr/>
          </a:p>
          <a:p>
            <a:pPr marL="685800" lvl="1" indent="-18764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IN"/>
              <a:t>dvc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fference between Horizontal Scalability vs Vertical Scaling in System  Design and Microservices | by Soma | Javarevisited | Medium">
            <a:extLst>
              <a:ext uri="{FF2B5EF4-FFF2-40B4-BE49-F238E27FC236}">
                <a16:creationId xmlns:a16="http://schemas.microsoft.com/office/drawing/2014/main" id="{668093F7-7DEC-58C8-57A8-C05E5A74E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642938"/>
            <a:ext cx="787908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87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ba3b8cb381_0_782"/>
          <p:cNvSpPr txBox="1">
            <a:spLocks noGrp="1"/>
          </p:cNvSpPr>
          <p:nvPr>
            <p:ph type="title"/>
          </p:nvPr>
        </p:nvSpPr>
        <p:spPr>
          <a:xfrm>
            <a:off x="838200" y="438056"/>
            <a:ext cx="10515600" cy="9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b="1"/>
              <a:t>Performance Optimization:</a:t>
            </a:r>
            <a:br>
              <a:rPr lang="en-IN" b="1"/>
            </a:br>
            <a:endParaRPr b="1"/>
          </a:p>
        </p:txBody>
      </p:sp>
      <p:sp>
        <p:nvSpPr>
          <p:cNvPr id="700" name="Google Shape;700;g2ba3b8cb381_0_782"/>
          <p:cNvSpPr txBox="1">
            <a:spLocks noGrp="1"/>
          </p:cNvSpPr>
          <p:nvPr>
            <p:ph type="body" idx="1"/>
          </p:nvPr>
        </p:nvSpPr>
        <p:spPr>
          <a:xfrm>
            <a:off x="838200" y="1422213"/>
            <a:ext cx="9623700" cy="45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Model Quantization: </a:t>
            </a:r>
            <a:r>
              <a:rPr lang="en-IN" sz="2400"/>
              <a:t>Convert model weights from floating-point to lower-precision fixed-point representation, reducing memory usage and speeding up computations.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Pruning: </a:t>
            </a:r>
            <a:r>
              <a:rPr lang="en-IN" sz="2400"/>
              <a:t>Remove unimportant weights and connections from the model, reducing the model's size and accelerating inference.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Model Slicing: </a:t>
            </a:r>
            <a:r>
              <a:rPr lang="en-IN" sz="2400"/>
              <a:t>Divide a larger model into smaller components to parallelize inference across multiple cores or threads.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Batch Inference: </a:t>
            </a:r>
            <a:r>
              <a:rPr lang="en-IN" sz="2400"/>
              <a:t>Process multiple inputs as a batch rather than one at a time, taking advantage of optimized parallelism on modern hardware.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Model Caching: </a:t>
            </a:r>
            <a:r>
              <a:rPr lang="en-IN" sz="2400"/>
              <a:t>Cache intermediate results of computations to avoid redundant calculations for similar inputs.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ba3b8cb381_0_7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b="1"/>
              <a:t>Performance Optimization</a:t>
            </a:r>
            <a:endParaRPr/>
          </a:p>
        </p:txBody>
      </p:sp>
      <p:sp>
        <p:nvSpPr>
          <p:cNvPr id="706" name="Google Shape;706;g2ba3b8cb381_0_7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GPU Utilization</a:t>
            </a:r>
            <a:r>
              <a:rPr lang="en-IN" sz="2400"/>
              <a:t>: If using a GPU, ensure that your model and framework are optimized to fully utilize the GPU's parallel processing capabilities.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Multi-Threading: </a:t>
            </a:r>
            <a:r>
              <a:rPr lang="en-IN" sz="2400"/>
              <a:t>Utilize multi-threading to process multiple inference requests concurrently.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Model Loading and Warm-Up: </a:t>
            </a:r>
            <a:r>
              <a:rPr lang="en-IN" sz="2400"/>
              <a:t>Load the model and perform initial inference with dummy data to pre-allocate resources and reduce subsequent inference times.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Model Format: </a:t>
            </a:r>
            <a:r>
              <a:rPr lang="en-IN" sz="2400"/>
              <a:t>Choose efficient model formats like ONNX or TensorFlow Lite that are optimized for inference on specific hardware.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 b="1"/>
              <a:t>Runtime Libraries: </a:t>
            </a:r>
            <a:r>
              <a:rPr lang="en-IN" sz="2400"/>
              <a:t>Utilize optimized runtime libraries like NVIDIA CUDA, cuDNN, or Intel's Math Kernel Library (MKL) to speed up computations.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ba3b8cb381_0_7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/>
              <a:t>Performance Optimization</a:t>
            </a:r>
            <a:endParaRPr/>
          </a:p>
        </p:txBody>
      </p:sp>
      <p:sp>
        <p:nvSpPr>
          <p:cNvPr id="712" name="Google Shape;712;g2ba3b8cb381_0_7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713" name="Google Shape;713;g2ba3b8cb381_0_766"/>
          <p:cNvSpPr txBox="1"/>
          <p:nvPr/>
        </p:nvSpPr>
        <p:spPr>
          <a:xfrm>
            <a:off x="578225" y="1400291"/>
            <a:ext cx="10515600" cy="5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Caching and Memorization: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 the results of expensive calculations and reuse them for similar inputs.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Profile and Tune: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profiling tools to identify performance bottlenecks and then optimize the critical parts of your inference pipeline.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 I/O Overhead: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Minimize unnecessary data transfers between CPU and GPU, and optimize data loading processes.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Preprocessing: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Optimize data preprocessing steps to minimize computation time before feeding data to the model.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Compiled Inference: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frameworks allow you to compile your model for specific hardware, which can significantly improve performance.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IN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Asynchronous Inference: </a:t>
            </a:r>
            <a:r>
              <a:rPr lang="en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 asynchronous processing to start processing the next request while waiting for the previous one to complete.</a:t>
            </a:r>
            <a:endParaRPr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ba3b8cb381_0_607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26</a:t>
            </a:fld>
            <a:endParaRPr/>
          </a:p>
        </p:txBody>
      </p:sp>
      <p:graphicFrame>
        <p:nvGraphicFramePr>
          <p:cNvPr id="622" name="Google Shape;622;g2ba3b8cb381_0_607"/>
          <p:cNvGraphicFramePr/>
          <p:nvPr>
            <p:extLst>
              <p:ext uri="{D42A27DB-BD31-4B8C-83A1-F6EECF244321}">
                <p14:modId xmlns:p14="http://schemas.microsoft.com/office/powerpoint/2010/main" val="2099056788"/>
              </p:ext>
            </p:extLst>
          </p:nvPr>
        </p:nvGraphicFramePr>
        <p:xfrm>
          <a:off x="1301650" y="2465600"/>
          <a:ext cx="10179150" cy="346132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0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Development ML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Production ML</a:t>
                      </a:r>
                      <a:endParaRPr sz="190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Objective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High-accuracy model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dirty="0"/>
                        <a:t>Efficiency of the overall system</a:t>
                      </a:r>
                      <a:endParaRPr sz="1900" dirty="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Dataset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Fixed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dirty="0"/>
                        <a:t>Evolving</a:t>
                      </a:r>
                      <a:endParaRPr sz="1900" dirty="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Code quality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dirty="0"/>
                        <a:t>Critical</a:t>
                      </a:r>
                      <a:endParaRPr sz="1900" dirty="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Model training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Optimal tuning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Fast turn-arounds</a:t>
                      </a:r>
                      <a:endParaRPr sz="190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Reproducibility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dirty="0"/>
                        <a:t>Critical</a:t>
                      </a:r>
                      <a:endParaRPr sz="1900" dirty="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Traceability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L="121925" marR="121925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dirty="0"/>
                        <a:t>Critical</a:t>
                      </a:r>
                      <a:endParaRPr sz="1900" dirty="0"/>
                    </a:p>
                  </a:txBody>
                  <a:tcPr marL="121925" marR="121925" marT="60975" marB="609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6054354-E353-615F-6C07-65BB7E0E1774}"/>
              </a:ext>
            </a:extLst>
          </p:cNvPr>
          <p:cNvSpPr txBox="1"/>
          <p:nvPr/>
        </p:nvSpPr>
        <p:spPr>
          <a:xfrm>
            <a:off x="3893344" y="1262446"/>
            <a:ext cx="5643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/>
              <a:t>Summary </a:t>
            </a:r>
            <a:endParaRPr lang="en-I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426B4-C81B-447E-8634-F047F2771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00" y="2940327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IN" dirty="0"/>
              <a:t>Beware of Technical Debt </a:t>
            </a:r>
          </a:p>
        </p:txBody>
      </p:sp>
    </p:spTree>
    <p:extLst>
      <p:ext uri="{BB962C8B-B14F-4D97-AF65-F5344CB8AC3E}">
        <p14:creationId xmlns:p14="http://schemas.microsoft.com/office/powerpoint/2010/main" val="3866124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98451"/>
            <a:ext cx="11785600" cy="626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0"/>
          <p:cNvSpPr txBox="1"/>
          <p:nvPr/>
        </p:nvSpPr>
        <p:spPr>
          <a:xfrm>
            <a:off x="4064000" y="56267"/>
            <a:ext cx="3276000" cy="71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3067">
                <a:latin typeface="Lato"/>
                <a:ea typeface="Lato"/>
                <a:cs typeface="Lato"/>
                <a:sym typeface="Lato"/>
              </a:rPr>
              <a:t>Technical Debt</a:t>
            </a:r>
            <a:endParaRPr sz="3067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64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784</Words>
  <Application>Microsoft Office PowerPoint</Application>
  <PresentationFormat>Widescreen</PresentationFormat>
  <Paragraphs>84</Paragraphs>
  <Slides>29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Lato</vt:lpstr>
      <vt:lpstr>Roboto Flex</vt:lpstr>
      <vt:lpstr>Office Theme</vt:lpstr>
      <vt:lpstr>Bitmap Image</vt:lpstr>
      <vt:lpstr>  MLOPs 101</vt:lpstr>
      <vt:lpstr>PowerPoint Presentation</vt:lpstr>
      <vt:lpstr>PowerPoint Presentation</vt:lpstr>
      <vt:lpstr>DevOps</vt:lpstr>
      <vt:lpstr>DevOps Practices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Deployment patterns</vt:lpstr>
      <vt:lpstr>PowerPoint Presentation</vt:lpstr>
      <vt:lpstr>PowerPoint Presentation</vt:lpstr>
      <vt:lpstr>PowerPoint Presentation</vt:lpstr>
      <vt:lpstr>Some Tools </vt:lpstr>
      <vt:lpstr>PowerPoint Presentation</vt:lpstr>
      <vt:lpstr>PowerPoint Presentation</vt:lpstr>
      <vt:lpstr>Jenkins </vt:lpstr>
      <vt:lpstr>Docker</vt:lpstr>
      <vt:lpstr>Kubernetes (K8S)</vt:lpstr>
      <vt:lpstr>Tools for Monitoring</vt:lpstr>
      <vt:lpstr>PowerPoint Presentation</vt:lpstr>
      <vt:lpstr>Performance Optimization: </vt:lpstr>
      <vt:lpstr>Performance Optimization</vt:lpstr>
      <vt:lpstr>Performance Optimization</vt:lpstr>
      <vt:lpstr>PowerPoint Presentation</vt:lpstr>
      <vt:lpstr>Beware of Technical Debt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112</cp:revision>
  <dcterms:created xsi:type="dcterms:W3CDTF">2022-12-23T16:30:29Z</dcterms:created>
  <dcterms:modified xsi:type="dcterms:W3CDTF">2024-08-08T10:02:54Z</dcterms:modified>
</cp:coreProperties>
</file>