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0" r:id="rId2"/>
    <p:sldId id="309" r:id="rId3"/>
    <p:sldId id="307" r:id="rId4"/>
    <p:sldId id="308" r:id="rId5"/>
    <p:sldId id="312" r:id="rId6"/>
    <p:sldId id="323" r:id="rId7"/>
    <p:sldId id="324" r:id="rId8"/>
    <p:sldId id="330" r:id="rId9"/>
    <p:sldId id="329" r:id="rId10"/>
    <p:sldId id="334" r:id="rId11"/>
    <p:sldId id="331" r:id="rId12"/>
    <p:sldId id="584" r:id="rId13"/>
    <p:sldId id="344" r:id="rId14"/>
    <p:sldId id="345" r:id="rId15"/>
    <p:sldId id="328" r:id="rId16"/>
    <p:sldId id="357" r:id="rId17"/>
    <p:sldId id="353" r:id="rId18"/>
    <p:sldId id="354" r:id="rId19"/>
    <p:sldId id="589" r:id="rId20"/>
    <p:sldId id="586" r:id="rId21"/>
    <p:sldId id="587" r:id="rId22"/>
    <p:sldId id="355" r:id="rId23"/>
    <p:sldId id="590" r:id="rId24"/>
    <p:sldId id="317" r:id="rId25"/>
    <p:sldId id="32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EFD0A-A7D2-41A7-B675-2407F7023C1E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511B2-88DD-41A2-A9F4-B43C066C5F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76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511B2-88DD-41A2-A9F4-B43C066C5FC6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673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310F-8F08-477B-9047-362B50686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90929-059D-4906-B4A6-BA8850279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AA00A-7482-4AC0-AFA1-F73A61A68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A5BCC-EBC4-483B-ADE3-AD25111F4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465A1-9988-49DA-9664-83F89D20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583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F0DBB-A90E-4807-8280-B0D1CCA5F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853C5-6B55-4A62-8B8A-3A868D624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78C15-6BFE-44EF-965B-3FB715F0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ED407-8254-49C8-8B35-4FE34A297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75055-715E-4A71-B256-2CE6DEF6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17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F01DB-B90C-47A6-ACB9-4D59C8941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5D382-DFB5-4CE1-952E-F8D818924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8EF29-5017-439C-8B60-AFCC2D579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1182-A680-4B85-941D-85A1014D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72528-B370-46F4-9D1D-79DF4E311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0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011ED-382C-48DA-A541-16C3AD09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BE751-9C18-4E39-B0BD-8E0D5E47A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B72CD-0BF2-49BD-87EB-5896D083F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5253A-FF38-4A00-ADEC-4E76942A8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A4D7B6-6B5E-4F4B-AE72-5DCC722E7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23D8E-E757-422A-A1E6-CE8937BE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21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ED35-47C1-4E82-839E-4FB479152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78F07-8015-486B-ADB8-D28D71D2D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56405-FFFD-431B-BFC2-1DA520A8D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6BEABF-BBFC-43A1-8D95-6A57612C9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0CCDA6-FC8E-4827-86D4-992A6815B3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C42D29-88FE-4FC5-A992-7DEED6F90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656EB4-DFC5-4A1C-BEB1-388EBFA0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4F690-EDD8-4159-AD7B-BA0CCA345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429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78ED-6F8C-4FB5-B7E4-05BCF4BDD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56D3C8-595C-4040-9213-3A4DD6C42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B0D2FA-C19D-482B-8720-74E8EF44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F557F-96CB-4BEE-81DE-77B1F307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4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9793FA-2346-4DA6-A1FF-525973A1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2494D-58E9-44D9-880F-A6876705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E409D-4B57-469C-A0D3-D1E05736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76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13B3-19E5-4ABB-AFD4-A9EA88216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FCFEC-348B-4DE8-B3EC-7A668526C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910BB-D454-49E9-8BDF-3F9FA27CC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89BFF-BFAF-4B40-BD47-5CEAB9FF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37AEF0-23D1-4DAA-8DDE-6C1D913B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808F0-6B22-4457-B48B-E24C319C6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290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5F26-F936-4959-9360-C4FAB4D3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187D7-EE43-4031-BBF3-82E0C68FDA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C058B-E1A2-4993-B4A4-E3143A256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593FD-C1D1-478D-97AC-A13EF298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BA643-0524-426F-9F35-24B202F5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56113-EBAF-49CF-B5E4-27D7A5F4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224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A7E5-E499-4C68-91E6-F3B8CD3F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D043F6-FC5C-427D-BB41-19E6C0C85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D124A-527A-4015-A569-B46ED0078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A60FF-7A64-46C1-BA73-CB4E8B3FF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31E2B-48BD-4BF8-8629-DCD9EC6EE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54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BB8CC5-97DB-4910-A6E6-DBA2CC25F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DF28ED-80CF-46DD-AAFE-8FB6E42F2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3942E-EEB2-49F4-A23E-4F04874B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43AC3-1E7F-482E-8858-F5CA6B76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EF54-8E46-4BB1-8403-58DC6BAE3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014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CD9174-C87B-484A-9B49-0E88B9039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6C5F5-8057-4CE3-83E7-0EDDF18DB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A1051-3D1F-4618-B893-C7E799770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347B1-7BA2-4EA9-A88C-E0A68D97D339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61606-F83F-4460-8F55-BBEEA9084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A091A-6471-4D6F-B04F-3BC9FC99A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53D81-9950-4C69-91DB-B89981E3F4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733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C71420-1549-4A05-AE66-79B69E7C6006}"/>
              </a:ext>
            </a:extLst>
          </p:cNvPr>
          <p:cNvSpPr txBox="1"/>
          <p:nvPr/>
        </p:nvSpPr>
        <p:spPr>
          <a:xfrm>
            <a:off x="3827282" y="2573518"/>
            <a:ext cx="329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5598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world-of-lucid-dreaming.com/img/what-is-real.jpg">
            <a:extLst>
              <a:ext uri="{FF2B5EF4-FFF2-40B4-BE49-F238E27FC236}">
                <a16:creationId xmlns:a16="http://schemas.microsoft.com/office/drawing/2014/main" id="{566057AB-A0F7-4FB8-BE8F-5353CFDE7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73" y="177392"/>
            <a:ext cx="9105489" cy="472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806D55-6D82-449D-A77D-C86366C3346C}"/>
              </a:ext>
            </a:extLst>
          </p:cNvPr>
          <p:cNvSpPr/>
          <p:nvPr/>
        </p:nvSpPr>
        <p:spPr>
          <a:xfrm>
            <a:off x="3925182" y="5318231"/>
            <a:ext cx="40872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400" b="1"/>
              <a:t>What is Reality ?</a:t>
            </a:r>
          </a:p>
        </p:txBody>
      </p:sp>
    </p:spTree>
    <p:extLst>
      <p:ext uri="{BB962C8B-B14F-4D97-AF65-F5344CB8AC3E}">
        <p14:creationId xmlns:p14="http://schemas.microsoft.com/office/powerpoint/2010/main" val="44742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en/thumb/d/dc/Virtuality_Continuum_2.jpg/400px-Virtuality_Continuum_2.jpg">
            <a:extLst>
              <a:ext uri="{FF2B5EF4-FFF2-40B4-BE49-F238E27FC236}">
                <a16:creationId xmlns:a16="http://schemas.microsoft.com/office/drawing/2014/main" id="{DC78C2A4-E603-4255-A9D2-643C62510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428" y="2004917"/>
            <a:ext cx="9221985" cy="177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32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e, parked, sitting, parking&#10;&#10;Description automatically generated">
            <a:extLst>
              <a:ext uri="{FF2B5EF4-FFF2-40B4-BE49-F238E27FC236}">
                <a16:creationId xmlns:a16="http://schemas.microsoft.com/office/drawing/2014/main" id="{883FECC7-A0E8-4329-850B-31E3CD021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11" y="0"/>
            <a:ext cx="12329222" cy="64205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809543-0235-4290-9365-959B8224CF1D}"/>
              </a:ext>
            </a:extLst>
          </p:cNvPr>
          <p:cNvSpPr txBox="1"/>
          <p:nvPr/>
        </p:nvSpPr>
        <p:spPr>
          <a:xfrm flipH="1">
            <a:off x="7719138" y="6523348"/>
            <a:ext cx="3651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/>
              <a:t>https://www.linkedin.com/pulse/4rs-get-your-head-around-virtuality-continuum-maria-loktionova/</a:t>
            </a:r>
          </a:p>
        </p:txBody>
      </p:sp>
    </p:spTree>
    <p:extLst>
      <p:ext uri="{BB962C8B-B14F-4D97-AF65-F5344CB8AC3E}">
        <p14:creationId xmlns:p14="http://schemas.microsoft.com/office/powerpoint/2010/main" val="195808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E2988-ED8D-40C7-A7B9-E8D436321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AR in action</a:t>
            </a:r>
          </a:p>
          <a:p>
            <a:r>
              <a:rPr lang="en-IN"/>
              <a:t>VR in action</a:t>
            </a:r>
          </a:p>
        </p:txBody>
      </p:sp>
    </p:spTree>
    <p:extLst>
      <p:ext uri="{BB962C8B-B14F-4D97-AF65-F5344CB8AC3E}">
        <p14:creationId xmlns:p14="http://schemas.microsoft.com/office/powerpoint/2010/main" val="198357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F5B48-933A-AC69-8217-62951115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17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28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69987C-EBA1-4E6F-B714-D2702C516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88" y="478577"/>
            <a:ext cx="7506032" cy="59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7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18812-D309-6310-59EB-C35D1F38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D7216-A05E-AB6A-2BCE-BC1672FC2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Headsets</a:t>
            </a:r>
          </a:p>
          <a:p>
            <a:r>
              <a:rPr lang="en-IN"/>
              <a:t>Haptic (touch gloves) </a:t>
            </a:r>
          </a:p>
        </p:txBody>
      </p:sp>
      <p:pic>
        <p:nvPicPr>
          <p:cNvPr id="6146" name="Picture 2" descr="https://m.media-amazon.com/images/I/61tE7IcuLmL._SL1500_.jpg">
            <a:extLst>
              <a:ext uri="{FF2B5EF4-FFF2-40B4-BE49-F238E27FC236}">
                <a16:creationId xmlns:a16="http://schemas.microsoft.com/office/drawing/2014/main" id="{F523EFCC-ADFC-EAD2-1136-F6F974854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274" y="445168"/>
            <a:ext cx="5241757" cy="524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300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5CF53-F87C-8B90-CD25-872E39814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3B02D-A797-62B0-FF08-C23192BE5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3568" y="2667836"/>
            <a:ext cx="4612105" cy="761164"/>
          </a:xfrm>
        </p:spPr>
        <p:txBody>
          <a:bodyPr/>
          <a:lstStyle/>
          <a:p>
            <a:r>
              <a:rPr lang="en-IN"/>
              <a:t>Haptic Suits </a:t>
            </a:r>
          </a:p>
        </p:txBody>
      </p:sp>
    </p:spTree>
    <p:extLst>
      <p:ext uri="{BB962C8B-B14F-4D97-AF65-F5344CB8AC3E}">
        <p14:creationId xmlns:p14="http://schemas.microsoft.com/office/powerpoint/2010/main" val="243193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029F1-F367-82F2-3A94-E903EF1EF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slasuit - A &quot;VR Body Suit&quot; Capable Of Simulating Pain &amp; Pleasure">
            <a:extLst>
              <a:ext uri="{FF2B5EF4-FFF2-40B4-BE49-F238E27FC236}">
                <a16:creationId xmlns:a16="http://schemas.microsoft.com/office/drawing/2014/main" id="{29483638-51E7-FB2F-F981-6BA3FF027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59" y="0"/>
            <a:ext cx="9450702" cy="575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801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714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8923C-1877-98EB-E706-ADCA91CD8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P 4010 - Lecture 2: VR Technology">
            <a:extLst>
              <a:ext uri="{FF2B5EF4-FFF2-40B4-BE49-F238E27FC236}">
                <a16:creationId xmlns:a16="http://schemas.microsoft.com/office/drawing/2014/main" id="{D4D8F49C-CCD6-3F9E-F9ED-41306CB90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404" y="564676"/>
            <a:ext cx="8389335" cy="593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73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BEE9-E26E-F5CA-E41A-AD2DF102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ontiers | Toward Predicting Motion Sickness Using Virtual Reality and a  Moving Platform Assessing Brain, Muscles, and Heart Signals |  Bioengineering and Biotechnology">
            <a:extLst>
              <a:ext uri="{FF2B5EF4-FFF2-40B4-BE49-F238E27FC236}">
                <a16:creationId xmlns:a16="http://schemas.microsoft.com/office/drawing/2014/main" id="{A788B686-2731-AE31-A2F7-D7F856E11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941" y="1383384"/>
            <a:ext cx="8086675" cy="384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FA776B-8CB9-2261-7F37-767FDC63AD0C}"/>
              </a:ext>
            </a:extLst>
          </p:cNvPr>
          <p:cNvSpPr/>
          <p:nvPr/>
        </p:nvSpPr>
        <p:spPr>
          <a:xfrm>
            <a:off x="903500" y="303169"/>
            <a:ext cx="3084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/>
              <a:t>Locomotion Sickness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E92E12-05C4-6BCA-14C4-730FFC4496A6}"/>
              </a:ext>
            </a:extLst>
          </p:cNvPr>
          <p:cNvSpPr txBox="1"/>
          <p:nvPr/>
        </p:nvSpPr>
        <p:spPr>
          <a:xfrm>
            <a:off x="4930219" y="6204310"/>
            <a:ext cx="7164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https://www.frontiersin.org/articles/10.3389/fbioe.2021.635661/full</a:t>
            </a:r>
          </a:p>
        </p:txBody>
      </p:sp>
    </p:spTree>
    <p:extLst>
      <p:ext uri="{BB962C8B-B14F-4D97-AF65-F5344CB8AC3E}">
        <p14:creationId xmlns:p14="http://schemas.microsoft.com/office/powerpoint/2010/main" val="772498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88048-9BB9-FAF5-5C35-A18740425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0990-0B51-A4EC-8F5F-F149160B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Metaverse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F663E-8389-E700-2C4E-D87FDD21B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network of 3-D virtual worlds where people can interact, do business, and forge social connections through their virtual “avatars.”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Think about it as a virtual reality version of today’s internet.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1590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AB14D-675D-4510-DBCA-FD6B0B50D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9C7F9-5C72-B16F-720E-C077B25CF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“Any sufficiently advanced technology is indistinguishable from magic.” ~ Arthur C Clarke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0895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C087E-98C7-CF6C-B741-B861BAF56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FC6CD-5ABA-C5DB-77EB-B2F49766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4F3F-5928-64E8-7FCF-23FFDC100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Meta’s vision on Meta</a:t>
            </a:r>
          </a:p>
        </p:txBody>
      </p:sp>
    </p:spTree>
    <p:extLst>
      <p:ext uri="{BB962C8B-B14F-4D97-AF65-F5344CB8AC3E}">
        <p14:creationId xmlns:p14="http://schemas.microsoft.com/office/powerpoint/2010/main" val="2029982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856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4037-DEF0-F2D6-C822-51DA8EAB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0FDEF-2CA8-F541-F0B1-08FD35A18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General use cases </a:t>
            </a:r>
          </a:p>
        </p:txBody>
      </p:sp>
    </p:spTree>
    <p:extLst>
      <p:ext uri="{BB962C8B-B14F-4D97-AF65-F5344CB8AC3E}">
        <p14:creationId xmlns:p14="http://schemas.microsoft.com/office/powerpoint/2010/main" val="1379728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CA653-B6CF-EAA0-5344-5BD6806BF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•	Education:   Enhanced Learning Experiences: Global Access</a:t>
            </a:r>
          </a:p>
          <a:p>
            <a:pPr marL="0" indent="0">
              <a:buNone/>
            </a:pPr>
            <a:r>
              <a:rPr lang="en-US" dirty="0"/>
              <a:t>•	Healthcare:  Remote Consultations ,  Training Simulations: </a:t>
            </a:r>
          </a:p>
          <a:p>
            <a:pPr marL="0" indent="0">
              <a:buNone/>
            </a:pPr>
            <a:r>
              <a:rPr lang="en-US" dirty="0"/>
              <a:t>•	Real Estate:  Virtual Property Tours , Architectural Visualization</a:t>
            </a:r>
          </a:p>
          <a:p>
            <a:pPr marL="0" indent="0">
              <a:buNone/>
            </a:pPr>
            <a:r>
              <a:rPr lang="en-US" dirty="0"/>
              <a:t>•	Entertainment and Gaming: Immersive Gaming , Interactive Storytelling:</a:t>
            </a:r>
          </a:p>
          <a:p>
            <a:pPr marL="0" indent="0">
              <a:buNone/>
            </a:pPr>
            <a:r>
              <a:rPr lang="en-US" dirty="0"/>
              <a:t>•	Finance:  Virtual Banking Services , Digital Currency Transactions: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3205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CB817-6C57-C8ED-3399-9E2F228D6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Manufacturing and Design:  Collaborative Design , Training Simulations         </a:t>
            </a:r>
          </a:p>
          <a:p>
            <a:pPr marL="0" indent="0">
              <a:buNone/>
            </a:pPr>
            <a:r>
              <a:rPr lang="en-US" dirty="0"/>
              <a:t>•Communication and Collaboration: Virtual Meetings Team Collaboration</a:t>
            </a:r>
          </a:p>
          <a:p>
            <a:pPr marL="0" indent="0">
              <a:buNone/>
            </a:pPr>
            <a:r>
              <a:rPr lang="en-US" dirty="0"/>
              <a:t>•	Travel and Hospitality: Virtual Travel Experiences: Virtual Events.</a:t>
            </a:r>
          </a:p>
          <a:p>
            <a:pPr marL="0" indent="0">
              <a:buNone/>
            </a:pPr>
            <a:r>
              <a:rPr lang="en-US" dirty="0"/>
              <a:t>•	Marketing and Advertising:  Immersive Campaigns , Virtual Product Launches: </a:t>
            </a:r>
          </a:p>
          <a:p>
            <a:pPr marL="0" indent="0">
              <a:buNone/>
            </a:pPr>
            <a:r>
              <a:rPr lang="en-US" dirty="0"/>
              <a:t>•	Retail:  Virtual Shopping , Personalized Experiences: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492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D066C-096E-447E-BB8F-10BFBF31C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Do you think metaverse will have similar impact on human civilization , as internet has had ?</a:t>
            </a:r>
          </a:p>
          <a:p>
            <a:r>
              <a:rPr lang="en-IN" dirty="0">
                <a:solidFill>
                  <a:srgbClr val="FF0000"/>
                </a:solidFill>
              </a:rPr>
              <a:t>What will be the role of Product Managers in shaping up  Metaverse </a:t>
            </a:r>
          </a:p>
        </p:txBody>
      </p:sp>
    </p:spTree>
    <p:extLst>
      <p:ext uri="{BB962C8B-B14F-4D97-AF65-F5344CB8AC3E}">
        <p14:creationId xmlns:p14="http://schemas.microsoft.com/office/powerpoint/2010/main" val="2356914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6EC21-C9E7-D36E-A2F2-EA1105414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Avatar Customization options to create unique virtual identities. </a:t>
            </a:r>
          </a:p>
          <a:p>
            <a:r>
              <a:rPr lang="en-IN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Cross-Platform Integration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5435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3FD5E-98EA-4FA3-A1E4-43B08864B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Explore -  Facebook Horizon world,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Unity </a:t>
            </a:r>
          </a:p>
        </p:txBody>
      </p:sp>
    </p:spTree>
    <p:extLst>
      <p:ext uri="{BB962C8B-B14F-4D97-AF65-F5344CB8AC3E}">
        <p14:creationId xmlns:p14="http://schemas.microsoft.com/office/powerpoint/2010/main" val="2792290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ality leaves a lot to the Imagination, John Lennon, Artist SinGh, Quote  Mixed Media by ArtGuru Official -Quotes">
            <a:extLst>
              <a:ext uri="{FF2B5EF4-FFF2-40B4-BE49-F238E27FC236}">
                <a16:creationId xmlns:a16="http://schemas.microsoft.com/office/drawing/2014/main" id="{E22EE8F3-3B8F-456D-860D-C38077DE7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36" y="72028"/>
            <a:ext cx="10437661" cy="581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800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264</Words>
  <Application>Microsoft Office PowerPoint</Application>
  <PresentationFormat>Widescreen</PresentationFormat>
  <Paragraphs>34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Söhne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18</cp:revision>
  <dcterms:created xsi:type="dcterms:W3CDTF">2020-09-13T04:56:28Z</dcterms:created>
  <dcterms:modified xsi:type="dcterms:W3CDTF">2024-05-28T09:06:37Z</dcterms:modified>
</cp:coreProperties>
</file>