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BA1FC-8BAE-4532-AF14-F4EE323586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3F4FC48-E228-49CB-B071-62603C3D5B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40D6CE0-E6A6-4976-9B75-A12D6707A0D6}"/>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5" name="Footer Placeholder 4">
            <a:extLst>
              <a:ext uri="{FF2B5EF4-FFF2-40B4-BE49-F238E27FC236}">
                <a16:creationId xmlns:a16="http://schemas.microsoft.com/office/drawing/2014/main" id="{6D4667FB-7204-4016-BD6B-95A87B2B8F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10C3A65-04AA-4FF0-BF31-64E98DA4EE1B}"/>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27081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DC54E-6347-4A18-9711-AE9CF6348A2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37912E3-7ED3-4BE0-86D1-A3FA102562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EDFE2DC-272E-40D5-A4ED-C170930ACCFD}"/>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5" name="Footer Placeholder 4">
            <a:extLst>
              <a:ext uri="{FF2B5EF4-FFF2-40B4-BE49-F238E27FC236}">
                <a16:creationId xmlns:a16="http://schemas.microsoft.com/office/drawing/2014/main" id="{F03FCECB-4B5A-4542-8A1D-D9C085917F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35C798A-709F-49BE-B342-C800928856DD}"/>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2017995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FE7E-FE17-4E88-9EC8-A2043BCE1A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589B154-CDF0-4F14-9DF9-3E8D1618AE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26236D-FEA0-4DCC-8409-9677276EB014}"/>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5" name="Footer Placeholder 4">
            <a:extLst>
              <a:ext uri="{FF2B5EF4-FFF2-40B4-BE49-F238E27FC236}">
                <a16:creationId xmlns:a16="http://schemas.microsoft.com/office/drawing/2014/main" id="{EC34577C-0D55-4605-8B07-CF7D27ED13C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3EDCA43-44AF-47B6-B907-337593E833F5}"/>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179114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726C-D121-4386-8CF0-C135CD78A0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D9C7CF-5EF0-409C-9A06-F28F3B4FC4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1546DEB-98CD-4066-8F08-E49F5FF461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0EC887C-8AE8-4CF9-8FD1-26B31114B07C}"/>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6" name="Footer Placeholder 5">
            <a:extLst>
              <a:ext uri="{FF2B5EF4-FFF2-40B4-BE49-F238E27FC236}">
                <a16:creationId xmlns:a16="http://schemas.microsoft.com/office/drawing/2014/main" id="{7CDC3E5E-08A4-4977-AE31-DC087018CEA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99E290E-C31F-42FF-B806-B59858E82DD3}"/>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253007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43017-6F77-4B92-BEF1-63026309617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6A14829-B83A-4019-81C9-1AC262A5B0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727ADB-7D85-43DB-B292-6A65D4A59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CD93279-21CE-42BC-8F01-A8BDBCA9DE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122166-AA82-4272-9EB0-3CD24638E7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E051FB6-7B2A-4FAB-98C4-E1831EF8E2AB}"/>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8" name="Footer Placeholder 7">
            <a:extLst>
              <a:ext uri="{FF2B5EF4-FFF2-40B4-BE49-F238E27FC236}">
                <a16:creationId xmlns:a16="http://schemas.microsoft.com/office/drawing/2014/main" id="{83194A57-1D3F-4E43-A05E-5C7506988B1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D3CA123-88BE-46F9-AB95-54F3972E478A}"/>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1993013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93FBE-4861-43A1-BADD-DC6EB183DD8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9C79DD1-9F8B-43D6-8358-9093917350D1}"/>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4" name="Footer Placeholder 3">
            <a:extLst>
              <a:ext uri="{FF2B5EF4-FFF2-40B4-BE49-F238E27FC236}">
                <a16:creationId xmlns:a16="http://schemas.microsoft.com/office/drawing/2014/main" id="{4E99739F-2160-4E90-B4D2-664C3507B9B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5075A75-28E3-44C5-BF7A-3261DE467083}"/>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810533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E09DC6-A764-44F9-AF5E-8445EEFFD1CB}"/>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3" name="Footer Placeholder 2">
            <a:extLst>
              <a:ext uri="{FF2B5EF4-FFF2-40B4-BE49-F238E27FC236}">
                <a16:creationId xmlns:a16="http://schemas.microsoft.com/office/drawing/2014/main" id="{D9282063-AFF1-4DBD-AB7C-94FD4425514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9633C3E-E564-4915-B31F-0A5CB5A44D7F}"/>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2882236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3E04A-D3FB-49C5-AEC1-806F20EE35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2DAC306-E68C-418A-8D8E-2B98192A5D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8FBA647-1868-49AA-B686-E94AE79E61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0C7AE7-2D14-418F-B78C-3793C625E4F9}"/>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6" name="Footer Placeholder 5">
            <a:extLst>
              <a:ext uri="{FF2B5EF4-FFF2-40B4-BE49-F238E27FC236}">
                <a16:creationId xmlns:a16="http://schemas.microsoft.com/office/drawing/2014/main" id="{EB1D7DFD-374F-4D03-892C-C4A409C70EC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4B6F3B-C236-473F-BCD9-1D94494D18CB}"/>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46583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BDFCE-D370-4679-ADE7-E202D418CA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1A3F3D4-BB34-4BB1-9180-F67275DA0B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F06E4CD-F67A-4B84-AF00-23D0A1C21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616BDD-36AC-4B8A-97EB-395B9C1DC270}"/>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6" name="Footer Placeholder 5">
            <a:extLst>
              <a:ext uri="{FF2B5EF4-FFF2-40B4-BE49-F238E27FC236}">
                <a16:creationId xmlns:a16="http://schemas.microsoft.com/office/drawing/2014/main" id="{1E2A4AD6-56BF-4E70-8937-CA8D7366429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17DBD2C-079B-4369-96A3-88E3235A442F}"/>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3905204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9FD1-82B6-4CA4-93AC-58E70F37B40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D8270F6-3802-4D88-8695-FF04DC5FD7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87FB00-ABEC-49F5-9156-3D90FB5BBE78}"/>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5" name="Footer Placeholder 4">
            <a:extLst>
              <a:ext uri="{FF2B5EF4-FFF2-40B4-BE49-F238E27FC236}">
                <a16:creationId xmlns:a16="http://schemas.microsoft.com/office/drawing/2014/main" id="{81FA71FE-FD1F-47E7-B9F3-3CC5D5D5BCB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F75F581-2D41-4D49-AE8D-784F0EC89AA8}"/>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4099311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8BD8DC-0E24-4D03-9B89-A47C03E944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29680B2-E059-46E4-9DE0-9E40A36A8F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16169D-2A49-4FA9-89FC-EAE88F071811}"/>
              </a:ext>
            </a:extLst>
          </p:cNvPr>
          <p:cNvSpPr>
            <a:spLocks noGrp="1"/>
          </p:cNvSpPr>
          <p:nvPr>
            <p:ph type="dt" sz="half" idx="10"/>
          </p:nvPr>
        </p:nvSpPr>
        <p:spPr/>
        <p:txBody>
          <a:bodyPr/>
          <a:lstStyle/>
          <a:p>
            <a:fld id="{57F8F2C9-247F-401D-815F-BC340AF9F138}" type="datetimeFigureOut">
              <a:rPr lang="en-IN" smtClean="0"/>
              <a:t>29-10-2021</a:t>
            </a:fld>
            <a:endParaRPr lang="en-IN"/>
          </a:p>
        </p:txBody>
      </p:sp>
      <p:sp>
        <p:nvSpPr>
          <p:cNvPr id="5" name="Footer Placeholder 4">
            <a:extLst>
              <a:ext uri="{FF2B5EF4-FFF2-40B4-BE49-F238E27FC236}">
                <a16:creationId xmlns:a16="http://schemas.microsoft.com/office/drawing/2014/main" id="{AAD703E0-0C52-4BCE-8BF4-48A194C8B04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895E49B-5268-4331-A105-76CA92DB6C19}"/>
              </a:ext>
            </a:extLst>
          </p:cNvPr>
          <p:cNvSpPr>
            <a:spLocks noGrp="1"/>
          </p:cNvSpPr>
          <p:nvPr>
            <p:ph type="sldNum" sz="quarter" idx="12"/>
          </p:nvPr>
        </p:nvSpPr>
        <p:spPr/>
        <p:txBody>
          <a:bodyPr/>
          <a:lstStyle/>
          <a:p>
            <a:fld id="{34B59A0C-400E-4122-8321-ED537E056E43}" type="slidenum">
              <a:rPr lang="en-IN" smtClean="0"/>
              <a:t>‹#›</a:t>
            </a:fld>
            <a:endParaRPr lang="en-IN"/>
          </a:p>
        </p:txBody>
      </p:sp>
    </p:spTree>
    <p:extLst>
      <p:ext uri="{BB962C8B-B14F-4D97-AF65-F5344CB8AC3E}">
        <p14:creationId xmlns:p14="http://schemas.microsoft.com/office/powerpoint/2010/main" val="1574692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982DBC-B78F-4164-9774-E39AAFAE80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EC9CBFB-7C82-4281-8648-F6EA06C9F7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790ED25-CA45-42F8-BD86-6D35F88F78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8F2C9-247F-401D-815F-BC340AF9F138}" type="datetimeFigureOut">
              <a:rPr lang="en-IN" smtClean="0"/>
              <a:t>29-10-2021</a:t>
            </a:fld>
            <a:endParaRPr lang="en-IN"/>
          </a:p>
        </p:txBody>
      </p:sp>
      <p:sp>
        <p:nvSpPr>
          <p:cNvPr id="5" name="Footer Placeholder 4">
            <a:extLst>
              <a:ext uri="{FF2B5EF4-FFF2-40B4-BE49-F238E27FC236}">
                <a16:creationId xmlns:a16="http://schemas.microsoft.com/office/drawing/2014/main" id="{A2973AFE-3153-4329-B3DD-5086CDAD6C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1C4324F-8872-484F-9FDC-728E77F17C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59A0C-400E-4122-8321-ED537E056E43}" type="slidenum">
              <a:rPr lang="en-IN" smtClean="0"/>
              <a:t>‹#›</a:t>
            </a:fld>
            <a:endParaRPr lang="en-IN"/>
          </a:p>
        </p:txBody>
      </p:sp>
    </p:spTree>
    <p:extLst>
      <p:ext uri="{BB962C8B-B14F-4D97-AF65-F5344CB8AC3E}">
        <p14:creationId xmlns:p14="http://schemas.microsoft.com/office/powerpoint/2010/main" val="399858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a:extLst>
              <a:ext uri="{FF2B5EF4-FFF2-40B4-BE49-F238E27FC236}">
                <a16:creationId xmlns:a16="http://schemas.microsoft.com/office/drawing/2014/main" id="{96816AA9-492F-4386-89D8-0117520A9C0C}"/>
              </a:ext>
            </a:extLst>
          </p:cNvPr>
          <p:cNvSpPr/>
          <p:nvPr/>
        </p:nvSpPr>
        <p:spPr>
          <a:xfrm>
            <a:off x="464233" y="348173"/>
            <a:ext cx="2586112" cy="2869808"/>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Abadi Extra Light" panose="020B0204020104020204" pitchFamily="34" charset="0"/>
              </a:rPr>
              <a:t>Mednet</a:t>
            </a:r>
            <a:endParaRPr lang="en-US" sz="2400" b="1" dirty="0">
              <a:latin typeface="Abadi Extra Light" panose="020B0204020104020204" pitchFamily="34" charset="0"/>
            </a:endParaRPr>
          </a:p>
          <a:p>
            <a:pPr algn="ctr"/>
            <a:r>
              <a:rPr lang="en-US" sz="2400" b="1" dirty="0">
                <a:latin typeface="Abadi Extra Light" panose="020B0204020104020204" pitchFamily="34" charset="0"/>
              </a:rPr>
              <a:t>(Advertisement Agency)</a:t>
            </a:r>
            <a:endParaRPr lang="en-IN" sz="2400" b="1" dirty="0">
              <a:latin typeface="Abadi Extra Light" panose="020B0204020104020204" pitchFamily="34" charset="0"/>
            </a:endParaRPr>
          </a:p>
        </p:txBody>
      </p:sp>
      <p:sp>
        <p:nvSpPr>
          <p:cNvPr id="3" name="Flowchart: Alternate Process 2">
            <a:extLst>
              <a:ext uri="{FF2B5EF4-FFF2-40B4-BE49-F238E27FC236}">
                <a16:creationId xmlns:a16="http://schemas.microsoft.com/office/drawing/2014/main" id="{22E0F4A2-FF99-483F-A70D-0C991EC14B76}"/>
              </a:ext>
            </a:extLst>
          </p:cNvPr>
          <p:cNvSpPr/>
          <p:nvPr/>
        </p:nvSpPr>
        <p:spPr>
          <a:xfrm>
            <a:off x="8564880" y="348173"/>
            <a:ext cx="2473570" cy="2869808"/>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latin typeface="Abadi Extra Light" panose="020B0204020104020204" pitchFamily="34" charset="0"/>
              </a:rPr>
              <a:t>Windham Pharmaceuticals</a:t>
            </a:r>
          </a:p>
          <a:p>
            <a:pPr algn="ctr"/>
            <a:r>
              <a:rPr lang="en-US" sz="2400" b="1" dirty="0">
                <a:latin typeface="Abadi Extra Light" panose="020B0204020104020204" pitchFamily="34" charset="0"/>
              </a:rPr>
              <a:t>(Client)</a:t>
            </a:r>
            <a:endParaRPr lang="en-IN" sz="2400" b="1" dirty="0">
              <a:latin typeface="Abadi Extra Light" panose="020B0204020104020204" pitchFamily="34" charset="0"/>
            </a:endParaRPr>
          </a:p>
        </p:txBody>
      </p:sp>
      <p:sp>
        <p:nvSpPr>
          <p:cNvPr id="5" name="Arrow: Right 4">
            <a:extLst>
              <a:ext uri="{FF2B5EF4-FFF2-40B4-BE49-F238E27FC236}">
                <a16:creationId xmlns:a16="http://schemas.microsoft.com/office/drawing/2014/main" id="{AE8FE6E6-F194-493D-B182-BA66CBAE267B}"/>
              </a:ext>
            </a:extLst>
          </p:cNvPr>
          <p:cNvSpPr/>
          <p:nvPr/>
        </p:nvSpPr>
        <p:spPr>
          <a:xfrm>
            <a:off x="3084346" y="559598"/>
            <a:ext cx="5488744" cy="506437"/>
          </a:xfrm>
          <a:prstGeom prst="rightArrow">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accent6"/>
                </a:solidFill>
              </a:ln>
            </a:endParaRPr>
          </a:p>
        </p:txBody>
      </p:sp>
      <p:sp>
        <p:nvSpPr>
          <p:cNvPr id="7" name="Arrow: Right 6">
            <a:extLst>
              <a:ext uri="{FF2B5EF4-FFF2-40B4-BE49-F238E27FC236}">
                <a16:creationId xmlns:a16="http://schemas.microsoft.com/office/drawing/2014/main" id="{9D444D1D-6191-4328-8AAC-754B4843081C}"/>
              </a:ext>
            </a:extLst>
          </p:cNvPr>
          <p:cNvSpPr/>
          <p:nvPr/>
        </p:nvSpPr>
        <p:spPr>
          <a:xfrm rot="10800000">
            <a:off x="3050345" y="2429990"/>
            <a:ext cx="5488744" cy="506437"/>
          </a:xfrm>
          <a:prstGeom prst="rightArrow">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a:solidFill>
                  <a:schemeClr val="accent6"/>
                </a:solidFill>
              </a:ln>
            </a:endParaRPr>
          </a:p>
        </p:txBody>
      </p:sp>
      <p:sp>
        <p:nvSpPr>
          <p:cNvPr id="8" name="Rectangle: Rounded Corners 7">
            <a:extLst>
              <a:ext uri="{FF2B5EF4-FFF2-40B4-BE49-F238E27FC236}">
                <a16:creationId xmlns:a16="http://schemas.microsoft.com/office/drawing/2014/main" id="{905D4BD6-C335-4955-9C0D-3267449FD140}"/>
              </a:ext>
            </a:extLst>
          </p:cNvPr>
          <p:cNvSpPr/>
          <p:nvPr/>
        </p:nvSpPr>
        <p:spPr>
          <a:xfrm>
            <a:off x="4606000" y="151634"/>
            <a:ext cx="2053883" cy="506437"/>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badi Extra Light" panose="020B0204020104020204" pitchFamily="34" charset="0"/>
              </a:rPr>
              <a:t>Ad Impression</a:t>
            </a:r>
            <a:endParaRPr lang="en-IN" b="1" dirty="0">
              <a:latin typeface="Abadi Extra Light" panose="020B0204020104020204" pitchFamily="34" charset="0"/>
            </a:endParaRPr>
          </a:p>
        </p:txBody>
      </p:sp>
      <p:sp>
        <p:nvSpPr>
          <p:cNvPr id="9" name="Rectangle: Rounded Corners 8">
            <a:extLst>
              <a:ext uri="{FF2B5EF4-FFF2-40B4-BE49-F238E27FC236}">
                <a16:creationId xmlns:a16="http://schemas.microsoft.com/office/drawing/2014/main" id="{580DE083-2B3D-4075-938C-9B40F146EF07}"/>
              </a:ext>
            </a:extLst>
          </p:cNvPr>
          <p:cNvSpPr/>
          <p:nvPr/>
        </p:nvSpPr>
        <p:spPr>
          <a:xfrm>
            <a:off x="4643508" y="2844108"/>
            <a:ext cx="2053883" cy="506437"/>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badi Extra Light" panose="020B0204020104020204" pitchFamily="34" charset="0"/>
              </a:rPr>
              <a:t>$ 100 CPM</a:t>
            </a:r>
            <a:endParaRPr lang="en-IN" b="1" dirty="0">
              <a:latin typeface="Abadi Extra Light" panose="020B0204020104020204" pitchFamily="34" charset="0"/>
            </a:endParaRPr>
          </a:p>
        </p:txBody>
      </p:sp>
      <p:sp>
        <p:nvSpPr>
          <p:cNvPr id="10" name="Flowchart: Alternate Process 9">
            <a:extLst>
              <a:ext uri="{FF2B5EF4-FFF2-40B4-BE49-F238E27FC236}">
                <a16:creationId xmlns:a16="http://schemas.microsoft.com/office/drawing/2014/main" id="{A0C86073-D972-4559-8B97-025D334587CC}"/>
              </a:ext>
            </a:extLst>
          </p:cNvPr>
          <p:cNvSpPr/>
          <p:nvPr/>
        </p:nvSpPr>
        <p:spPr>
          <a:xfrm>
            <a:off x="8564880" y="5183941"/>
            <a:ext cx="2473570" cy="1540415"/>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latin typeface="Abadi Extra Light" panose="020B0204020104020204" pitchFamily="34" charset="0"/>
              </a:rPr>
              <a:t>Marvel</a:t>
            </a:r>
          </a:p>
          <a:p>
            <a:pPr algn="ctr"/>
            <a:r>
              <a:rPr lang="en-US" sz="2400" b="1" dirty="0">
                <a:latin typeface="Abadi Extra Light" panose="020B0204020104020204" pitchFamily="34" charset="0"/>
              </a:rPr>
              <a:t>(Giant Search Engine)</a:t>
            </a:r>
          </a:p>
        </p:txBody>
      </p:sp>
      <p:sp>
        <p:nvSpPr>
          <p:cNvPr id="12" name="Arrow: Down 11">
            <a:extLst>
              <a:ext uri="{FF2B5EF4-FFF2-40B4-BE49-F238E27FC236}">
                <a16:creationId xmlns:a16="http://schemas.microsoft.com/office/drawing/2014/main" id="{4288F74D-6DD3-45EC-A33E-2ECCCD0CB603}"/>
              </a:ext>
            </a:extLst>
          </p:cNvPr>
          <p:cNvSpPr/>
          <p:nvPr/>
        </p:nvSpPr>
        <p:spPr>
          <a:xfrm>
            <a:off x="10060744" y="3217980"/>
            <a:ext cx="534572" cy="1958931"/>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3" name="Arrow: Down 12">
            <a:extLst>
              <a:ext uri="{FF2B5EF4-FFF2-40B4-BE49-F238E27FC236}">
                <a16:creationId xmlns:a16="http://schemas.microsoft.com/office/drawing/2014/main" id="{09338719-6E8B-49A4-9AC9-8EC849B72375}"/>
              </a:ext>
            </a:extLst>
          </p:cNvPr>
          <p:cNvSpPr/>
          <p:nvPr/>
        </p:nvSpPr>
        <p:spPr>
          <a:xfrm rot="10800000">
            <a:off x="8899572" y="3217979"/>
            <a:ext cx="534572" cy="1958931"/>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4" name="Rectangle: Rounded Corners 13">
            <a:extLst>
              <a:ext uri="{FF2B5EF4-FFF2-40B4-BE49-F238E27FC236}">
                <a16:creationId xmlns:a16="http://schemas.microsoft.com/office/drawing/2014/main" id="{3E5F671E-56B1-4499-9961-3DEB49A3F1DC}"/>
              </a:ext>
            </a:extLst>
          </p:cNvPr>
          <p:cNvSpPr/>
          <p:nvPr/>
        </p:nvSpPr>
        <p:spPr>
          <a:xfrm>
            <a:off x="7652824" y="3616265"/>
            <a:ext cx="1348153" cy="506437"/>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badi Extra Light" panose="020B0204020104020204" pitchFamily="34" charset="0"/>
              </a:rPr>
              <a:t>Free Ad </a:t>
            </a:r>
          </a:p>
          <a:p>
            <a:pPr algn="ctr"/>
            <a:r>
              <a:rPr lang="en-US" b="1" dirty="0">
                <a:latin typeface="Abadi Extra Light" panose="020B0204020104020204" pitchFamily="34" charset="0"/>
              </a:rPr>
              <a:t>Impression</a:t>
            </a:r>
            <a:endParaRPr lang="en-IN" b="1" dirty="0">
              <a:latin typeface="Abadi Extra Light" panose="020B0204020104020204" pitchFamily="34" charset="0"/>
            </a:endParaRPr>
          </a:p>
        </p:txBody>
      </p:sp>
      <p:sp>
        <p:nvSpPr>
          <p:cNvPr id="15" name="Rectangle: Rounded Corners 14">
            <a:extLst>
              <a:ext uri="{FF2B5EF4-FFF2-40B4-BE49-F238E27FC236}">
                <a16:creationId xmlns:a16="http://schemas.microsoft.com/office/drawing/2014/main" id="{9328E140-5604-46AA-A102-03A1C116AB89}"/>
              </a:ext>
            </a:extLst>
          </p:cNvPr>
          <p:cNvSpPr/>
          <p:nvPr/>
        </p:nvSpPr>
        <p:spPr>
          <a:xfrm>
            <a:off x="7652825" y="4531840"/>
            <a:ext cx="1348153" cy="506437"/>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badi Extra Light" panose="020B0204020104020204" pitchFamily="34" charset="0"/>
              </a:rPr>
              <a:t>Pay Per </a:t>
            </a:r>
          </a:p>
          <a:p>
            <a:pPr algn="ctr"/>
            <a:r>
              <a:rPr lang="en-US" b="1" dirty="0">
                <a:latin typeface="Abadi Extra Light" panose="020B0204020104020204" pitchFamily="34" charset="0"/>
              </a:rPr>
              <a:t>Click (PPC)</a:t>
            </a:r>
            <a:endParaRPr lang="en-IN" b="1" dirty="0">
              <a:latin typeface="Abadi Extra Light" panose="020B0204020104020204" pitchFamily="34" charset="0"/>
            </a:endParaRPr>
          </a:p>
        </p:txBody>
      </p:sp>
      <p:sp>
        <p:nvSpPr>
          <p:cNvPr id="16" name="Rectangle: Rounded Corners 15">
            <a:extLst>
              <a:ext uri="{FF2B5EF4-FFF2-40B4-BE49-F238E27FC236}">
                <a16:creationId xmlns:a16="http://schemas.microsoft.com/office/drawing/2014/main" id="{EAD9B04E-D028-475E-B794-681B2191E625}"/>
              </a:ext>
            </a:extLst>
          </p:cNvPr>
          <p:cNvSpPr/>
          <p:nvPr/>
        </p:nvSpPr>
        <p:spPr>
          <a:xfrm>
            <a:off x="10494499" y="3967959"/>
            <a:ext cx="1532204" cy="506437"/>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badi Extra Light" panose="020B0204020104020204" pitchFamily="34" charset="0"/>
              </a:rPr>
              <a:t>$ 0.54 </a:t>
            </a:r>
          </a:p>
          <a:p>
            <a:pPr algn="ctr"/>
            <a:r>
              <a:rPr lang="en-US" b="1" dirty="0">
                <a:latin typeface="Abadi Extra Light" panose="020B0204020104020204" pitchFamily="34" charset="0"/>
              </a:rPr>
              <a:t>Cost Per Click</a:t>
            </a:r>
            <a:endParaRPr lang="en-IN" b="1" dirty="0">
              <a:latin typeface="Abadi Extra Light" panose="020B0204020104020204" pitchFamily="34" charset="0"/>
            </a:endParaRPr>
          </a:p>
        </p:txBody>
      </p:sp>
      <p:sp>
        <p:nvSpPr>
          <p:cNvPr id="19" name="Arrow: Left 18">
            <a:extLst>
              <a:ext uri="{FF2B5EF4-FFF2-40B4-BE49-F238E27FC236}">
                <a16:creationId xmlns:a16="http://schemas.microsoft.com/office/drawing/2014/main" id="{B8E69545-431E-427B-AFB0-FD58D6092BEA}"/>
              </a:ext>
            </a:extLst>
          </p:cNvPr>
          <p:cNvSpPr/>
          <p:nvPr/>
        </p:nvSpPr>
        <p:spPr>
          <a:xfrm>
            <a:off x="3050345" y="1154831"/>
            <a:ext cx="5514535" cy="11192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a:latin typeface="Abadi Extra Light" panose="020B0204020104020204" pitchFamily="34" charset="0"/>
              </a:rPr>
              <a:t>Either Re-negotiate the Ad Charges or NO BUSINESS</a:t>
            </a:r>
            <a:endParaRPr lang="en-IN" sz="1900" b="1" dirty="0">
              <a:latin typeface="Abadi Extra Light" panose="020B0204020104020204" pitchFamily="34" charset="0"/>
            </a:endParaRPr>
          </a:p>
        </p:txBody>
      </p:sp>
      <p:sp>
        <p:nvSpPr>
          <p:cNvPr id="17" name="&quot;Not Allowed&quot; Symbol 16">
            <a:extLst>
              <a:ext uri="{FF2B5EF4-FFF2-40B4-BE49-F238E27FC236}">
                <a16:creationId xmlns:a16="http://schemas.microsoft.com/office/drawing/2014/main" id="{1CA6DA93-4E6B-4F4E-A185-AADCAC5AC029}"/>
              </a:ext>
            </a:extLst>
          </p:cNvPr>
          <p:cNvSpPr/>
          <p:nvPr/>
        </p:nvSpPr>
        <p:spPr>
          <a:xfrm>
            <a:off x="3882453" y="446650"/>
            <a:ext cx="3537678" cy="2495935"/>
          </a:xfrm>
          <a:prstGeom prst="noSmoking">
            <a:avLst/>
          </a:prstGeom>
          <a:solidFill>
            <a:srgbClr val="C0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6" name="Picture 5">
            <a:extLst>
              <a:ext uri="{FF2B5EF4-FFF2-40B4-BE49-F238E27FC236}">
                <a16:creationId xmlns:a16="http://schemas.microsoft.com/office/drawing/2014/main" id="{F530BDD9-3E65-4624-96E0-9750E15C4816}"/>
              </a:ext>
            </a:extLst>
          </p:cNvPr>
          <p:cNvPicPr>
            <a:picLocks noChangeAspect="1"/>
          </p:cNvPicPr>
          <p:nvPr/>
        </p:nvPicPr>
        <p:blipFill rotWithShape="1">
          <a:blip r:embed="rId2"/>
          <a:srcRect b="25462"/>
          <a:stretch/>
        </p:blipFill>
        <p:spPr>
          <a:xfrm>
            <a:off x="68936" y="3616265"/>
            <a:ext cx="7627033" cy="2958605"/>
          </a:xfrm>
          <a:prstGeom prst="rect">
            <a:avLst/>
          </a:prstGeom>
        </p:spPr>
      </p:pic>
    </p:spTree>
    <p:extLst>
      <p:ext uri="{BB962C8B-B14F-4D97-AF65-F5344CB8AC3E}">
        <p14:creationId xmlns:p14="http://schemas.microsoft.com/office/powerpoint/2010/main" val="372436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P spid="8" grpId="0"/>
      <p:bldP spid="9" grpId="0"/>
      <p:bldP spid="10" grpId="0" animBg="1"/>
      <p:bldP spid="12" grpId="0" animBg="1"/>
      <p:bldP spid="13" grpId="0" animBg="1"/>
      <p:bldP spid="14" grpId="0"/>
      <p:bldP spid="15" grpId="0"/>
      <p:bldP spid="16" grpId="0"/>
      <p:bldP spid="19" grpId="0" animBg="1"/>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C711-BF2A-4804-838E-4A151F4DE50F}"/>
              </a:ext>
            </a:extLst>
          </p:cNvPr>
          <p:cNvSpPr>
            <a:spLocks noGrp="1"/>
          </p:cNvSpPr>
          <p:nvPr>
            <p:ph type="title"/>
          </p:nvPr>
        </p:nvSpPr>
        <p:spPr>
          <a:xfrm>
            <a:off x="838200" y="0"/>
            <a:ext cx="10515600" cy="1325563"/>
          </a:xfrm>
        </p:spPr>
        <p:txBody>
          <a:bodyPr/>
          <a:lstStyle/>
          <a:p>
            <a:r>
              <a:rPr lang="en-US" b="1" dirty="0">
                <a:latin typeface="Abadi Extra Light" panose="020B0204020104020204" pitchFamily="34" charset="0"/>
              </a:rPr>
              <a:t>Big Questions</a:t>
            </a:r>
            <a:endParaRPr lang="en-IN" b="1" dirty="0">
              <a:latin typeface="Abadi Extra Light" panose="020B0204020104020204" pitchFamily="34" charset="0"/>
            </a:endParaRPr>
          </a:p>
        </p:txBody>
      </p:sp>
      <p:sp>
        <p:nvSpPr>
          <p:cNvPr id="3" name="Content Placeholder 2">
            <a:extLst>
              <a:ext uri="{FF2B5EF4-FFF2-40B4-BE49-F238E27FC236}">
                <a16:creationId xmlns:a16="http://schemas.microsoft.com/office/drawing/2014/main" id="{59CC2CF0-377F-47BD-83F6-2029BAE320AA}"/>
              </a:ext>
            </a:extLst>
          </p:cNvPr>
          <p:cNvSpPr>
            <a:spLocks noGrp="1"/>
          </p:cNvSpPr>
          <p:nvPr>
            <p:ph idx="1"/>
          </p:nvPr>
        </p:nvSpPr>
        <p:spPr>
          <a:xfrm>
            <a:off x="539646" y="1325563"/>
            <a:ext cx="10814154" cy="4716463"/>
          </a:xfrm>
        </p:spPr>
        <p:txBody>
          <a:bodyPr>
            <a:noAutofit/>
          </a:bodyPr>
          <a:lstStyle/>
          <a:p>
            <a:pPr algn="just"/>
            <a:r>
              <a:rPr lang="en-US" sz="4400" b="1" dirty="0">
                <a:latin typeface="Abadi Extra Light" panose="020B0204020104020204" pitchFamily="34" charset="0"/>
              </a:rPr>
              <a:t>Why established companies like </a:t>
            </a:r>
            <a:r>
              <a:rPr lang="en-US" sz="4400" b="1" dirty="0" err="1">
                <a:latin typeface="Abadi Extra Light" panose="020B0204020104020204" pitchFamily="34" charset="0"/>
              </a:rPr>
              <a:t>Mednet</a:t>
            </a:r>
            <a:r>
              <a:rPr lang="en-US" sz="4400" b="1" dirty="0">
                <a:latin typeface="Abadi Extra Light" panose="020B0204020104020204" pitchFamily="34" charset="0"/>
              </a:rPr>
              <a:t> can’t change their business model to stop the big-ticket client like “Windham Pharmaceuticals”?</a:t>
            </a:r>
          </a:p>
          <a:p>
            <a:pPr algn="just"/>
            <a:r>
              <a:rPr lang="en-US" sz="4400" b="1" dirty="0">
                <a:latin typeface="Abadi Extra Light" panose="020B0204020104020204" pitchFamily="34" charset="0"/>
              </a:rPr>
              <a:t>If industry is ready to pay for the “Impressions”, then why search engine like Google are offering it free of cost? Aren’t they leaving the money on the table that could have easily taken?</a:t>
            </a:r>
            <a:endParaRPr lang="en-IN" sz="4400" b="1" dirty="0">
              <a:latin typeface="Abadi Extra Light" panose="020B0204020104020204" pitchFamily="34" charset="0"/>
            </a:endParaRPr>
          </a:p>
        </p:txBody>
      </p:sp>
    </p:spTree>
    <p:extLst>
      <p:ext uri="{BB962C8B-B14F-4D97-AF65-F5344CB8AC3E}">
        <p14:creationId xmlns:p14="http://schemas.microsoft.com/office/powerpoint/2010/main" val="53653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103</Words>
  <Application>Microsoft Office PowerPoint</Application>
  <PresentationFormat>Widescreen</PresentationFormat>
  <Paragraphs>18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Abadi Extra Light</vt:lpstr>
      <vt:lpstr>Arial</vt:lpstr>
      <vt:lpstr>Calibri</vt:lpstr>
      <vt:lpstr>Calibri Light</vt:lpstr>
      <vt:lpstr>Office Theme</vt:lpstr>
      <vt:lpstr>PowerPoint Presentation</vt:lpstr>
      <vt:lpstr>Big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Ankit Kesharwani</dc:creator>
  <cp:lastModifiedBy>Dr. Ankit Kesharwani</cp:lastModifiedBy>
  <cp:revision>11</cp:revision>
  <dcterms:created xsi:type="dcterms:W3CDTF">2020-06-21T02:15:40Z</dcterms:created>
  <dcterms:modified xsi:type="dcterms:W3CDTF">2021-10-29T08:34:18Z</dcterms:modified>
</cp:coreProperties>
</file>