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1"/>
  </p:notesMasterIdLst>
  <p:handoutMasterIdLst>
    <p:handoutMasterId r:id="rId52"/>
  </p:handoutMasterIdLst>
  <p:sldIdLst>
    <p:sldId id="256" r:id="rId2"/>
    <p:sldId id="650" r:id="rId3"/>
    <p:sldId id="651" r:id="rId4"/>
    <p:sldId id="652" r:id="rId5"/>
    <p:sldId id="653" r:id="rId6"/>
    <p:sldId id="654" r:id="rId7"/>
    <p:sldId id="656" r:id="rId8"/>
    <p:sldId id="657" r:id="rId9"/>
    <p:sldId id="658" r:id="rId10"/>
    <p:sldId id="659" r:id="rId11"/>
    <p:sldId id="660" r:id="rId12"/>
    <p:sldId id="661" r:id="rId13"/>
    <p:sldId id="662" r:id="rId14"/>
    <p:sldId id="663" r:id="rId15"/>
    <p:sldId id="664" r:id="rId16"/>
    <p:sldId id="665" r:id="rId17"/>
    <p:sldId id="666" r:id="rId18"/>
    <p:sldId id="667" r:id="rId19"/>
    <p:sldId id="668" r:id="rId20"/>
    <p:sldId id="669" r:id="rId21"/>
    <p:sldId id="655" r:id="rId22"/>
    <p:sldId id="670" r:id="rId23"/>
    <p:sldId id="671" r:id="rId24"/>
    <p:sldId id="672" r:id="rId25"/>
    <p:sldId id="673" r:id="rId26"/>
    <p:sldId id="674" r:id="rId27"/>
    <p:sldId id="687" r:id="rId28"/>
    <p:sldId id="675" r:id="rId29"/>
    <p:sldId id="676" r:id="rId30"/>
    <p:sldId id="677" r:id="rId31"/>
    <p:sldId id="678" r:id="rId32"/>
    <p:sldId id="679" r:id="rId33"/>
    <p:sldId id="680" r:id="rId34"/>
    <p:sldId id="681" r:id="rId35"/>
    <p:sldId id="684" r:id="rId36"/>
    <p:sldId id="685" r:id="rId37"/>
    <p:sldId id="683" r:id="rId38"/>
    <p:sldId id="686" r:id="rId39"/>
    <p:sldId id="688" r:id="rId40"/>
    <p:sldId id="682" r:id="rId41"/>
    <p:sldId id="696" r:id="rId42"/>
    <p:sldId id="697" r:id="rId43"/>
    <p:sldId id="698" r:id="rId44"/>
    <p:sldId id="699" r:id="rId45"/>
    <p:sldId id="695" r:id="rId46"/>
    <p:sldId id="700" r:id="rId47"/>
    <p:sldId id="701" r:id="rId48"/>
    <p:sldId id="702" r:id="rId49"/>
    <p:sldId id="327" r:id="rId5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bg1"/>
              </a:solidFill>
              <a:latin typeface="Arial"/>
              <a:ea typeface="+mn-ea"/>
              <a:cs typeface="+mn-cs"/>
            </a:rPr>
            <a:t>Subjective attitudinal measures</a:t>
          </a:r>
          <a:endParaRPr lang="en-MY" sz="3600" kern="1200" dirty="0">
            <a:solidFill>
              <a:schemeClr val="bg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Human resource accounting</a:t>
          </a:r>
          <a:endParaRPr lang="en-MY" sz="3600" kern="1200" dirty="0">
            <a:solidFill>
              <a:srgbClr val="000000"/>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Economic cost accounting measures</a:t>
          </a:r>
          <a:endParaRPr lang="en-MY" sz="36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Key Performance Indicators (KPI)</a:t>
          </a:r>
          <a:endParaRPr lang="en-MY" sz="3600" kern="1200" dirty="0">
            <a:solidFill>
              <a:srgbClr val="000000"/>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D052A739-0B45-4F2C-B758-DE136FCB4DF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B63C5C01-626B-4C68-9809-0B513062FDF7}" type="parTrans" cxnId="{6D25D41E-B414-4E2C-9A36-7E039E58EE71}">
      <dgm:prSet/>
      <dgm:spPr/>
    </dgm:pt>
    <dgm:pt modelId="{4E2C1242-E95D-4CC0-86EB-A7E6D949D301}" type="sibTrans" cxnId="{6D25D41E-B414-4E2C-9A36-7E039E58EE7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31058"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FAD7B29D-4D52-43E8-80B9-7FF9223FAEDB}" type="pres">
      <dgm:prSet presAssocID="{2703C885-3B80-4502-887A-F2521210026A}" presName="spacer" presStyleCnt="0"/>
      <dgm:spPr/>
    </dgm:pt>
    <dgm:pt modelId="{E8035849-C9DA-487D-800B-226972E110E0}" type="pres">
      <dgm:prSet presAssocID="{D052A739-0B45-4F2C-B758-DE136FCB4DF0}" presName="parentText" presStyleLbl="node1" presStyleIdx="5" presStyleCnt="6" custLinFactY="-42354" custLinFactNeighborY="-100000">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6C01AA9B-F015-4043-8922-C9A37552C08B}" type="presOf" srcId="{62D3FBED-765B-4C71-8C39-5546B46FF944}" destId="{5DC88683-B470-4890-B11A-2192BBAE432B}" srcOrd="0" destOrd="0" presId="urn:microsoft.com/office/officeart/2005/8/layout/vList2"/>
    <dgm:cxn modelId="{A3F3F5B3-9BBD-462D-863F-79FC41A1555D}"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52C4F383-547F-4867-B52A-DD9961A18A06}" type="presOf" srcId="{D052A739-0B45-4F2C-B758-DE136FCB4DF0}" destId="{E8035849-C9DA-487D-800B-226972E110E0}" srcOrd="0" destOrd="0" presId="urn:microsoft.com/office/officeart/2005/8/layout/vList2"/>
    <dgm:cxn modelId="{6D25D41E-B414-4E2C-9A36-7E039E58EE71}" srcId="{703D4D02-5513-427D-B6E9-B2E187EE0C3A}" destId="{D052A739-0B45-4F2C-B758-DE136FCB4DF0}" srcOrd="5" destOrd="0" parTransId="{B63C5C01-626B-4C68-9809-0B513062FDF7}" sibTransId="{4E2C1242-E95D-4CC0-86EB-A7E6D949D301}"/>
    <dgm:cxn modelId="{A225DCA5-D8A7-4F95-B255-0405850DF0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0628E12-2038-443E-93B4-0BC6DAD79550}" type="presOf" srcId="{A6F3EE18-EFC8-4188-A792-2A0060986D91}" destId="{E0E1F7FC-C1DE-4EA7-994D-37AD03907CC6}" srcOrd="0" destOrd="0" presId="urn:microsoft.com/office/officeart/2005/8/layout/vList2"/>
    <dgm:cxn modelId="{8CCCB5BA-F4D6-496A-B064-956007BD524D}" type="presOf" srcId="{E6CB1D23-BBD8-4875-97FB-76C6D1DF1786}" destId="{ECA2C48E-F743-4C45-B04A-3D046B3B5232}" srcOrd="0" destOrd="0" presId="urn:microsoft.com/office/officeart/2005/8/layout/vList2"/>
    <dgm:cxn modelId="{3E02AA32-95B5-4167-B0F6-9DA36D0A2520}" type="presOf" srcId="{0431BE58-52DD-4257-A5DA-C0A4B849590E}" destId="{F7B2C6EC-1BD4-4AE5-AB5A-E687F0A0AC0C}" srcOrd="0" destOrd="0" presId="urn:microsoft.com/office/officeart/2005/8/layout/vList2"/>
    <dgm:cxn modelId="{239EEACD-A24C-4D56-9E38-CBF65B3B5C5D}" type="presParOf" srcId="{CC8763B3-4621-4666-B669-3C5BA2A30DBE}" destId="{ECA2C48E-F743-4C45-B04A-3D046B3B5232}" srcOrd="0" destOrd="0" presId="urn:microsoft.com/office/officeart/2005/8/layout/vList2"/>
    <dgm:cxn modelId="{061F7366-6CCC-4C5C-938C-349579E3A775}" type="presParOf" srcId="{CC8763B3-4621-4666-B669-3C5BA2A30DBE}" destId="{2E454826-67AD-4191-A11B-410BD9B8A386}" srcOrd="1" destOrd="0" presId="urn:microsoft.com/office/officeart/2005/8/layout/vList2"/>
    <dgm:cxn modelId="{6D020F9B-E042-4619-8FF7-03C594DE0CF4}" type="presParOf" srcId="{CC8763B3-4621-4666-B669-3C5BA2A30DBE}" destId="{47F42535-DFC2-4D29-B920-1C40FFE6B1E7}" srcOrd="2" destOrd="0" presId="urn:microsoft.com/office/officeart/2005/8/layout/vList2"/>
    <dgm:cxn modelId="{8207F2F0-5C0A-4BBF-9C00-9DF6D78FC0B1}" type="presParOf" srcId="{CC8763B3-4621-4666-B669-3C5BA2A30DBE}" destId="{35FB7A5C-EE80-4418-B452-E9BF5B7C52B3}" srcOrd="3" destOrd="0" presId="urn:microsoft.com/office/officeart/2005/8/layout/vList2"/>
    <dgm:cxn modelId="{AB2A993A-5D3A-4C29-B0A0-235A1DB429DB}" type="presParOf" srcId="{CC8763B3-4621-4666-B669-3C5BA2A30DBE}" destId="{E0E1F7FC-C1DE-4EA7-994D-37AD03907CC6}" srcOrd="4" destOrd="0" presId="urn:microsoft.com/office/officeart/2005/8/layout/vList2"/>
    <dgm:cxn modelId="{AE87C350-F37F-428E-984D-7619CCB7CCD9}" type="presParOf" srcId="{CC8763B3-4621-4666-B669-3C5BA2A30DBE}" destId="{05D370FE-9ED9-48C5-A0DA-9A88A5DF21BD}" srcOrd="5" destOrd="0" presId="urn:microsoft.com/office/officeart/2005/8/layout/vList2"/>
    <dgm:cxn modelId="{8A02F137-F212-490A-8F64-213D0CEDFF0E}" type="presParOf" srcId="{CC8763B3-4621-4666-B669-3C5BA2A30DBE}" destId="{5DC88683-B470-4890-B11A-2192BBAE432B}" srcOrd="6" destOrd="0" presId="urn:microsoft.com/office/officeart/2005/8/layout/vList2"/>
    <dgm:cxn modelId="{00F1A22D-2142-4B5C-BA64-4AA42D17BF54}" type="presParOf" srcId="{CC8763B3-4621-4666-B669-3C5BA2A30DBE}" destId="{AF26FF60-9E6B-4277-8CC1-FCFCD740DD42}" srcOrd="7" destOrd="0" presId="urn:microsoft.com/office/officeart/2005/8/layout/vList2"/>
    <dgm:cxn modelId="{60C2BA4E-BDBF-4018-AC6E-598EEE55AA73}" type="presParOf" srcId="{CC8763B3-4621-4666-B669-3C5BA2A30DBE}" destId="{F7B2C6EC-1BD4-4AE5-AB5A-E687F0A0AC0C}" srcOrd="8" destOrd="0" presId="urn:microsoft.com/office/officeart/2005/8/layout/vList2"/>
    <dgm:cxn modelId="{43BB9286-80C3-4C95-AA5F-F4883F2C7481}" type="presParOf" srcId="{CC8763B3-4621-4666-B669-3C5BA2A30DBE}" destId="{FAD7B29D-4D52-43E8-80B9-7FF9223FAEDB}" srcOrd="9" destOrd="0" presId="urn:microsoft.com/office/officeart/2005/8/layout/vList2"/>
    <dgm:cxn modelId="{E92E3952-3709-42A6-81B7-0EAB4BF11C09}" type="presParOf" srcId="{CC8763B3-4621-4666-B669-3C5BA2A30DBE}" destId="{E8035849-C9DA-487D-800B-226972E110E0}"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7F7F7F"/>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bg1"/>
              </a:solidFill>
              <a:latin typeface="Arial"/>
              <a:ea typeface="+mn-ea"/>
              <a:cs typeface="+mn-cs"/>
            </a:rPr>
            <a:t>Statistical measures</a:t>
          </a:r>
          <a:endParaRPr lang="en-MY" sz="3600" kern="1200" dirty="0">
            <a:solidFill>
              <a:schemeClr val="bg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Human resource accounting</a:t>
          </a:r>
          <a:endParaRPr lang="en-MY" sz="3600" kern="1200" dirty="0">
            <a:solidFill>
              <a:srgbClr val="000000"/>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Economic cost accounting measures</a:t>
          </a:r>
          <a:endParaRPr lang="en-MY" sz="36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Key Performance Indicators (KPI)</a:t>
          </a:r>
          <a:endParaRPr lang="en-MY" sz="3600" kern="1200" dirty="0">
            <a:solidFill>
              <a:srgbClr val="000000"/>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03004D49-4DD2-44F7-AAF8-36004E7CF91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061647C4-86C5-4915-9526-6BBECB63897C}" type="parTrans" cxnId="{B83EBA57-0351-4470-8FE5-F11596905066}">
      <dgm:prSet/>
      <dgm:spPr/>
    </dgm:pt>
    <dgm:pt modelId="{E5212F5A-0853-4A23-8728-6EE344CC750C}" type="sibTrans" cxnId="{B83EBA57-0351-4470-8FE5-F11596905066}">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A7707FC5-8839-456D-A681-2B3E25CEDD83}" type="pres">
      <dgm:prSet presAssocID="{2703C885-3B80-4502-887A-F2521210026A}" presName="spacer" presStyleCnt="0"/>
      <dgm:spPr/>
    </dgm:pt>
    <dgm:pt modelId="{447B6E9D-5DAB-48A2-8C87-1470DA3A3FB7}" type="pres">
      <dgm:prSet presAssocID="{03004D49-4DD2-44F7-AAF8-36004E7CF913}" presName="parentText" presStyleLbl="node1" presStyleIdx="5" presStyleCnt="6" custLinFactY="-21719" custLinFactNeighborY="-100000">
        <dgm:presLayoutVars>
          <dgm:chMax val="0"/>
          <dgm:bulletEnabled val="1"/>
        </dgm:presLayoutVars>
      </dgm:prSet>
      <dgm:spPr/>
      <dgm:t>
        <a:bodyPr/>
        <a:lstStyle/>
        <a:p>
          <a:endParaRPr lang="en-US"/>
        </a:p>
      </dgm:t>
    </dgm:pt>
  </dgm:ptLst>
  <dgm:cxnLst>
    <dgm:cxn modelId="{953D23C7-08EC-4AF2-AD02-EF89075E9613}" type="presOf" srcId="{A6F3EE18-EFC8-4188-A792-2A0060986D91}" destId="{E0E1F7FC-C1DE-4EA7-994D-37AD03907CC6}"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A8B08EAB-1FC0-4442-BBA7-31EA4BA77C1E}" type="presOf" srcId="{62D3FBED-765B-4C71-8C39-5546B46FF944}" destId="{5DC88683-B470-4890-B11A-2192BBAE432B}" srcOrd="0" destOrd="0" presId="urn:microsoft.com/office/officeart/2005/8/layout/vList2"/>
    <dgm:cxn modelId="{EE1AC59D-C843-4A21-855B-1DDFE31EFA06}" type="presOf" srcId="{703D4D02-5513-427D-B6E9-B2E187EE0C3A}" destId="{CC8763B3-4621-4666-B669-3C5BA2A30DBE}" srcOrd="0" destOrd="0" presId="urn:microsoft.com/office/officeart/2005/8/layout/vList2"/>
    <dgm:cxn modelId="{6AEC0C2A-F1CA-493D-BC74-48ADCE2C748B}" type="presOf" srcId="{42DA80EF-15E6-41D6-85F6-4F59594D0383}" destId="{47F42535-DFC2-4D29-B920-1C40FFE6B1E7}" srcOrd="0" destOrd="0" presId="urn:microsoft.com/office/officeart/2005/8/layout/vList2"/>
    <dgm:cxn modelId="{7D6420D2-B41E-400B-AC15-05A8500D314C}" type="presOf" srcId="{E6CB1D23-BBD8-4875-97FB-76C6D1DF1786}" destId="{ECA2C48E-F743-4C45-B04A-3D046B3B5232}"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3EBA57-0351-4470-8FE5-F11596905066}" srcId="{703D4D02-5513-427D-B6E9-B2E187EE0C3A}" destId="{03004D49-4DD2-44F7-AAF8-36004E7CF913}" srcOrd="5" destOrd="0" parTransId="{061647C4-86C5-4915-9526-6BBECB63897C}" sibTransId="{E5212F5A-0853-4A23-8728-6EE344CC750C}"/>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E234AEDC-69E7-49B0-8F1B-686EA45DC0C4}" type="presOf" srcId="{03004D49-4DD2-44F7-AAF8-36004E7CF913}" destId="{447B6E9D-5DAB-48A2-8C87-1470DA3A3FB7}" srcOrd="0" destOrd="0" presId="urn:microsoft.com/office/officeart/2005/8/layout/vList2"/>
    <dgm:cxn modelId="{224F05F1-CEE6-400D-85AC-CE58F6A8646F}" type="presOf" srcId="{0431BE58-52DD-4257-A5DA-C0A4B849590E}" destId="{F7B2C6EC-1BD4-4AE5-AB5A-E687F0A0AC0C}" srcOrd="0" destOrd="0" presId="urn:microsoft.com/office/officeart/2005/8/layout/vList2"/>
    <dgm:cxn modelId="{8CFDE658-DF54-41B7-AAB4-CF7C464CF472}" type="presParOf" srcId="{CC8763B3-4621-4666-B669-3C5BA2A30DBE}" destId="{ECA2C48E-F743-4C45-B04A-3D046B3B5232}" srcOrd="0" destOrd="0" presId="urn:microsoft.com/office/officeart/2005/8/layout/vList2"/>
    <dgm:cxn modelId="{798573D2-317D-47B4-8099-8EF31E20EBF7}" type="presParOf" srcId="{CC8763B3-4621-4666-B669-3C5BA2A30DBE}" destId="{2E454826-67AD-4191-A11B-410BD9B8A386}" srcOrd="1" destOrd="0" presId="urn:microsoft.com/office/officeart/2005/8/layout/vList2"/>
    <dgm:cxn modelId="{48DDDAF4-A818-4FCF-96D4-5689093D85FE}" type="presParOf" srcId="{CC8763B3-4621-4666-B669-3C5BA2A30DBE}" destId="{47F42535-DFC2-4D29-B920-1C40FFE6B1E7}" srcOrd="2" destOrd="0" presId="urn:microsoft.com/office/officeart/2005/8/layout/vList2"/>
    <dgm:cxn modelId="{E1D79EE5-D0DE-42A3-B979-B1583724B3DF}" type="presParOf" srcId="{CC8763B3-4621-4666-B669-3C5BA2A30DBE}" destId="{35FB7A5C-EE80-4418-B452-E9BF5B7C52B3}" srcOrd="3" destOrd="0" presId="urn:microsoft.com/office/officeart/2005/8/layout/vList2"/>
    <dgm:cxn modelId="{8DF6828D-17DC-409B-8FDB-EBB4B5CCB361}" type="presParOf" srcId="{CC8763B3-4621-4666-B669-3C5BA2A30DBE}" destId="{E0E1F7FC-C1DE-4EA7-994D-37AD03907CC6}" srcOrd="4" destOrd="0" presId="urn:microsoft.com/office/officeart/2005/8/layout/vList2"/>
    <dgm:cxn modelId="{83A980B2-659C-4F19-9906-C1E9CD276259}" type="presParOf" srcId="{CC8763B3-4621-4666-B669-3C5BA2A30DBE}" destId="{05D370FE-9ED9-48C5-A0DA-9A88A5DF21BD}" srcOrd="5" destOrd="0" presId="urn:microsoft.com/office/officeart/2005/8/layout/vList2"/>
    <dgm:cxn modelId="{FADEE509-37E6-4FAD-9C92-2FD5109F241D}" type="presParOf" srcId="{CC8763B3-4621-4666-B669-3C5BA2A30DBE}" destId="{5DC88683-B470-4890-B11A-2192BBAE432B}" srcOrd="6" destOrd="0" presId="urn:microsoft.com/office/officeart/2005/8/layout/vList2"/>
    <dgm:cxn modelId="{63BAACAD-1157-4118-8F47-F6FA1F79D540}" type="presParOf" srcId="{CC8763B3-4621-4666-B669-3C5BA2A30DBE}" destId="{AF26FF60-9E6B-4277-8CC1-FCFCD740DD42}" srcOrd="7" destOrd="0" presId="urn:microsoft.com/office/officeart/2005/8/layout/vList2"/>
    <dgm:cxn modelId="{DBBE3394-8B54-4AF5-8386-646571A686C2}" type="presParOf" srcId="{CC8763B3-4621-4666-B669-3C5BA2A30DBE}" destId="{F7B2C6EC-1BD4-4AE5-AB5A-E687F0A0AC0C}" srcOrd="8" destOrd="0" presId="urn:microsoft.com/office/officeart/2005/8/layout/vList2"/>
    <dgm:cxn modelId="{1EC4DF77-C544-40CD-8C91-AB2852EB521A}" type="presParOf" srcId="{CC8763B3-4621-4666-B669-3C5BA2A30DBE}" destId="{A7707FC5-8839-456D-A681-2B3E25CEDD83}" srcOrd="9" destOrd="0" presId="urn:microsoft.com/office/officeart/2005/8/layout/vList2"/>
    <dgm:cxn modelId="{94C14650-9724-4F24-B476-59BF9008AB0B}" type="presParOf" srcId="{CC8763B3-4621-4666-B669-3C5BA2A30DBE}" destId="{447B6E9D-5DAB-48A2-8C87-1470DA3A3FB7}"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bg1"/>
              </a:solidFill>
              <a:latin typeface="Arial"/>
              <a:ea typeface="+mn-ea"/>
              <a:cs typeface="+mn-cs"/>
            </a:rPr>
            <a:t>Human resource accounting</a:t>
          </a:r>
          <a:endParaRPr lang="en-MY" sz="3600" kern="1200" dirty="0">
            <a:solidFill>
              <a:schemeClr val="bg1"/>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Economic cost accounting measures</a:t>
          </a:r>
          <a:endParaRPr lang="en-MY" sz="36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Key Performance Indicators (KPI)</a:t>
          </a:r>
          <a:endParaRPr lang="en-MY" sz="3600" kern="1200" dirty="0">
            <a:solidFill>
              <a:srgbClr val="000000"/>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681CAC3B-0488-4315-ADAE-F475C2D6F04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CF2EC926-ACBA-4430-A8D6-12BF902BD43C}" type="parTrans" cxnId="{FF68EE97-C40A-42B2-B09A-E0640F3E1378}">
      <dgm:prSet/>
      <dgm:spPr/>
    </dgm:pt>
    <dgm:pt modelId="{7DA97C98-1590-4A80-91BF-73F8CF239C1A}" type="sibTrans" cxnId="{FF68EE97-C40A-42B2-B09A-E0640F3E137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3DEF2EDA-4F49-484C-80B1-81B3956C1C00}" type="pres">
      <dgm:prSet presAssocID="{2703C885-3B80-4502-887A-F2521210026A}" presName="spacer" presStyleCnt="0"/>
      <dgm:spPr/>
    </dgm:pt>
    <dgm:pt modelId="{BC09CCF2-9915-45F1-A0D2-AF0C8A072F03}" type="pres">
      <dgm:prSet presAssocID="{681CAC3B-0488-4315-ADAE-F475C2D6F049}" presName="parentText" presStyleLbl="node1" presStyleIdx="5" presStyleCnt="6" custLinFactY="-30537" custLinFactNeighborY="-100000">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1" destOrd="0" parTransId="{173CE497-2C0D-479E-8754-25C7B4AF6CFC}" sibTransId="{4B234F5B-63CB-40EB-8CF6-E8D6F48FDC56}"/>
    <dgm:cxn modelId="{342F6B30-3C4C-4D6D-8820-7C173F8492FA}" type="presOf" srcId="{A6F3EE18-EFC8-4188-A792-2A0060986D91}" destId="{E0E1F7FC-C1DE-4EA7-994D-37AD03907CC6}"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78541BCF-978D-4440-8D40-805D7129DE9B}" srcId="{703D4D02-5513-427D-B6E9-B2E187EE0C3A}" destId="{A6F3EE18-EFC8-4188-A792-2A0060986D91}" srcOrd="2" destOrd="0" parTransId="{747156B1-ABD3-4CEE-88BC-D3EC9B0A3E5C}" sibTransId="{C153DD56-4AAD-4C03-A4A0-0172E311CF27}"/>
    <dgm:cxn modelId="{53B9A81F-68BA-4BB7-8824-DBB229218FC7}" type="presOf" srcId="{681CAC3B-0488-4315-ADAE-F475C2D6F049}" destId="{BC09CCF2-9915-45F1-A0D2-AF0C8A072F03}" srcOrd="0" destOrd="0" presId="urn:microsoft.com/office/officeart/2005/8/layout/vList2"/>
    <dgm:cxn modelId="{778DAB0D-4A77-4DFF-AA1F-B4AE67D656D5}" type="presOf" srcId="{42DA80EF-15E6-41D6-85F6-4F59594D0383}" destId="{47F42535-DFC2-4D29-B920-1C40FFE6B1E7}" srcOrd="0" destOrd="0" presId="urn:microsoft.com/office/officeart/2005/8/layout/vList2"/>
    <dgm:cxn modelId="{D35E12B4-638B-4ABD-AEAD-6A58A3022485}" type="presOf" srcId="{62D3FBED-765B-4C71-8C39-5546B46FF944}" destId="{5DC88683-B470-4890-B11A-2192BBAE432B}" srcOrd="0" destOrd="0" presId="urn:microsoft.com/office/officeart/2005/8/layout/vList2"/>
    <dgm:cxn modelId="{03337EAE-3A58-4098-A2D5-D906479F934A}" type="presOf" srcId="{0431BE58-52DD-4257-A5DA-C0A4B849590E}" destId="{F7B2C6EC-1BD4-4AE5-AB5A-E687F0A0AC0C}" srcOrd="0" destOrd="0" presId="urn:microsoft.com/office/officeart/2005/8/layout/vList2"/>
    <dgm:cxn modelId="{CC1FF547-3F95-4790-84F4-630ED3AAC61A}" type="presOf" srcId="{E6CB1D23-BBD8-4875-97FB-76C6D1DF1786}" destId="{ECA2C48E-F743-4C45-B04A-3D046B3B5232}" srcOrd="0" destOrd="0" presId="urn:microsoft.com/office/officeart/2005/8/layout/vList2"/>
    <dgm:cxn modelId="{16F2A024-0CA7-40F4-AC0B-BA1A79E1D1BA}" type="presOf" srcId="{703D4D02-5513-427D-B6E9-B2E187EE0C3A}" destId="{CC8763B3-4621-4666-B669-3C5BA2A30DBE}"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FF68EE97-C40A-42B2-B09A-E0640F3E1378}" srcId="{703D4D02-5513-427D-B6E9-B2E187EE0C3A}" destId="{681CAC3B-0488-4315-ADAE-F475C2D6F049}" srcOrd="5" destOrd="0" parTransId="{CF2EC926-ACBA-4430-A8D6-12BF902BD43C}" sibTransId="{7DA97C98-1590-4A80-91BF-73F8CF239C1A}"/>
    <dgm:cxn modelId="{AE480FC2-6AB0-4C23-9A9C-B34C4B3F677C}" srcId="{703D4D02-5513-427D-B6E9-B2E187EE0C3A}" destId="{62D3FBED-765B-4C71-8C39-5546B46FF944}" srcOrd="3" destOrd="0" parTransId="{AE936468-A526-43C2-ABF2-ECC609C95CDE}" sibTransId="{AED23493-115A-4424-B34D-DB9B612CB3C8}"/>
    <dgm:cxn modelId="{F7B7412E-9CB0-4BA3-BDE0-84A453508939}" type="presParOf" srcId="{CC8763B3-4621-4666-B669-3C5BA2A30DBE}" destId="{ECA2C48E-F743-4C45-B04A-3D046B3B5232}" srcOrd="0" destOrd="0" presId="urn:microsoft.com/office/officeart/2005/8/layout/vList2"/>
    <dgm:cxn modelId="{8CED8720-455C-4A6B-ABC0-CEF38D7F7654}" type="presParOf" srcId="{CC8763B3-4621-4666-B669-3C5BA2A30DBE}" destId="{2E454826-67AD-4191-A11B-410BD9B8A386}" srcOrd="1" destOrd="0" presId="urn:microsoft.com/office/officeart/2005/8/layout/vList2"/>
    <dgm:cxn modelId="{ABCA9B30-CEE7-419C-94AB-2540153D833B}" type="presParOf" srcId="{CC8763B3-4621-4666-B669-3C5BA2A30DBE}" destId="{47F42535-DFC2-4D29-B920-1C40FFE6B1E7}" srcOrd="2" destOrd="0" presId="urn:microsoft.com/office/officeart/2005/8/layout/vList2"/>
    <dgm:cxn modelId="{3D8AF225-9C26-4E56-8380-6C901E90663F}" type="presParOf" srcId="{CC8763B3-4621-4666-B669-3C5BA2A30DBE}" destId="{35FB7A5C-EE80-4418-B452-E9BF5B7C52B3}" srcOrd="3" destOrd="0" presId="urn:microsoft.com/office/officeart/2005/8/layout/vList2"/>
    <dgm:cxn modelId="{BF0F97F2-4BA0-4208-A487-461FBB947C27}" type="presParOf" srcId="{CC8763B3-4621-4666-B669-3C5BA2A30DBE}" destId="{E0E1F7FC-C1DE-4EA7-994D-37AD03907CC6}" srcOrd="4" destOrd="0" presId="urn:microsoft.com/office/officeart/2005/8/layout/vList2"/>
    <dgm:cxn modelId="{BE0D8F24-A7F3-4A09-B752-53D5ACAE2056}" type="presParOf" srcId="{CC8763B3-4621-4666-B669-3C5BA2A30DBE}" destId="{05D370FE-9ED9-48C5-A0DA-9A88A5DF21BD}" srcOrd="5" destOrd="0" presId="urn:microsoft.com/office/officeart/2005/8/layout/vList2"/>
    <dgm:cxn modelId="{32080903-CF8F-4B23-9FD2-A6ADE8E9BD86}" type="presParOf" srcId="{CC8763B3-4621-4666-B669-3C5BA2A30DBE}" destId="{5DC88683-B470-4890-B11A-2192BBAE432B}" srcOrd="6" destOrd="0" presId="urn:microsoft.com/office/officeart/2005/8/layout/vList2"/>
    <dgm:cxn modelId="{42E3566A-AE27-45A1-9FEE-5AF1C342AFBA}" type="presParOf" srcId="{CC8763B3-4621-4666-B669-3C5BA2A30DBE}" destId="{AF26FF60-9E6B-4277-8CC1-FCFCD740DD42}" srcOrd="7" destOrd="0" presId="urn:microsoft.com/office/officeart/2005/8/layout/vList2"/>
    <dgm:cxn modelId="{AFD86AA0-DD10-4999-993C-D6782DD6F71F}" type="presParOf" srcId="{CC8763B3-4621-4666-B669-3C5BA2A30DBE}" destId="{F7B2C6EC-1BD4-4AE5-AB5A-E687F0A0AC0C}" srcOrd="8" destOrd="0" presId="urn:microsoft.com/office/officeart/2005/8/layout/vList2"/>
    <dgm:cxn modelId="{384B35A9-FA46-4636-9A58-A4F39C460565}" type="presParOf" srcId="{CC8763B3-4621-4666-B669-3C5BA2A30DBE}" destId="{3DEF2EDA-4F49-484C-80B1-81B3956C1C00}" srcOrd="9" destOrd="0" presId="urn:microsoft.com/office/officeart/2005/8/layout/vList2"/>
    <dgm:cxn modelId="{3A73945E-83E1-496A-85B5-29653B600EBD}" type="presParOf" srcId="{CC8763B3-4621-4666-B669-3C5BA2A30DBE}" destId="{BC09CCF2-9915-45F1-A0D2-AF0C8A072F03}" srcOrd="1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Human resource accounting</a:t>
          </a:r>
          <a:endParaRPr lang="en-MY" sz="3600" kern="1200" dirty="0">
            <a:solidFill>
              <a:schemeClr val="tx1"/>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bg1"/>
              </a:solidFill>
              <a:latin typeface="Arial"/>
              <a:ea typeface="+mn-ea"/>
              <a:cs typeface="+mn-cs"/>
            </a:rPr>
            <a:t>Economic cost accounting measures</a:t>
          </a:r>
          <a:endParaRPr lang="en-MY" sz="3600" kern="1200" dirty="0">
            <a:solidFill>
              <a:schemeClr val="bg1"/>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Key Performance Indicators (KPI)</a:t>
          </a:r>
          <a:endParaRPr lang="en-MY" sz="3600" kern="1200" dirty="0">
            <a:solidFill>
              <a:srgbClr val="000000"/>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681CAC3B-0488-4315-ADAE-F475C2D6F04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CF2EC926-ACBA-4430-A8D6-12BF902BD43C}" type="parTrans" cxnId="{FF68EE97-C40A-42B2-B09A-E0640F3E1378}">
      <dgm:prSet/>
      <dgm:spPr/>
    </dgm:pt>
    <dgm:pt modelId="{7DA97C98-1590-4A80-91BF-73F8CF239C1A}" type="sibTrans" cxnId="{FF68EE97-C40A-42B2-B09A-E0640F3E137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3DEF2EDA-4F49-484C-80B1-81B3956C1C00}" type="pres">
      <dgm:prSet presAssocID="{2703C885-3B80-4502-887A-F2521210026A}" presName="spacer" presStyleCnt="0"/>
      <dgm:spPr/>
    </dgm:pt>
    <dgm:pt modelId="{BC09CCF2-9915-45F1-A0D2-AF0C8A072F03}" type="pres">
      <dgm:prSet presAssocID="{681CAC3B-0488-4315-ADAE-F475C2D6F049}" presName="parentText" presStyleLbl="node1" presStyleIdx="5" presStyleCnt="6" custLinFactY="-30537" custLinFactNeighborY="-100000">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521A4FA9-2446-4F52-A13A-7440F05BCD31}" type="presOf" srcId="{E6CB1D23-BBD8-4875-97FB-76C6D1DF1786}" destId="{ECA2C48E-F743-4C45-B04A-3D046B3B5232}" srcOrd="0" destOrd="0" presId="urn:microsoft.com/office/officeart/2005/8/layout/vList2"/>
    <dgm:cxn modelId="{185E1945-1AF9-43AF-9FC8-06483391125E}"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4AA08D0A-3C84-4A5B-B279-4BFDF192F63E}" type="presOf" srcId="{681CAC3B-0488-4315-ADAE-F475C2D6F049}" destId="{BC09CCF2-9915-45F1-A0D2-AF0C8A072F03}" srcOrd="0" destOrd="0" presId="urn:microsoft.com/office/officeart/2005/8/layout/vList2"/>
    <dgm:cxn modelId="{B7B617ED-FA03-491D-A67D-88E5BE543563}" type="presOf" srcId="{42DA80EF-15E6-41D6-85F6-4F59594D0383}" destId="{47F42535-DFC2-4D29-B920-1C40FFE6B1E7}" srcOrd="0" destOrd="0" presId="urn:microsoft.com/office/officeart/2005/8/layout/vList2"/>
    <dgm:cxn modelId="{FF68EE97-C40A-42B2-B09A-E0640F3E1378}" srcId="{703D4D02-5513-427D-B6E9-B2E187EE0C3A}" destId="{681CAC3B-0488-4315-ADAE-F475C2D6F049}" srcOrd="5" destOrd="0" parTransId="{CF2EC926-ACBA-4430-A8D6-12BF902BD43C}" sibTransId="{7DA97C98-1590-4A80-91BF-73F8CF239C1A}"/>
    <dgm:cxn modelId="{6EE46842-E392-46CF-865C-4474EF9438C3}" srcId="{703D4D02-5513-427D-B6E9-B2E187EE0C3A}" destId="{42DA80EF-15E6-41D6-85F6-4F59594D0383}" srcOrd="1" destOrd="0" parTransId="{173CE497-2C0D-479E-8754-25C7B4AF6CFC}" sibTransId="{4B234F5B-63CB-40EB-8CF6-E8D6F48FDC56}"/>
    <dgm:cxn modelId="{DE243CD5-416D-4705-8F0F-EE4B7EA74EB7}"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1784C005-B702-4C18-B161-58A6B2C997C7}" type="presOf" srcId="{62D3FBED-765B-4C71-8C39-5546B46FF944}" destId="{5DC88683-B470-4890-B11A-2192BBAE432B}" srcOrd="0" destOrd="0" presId="urn:microsoft.com/office/officeart/2005/8/layout/vList2"/>
    <dgm:cxn modelId="{A349AD0B-B564-452D-B9A4-82A033A6F547}" type="presOf" srcId="{A6F3EE18-EFC8-4188-A792-2A0060986D91}" destId="{E0E1F7FC-C1DE-4EA7-994D-37AD03907CC6}" srcOrd="0" destOrd="0" presId="urn:microsoft.com/office/officeart/2005/8/layout/vList2"/>
    <dgm:cxn modelId="{FD1750EA-2F30-4079-A4E2-6B7F60A03C0A}" type="presParOf" srcId="{CC8763B3-4621-4666-B669-3C5BA2A30DBE}" destId="{ECA2C48E-F743-4C45-B04A-3D046B3B5232}" srcOrd="0" destOrd="0" presId="urn:microsoft.com/office/officeart/2005/8/layout/vList2"/>
    <dgm:cxn modelId="{0C0CA2B5-9E99-4874-AFF4-095D72FB213E}" type="presParOf" srcId="{CC8763B3-4621-4666-B669-3C5BA2A30DBE}" destId="{2E454826-67AD-4191-A11B-410BD9B8A386}" srcOrd="1" destOrd="0" presId="urn:microsoft.com/office/officeart/2005/8/layout/vList2"/>
    <dgm:cxn modelId="{50177050-E275-4E4C-A4B5-3D5D3E222D00}" type="presParOf" srcId="{CC8763B3-4621-4666-B669-3C5BA2A30DBE}" destId="{47F42535-DFC2-4D29-B920-1C40FFE6B1E7}" srcOrd="2" destOrd="0" presId="urn:microsoft.com/office/officeart/2005/8/layout/vList2"/>
    <dgm:cxn modelId="{1651679C-ABAD-4022-8342-AE62BF9981EB}" type="presParOf" srcId="{CC8763B3-4621-4666-B669-3C5BA2A30DBE}" destId="{35FB7A5C-EE80-4418-B452-E9BF5B7C52B3}" srcOrd="3" destOrd="0" presId="urn:microsoft.com/office/officeart/2005/8/layout/vList2"/>
    <dgm:cxn modelId="{B92F711D-B66A-46C1-9D9E-2657A92A1E66}" type="presParOf" srcId="{CC8763B3-4621-4666-B669-3C5BA2A30DBE}" destId="{E0E1F7FC-C1DE-4EA7-994D-37AD03907CC6}" srcOrd="4" destOrd="0" presId="urn:microsoft.com/office/officeart/2005/8/layout/vList2"/>
    <dgm:cxn modelId="{7451FD80-32C0-4FD3-8188-FB1F3A9D623D}" type="presParOf" srcId="{CC8763B3-4621-4666-B669-3C5BA2A30DBE}" destId="{05D370FE-9ED9-48C5-A0DA-9A88A5DF21BD}" srcOrd="5" destOrd="0" presId="urn:microsoft.com/office/officeart/2005/8/layout/vList2"/>
    <dgm:cxn modelId="{0E58D0DB-EC9C-4ADD-86F2-7B75D81A8EEE}" type="presParOf" srcId="{CC8763B3-4621-4666-B669-3C5BA2A30DBE}" destId="{5DC88683-B470-4890-B11A-2192BBAE432B}" srcOrd="6" destOrd="0" presId="urn:microsoft.com/office/officeart/2005/8/layout/vList2"/>
    <dgm:cxn modelId="{32657600-5E8A-433A-BD3D-0B0B9870B330}" type="presParOf" srcId="{CC8763B3-4621-4666-B669-3C5BA2A30DBE}" destId="{AF26FF60-9E6B-4277-8CC1-FCFCD740DD42}" srcOrd="7" destOrd="0" presId="urn:microsoft.com/office/officeart/2005/8/layout/vList2"/>
    <dgm:cxn modelId="{51A2943D-97DB-4860-A818-ABD5A721D787}" type="presParOf" srcId="{CC8763B3-4621-4666-B669-3C5BA2A30DBE}" destId="{F7B2C6EC-1BD4-4AE5-AB5A-E687F0A0AC0C}" srcOrd="8" destOrd="0" presId="urn:microsoft.com/office/officeart/2005/8/layout/vList2"/>
    <dgm:cxn modelId="{BD2DDB67-5BB1-46C3-A06C-963606749F43}" type="presParOf" srcId="{CC8763B3-4621-4666-B669-3C5BA2A30DBE}" destId="{3DEF2EDA-4F49-484C-80B1-81B3956C1C00}" srcOrd="9" destOrd="0" presId="urn:microsoft.com/office/officeart/2005/8/layout/vList2"/>
    <dgm:cxn modelId="{62DAAE69-C699-4434-889C-71DDC86E9236}" type="presParOf" srcId="{CC8763B3-4621-4666-B669-3C5BA2A30DBE}" destId="{BC09CCF2-9915-45F1-A0D2-AF0C8A072F03}" srcOrd="1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Human resource accounting</a:t>
          </a:r>
          <a:endParaRPr lang="en-MY" sz="3600" kern="1200" dirty="0">
            <a:solidFill>
              <a:schemeClr val="tx1"/>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Economic cost accounting measures</a:t>
          </a:r>
          <a:endParaRPr lang="en-MY" sz="3600" kern="1200" dirty="0">
            <a:solidFill>
              <a:schemeClr val="tx1"/>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bg1"/>
              </a:solidFill>
              <a:latin typeface="Arial"/>
              <a:ea typeface="+mn-ea"/>
              <a:cs typeface="+mn-cs"/>
            </a:rPr>
            <a:t>Key Performance Indicators (KPI)</a:t>
          </a:r>
          <a:endParaRPr lang="en-MY" sz="3600" kern="1200" dirty="0">
            <a:solidFill>
              <a:schemeClr val="bg1"/>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681CAC3B-0488-4315-ADAE-F475C2D6F04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CF2EC926-ACBA-4430-A8D6-12BF902BD43C}" type="parTrans" cxnId="{FF68EE97-C40A-42B2-B09A-E0640F3E1378}">
      <dgm:prSet/>
      <dgm:spPr/>
    </dgm:pt>
    <dgm:pt modelId="{7DA97C98-1590-4A80-91BF-73F8CF239C1A}" type="sibTrans" cxnId="{FF68EE97-C40A-42B2-B09A-E0640F3E137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3DEF2EDA-4F49-484C-80B1-81B3956C1C00}" type="pres">
      <dgm:prSet presAssocID="{2703C885-3B80-4502-887A-F2521210026A}" presName="spacer" presStyleCnt="0"/>
      <dgm:spPr/>
    </dgm:pt>
    <dgm:pt modelId="{BC09CCF2-9915-45F1-A0D2-AF0C8A072F03}" type="pres">
      <dgm:prSet presAssocID="{681CAC3B-0488-4315-ADAE-F475C2D6F049}" presName="parentText" presStyleLbl="node1" presStyleIdx="5" presStyleCnt="6" custLinFactY="-30537" custLinFactNeighborY="-100000">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1" destOrd="0" parTransId="{173CE497-2C0D-479E-8754-25C7B4AF6CFC}" sibTransId="{4B234F5B-63CB-40EB-8CF6-E8D6F48FDC56}"/>
    <dgm:cxn modelId="{A3EC576A-2B00-4650-9F81-2FC104322DE1}" type="presOf" srcId="{703D4D02-5513-427D-B6E9-B2E187EE0C3A}" destId="{CC8763B3-4621-4666-B669-3C5BA2A30DBE}" srcOrd="0" destOrd="0" presId="urn:microsoft.com/office/officeart/2005/8/layout/vList2"/>
    <dgm:cxn modelId="{B0BC6C18-C500-441B-A0B6-EAC901A458F3}" type="presOf" srcId="{A6F3EE18-EFC8-4188-A792-2A0060986D91}" destId="{E0E1F7FC-C1DE-4EA7-994D-37AD03907CC6}" srcOrd="0" destOrd="0" presId="urn:microsoft.com/office/officeart/2005/8/layout/vList2"/>
    <dgm:cxn modelId="{FCEED019-BCCA-4DAE-91AF-B68E108D44FC}" type="presOf" srcId="{E6CB1D23-BBD8-4875-97FB-76C6D1DF1786}" destId="{ECA2C48E-F743-4C45-B04A-3D046B3B5232}" srcOrd="0" destOrd="0" presId="urn:microsoft.com/office/officeart/2005/8/layout/vList2"/>
    <dgm:cxn modelId="{B29CCEF7-CCD5-443D-B963-2C028BE345C3}"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78541BCF-978D-4440-8D40-805D7129DE9B}" srcId="{703D4D02-5513-427D-B6E9-B2E187EE0C3A}" destId="{A6F3EE18-EFC8-4188-A792-2A0060986D91}" srcOrd="2" destOrd="0" parTransId="{747156B1-ABD3-4CEE-88BC-D3EC9B0A3E5C}" sibTransId="{C153DD56-4AAD-4C03-A4A0-0172E311CF27}"/>
    <dgm:cxn modelId="{1BCEEA61-BE00-4ACB-974D-6FEAB508B243}" type="presOf" srcId="{62D3FBED-765B-4C71-8C39-5546B46FF944}" destId="{5DC88683-B470-4890-B11A-2192BBAE432B}" srcOrd="0" destOrd="0" presId="urn:microsoft.com/office/officeart/2005/8/layout/vList2"/>
    <dgm:cxn modelId="{EADAB49C-F35B-4222-9166-1874F2E8DAD0}" type="presOf" srcId="{0431BE58-52DD-4257-A5DA-C0A4B849590E}" destId="{F7B2C6EC-1BD4-4AE5-AB5A-E687F0A0AC0C}" srcOrd="0" destOrd="0" presId="urn:microsoft.com/office/officeart/2005/8/layout/vList2"/>
    <dgm:cxn modelId="{332469E0-62CE-4146-82FD-7988B0C8EACB}" type="presOf" srcId="{681CAC3B-0488-4315-ADAE-F475C2D6F049}" destId="{BC09CCF2-9915-45F1-A0D2-AF0C8A072F03}"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FF68EE97-C40A-42B2-B09A-E0640F3E1378}" srcId="{703D4D02-5513-427D-B6E9-B2E187EE0C3A}" destId="{681CAC3B-0488-4315-ADAE-F475C2D6F049}" srcOrd="5" destOrd="0" parTransId="{CF2EC926-ACBA-4430-A8D6-12BF902BD43C}" sibTransId="{7DA97C98-1590-4A80-91BF-73F8CF239C1A}"/>
    <dgm:cxn modelId="{AE480FC2-6AB0-4C23-9A9C-B34C4B3F677C}" srcId="{703D4D02-5513-427D-B6E9-B2E187EE0C3A}" destId="{62D3FBED-765B-4C71-8C39-5546B46FF944}" srcOrd="3" destOrd="0" parTransId="{AE936468-A526-43C2-ABF2-ECC609C95CDE}" sibTransId="{AED23493-115A-4424-B34D-DB9B612CB3C8}"/>
    <dgm:cxn modelId="{C9E022AA-53C3-49D6-A0A2-F05AF2AE9D3E}" type="presParOf" srcId="{CC8763B3-4621-4666-B669-3C5BA2A30DBE}" destId="{ECA2C48E-F743-4C45-B04A-3D046B3B5232}" srcOrd="0" destOrd="0" presId="urn:microsoft.com/office/officeart/2005/8/layout/vList2"/>
    <dgm:cxn modelId="{0AD68352-5FB5-4FD3-9AB1-3C5E71CF1CB0}" type="presParOf" srcId="{CC8763B3-4621-4666-B669-3C5BA2A30DBE}" destId="{2E454826-67AD-4191-A11B-410BD9B8A386}" srcOrd="1" destOrd="0" presId="urn:microsoft.com/office/officeart/2005/8/layout/vList2"/>
    <dgm:cxn modelId="{7EA654CB-149F-404F-A63C-AB13A7CD28F5}" type="presParOf" srcId="{CC8763B3-4621-4666-B669-3C5BA2A30DBE}" destId="{47F42535-DFC2-4D29-B920-1C40FFE6B1E7}" srcOrd="2" destOrd="0" presId="urn:microsoft.com/office/officeart/2005/8/layout/vList2"/>
    <dgm:cxn modelId="{A4A01ACF-23AE-42F7-93C7-2B345E0E2391}" type="presParOf" srcId="{CC8763B3-4621-4666-B669-3C5BA2A30DBE}" destId="{35FB7A5C-EE80-4418-B452-E9BF5B7C52B3}" srcOrd="3" destOrd="0" presId="urn:microsoft.com/office/officeart/2005/8/layout/vList2"/>
    <dgm:cxn modelId="{2501CD24-D9A6-4980-B666-A8D6CA91FF68}" type="presParOf" srcId="{CC8763B3-4621-4666-B669-3C5BA2A30DBE}" destId="{E0E1F7FC-C1DE-4EA7-994D-37AD03907CC6}" srcOrd="4" destOrd="0" presId="urn:microsoft.com/office/officeart/2005/8/layout/vList2"/>
    <dgm:cxn modelId="{33FCDC57-3933-4CA2-B5CB-ED3B51974BC0}" type="presParOf" srcId="{CC8763B3-4621-4666-B669-3C5BA2A30DBE}" destId="{05D370FE-9ED9-48C5-A0DA-9A88A5DF21BD}" srcOrd="5" destOrd="0" presId="urn:microsoft.com/office/officeart/2005/8/layout/vList2"/>
    <dgm:cxn modelId="{D41A1F87-2780-4F8C-AC03-7D6395AEB88E}" type="presParOf" srcId="{CC8763B3-4621-4666-B669-3C5BA2A30DBE}" destId="{5DC88683-B470-4890-B11A-2192BBAE432B}" srcOrd="6" destOrd="0" presId="urn:microsoft.com/office/officeart/2005/8/layout/vList2"/>
    <dgm:cxn modelId="{8EB0621E-9B10-4867-8940-87A3CEF78370}" type="presParOf" srcId="{CC8763B3-4621-4666-B669-3C5BA2A30DBE}" destId="{AF26FF60-9E6B-4277-8CC1-FCFCD740DD42}" srcOrd="7" destOrd="0" presId="urn:microsoft.com/office/officeart/2005/8/layout/vList2"/>
    <dgm:cxn modelId="{9ECE90A5-0CD5-44ED-AB47-2777021CAD53}" type="presParOf" srcId="{CC8763B3-4621-4666-B669-3C5BA2A30DBE}" destId="{F7B2C6EC-1BD4-4AE5-AB5A-E687F0A0AC0C}" srcOrd="8" destOrd="0" presId="urn:microsoft.com/office/officeart/2005/8/layout/vList2"/>
    <dgm:cxn modelId="{77F35E1C-F067-4777-BB2C-D7581BDF0301}" type="presParOf" srcId="{CC8763B3-4621-4666-B669-3C5BA2A30DBE}" destId="{3DEF2EDA-4F49-484C-80B1-81B3956C1C00}" srcOrd="9" destOrd="0" presId="urn:microsoft.com/office/officeart/2005/8/layout/vList2"/>
    <dgm:cxn modelId="{3DC3D5E0-0A1E-4759-91F3-1783A2BABB26}" type="presParOf" srcId="{CC8763B3-4621-4666-B669-3C5BA2A30DBE}" destId="{BC09CCF2-9915-45F1-A0D2-AF0C8A072F03}"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Human resource accounting</a:t>
          </a:r>
          <a:endParaRPr lang="en-MY" sz="3600" kern="1200" dirty="0">
            <a:solidFill>
              <a:schemeClr val="tx1"/>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Economic cost accounting measures</a:t>
          </a:r>
          <a:endParaRPr lang="en-MY" sz="3600" kern="1200" dirty="0">
            <a:solidFill>
              <a:schemeClr val="tx1"/>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Key Performance Indicators </a:t>
          </a:r>
          <a:r>
            <a:rPr lang="en-US" sz="3600" kern="1200" dirty="0" smtClean="0">
              <a:solidFill>
                <a:schemeClr val="bg1"/>
              </a:solidFill>
              <a:latin typeface="Arial"/>
              <a:ea typeface="+mn-ea"/>
              <a:cs typeface="+mn-cs"/>
            </a:rPr>
            <a:t>(KPI)</a:t>
          </a:r>
          <a:endParaRPr lang="en-MY" sz="3600" kern="1200" dirty="0">
            <a:solidFill>
              <a:schemeClr val="bg1"/>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681CAC3B-0488-4315-ADAE-F475C2D6F049}">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chemeClr val="bg1"/>
              </a:solidFill>
              <a:latin typeface="Arial"/>
              <a:ea typeface="+mn-ea"/>
              <a:cs typeface="+mn-cs"/>
            </a:rPr>
            <a:t>Key HR Metrics</a:t>
          </a:r>
          <a:endParaRPr lang="en-MY" sz="3600" kern="1200" dirty="0">
            <a:solidFill>
              <a:schemeClr val="bg1"/>
            </a:solidFill>
            <a:latin typeface="Arial"/>
            <a:ea typeface="+mn-ea"/>
            <a:cs typeface="+mn-cs"/>
          </a:endParaRPr>
        </a:p>
      </dgm:t>
    </dgm:pt>
    <dgm:pt modelId="{CF2EC926-ACBA-4430-A8D6-12BF902BD43C}" type="parTrans" cxnId="{FF68EE97-C40A-42B2-B09A-E0640F3E1378}">
      <dgm:prSet/>
      <dgm:spPr/>
    </dgm:pt>
    <dgm:pt modelId="{7DA97C98-1590-4A80-91BF-73F8CF239C1A}" type="sibTrans" cxnId="{FF68EE97-C40A-42B2-B09A-E0640F3E137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3DEF2EDA-4F49-484C-80B1-81B3956C1C00}" type="pres">
      <dgm:prSet presAssocID="{2703C885-3B80-4502-887A-F2521210026A}" presName="spacer" presStyleCnt="0"/>
      <dgm:spPr/>
    </dgm:pt>
    <dgm:pt modelId="{BC09CCF2-9915-45F1-A0D2-AF0C8A072F03}" type="pres">
      <dgm:prSet presAssocID="{681CAC3B-0488-4315-ADAE-F475C2D6F049}" presName="parentText" presStyleLbl="node1" presStyleIdx="5" presStyleCnt="6" custLinFactY="-30537" custLinFactNeighborY="-100000">
        <dgm:presLayoutVars>
          <dgm:chMax val="0"/>
          <dgm:bulletEnabled val="1"/>
        </dgm:presLayoutVars>
      </dgm:prSet>
      <dgm:spPr/>
      <dgm:t>
        <a:bodyPr/>
        <a:lstStyle/>
        <a:p>
          <a:endParaRPr lang="en-US"/>
        </a:p>
      </dgm:t>
    </dgm:pt>
  </dgm:ptLst>
  <dgm:cxnLst>
    <dgm:cxn modelId="{8031C9D7-78F9-4188-9B9C-EB1391EF9EB8}" type="presOf" srcId="{62D3FBED-765B-4C71-8C39-5546B46FF944}" destId="{5DC88683-B470-4890-B11A-2192BBAE432B}"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9DF698CA-21C6-4106-A2B3-0BE5B1CB600E}"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D7D5836B-376F-489D-9DB9-D6670BD27853}" type="presOf" srcId="{681CAC3B-0488-4315-ADAE-F475C2D6F049}" destId="{BC09CCF2-9915-45F1-A0D2-AF0C8A072F03}" srcOrd="0" destOrd="0" presId="urn:microsoft.com/office/officeart/2005/8/layout/vList2"/>
    <dgm:cxn modelId="{B96CBBF6-7DA6-486F-B02E-DAEAAF0B7873}" type="presOf" srcId="{703D4D02-5513-427D-B6E9-B2E187EE0C3A}" destId="{CC8763B3-4621-4666-B669-3C5BA2A30DBE}" srcOrd="0" destOrd="0" presId="urn:microsoft.com/office/officeart/2005/8/layout/vList2"/>
    <dgm:cxn modelId="{425249C2-E234-4129-868F-73AA89951DBF}" type="presOf" srcId="{A6F3EE18-EFC8-4188-A792-2A0060986D91}" destId="{E0E1F7FC-C1DE-4EA7-994D-37AD03907CC6}" srcOrd="0" destOrd="0" presId="urn:microsoft.com/office/officeart/2005/8/layout/vList2"/>
    <dgm:cxn modelId="{3F68EAEF-AA1B-4E8D-8508-7DE94EFB812F}" type="presOf" srcId="{E6CB1D23-BBD8-4875-97FB-76C6D1DF1786}" destId="{ECA2C48E-F743-4C45-B04A-3D046B3B5232}" srcOrd="0" destOrd="0" presId="urn:microsoft.com/office/officeart/2005/8/layout/vList2"/>
    <dgm:cxn modelId="{C1175F0E-3DE8-498A-8D48-46A1821D318E}" type="presOf" srcId="{0431BE58-52DD-4257-A5DA-C0A4B849590E}" destId="{F7B2C6EC-1BD4-4AE5-AB5A-E687F0A0AC0C}" srcOrd="0" destOrd="0" presId="urn:microsoft.com/office/officeart/2005/8/layout/vList2"/>
    <dgm:cxn modelId="{FF68EE97-C40A-42B2-B09A-E0640F3E1378}" srcId="{703D4D02-5513-427D-B6E9-B2E187EE0C3A}" destId="{681CAC3B-0488-4315-ADAE-F475C2D6F049}" srcOrd="5" destOrd="0" parTransId="{CF2EC926-ACBA-4430-A8D6-12BF902BD43C}" sibTransId="{7DA97C98-1590-4A80-91BF-73F8CF239C1A}"/>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E466C911-ED9E-41D5-ADA0-9A5C13ED9B65}" type="presParOf" srcId="{CC8763B3-4621-4666-B669-3C5BA2A30DBE}" destId="{ECA2C48E-F743-4C45-B04A-3D046B3B5232}" srcOrd="0" destOrd="0" presId="urn:microsoft.com/office/officeart/2005/8/layout/vList2"/>
    <dgm:cxn modelId="{5A5C5344-B08F-4E96-A46D-7BEAFBD5439F}" type="presParOf" srcId="{CC8763B3-4621-4666-B669-3C5BA2A30DBE}" destId="{2E454826-67AD-4191-A11B-410BD9B8A386}" srcOrd="1" destOrd="0" presId="urn:microsoft.com/office/officeart/2005/8/layout/vList2"/>
    <dgm:cxn modelId="{7B04C553-FB87-4B34-AFC2-35F8F68BD7E2}" type="presParOf" srcId="{CC8763B3-4621-4666-B669-3C5BA2A30DBE}" destId="{47F42535-DFC2-4D29-B920-1C40FFE6B1E7}" srcOrd="2" destOrd="0" presId="urn:microsoft.com/office/officeart/2005/8/layout/vList2"/>
    <dgm:cxn modelId="{14E3204A-133A-4F5F-B809-8C5815597009}" type="presParOf" srcId="{CC8763B3-4621-4666-B669-3C5BA2A30DBE}" destId="{35FB7A5C-EE80-4418-B452-E9BF5B7C52B3}" srcOrd="3" destOrd="0" presId="urn:microsoft.com/office/officeart/2005/8/layout/vList2"/>
    <dgm:cxn modelId="{9484A081-85A5-419B-889F-AFE8F12F75FA}" type="presParOf" srcId="{CC8763B3-4621-4666-B669-3C5BA2A30DBE}" destId="{E0E1F7FC-C1DE-4EA7-994D-37AD03907CC6}" srcOrd="4" destOrd="0" presId="urn:microsoft.com/office/officeart/2005/8/layout/vList2"/>
    <dgm:cxn modelId="{82703087-C18C-4B3D-BDC7-2106681EC7D5}" type="presParOf" srcId="{CC8763B3-4621-4666-B669-3C5BA2A30DBE}" destId="{05D370FE-9ED9-48C5-A0DA-9A88A5DF21BD}" srcOrd="5" destOrd="0" presId="urn:microsoft.com/office/officeart/2005/8/layout/vList2"/>
    <dgm:cxn modelId="{44EC2CF8-3CED-479C-8744-1E7F5684CC0C}" type="presParOf" srcId="{CC8763B3-4621-4666-B669-3C5BA2A30DBE}" destId="{5DC88683-B470-4890-B11A-2192BBAE432B}" srcOrd="6" destOrd="0" presId="urn:microsoft.com/office/officeart/2005/8/layout/vList2"/>
    <dgm:cxn modelId="{2B0D473C-C7D1-4400-A401-B6886B32948A}" type="presParOf" srcId="{CC8763B3-4621-4666-B669-3C5BA2A30DBE}" destId="{AF26FF60-9E6B-4277-8CC1-FCFCD740DD42}" srcOrd="7" destOrd="0" presId="urn:microsoft.com/office/officeart/2005/8/layout/vList2"/>
    <dgm:cxn modelId="{7835DD12-314C-40AA-9388-6C6055618ED7}" type="presParOf" srcId="{CC8763B3-4621-4666-B669-3C5BA2A30DBE}" destId="{F7B2C6EC-1BD4-4AE5-AB5A-E687F0A0AC0C}" srcOrd="8" destOrd="0" presId="urn:microsoft.com/office/officeart/2005/8/layout/vList2"/>
    <dgm:cxn modelId="{A773CAF8-500F-4954-AB70-C7D4804E96D4}" type="presParOf" srcId="{CC8763B3-4621-4666-B669-3C5BA2A30DBE}" destId="{3DEF2EDA-4F49-484C-80B1-81B3956C1C00}" srcOrd="9" destOrd="0" presId="urn:microsoft.com/office/officeart/2005/8/layout/vList2"/>
    <dgm:cxn modelId="{6F0A4834-AB5A-45DF-8EA4-4F4905690462}" type="presParOf" srcId="{CC8763B3-4621-4666-B669-3C5BA2A30DBE}" destId="{BC09CCF2-9915-45F1-A0D2-AF0C8A072F03}"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2133600"/>
            <a:ext cx="8077200" cy="2057400"/>
          </a:xfrm>
        </p:spPr>
        <p:txBody>
          <a:bodyPr>
            <a:normAutofit/>
          </a:bodyPr>
          <a:lstStyle/>
          <a:p>
            <a:r>
              <a:rPr lang="en-MY" sz="6000" dirty="0" smtClean="0"/>
              <a:t>MEASUREMENT AND ANALYSIS - I</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r>
              <a:rPr lang="en-US" dirty="0" smtClean="0"/>
              <a:t>Subjective attitudinal measures</a:t>
            </a:r>
            <a:endParaRPr lang="en-US" dirty="0"/>
          </a:p>
        </p:txBody>
      </p:sp>
      <p:sp>
        <p:nvSpPr>
          <p:cNvPr id="3" name="Content Placeholder 2"/>
          <p:cNvSpPr>
            <a:spLocks noGrp="1"/>
          </p:cNvSpPr>
          <p:nvPr>
            <p:ph idx="1"/>
          </p:nvPr>
        </p:nvSpPr>
        <p:spPr>
          <a:xfrm>
            <a:off x="381000" y="1066800"/>
            <a:ext cx="8077200" cy="4953000"/>
          </a:xfrm>
        </p:spPr>
        <p:txBody>
          <a:bodyPr>
            <a:normAutofit lnSpcReduction="10000"/>
          </a:bodyPr>
          <a:lstStyle/>
          <a:p>
            <a:pPr>
              <a:buNone/>
            </a:pPr>
            <a:r>
              <a:rPr lang="en-US" sz="2400" dirty="0" smtClean="0"/>
              <a:t>The value of an HR activity or the performance of the entire HR department can be assessed with subjective behavioral measures. This assessment is sometimes called an HR audit</a:t>
            </a:r>
            <a:endParaRPr lang="en-US" sz="2400" dirty="0" smtClean="0"/>
          </a:p>
          <a:p>
            <a:endParaRPr lang="en-US" sz="2400" dirty="0" smtClean="0"/>
          </a:p>
          <a:p>
            <a:r>
              <a:rPr lang="en-US" sz="2400" dirty="0" smtClean="0"/>
              <a:t>A </a:t>
            </a:r>
            <a:r>
              <a:rPr lang="en-US" sz="2400" dirty="0" smtClean="0"/>
              <a:t>human resource audit evaluates the effectiveness of the human resource department</a:t>
            </a:r>
          </a:p>
          <a:p>
            <a:r>
              <a:rPr lang="en-US" sz="2400" dirty="0" smtClean="0"/>
              <a:t>How well do the policies and programs sponsored by the human resource department meet the needs of the employees and the company</a:t>
            </a:r>
          </a:p>
          <a:p>
            <a:r>
              <a:rPr lang="en-US" sz="2400" dirty="0" smtClean="0"/>
              <a:t>Most HR audits rely on the subjective </a:t>
            </a:r>
            <a:r>
              <a:rPr lang="en-US" sz="2400" dirty="0" smtClean="0"/>
              <a:t>judgments </a:t>
            </a:r>
            <a:r>
              <a:rPr lang="en-US" sz="2400" dirty="0" smtClean="0"/>
              <a:t>and candid feedback of line managers or the professional opinions of external experts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r>
              <a:rPr lang="en-US" dirty="0" smtClean="0"/>
              <a:t>HR AUDITS</a:t>
            </a:r>
            <a:endParaRPr lang="en-US" dirty="0"/>
          </a:p>
        </p:txBody>
      </p:sp>
      <p:sp>
        <p:nvSpPr>
          <p:cNvPr id="3" name="Content Placeholder 2"/>
          <p:cNvSpPr>
            <a:spLocks noGrp="1"/>
          </p:cNvSpPr>
          <p:nvPr>
            <p:ph idx="1"/>
          </p:nvPr>
        </p:nvSpPr>
        <p:spPr>
          <a:xfrm>
            <a:off x="152400" y="914400"/>
            <a:ext cx="8763000" cy="5334000"/>
          </a:xfrm>
        </p:spPr>
        <p:txBody>
          <a:bodyPr>
            <a:noAutofit/>
          </a:bodyPr>
          <a:lstStyle/>
          <a:p>
            <a:r>
              <a:rPr lang="en-US" sz="2400" dirty="0" smtClean="0"/>
              <a:t>A </a:t>
            </a:r>
            <a:r>
              <a:rPr lang="en-US" sz="2400" i="1" dirty="0" smtClean="0"/>
              <a:t>compliance audit </a:t>
            </a:r>
            <a:r>
              <a:rPr lang="en-US" sz="2400" dirty="0" smtClean="0"/>
              <a:t>focuses on risk mitigation issues, such as the firm’s diversity measures, pension plan participation, payroll accuracy, and other aspects of compensation and benefits. Compliance audits are often performed after an alleged violation to ensure that the current policies are appropriate and if they are being </a:t>
            </a:r>
            <a:r>
              <a:rPr lang="en-US" sz="2400" dirty="0" smtClean="0"/>
              <a:t>followed.</a:t>
            </a:r>
          </a:p>
          <a:p>
            <a:endParaRPr lang="en-US" sz="1200" dirty="0" smtClean="0"/>
          </a:p>
          <a:p>
            <a:r>
              <a:rPr lang="en-US" sz="2400" dirty="0" smtClean="0"/>
              <a:t>A </a:t>
            </a:r>
            <a:r>
              <a:rPr lang="en-US" sz="2400" i="1" dirty="0" smtClean="0"/>
              <a:t>value- creation audit </a:t>
            </a:r>
            <a:r>
              <a:rPr lang="en-US" sz="2400" dirty="0" smtClean="0"/>
              <a:t>focuses broadly on how well the HR policies and programs correlate with the business priorities and whether the HR activities can be performed more efficiently. A full audit would examine all HR functional areas, including staffing and recruitment, job analysis and descriptions, compensation and benefits programs, performance management, training and development, employee relations and policies, and HR metrics.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655639"/>
          </a:xfrm>
        </p:spPr>
        <p:txBody>
          <a:bodyPr/>
          <a:lstStyle/>
          <a:p>
            <a:r>
              <a:rPr lang="en-US" dirty="0" smtClean="0"/>
              <a:t>HUMAN RESOURCE AUDIT PROCESS</a:t>
            </a:r>
            <a:endParaRPr lang="en-US" dirty="0"/>
          </a:p>
        </p:txBody>
      </p:sp>
      <p:pic>
        <p:nvPicPr>
          <p:cNvPr id="2062" name="Picture 14"/>
          <p:cNvPicPr>
            <a:picLocks noChangeAspect="1" noChangeArrowheads="1"/>
          </p:cNvPicPr>
          <p:nvPr/>
        </p:nvPicPr>
        <p:blipFill>
          <a:blip r:embed="rId2"/>
          <a:srcRect/>
          <a:stretch>
            <a:fillRect/>
          </a:stretch>
        </p:blipFill>
        <p:spPr bwMode="auto">
          <a:xfrm>
            <a:off x="990600" y="1143000"/>
            <a:ext cx="6884132" cy="4705350"/>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 xmlns:a16="http://schemas.microsoft.com/office/drawing/2014/main" id="{A0B2B4DD-46ED-4D8E-A965-A0C0CF193711}"/>
              </a:ext>
            </a:extLst>
          </p:cNvPr>
          <p:cNvSpPr txBox="1"/>
          <p:nvPr/>
        </p:nvSpPr>
        <p:spPr>
          <a:xfrm>
            <a:off x="914400" y="1844824"/>
            <a:ext cx="7772400" cy="2677656"/>
          </a:xfrm>
          <a:prstGeom prst="rect">
            <a:avLst/>
          </a:prstGeom>
          <a:noFill/>
        </p:spPr>
        <p:txBody>
          <a:bodyPr wrap="square" rtlCol="0">
            <a:spAutoFit/>
          </a:bodyPr>
          <a:lstStyle/>
          <a:p>
            <a:endParaRPr lang="en-MY" sz="2400" dirty="0"/>
          </a:p>
          <a:p>
            <a:pPr marL="285750" indent="-285750">
              <a:buFont typeface="Wingdings" panose="05000000000000000000" pitchFamily="2" charset="2"/>
              <a:buChar char="§"/>
            </a:pPr>
            <a:r>
              <a:rPr lang="en-MY" sz="2400" b="1" dirty="0"/>
              <a:t>Qualitative data: </a:t>
            </a:r>
            <a:r>
              <a:rPr lang="en-MY" sz="2400" dirty="0"/>
              <a:t>It is the non-numerical data. For </a:t>
            </a:r>
            <a:r>
              <a:rPr lang="en-MY" sz="2400" dirty="0" err="1"/>
              <a:t>eg.</a:t>
            </a:r>
            <a:r>
              <a:rPr lang="en-MY" sz="2400" dirty="0"/>
              <a:t>, texture of the skin, colour of eyes, etc.</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b="1" dirty="0"/>
              <a:t>Quantitative data: </a:t>
            </a:r>
            <a:r>
              <a:rPr lang="en-MY" sz="2400" dirty="0"/>
              <a:t>Quantitative data is given in numbers. Data in the form of questions such as “how much”, “how many”, gives the quantitative data.</a:t>
            </a:r>
          </a:p>
        </p:txBody>
      </p:sp>
    </p:spTree>
    <p:extLst>
      <p:ext uri="{BB962C8B-B14F-4D97-AF65-F5344CB8AC3E}">
        <p14:creationId xmlns="" xmlns:p14="http://schemas.microsoft.com/office/powerpoint/2010/main" val="223739534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 xmlns:p14="http://schemas.microsoft.com/office/powerpoint/2010/main" val="201160811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6A535A-3110-4E5E-BB45-2E41ABD2021B}"/>
              </a:ext>
            </a:extLst>
          </p:cNvPr>
          <p:cNvSpPr>
            <a:spLocks noGrp="1"/>
          </p:cNvSpPr>
          <p:nvPr>
            <p:ph type="title"/>
          </p:nvPr>
        </p:nvSpPr>
        <p:spPr>
          <a:xfrm>
            <a:off x="990600" y="152400"/>
            <a:ext cx="7200900" cy="608985"/>
          </a:xfrm>
        </p:spPr>
        <p:txBody>
          <a:bodyPr/>
          <a:lstStyle/>
          <a:p>
            <a:r>
              <a:rPr lang="en-MY" dirty="0"/>
              <a:t>Quantitative Research</a:t>
            </a:r>
          </a:p>
        </p:txBody>
      </p:sp>
      <p:sp>
        <p:nvSpPr>
          <p:cNvPr id="4" name="TextBox 3">
            <a:extLst>
              <a:ext uri="{FF2B5EF4-FFF2-40B4-BE49-F238E27FC236}">
                <a16:creationId xmlns="" xmlns:a16="http://schemas.microsoft.com/office/drawing/2014/main" id="{1CB971EB-C25C-4C19-966A-4A4569619352}"/>
              </a:ext>
            </a:extLst>
          </p:cNvPr>
          <p:cNvSpPr txBox="1"/>
          <p:nvPr/>
        </p:nvSpPr>
        <p:spPr>
          <a:xfrm>
            <a:off x="533400" y="838200"/>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 xmlns:p14="http://schemas.microsoft.com/office/powerpoint/2010/main" val="5793296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 xmlns:p14="http://schemas.microsoft.com/office/powerpoint/2010/main" val="411969156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 xmlns:p14="http://schemas.microsoft.com/office/powerpoint/2010/main" val="107287005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 xmlns:p14="http://schemas.microsoft.com/office/powerpoint/2010/main" val="108455559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 xmlns:p14="http://schemas.microsoft.com/office/powerpoint/2010/main" val="246761045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C9F973-923A-41FB-A007-079CF23FCB50}"/>
              </a:ext>
            </a:extLst>
          </p:cNvPr>
          <p:cNvSpPr>
            <a:spLocks noGrp="1"/>
          </p:cNvSpPr>
          <p:nvPr>
            <p:ph type="title"/>
          </p:nvPr>
        </p:nvSpPr>
        <p:spPr>
          <a:xfrm>
            <a:off x="914400" y="228600"/>
            <a:ext cx="7200900" cy="685185"/>
          </a:xfrm>
        </p:spPr>
        <p:txBody>
          <a:bodyPr/>
          <a:lstStyle/>
          <a:p>
            <a:r>
              <a:rPr lang="en-MY" dirty="0"/>
              <a:t>Essentials of Statistics</a:t>
            </a:r>
          </a:p>
        </p:txBody>
      </p:sp>
      <p:sp>
        <p:nvSpPr>
          <p:cNvPr id="4" name="TextBox 3">
            <a:extLst>
              <a:ext uri="{FF2B5EF4-FFF2-40B4-BE49-F238E27FC236}">
                <a16:creationId xmlns="" xmlns:a16="http://schemas.microsoft.com/office/drawing/2014/main" id="{0FA07627-3FA9-4ED1-A2E9-22920761C716}"/>
              </a:ext>
            </a:extLst>
          </p:cNvPr>
          <p:cNvSpPr txBox="1"/>
          <p:nvPr/>
        </p:nvSpPr>
        <p:spPr>
          <a:xfrm>
            <a:off x="762000" y="1143000"/>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 xmlns:p14="http://schemas.microsoft.com/office/powerpoint/2010/main" val="1512034777"/>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 xmlns:p14="http://schemas.microsoft.com/office/powerpoint/2010/main" val="3054234349"/>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 xmlns:p14="http://schemas.microsoft.com/office/powerpoint/2010/main" val="384051484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 xmlns:p14="http://schemas.microsoft.com/office/powerpoint/2010/main" val="314411151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 xmlns:p14="http://schemas.microsoft.com/office/powerpoint/2010/main" val="99805208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579439"/>
          </a:xfrm>
        </p:spPr>
        <p:txBody>
          <a:bodyPr/>
          <a:lstStyle/>
          <a:p>
            <a:r>
              <a:rPr lang="en-US" dirty="0" smtClean="0"/>
              <a:t>Human resource accounting</a:t>
            </a:r>
            <a:endParaRPr lang="en-US" dirty="0"/>
          </a:p>
        </p:txBody>
      </p:sp>
      <p:sp>
        <p:nvSpPr>
          <p:cNvPr id="3" name="Content Placeholder 2"/>
          <p:cNvSpPr>
            <a:spLocks noGrp="1"/>
          </p:cNvSpPr>
          <p:nvPr>
            <p:ph idx="1"/>
          </p:nvPr>
        </p:nvSpPr>
        <p:spPr>
          <a:xfrm>
            <a:off x="457200" y="1066800"/>
            <a:ext cx="8305800" cy="4724400"/>
          </a:xfrm>
        </p:spPr>
        <p:txBody>
          <a:bodyPr>
            <a:noAutofit/>
          </a:bodyPr>
          <a:lstStyle/>
          <a:p>
            <a:r>
              <a:rPr lang="en-US" sz="2400" dirty="0" smtClean="0"/>
              <a:t>Human resource accounting refers to the process of identifying and measuring HR data and communicating this information along with financial data to interested parties, especially investors and managers. </a:t>
            </a:r>
            <a:endParaRPr lang="en-US" sz="2400" dirty="0" smtClean="0"/>
          </a:p>
          <a:p>
            <a:r>
              <a:rPr lang="en-US" sz="2400" dirty="0" smtClean="0"/>
              <a:t>This </a:t>
            </a:r>
            <a:r>
              <a:rPr lang="en-US" sz="2400" dirty="0" smtClean="0"/>
              <a:t>information is especially valuable for managers of service firms where people are the key assets of the firm, such as public accounting firms, management consulting firms, and sports teams</a:t>
            </a:r>
            <a:r>
              <a:rPr lang="en-US" sz="2400" dirty="0" smtClean="0"/>
              <a:t>.</a:t>
            </a:r>
          </a:p>
          <a:p>
            <a:r>
              <a:rPr lang="en-US" sz="2400" dirty="0" smtClean="0"/>
              <a:t>The purpose of human resource accounting is to improve the quality of financial decisions affecting human resource activities.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200900" cy="579439"/>
          </a:xfrm>
        </p:spPr>
        <p:txBody>
          <a:bodyPr>
            <a:noAutofit/>
          </a:bodyPr>
          <a:lstStyle/>
          <a:p>
            <a:pPr algn="ctr"/>
            <a:r>
              <a:rPr lang="en-US" sz="3600" dirty="0" smtClean="0"/>
              <a:t>Outlay Cost</a:t>
            </a:r>
            <a:endParaRPr lang="en-US" sz="3600" dirty="0"/>
          </a:p>
        </p:txBody>
      </p:sp>
      <p:sp>
        <p:nvSpPr>
          <p:cNvPr id="3" name="Content Placeholder 2"/>
          <p:cNvSpPr>
            <a:spLocks noGrp="1"/>
          </p:cNvSpPr>
          <p:nvPr>
            <p:ph idx="1"/>
          </p:nvPr>
        </p:nvSpPr>
        <p:spPr>
          <a:xfrm>
            <a:off x="609600" y="1981200"/>
            <a:ext cx="8001000" cy="3962400"/>
          </a:xfrm>
        </p:spPr>
        <p:txBody>
          <a:bodyPr>
            <a:noAutofit/>
          </a:bodyPr>
          <a:lstStyle/>
          <a:p>
            <a:pPr marL="457200" indent="-457200"/>
            <a:r>
              <a:rPr lang="en-US" sz="2400" dirty="0" smtClean="0"/>
              <a:t>The </a:t>
            </a:r>
            <a:r>
              <a:rPr lang="en-US" sz="2400" dirty="0" smtClean="0"/>
              <a:t>outlay cost is also referred to as the </a:t>
            </a:r>
            <a:r>
              <a:rPr lang="en-US" sz="2400" dirty="0" smtClean="0"/>
              <a:t>historical acquisition </a:t>
            </a:r>
            <a:r>
              <a:rPr lang="en-US" sz="2400" dirty="0" smtClean="0"/>
              <a:t>cost. This measure represents the value of “human capital” and includes all of the costs associated with recruiting, selecting, training, and developing employees for a firm. It has been suggested that these costs should be capitalized and treated the same way as costs for capital equipment, which are depreciated over the expected useful life of the assets</a:t>
            </a:r>
            <a:r>
              <a:rPr lang="en-US" sz="2400" dirty="0" smtClean="0"/>
              <a:t>.</a:t>
            </a:r>
            <a:endParaRPr lang="en-US" sz="24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pPr algn="ctr"/>
            <a:r>
              <a:rPr lang="en-US" dirty="0" smtClean="0"/>
              <a:t>Replacement cost</a:t>
            </a:r>
            <a:endParaRPr lang="en-US" dirty="0"/>
          </a:p>
        </p:txBody>
      </p:sp>
      <p:sp>
        <p:nvSpPr>
          <p:cNvPr id="3" name="Content Placeholder 2"/>
          <p:cNvSpPr>
            <a:spLocks noGrp="1"/>
          </p:cNvSpPr>
          <p:nvPr>
            <p:ph idx="1"/>
          </p:nvPr>
        </p:nvSpPr>
        <p:spPr>
          <a:xfrm>
            <a:off x="990600" y="1600200"/>
            <a:ext cx="7200900" cy="3809999"/>
          </a:xfrm>
        </p:spPr>
        <p:txBody>
          <a:bodyPr>
            <a:normAutofit/>
          </a:bodyPr>
          <a:lstStyle/>
          <a:p>
            <a:pPr marL="457200" indent="-457200"/>
            <a:r>
              <a:rPr lang="en-US" sz="2400" dirty="0" smtClean="0"/>
              <a:t>The </a:t>
            </a:r>
            <a:r>
              <a:rPr lang="en-US" sz="2400" dirty="0" smtClean="0"/>
              <a:t>replacement cost is an estimate of how much it would cost to replace a firm’s existing human resources. Included in this estimate is the cost of recruiting, hiring, training, and developing capable replacements. The total replacement value includes not only the current replacement costs but also the opportunity costs of lost income that would be incurred while the replacements were developing the same level of proficiency as existing employees.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 value</a:t>
            </a:r>
            <a:endParaRPr lang="en-US" dirty="0"/>
          </a:p>
        </p:txBody>
      </p:sp>
      <p:sp>
        <p:nvSpPr>
          <p:cNvPr id="3" name="Content Placeholder 2"/>
          <p:cNvSpPr>
            <a:spLocks noGrp="1"/>
          </p:cNvSpPr>
          <p:nvPr>
            <p:ph idx="1"/>
          </p:nvPr>
        </p:nvSpPr>
        <p:spPr/>
        <p:txBody>
          <a:bodyPr/>
          <a:lstStyle/>
          <a:p>
            <a:r>
              <a:rPr lang="en-US" sz="2400" dirty="0" smtClean="0"/>
              <a:t>The </a:t>
            </a:r>
            <a:r>
              <a:rPr lang="en-US" sz="2400" dirty="0" smtClean="0"/>
              <a:t>human resource value represents the expected contribution to the firm’s net income for individuals at each level in the firm. This value is estimated by calculating the net present value of each person based on the person’s expected future services and probability of staying with the firm.</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200900" cy="533400"/>
          </a:xfrm>
        </p:spPr>
        <p:txBody>
          <a:bodyPr>
            <a:normAutofit fontScale="90000"/>
          </a:bodyPr>
          <a:lstStyle/>
          <a:p>
            <a:r>
              <a:rPr lang="en-US" dirty="0" smtClean="0"/>
              <a:t/>
            </a:r>
            <a:br>
              <a:rPr lang="en-US" dirty="0" smtClean="0"/>
            </a:br>
            <a:r>
              <a:rPr lang="en-US" dirty="0" smtClean="0"/>
              <a:t>Costing </a:t>
            </a:r>
            <a:r>
              <a:rPr lang="en-US" dirty="0" smtClean="0"/>
              <a:t>HR Activities</a:t>
            </a:r>
            <a:br>
              <a:rPr lang="en-US" dirty="0" smtClean="0"/>
            </a:br>
            <a:endParaRPr lang="en-US" dirty="0"/>
          </a:p>
        </p:txBody>
      </p:sp>
      <p:sp>
        <p:nvSpPr>
          <p:cNvPr id="3" name="Content Placeholder 2"/>
          <p:cNvSpPr>
            <a:spLocks noGrp="1"/>
          </p:cNvSpPr>
          <p:nvPr>
            <p:ph idx="1"/>
          </p:nvPr>
        </p:nvSpPr>
        <p:spPr>
          <a:xfrm>
            <a:off x="609600" y="914400"/>
            <a:ext cx="7848600" cy="5105400"/>
          </a:xfrm>
        </p:spPr>
        <p:txBody>
          <a:bodyPr>
            <a:normAutofit/>
          </a:bodyPr>
          <a:lstStyle/>
          <a:p>
            <a:pPr>
              <a:buNone/>
            </a:pPr>
            <a:r>
              <a:rPr lang="en-US" sz="2400" dirty="0" smtClean="0"/>
              <a:t>In their book Investing in People: Financial Impact of Human Resource Initiatives, Wayne </a:t>
            </a:r>
            <a:r>
              <a:rPr lang="en-US" sz="2400" dirty="0" err="1" smtClean="0"/>
              <a:t>Cascio</a:t>
            </a:r>
            <a:r>
              <a:rPr lang="en-US" sz="2400" dirty="0" smtClean="0"/>
              <a:t> and John Boudreau list (among others) these costs.</a:t>
            </a:r>
          </a:p>
          <a:p>
            <a:pPr>
              <a:buNone/>
            </a:pPr>
            <a:endParaRPr lang="en-US" sz="2800" dirty="0" smtClean="0"/>
          </a:p>
          <a:p>
            <a:r>
              <a:rPr lang="en-US" sz="2400" dirty="0" smtClean="0"/>
              <a:t>Fixed and variable cost</a:t>
            </a:r>
          </a:p>
          <a:p>
            <a:r>
              <a:rPr lang="en-US" sz="2400" dirty="0" smtClean="0"/>
              <a:t>Opportunity cost</a:t>
            </a:r>
          </a:p>
          <a:p>
            <a:r>
              <a:rPr lang="en-US" sz="2400" dirty="0" smtClean="0"/>
              <a:t>The value of money over </a:t>
            </a:r>
            <a:r>
              <a:rPr lang="en-US" sz="2400" dirty="0" smtClean="0"/>
              <a:t>time</a:t>
            </a:r>
            <a:endParaRPr lang="en-US" sz="24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731839"/>
          </a:xfrm>
        </p:spPr>
        <p:txBody>
          <a:bodyPr/>
          <a:lstStyle/>
          <a:p>
            <a:r>
              <a:rPr lang="en-US" dirty="0" smtClean="0"/>
              <a:t>HR costing to calculate an ROI</a:t>
            </a:r>
            <a:endParaRPr lang="en-US" dirty="0"/>
          </a:p>
        </p:txBody>
      </p:sp>
      <p:sp>
        <p:nvSpPr>
          <p:cNvPr id="3" name="Content Placeholder 2"/>
          <p:cNvSpPr>
            <a:spLocks noGrp="1"/>
          </p:cNvSpPr>
          <p:nvPr>
            <p:ph idx="1"/>
          </p:nvPr>
        </p:nvSpPr>
        <p:spPr>
          <a:xfrm>
            <a:off x="762000" y="2057400"/>
            <a:ext cx="7410450" cy="3733800"/>
          </a:xfrm>
        </p:spPr>
        <p:txBody>
          <a:bodyPr>
            <a:normAutofit/>
          </a:bodyPr>
          <a:lstStyle/>
          <a:p>
            <a:r>
              <a:rPr lang="en-US" dirty="0" smtClean="0"/>
              <a:t>Cost is a key element in the ROI formula</a:t>
            </a:r>
            <a:r>
              <a:rPr lang="en-US" dirty="0" smtClean="0"/>
              <a:t>.</a:t>
            </a:r>
          </a:p>
          <a:p>
            <a:endParaRPr lang="en-US" dirty="0" smtClean="0"/>
          </a:p>
          <a:p>
            <a:endParaRPr lang="en-US" dirty="0" smtClean="0"/>
          </a:p>
          <a:p>
            <a:endParaRPr lang="en-US" dirty="0" smtClean="0"/>
          </a:p>
          <a:p>
            <a:endParaRPr lang="en-US" dirty="0" smtClean="0"/>
          </a:p>
          <a:p>
            <a:r>
              <a:rPr lang="en-US" dirty="0" smtClean="0"/>
              <a:t>The top part of the ROI formula is called the net benefit. The net benefit is the total benefit minus the total cost. The net benefit is divided by the total cost.</a:t>
            </a:r>
            <a:endParaRPr lang="en-US" dirty="0"/>
          </a:p>
        </p:txBody>
      </p:sp>
      <p:pic>
        <p:nvPicPr>
          <p:cNvPr id="5" name="Picture 2"/>
          <p:cNvPicPr>
            <a:picLocks noChangeAspect="1" noChangeArrowheads="1"/>
          </p:cNvPicPr>
          <p:nvPr/>
        </p:nvPicPr>
        <p:blipFill>
          <a:blip r:embed="rId2"/>
          <a:srcRect/>
          <a:stretch>
            <a:fillRect/>
          </a:stretch>
        </p:blipFill>
        <p:spPr bwMode="auto">
          <a:xfrm>
            <a:off x="914400" y="3200400"/>
            <a:ext cx="7200900" cy="873639"/>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200900" cy="579439"/>
          </a:xfrm>
        </p:spPr>
        <p:txBody>
          <a:bodyPr/>
          <a:lstStyle/>
          <a:p>
            <a:r>
              <a:rPr lang="en-US" dirty="0" smtClean="0"/>
              <a:t>Fixed vs. variable HR cost</a:t>
            </a:r>
            <a:endParaRPr lang="en-US" dirty="0"/>
          </a:p>
        </p:txBody>
      </p:sp>
      <p:sp>
        <p:nvSpPr>
          <p:cNvPr id="3" name="Content Placeholder 2"/>
          <p:cNvSpPr>
            <a:spLocks noGrp="1"/>
          </p:cNvSpPr>
          <p:nvPr>
            <p:ph idx="1"/>
          </p:nvPr>
        </p:nvSpPr>
        <p:spPr>
          <a:xfrm>
            <a:off x="609600" y="1143000"/>
            <a:ext cx="8001000" cy="4724400"/>
          </a:xfrm>
        </p:spPr>
        <p:txBody>
          <a:bodyPr>
            <a:noAutofit/>
          </a:bodyPr>
          <a:lstStyle/>
          <a:p>
            <a:r>
              <a:rPr lang="en-US" sz="2400" dirty="0" smtClean="0"/>
              <a:t>Fixed costs are the costs that remain constant, regardless of the activities in the project. Variable costs change as activities change.</a:t>
            </a:r>
          </a:p>
          <a:p>
            <a:endParaRPr lang="en-US" sz="2400" dirty="0" smtClean="0"/>
          </a:p>
          <a:p>
            <a:r>
              <a:rPr lang="en-US" sz="2400" dirty="0" smtClean="0"/>
              <a:t>For example, creating a training session involves a certain fixed cost. However, the number of times the session is given is related to variable cost. This is why the cost of training 200 people in 10 workshops is higher than the cost of training for 20 people in 1 workshop. The cost of creating the material is the same, but by giving 10 workshops instead of 1, the variable costs decreases 10-fold</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HR opportunity cost and savings</a:t>
            </a:r>
            <a:endParaRPr lang="en-US" dirty="0"/>
          </a:p>
        </p:txBody>
      </p:sp>
      <p:sp>
        <p:nvSpPr>
          <p:cNvPr id="3" name="Content Placeholder 2"/>
          <p:cNvSpPr>
            <a:spLocks noGrp="1"/>
          </p:cNvSpPr>
          <p:nvPr>
            <p:ph idx="1"/>
          </p:nvPr>
        </p:nvSpPr>
        <p:spPr>
          <a:xfrm>
            <a:off x="304800" y="990600"/>
            <a:ext cx="8686800" cy="5029200"/>
          </a:xfrm>
        </p:spPr>
        <p:txBody>
          <a:bodyPr>
            <a:noAutofit/>
          </a:bodyPr>
          <a:lstStyle/>
          <a:p>
            <a:r>
              <a:rPr lang="en-US" sz="2400" dirty="0" smtClean="0"/>
              <a:t>Opportunity cost refers to the potential gains that might have been realized if resources were directed to other ends.</a:t>
            </a:r>
          </a:p>
          <a:p>
            <a:r>
              <a:rPr lang="en-US" sz="2400" dirty="0" smtClean="0"/>
              <a:t>For </a:t>
            </a:r>
            <a:r>
              <a:rPr lang="en-US" sz="2400" dirty="0" smtClean="0"/>
              <a:t>instance, training your salespeople doesn’t only cost you their salary </a:t>
            </a:r>
            <a:r>
              <a:rPr lang="en-US" sz="2400" dirty="0" smtClean="0"/>
              <a:t>( </a:t>
            </a:r>
            <a:r>
              <a:rPr lang="en-US" sz="2400" dirty="0" smtClean="0"/>
              <a:t>the estimated value of employee time). No, it also has opportunity cost: in the time that they spend in training, they might have also closed a deal. This is your opportunity cost.</a:t>
            </a:r>
          </a:p>
          <a:p>
            <a:r>
              <a:rPr lang="en-US" sz="2400" dirty="0" smtClean="0"/>
              <a:t>To </a:t>
            </a:r>
            <a:r>
              <a:rPr lang="en-US" sz="2400" dirty="0" smtClean="0"/>
              <a:t>quantify these costs, you should make a list of all the activities that the employee can’t do because of the intervention. Next, you can quantify the opportunity costs for each of these activities. For example, if a salesperson works 5 hours less because he is in training, and it takes him on average 200 hours to create a deal that brings in $</a:t>
            </a:r>
            <a:r>
              <a:rPr lang="en-US" sz="2400" dirty="0" smtClean="0"/>
              <a:t>40,000</a:t>
            </a:r>
            <a:r>
              <a:rPr lang="en-US" sz="2400" dirty="0" smtClean="0"/>
              <a:t>, the opportunity cost of the sales training would be $</a:t>
            </a:r>
            <a:r>
              <a:rPr lang="en-US" sz="2400" dirty="0" smtClean="0"/>
              <a:t>1,000</a:t>
            </a:r>
            <a:r>
              <a:rPr lang="en-US" sz="2400" dirty="0" smtClean="0"/>
              <a: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r>
              <a:rPr lang="en-US" dirty="0" smtClean="0"/>
              <a:t>Value of money over time</a:t>
            </a:r>
            <a:endParaRPr lang="en-US" dirty="0"/>
          </a:p>
        </p:txBody>
      </p:sp>
      <p:sp>
        <p:nvSpPr>
          <p:cNvPr id="3" name="Content Placeholder 2"/>
          <p:cNvSpPr>
            <a:spLocks noGrp="1"/>
          </p:cNvSpPr>
          <p:nvPr>
            <p:ph idx="1"/>
          </p:nvPr>
        </p:nvSpPr>
        <p:spPr>
          <a:xfrm>
            <a:off x="609600" y="1143000"/>
            <a:ext cx="7848600" cy="4800600"/>
          </a:xfrm>
        </p:spPr>
        <p:txBody>
          <a:bodyPr>
            <a:noAutofit/>
          </a:bodyPr>
          <a:lstStyle/>
          <a:p>
            <a:r>
              <a:rPr lang="en-US" sz="2400" dirty="0" smtClean="0"/>
              <a:t>We all know that money doesn’t retain its value because of inflation. However, if money is not invested in an HR intervention but stored on a bank, it will create more money. This means that money in the bank usually has a constant, positive return on investment. </a:t>
            </a:r>
          </a:p>
          <a:p>
            <a:endParaRPr lang="en-US" sz="2400" dirty="0" smtClean="0"/>
          </a:p>
          <a:p>
            <a:r>
              <a:rPr lang="en-US" sz="2400" dirty="0" smtClean="0"/>
              <a:t>So, the value of money fluctuates over time due to inflation and interest. This is important to keep in mind when you calculate the payback period or the return on investment. The method for doing this is referred to as the (net) present value.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79439"/>
          </a:xfrm>
        </p:spPr>
        <p:txBody>
          <a:bodyPr/>
          <a:lstStyle/>
          <a:p>
            <a:r>
              <a:rPr lang="en-US" dirty="0" smtClean="0"/>
              <a:t>Key </a:t>
            </a:r>
            <a:r>
              <a:rPr lang="en-US" dirty="0" err="1" smtClean="0"/>
              <a:t>pedormance</a:t>
            </a:r>
            <a:r>
              <a:rPr lang="en-US" dirty="0" smtClean="0"/>
              <a:t> indicators (KPI)</a:t>
            </a:r>
            <a:endParaRPr lang="en-US" dirty="0"/>
          </a:p>
        </p:txBody>
      </p:sp>
      <p:sp>
        <p:nvSpPr>
          <p:cNvPr id="3" name="Content Placeholder 2"/>
          <p:cNvSpPr>
            <a:spLocks noGrp="1"/>
          </p:cNvSpPr>
          <p:nvPr>
            <p:ph idx="1"/>
          </p:nvPr>
        </p:nvSpPr>
        <p:spPr>
          <a:xfrm>
            <a:off x="609600" y="990600"/>
            <a:ext cx="7924800" cy="4953000"/>
          </a:xfrm>
        </p:spPr>
        <p:txBody>
          <a:bodyPr/>
          <a:lstStyle/>
          <a:p>
            <a:r>
              <a:rPr lang="en-US" sz="2400" dirty="0" smtClean="0"/>
              <a:t>To evaluate its performance and make strategic adjustments, organizations need useful human resource metrics that measure both efficiency (time and cost) and effectiveness (return on investment and profitability). </a:t>
            </a:r>
            <a:endParaRPr lang="en-US" sz="2400" dirty="0" smtClean="0"/>
          </a:p>
          <a:p>
            <a:r>
              <a:rPr lang="en-US" sz="2400" dirty="0" smtClean="0"/>
              <a:t>Key performance </a:t>
            </a:r>
            <a:r>
              <a:rPr lang="en-US" sz="2400" dirty="0" smtClean="0"/>
              <a:t>indicators (KPI) refer to specific measures of human resource activities that contribute importantly to the efficiency and effectiveness of a company. </a:t>
            </a:r>
            <a:endParaRPr lang="en-US" sz="2400" dirty="0" smtClean="0"/>
          </a:p>
          <a:p>
            <a:r>
              <a:rPr lang="en-US" sz="2400" dirty="0" smtClean="0"/>
              <a:t>The </a:t>
            </a:r>
            <a:r>
              <a:rPr lang="en-US" sz="2400" dirty="0" smtClean="0"/>
              <a:t>purpose of key performance indicators is to provide a company with quantitative measurements that can be used to monitor the events that contribute importantly to its long-term success.</a:t>
            </a:r>
          </a:p>
          <a:p>
            <a:endParaRPr lang="en-US" dirty="0" smtClean="0"/>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lstStyle/>
          <a:p>
            <a:r>
              <a:rPr lang="en-US" dirty="0" smtClean="0"/>
              <a:t>Leading and Lagging Indicators</a:t>
            </a:r>
            <a:endParaRPr lang="en-US" dirty="0"/>
          </a:p>
        </p:txBody>
      </p:sp>
      <p:sp>
        <p:nvSpPr>
          <p:cNvPr id="3" name="Content Placeholder 2"/>
          <p:cNvSpPr>
            <a:spLocks noGrp="1"/>
          </p:cNvSpPr>
          <p:nvPr>
            <p:ph idx="1"/>
          </p:nvPr>
        </p:nvSpPr>
        <p:spPr>
          <a:xfrm>
            <a:off x="609600" y="1066800"/>
            <a:ext cx="7848600" cy="4876800"/>
          </a:xfrm>
        </p:spPr>
        <p:txBody>
          <a:bodyPr>
            <a:normAutofit/>
          </a:bodyPr>
          <a:lstStyle/>
          <a:p>
            <a:r>
              <a:rPr lang="en-US" sz="2400" dirty="0" smtClean="0"/>
              <a:t>.A </a:t>
            </a:r>
            <a:r>
              <a:rPr lang="en-US" sz="2400" dirty="0" smtClean="0"/>
              <a:t>leading indicator is a measure that precedes, anticipates, or predicts future performance. An example of a leading indicator is the amount of time required to fill key vacancies (time to fill) since having qualified employees is essential to a company. </a:t>
            </a:r>
            <a:endParaRPr lang="en-US" sz="2400" dirty="0" smtClean="0"/>
          </a:p>
          <a:p>
            <a:r>
              <a:rPr lang="en-US" sz="2400" dirty="0" smtClean="0"/>
              <a:t>A </a:t>
            </a:r>
            <a:r>
              <a:rPr lang="en-US" sz="2400" dirty="0" smtClean="0"/>
              <a:t>lagging indicator measures the results of a process or a change, such as sales, profits, and customer service levels. The average number of units produced per employee is an example of a lagging indicator that measures how well a company is increasing employee productivity.</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200900" cy="762000"/>
          </a:xfrm>
        </p:spPr>
        <p:txBody>
          <a:bodyPr>
            <a:normAutofit fontScale="90000"/>
          </a:bodyPr>
          <a:lstStyle/>
          <a:p>
            <a:r>
              <a:rPr lang="en-US" dirty="0" smtClean="0"/>
              <a:t>Scorecards and Dashboards</a:t>
            </a:r>
            <a:br>
              <a:rPr lang="en-US" dirty="0" smtClean="0"/>
            </a:br>
            <a:endParaRPr lang="en-US" dirty="0"/>
          </a:p>
        </p:txBody>
      </p:sp>
      <p:sp>
        <p:nvSpPr>
          <p:cNvPr id="3" name="Content Placeholder 2"/>
          <p:cNvSpPr>
            <a:spLocks noGrp="1"/>
          </p:cNvSpPr>
          <p:nvPr>
            <p:ph idx="1"/>
          </p:nvPr>
        </p:nvSpPr>
        <p:spPr>
          <a:xfrm>
            <a:off x="381000" y="990600"/>
            <a:ext cx="8458200" cy="5029200"/>
          </a:xfrm>
        </p:spPr>
        <p:txBody>
          <a:bodyPr>
            <a:normAutofit lnSpcReduction="10000"/>
          </a:bodyPr>
          <a:lstStyle/>
          <a:p>
            <a:r>
              <a:rPr lang="en-US" dirty="0" smtClean="0"/>
              <a:t>The process of collecting HR metrics and presenting them to managers in a useful format is referred to as an HR Scorecard, or sometimes as an HR Dashboard. Documenting and tracking defined metrics allows managers to justify investments in human capital and other HR expenses. A meaningful scorecard serves as a key management tool to strengthen HR’s strategic influence in an organization. A carefully designed scorecard includes four perspectives: </a:t>
            </a:r>
            <a:endParaRPr lang="en-US" dirty="0" smtClean="0"/>
          </a:p>
          <a:p>
            <a:pPr marL="457200" indent="-457200">
              <a:buFont typeface="+mj-lt"/>
              <a:buAutoNum type="arabicPeriod"/>
            </a:pPr>
            <a:r>
              <a:rPr lang="en-US" dirty="0" smtClean="0"/>
              <a:t> </a:t>
            </a:r>
            <a:r>
              <a:rPr lang="en-US" dirty="0" smtClean="0"/>
              <a:t>a strategic perspective that measures progress in achieving major strategic </a:t>
            </a:r>
            <a:r>
              <a:rPr lang="en-US" dirty="0" smtClean="0"/>
              <a:t>initiatives</a:t>
            </a:r>
          </a:p>
          <a:p>
            <a:pPr marL="457200" indent="-457200">
              <a:buFont typeface="+mj-lt"/>
              <a:buAutoNum type="arabicPeriod"/>
            </a:pPr>
            <a:r>
              <a:rPr lang="en-US" dirty="0" smtClean="0"/>
              <a:t>an </a:t>
            </a:r>
            <a:r>
              <a:rPr lang="en-US" dirty="0" smtClean="0"/>
              <a:t>operational perspective that measures the effectiveness of HR </a:t>
            </a:r>
            <a:r>
              <a:rPr lang="en-US" dirty="0" smtClean="0"/>
              <a:t>processes</a:t>
            </a:r>
          </a:p>
          <a:p>
            <a:pPr marL="457200" indent="-457200">
              <a:buFont typeface="+mj-lt"/>
              <a:buAutoNum type="arabicPeriod"/>
            </a:pPr>
            <a:r>
              <a:rPr lang="en-US" dirty="0" smtClean="0"/>
              <a:t>a </a:t>
            </a:r>
            <a:r>
              <a:rPr lang="en-US" dirty="0" smtClean="0"/>
              <a:t>financial perspective measuring the financial contribution of HR </a:t>
            </a:r>
            <a:r>
              <a:rPr lang="en-US" dirty="0" smtClean="0"/>
              <a:t>activities</a:t>
            </a:r>
            <a:endParaRPr lang="en-US" dirty="0" smtClean="0"/>
          </a:p>
          <a:p>
            <a:pPr marL="457200" indent="-457200">
              <a:buFont typeface="+mj-lt"/>
              <a:buAutoNum type="arabicPeriod"/>
            </a:pPr>
            <a:r>
              <a:rPr lang="en-US" dirty="0" smtClean="0"/>
              <a:t>a </a:t>
            </a:r>
            <a:r>
              <a:rPr lang="en-US" dirty="0" smtClean="0"/>
              <a:t>customer perspective measuring how well HR activities serve both internal and external customers</a:t>
            </a:r>
            <a:r>
              <a:rPr lang="en-US" dirty="0" smtClean="0"/>
              <a:t>.</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 xmlns:p14="http://schemas.microsoft.com/office/powerpoint/2010/main" val="3816592484"/>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 xmlns:p14="http://schemas.microsoft.com/office/powerpoint/2010/main" val="2510272534"/>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 xmlns:p14="http://schemas.microsoft.com/office/powerpoint/2010/main" val="353071378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 xmlns:p14="http://schemas.microsoft.com/office/powerpoint/2010/main" val="244211995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990600"/>
            <a:ext cx="8534400" cy="5029200"/>
          </a:xfrm>
        </p:spPr>
        <p:txBody>
          <a:bodyPr>
            <a:normAutofit fontScale="85000" lnSpcReduction="20000"/>
          </a:bodyPr>
          <a:lstStyle/>
          <a:p>
            <a:r>
              <a:rPr lang="en-US" sz="2600" dirty="0" smtClean="0"/>
              <a:t>Revenue Factor (or Revenue per FTE): Revenue - Total Number of </a:t>
            </a:r>
            <a:r>
              <a:rPr lang="en-US" sz="2600" dirty="0" smtClean="0"/>
              <a:t>FTE</a:t>
            </a:r>
          </a:p>
          <a:p>
            <a:pPr>
              <a:buNone/>
            </a:pPr>
            <a:r>
              <a:rPr lang="en-US" sz="2600" dirty="0" smtClean="0"/>
              <a:t>This </a:t>
            </a:r>
            <a:r>
              <a:rPr lang="en-US" sz="2600" dirty="0" smtClean="0"/>
              <a:t>metric is often used as the primary measure of effectiveness of a company since it represents how much revenue is generated by the average full-time equivalent (FTE) </a:t>
            </a:r>
            <a:r>
              <a:rPr lang="en-US" sz="2600" dirty="0" smtClean="0"/>
              <a:t>employee. </a:t>
            </a:r>
            <a:r>
              <a:rPr lang="en-US" sz="2600" dirty="0" smtClean="0"/>
              <a:t>This metric views employees as a capital investment rather than as an expense. Part-time employees are included in the FTE count proportional to the hours they work.</a:t>
            </a:r>
          </a:p>
          <a:p>
            <a:endParaRPr lang="en-US" sz="2600" dirty="0" smtClean="0"/>
          </a:p>
          <a:p>
            <a:r>
              <a:rPr lang="en-US" sz="2600" dirty="0" smtClean="0"/>
              <a:t>Revenue per Labor Costs: Revenue * Total Labor Costs</a:t>
            </a:r>
          </a:p>
          <a:p>
            <a:pPr>
              <a:buNone/>
            </a:pPr>
            <a:r>
              <a:rPr lang="en-US" sz="2600" dirty="0" smtClean="0"/>
              <a:t>This </a:t>
            </a:r>
            <a:r>
              <a:rPr lang="en-US" sz="2600" dirty="0" smtClean="0"/>
              <a:t>metric has been recommended as a better measure to track than revenue per FTE since it motivates managers to reduce costs rather than FTEs." When companies focus on revenue per FTE, managers are motivated to use expensive overtime to meet production deadlines rather than less expensive contingency hiring that increases the number of FTEs.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990600"/>
            <a:ext cx="8534400" cy="5029200"/>
          </a:xfrm>
        </p:spPr>
        <p:txBody>
          <a:bodyPr>
            <a:normAutofit/>
          </a:bodyPr>
          <a:lstStyle/>
          <a:p>
            <a:r>
              <a:rPr lang="en-US" dirty="0" smtClean="0"/>
              <a:t>Human Capital ROI: [Revenue - (Operating Expense - (Compensation cost + Benefit Cost))] / (Compensation cost + Benefit cost):</a:t>
            </a:r>
          </a:p>
          <a:p>
            <a:pPr>
              <a:buNone/>
            </a:pPr>
            <a:r>
              <a:rPr lang="en-US" dirty="0" smtClean="0"/>
              <a:t>This metric measures the return on investment ratio for employees and is frequently mentioned as the prime measure for analyzing HR practices, such as recruitment, training, and incentives. Changes in this metric are carefully examined with respect to changes in HR practices to test for causal relationships.</a:t>
            </a:r>
          </a:p>
          <a:p>
            <a:pPr>
              <a:buNone/>
            </a:pPr>
            <a:endParaRPr lang="en-US" dirty="0" smtClean="0"/>
          </a:p>
          <a:p>
            <a:r>
              <a:rPr lang="en-US" dirty="0" smtClean="0"/>
              <a:t>Human Capital Value Added: [Revenue - (Operating Expense - (Compensation cost + Benefit Cost))] / Total Number of FTE :</a:t>
            </a:r>
          </a:p>
          <a:p>
            <a:pPr>
              <a:buNone/>
            </a:pPr>
            <a:r>
              <a:rPr lang="en-US" dirty="0" smtClean="0"/>
              <a:t>This metric represents how much value is added to the company from the average employee and is interpreted as the value of the workforce’s knowledge, skills, abilities, and performance</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838200"/>
            <a:ext cx="8534400" cy="5334000"/>
          </a:xfrm>
        </p:spPr>
        <p:txBody>
          <a:bodyPr>
            <a:noAutofit/>
          </a:bodyPr>
          <a:lstStyle/>
          <a:p>
            <a:r>
              <a:rPr lang="en-US" dirty="0" smtClean="0"/>
              <a:t>HR Expense Factor: HR Expenses * Total </a:t>
            </a:r>
            <a:r>
              <a:rPr lang="en-US" dirty="0" smtClean="0"/>
              <a:t>Employees :</a:t>
            </a:r>
          </a:p>
          <a:p>
            <a:pPr>
              <a:buNone/>
            </a:pPr>
            <a:r>
              <a:rPr lang="en-US" dirty="0" smtClean="0"/>
              <a:t>This </a:t>
            </a:r>
            <a:r>
              <a:rPr lang="en-US" dirty="0" smtClean="0"/>
              <a:t>popular metric, also called HR cost per employee, represents the average cost of providing human resource services to the employees in a company. This metric can be benchmarked using surveys that show the average for all responding companies, plus the average HR expense for different industries and companies of different sizes. Two other popular HR cost metrics are HR cost as a percent of revenue and HR cost as a percent of total operating costs. A study found that “world-class HR” organizations have a 23 percent lower cost of HR per employee than typical HR organizations</a:t>
            </a:r>
            <a:r>
              <a:rPr lang="en-US" dirty="0" smtClean="0"/>
              <a:t>.“</a:t>
            </a:r>
          </a:p>
          <a:p>
            <a:pPr>
              <a:buNone/>
            </a:pPr>
            <a:endParaRPr lang="en-US" dirty="0" smtClean="0"/>
          </a:p>
          <a:p>
            <a:r>
              <a:rPr lang="en-US" dirty="0" smtClean="0"/>
              <a:t>Absence </a:t>
            </a:r>
            <a:r>
              <a:rPr lang="en-US" dirty="0" smtClean="0"/>
              <a:t>Rate: [(Number of days absent in the month) </a:t>
            </a:r>
            <a:r>
              <a:rPr lang="en-US" dirty="0" smtClean="0"/>
              <a:t>/ </a:t>
            </a:r>
            <a:r>
              <a:rPr lang="en-US" dirty="0" smtClean="0"/>
              <a:t>(Average number of employees during month) x (Number of workdays)] x 100</a:t>
            </a:r>
          </a:p>
          <a:p>
            <a:pPr>
              <a:buNone/>
            </a:pPr>
            <a:r>
              <a:rPr lang="en-US" dirty="0" smtClean="0"/>
              <a:t>This </a:t>
            </a:r>
            <a:r>
              <a:rPr lang="en-US" dirty="0" smtClean="0"/>
              <a:t>metric is the standard measure of absenteeism and can be benchmarked with other absenteeism surveys, which show the rates for different industries and companies of different sizes</a:t>
            </a:r>
            <a:r>
              <a:rPr lang="en-US" dirty="0" smtClean="0"/>
              <a:t>..</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838200"/>
            <a:ext cx="8534400" cy="5334000"/>
          </a:xfrm>
        </p:spPr>
        <p:txBody>
          <a:bodyPr>
            <a:noAutofit/>
          </a:bodyPr>
          <a:lstStyle/>
          <a:p>
            <a:r>
              <a:rPr lang="en-US" dirty="0" smtClean="0"/>
              <a:t>Turnover Rate: [Number of separations during the month / Average number of employees during month] x 100</a:t>
            </a:r>
          </a:p>
          <a:p>
            <a:pPr>
              <a:buNone/>
            </a:pPr>
            <a:r>
              <a:rPr lang="en-US" dirty="0" smtClean="0"/>
              <a:t>This </a:t>
            </a:r>
            <a:r>
              <a:rPr lang="en-US" dirty="0" smtClean="0"/>
              <a:t>metric is the standard measure of turnover; it measures the rate that employees leave a company and is usually divided into voluntary and involuntary reasons before examining potential problems in HR policies.</a:t>
            </a:r>
          </a:p>
          <a:p>
            <a:endParaRPr lang="en-US" sz="1050" dirty="0" smtClean="0"/>
          </a:p>
          <a:p>
            <a:r>
              <a:rPr lang="en-US" dirty="0" smtClean="0"/>
              <a:t>Cost per Hire: The cost per hire (CPH) metric measures the costs associated with the sourcing, recruiting, and staffing activities borne by an employer to fill an open position. It can be used in all industries in both the public and private </a:t>
            </a:r>
            <a:r>
              <a:rPr lang="en-US" dirty="0" err="1" smtClean="0"/>
              <a:t>sectors.The</a:t>
            </a:r>
            <a:r>
              <a:rPr lang="en-US" dirty="0" smtClean="0"/>
              <a:t> formula for this metric is (external costs + internal costs) </a:t>
            </a:r>
            <a:r>
              <a:rPr lang="en-US" dirty="0" smtClean="0"/>
              <a:t>/ </a:t>
            </a:r>
            <a:r>
              <a:rPr lang="en-US" dirty="0" smtClean="0"/>
              <a:t>number of hires</a:t>
            </a:r>
            <a:r>
              <a:rPr lang="en-US" dirty="0" smtClean="0"/>
              <a:t>.</a:t>
            </a:r>
          </a:p>
          <a:p>
            <a:r>
              <a:rPr lang="en-US" dirty="0" smtClean="0"/>
              <a:t>The external costs include all recruiting costs, such as third-party agency fees, advertising costs, job fair costs, and travel costs. The internal costs include the salary and benefits of the recruiting team plus fixed costs such as the physical infrastructure. The number of hires includes both temporary and full-time employees for a given time period.</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838200"/>
            <a:ext cx="8458200" cy="5181600"/>
          </a:xfrm>
        </p:spPr>
        <p:txBody>
          <a:bodyPr>
            <a:noAutofit/>
          </a:bodyPr>
          <a:lstStyle/>
          <a:p>
            <a:r>
              <a:rPr lang="en-US" dirty="0" smtClean="0"/>
              <a:t>Turnover Costs per Employee: (Separation Costs + Replacement Costs + Training </a:t>
            </a:r>
            <a:r>
              <a:rPr lang="en-US" dirty="0" smtClean="0"/>
              <a:t>Costs+ </a:t>
            </a:r>
            <a:r>
              <a:rPr lang="en-US" dirty="0" smtClean="0"/>
              <a:t>Lost Performance) / Number of Replacements</a:t>
            </a:r>
          </a:p>
          <a:p>
            <a:r>
              <a:rPr lang="en-US" dirty="0" smtClean="0"/>
              <a:t>This metric measures more than just hiring costs; it includes all of the costs associated with turnover and represents the average cost of replacing an employee who quits or is fired. Separate metrics can be calculated for different divisions, different jobs, and different job levels. These costs provide a significant motivation for examining and improving HR practices that reduce turnover.</a:t>
            </a:r>
          </a:p>
          <a:p>
            <a:endParaRPr lang="en-US" dirty="0" smtClean="0"/>
          </a:p>
          <a:p>
            <a:r>
              <a:rPr lang="en-US" dirty="0" smtClean="0"/>
              <a:t>Time to fill: Total days elapsed to fill requisitions / Number hired</a:t>
            </a:r>
          </a:p>
          <a:p>
            <a:r>
              <a:rPr lang="en-US" dirty="0" smtClean="0"/>
              <a:t>This metric counts the number of days from which job requisitions are approved to the new hire starting date. It measures the average time required to fill job openings and reflects the efficiency of hiring practices. Other key recruiting effectiveness metrics include time to start, response time, offer acceptance rate, and quality of hire.</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200900" cy="655639"/>
          </a:xfrm>
        </p:spPr>
        <p:txBody>
          <a:bodyPr/>
          <a:lstStyle/>
          <a:p>
            <a:r>
              <a:rPr lang="en-US" dirty="0" smtClean="0"/>
              <a:t>Yield Ratios</a:t>
            </a:r>
            <a:endParaRPr lang="en-US" dirty="0"/>
          </a:p>
        </p:txBody>
      </p:sp>
      <p:sp>
        <p:nvSpPr>
          <p:cNvPr id="3" name="Content Placeholder 2"/>
          <p:cNvSpPr>
            <a:spLocks noGrp="1"/>
          </p:cNvSpPr>
          <p:nvPr>
            <p:ph idx="1"/>
          </p:nvPr>
        </p:nvSpPr>
        <p:spPr>
          <a:xfrm>
            <a:off x="533400" y="1828800"/>
            <a:ext cx="7772400" cy="4267200"/>
          </a:xfrm>
        </p:spPr>
        <p:txBody>
          <a:bodyPr>
            <a:noAutofit/>
          </a:bodyPr>
          <a:lstStyle/>
          <a:p>
            <a:r>
              <a:rPr lang="en-US" sz="2400" dirty="0" smtClean="0"/>
              <a:t>In planning </a:t>
            </a:r>
            <a:r>
              <a:rPr lang="en-US" sz="2400" dirty="0" smtClean="0"/>
              <a:t>recruitment </a:t>
            </a:r>
            <a:r>
              <a:rPr lang="en-US" sz="2400" dirty="0" smtClean="0"/>
              <a:t>activities, an </a:t>
            </a:r>
            <a:r>
              <a:rPr lang="en-US" sz="2400" dirty="0" smtClean="0"/>
              <a:t>organization </a:t>
            </a:r>
            <a:r>
              <a:rPr lang="en-US" sz="2400" dirty="0" smtClean="0"/>
              <a:t>needs to know how many </a:t>
            </a:r>
            <a:r>
              <a:rPr lang="en-US" sz="2400" dirty="0" smtClean="0"/>
              <a:t>applicants </a:t>
            </a:r>
            <a:r>
              <a:rPr lang="en-US" sz="2400" dirty="0" smtClean="0"/>
              <a:t>must be recruited. Since some applicants may be not be satisfactory and others may not accept job offers, an </a:t>
            </a:r>
            <a:r>
              <a:rPr lang="en-US" sz="2400" dirty="0" smtClean="0"/>
              <a:t>organization </a:t>
            </a:r>
            <a:r>
              <a:rPr lang="en-US" sz="2400" dirty="0" smtClean="0"/>
              <a:t>must recruit more applicants than it expects to hire. </a:t>
            </a:r>
            <a:endParaRPr lang="en-US" sz="2400" dirty="0" smtClean="0"/>
          </a:p>
          <a:p>
            <a:r>
              <a:rPr lang="en-US" sz="2400" dirty="0" smtClean="0"/>
              <a:t>Yield </a:t>
            </a:r>
            <a:r>
              <a:rPr lang="en-US" sz="2400" dirty="0" smtClean="0"/>
              <a:t>ratios help </a:t>
            </a:r>
            <a:r>
              <a:rPr lang="en-US" sz="2400" dirty="0" smtClean="0"/>
              <a:t>organization </a:t>
            </a:r>
            <a:r>
              <a:rPr lang="en-US" sz="2400" dirty="0" smtClean="0"/>
              <a:t>decide how many candidates to recruit for each job opening. These ratios express the relationship between the number of people at one step of the recruiting process relative to the number of people who will move to the next step.</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731839"/>
          </a:xfrm>
        </p:spPr>
        <p:txBody>
          <a:bodyPr/>
          <a:lstStyle/>
          <a:p>
            <a:r>
              <a:rPr lang="en-US" dirty="0" smtClean="0"/>
              <a:t>Yield Ratios</a:t>
            </a:r>
            <a:endParaRPr lang="en-US" dirty="0"/>
          </a:p>
        </p:txBody>
      </p:sp>
      <p:pic>
        <p:nvPicPr>
          <p:cNvPr id="23554" name="Picture 2"/>
          <p:cNvPicPr>
            <a:picLocks noChangeAspect="1" noChangeArrowheads="1"/>
          </p:cNvPicPr>
          <p:nvPr/>
        </p:nvPicPr>
        <p:blipFill>
          <a:blip r:embed="rId2"/>
          <a:srcRect/>
          <a:stretch>
            <a:fillRect/>
          </a:stretch>
        </p:blipFill>
        <p:spPr bwMode="auto">
          <a:xfrm>
            <a:off x="762000" y="2057400"/>
            <a:ext cx="7922987" cy="3167062"/>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200900" cy="579439"/>
          </a:xfrm>
        </p:spPr>
        <p:txBody>
          <a:bodyPr/>
          <a:lstStyle/>
          <a:p>
            <a:r>
              <a:rPr lang="en-US" dirty="0" smtClean="0"/>
              <a:t>Question</a:t>
            </a:r>
            <a:endParaRPr lang="en-US" dirty="0"/>
          </a:p>
        </p:txBody>
      </p:sp>
      <p:sp>
        <p:nvSpPr>
          <p:cNvPr id="3" name="Content Placeholder 2"/>
          <p:cNvSpPr>
            <a:spLocks noGrp="1"/>
          </p:cNvSpPr>
          <p:nvPr>
            <p:ph idx="1"/>
          </p:nvPr>
        </p:nvSpPr>
        <p:spPr>
          <a:xfrm>
            <a:off x="457200" y="990600"/>
            <a:ext cx="8077200" cy="4953000"/>
          </a:xfrm>
        </p:spPr>
        <p:txBody>
          <a:bodyPr>
            <a:normAutofit/>
          </a:bodyPr>
          <a:lstStyle/>
          <a:p>
            <a:r>
              <a:rPr lang="en-US" sz="2400" dirty="0" smtClean="0"/>
              <a:t>In analyzing their selection process, a </a:t>
            </a:r>
            <a:r>
              <a:rPr lang="en-US" sz="2400" dirty="0" smtClean="0"/>
              <a:t>company </a:t>
            </a:r>
            <a:r>
              <a:rPr lang="en-US" sz="2400" dirty="0" smtClean="0"/>
              <a:t>finds that they invite one of every 20 applicants to complete a skills test. For every </a:t>
            </a:r>
            <a:r>
              <a:rPr lang="en-US" sz="2400" dirty="0" smtClean="0"/>
              <a:t>three </a:t>
            </a:r>
            <a:r>
              <a:rPr lang="en-US" sz="2400" dirty="0" smtClean="0"/>
              <a:t>who complete the skills test, one is offered a job. Half of those offered a job accept. What is </a:t>
            </a:r>
            <a:r>
              <a:rPr lang="en-US" sz="2400" dirty="0" smtClean="0"/>
              <a:t>the </a:t>
            </a:r>
            <a:r>
              <a:rPr lang="en-US" sz="2400" dirty="0" smtClean="0"/>
              <a:t>overall yield ratio for this selection process </a:t>
            </a:r>
            <a:r>
              <a:rPr lang="en-US" sz="2400" dirty="0" smtClean="0"/>
              <a:t>?</a:t>
            </a:r>
          </a:p>
          <a:p>
            <a:pPr marL="457200" indent="-457200">
              <a:buFont typeface="+mj-lt"/>
              <a:buAutoNum type="alphaUcPeriod"/>
            </a:pPr>
            <a:r>
              <a:rPr lang="en-US" sz="2400" dirty="0" smtClean="0"/>
              <a:t>120:1</a:t>
            </a:r>
          </a:p>
          <a:p>
            <a:pPr marL="457200" indent="-457200">
              <a:buFont typeface="+mj-lt"/>
              <a:buAutoNum type="alphaUcPeriod"/>
            </a:pPr>
            <a:r>
              <a:rPr lang="en-US" sz="2400" dirty="0" smtClean="0"/>
              <a:t>60:1</a:t>
            </a:r>
          </a:p>
          <a:p>
            <a:pPr marL="457200" indent="-457200">
              <a:buFont typeface="+mj-lt"/>
              <a:buAutoNum type="alphaUcPeriod"/>
            </a:pPr>
            <a:r>
              <a:rPr lang="en-US" sz="2400" dirty="0" smtClean="0"/>
              <a:t>20:1</a:t>
            </a:r>
          </a:p>
          <a:p>
            <a:pPr marL="457200" indent="-457200">
              <a:buFont typeface="+mj-lt"/>
              <a:buAutoNum type="alphaUcPeriod"/>
            </a:pPr>
            <a:r>
              <a:rPr lang="en-US" sz="2400" dirty="0" smtClean="0"/>
              <a:t>10:1</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2367</TotalTime>
  <Words>3417</Words>
  <Application>Microsoft Office PowerPoint</Application>
  <PresentationFormat>On-screen Show (4:3)</PresentationFormat>
  <Paragraphs>201</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Diamond Grid 16x9</vt:lpstr>
      <vt:lpstr>MEASUREMENT AND ANALYSIS - I</vt:lpstr>
      <vt:lpstr>Slide 2</vt:lpstr>
      <vt:lpstr>Subjective attitudinal measures</vt:lpstr>
      <vt:lpstr>HR AUDITS</vt:lpstr>
      <vt:lpstr>HUMAN RESOURCE AUDIT PROCESS</vt:lpstr>
      <vt:lpstr>Slide 6</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Slide 20</vt:lpstr>
      <vt:lpstr>Human resource accounting</vt:lpstr>
      <vt:lpstr>Outlay Cost</vt:lpstr>
      <vt:lpstr>Replacement cost</vt:lpstr>
      <vt:lpstr>Human resource value</vt:lpstr>
      <vt:lpstr>Slide 25</vt:lpstr>
      <vt:lpstr> Costing HR Activities </vt:lpstr>
      <vt:lpstr>HR costing to calculate an ROI</vt:lpstr>
      <vt:lpstr>Fixed vs. variable HR cost</vt:lpstr>
      <vt:lpstr>HR opportunity cost and savings</vt:lpstr>
      <vt:lpstr>Value of money over time</vt:lpstr>
      <vt:lpstr>Slide 31</vt:lpstr>
      <vt:lpstr>Key pedormance indicators (KPI)</vt:lpstr>
      <vt:lpstr>Leading and Lagging Indicators</vt:lpstr>
      <vt:lpstr>Scorecards and Dashboards </vt:lpstr>
      <vt:lpstr>Balanced Scorecard</vt:lpstr>
      <vt:lpstr>HR Measures and BSC</vt:lpstr>
      <vt:lpstr>Workforce Scorecard</vt:lpstr>
      <vt:lpstr>HR Scorecard</vt:lpstr>
      <vt:lpstr>Slide 39</vt:lpstr>
      <vt:lpstr>Key HR Metrics</vt:lpstr>
      <vt:lpstr>Key HR Metrics</vt:lpstr>
      <vt:lpstr>Key HR Metrics</vt:lpstr>
      <vt:lpstr>Key HR Metrics</vt:lpstr>
      <vt:lpstr>Key HR Metrics</vt:lpstr>
      <vt:lpstr>Yield Ratios</vt:lpstr>
      <vt:lpstr>Yield Ratios</vt:lpstr>
      <vt:lpstr>Question</vt:lpstr>
      <vt:lpstr>Answer </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84</cp:revision>
  <cp:lastPrinted>1601-01-01T00:00:00Z</cp:lastPrinted>
  <dcterms:created xsi:type="dcterms:W3CDTF">2020-07-09T15:12:46Z</dcterms:created>
  <dcterms:modified xsi:type="dcterms:W3CDTF">2022-11-05T17:09:26Z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