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1"/>
  </p:notesMasterIdLst>
  <p:handoutMasterIdLst>
    <p:handoutMasterId r:id="rId112"/>
  </p:handoutMasterIdLst>
  <p:sldIdLst>
    <p:sldId id="256" r:id="rId2"/>
    <p:sldId id="302" r:id="rId3"/>
    <p:sldId id="274" r:id="rId4"/>
    <p:sldId id="275" r:id="rId5"/>
    <p:sldId id="272" r:id="rId6"/>
    <p:sldId id="277" r:id="rId7"/>
    <p:sldId id="257" r:id="rId8"/>
    <p:sldId id="269" r:id="rId9"/>
    <p:sldId id="280" r:id="rId10"/>
    <p:sldId id="281" r:id="rId11"/>
    <p:sldId id="273" r:id="rId12"/>
    <p:sldId id="276" r:id="rId13"/>
    <p:sldId id="270" r:id="rId14"/>
    <p:sldId id="260" r:id="rId15"/>
    <p:sldId id="261" r:id="rId16"/>
    <p:sldId id="262" r:id="rId17"/>
    <p:sldId id="263" r:id="rId18"/>
    <p:sldId id="264" r:id="rId19"/>
    <p:sldId id="265" r:id="rId20"/>
    <p:sldId id="266" r:id="rId21"/>
    <p:sldId id="267" r:id="rId22"/>
    <p:sldId id="282" r:id="rId23"/>
    <p:sldId id="284" r:id="rId24"/>
    <p:sldId id="285" r:id="rId25"/>
    <p:sldId id="283" r:id="rId26"/>
    <p:sldId id="278" r:id="rId27"/>
    <p:sldId id="279" r:id="rId28"/>
    <p:sldId id="286" r:id="rId29"/>
    <p:sldId id="259" r:id="rId30"/>
    <p:sldId id="287" r:id="rId31"/>
    <p:sldId id="258" r:id="rId32"/>
    <p:sldId id="289" r:id="rId33"/>
    <p:sldId id="290" r:id="rId34"/>
    <p:sldId id="498" r:id="rId35"/>
    <p:sldId id="288" r:id="rId36"/>
    <p:sldId id="291" r:id="rId37"/>
    <p:sldId id="540" r:id="rId38"/>
    <p:sldId id="541" r:id="rId39"/>
    <p:sldId id="542" r:id="rId40"/>
    <p:sldId id="543" r:id="rId41"/>
    <p:sldId id="544" r:id="rId42"/>
    <p:sldId id="545" r:id="rId43"/>
    <p:sldId id="546" r:id="rId44"/>
    <p:sldId id="547" r:id="rId45"/>
    <p:sldId id="548" r:id="rId46"/>
    <p:sldId id="549" r:id="rId47"/>
    <p:sldId id="550" r:id="rId48"/>
    <p:sldId id="551" r:id="rId49"/>
    <p:sldId id="552" r:id="rId50"/>
    <p:sldId id="293" r:id="rId51"/>
    <p:sldId id="557" r:id="rId52"/>
    <p:sldId id="558" r:id="rId53"/>
    <p:sldId id="559" r:id="rId54"/>
    <p:sldId id="560" r:id="rId55"/>
    <p:sldId id="561" r:id="rId56"/>
    <p:sldId id="562" r:id="rId57"/>
    <p:sldId id="563" r:id="rId58"/>
    <p:sldId id="564" r:id="rId59"/>
    <p:sldId id="565" r:id="rId60"/>
    <p:sldId id="572" r:id="rId61"/>
    <p:sldId id="573" r:id="rId62"/>
    <p:sldId id="553" r:id="rId63"/>
    <p:sldId id="574" r:id="rId64"/>
    <p:sldId id="566" r:id="rId65"/>
    <p:sldId id="579" r:id="rId66"/>
    <p:sldId id="575" r:id="rId67"/>
    <p:sldId id="326" r:id="rId68"/>
    <p:sldId id="576" r:id="rId69"/>
    <p:sldId id="314" r:id="rId70"/>
    <p:sldId id="327" r:id="rId71"/>
    <p:sldId id="328" r:id="rId72"/>
    <p:sldId id="577" r:id="rId73"/>
    <p:sldId id="578" r:id="rId74"/>
    <p:sldId id="580" r:id="rId75"/>
    <p:sldId id="556" r:id="rId76"/>
    <p:sldId id="581" r:id="rId77"/>
    <p:sldId id="582" r:id="rId78"/>
    <p:sldId id="555" r:id="rId79"/>
    <p:sldId id="583" r:id="rId80"/>
    <p:sldId id="404" r:id="rId81"/>
    <p:sldId id="294" r:id="rId82"/>
    <p:sldId id="584" r:id="rId83"/>
    <p:sldId id="405" r:id="rId84"/>
    <p:sldId id="295" r:id="rId85"/>
    <p:sldId id="585" r:id="rId86"/>
    <p:sldId id="406" r:id="rId87"/>
    <p:sldId id="296" r:id="rId88"/>
    <p:sldId id="297" r:id="rId89"/>
    <p:sldId id="407" r:id="rId90"/>
    <p:sldId id="586" r:id="rId91"/>
    <p:sldId id="408" r:id="rId92"/>
    <p:sldId id="298" r:id="rId93"/>
    <p:sldId id="271" r:id="rId94"/>
    <p:sldId id="409" r:id="rId95"/>
    <p:sldId id="587" r:id="rId96"/>
    <p:sldId id="410" r:id="rId97"/>
    <p:sldId id="299" r:id="rId98"/>
    <p:sldId id="588" r:id="rId99"/>
    <p:sldId id="300" r:id="rId100"/>
    <p:sldId id="411" r:id="rId101"/>
    <p:sldId id="589" r:id="rId102"/>
    <p:sldId id="301" r:id="rId103"/>
    <p:sldId id="412" r:id="rId104"/>
    <p:sldId id="413" r:id="rId105"/>
    <p:sldId id="414" r:id="rId106"/>
    <p:sldId id="415" r:id="rId107"/>
    <p:sldId id="303" r:id="rId108"/>
    <p:sldId id="304" r:id="rId109"/>
    <p:sldId id="268" r:id="rId1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Workforce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HR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custLinFactNeighborY="1246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HR Cost Benefit Analysis</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custLinFactNeighborY="-2179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Key HR Measure and Metrics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custLinFactNeighborY="-2179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Human Resource Audit</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custLinFactNeighborY="-2179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606028"/>
          <a:ext cx="6984776" cy="691031"/>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29040"/>
          <a:ext cx="6984776" cy="622440"/>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1183">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606028"/>
          <a:ext cx="6984776" cy="691031"/>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29040"/>
          <a:ext cx="6984776" cy="622440"/>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1183">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368151"/>
          <a:ext cx="6984776" cy="632385"/>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29040"/>
          <a:ext cx="6984776" cy="622440"/>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32088">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368151"/>
          <a:ext cx="6984776" cy="632385"/>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96075"/>
          <a:ext cx="6984776" cy="632385"/>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12465">
        <dgm:presLayoutVars>
          <dgm:chMax val="0"/>
          <dgm:bulletEnabled val="1"/>
        </dgm:presLayoutVars>
      </dgm:prSet>
      <dgm:spPr>
        <a:xfrm>
          <a:off x="0" y="1944215"/>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32088">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368151"/>
          <a:ext cx="6984776" cy="632385"/>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96075"/>
          <a:ext cx="6984776" cy="632385"/>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12465">
        <dgm:presLayoutVars>
          <dgm:chMax val="0"/>
          <dgm:bulletEnabled val="1"/>
        </dgm:presLayoutVars>
      </dgm:prSet>
      <dgm:spPr>
        <a:xfrm>
          <a:off x="0" y="2802957"/>
          <a:ext cx="6984776" cy="632385"/>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32088">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368151"/>
          <a:ext cx="6984776" cy="632385"/>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96075"/>
          <a:ext cx="6984776" cy="632385"/>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20549">
        <dgm:presLayoutVars>
          <dgm:chMax val="0"/>
          <dgm:bulletEnabled val="1"/>
        </dgm:presLayoutVars>
      </dgm:prSet>
      <dgm:spPr>
        <a:xfrm>
          <a:off x="0" y="2808312"/>
          <a:ext cx="6984776" cy="632385"/>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3504567"/>
          <a:ext cx="6984776" cy="632385"/>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FFFFEE"/>
              </a:solidFill>
              <a:latin typeface="Arial"/>
              <a:ea typeface="+mn-ea"/>
              <a:cs typeface="+mn-cs"/>
            </a:rPr>
            <a:t>Rater</a:t>
          </a:r>
          <a:r>
            <a:rPr lang="en-MY" sz="2700" kern="1200" dirty="0">
              <a:solidFill>
                <a:srgbClr val="FFFFEE"/>
              </a:solidFill>
              <a:latin typeface="Arial"/>
              <a:ea typeface="+mn-ea"/>
              <a:cs typeface="+mn-cs"/>
            </a:rPr>
            <a:t> Errors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3DAFFAB0-6F1A-4963-B398-F2B287614944}">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gm:t>
    </dgm:pt>
    <dgm:pt modelId="{126EEB45-A081-4EE6-B15F-AE92CEB983B2}" type="parTrans" cxnId="{D035B6CE-4CC9-42D2-9453-1ECEF4BD8C71}">
      <dgm:prSet/>
      <dgm:spPr/>
      <dgm:t>
        <a:bodyPr/>
        <a:lstStyle/>
        <a:p>
          <a:endParaRPr lang="en-MY"/>
        </a:p>
      </dgm:t>
    </dgm:pt>
    <dgm:pt modelId="{6994B5CB-DEA6-4CF6-86E4-1B674AFCEA04}" type="sibTrans" cxnId="{D035B6CE-4CC9-42D2-9453-1ECEF4BD8C71}">
      <dgm:prSet/>
      <dgm:spPr/>
      <dgm:t>
        <a:bodyPr/>
        <a:lstStyle/>
        <a:p>
          <a:endParaRPr lang="en-MY"/>
        </a:p>
      </dgm:t>
    </dgm:pt>
    <dgm:pt modelId="{E1F02FCB-EBF0-4028-A187-7603E6A9A6A1}">
      <dgm:prSe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gm:t>
    </dgm:pt>
    <dgm:pt modelId="{122CB1E0-C3C6-4032-89D4-C51FD77ECF1F}" type="parTrans" cxnId="{ED51173C-1281-4347-91C9-CCD00903B550}">
      <dgm:prSet/>
      <dgm:spPr/>
      <dgm:t>
        <a:bodyPr/>
        <a:lstStyle/>
        <a:p>
          <a:endParaRPr lang="en-MY"/>
        </a:p>
      </dgm:t>
    </dgm:pt>
    <dgm:pt modelId="{6F335F99-1E51-46FB-AC51-EFF2571D402E}" type="sibTrans" cxnId="{ED51173C-1281-4347-91C9-CCD00903B55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7" custLinFactNeighborY="-21795">
        <dgm:presLayoutVars>
          <dgm:chMax val="0"/>
          <dgm:bulletEnabled val="1"/>
        </dgm:presLayoutVars>
      </dgm:prSet>
      <dgm:spPr>
        <a:xfrm>
          <a:off x="0" y="0"/>
          <a:ext cx="6984776" cy="632385"/>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7" custLinFactNeighborY="32088">
        <dgm:presLayoutVars>
          <dgm:chMax val="0"/>
          <dgm:bulletEnabled val="1"/>
        </dgm:presLayoutVars>
      </dgm:prSet>
      <dgm:spPr>
        <a:xfrm>
          <a:off x="0" y="698041"/>
          <a:ext cx="6984776" cy="632385"/>
        </a:xfrm>
        <a:prstGeom prst="roundRect">
          <a:avLst/>
        </a:prstGeom>
      </dgm:spPr>
    </dgm:pt>
    <dgm:pt modelId="{22F28D2E-7EC1-484C-A6C6-64A29DE0597D}" type="pres">
      <dgm:prSet presAssocID="{B8D6E190-1CA0-4381-9B9B-055919A41833}" presName="spacer" presStyleCnt="0"/>
      <dgm:spPr/>
    </dgm:pt>
    <dgm:pt modelId="{3375F73D-DF9E-4195-B05B-0871D9CFE489}" type="pres">
      <dgm:prSet presAssocID="{3DAFFAB0-6F1A-4963-B398-F2B287614944}" presName="parentText" presStyleLbl="node1" presStyleIdx="2" presStyleCnt="7" custLinFactNeighborY="-44231">
        <dgm:presLayoutVars>
          <dgm:chMax val="0"/>
          <dgm:bulletEnabled val="1"/>
        </dgm:presLayoutVars>
      </dgm:prSet>
      <dgm:spPr>
        <a:xfrm>
          <a:off x="0" y="1368151"/>
          <a:ext cx="6984776" cy="632385"/>
        </a:xfrm>
        <a:prstGeom prst="roundRect">
          <a:avLst/>
        </a:prstGeom>
      </dgm:spPr>
    </dgm:pt>
    <dgm:pt modelId="{324EE120-7079-405A-824B-81982E1F2FD6}" type="pres">
      <dgm:prSet presAssocID="{6994B5CB-DEA6-4CF6-86E4-1B674AFCEA04}" presName="spacer" presStyleCnt="0"/>
      <dgm:spPr/>
    </dgm:pt>
    <dgm:pt modelId="{44FC13DE-3A04-4860-8A42-B45BB3EBAD8C}" type="pres">
      <dgm:prSet presAssocID="{E1F02FCB-EBF0-4028-A187-7603E6A9A6A1}" presName="parentText" presStyleLbl="node1" presStyleIdx="3" presStyleCnt="7">
        <dgm:presLayoutVars>
          <dgm:chMax val="0"/>
          <dgm:bulletEnabled val="1"/>
        </dgm:presLayoutVars>
      </dgm:prSet>
      <dgm:spPr>
        <a:xfrm>
          <a:off x="0" y="2096075"/>
          <a:ext cx="6984776" cy="632385"/>
        </a:xfrm>
        <a:prstGeom prst="roundRect">
          <a:avLst/>
        </a:prstGeom>
      </dgm:spPr>
    </dgm:pt>
    <dgm:pt modelId="{DCB0D26C-E0F6-4BC0-9419-3E2086C69C31}" type="pres">
      <dgm:prSet presAssocID="{6F335F99-1E51-46FB-AC51-EFF2571D402E}" presName="spacer" presStyleCnt="0"/>
      <dgm:spPr/>
    </dgm:pt>
    <dgm:pt modelId="{E6BB2906-000C-4376-8DBB-E58B06080F00}" type="pres">
      <dgm:prSet presAssocID="{CFDF7710-10AF-4C91-9622-4711AD4D1147}" presName="parentText" presStyleLbl="node1" presStyleIdx="4" presStyleCnt="7" custLinFactNeighborY="20549">
        <dgm:presLayoutVars>
          <dgm:chMax val="0"/>
          <dgm:bulletEnabled val="1"/>
        </dgm:presLayoutVars>
      </dgm:prSet>
      <dgm:spPr>
        <a:xfrm>
          <a:off x="0" y="2808312"/>
          <a:ext cx="6984776" cy="632385"/>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5" presStyleCnt="7" custLinFactNeighborY="16972">
        <dgm:presLayoutVars>
          <dgm:chMax val="0"/>
          <dgm:bulletEnabled val="1"/>
        </dgm:presLayoutVars>
      </dgm:prSet>
      <dgm:spPr>
        <a:xfrm>
          <a:off x="0" y="3504567"/>
          <a:ext cx="6984776" cy="632385"/>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6" presStyleCnt="7" custLinFactNeighborY="-10098">
        <dgm:presLayoutVars>
          <dgm:chMax val="0"/>
          <dgm:bulletEnabled val="1"/>
        </dgm:presLayoutVars>
      </dgm:prSet>
      <dgm:spPr>
        <a:xfrm>
          <a:off x="0" y="4185261"/>
          <a:ext cx="6984776" cy="632385"/>
        </a:xfrm>
        <a:prstGeom prst="roundRect">
          <a:avLst/>
        </a:prstGeom>
      </dgm:spPr>
    </dgm:pt>
  </dgm:ptLst>
  <dgm:cxnLst>
    <dgm:cxn modelId="{334ED600-0F86-490A-B203-C7D9172B5BA8}" srcId="{703D4D02-5513-427D-B6E9-B2E187EE0C3A}" destId="{C3F47E38-73FB-465A-A3BB-80A263C6146E}" srcOrd="6" destOrd="0" parTransId="{82CF6716-7E88-4600-9231-B7A30D6898EA}" sibTransId="{12AF2AE0-44CE-4A8D-8B99-DDD2BAACD548}"/>
    <dgm:cxn modelId="{158A292F-F0DC-4E92-9A39-CAD079187C33}" type="presOf" srcId="{3DAFFAB0-6F1A-4963-B398-F2B287614944}" destId="{3375F73D-DF9E-4195-B05B-0871D9CFE489}" srcOrd="0" destOrd="0" presId="urn:microsoft.com/office/officeart/2005/8/layout/vList2"/>
    <dgm:cxn modelId="{ED51173C-1281-4347-91C9-CCD00903B550}" srcId="{703D4D02-5513-427D-B6E9-B2E187EE0C3A}" destId="{E1F02FCB-EBF0-4028-A187-7603E6A9A6A1}" srcOrd="3" destOrd="0" parTransId="{122CB1E0-C3C6-4032-89D4-C51FD77ECF1F}" sibTransId="{6F335F99-1E51-46FB-AC51-EFF2571D402E}"/>
    <dgm:cxn modelId="{9B251767-2032-492E-A07C-DF3208702111}" srcId="{703D4D02-5513-427D-B6E9-B2E187EE0C3A}" destId="{F645A397-1BC7-4CAC-A2A4-85788D2F932B}" srcOrd="5"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4"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AFED0DC3-AE37-45EE-BB61-CC4815B2DF1D}" type="presOf" srcId="{E1F02FCB-EBF0-4028-A187-7603E6A9A6A1}" destId="{44FC13DE-3A04-4860-8A42-B45BB3EBAD8C}" srcOrd="0" destOrd="0" presId="urn:microsoft.com/office/officeart/2005/8/layout/vList2"/>
    <dgm:cxn modelId="{D035B6CE-4CC9-42D2-9453-1ECEF4BD8C71}" srcId="{703D4D02-5513-427D-B6E9-B2E187EE0C3A}" destId="{3DAFFAB0-6F1A-4963-B398-F2B287614944}" srcOrd="2" destOrd="0" parTransId="{126EEB45-A081-4EE6-B15F-AE92CEB983B2}" sibTransId="{6994B5CB-DEA6-4CF6-86E4-1B674AFCEA04}"/>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91410023-8506-4F63-B394-57AFF9182A83}" type="presParOf" srcId="{CC8763B3-4621-4666-B669-3C5BA2A30DBE}" destId="{3375F73D-DF9E-4195-B05B-0871D9CFE489}" srcOrd="4" destOrd="0" presId="urn:microsoft.com/office/officeart/2005/8/layout/vList2"/>
    <dgm:cxn modelId="{CA36CAFE-F648-4362-9A9E-1A45C5F88E23}" type="presParOf" srcId="{CC8763B3-4621-4666-B669-3C5BA2A30DBE}" destId="{324EE120-7079-405A-824B-81982E1F2FD6}" srcOrd="5" destOrd="0" presId="urn:microsoft.com/office/officeart/2005/8/layout/vList2"/>
    <dgm:cxn modelId="{1316B856-7A39-4A2D-8604-5EFCD63CA70F}" type="presParOf" srcId="{CC8763B3-4621-4666-B669-3C5BA2A30DBE}" destId="{44FC13DE-3A04-4860-8A42-B45BB3EBAD8C}" srcOrd="6" destOrd="0" presId="urn:microsoft.com/office/officeart/2005/8/layout/vList2"/>
    <dgm:cxn modelId="{76FEE679-8E7B-4BD5-AD79-43CA9A3F9AF6}" type="presParOf" srcId="{CC8763B3-4621-4666-B669-3C5BA2A30DBE}" destId="{DCB0D26C-E0F6-4BC0-9419-3E2086C69C31}" srcOrd="7" destOrd="0" presId="urn:microsoft.com/office/officeart/2005/8/layout/vList2"/>
    <dgm:cxn modelId="{750F6BD4-8B21-47F7-957A-35FAF9EC0C44}" type="presParOf" srcId="{CC8763B3-4621-4666-B669-3C5BA2A30DBE}" destId="{E6BB2906-000C-4376-8DBB-E58B06080F00}" srcOrd="8" destOrd="0" presId="urn:microsoft.com/office/officeart/2005/8/layout/vList2"/>
    <dgm:cxn modelId="{DEFC2FC2-ECEE-44F7-9748-2432660175E9}" type="presParOf" srcId="{CC8763B3-4621-4666-B669-3C5BA2A30DBE}" destId="{D23E205B-6B6F-4860-95EA-416FB3E1BC6B}" srcOrd="9" destOrd="0" presId="urn:microsoft.com/office/officeart/2005/8/layout/vList2"/>
    <dgm:cxn modelId="{E59D8F33-7BCE-41BE-8C42-C956373C3F90}" type="presParOf" srcId="{CC8763B3-4621-4666-B669-3C5BA2A30DBE}" destId="{739E1F90-ADFE-4E9B-A0BF-7744BF9E729D}" srcOrd="10" destOrd="0" presId="urn:microsoft.com/office/officeart/2005/8/layout/vList2"/>
    <dgm:cxn modelId="{67EF8EE3-6219-4418-A1F5-E876CC5174F1}" type="presParOf" srcId="{CC8763B3-4621-4666-B669-3C5BA2A30DBE}" destId="{DACC1BFB-F1C3-4947-A40B-43627C74668F}" srcOrd="11" destOrd="0" presId="urn:microsoft.com/office/officeart/2005/8/layout/vList2"/>
    <dgm:cxn modelId="{17E2BBD1-5CAF-410E-8630-2F5646013EA0}" type="presParOf" srcId="{CC8763B3-4621-4666-B669-3C5BA2A30DBE}" destId="{ACCC2B7D-D531-43B7-BAB8-3C45A83A90E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Workforce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HR Scorecard</a:t>
          </a:r>
        </a:p>
      </dsp:txBody>
      <dsp:txXfrm>
        <a:off x="40209" y="1016729"/>
        <a:ext cx="6904358" cy="743262"/>
      </dsp:txXfrm>
    </dsp:sp>
    <dsp:sp modelId="{E6BB2906-000C-4376-8DBB-E58B06080F00}">
      <dsp:nvSpPr>
        <dsp:cNvPr id="0" name=""/>
        <dsp:cNvSpPr/>
      </dsp:nvSpPr>
      <dsp:spPr>
        <a:xfrm>
          <a:off x="0" y="1944215"/>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1984424"/>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1"/>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40210"/>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016729"/>
        <a:ext cx="6904358" cy="743262"/>
      </dsp:txXfrm>
    </dsp:sp>
    <dsp:sp modelId="{E6BB2906-000C-4376-8DBB-E58B06080F00}">
      <dsp:nvSpPr>
        <dsp:cNvPr id="0" name=""/>
        <dsp:cNvSpPr/>
      </dsp:nvSpPr>
      <dsp:spPr>
        <a:xfrm>
          <a:off x="0" y="1944215"/>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HR Cost Benefit Analysis</a:t>
          </a:r>
        </a:p>
      </dsp:txBody>
      <dsp:txXfrm>
        <a:off x="40209" y="1984424"/>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sp:txBody>
      <dsp:txXfrm>
        <a:off x="40209" y="3869429"/>
        <a:ext cx="6904358"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1"/>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40210"/>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016729"/>
        <a:ext cx="6904358" cy="743262"/>
      </dsp:txXfrm>
    </dsp:sp>
    <dsp:sp modelId="{E6BB2906-000C-4376-8DBB-E58B06080F00}">
      <dsp:nvSpPr>
        <dsp:cNvPr id="0" name=""/>
        <dsp:cNvSpPr/>
      </dsp:nvSpPr>
      <dsp:spPr>
        <a:xfrm>
          <a:off x="0" y="1944215"/>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1984424"/>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Key HR Measure and Metrics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 Audit</a:t>
          </a:r>
        </a:p>
      </dsp:txBody>
      <dsp:txXfrm>
        <a:off x="40209" y="3869429"/>
        <a:ext cx="6904358"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1"/>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40210"/>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016729"/>
        <a:ext cx="6904358" cy="743262"/>
      </dsp:txXfrm>
    </dsp:sp>
    <dsp:sp modelId="{E6BB2906-000C-4376-8DBB-E58B06080F00}">
      <dsp:nvSpPr>
        <dsp:cNvPr id="0" name=""/>
        <dsp:cNvSpPr/>
      </dsp:nvSpPr>
      <dsp:spPr>
        <a:xfrm>
          <a:off x="0" y="1944215"/>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1984424"/>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Key HR Measure and Metrics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Human Resource Audit</a:t>
          </a:r>
        </a:p>
      </dsp:txBody>
      <dsp:txXfrm>
        <a:off x="40209" y="3869429"/>
        <a:ext cx="6904358"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69804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28911"/>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295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3827"/>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698041"/>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Rankings</a:t>
          </a:r>
        </a:p>
      </dsp:txBody>
      <dsp:txXfrm>
        <a:off x="30870" y="728911"/>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295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3827"/>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69804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28911"/>
        <a:ext cx="6923036" cy="570645"/>
      </dsp:txXfrm>
    </dsp:sp>
    <dsp:sp modelId="{3375F73D-DF9E-4195-B05B-0871D9CFE489}">
      <dsp:nvSpPr>
        <dsp:cNvPr id="0" name=""/>
        <dsp:cNvSpPr/>
      </dsp:nvSpPr>
      <dsp:spPr>
        <a:xfrm>
          <a:off x="0" y="1368151"/>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295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3827"/>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72008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50950"/>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295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3827"/>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72008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50950"/>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2957"/>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360 Degree Feedback</a:t>
          </a:r>
        </a:p>
      </dsp:txBody>
      <dsp:txXfrm>
        <a:off x="30870" y="2833827"/>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72008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50950"/>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8312"/>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9182"/>
        <a:ext cx="6923036" cy="570645"/>
      </dsp:txXfrm>
    </dsp:sp>
    <dsp:sp modelId="{739E1F90-ADFE-4E9B-A0BF-7744BF9E729D}">
      <dsp:nvSpPr>
        <dsp:cNvPr id="0" name=""/>
        <dsp:cNvSpPr/>
      </dsp:nvSpPr>
      <dsp:spPr>
        <a:xfrm>
          <a:off x="0" y="3504567"/>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Rater</a:t>
          </a:r>
          <a:r>
            <a:rPr lang="en-MY" sz="2700" kern="1200" dirty="0">
              <a:solidFill>
                <a:srgbClr val="000000"/>
              </a:solidFill>
              <a:latin typeface="Arial"/>
              <a:ea typeface="+mn-ea"/>
              <a:cs typeface="+mn-cs"/>
            </a:rPr>
            <a:t> Errors</a:t>
          </a:r>
        </a:p>
      </dsp:txBody>
      <dsp:txXfrm>
        <a:off x="30870" y="4216131"/>
        <a:ext cx="6923036" cy="5706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Choice Ratings</a:t>
          </a:r>
        </a:p>
      </dsp:txBody>
      <dsp:txXfrm>
        <a:off x="30870" y="30870"/>
        <a:ext cx="6923036" cy="570645"/>
      </dsp:txXfrm>
    </dsp:sp>
    <dsp:sp modelId="{8459D55B-5800-472A-BFA7-A7186D26AD4C}">
      <dsp:nvSpPr>
        <dsp:cNvPr id="0" name=""/>
        <dsp:cNvSpPr/>
      </dsp:nvSpPr>
      <dsp:spPr>
        <a:xfrm>
          <a:off x="0" y="720080"/>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Rankings</a:t>
          </a:r>
        </a:p>
      </dsp:txBody>
      <dsp:txXfrm>
        <a:off x="30870" y="750950"/>
        <a:ext cx="6923036" cy="570645"/>
      </dsp:txXfrm>
    </dsp:sp>
    <dsp:sp modelId="{3375F73D-DF9E-4195-B05B-0871D9CFE489}">
      <dsp:nvSpPr>
        <dsp:cNvPr id="0" name=""/>
        <dsp:cNvSpPr/>
      </dsp:nvSpPr>
      <dsp:spPr>
        <a:xfrm>
          <a:off x="0" y="1368151"/>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Forced Distribution</a:t>
          </a:r>
        </a:p>
      </dsp:txBody>
      <dsp:txXfrm>
        <a:off x="30870" y="1399021"/>
        <a:ext cx="6923036" cy="570645"/>
      </dsp:txXfrm>
    </dsp:sp>
    <dsp:sp modelId="{44FC13DE-3A04-4860-8A42-B45BB3EBAD8C}">
      <dsp:nvSpPr>
        <dsp:cNvPr id="0" name=""/>
        <dsp:cNvSpPr/>
      </dsp:nvSpPr>
      <dsp:spPr>
        <a:xfrm>
          <a:off x="0" y="2096075"/>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Behaviourally Anchored Rating Scale</a:t>
          </a:r>
        </a:p>
      </dsp:txBody>
      <dsp:txXfrm>
        <a:off x="30870" y="2126945"/>
        <a:ext cx="6923036" cy="570645"/>
      </dsp:txXfrm>
    </dsp:sp>
    <dsp:sp modelId="{E6BB2906-000C-4376-8DBB-E58B06080F00}">
      <dsp:nvSpPr>
        <dsp:cNvPr id="0" name=""/>
        <dsp:cNvSpPr/>
      </dsp:nvSpPr>
      <dsp:spPr>
        <a:xfrm>
          <a:off x="0" y="2808312"/>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360 Degree Feedback</a:t>
          </a:r>
        </a:p>
      </dsp:txBody>
      <dsp:txXfrm>
        <a:off x="30870" y="2839182"/>
        <a:ext cx="6923036" cy="570645"/>
      </dsp:txXfrm>
    </dsp:sp>
    <dsp:sp modelId="{739E1F90-ADFE-4E9B-A0BF-7744BF9E729D}">
      <dsp:nvSpPr>
        <dsp:cNvPr id="0" name=""/>
        <dsp:cNvSpPr/>
      </dsp:nvSpPr>
      <dsp:spPr>
        <a:xfrm>
          <a:off x="0" y="3504567"/>
          <a:ext cx="6984776" cy="632385"/>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Measurement Error</a:t>
          </a:r>
        </a:p>
      </dsp:txBody>
      <dsp:txXfrm>
        <a:off x="30870" y="3535437"/>
        <a:ext cx="6923036" cy="570645"/>
      </dsp:txXfrm>
    </dsp:sp>
    <dsp:sp modelId="{ACCC2B7D-D531-43B7-BAB8-3C45A83A90E2}">
      <dsp:nvSpPr>
        <dsp:cNvPr id="0" name=""/>
        <dsp:cNvSpPr/>
      </dsp:nvSpPr>
      <dsp:spPr>
        <a:xfrm>
          <a:off x="0" y="4185261"/>
          <a:ext cx="6984776" cy="63238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FFFFEE"/>
              </a:solidFill>
              <a:latin typeface="Arial"/>
              <a:ea typeface="+mn-ea"/>
              <a:cs typeface="+mn-cs"/>
            </a:rPr>
            <a:t>Rater</a:t>
          </a:r>
          <a:r>
            <a:rPr lang="en-MY" sz="2700" kern="1200" dirty="0">
              <a:solidFill>
                <a:srgbClr val="FFFFEE"/>
              </a:solidFill>
              <a:latin typeface="Arial"/>
              <a:ea typeface="+mn-ea"/>
              <a:cs typeface="+mn-cs"/>
            </a:rPr>
            <a:t> Errors</a:t>
          </a:r>
        </a:p>
      </dsp:txBody>
      <dsp:txXfrm>
        <a:off x="30870" y="4216131"/>
        <a:ext cx="6923036" cy="570645"/>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AFF3-DB74-44A5-B0E3-37C9F32BBCDB}"/>
              </a:ext>
            </a:extLst>
          </p:cNvPr>
          <p:cNvSpPr>
            <a:spLocks noGrp="1"/>
          </p:cNvSpPr>
          <p:nvPr>
            <p:ph type="title"/>
          </p:nvPr>
        </p:nvSpPr>
        <p:spPr/>
        <p:txBody>
          <a:bodyPr/>
          <a:lstStyle/>
          <a:p>
            <a:r>
              <a:rPr lang="en-MY" dirty="0"/>
              <a:t>Measurement and Analysis (18%)</a:t>
            </a:r>
          </a:p>
        </p:txBody>
      </p:sp>
      <p:sp>
        <p:nvSpPr>
          <p:cNvPr id="3" name="Content Placeholder 2">
            <a:extLst>
              <a:ext uri="{FF2B5EF4-FFF2-40B4-BE49-F238E27FC236}">
                <a16:creationId xmlns:a16="http://schemas.microsoft.com/office/drawing/2014/main" id="{8A4BA794-C225-46AF-9975-704B297B79D0}"/>
              </a:ext>
            </a:extLst>
          </p:cNvPr>
          <p:cNvSpPr>
            <a:spLocks noGrp="1"/>
          </p:cNvSpPr>
          <p:nvPr>
            <p:ph idx="1"/>
          </p:nvPr>
        </p:nvSpPr>
        <p:spPr/>
        <p:txBody>
          <a:bodyPr/>
          <a:lstStyle/>
          <a:p>
            <a:pPr marL="0" indent="0">
              <a:buNone/>
            </a:pPr>
            <a:r>
              <a:rPr lang="en-MY" dirty="0"/>
              <a:t>Developing and utilizing key HR and business metrics such as those related to individual and organizational performance. Interpreting data to improve employee performance and increase the value of the organization</a:t>
            </a:r>
          </a:p>
        </p:txBody>
      </p:sp>
    </p:spTree>
    <p:extLst>
      <p:ext uri="{BB962C8B-B14F-4D97-AF65-F5344CB8AC3E}">
        <p14:creationId xmlns:p14="http://schemas.microsoft.com/office/powerpoint/2010/main" val="248882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178120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13638216"/>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50304343"/>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47410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 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91525607"/>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52973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88369347"/>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0287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Salary Median offered by competitors</a:t>
            </a:r>
          </a:p>
        </p:txBody>
      </p:sp>
    </p:spTree>
    <p:extLst>
      <p:ext uri="{BB962C8B-B14F-4D97-AF65-F5344CB8AC3E}">
        <p14:creationId xmlns:p14="http://schemas.microsoft.com/office/powerpoint/2010/main" val="2270836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46816673"/>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00086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75E6-932D-432D-B497-95B07E0ECAA3}"/>
              </a:ext>
            </a:extLst>
          </p:cNvPr>
          <p:cNvSpPr>
            <a:spLocks noGrp="1"/>
          </p:cNvSpPr>
          <p:nvPr>
            <p:ph type="title"/>
          </p:nvPr>
        </p:nvSpPr>
        <p:spPr/>
        <p:txBody>
          <a:bodyPr/>
          <a:lstStyle/>
          <a:p>
            <a:r>
              <a:rPr lang="en-MY" dirty="0"/>
              <a:t>Human Resource Audit</a:t>
            </a:r>
          </a:p>
        </p:txBody>
      </p:sp>
      <p:sp>
        <p:nvSpPr>
          <p:cNvPr id="3" name="Content Placeholder 2">
            <a:extLst>
              <a:ext uri="{FF2B5EF4-FFF2-40B4-BE49-F238E27FC236}">
                <a16:creationId xmlns:a16="http://schemas.microsoft.com/office/drawing/2014/main" id="{C605F122-DFE4-4025-B63C-B6D060D2F120}"/>
              </a:ext>
            </a:extLst>
          </p:cNvPr>
          <p:cNvSpPr>
            <a:spLocks noGrp="1"/>
          </p:cNvSpPr>
          <p:nvPr>
            <p:ph idx="1"/>
          </p:nvPr>
        </p:nvSpPr>
        <p:spPr/>
        <p:txBody>
          <a:bodyPr/>
          <a:lstStyle/>
          <a:p>
            <a:r>
              <a:rPr lang="en-MY" dirty="0"/>
              <a:t>Human Resource Audits identifies the effectiveness and adequacy of the HR department’s specific practice areas or processes. </a:t>
            </a:r>
          </a:p>
          <a:p>
            <a:r>
              <a:rPr lang="en-MY" dirty="0"/>
              <a:t>The results obtained from this audit prioritize these gaps in an effort to minimize lawsuits or regulatory violations.</a:t>
            </a:r>
          </a:p>
          <a:p>
            <a:r>
              <a:rPr lang="en-MY" dirty="0"/>
              <a:t> It will also help in achieving and maintaining world-class competitiveness in the HR practice areas. </a:t>
            </a:r>
          </a:p>
        </p:txBody>
      </p:sp>
    </p:spTree>
    <p:extLst>
      <p:ext uri="{BB962C8B-B14F-4D97-AF65-F5344CB8AC3E}">
        <p14:creationId xmlns:p14="http://schemas.microsoft.com/office/powerpoint/2010/main" val="8961440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E148-649F-43F0-B02F-9B56AF1C2964}"/>
              </a:ext>
            </a:extLst>
          </p:cNvPr>
          <p:cNvSpPr>
            <a:spLocks noGrp="1"/>
          </p:cNvSpPr>
          <p:nvPr>
            <p:ph type="title"/>
          </p:nvPr>
        </p:nvSpPr>
        <p:spPr/>
        <p:txBody>
          <a:bodyPr/>
          <a:lstStyle/>
          <a:p>
            <a:r>
              <a:rPr lang="en-MY" dirty="0"/>
              <a:t>Human Resource Audit</a:t>
            </a:r>
          </a:p>
        </p:txBody>
      </p:sp>
      <p:sp>
        <p:nvSpPr>
          <p:cNvPr id="3" name="Content Placeholder 2">
            <a:extLst>
              <a:ext uri="{FF2B5EF4-FFF2-40B4-BE49-F238E27FC236}">
                <a16:creationId xmlns:a16="http://schemas.microsoft.com/office/drawing/2014/main" id="{8392573B-8F94-433D-AEA9-1B650ACDD008}"/>
              </a:ext>
            </a:extLst>
          </p:cNvPr>
          <p:cNvSpPr>
            <a:spLocks noGrp="1"/>
          </p:cNvSpPr>
          <p:nvPr>
            <p:ph idx="1"/>
          </p:nvPr>
        </p:nvSpPr>
        <p:spPr/>
        <p:txBody>
          <a:bodyPr/>
          <a:lstStyle/>
          <a:p>
            <a:r>
              <a:rPr lang="en-MY" dirty="0"/>
              <a:t>The Human Resource Audit also involves identifying the issues and finding solutions to problems before it becomes unmanageable.</a:t>
            </a:r>
          </a:p>
          <a:p>
            <a:endParaRPr lang="en-MY" dirty="0"/>
          </a:p>
          <a:p>
            <a:r>
              <a:rPr lang="en-MY" dirty="0"/>
              <a:t>It provides an opportunity to assess what the organization is doing right and how things can be done differently, in a more efficient manner and at a reduced cost</a:t>
            </a:r>
          </a:p>
        </p:txBody>
      </p:sp>
    </p:spTree>
    <p:extLst>
      <p:ext uri="{BB962C8B-B14F-4D97-AF65-F5344CB8AC3E}">
        <p14:creationId xmlns:p14="http://schemas.microsoft.com/office/powerpoint/2010/main" val="32601217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8FED-27E3-4F11-ADB0-46249BE8C2E3}"/>
              </a:ext>
            </a:extLst>
          </p:cNvPr>
          <p:cNvSpPr>
            <a:spLocks noGrp="1"/>
          </p:cNvSpPr>
          <p:nvPr>
            <p:ph type="title"/>
          </p:nvPr>
        </p:nvSpPr>
        <p:spPr/>
        <p:txBody>
          <a:bodyPr/>
          <a:lstStyle/>
          <a:p>
            <a:r>
              <a:rPr lang="en-MY" dirty="0"/>
              <a:t>Objectives of HR Audit</a:t>
            </a:r>
          </a:p>
        </p:txBody>
      </p:sp>
      <p:sp>
        <p:nvSpPr>
          <p:cNvPr id="3" name="Content Placeholder 2">
            <a:extLst>
              <a:ext uri="{FF2B5EF4-FFF2-40B4-BE49-F238E27FC236}">
                <a16:creationId xmlns:a16="http://schemas.microsoft.com/office/drawing/2014/main" id="{3F2FCB20-38FC-4E23-8FE7-D3AC802D46C1}"/>
              </a:ext>
            </a:extLst>
          </p:cNvPr>
          <p:cNvSpPr>
            <a:spLocks noGrp="1"/>
          </p:cNvSpPr>
          <p:nvPr>
            <p:ph idx="1"/>
          </p:nvPr>
        </p:nvSpPr>
        <p:spPr/>
        <p:txBody>
          <a:bodyPr/>
          <a:lstStyle/>
          <a:p>
            <a:r>
              <a:rPr lang="en-MY" dirty="0"/>
              <a:t>To determine the effectiveness of each program in the organization and also to review every aspect of the management of HR.</a:t>
            </a:r>
          </a:p>
          <a:p>
            <a:r>
              <a:rPr lang="en-MY" dirty="0"/>
              <a:t>To gather all the information and explanation with respect to the success and failure of HR.</a:t>
            </a:r>
          </a:p>
          <a:p>
            <a:r>
              <a:rPr lang="en-MY" dirty="0"/>
              <a:t>To follow the implementation of policies.</a:t>
            </a:r>
          </a:p>
          <a:p>
            <a:r>
              <a:rPr lang="en-MY" dirty="0"/>
              <a:t>For evaluating the performance of personnel staff and employees.</a:t>
            </a:r>
          </a:p>
          <a:p>
            <a:r>
              <a:rPr lang="en-MY" dirty="0"/>
              <a:t>To know about the values, priorities, and goals of the management philosophy</a:t>
            </a:r>
          </a:p>
        </p:txBody>
      </p:sp>
    </p:spTree>
    <p:extLst>
      <p:ext uri="{BB962C8B-B14F-4D97-AF65-F5344CB8AC3E}">
        <p14:creationId xmlns:p14="http://schemas.microsoft.com/office/powerpoint/2010/main" val="33875486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C690-1E8F-4EC8-BA49-DA02CA673243}"/>
              </a:ext>
            </a:extLst>
          </p:cNvPr>
          <p:cNvSpPr>
            <a:spLocks noGrp="1"/>
          </p:cNvSpPr>
          <p:nvPr>
            <p:ph type="title"/>
          </p:nvPr>
        </p:nvSpPr>
        <p:spPr/>
        <p:txBody>
          <a:bodyPr/>
          <a:lstStyle/>
          <a:p>
            <a:r>
              <a:rPr lang="en-MY" dirty="0"/>
              <a:t>Human Resource Audit</a:t>
            </a:r>
          </a:p>
        </p:txBody>
      </p:sp>
      <p:pic>
        <p:nvPicPr>
          <p:cNvPr id="5" name="Picture 4">
            <a:extLst>
              <a:ext uri="{FF2B5EF4-FFF2-40B4-BE49-F238E27FC236}">
                <a16:creationId xmlns:a16="http://schemas.microsoft.com/office/drawing/2014/main" id="{64432A0C-A3EC-4DA4-AB3D-C5BAAA997AFD}"/>
              </a:ext>
            </a:extLst>
          </p:cNvPr>
          <p:cNvPicPr>
            <a:picLocks noChangeAspect="1"/>
          </p:cNvPicPr>
          <p:nvPr/>
        </p:nvPicPr>
        <p:blipFill>
          <a:blip r:embed="rId2"/>
          <a:stretch>
            <a:fillRect/>
          </a:stretch>
        </p:blipFill>
        <p:spPr>
          <a:xfrm>
            <a:off x="1962150" y="1772816"/>
            <a:ext cx="5219700" cy="4505325"/>
          </a:xfrm>
          <a:prstGeom prst="rect">
            <a:avLst/>
          </a:prstGeom>
        </p:spPr>
      </p:pic>
    </p:spTree>
    <p:extLst>
      <p:ext uri="{BB962C8B-B14F-4D97-AF65-F5344CB8AC3E}">
        <p14:creationId xmlns:p14="http://schemas.microsoft.com/office/powerpoint/2010/main" val="41654127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91904213"/>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33077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62913185"/>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20696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46303904"/>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39490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61258130"/>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73641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3385751"/>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96087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60504735"/>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92439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24938031"/>
              </p:ext>
            </p:extLst>
          </p:nvPr>
        </p:nvGraphicFramePr>
        <p:xfrm>
          <a:off x="971600" y="1628800"/>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5664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16983-C3D2-4E93-91F7-35DF37200DBB}"/>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DC46DAC-6F1D-4CF4-9D37-2D7D76B2FA4A}"/>
              </a:ext>
            </a:extLst>
          </p:cNvPr>
          <p:cNvSpPr>
            <a:spLocks noGrp="1"/>
          </p:cNvSpPr>
          <p:nvPr>
            <p:ph idx="1"/>
          </p:nvPr>
        </p:nvSpPr>
        <p:spPr/>
        <p:txBody>
          <a:bodyPr/>
          <a:lstStyle/>
          <a:p>
            <a:pPr marL="0" indent="0">
              <a:buNone/>
            </a:pPr>
            <a:r>
              <a:rPr lang="en-MY" sz="2400" dirty="0"/>
              <a:t>A manager has been asked to use a forced distribution appraisal tool and must allocate her employees according to a predetermined scale. She complains that all of her employees’ performance is satisfactory—none are above average, and none are below average. Which of the following is most likely occurring?</a:t>
            </a:r>
          </a:p>
          <a:p>
            <a:pPr marL="514350" indent="-514350">
              <a:buFont typeface="+mj-lt"/>
              <a:buAutoNum type="alphaUcPeriod"/>
            </a:pPr>
            <a:r>
              <a:rPr lang="en-MY" sz="2400" dirty="0"/>
              <a:t>Bias</a:t>
            </a:r>
          </a:p>
          <a:p>
            <a:pPr marL="514350" indent="-514350">
              <a:buFont typeface="+mj-lt"/>
              <a:buAutoNum type="alphaUcPeriod"/>
            </a:pPr>
            <a:r>
              <a:rPr lang="en-MY" sz="2400" dirty="0"/>
              <a:t>The error of averages </a:t>
            </a:r>
          </a:p>
          <a:p>
            <a:pPr marL="514350" indent="-514350">
              <a:buFont typeface="+mj-lt"/>
              <a:buAutoNum type="alphaUcPeriod"/>
            </a:pPr>
            <a:r>
              <a:rPr lang="en-MY" sz="2400" dirty="0"/>
              <a:t>The manager is not paying close enough attention to employee performance. </a:t>
            </a:r>
          </a:p>
          <a:p>
            <a:pPr marL="514350" indent="-514350">
              <a:buFont typeface="+mj-lt"/>
              <a:buAutoNum type="alphaUcPeriod"/>
            </a:pPr>
            <a:r>
              <a:rPr lang="en-MY" sz="2400" dirty="0"/>
              <a:t>The error of central tendency </a:t>
            </a:r>
          </a:p>
        </p:txBody>
      </p:sp>
    </p:spTree>
    <p:extLst>
      <p:ext uri="{BB962C8B-B14F-4D97-AF65-F5344CB8AC3E}">
        <p14:creationId xmlns:p14="http://schemas.microsoft.com/office/powerpoint/2010/main" val="2643384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86C9-9C43-4289-B0C5-89936D0DEABC}"/>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38F78FA8-B5ED-4E35-A27B-A5C2B8019CA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956207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lgn="ctr">
              <a:buNone/>
            </a:pPr>
            <a:r>
              <a:rPr lang="en-MY" sz="6600" dirty="0"/>
              <a:t>Thank You </a:t>
            </a:r>
          </a:p>
          <a:p>
            <a:pPr marL="0" indent="0" algn="ctr">
              <a:buNone/>
            </a:pPr>
            <a:r>
              <a:rPr lang="en-MY" sz="6600" dirty="0"/>
              <a:t>&amp;</a:t>
            </a:r>
          </a:p>
          <a:p>
            <a:pPr marL="0" indent="0" algn="ctr">
              <a:buNone/>
            </a:pPr>
            <a:r>
              <a:rPr lang="en-MY" sz="6600" dirty="0"/>
              <a:t>All the Best!</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1904</TotalTime>
  <Words>5739</Words>
  <Application>Microsoft Office PowerPoint</Application>
  <PresentationFormat>On-screen Show (4:3)</PresentationFormat>
  <Paragraphs>471</Paragraphs>
  <Slides>109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109</vt:i4>
      </vt:variant>
    </vt:vector>
  </HeadingPairs>
  <TitlesOfParts>
    <vt:vector size="113" baseType="lpstr">
      <vt:lpstr>Arial</vt:lpstr>
      <vt:lpstr>Times New Roman</vt:lpstr>
      <vt:lpstr>Wingdings</vt:lpstr>
      <vt:lpstr>Office Theme</vt:lpstr>
      <vt:lpstr>MEASUREMENT AND ANALYSIS - I</vt:lpstr>
      <vt:lpstr>Measurement and Analysis (18%)</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Balanced Scorecard</vt:lpstr>
      <vt:lpstr>Strategy Implementation</vt:lpstr>
      <vt:lpstr>Strategic Map</vt:lpstr>
      <vt:lpstr>Management by Objective (MBO)</vt:lpstr>
      <vt:lpstr>PowerPoint Presentation</vt:lpstr>
      <vt:lpstr>HR Measures and BSC</vt:lpstr>
      <vt:lpstr>Workforce Scorecard</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vt:lpstr>
      <vt:lpstr>Answer # </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vt:lpstr>
      <vt:lpstr>Answer # </vt:lpstr>
      <vt:lpstr>PowerPoint Presentation</vt:lpstr>
      <vt:lpstr>Human Resource Audit</vt:lpstr>
      <vt:lpstr>Human Resource Audit</vt:lpstr>
      <vt:lpstr>Objectives of HR Audit</vt:lpstr>
      <vt:lpstr>Human Resource Audit</vt:lpstr>
      <vt:lpstr>PowerPoint Presentation</vt:lpstr>
      <vt:lpstr>Forced Choice Ratings</vt:lpstr>
      <vt:lpstr>Forced Choice Ratings</vt:lpstr>
      <vt:lpstr>PowerPoint Presentation</vt:lpstr>
      <vt:lpstr>Ranking</vt:lpstr>
      <vt:lpstr>Ranking</vt:lpstr>
      <vt:lpstr>PowerPoint Presentation</vt:lpstr>
      <vt:lpstr>Forced Distribution</vt:lpstr>
      <vt:lpstr>Forced Distribution</vt:lpstr>
      <vt:lpstr>Graphic Rating</vt:lpstr>
      <vt:lpstr>Graphic Rating</vt:lpstr>
      <vt:lpstr>PowerPoint Presentation</vt:lpstr>
      <vt:lpstr>Behaviorally Anchored Rating Scale, BARS</vt:lpstr>
      <vt:lpstr>Behaviorally Anchored Rating Scale, BARS</vt:lpstr>
      <vt:lpstr>Behavioral Observation Scales, BOS</vt:lpstr>
      <vt:lpstr>Behavioral Observation Scales, BOS</vt:lpstr>
      <vt:lpstr>PowerPoint Presentation</vt:lpstr>
      <vt:lpstr>360 Degree Feedback</vt:lpstr>
      <vt:lpstr>360 Degree Feedback</vt:lpstr>
      <vt:lpstr>PowerPoint Presentation</vt:lpstr>
      <vt:lpstr>Measurement Error</vt:lpstr>
      <vt:lpstr>Contamination Error</vt:lpstr>
      <vt:lpstr>PowerPoint Presentation</vt:lpstr>
      <vt:lpstr>Rater Error</vt:lpstr>
      <vt:lpstr>Rater Error</vt:lpstr>
      <vt:lpstr>Rater Error</vt:lpstr>
      <vt:lpstr>Rater Error</vt:lpstr>
      <vt:lpstr>Rater Error</vt:lpstr>
      <vt:lpstr>Question #</vt:lpstr>
      <vt:lpstr>Answer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45</cp:revision>
  <cp:lastPrinted>1601-01-01T00:00:00Z</cp:lastPrinted>
  <dcterms:created xsi:type="dcterms:W3CDTF">2020-07-09T15:12:46Z</dcterms:created>
  <dcterms:modified xsi:type="dcterms:W3CDTF">2021-11-27T12:24:38Z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