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diagrams/quickStyle2.xml" ContentType="application/vnd.openxmlformats-officedocument.drawingml.diagramStyl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diagrams/layout5.xml" ContentType="application/vnd.openxmlformats-officedocument.drawingml.diagramLayout+xml"/>
  <Override PartName="/ppt/diagrams/data6.xml" ContentType="application/vnd.openxmlformats-officedocument.drawingml.diagramData+xml"/>
  <Override PartName="/docProps/custom.xml" ContentType="application/vnd.openxmlformats-officedocument.custom-properties+xml"/>
  <Override PartName="/ppt/diagrams/layout3.xml" ContentType="application/vnd.openxmlformats-officedocument.drawingml.diagramLayout+xml"/>
  <Override PartName="/ppt/diagrams/data4.xml" ContentType="application/vnd.openxmlformats-officedocument.drawingml.diagramData+xml"/>
  <Override PartName="/ppt/diagrams/layout1.xml" ContentType="application/vnd.openxmlformats-officedocument.drawingml.diagramLayout+xml"/>
  <Override PartName="/ppt/diagrams/data2.xml" ContentType="application/vnd.openxmlformats-officedocument.drawingml.diagramData+xml"/>
  <Override PartName="/ppt/diagrams/colors6.xml" ContentType="application/vnd.openxmlformats-officedocument.drawingml.diagramColors+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diagrams/colors4.xml" ContentType="application/vnd.openxmlformats-officedocument.drawingml.diagramColor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Default Extension="png" ContentType="image/png"/>
  <Override PartName="/ppt/diagrams/colors2.xml" ContentType="application/vnd.openxmlformats-officedocument.drawingml.diagramColors+xml"/>
  <Override PartName="/ppt/diagrams/quickStyle5.xml" ContentType="application/vnd.openxmlformats-officedocument.drawingml.diagramStyl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iagrams/quickStyle3.xml" ContentType="application/vnd.openxmlformats-officedocument.drawingml.diagramStyl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Override PartName="/ppt/diagrams/quickStyle1.xml" ContentType="application/vnd.openxmlformats-officedocument.drawingml.diagramStyle+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ppt/diagrams/layout6.xml" ContentType="application/vnd.openxmlformats-officedocument.drawingml.diagram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diagrams/layout4.xml" ContentType="application/vnd.openxmlformats-officedocument.drawingml.diagramLayout+xml"/>
  <Override PartName="/ppt/slideLayouts/slideLayout10.xml" ContentType="application/vnd.openxmlformats-officedocument.presentationml.slideLayout+xml"/>
  <Override PartName="/ppt/diagrams/layout2.xml" ContentType="application/vnd.openxmlformats-officedocument.drawingml.diagramLayout+xml"/>
  <Override PartName="/ppt/diagrams/data5.xml" ContentType="application/vnd.openxmlformats-officedocument.drawingml.diagramData+xml"/>
  <Override PartName="/ppt/diagrams/data3.xml" ContentType="application/vnd.openxmlformats-officedocument.drawingml.diagramData+xml"/>
  <Override PartName="/ppt/diagrams/colors5.xml" ContentType="application/vnd.openxmlformats-officedocument.drawingml.diagramColors+xml"/>
  <Override PartName="/ppt/slides/slide8.xml" ContentType="application/vnd.openxmlformats-officedocument.presentationml.slide+xml"/>
  <Override PartName="/ppt/slides/slide49.xml" ContentType="application/vnd.openxmlformats-officedocument.presentationml.slide+xml"/>
  <Override PartName="/ppt/handoutMasters/handoutMaster1.xml" ContentType="application/vnd.openxmlformats-officedocument.presentationml.handoutMaster+xml"/>
  <Override PartName="/ppt/diagrams/data1.xml" ContentType="application/vnd.openxmlformats-officedocument.drawingml.diagramData+xml"/>
  <Override PartName="/ppt/diagrams/colors3.xml" ContentType="application/vnd.openxmlformats-officedocument.drawingml.diagramColors+xml"/>
  <Override PartName="/ppt/diagrams/quickStyle6.xml" ContentType="application/vnd.openxmlformats-officedocument.drawingml.diagramStyl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diagrams/quickStyle4.xml" ContentType="application/vnd.openxmlformats-officedocument.drawingml.diagramStyl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9" r:id="rId1"/>
  </p:sldMasterIdLst>
  <p:notesMasterIdLst>
    <p:notesMasterId r:id="rId51"/>
  </p:notesMasterIdLst>
  <p:handoutMasterIdLst>
    <p:handoutMasterId r:id="rId52"/>
  </p:handoutMasterIdLst>
  <p:sldIdLst>
    <p:sldId id="256" r:id="rId2"/>
    <p:sldId id="650" r:id="rId3"/>
    <p:sldId id="651" r:id="rId4"/>
    <p:sldId id="652" r:id="rId5"/>
    <p:sldId id="653" r:id="rId6"/>
    <p:sldId id="654" r:id="rId7"/>
    <p:sldId id="656" r:id="rId8"/>
    <p:sldId id="657" r:id="rId9"/>
    <p:sldId id="658" r:id="rId10"/>
    <p:sldId id="659" r:id="rId11"/>
    <p:sldId id="660" r:id="rId12"/>
    <p:sldId id="661" r:id="rId13"/>
    <p:sldId id="662" r:id="rId14"/>
    <p:sldId id="663" r:id="rId15"/>
    <p:sldId id="664" r:id="rId16"/>
    <p:sldId id="665" r:id="rId17"/>
    <p:sldId id="666" r:id="rId18"/>
    <p:sldId id="667" r:id="rId19"/>
    <p:sldId id="668" r:id="rId20"/>
    <p:sldId id="669" r:id="rId21"/>
    <p:sldId id="655" r:id="rId22"/>
    <p:sldId id="670" r:id="rId23"/>
    <p:sldId id="671" r:id="rId24"/>
    <p:sldId id="672" r:id="rId25"/>
    <p:sldId id="673" r:id="rId26"/>
    <p:sldId id="674" r:id="rId27"/>
    <p:sldId id="687" r:id="rId28"/>
    <p:sldId id="675" r:id="rId29"/>
    <p:sldId id="676" r:id="rId30"/>
    <p:sldId id="677" r:id="rId31"/>
    <p:sldId id="678" r:id="rId32"/>
    <p:sldId id="679" r:id="rId33"/>
    <p:sldId id="680" r:id="rId34"/>
    <p:sldId id="681" r:id="rId35"/>
    <p:sldId id="684" r:id="rId36"/>
    <p:sldId id="685" r:id="rId37"/>
    <p:sldId id="683" r:id="rId38"/>
    <p:sldId id="686" r:id="rId39"/>
    <p:sldId id="688" r:id="rId40"/>
    <p:sldId id="682" r:id="rId41"/>
    <p:sldId id="696" r:id="rId42"/>
    <p:sldId id="697" r:id="rId43"/>
    <p:sldId id="698" r:id="rId44"/>
    <p:sldId id="699" r:id="rId45"/>
    <p:sldId id="695" r:id="rId46"/>
    <p:sldId id="700" r:id="rId47"/>
    <p:sldId id="701" r:id="rId48"/>
    <p:sldId id="702" r:id="rId49"/>
    <p:sldId id="327" r:id="rId50"/>
  </p:sldIdLst>
  <p:sldSz cx="9144000" cy="6858000" type="screen4x3"/>
  <p:notesSz cx="6858000" cy="9144000"/>
  <p:defaultTextStyle>
    <a:defPPr>
      <a:defRPr lang="en-MY"/>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clrMru>
    <a:srgbClr val="7F7F7F"/>
  </p:clrMru>
  <p:extLst>
    <p:ext uri="{E76CE94A-603C-4142-B9EB-6D1370010A27}">
      <p14:discardImageEditData xmlns="" xmlns:p14="http://schemas.microsoft.com/office/powerpoint/2010/main" val="0"/>
    </p:ext>
    <p:ext uri="{D31A062A-798A-4329-ABDD-BBA856620510}">
      <p14:defaultImageDpi xmlns="" xmlns:p14="http://schemas.microsoft.com/office/powerpoint/2010/main" val="32767"/>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40" autoAdjust="0"/>
    <p:restoredTop sz="94660" autoAdjust="0"/>
  </p:normalViewPr>
  <p:slideViewPr>
    <p:cSldViewPr>
      <p:cViewPr varScale="1">
        <p:scale>
          <a:sx n="69" d="100"/>
          <a:sy n="69" d="100"/>
        </p:scale>
        <p:origin x="-1410" y="-102"/>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notesMaster" Target="notesMasters/notesMaster1.xml"/><Relationship Id="rId3" Type="http://schemas.openxmlformats.org/officeDocument/2006/relationships/slide" Target="slides/slide2.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E6CB1D23-BBD8-4875-97FB-76C6D1DF1786}">
      <dgm:prSet phldrT="[Text]" custT="1"/>
      <dgm:spPr>
        <a:solidFill>
          <a:srgbClr val="7F7F7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US" sz="3600" kern="1200" dirty="0" smtClean="0">
              <a:solidFill>
                <a:schemeClr val="bg1"/>
              </a:solidFill>
              <a:latin typeface="Arial"/>
              <a:ea typeface="+mn-ea"/>
              <a:cs typeface="+mn-cs"/>
            </a:rPr>
            <a:t>Subjective attitudinal measures</a:t>
          </a:r>
          <a:endParaRPr lang="en-MY" sz="3600" kern="1200" dirty="0">
            <a:solidFill>
              <a:schemeClr val="bg1"/>
            </a:solidFill>
            <a:latin typeface="Arial"/>
            <a:ea typeface="+mn-ea"/>
            <a:cs typeface="+mn-cs"/>
          </a:endParaRPr>
        </a:p>
      </dgm:t>
    </dgm:pt>
    <dgm:pt modelId="{653C8E81-D774-450C-B764-B27052D2ADAF}" type="parTrans" cxnId="{8B0007A0-320C-4385-B268-C4ECC14E7279}">
      <dgm:prSet/>
      <dgm:spPr/>
      <dgm:t>
        <a:bodyPr/>
        <a:lstStyle/>
        <a:p>
          <a:endParaRPr lang="en-MY"/>
        </a:p>
      </dgm:t>
    </dgm:pt>
    <dgm:pt modelId="{CE641938-312E-4D0A-926C-683FC7775F83}" type="sibTrans" cxnId="{8B0007A0-320C-4385-B268-C4ECC14E7279}">
      <dgm:prSet/>
      <dgm:spPr/>
      <dgm:t>
        <a:bodyPr/>
        <a:lstStyle/>
        <a:p>
          <a:endParaRPr lang="en-MY"/>
        </a:p>
      </dgm:t>
    </dgm:pt>
    <dgm:pt modelId="{42DA80EF-15E6-41D6-85F6-4F59594D0383}">
      <dgm:prSet phldrT="[Text]" custT="1"/>
      <dgm:spPr>
        <a:solidFill>
          <a:schemeClr val="bg1"/>
        </a:solidFill>
        <a:ln w="12700" cap="flat" cmpd="sng" algn="ctr">
          <a:no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US" sz="3600" kern="1200" dirty="0" smtClean="0">
              <a:solidFill>
                <a:schemeClr val="tx1"/>
              </a:solidFill>
              <a:latin typeface="Arial"/>
              <a:ea typeface="+mn-ea"/>
              <a:cs typeface="+mn-cs"/>
            </a:rPr>
            <a:t>Statistical measures</a:t>
          </a:r>
          <a:endParaRPr lang="en-MY" sz="3600" kern="1200" dirty="0">
            <a:solidFill>
              <a:schemeClr val="tx1"/>
            </a:solidFill>
            <a:latin typeface="Arial"/>
            <a:ea typeface="+mn-ea"/>
            <a:cs typeface="+mn-cs"/>
          </a:endParaRPr>
        </a:p>
      </dgm:t>
    </dgm:pt>
    <dgm:pt modelId="{173CE497-2C0D-479E-8754-25C7B4AF6CFC}" type="parTrans" cxnId="{6EE46842-E392-46CF-865C-4474EF9438C3}">
      <dgm:prSet/>
      <dgm:spPr/>
      <dgm:t>
        <a:bodyPr/>
        <a:lstStyle/>
        <a:p>
          <a:endParaRPr lang="en-MY"/>
        </a:p>
      </dgm:t>
    </dgm:pt>
    <dgm:pt modelId="{4B234F5B-63CB-40EB-8CF6-E8D6F48FDC56}" type="sibTrans" cxnId="{6EE46842-E392-46CF-865C-4474EF9438C3}">
      <dgm:prSet/>
      <dgm:spPr/>
      <dgm:t>
        <a:bodyPr/>
        <a:lstStyle/>
        <a:p>
          <a:endParaRPr lang="en-MY"/>
        </a:p>
      </dgm:t>
    </dgm:pt>
    <dgm:pt modelId="{A6F3EE18-EFC8-4188-A792-2A0060986D9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US" sz="3600" kern="1200" dirty="0" smtClean="0">
              <a:solidFill>
                <a:srgbClr val="000000"/>
              </a:solidFill>
              <a:latin typeface="Arial"/>
              <a:ea typeface="+mn-ea"/>
              <a:cs typeface="+mn-cs"/>
            </a:rPr>
            <a:t>Human resource accounting</a:t>
          </a:r>
          <a:endParaRPr lang="en-MY" sz="3600" kern="1200" dirty="0">
            <a:solidFill>
              <a:srgbClr val="000000"/>
            </a:solidFill>
            <a:latin typeface="Arial"/>
            <a:ea typeface="+mn-ea"/>
            <a:cs typeface="+mn-cs"/>
          </a:endParaRPr>
        </a:p>
      </dgm:t>
    </dgm:pt>
    <dgm:pt modelId="{747156B1-ABD3-4CEE-88BC-D3EC9B0A3E5C}" type="parTrans" cxnId="{78541BCF-978D-4440-8D40-805D7129DE9B}">
      <dgm:prSet/>
      <dgm:spPr/>
      <dgm:t>
        <a:bodyPr/>
        <a:lstStyle/>
        <a:p>
          <a:endParaRPr lang="en-MY"/>
        </a:p>
      </dgm:t>
    </dgm:pt>
    <dgm:pt modelId="{C153DD56-4AAD-4C03-A4A0-0172E311CF27}" type="sibTrans" cxnId="{78541BCF-978D-4440-8D40-805D7129DE9B}">
      <dgm:prSet/>
      <dgm:spPr/>
      <dgm:t>
        <a:bodyPr/>
        <a:lstStyle/>
        <a:p>
          <a:endParaRPr lang="en-MY"/>
        </a:p>
      </dgm:t>
    </dgm:pt>
    <dgm:pt modelId="{62D3FBED-765B-4C71-8C39-5546B46FF944}">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US" sz="3600" kern="1200" dirty="0" smtClean="0">
              <a:solidFill>
                <a:srgbClr val="000000"/>
              </a:solidFill>
              <a:latin typeface="Arial"/>
              <a:ea typeface="+mn-ea"/>
              <a:cs typeface="+mn-cs"/>
            </a:rPr>
            <a:t>Economic cost accounting measures</a:t>
          </a:r>
          <a:endParaRPr lang="en-MY" sz="3600" kern="1200" dirty="0">
            <a:solidFill>
              <a:srgbClr val="000000"/>
            </a:solidFill>
            <a:latin typeface="Arial"/>
            <a:ea typeface="+mn-ea"/>
            <a:cs typeface="+mn-cs"/>
          </a:endParaRPr>
        </a:p>
      </dgm:t>
    </dgm:pt>
    <dgm:pt modelId="{AE936468-A526-43C2-ABF2-ECC609C95CDE}" type="parTrans" cxnId="{AE480FC2-6AB0-4C23-9A9C-B34C4B3F677C}">
      <dgm:prSet/>
      <dgm:spPr/>
      <dgm:t>
        <a:bodyPr/>
        <a:lstStyle/>
        <a:p>
          <a:endParaRPr lang="en-MY"/>
        </a:p>
      </dgm:t>
    </dgm:pt>
    <dgm:pt modelId="{AED23493-115A-4424-B34D-DB9B612CB3C8}" type="sibTrans" cxnId="{AE480FC2-6AB0-4C23-9A9C-B34C4B3F677C}">
      <dgm:prSet/>
      <dgm:spPr/>
      <dgm:t>
        <a:bodyPr/>
        <a:lstStyle/>
        <a:p>
          <a:endParaRPr lang="en-MY"/>
        </a:p>
      </dgm:t>
    </dgm:pt>
    <dgm:pt modelId="{0431BE58-52DD-4257-A5DA-C0A4B849590E}">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US" sz="3600" kern="1200" dirty="0" smtClean="0">
              <a:solidFill>
                <a:srgbClr val="000000"/>
              </a:solidFill>
              <a:latin typeface="Arial"/>
              <a:ea typeface="+mn-ea"/>
              <a:cs typeface="+mn-cs"/>
            </a:rPr>
            <a:t>Key Performance Indicators (KPI)</a:t>
          </a:r>
          <a:endParaRPr lang="en-MY" sz="3600" kern="1200" dirty="0">
            <a:solidFill>
              <a:srgbClr val="000000"/>
            </a:solidFill>
            <a:latin typeface="Arial"/>
            <a:ea typeface="+mn-ea"/>
            <a:cs typeface="+mn-cs"/>
          </a:endParaRPr>
        </a:p>
      </dgm:t>
    </dgm:pt>
    <dgm:pt modelId="{0D97E5EC-1F87-469F-88F0-086966C0C8DE}" type="parTrans" cxnId="{06B1ED8B-9EAF-4729-965E-283053AC9F75}">
      <dgm:prSet/>
      <dgm:spPr/>
      <dgm:t>
        <a:bodyPr/>
        <a:lstStyle/>
        <a:p>
          <a:endParaRPr lang="en-MY"/>
        </a:p>
      </dgm:t>
    </dgm:pt>
    <dgm:pt modelId="{2703C885-3B80-4502-887A-F2521210026A}" type="sibTrans" cxnId="{06B1ED8B-9EAF-4729-965E-283053AC9F75}">
      <dgm:prSet/>
      <dgm:spPr/>
      <dgm:t>
        <a:bodyPr/>
        <a:lstStyle/>
        <a:p>
          <a:endParaRPr lang="en-MY"/>
        </a:p>
      </dgm:t>
    </dgm:pt>
    <dgm:pt modelId="{D052A739-0B45-4F2C-B758-DE136FCB4DF0}">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600" kern="1200" dirty="0" smtClean="0">
              <a:solidFill>
                <a:srgbClr val="000000"/>
              </a:solidFill>
              <a:latin typeface="Arial"/>
              <a:ea typeface="+mn-ea"/>
              <a:cs typeface="+mn-cs"/>
            </a:rPr>
            <a:t>Key HR Metrics</a:t>
          </a:r>
          <a:endParaRPr lang="en-MY" sz="3600" kern="1200" dirty="0">
            <a:solidFill>
              <a:srgbClr val="000000"/>
            </a:solidFill>
            <a:latin typeface="Arial"/>
            <a:ea typeface="+mn-ea"/>
            <a:cs typeface="+mn-cs"/>
          </a:endParaRPr>
        </a:p>
      </dgm:t>
    </dgm:pt>
    <dgm:pt modelId="{B63C5C01-626B-4C68-9809-0B513062FDF7}" type="parTrans" cxnId="{6D25D41E-B414-4E2C-9A36-7E039E58EE71}">
      <dgm:prSet/>
      <dgm:spPr/>
    </dgm:pt>
    <dgm:pt modelId="{4E2C1242-E95D-4CC0-86EB-A7E6D949D301}" type="sibTrans" cxnId="{6D25D41E-B414-4E2C-9A36-7E039E58EE71}">
      <dgm:prSet/>
      <dgm:spPr/>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ECA2C48E-F743-4C45-B04A-3D046B3B5232}" type="pres">
      <dgm:prSet presAssocID="{E6CB1D23-BBD8-4875-97FB-76C6D1DF1786}" presName="parentText" presStyleLbl="node1" presStyleIdx="0" presStyleCnt="6">
        <dgm:presLayoutVars>
          <dgm:chMax val="0"/>
          <dgm:bulletEnabled val="1"/>
        </dgm:presLayoutVars>
      </dgm:prSet>
      <dgm:spPr>
        <a:xfrm>
          <a:off x="0" y="32073"/>
          <a:ext cx="6897960" cy="899620"/>
        </a:xfrm>
        <a:prstGeom prst="roundRect">
          <a:avLst/>
        </a:prstGeom>
      </dgm:spPr>
      <dgm:t>
        <a:bodyPr/>
        <a:lstStyle/>
        <a:p>
          <a:endParaRPr lang="en-US"/>
        </a:p>
      </dgm:t>
    </dgm:pt>
    <dgm:pt modelId="{2E454826-67AD-4191-A11B-410BD9B8A386}" type="pres">
      <dgm:prSet presAssocID="{CE641938-312E-4D0A-926C-683FC7775F83}" presName="spacer" presStyleCnt="0"/>
      <dgm:spPr/>
    </dgm:pt>
    <dgm:pt modelId="{47F42535-DFC2-4D29-B920-1C40FFE6B1E7}" type="pres">
      <dgm:prSet presAssocID="{42DA80EF-15E6-41D6-85F6-4F59594D0383}" presName="parentText" presStyleLbl="node1" presStyleIdx="1" presStyleCnt="6" custLinFactNeighborX="-909" custLinFactNeighborY="-62708">
        <dgm:presLayoutVars>
          <dgm:chMax val="0"/>
          <dgm:bulletEnabled val="1"/>
        </dgm:presLayoutVars>
      </dgm:prSet>
      <dgm:spPr>
        <a:xfrm>
          <a:off x="0" y="1090288"/>
          <a:ext cx="6897960" cy="899620"/>
        </a:xfrm>
        <a:prstGeom prst="roundRect">
          <a:avLst/>
        </a:prstGeom>
      </dgm:spPr>
      <dgm:t>
        <a:bodyPr/>
        <a:lstStyle/>
        <a:p>
          <a:endParaRPr lang="en-US"/>
        </a:p>
      </dgm:t>
    </dgm:pt>
    <dgm:pt modelId="{35FB7A5C-EE80-4418-B452-E9BF5B7C52B3}" type="pres">
      <dgm:prSet presAssocID="{4B234F5B-63CB-40EB-8CF6-E8D6F48FDC56}" presName="spacer" presStyleCnt="0"/>
      <dgm:spPr/>
    </dgm:pt>
    <dgm:pt modelId="{E0E1F7FC-C1DE-4EA7-994D-37AD03907CC6}" type="pres">
      <dgm:prSet presAssocID="{A6F3EE18-EFC8-4188-A792-2A0060986D91}" presName="parentText" presStyleLbl="node1" presStyleIdx="2" presStyleCnt="6" custLinFactNeighborY="-71875">
        <dgm:presLayoutVars>
          <dgm:chMax val="0"/>
          <dgm:bulletEnabled val="1"/>
        </dgm:presLayoutVars>
      </dgm:prSet>
      <dgm:spPr>
        <a:xfrm>
          <a:off x="0" y="2044823"/>
          <a:ext cx="8122096" cy="921155"/>
        </a:xfrm>
        <a:prstGeom prst="roundRect">
          <a:avLst/>
        </a:prstGeom>
      </dgm:spPr>
      <dgm:t>
        <a:bodyPr/>
        <a:lstStyle/>
        <a:p>
          <a:endParaRPr lang="en-US"/>
        </a:p>
      </dgm:t>
    </dgm:pt>
    <dgm:pt modelId="{05D370FE-9ED9-48C5-A0DA-9A88A5DF21BD}" type="pres">
      <dgm:prSet presAssocID="{C153DD56-4AAD-4C03-A4A0-0172E311CF27}" presName="spacer" presStyleCnt="0"/>
      <dgm:spPr/>
    </dgm:pt>
    <dgm:pt modelId="{5DC88683-B470-4890-B11A-2192BBAE432B}" type="pres">
      <dgm:prSet presAssocID="{62D3FBED-765B-4C71-8C39-5546B46FF944}" presName="parentText" presStyleLbl="node1" presStyleIdx="3" presStyleCnt="6" custLinFactY="-13365" custLinFactNeighborY="-100000">
        <dgm:presLayoutVars>
          <dgm:chMax val="0"/>
          <dgm:bulletEnabled val="1"/>
        </dgm:presLayoutVars>
      </dgm:prSet>
      <dgm:spPr>
        <a:xfrm>
          <a:off x="0" y="2313744"/>
          <a:ext cx="6249888" cy="758638"/>
        </a:xfrm>
        <a:prstGeom prst="roundRect">
          <a:avLst/>
        </a:prstGeom>
      </dgm:spPr>
      <dgm:t>
        <a:bodyPr/>
        <a:lstStyle/>
        <a:p>
          <a:endParaRPr lang="en-US"/>
        </a:p>
      </dgm:t>
    </dgm:pt>
    <dgm:pt modelId="{AF26FF60-9E6B-4277-8CC1-FCFCD740DD42}" type="pres">
      <dgm:prSet presAssocID="{AED23493-115A-4424-B34D-DB9B612CB3C8}" presName="spacer" presStyleCnt="0"/>
      <dgm:spPr/>
    </dgm:pt>
    <dgm:pt modelId="{F7B2C6EC-1BD4-4AE5-AB5A-E687F0A0AC0C}" type="pres">
      <dgm:prSet presAssocID="{0431BE58-52DD-4257-A5DA-C0A4B849590E}" presName="parentText" presStyleLbl="node1" presStyleIdx="4" presStyleCnt="6" custLinFactY="-31058" custLinFactNeighborY="-100000">
        <dgm:presLayoutVars>
          <dgm:chMax val="0"/>
          <dgm:bulletEnabled val="1"/>
        </dgm:presLayoutVars>
      </dgm:prSet>
      <dgm:spPr>
        <a:xfrm>
          <a:off x="0" y="3084296"/>
          <a:ext cx="6249888" cy="758638"/>
        </a:xfrm>
        <a:prstGeom prst="roundRect">
          <a:avLst/>
        </a:prstGeom>
      </dgm:spPr>
      <dgm:t>
        <a:bodyPr/>
        <a:lstStyle/>
        <a:p>
          <a:endParaRPr lang="en-US"/>
        </a:p>
      </dgm:t>
    </dgm:pt>
    <dgm:pt modelId="{FAD7B29D-4D52-43E8-80B9-7FF9223FAEDB}" type="pres">
      <dgm:prSet presAssocID="{2703C885-3B80-4502-887A-F2521210026A}" presName="spacer" presStyleCnt="0"/>
      <dgm:spPr/>
    </dgm:pt>
    <dgm:pt modelId="{E8035849-C9DA-487D-800B-226972E110E0}" type="pres">
      <dgm:prSet presAssocID="{D052A739-0B45-4F2C-B758-DE136FCB4DF0}" presName="parentText" presStyleLbl="node1" presStyleIdx="5" presStyleCnt="6" custLinFactY="-42354" custLinFactNeighborY="-100000">
        <dgm:presLayoutVars>
          <dgm:chMax val="0"/>
          <dgm:bulletEnabled val="1"/>
        </dgm:presLayoutVars>
      </dgm:prSet>
      <dgm:spPr/>
      <dgm:t>
        <a:bodyPr/>
        <a:lstStyle/>
        <a:p>
          <a:endParaRPr lang="en-US"/>
        </a:p>
      </dgm:t>
    </dgm:pt>
  </dgm:ptLst>
  <dgm:cxnLst>
    <dgm:cxn modelId="{8B0007A0-320C-4385-B268-C4ECC14E7279}" srcId="{703D4D02-5513-427D-B6E9-B2E187EE0C3A}" destId="{E6CB1D23-BBD8-4875-97FB-76C6D1DF1786}" srcOrd="0" destOrd="0" parTransId="{653C8E81-D774-450C-B764-B27052D2ADAF}" sibTransId="{CE641938-312E-4D0A-926C-683FC7775F83}"/>
    <dgm:cxn modelId="{6C01AA9B-F015-4043-8922-C9A37552C08B}" type="presOf" srcId="{62D3FBED-765B-4C71-8C39-5546B46FF944}" destId="{5DC88683-B470-4890-B11A-2192BBAE432B}" srcOrd="0" destOrd="0" presId="urn:microsoft.com/office/officeart/2005/8/layout/vList2"/>
    <dgm:cxn modelId="{A3F3F5B3-9BBD-462D-863F-79FC41A1555D}" type="presOf" srcId="{42DA80EF-15E6-41D6-85F6-4F59594D0383}" destId="{47F42535-DFC2-4D29-B920-1C40FFE6B1E7}" srcOrd="0" destOrd="0" presId="urn:microsoft.com/office/officeart/2005/8/layout/vList2"/>
    <dgm:cxn modelId="{78541BCF-978D-4440-8D40-805D7129DE9B}" srcId="{703D4D02-5513-427D-B6E9-B2E187EE0C3A}" destId="{A6F3EE18-EFC8-4188-A792-2A0060986D91}" srcOrd="2" destOrd="0" parTransId="{747156B1-ABD3-4CEE-88BC-D3EC9B0A3E5C}" sibTransId="{C153DD56-4AAD-4C03-A4A0-0172E311CF27}"/>
    <dgm:cxn modelId="{06B1ED8B-9EAF-4729-965E-283053AC9F75}" srcId="{703D4D02-5513-427D-B6E9-B2E187EE0C3A}" destId="{0431BE58-52DD-4257-A5DA-C0A4B849590E}" srcOrd="4" destOrd="0" parTransId="{0D97E5EC-1F87-469F-88F0-086966C0C8DE}" sibTransId="{2703C885-3B80-4502-887A-F2521210026A}"/>
    <dgm:cxn modelId="{52C4F383-547F-4867-B52A-DD9961A18A06}" type="presOf" srcId="{D052A739-0B45-4F2C-B758-DE136FCB4DF0}" destId="{E8035849-C9DA-487D-800B-226972E110E0}" srcOrd="0" destOrd="0" presId="urn:microsoft.com/office/officeart/2005/8/layout/vList2"/>
    <dgm:cxn modelId="{6D25D41E-B414-4E2C-9A36-7E039E58EE71}" srcId="{703D4D02-5513-427D-B6E9-B2E187EE0C3A}" destId="{D052A739-0B45-4F2C-B758-DE136FCB4DF0}" srcOrd="5" destOrd="0" parTransId="{B63C5C01-626B-4C68-9809-0B513062FDF7}" sibTransId="{4E2C1242-E95D-4CC0-86EB-A7E6D949D301}"/>
    <dgm:cxn modelId="{A225DCA5-D8A7-4F95-B255-0405850DF0BB}" type="presOf" srcId="{703D4D02-5513-427D-B6E9-B2E187EE0C3A}" destId="{CC8763B3-4621-4666-B669-3C5BA2A30DBE}" srcOrd="0" destOrd="0" presId="urn:microsoft.com/office/officeart/2005/8/layout/vList2"/>
    <dgm:cxn modelId="{6EE46842-E392-46CF-865C-4474EF9438C3}" srcId="{703D4D02-5513-427D-B6E9-B2E187EE0C3A}" destId="{42DA80EF-15E6-41D6-85F6-4F59594D0383}" srcOrd="1" destOrd="0" parTransId="{173CE497-2C0D-479E-8754-25C7B4AF6CFC}" sibTransId="{4B234F5B-63CB-40EB-8CF6-E8D6F48FDC56}"/>
    <dgm:cxn modelId="{AE480FC2-6AB0-4C23-9A9C-B34C4B3F677C}" srcId="{703D4D02-5513-427D-B6E9-B2E187EE0C3A}" destId="{62D3FBED-765B-4C71-8C39-5546B46FF944}" srcOrd="3" destOrd="0" parTransId="{AE936468-A526-43C2-ABF2-ECC609C95CDE}" sibTransId="{AED23493-115A-4424-B34D-DB9B612CB3C8}"/>
    <dgm:cxn modelId="{D0628E12-2038-443E-93B4-0BC6DAD79550}" type="presOf" srcId="{A6F3EE18-EFC8-4188-A792-2A0060986D91}" destId="{E0E1F7FC-C1DE-4EA7-994D-37AD03907CC6}" srcOrd="0" destOrd="0" presId="urn:microsoft.com/office/officeart/2005/8/layout/vList2"/>
    <dgm:cxn modelId="{8CCCB5BA-F4D6-496A-B064-956007BD524D}" type="presOf" srcId="{E6CB1D23-BBD8-4875-97FB-76C6D1DF1786}" destId="{ECA2C48E-F743-4C45-B04A-3D046B3B5232}" srcOrd="0" destOrd="0" presId="urn:microsoft.com/office/officeart/2005/8/layout/vList2"/>
    <dgm:cxn modelId="{3E02AA32-95B5-4167-B0F6-9DA36D0A2520}" type="presOf" srcId="{0431BE58-52DD-4257-A5DA-C0A4B849590E}" destId="{F7B2C6EC-1BD4-4AE5-AB5A-E687F0A0AC0C}" srcOrd="0" destOrd="0" presId="urn:microsoft.com/office/officeart/2005/8/layout/vList2"/>
    <dgm:cxn modelId="{239EEACD-A24C-4D56-9E38-CBF65B3B5C5D}" type="presParOf" srcId="{CC8763B3-4621-4666-B669-3C5BA2A30DBE}" destId="{ECA2C48E-F743-4C45-B04A-3D046B3B5232}" srcOrd="0" destOrd="0" presId="urn:microsoft.com/office/officeart/2005/8/layout/vList2"/>
    <dgm:cxn modelId="{061F7366-6CCC-4C5C-938C-349579E3A775}" type="presParOf" srcId="{CC8763B3-4621-4666-B669-3C5BA2A30DBE}" destId="{2E454826-67AD-4191-A11B-410BD9B8A386}" srcOrd="1" destOrd="0" presId="urn:microsoft.com/office/officeart/2005/8/layout/vList2"/>
    <dgm:cxn modelId="{6D020F9B-E042-4619-8FF7-03C594DE0CF4}" type="presParOf" srcId="{CC8763B3-4621-4666-B669-3C5BA2A30DBE}" destId="{47F42535-DFC2-4D29-B920-1C40FFE6B1E7}" srcOrd="2" destOrd="0" presId="urn:microsoft.com/office/officeart/2005/8/layout/vList2"/>
    <dgm:cxn modelId="{8207F2F0-5C0A-4BBF-9C00-9DF6D78FC0B1}" type="presParOf" srcId="{CC8763B3-4621-4666-B669-3C5BA2A30DBE}" destId="{35FB7A5C-EE80-4418-B452-E9BF5B7C52B3}" srcOrd="3" destOrd="0" presId="urn:microsoft.com/office/officeart/2005/8/layout/vList2"/>
    <dgm:cxn modelId="{AB2A993A-5D3A-4C29-B0A0-235A1DB429DB}" type="presParOf" srcId="{CC8763B3-4621-4666-B669-3C5BA2A30DBE}" destId="{E0E1F7FC-C1DE-4EA7-994D-37AD03907CC6}" srcOrd="4" destOrd="0" presId="urn:microsoft.com/office/officeart/2005/8/layout/vList2"/>
    <dgm:cxn modelId="{AE87C350-F37F-428E-984D-7619CCB7CCD9}" type="presParOf" srcId="{CC8763B3-4621-4666-B669-3C5BA2A30DBE}" destId="{05D370FE-9ED9-48C5-A0DA-9A88A5DF21BD}" srcOrd="5" destOrd="0" presId="urn:microsoft.com/office/officeart/2005/8/layout/vList2"/>
    <dgm:cxn modelId="{8A02F137-F212-490A-8F64-213D0CEDFF0E}" type="presParOf" srcId="{CC8763B3-4621-4666-B669-3C5BA2A30DBE}" destId="{5DC88683-B470-4890-B11A-2192BBAE432B}" srcOrd="6" destOrd="0" presId="urn:microsoft.com/office/officeart/2005/8/layout/vList2"/>
    <dgm:cxn modelId="{00F1A22D-2142-4B5C-BA64-4AA42D17BF54}" type="presParOf" srcId="{CC8763B3-4621-4666-B669-3C5BA2A30DBE}" destId="{AF26FF60-9E6B-4277-8CC1-FCFCD740DD42}" srcOrd="7" destOrd="0" presId="urn:microsoft.com/office/officeart/2005/8/layout/vList2"/>
    <dgm:cxn modelId="{60C2BA4E-BDBF-4018-AC6E-598EEE55AA73}" type="presParOf" srcId="{CC8763B3-4621-4666-B669-3C5BA2A30DBE}" destId="{F7B2C6EC-1BD4-4AE5-AB5A-E687F0A0AC0C}" srcOrd="8" destOrd="0" presId="urn:microsoft.com/office/officeart/2005/8/layout/vList2"/>
    <dgm:cxn modelId="{43BB9286-80C3-4C95-AA5F-F4883F2C7481}" type="presParOf" srcId="{CC8763B3-4621-4666-B669-3C5BA2A30DBE}" destId="{FAD7B29D-4D52-43E8-80B9-7FF9223FAEDB}" srcOrd="9" destOrd="0" presId="urn:microsoft.com/office/officeart/2005/8/layout/vList2"/>
    <dgm:cxn modelId="{E92E3952-3709-42A6-81B7-0EAB4BF11C09}" type="presParOf" srcId="{CC8763B3-4621-4666-B669-3C5BA2A30DBE}" destId="{E8035849-C9DA-487D-800B-226972E110E0}" srcOrd="10" destOrd="0" presId="urn:microsoft.com/office/officeart/2005/8/layout/vList2"/>
  </dgm:cxnLst>
  <dgm:bg/>
  <dgm:whole/>
</dgm:dataModel>
</file>

<file path=ppt/diagrams/data2.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E6CB1D23-BBD8-4875-97FB-76C6D1DF1786}">
      <dgm:prSet phldrT="[Text]" custT="1"/>
      <dgm:spPr>
        <a:solidFill>
          <a:schemeClr val="bg1"/>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US" sz="3600" kern="1200" dirty="0" smtClean="0">
              <a:solidFill>
                <a:schemeClr val="tx1"/>
              </a:solidFill>
              <a:latin typeface="Arial"/>
              <a:ea typeface="+mn-ea"/>
              <a:cs typeface="+mn-cs"/>
            </a:rPr>
            <a:t>Subjective attitudinal measures</a:t>
          </a:r>
          <a:endParaRPr lang="en-MY" sz="3600" kern="1200" dirty="0">
            <a:solidFill>
              <a:schemeClr val="tx1"/>
            </a:solidFill>
            <a:latin typeface="Arial"/>
            <a:ea typeface="+mn-ea"/>
            <a:cs typeface="+mn-cs"/>
          </a:endParaRPr>
        </a:p>
      </dgm:t>
    </dgm:pt>
    <dgm:pt modelId="{653C8E81-D774-450C-B764-B27052D2ADAF}" type="parTrans" cxnId="{8B0007A0-320C-4385-B268-C4ECC14E7279}">
      <dgm:prSet/>
      <dgm:spPr/>
      <dgm:t>
        <a:bodyPr/>
        <a:lstStyle/>
        <a:p>
          <a:endParaRPr lang="en-MY"/>
        </a:p>
      </dgm:t>
    </dgm:pt>
    <dgm:pt modelId="{CE641938-312E-4D0A-926C-683FC7775F83}" type="sibTrans" cxnId="{8B0007A0-320C-4385-B268-C4ECC14E7279}">
      <dgm:prSet/>
      <dgm:spPr/>
      <dgm:t>
        <a:bodyPr/>
        <a:lstStyle/>
        <a:p>
          <a:endParaRPr lang="en-MY"/>
        </a:p>
      </dgm:t>
    </dgm:pt>
    <dgm:pt modelId="{42DA80EF-15E6-41D6-85F6-4F59594D0383}">
      <dgm:prSet phldrT="[Text]" custT="1"/>
      <dgm:spPr>
        <a:solidFill>
          <a:srgbClr val="7F7F7F"/>
        </a:solidFill>
        <a:ln w="12700" cap="flat" cmpd="sng" algn="ctr">
          <a:no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US" sz="3600" kern="1200" dirty="0" smtClean="0">
              <a:solidFill>
                <a:schemeClr val="bg1"/>
              </a:solidFill>
              <a:latin typeface="Arial"/>
              <a:ea typeface="+mn-ea"/>
              <a:cs typeface="+mn-cs"/>
            </a:rPr>
            <a:t>Statistical measures</a:t>
          </a:r>
          <a:endParaRPr lang="en-MY" sz="3600" kern="1200" dirty="0">
            <a:solidFill>
              <a:schemeClr val="bg1"/>
            </a:solidFill>
            <a:latin typeface="Arial"/>
            <a:ea typeface="+mn-ea"/>
            <a:cs typeface="+mn-cs"/>
          </a:endParaRPr>
        </a:p>
      </dgm:t>
    </dgm:pt>
    <dgm:pt modelId="{173CE497-2C0D-479E-8754-25C7B4AF6CFC}" type="parTrans" cxnId="{6EE46842-E392-46CF-865C-4474EF9438C3}">
      <dgm:prSet/>
      <dgm:spPr/>
      <dgm:t>
        <a:bodyPr/>
        <a:lstStyle/>
        <a:p>
          <a:endParaRPr lang="en-MY"/>
        </a:p>
      </dgm:t>
    </dgm:pt>
    <dgm:pt modelId="{4B234F5B-63CB-40EB-8CF6-E8D6F48FDC56}" type="sibTrans" cxnId="{6EE46842-E392-46CF-865C-4474EF9438C3}">
      <dgm:prSet/>
      <dgm:spPr/>
      <dgm:t>
        <a:bodyPr/>
        <a:lstStyle/>
        <a:p>
          <a:endParaRPr lang="en-MY"/>
        </a:p>
      </dgm:t>
    </dgm:pt>
    <dgm:pt modelId="{A6F3EE18-EFC8-4188-A792-2A0060986D9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US" sz="3600" kern="1200" dirty="0" smtClean="0">
              <a:solidFill>
                <a:srgbClr val="000000"/>
              </a:solidFill>
              <a:latin typeface="Arial"/>
              <a:ea typeface="+mn-ea"/>
              <a:cs typeface="+mn-cs"/>
            </a:rPr>
            <a:t>Human resource accounting</a:t>
          </a:r>
          <a:endParaRPr lang="en-MY" sz="3600" kern="1200" dirty="0">
            <a:solidFill>
              <a:srgbClr val="000000"/>
            </a:solidFill>
            <a:latin typeface="Arial"/>
            <a:ea typeface="+mn-ea"/>
            <a:cs typeface="+mn-cs"/>
          </a:endParaRPr>
        </a:p>
      </dgm:t>
    </dgm:pt>
    <dgm:pt modelId="{747156B1-ABD3-4CEE-88BC-D3EC9B0A3E5C}" type="parTrans" cxnId="{78541BCF-978D-4440-8D40-805D7129DE9B}">
      <dgm:prSet/>
      <dgm:spPr/>
      <dgm:t>
        <a:bodyPr/>
        <a:lstStyle/>
        <a:p>
          <a:endParaRPr lang="en-MY"/>
        </a:p>
      </dgm:t>
    </dgm:pt>
    <dgm:pt modelId="{C153DD56-4AAD-4C03-A4A0-0172E311CF27}" type="sibTrans" cxnId="{78541BCF-978D-4440-8D40-805D7129DE9B}">
      <dgm:prSet/>
      <dgm:spPr/>
      <dgm:t>
        <a:bodyPr/>
        <a:lstStyle/>
        <a:p>
          <a:endParaRPr lang="en-MY"/>
        </a:p>
      </dgm:t>
    </dgm:pt>
    <dgm:pt modelId="{62D3FBED-765B-4C71-8C39-5546B46FF944}">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US" sz="3600" kern="1200" dirty="0" smtClean="0">
              <a:solidFill>
                <a:srgbClr val="000000"/>
              </a:solidFill>
              <a:latin typeface="Arial"/>
              <a:ea typeface="+mn-ea"/>
              <a:cs typeface="+mn-cs"/>
            </a:rPr>
            <a:t>Economic cost accounting measures</a:t>
          </a:r>
          <a:endParaRPr lang="en-MY" sz="3600" kern="1200" dirty="0">
            <a:solidFill>
              <a:srgbClr val="000000"/>
            </a:solidFill>
            <a:latin typeface="Arial"/>
            <a:ea typeface="+mn-ea"/>
            <a:cs typeface="+mn-cs"/>
          </a:endParaRPr>
        </a:p>
      </dgm:t>
    </dgm:pt>
    <dgm:pt modelId="{AE936468-A526-43C2-ABF2-ECC609C95CDE}" type="parTrans" cxnId="{AE480FC2-6AB0-4C23-9A9C-B34C4B3F677C}">
      <dgm:prSet/>
      <dgm:spPr/>
      <dgm:t>
        <a:bodyPr/>
        <a:lstStyle/>
        <a:p>
          <a:endParaRPr lang="en-MY"/>
        </a:p>
      </dgm:t>
    </dgm:pt>
    <dgm:pt modelId="{AED23493-115A-4424-B34D-DB9B612CB3C8}" type="sibTrans" cxnId="{AE480FC2-6AB0-4C23-9A9C-B34C4B3F677C}">
      <dgm:prSet/>
      <dgm:spPr/>
      <dgm:t>
        <a:bodyPr/>
        <a:lstStyle/>
        <a:p>
          <a:endParaRPr lang="en-MY"/>
        </a:p>
      </dgm:t>
    </dgm:pt>
    <dgm:pt modelId="{0431BE58-52DD-4257-A5DA-C0A4B849590E}">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US" sz="3600" kern="1200" dirty="0" smtClean="0">
              <a:solidFill>
                <a:srgbClr val="000000"/>
              </a:solidFill>
              <a:latin typeface="Arial"/>
              <a:ea typeface="+mn-ea"/>
              <a:cs typeface="+mn-cs"/>
            </a:rPr>
            <a:t>Key Performance Indicators (KPI)</a:t>
          </a:r>
          <a:endParaRPr lang="en-MY" sz="3600" kern="1200" dirty="0">
            <a:solidFill>
              <a:srgbClr val="000000"/>
            </a:solidFill>
            <a:latin typeface="Arial"/>
            <a:ea typeface="+mn-ea"/>
            <a:cs typeface="+mn-cs"/>
          </a:endParaRPr>
        </a:p>
      </dgm:t>
    </dgm:pt>
    <dgm:pt modelId="{0D97E5EC-1F87-469F-88F0-086966C0C8DE}" type="parTrans" cxnId="{06B1ED8B-9EAF-4729-965E-283053AC9F75}">
      <dgm:prSet/>
      <dgm:spPr/>
      <dgm:t>
        <a:bodyPr/>
        <a:lstStyle/>
        <a:p>
          <a:endParaRPr lang="en-MY"/>
        </a:p>
      </dgm:t>
    </dgm:pt>
    <dgm:pt modelId="{2703C885-3B80-4502-887A-F2521210026A}" type="sibTrans" cxnId="{06B1ED8B-9EAF-4729-965E-283053AC9F75}">
      <dgm:prSet/>
      <dgm:spPr/>
      <dgm:t>
        <a:bodyPr/>
        <a:lstStyle/>
        <a:p>
          <a:endParaRPr lang="en-MY"/>
        </a:p>
      </dgm:t>
    </dgm:pt>
    <dgm:pt modelId="{03004D49-4DD2-44F7-AAF8-36004E7CF913}">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600" kern="1200" dirty="0" smtClean="0">
              <a:solidFill>
                <a:srgbClr val="000000"/>
              </a:solidFill>
              <a:latin typeface="Arial"/>
              <a:ea typeface="+mn-ea"/>
              <a:cs typeface="+mn-cs"/>
            </a:rPr>
            <a:t>Key HR Metrics</a:t>
          </a:r>
          <a:endParaRPr lang="en-MY" sz="3600" kern="1200" dirty="0">
            <a:solidFill>
              <a:srgbClr val="000000"/>
            </a:solidFill>
            <a:latin typeface="Arial"/>
            <a:ea typeface="+mn-ea"/>
            <a:cs typeface="+mn-cs"/>
          </a:endParaRPr>
        </a:p>
      </dgm:t>
    </dgm:pt>
    <dgm:pt modelId="{061647C4-86C5-4915-9526-6BBECB63897C}" type="parTrans" cxnId="{B83EBA57-0351-4470-8FE5-F11596905066}">
      <dgm:prSet/>
      <dgm:spPr/>
    </dgm:pt>
    <dgm:pt modelId="{E5212F5A-0853-4A23-8728-6EE344CC750C}" type="sibTrans" cxnId="{B83EBA57-0351-4470-8FE5-F11596905066}">
      <dgm:prSet/>
      <dgm:spPr/>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ECA2C48E-F743-4C45-B04A-3D046B3B5232}" type="pres">
      <dgm:prSet presAssocID="{E6CB1D23-BBD8-4875-97FB-76C6D1DF1786}" presName="parentText" presStyleLbl="node1" presStyleIdx="0" presStyleCnt="6">
        <dgm:presLayoutVars>
          <dgm:chMax val="0"/>
          <dgm:bulletEnabled val="1"/>
        </dgm:presLayoutVars>
      </dgm:prSet>
      <dgm:spPr>
        <a:xfrm>
          <a:off x="0" y="32073"/>
          <a:ext cx="6897960" cy="899620"/>
        </a:xfrm>
        <a:prstGeom prst="roundRect">
          <a:avLst/>
        </a:prstGeom>
      </dgm:spPr>
      <dgm:t>
        <a:bodyPr/>
        <a:lstStyle/>
        <a:p>
          <a:endParaRPr lang="en-US"/>
        </a:p>
      </dgm:t>
    </dgm:pt>
    <dgm:pt modelId="{2E454826-67AD-4191-A11B-410BD9B8A386}" type="pres">
      <dgm:prSet presAssocID="{CE641938-312E-4D0A-926C-683FC7775F83}" presName="spacer" presStyleCnt="0"/>
      <dgm:spPr/>
    </dgm:pt>
    <dgm:pt modelId="{47F42535-DFC2-4D29-B920-1C40FFE6B1E7}" type="pres">
      <dgm:prSet presAssocID="{42DA80EF-15E6-41D6-85F6-4F59594D0383}" presName="parentText" presStyleLbl="node1" presStyleIdx="1" presStyleCnt="6" custLinFactNeighborX="-909" custLinFactNeighborY="-62708">
        <dgm:presLayoutVars>
          <dgm:chMax val="0"/>
          <dgm:bulletEnabled val="1"/>
        </dgm:presLayoutVars>
      </dgm:prSet>
      <dgm:spPr>
        <a:xfrm>
          <a:off x="0" y="1090288"/>
          <a:ext cx="6897960" cy="899620"/>
        </a:xfrm>
        <a:prstGeom prst="roundRect">
          <a:avLst/>
        </a:prstGeom>
      </dgm:spPr>
      <dgm:t>
        <a:bodyPr/>
        <a:lstStyle/>
        <a:p>
          <a:endParaRPr lang="en-US"/>
        </a:p>
      </dgm:t>
    </dgm:pt>
    <dgm:pt modelId="{35FB7A5C-EE80-4418-B452-E9BF5B7C52B3}" type="pres">
      <dgm:prSet presAssocID="{4B234F5B-63CB-40EB-8CF6-E8D6F48FDC56}" presName="spacer" presStyleCnt="0"/>
      <dgm:spPr/>
    </dgm:pt>
    <dgm:pt modelId="{E0E1F7FC-C1DE-4EA7-994D-37AD03907CC6}" type="pres">
      <dgm:prSet presAssocID="{A6F3EE18-EFC8-4188-A792-2A0060986D91}" presName="parentText" presStyleLbl="node1" presStyleIdx="2" presStyleCnt="6" custLinFactNeighborY="-71875">
        <dgm:presLayoutVars>
          <dgm:chMax val="0"/>
          <dgm:bulletEnabled val="1"/>
        </dgm:presLayoutVars>
      </dgm:prSet>
      <dgm:spPr>
        <a:xfrm>
          <a:off x="0" y="2044823"/>
          <a:ext cx="8122096" cy="921155"/>
        </a:xfrm>
        <a:prstGeom prst="roundRect">
          <a:avLst/>
        </a:prstGeom>
      </dgm:spPr>
      <dgm:t>
        <a:bodyPr/>
        <a:lstStyle/>
        <a:p>
          <a:endParaRPr lang="en-US"/>
        </a:p>
      </dgm:t>
    </dgm:pt>
    <dgm:pt modelId="{05D370FE-9ED9-48C5-A0DA-9A88A5DF21BD}" type="pres">
      <dgm:prSet presAssocID="{C153DD56-4AAD-4C03-A4A0-0172E311CF27}" presName="spacer" presStyleCnt="0"/>
      <dgm:spPr/>
    </dgm:pt>
    <dgm:pt modelId="{5DC88683-B470-4890-B11A-2192BBAE432B}" type="pres">
      <dgm:prSet presAssocID="{62D3FBED-765B-4C71-8C39-5546B46FF944}" presName="parentText" presStyleLbl="node1" presStyleIdx="3" presStyleCnt="6" custLinFactY="-13365" custLinFactNeighborY="-100000">
        <dgm:presLayoutVars>
          <dgm:chMax val="0"/>
          <dgm:bulletEnabled val="1"/>
        </dgm:presLayoutVars>
      </dgm:prSet>
      <dgm:spPr>
        <a:xfrm>
          <a:off x="0" y="2313744"/>
          <a:ext cx="6249888" cy="758638"/>
        </a:xfrm>
        <a:prstGeom prst="roundRect">
          <a:avLst/>
        </a:prstGeom>
      </dgm:spPr>
      <dgm:t>
        <a:bodyPr/>
        <a:lstStyle/>
        <a:p>
          <a:endParaRPr lang="en-US"/>
        </a:p>
      </dgm:t>
    </dgm:pt>
    <dgm:pt modelId="{AF26FF60-9E6B-4277-8CC1-FCFCD740DD42}" type="pres">
      <dgm:prSet presAssocID="{AED23493-115A-4424-B34D-DB9B612CB3C8}" presName="spacer" presStyleCnt="0"/>
      <dgm:spPr/>
    </dgm:pt>
    <dgm:pt modelId="{F7B2C6EC-1BD4-4AE5-AB5A-E687F0A0AC0C}" type="pres">
      <dgm:prSet presAssocID="{0431BE58-52DD-4257-A5DA-C0A4B849590E}" presName="parentText" presStyleLbl="node1" presStyleIdx="4" presStyleCnt="6" custLinFactY="-22917" custLinFactNeighborX="2727" custLinFactNeighborY="-100000">
        <dgm:presLayoutVars>
          <dgm:chMax val="0"/>
          <dgm:bulletEnabled val="1"/>
        </dgm:presLayoutVars>
      </dgm:prSet>
      <dgm:spPr>
        <a:xfrm>
          <a:off x="0" y="3084296"/>
          <a:ext cx="6249888" cy="758638"/>
        </a:xfrm>
        <a:prstGeom prst="roundRect">
          <a:avLst/>
        </a:prstGeom>
      </dgm:spPr>
      <dgm:t>
        <a:bodyPr/>
        <a:lstStyle/>
        <a:p>
          <a:endParaRPr lang="en-US"/>
        </a:p>
      </dgm:t>
    </dgm:pt>
    <dgm:pt modelId="{A7707FC5-8839-456D-A681-2B3E25CEDD83}" type="pres">
      <dgm:prSet presAssocID="{2703C885-3B80-4502-887A-F2521210026A}" presName="spacer" presStyleCnt="0"/>
      <dgm:spPr/>
    </dgm:pt>
    <dgm:pt modelId="{447B6E9D-5DAB-48A2-8C87-1470DA3A3FB7}" type="pres">
      <dgm:prSet presAssocID="{03004D49-4DD2-44F7-AAF8-36004E7CF913}" presName="parentText" presStyleLbl="node1" presStyleIdx="5" presStyleCnt="6" custLinFactY="-21719" custLinFactNeighborY="-100000">
        <dgm:presLayoutVars>
          <dgm:chMax val="0"/>
          <dgm:bulletEnabled val="1"/>
        </dgm:presLayoutVars>
      </dgm:prSet>
      <dgm:spPr/>
      <dgm:t>
        <a:bodyPr/>
        <a:lstStyle/>
        <a:p>
          <a:endParaRPr lang="en-US"/>
        </a:p>
      </dgm:t>
    </dgm:pt>
  </dgm:ptLst>
  <dgm:cxnLst>
    <dgm:cxn modelId="{953D23C7-08EC-4AF2-AD02-EF89075E9613}" type="presOf" srcId="{A6F3EE18-EFC8-4188-A792-2A0060986D91}" destId="{E0E1F7FC-C1DE-4EA7-994D-37AD03907CC6}" srcOrd="0" destOrd="0" presId="urn:microsoft.com/office/officeart/2005/8/layout/vList2"/>
    <dgm:cxn modelId="{8B0007A0-320C-4385-B268-C4ECC14E7279}" srcId="{703D4D02-5513-427D-B6E9-B2E187EE0C3A}" destId="{E6CB1D23-BBD8-4875-97FB-76C6D1DF1786}" srcOrd="0" destOrd="0" parTransId="{653C8E81-D774-450C-B764-B27052D2ADAF}" sibTransId="{CE641938-312E-4D0A-926C-683FC7775F83}"/>
    <dgm:cxn modelId="{A8B08EAB-1FC0-4442-BBA7-31EA4BA77C1E}" type="presOf" srcId="{62D3FBED-765B-4C71-8C39-5546B46FF944}" destId="{5DC88683-B470-4890-B11A-2192BBAE432B}" srcOrd="0" destOrd="0" presId="urn:microsoft.com/office/officeart/2005/8/layout/vList2"/>
    <dgm:cxn modelId="{EE1AC59D-C843-4A21-855B-1DDFE31EFA06}" type="presOf" srcId="{703D4D02-5513-427D-B6E9-B2E187EE0C3A}" destId="{CC8763B3-4621-4666-B669-3C5BA2A30DBE}" srcOrd="0" destOrd="0" presId="urn:microsoft.com/office/officeart/2005/8/layout/vList2"/>
    <dgm:cxn modelId="{6AEC0C2A-F1CA-493D-BC74-48ADCE2C748B}" type="presOf" srcId="{42DA80EF-15E6-41D6-85F6-4F59594D0383}" destId="{47F42535-DFC2-4D29-B920-1C40FFE6B1E7}" srcOrd="0" destOrd="0" presId="urn:microsoft.com/office/officeart/2005/8/layout/vList2"/>
    <dgm:cxn modelId="{7D6420D2-B41E-400B-AC15-05A8500D314C}" type="presOf" srcId="{E6CB1D23-BBD8-4875-97FB-76C6D1DF1786}" destId="{ECA2C48E-F743-4C45-B04A-3D046B3B5232}" srcOrd="0" destOrd="0" presId="urn:microsoft.com/office/officeart/2005/8/layout/vList2"/>
    <dgm:cxn modelId="{78541BCF-978D-4440-8D40-805D7129DE9B}" srcId="{703D4D02-5513-427D-B6E9-B2E187EE0C3A}" destId="{A6F3EE18-EFC8-4188-A792-2A0060986D91}" srcOrd="2" destOrd="0" parTransId="{747156B1-ABD3-4CEE-88BC-D3EC9B0A3E5C}" sibTransId="{C153DD56-4AAD-4C03-A4A0-0172E311CF27}"/>
    <dgm:cxn modelId="{06B1ED8B-9EAF-4729-965E-283053AC9F75}" srcId="{703D4D02-5513-427D-B6E9-B2E187EE0C3A}" destId="{0431BE58-52DD-4257-A5DA-C0A4B849590E}" srcOrd="4" destOrd="0" parTransId="{0D97E5EC-1F87-469F-88F0-086966C0C8DE}" sibTransId="{2703C885-3B80-4502-887A-F2521210026A}"/>
    <dgm:cxn modelId="{B83EBA57-0351-4470-8FE5-F11596905066}" srcId="{703D4D02-5513-427D-B6E9-B2E187EE0C3A}" destId="{03004D49-4DD2-44F7-AAF8-36004E7CF913}" srcOrd="5" destOrd="0" parTransId="{061647C4-86C5-4915-9526-6BBECB63897C}" sibTransId="{E5212F5A-0853-4A23-8728-6EE344CC750C}"/>
    <dgm:cxn modelId="{6EE46842-E392-46CF-865C-4474EF9438C3}" srcId="{703D4D02-5513-427D-B6E9-B2E187EE0C3A}" destId="{42DA80EF-15E6-41D6-85F6-4F59594D0383}" srcOrd="1" destOrd="0" parTransId="{173CE497-2C0D-479E-8754-25C7B4AF6CFC}" sibTransId="{4B234F5B-63CB-40EB-8CF6-E8D6F48FDC56}"/>
    <dgm:cxn modelId="{AE480FC2-6AB0-4C23-9A9C-B34C4B3F677C}" srcId="{703D4D02-5513-427D-B6E9-B2E187EE0C3A}" destId="{62D3FBED-765B-4C71-8C39-5546B46FF944}" srcOrd="3" destOrd="0" parTransId="{AE936468-A526-43C2-ABF2-ECC609C95CDE}" sibTransId="{AED23493-115A-4424-B34D-DB9B612CB3C8}"/>
    <dgm:cxn modelId="{E234AEDC-69E7-49B0-8F1B-686EA45DC0C4}" type="presOf" srcId="{03004D49-4DD2-44F7-AAF8-36004E7CF913}" destId="{447B6E9D-5DAB-48A2-8C87-1470DA3A3FB7}" srcOrd="0" destOrd="0" presId="urn:microsoft.com/office/officeart/2005/8/layout/vList2"/>
    <dgm:cxn modelId="{224F05F1-CEE6-400D-85AC-CE58F6A8646F}" type="presOf" srcId="{0431BE58-52DD-4257-A5DA-C0A4B849590E}" destId="{F7B2C6EC-1BD4-4AE5-AB5A-E687F0A0AC0C}" srcOrd="0" destOrd="0" presId="urn:microsoft.com/office/officeart/2005/8/layout/vList2"/>
    <dgm:cxn modelId="{8CFDE658-DF54-41B7-AAB4-CF7C464CF472}" type="presParOf" srcId="{CC8763B3-4621-4666-B669-3C5BA2A30DBE}" destId="{ECA2C48E-F743-4C45-B04A-3D046B3B5232}" srcOrd="0" destOrd="0" presId="urn:microsoft.com/office/officeart/2005/8/layout/vList2"/>
    <dgm:cxn modelId="{798573D2-317D-47B4-8099-8EF31E20EBF7}" type="presParOf" srcId="{CC8763B3-4621-4666-B669-3C5BA2A30DBE}" destId="{2E454826-67AD-4191-A11B-410BD9B8A386}" srcOrd="1" destOrd="0" presId="urn:microsoft.com/office/officeart/2005/8/layout/vList2"/>
    <dgm:cxn modelId="{48DDDAF4-A818-4FCF-96D4-5689093D85FE}" type="presParOf" srcId="{CC8763B3-4621-4666-B669-3C5BA2A30DBE}" destId="{47F42535-DFC2-4D29-B920-1C40FFE6B1E7}" srcOrd="2" destOrd="0" presId="urn:microsoft.com/office/officeart/2005/8/layout/vList2"/>
    <dgm:cxn modelId="{E1D79EE5-D0DE-42A3-B979-B1583724B3DF}" type="presParOf" srcId="{CC8763B3-4621-4666-B669-3C5BA2A30DBE}" destId="{35FB7A5C-EE80-4418-B452-E9BF5B7C52B3}" srcOrd="3" destOrd="0" presId="urn:microsoft.com/office/officeart/2005/8/layout/vList2"/>
    <dgm:cxn modelId="{8DF6828D-17DC-409B-8FDB-EBB4B5CCB361}" type="presParOf" srcId="{CC8763B3-4621-4666-B669-3C5BA2A30DBE}" destId="{E0E1F7FC-C1DE-4EA7-994D-37AD03907CC6}" srcOrd="4" destOrd="0" presId="urn:microsoft.com/office/officeart/2005/8/layout/vList2"/>
    <dgm:cxn modelId="{83A980B2-659C-4F19-9906-C1E9CD276259}" type="presParOf" srcId="{CC8763B3-4621-4666-B669-3C5BA2A30DBE}" destId="{05D370FE-9ED9-48C5-A0DA-9A88A5DF21BD}" srcOrd="5" destOrd="0" presId="urn:microsoft.com/office/officeart/2005/8/layout/vList2"/>
    <dgm:cxn modelId="{FADEE509-37E6-4FAD-9C92-2FD5109F241D}" type="presParOf" srcId="{CC8763B3-4621-4666-B669-3C5BA2A30DBE}" destId="{5DC88683-B470-4890-B11A-2192BBAE432B}" srcOrd="6" destOrd="0" presId="urn:microsoft.com/office/officeart/2005/8/layout/vList2"/>
    <dgm:cxn modelId="{63BAACAD-1157-4118-8F47-F6FA1F79D540}" type="presParOf" srcId="{CC8763B3-4621-4666-B669-3C5BA2A30DBE}" destId="{AF26FF60-9E6B-4277-8CC1-FCFCD740DD42}" srcOrd="7" destOrd="0" presId="urn:microsoft.com/office/officeart/2005/8/layout/vList2"/>
    <dgm:cxn modelId="{DBBE3394-8B54-4AF5-8386-646571A686C2}" type="presParOf" srcId="{CC8763B3-4621-4666-B669-3C5BA2A30DBE}" destId="{F7B2C6EC-1BD4-4AE5-AB5A-E687F0A0AC0C}" srcOrd="8" destOrd="0" presId="urn:microsoft.com/office/officeart/2005/8/layout/vList2"/>
    <dgm:cxn modelId="{1EC4DF77-C544-40CD-8C91-AB2852EB521A}" type="presParOf" srcId="{CC8763B3-4621-4666-B669-3C5BA2A30DBE}" destId="{A7707FC5-8839-456D-A681-2B3E25CEDD83}" srcOrd="9" destOrd="0" presId="urn:microsoft.com/office/officeart/2005/8/layout/vList2"/>
    <dgm:cxn modelId="{94C14650-9724-4F24-B476-59BF9008AB0B}" type="presParOf" srcId="{CC8763B3-4621-4666-B669-3C5BA2A30DBE}" destId="{447B6E9D-5DAB-48A2-8C87-1470DA3A3FB7}" srcOrd="10" destOrd="0" presId="urn:microsoft.com/office/officeart/2005/8/layout/vList2"/>
  </dgm:cxnLst>
  <dgm:bg/>
  <dgm:whole/>
</dgm:dataModel>
</file>

<file path=ppt/diagrams/data3.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E6CB1D23-BBD8-4875-97FB-76C6D1DF1786}">
      <dgm:prSet phldrT="[Text]" custT="1"/>
      <dgm:spPr>
        <a:solidFill>
          <a:schemeClr val="bg1"/>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US" sz="3600" kern="1200" dirty="0" smtClean="0">
              <a:solidFill>
                <a:schemeClr val="tx1"/>
              </a:solidFill>
              <a:latin typeface="Arial"/>
              <a:ea typeface="+mn-ea"/>
              <a:cs typeface="+mn-cs"/>
            </a:rPr>
            <a:t>Subjective attitudinal measures</a:t>
          </a:r>
          <a:endParaRPr lang="en-MY" sz="3600" kern="1200" dirty="0">
            <a:solidFill>
              <a:schemeClr val="tx1"/>
            </a:solidFill>
            <a:latin typeface="Arial"/>
            <a:ea typeface="+mn-ea"/>
            <a:cs typeface="+mn-cs"/>
          </a:endParaRPr>
        </a:p>
      </dgm:t>
    </dgm:pt>
    <dgm:pt modelId="{653C8E81-D774-450C-B764-B27052D2ADAF}" type="parTrans" cxnId="{8B0007A0-320C-4385-B268-C4ECC14E7279}">
      <dgm:prSet/>
      <dgm:spPr/>
      <dgm:t>
        <a:bodyPr/>
        <a:lstStyle/>
        <a:p>
          <a:endParaRPr lang="en-MY"/>
        </a:p>
      </dgm:t>
    </dgm:pt>
    <dgm:pt modelId="{CE641938-312E-4D0A-926C-683FC7775F83}" type="sibTrans" cxnId="{8B0007A0-320C-4385-B268-C4ECC14E7279}">
      <dgm:prSet/>
      <dgm:spPr/>
      <dgm:t>
        <a:bodyPr/>
        <a:lstStyle/>
        <a:p>
          <a:endParaRPr lang="en-MY"/>
        </a:p>
      </dgm:t>
    </dgm:pt>
    <dgm:pt modelId="{42DA80EF-15E6-41D6-85F6-4F59594D0383}">
      <dgm:prSet phldrT="[Text]" custT="1"/>
      <dgm:spPr>
        <a:solidFill>
          <a:schemeClr val="bg1"/>
        </a:solidFill>
        <a:ln w="12700" cap="flat" cmpd="sng" algn="ctr">
          <a:no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US" sz="3600" kern="1200" dirty="0" smtClean="0">
              <a:solidFill>
                <a:schemeClr val="tx1"/>
              </a:solidFill>
              <a:latin typeface="Arial"/>
              <a:ea typeface="+mn-ea"/>
              <a:cs typeface="+mn-cs"/>
            </a:rPr>
            <a:t>Statistical measures</a:t>
          </a:r>
          <a:endParaRPr lang="en-MY" sz="3600" kern="1200" dirty="0">
            <a:solidFill>
              <a:schemeClr val="tx1"/>
            </a:solidFill>
            <a:latin typeface="Arial"/>
            <a:ea typeface="+mn-ea"/>
            <a:cs typeface="+mn-cs"/>
          </a:endParaRPr>
        </a:p>
      </dgm:t>
    </dgm:pt>
    <dgm:pt modelId="{173CE497-2C0D-479E-8754-25C7B4AF6CFC}" type="parTrans" cxnId="{6EE46842-E392-46CF-865C-4474EF9438C3}">
      <dgm:prSet/>
      <dgm:spPr/>
      <dgm:t>
        <a:bodyPr/>
        <a:lstStyle/>
        <a:p>
          <a:endParaRPr lang="en-MY"/>
        </a:p>
      </dgm:t>
    </dgm:pt>
    <dgm:pt modelId="{4B234F5B-63CB-40EB-8CF6-E8D6F48FDC56}" type="sibTrans" cxnId="{6EE46842-E392-46CF-865C-4474EF9438C3}">
      <dgm:prSet/>
      <dgm:spPr/>
      <dgm:t>
        <a:bodyPr/>
        <a:lstStyle/>
        <a:p>
          <a:endParaRPr lang="en-MY"/>
        </a:p>
      </dgm:t>
    </dgm:pt>
    <dgm:pt modelId="{A6F3EE18-EFC8-4188-A792-2A0060986D91}">
      <dgm:prSet phldrT="[Text]" custT="1"/>
      <dgm:spPr>
        <a:solidFill>
          <a:srgbClr val="7F7F7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US" sz="3600" kern="1200" dirty="0" smtClean="0">
              <a:solidFill>
                <a:schemeClr val="bg1"/>
              </a:solidFill>
              <a:latin typeface="Arial"/>
              <a:ea typeface="+mn-ea"/>
              <a:cs typeface="+mn-cs"/>
            </a:rPr>
            <a:t>Human resource accounting</a:t>
          </a:r>
          <a:endParaRPr lang="en-MY" sz="3600" kern="1200" dirty="0">
            <a:solidFill>
              <a:schemeClr val="bg1"/>
            </a:solidFill>
            <a:latin typeface="Arial"/>
            <a:ea typeface="+mn-ea"/>
            <a:cs typeface="+mn-cs"/>
          </a:endParaRPr>
        </a:p>
      </dgm:t>
    </dgm:pt>
    <dgm:pt modelId="{747156B1-ABD3-4CEE-88BC-D3EC9B0A3E5C}" type="parTrans" cxnId="{78541BCF-978D-4440-8D40-805D7129DE9B}">
      <dgm:prSet/>
      <dgm:spPr/>
      <dgm:t>
        <a:bodyPr/>
        <a:lstStyle/>
        <a:p>
          <a:endParaRPr lang="en-MY"/>
        </a:p>
      </dgm:t>
    </dgm:pt>
    <dgm:pt modelId="{C153DD56-4AAD-4C03-A4A0-0172E311CF27}" type="sibTrans" cxnId="{78541BCF-978D-4440-8D40-805D7129DE9B}">
      <dgm:prSet/>
      <dgm:spPr/>
      <dgm:t>
        <a:bodyPr/>
        <a:lstStyle/>
        <a:p>
          <a:endParaRPr lang="en-MY"/>
        </a:p>
      </dgm:t>
    </dgm:pt>
    <dgm:pt modelId="{62D3FBED-765B-4C71-8C39-5546B46FF944}">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US" sz="3600" kern="1200" dirty="0" smtClean="0">
              <a:solidFill>
                <a:srgbClr val="000000"/>
              </a:solidFill>
              <a:latin typeface="Arial"/>
              <a:ea typeface="+mn-ea"/>
              <a:cs typeface="+mn-cs"/>
            </a:rPr>
            <a:t>Economic cost accounting measures</a:t>
          </a:r>
          <a:endParaRPr lang="en-MY" sz="3600" kern="1200" dirty="0">
            <a:solidFill>
              <a:srgbClr val="000000"/>
            </a:solidFill>
            <a:latin typeface="Arial"/>
            <a:ea typeface="+mn-ea"/>
            <a:cs typeface="+mn-cs"/>
          </a:endParaRPr>
        </a:p>
      </dgm:t>
    </dgm:pt>
    <dgm:pt modelId="{AE936468-A526-43C2-ABF2-ECC609C95CDE}" type="parTrans" cxnId="{AE480FC2-6AB0-4C23-9A9C-B34C4B3F677C}">
      <dgm:prSet/>
      <dgm:spPr/>
      <dgm:t>
        <a:bodyPr/>
        <a:lstStyle/>
        <a:p>
          <a:endParaRPr lang="en-MY"/>
        </a:p>
      </dgm:t>
    </dgm:pt>
    <dgm:pt modelId="{AED23493-115A-4424-B34D-DB9B612CB3C8}" type="sibTrans" cxnId="{AE480FC2-6AB0-4C23-9A9C-B34C4B3F677C}">
      <dgm:prSet/>
      <dgm:spPr/>
      <dgm:t>
        <a:bodyPr/>
        <a:lstStyle/>
        <a:p>
          <a:endParaRPr lang="en-MY"/>
        </a:p>
      </dgm:t>
    </dgm:pt>
    <dgm:pt modelId="{0431BE58-52DD-4257-A5DA-C0A4B849590E}">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US" sz="3600" kern="1200" dirty="0" smtClean="0">
              <a:solidFill>
                <a:srgbClr val="000000"/>
              </a:solidFill>
              <a:latin typeface="Arial"/>
              <a:ea typeface="+mn-ea"/>
              <a:cs typeface="+mn-cs"/>
            </a:rPr>
            <a:t>Key Performance Indicators (KPI)</a:t>
          </a:r>
          <a:endParaRPr lang="en-MY" sz="3600" kern="1200" dirty="0">
            <a:solidFill>
              <a:srgbClr val="000000"/>
            </a:solidFill>
            <a:latin typeface="Arial"/>
            <a:ea typeface="+mn-ea"/>
            <a:cs typeface="+mn-cs"/>
          </a:endParaRPr>
        </a:p>
      </dgm:t>
    </dgm:pt>
    <dgm:pt modelId="{0D97E5EC-1F87-469F-88F0-086966C0C8DE}" type="parTrans" cxnId="{06B1ED8B-9EAF-4729-965E-283053AC9F75}">
      <dgm:prSet/>
      <dgm:spPr/>
      <dgm:t>
        <a:bodyPr/>
        <a:lstStyle/>
        <a:p>
          <a:endParaRPr lang="en-MY"/>
        </a:p>
      </dgm:t>
    </dgm:pt>
    <dgm:pt modelId="{2703C885-3B80-4502-887A-F2521210026A}" type="sibTrans" cxnId="{06B1ED8B-9EAF-4729-965E-283053AC9F75}">
      <dgm:prSet/>
      <dgm:spPr/>
      <dgm:t>
        <a:bodyPr/>
        <a:lstStyle/>
        <a:p>
          <a:endParaRPr lang="en-MY"/>
        </a:p>
      </dgm:t>
    </dgm:pt>
    <dgm:pt modelId="{681CAC3B-0488-4315-ADAE-F475C2D6F049}">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600" kern="1200" dirty="0" smtClean="0">
              <a:solidFill>
                <a:srgbClr val="000000"/>
              </a:solidFill>
              <a:latin typeface="Arial"/>
              <a:ea typeface="+mn-ea"/>
              <a:cs typeface="+mn-cs"/>
            </a:rPr>
            <a:t>Key HR Metrics</a:t>
          </a:r>
          <a:endParaRPr lang="en-MY" sz="3600" kern="1200" dirty="0">
            <a:solidFill>
              <a:srgbClr val="000000"/>
            </a:solidFill>
            <a:latin typeface="Arial"/>
            <a:ea typeface="+mn-ea"/>
            <a:cs typeface="+mn-cs"/>
          </a:endParaRPr>
        </a:p>
      </dgm:t>
    </dgm:pt>
    <dgm:pt modelId="{CF2EC926-ACBA-4430-A8D6-12BF902BD43C}" type="parTrans" cxnId="{FF68EE97-C40A-42B2-B09A-E0640F3E1378}">
      <dgm:prSet/>
      <dgm:spPr/>
    </dgm:pt>
    <dgm:pt modelId="{7DA97C98-1590-4A80-91BF-73F8CF239C1A}" type="sibTrans" cxnId="{FF68EE97-C40A-42B2-B09A-E0640F3E1378}">
      <dgm:prSet/>
      <dgm:spPr/>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ECA2C48E-F743-4C45-B04A-3D046B3B5232}" type="pres">
      <dgm:prSet presAssocID="{E6CB1D23-BBD8-4875-97FB-76C6D1DF1786}" presName="parentText" presStyleLbl="node1" presStyleIdx="0" presStyleCnt="6">
        <dgm:presLayoutVars>
          <dgm:chMax val="0"/>
          <dgm:bulletEnabled val="1"/>
        </dgm:presLayoutVars>
      </dgm:prSet>
      <dgm:spPr>
        <a:xfrm>
          <a:off x="0" y="32073"/>
          <a:ext cx="6897960" cy="899620"/>
        </a:xfrm>
        <a:prstGeom prst="roundRect">
          <a:avLst/>
        </a:prstGeom>
      </dgm:spPr>
      <dgm:t>
        <a:bodyPr/>
        <a:lstStyle/>
        <a:p>
          <a:endParaRPr lang="en-US"/>
        </a:p>
      </dgm:t>
    </dgm:pt>
    <dgm:pt modelId="{2E454826-67AD-4191-A11B-410BD9B8A386}" type="pres">
      <dgm:prSet presAssocID="{CE641938-312E-4D0A-926C-683FC7775F83}" presName="spacer" presStyleCnt="0"/>
      <dgm:spPr/>
    </dgm:pt>
    <dgm:pt modelId="{47F42535-DFC2-4D29-B920-1C40FFE6B1E7}" type="pres">
      <dgm:prSet presAssocID="{42DA80EF-15E6-41D6-85F6-4F59594D0383}" presName="parentText" presStyleLbl="node1" presStyleIdx="1" presStyleCnt="6" custLinFactNeighborX="-909" custLinFactNeighborY="-62708">
        <dgm:presLayoutVars>
          <dgm:chMax val="0"/>
          <dgm:bulletEnabled val="1"/>
        </dgm:presLayoutVars>
      </dgm:prSet>
      <dgm:spPr>
        <a:xfrm>
          <a:off x="0" y="1090288"/>
          <a:ext cx="6897960" cy="899620"/>
        </a:xfrm>
        <a:prstGeom prst="roundRect">
          <a:avLst/>
        </a:prstGeom>
      </dgm:spPr>
      <dgm:t>
        <a:bodyPr/>
        <a:lstStyle/>
        <a:p>
          <a:endParaRPr lang="en-US"/>
        </a:p>
      </dgm:t>
    </dgm:pt>
    <dgm:pt modelId="{35FB7A5C-EE80-4418-B452-E9BF5B7C52B3}" type="pres">
      <dgm:prSet presAssocID="{4B234F5B-63CB-40EB-8CF6-E8D6F48FDC56}" presName="spacer" presStyleCnt="0"/>
      <dgm:spPr/>
    </dgm:pt>
    <dgm:pt modelId="{E0E1F7FC-C1DE-4EA7-994D-37AD03907CC6}" type="pres">
      <dgm:prSet presAssocID="{A6F3EE18-EFC8-4188-A792-2A0060986D91}" presName="parentText" presStyleLbl="node1" presStyleIdx="2" presStyleCnt="6" custLinFactNeighborY="-71875">
        <dgm:presLayoutVars>
          <dgm:chMax val="0"/>
          <dgm:bulletEnabled val="1"/>
        </dgm:presLayoutVars>
      </dgm:prSet>
      <dgm:spPr>
        <a:xfrm>
          <a:off x="0" y="2044823"/>
          <a:ext cx="8122096" cy="921155"/>
        </a:xfrm>
        <a:prstGeom prst="roundRect">
          <a:avLst/>
        </a:prstGeom>
      </dgm:spPr>
      <dgm:t>
        <a:bodyPr/>
        <a:lstStyle/>
        <a:p>
          <a:endParaRPr lang="en-US"/>
        </a:p>
      </dgm:t>
    </dgm:pt>
    <dgm:pt modelId="{05D370FE-9ED9-48C5-A0DA-9A88A5DF21BD}" type="pres">
      <dgm:prSet presAssocID="{C153DD56-4AAD-4C03-A4A0-0172E311CF27}" presName="spacer" presStyleCnt="0"/>
      <dgm:spPr/>
    </dgm:pt>
    <dgm:pt modelId="{5DC88683-B470-4890-B11A-2192BBAE432B}" type="pres">
      <dgm:prSet presAssocID="{62D3FBED-765B-4C71-8C39-5546B46FF944}" presName="parentText" presStyleLbl="node1" presStyleIdx="3" presStyleCnt="6" custLinFactY="-13365" custLinFactNeighborY="-100000">
        <dgm:presLayoutVars>
          <dgm:chMax val="0"/>
          <dgm:bulletEnabled val="1"/>
        </dgm:presLayoutVars>
      </dgm:prSet>
      <dgm:spPr>
        <a:xfrm>
          <a:off x="0" y="2313744"/>
          <a:ext cx="6249888" cy="758638"/>
        </a:xfrm>
        <a:prstGeom prst="roundRect">
          <a:avLst/>
        </a:prstGeom>
      </dgm:spPr>
      <dgm:t>
        <a:bodyPr/>
        <a:lstStyle/>
        <a:p>
          <a:endParaRPr lang="en-US"/>
        </a:p>
      </dgm:t>
    </dgm:pt>
    <dgm:pt modelId="{AF26FF60-9E6B-4277-8CC1-FCFCD740DD42}" type="pres">
      <dgm:prSet presAssocID="{AED23493-115A-4424-B34D-DB9B612CB3C8}" presName="spacer" presStyleCnt="0"/>
      <dgm:spPr/>
    </dgm:pt>
    <dgm:pt modelId="{F7B2C6EC-1BD4-4AE5-AB5A-E687F0A0AC0C}" type="pres">
      <dgm:prSet presAssocID="{0431BE58-52DD-4257-A5DA-C0A4B849590E}" presName="parentText" presStyleLbl="node1" presStyleIdx="4" presStyleCnt="6" custLinFactY="-22917" custLinFactNeighborX="2727" custLinFactNeighborY="-100000">
        <dgm:presLayoutVars>
          <dgm:chMax val="0"/>
          <dgm:bulletEnabled val="1"/>
        </dgm:presLayoutVars>
      </dgm:prSet>
      <dgm:spPr>
        <a:xfrm>
          <a:off x="0" y="3084296"/>
          <a:ext cx="6249888" cy="758638"/>
        </a:xfrm>
        <a:prstGeom prst="roundRect">
          <a:avLst/>
        </a:prstGeom>
      </dgm:spPr>
      <dgm:t>
        <a:bodyPr/>
        <a:lstStyle/>
        <a:p>
          <a:endParaRPr lang="en-US"/>
        </a:p>
      </dgm:t>
    </dgm:pt>
    <dgm:pt modelId="{3DEF2EDA-4F49-484C-80B1-81B3956C1C00}" type="pres">
      <dgm:prSet presAssocID="{2703C885-3B80-4502-887A-F2521210026A}" presName="spacer" presStyleCnt="0"/>
      <dgm:spPr/>
    </dgm:pt>
    <dgm:pt modelId="{BC09CCF2-9915-45F1-A0D2-AF0C8A072F03}" type="pres">
      <dgm:prSet presAssocID="{681CAC3B-0488-4315-ADAE-F475C2D6F049}" presName="parentText" presStyleLbl="node1" presStyleIdx="5" presStyleCnt="6" custLinFactY="-30537" custLinFactNeighborY="-100000">
        <dgm:presLayoutVars>
          <dgm:chMax val="0"/>
          <dgm:bulletEnabled val="1"/>
        </dgm:presLayoutVars>
      </dgm:prSet>
      <dgm:spPr/>
      <dgm:t>
        <a:bodyPr/>
        <a:lstStyle/>
        <a:p>
          <a:endParaRPr lang="en-US"/>
        </a:p>
      </dgm:t>
    </dgm:pt>
  </dgm:ptLst>
  <dgm:cxnLst>
    <dgm:cxn modelId="{6EE46842-E392-46CF-865C-4474EF9438C3}" srcId="{703D4D02-5513-427D-B6E9-B2E187EE0C3A}" destId="{42DA80EF-15E6-41D6-85F6-4F59594D0383}" srcOrd="1" destOrd="0" parTransId="{173CE497-2C0D-479E-8754-25C7B4AF6CFC}" sibTransId="{4B234F5B-63CB-40EB-8CF6-E8D6F48FDC56}"/>
    <dgm:cxn modelId="{342F6B30-3C4C-4D6D-8820-7C173F8492FA}" type="presOf" srcId="{A6F3EE18-EFC8-4188-A792-2A0060986D91}" destId="{E0E1F7FC-C1DE-4EA7-994D-37AD03907CC6}" srcOrd="0" destOrd="0" presId="urn:microsoft.com/office/officeart/2005/8/layout/vList2"/>
    <dgm:cxn modelId="{06B1ED8B-9EAF-4729-965E-283053AC9F75}" srcId="{703D4D02-5513-427D-B6E9-B2E187EE0C3A}" destId="{0431BE58-52DD-4257-A5DA-C0A4B849590E}" srcOrd="4" destOrd="0" parTransId="{0D97E5EC-1F87-469F-88F0-086966C0C8DE}" sibTransId="{2703C885-3B80-4502-887A-F2521210026A}"/>
    <dgm:cxn modelId="{53B9A81F-68BA-4BB7-8824-DBB229218FC7}" type="presOf" srcId="{681CAC3B-0488-4315-ADAE-F475C2D6F049}" destId="{BC09CCF2-9915-45F1-A0D2-AF0C8A072F03}" srcOrd="0" destOrd="0" presId="urn:microsoft.com/office/officeart/2005/8/layout/vList2"/>
    <dgm:cxn modelId="{78541BCF-978D-4440-8D40-805D7129DE9B}" srcId="{703D4D02-5513-427D-B6E9-B2E187EE0C3A}" destId="{A6F3EE18-EFC8-4188-A792-2A0060986D91}" srcOrd="2" destOrd="0" parTransId="{747156B1-ABD3-4CEE-88BC-D3EC9B0A3E5C}" sibTransId="{C153DD56-4AAD-4C03-A4A0-0172E311CF27}"/>
    <dgm:cxn modelId="{778DAB0D-4A77-4DFF-AA1F-B4AE67D656D5}" type="presOf" srcId="{42DA80EF-15E6-41D6-85F6-4F59594D0383}" destId="{47F42535-DFC2-4D29-B920-1C40FFE6B1E7}" srcOrd="0" destOrd="0" presId="urn:microsoft.com/office/officeart/2005/8/layout/vList2"/>
    <dgm:cxn modelId="{D35E12B4-638B-4ABD-AEAD-6A58A3022485}" type="presOf" srcId="{62D3FBED-765B-4C71-8C39-5546B46FF944}" destId="{5DC88683-B470-4890-B11A-2192BBAE432B}" srcOrd="0" destOrd="0" presId="urn:microsoft.com/office/officeart/2005/8/layout/vList2"/>
    <dgm:cxn modelId="{03337EAE-3A58-4098-A2D5-D906479F934A}" type="presOf" srcId="{0431BE58-52DD-4257-A5DA-C0A4B849590E}" destId="{F7B2C6EC-1BD4-4AE5-AB5A-E687F0A0AC0C}" srcOrd="0" destOrd="0" presId="urn:microsoft.com/office/officeart/2005/8/layout/vList2"/>
    <dgm:cxn modelId="{CC1FF547-3F95-4790-84F4-630ED3AAC61A}" type="presOf" srcId="{E6CB1D23-BBD8-4875-97FB-76C6D1DF1786}" destId="{ECA2C48E-F743-4C45-B04A-3D046B3B5232}" srcOrd="0" destOrd="0" presId="urn:microsoft.com/office/officeart/2005/8/layout/vList2"/>
    <dgm:cxn modelId="{16F2A024-0CA7-40F4-AC0B-BA1A79E1D1BA}" type="presOf" srcId="{703D4D02-5513-427D-B6E9-B2E187EE0C3A}" destId="{CC8763B3-4621-4666-B669-3C5BA2A30DBE}" srcOrd="0" destOrd="0" presId="urn:microsoft.com/office/officeart/2005/8/layout/vList2"/>
    <dgm:cxn modelId="{8B0007A0-320C-4385-B268-C4ECC14E7279}" srcId="{703D4D02-5513-427D-B6E9-B2E187EE0C3A}" destId="{E6CB1D23-BBD8-4875-97FB-76C6D1DF1786}" srcOrd="0" destOrd="0" parTransId="{653C8E81-D774-450C-B764-B27052D2ADAF}" sibTransId="{CE641938-312E-4D0A-926C-683FC7775F83}"/>
    <dgm:cxn modelId="{FF68EE97-C40A-42B2-B09A-E0640F3E1378}" srcId="{703D4D02-5513-427D-B6E9-B2E187EE0C3A}" destId="{681CAC3B-0488-4315-ADAE-F475C2D6F049}" srcOrd="5" destOrd="0" parTransId="{CF2EC926-ACBA-4430-A8D6-12BF902BD43C}" sibTransId="{7DA97C98-1590-4A80-91BF-73F8CF239C1A}"/>
    <dgm:cxn modelId="{AE480FC2-6AB0-4C23-9A9C-B34C4B3F677C}" srcId="{703D4D02-5513-427D-B6E9-B2E187EE0C3A}" destId="{62D3FBED-765B-4C71-8C39-5546B46FF944}" srcOrd="3" destOrd="0" parTransId="{AE936468-A526-43C2-ABF2-ECC609C95CDE}" sibTransId="{AED23493-115A-4424-B34D-DB9B612CB3C8}"/>
    <dgm:cxn modelId="{F7B7412E-9CB0-4BA3-BDE0-84A453508939}" type="presParOf" srcId="{CC8763B3-4621-4666-B669-3C5BA2A30DBE}" destId="{ECA2C48E-F743-4C45-B04A-3D046B3B5232}" srcOrd="0" destOrd="0" presId="urn:microsoft.com/office/officeart/2005/8/layout/vList2"/>
    <dgm:cxn modelId="{8CED8720-455C-4A6B-ABC0-CEF38D7F7654}" type="presParOf" srcId="{CC8763B3-4621-4666-B669-3C5BA2A30DBE}" destId="{2E454826-67AD-4191-A11B-410BD9B8A386}" srcOrd="1" destOrd="0" presId="urn:microsoft.com/office/officeart/2005/8/layout/vList2"/>
    <dgm:cxn modelId="{ABCA9B30-CEE7-419C-94AB-2540153D833B}" type="presParOf" srcId="{CC8763B3-4621-4666-B669-3C5BA2A30DBE}" destId="{47F42535-DFC2-4D29-B920-1C40FFE6B1E7}" srcOrd="2" destOrd="0" presId="urn:microsoft.com/office/officeart/2005/8/layout/vList2"/>
    <dgm:cxn modelId="{3D8AF225-9C26-4E56-8380-6C901E90663F}" type="presParOf" srcId="{CC8763B3-4621-4666-B669-3C5BA2A30DBE}" destId="{35FB7A5C-EE80-4418-B452-E9BF5B7C52B3}" srcOrd="3" destOrd="0" presId="urn:microsoft.com/office/officeart/2005/8/layout/vList2"/>
    <dgm:cxn modelId="{BF0F97F2-4BA0-4208-A487-461FBB947C27}" type="presParOf" srcId="{CC8763B3-4621-4666-B669-3C5BA2A30DBE}" destId="{E0E1F7FC-C1DE-4EA7-994D-37AD03907CC6}" srcOrd="4" destOrd="0" presId="urn:microsoft.com/office/officeart/2005/8/layout/vList2"/>
    <dgm:cxn modelId="{BE0D8F24-A7F3-4A09-B752-53D5ACAE2056}" type="presParOf" srcId="{CC8763B3-4621-4666-B669-3C5BA2A30DBE}" destId="{05D370FE-9ED9-48C5-A0DA-9A88A5DF21BD}" srcOrd="5" destOrd="0" presId="urn:microsoft.com/office/officeart/2005/8/layout/vList2"/>
    <dgm:cxn modelId="{32080903-CF8F-4B23-9FD2-A6ADE8E9BD86}" type="presParOf" srcId="{CC8763B3-4621-4666-B669-3C5BA2A30DBE}" destId="{5DC88683-B470-4890-B11A-2192BBAE432B}" srcOrd="6" destOrd="0" presId="urn:microsoft.com/office/officeart/2005/8/layout/vList2"/>
    <dgm:cxn modelId="{42E3566A-AE27-45A1-9FEE-5AF1C342AFBA}" type="presParOf" srcId="{CC8763B3-4621-4666-B669-3C5BA2A30DBE}" destId="{AF26FF60-9E6B-4277-8CC1-FCFCD740DD42}" srcOrd="7" destOrd="0" presId="urn:microsoft.com/office/officeart/2005/8/layout/vList2"/>
    <dgm:cxn modelId="{AFD86AA0-DD10-4999-993C-D6782DD6F71F}" type="presParOf" srcId="{CC8763B3-4621-4666-B669-3C5BA2A30DBE}" destId="{F7B2C6EC-1BD4-4AE5-AB5A-E687F0A0AC0C}" srcOrd="8" destOrd="0" presId="urn:microsoft.com/office/officeart/2005/8/layout/vList2"/>
    <dgm:cxn modelId="{384B35A9-FA46-4636-9A58-A4F39C460565}" type="presParOf" srcId="{CC8763B3-4621-4666-B669-3C5BA2A30DBE}" destId="{3DEF2EDA-4F49-484C-80B1-81B3956C1C00}" srcOrd="9" destOrd="0" presId="urn:microsoft.com/office/officeart/2005/8/layout/vList2"/>
    <dgm:cxn modelId="{3A73945E-83E1-496A-85B5-29653B600EBD}" type="presParOf" srcId="{CC8763B3-4621-4666-B669-3C5BA2A30DBE}" destId="{BC09CCF2-9915-45F1-A0D2-AF0C8A072F03}" srcOrd="10" destOrd="0" presId="urn:microsoft.com/office/officeart/2005/8/layout/vList2"/>
  </dgm:cxnLst>
  <dgm:bg/>
  <dgm:whole/>
</dgm:dataModel>
</file>

<file path=ppt/diagrams/data4.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E6CB1D23-BBD8-4875-97FB-76C6D1DF1786}">
      <dgm:prSet phldrT="[Text]" custT="1"/>
      <dgm:spPr>
        <a:solidFill>
          <a:schemeClr val="bg1"/>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US" sz="3600" kern="1200" dirty="0" smtClean="0">
              <a:solidFill>
                <a:schemeClr val="tx1"/>
              </a:solidFill>
              <a:latin typeface="Arial"/>
              <a:ea typeface="+mn-ea"/>
              <a:cs typeface="+mn-cs"/>
            </a:rPr>
            <a:t>Subjective attitudinal measures</a:t>
          </a:r>
          <a:endParaRPr lang="en-MY" sz="3600" kern="1200" dirty="0">
            <a:solidFill>
              <a:schemeClr val="tx1"/>
            </a:solidFill>
            <a:latin typeface="Arial"/>
            <a:ea typeface="+mn-ea"/>
            <a:cs typeface="+mn-cs"/>
          </a:endParaRPr>
        </a:p>
      </dgm:t>
    </dgm:pt>
    <dgm:pt modelId="{653C8E81-D774-450C-B764-B27052D2ADAF}" type="parTrans" cxnId="{8B0007A0-320C-4385-B268-C4ECC14E7279}">
      <dgm:prSet/>
      <dgm:spPr/>
      <dgm:t>
        <a:bodyPr/>
        <a:lstStyle/>
        <a:p>
          <a:endParaRPr lang="en-MY"/>
        </a:p>
      </dgm:t>
    </dgm:pt>
    <dgm:pt modelId="{CE641938-312E-4D0A-926C-683FC7775F83}" type="sibTrans" cxnId="{8B0007A0-320C-4385-B268-C4ECC14E7279}">
      <dgm:prSet/>
      <dgm:spPr/>
      <dgm:t>
        <a:bodyPr/>
        <a:lstStyle/>
        <a:p>
          <a:endParaRPr lang="en-MY"/>
        </a:p>
      </dgm:t>
    </dgm:pt>
    <dgm:pt modelId="{42DA80EF-15E6-41D6-85F6-4F59594D0383}">
      <dgm:prSet phldrT="[Text]" custT="1"/>
      <dgm:spPr>
        <a:solidFill>
          <a:schemeClr val="bg1"/>
        </a:solidFill>
        <a:ln w="12700" cap="flat" cmpd="sng" algn="ctr">
          <a:no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US" sz="3600" kern="1200" dirty="0" smtClean="0">
              <a:solidFill>
                <a:schemeClr val="tx1"/>
              </a:solidFill>
              <a:latin typeface="Arial"/>
              <a:ea typeface="+mn-ea"/>
              <a:cs typeface="+mn-cs"/>
            </a:rPr>
            <a:t>Statistical measures</a:t>
          </a:r>
          <a:endParaRPr lang="en-MY" sz="3600" kern="1200" dirty="0">
            <a:solidFill>
              <a:schemeClr val="tx1"/>
            </a:solidFill>
            <a:latin typeface="Arial"/>
            <a:ea typeface="+mn-ea"/>
            <a:cs typeface="+mn-cs"/>
          </a:endParaRPr>
        </a:p>
      </dgm:t>
    </dgm:pt>
    <dgm:pt modelId="{173CE497-2C0D-479E-8754-25C7B4AF6CFC}" type="parTrans" cxnId="{6EE46842-E392-46CF-865C-4474EF9438C3}">
      <dgm:prSet/>
      <dgm:spPr/>
      <dgm:t>
        <a:bodyPr/>
        <a:lstStyle/>
        <a:p>
          <a:endParaRPr lang="en-MY"/>
        </a:p>
      </dgm:t>
    </dgm:pt>
    <dgm:pt modelId="{4B234F5B-63CB-40EB-8CF6-E8D6F48FDC56}" type="sibTrans" cxnId="{6EE46842-E392-46CF-865C-4474EF9438C3}">
      <dgm:prSet/>
      <dgm:spPr/>
      <dgm:t>
        <a:bodyPr/>
        <a:lstStyle/>
        <a:p>
          <a:endParaRPr lang="en-MY"/>
        </a:p>
      </dgm:t>
    </dgm:pt>
    <dgm:pt modelId="{A6F3EE18-EFC8-4188-A792-2A0060986D91}">
      <dgm:prSet phldrT="[Text]" custT="1"/>
      <dgm:spPr>
        <a:solidFill>
          <a:schemeClr val="bg1"/>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US" sz="3600" kern="1200" dirty="0" smtClean="0">
              <a:solidFill>
                <a:schemeClr val="tx1"/>
              </a:solidFill>
              <a:latin typeface="Arial"/>
              <a:ea typeface="+mn-ea"/>
              <a:cs typeface="+mn-cs"/>
            </a:rPr>
            <a:t>Human resource accounting</a:t>
          </a:r>
          <a:endParaRPr lang="en-MY" sz="3600" kern="1200" dirty="0">
            <a:solidFill>
              <a:schemeClr val="tx1"/>
            </a:solidFill>
            <a:latin typeface="Arial"/>
            <a:ea typeface="+mn-ea"/>
            <a:cs typeface="+mn-cs"/>
          </a:endParaRPr>
        </a:p>
      </dgm:t>
    </dgm:pt>
    <dgm:pt modelId="{747156B1-ABD3-4CEE-88BC-D3EC9B0A3E5C}" type="parTrans" cxnId="{78541BCF-978D-4440-8D40-805D7129DE9B}">
      <dgm:prSet/>
      <dgm:spPr/>
      <dgm:t>
        <a:bodyPr/>
        <a:lstStyle/>
        <a:p>
          <a:endParaRPr lang="en-MY"/>
        </a:p>
      </dgm:t>
    </dgm:pt>
    <dgm:pt modelId="{C153DD56-4AAD-4C03-A4A0-0172E311CF27}" type="sibTrans" cxnId="{78541BCF-978D-4440-8D40-805D7129DE9B}">
      <dgm:prSet/>
      <dgm:spPr/>
      <dgm:t>
        <a:bodyPr/>
        <a:lstStyle/>
        <a:p>
          <a:endParaRPr lang="en-MY"/>
        </a:p>
      </dgm:t>
    </dgm:pt>
    <dgm:pt modelId="{62D3FBED-765B-4C71-8C39-5546B46FF944}">
      <dgm:prSet phldrT="[Text]" custT="1"/>
      <dgm:spPr>
        <a:solidFill>
          <a:srgbClr val="7F7F7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US" sz="3600" kern="1200" dirty="0" smtClean="0">
              <a:solidFill>
                <a:schemeClr val="bg1"/>
              </a:solidFill>
              <a:latin typeface="Arial"/>
              <a:ea typeface="+mn-ea"/>
              <a:cs typeface="+mn-cs"/>
            </a:rPr>
            <a:t>Economic cost accounting measures</a:t>
          </a:r>
          <a:endParaRPr lang="en-MY" sz="3600" kern="1200" dirty="0">
            <a:solidFill>
              <a:schemeClr val="bg1"/>
            </a:solidFill>
            <a:latin typeface="Arial"/>
            <a:ea typeface="+mn-ea"/>
            <a:cs typeface="+mn-cs"/>
          </a:endParaRPr>
        </a:p>
      </dgm:t>
    </dgm:pt>
    <dgm:pt modelId="{AE936468-A526-43C2-ABF2-ECC609C95CDE}" type="parTrans" cxnId="{AE480FC2-6AB0-4C23-9A9C-B34C4B3F677C}">
      <dgm:prSet/>
      <dgm:spPr/>
      <dgm:t>
        <a:bodyPr/>
        <a:lstStyle/>
        <a:p>
          <a:endParaRPr lang="en-MY"/>
        </a:p>
      </dgm:t>
    </dgm:pt>
    <dgm:pt modelId="{AED23493-115A-4424-B34D-DB9B612CB3C8}" type="sibTrans" cxnId="{AE480FC2-6AB0-4C23-9A9C-B34C4B3F677C}">
      <dgm:prSet/>
      <dgm:spPr/>
      <dgm:t>
        <a:bodyPr/>
        <a:lstStyle/>
        <a:p>
          <a:endParaRPr lang="en-MY"/>
        </a:p>
      </dgm:t>
    </dgm:pt>
    <dgm:pt modelId="{0431BE58-52DD-4257-A5DA-C0A4B849590E}">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US" sz="3600" kern="1200" dirty="0" smtClean="0">
              <a:solidFill>
                <a:srgbClr val="000000"/>
              </a:solidFill>
              <a:latin typeface="Arial"/>
              <a:ea typeface="+mn-ea"/>
              <a:cs typeface="+mn-cs"/>
            </a:rPr>
            <a:t>Key Performance Indicators (KPI)</a:t>
          </a:r>
          <a:endParaRPr lang="en-MY" sz="3600" kern="1200" dirty="0">
            <a:solidFill>
              <a:srgbClr val="000000"/>
            </a:solidFill>
            <a:latin typeface="Arial"/>
            <a:ea typeface="+mn-ea"/>
            <a:cs typeface="+mn-cs"/>
          </a:endParaRPr>
        </a:p>
      </dgm:t>
    </dgm:pt>
    <dgm:pt modelId="{0D97E5EC-1F87-469F-88F0-086966C0C8DE}" type="parTrans" cxnId="{06B1ED8B-9EAF-4729-965E-283053AC9F75}">
      <dgm:prSet/>
      <dgm:spPr/>
      <dgm:t>
        <a:bodyPr/>
        <a:lstStyle/>
        <a:p>
          <a:endParaRPr lang="en-MY"/>
        </a:p>
      </dgm:t>
    </dgm:pt>
    <dgm:pt modelId="{2703C885-3B80-4502-887A-F2521210026A}" type="sibTrans" cxnId="{06B1ED8B-9EAF-4729-965E-283053AC9F75}">
      <dgm:prSet/>
      <dgm:spPr/>
      <dgm:t>
        <a:bodyPr/>
        <a:lstStyle/>
        <a:p>
          <a:endParaRPr lang="en-MY"/>
        </a:p>
      </dgm:t>
    </dgm:pt>
    <dgm:pt modelId="{681CAC3B-0488-4315-ADAE-F475C2D6F049}">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600" kern="1200" dirty="0" smtClean="0">
              <a:solidFill>
                <a:srgbClr val="000000"/>
              </a:solidFill>
              <a:latin typeface="Arial"/>
              <a:ea typeface="+mn-ea"/>
              <a:cs typeface="+mn-cs"/>
            </a:rPr>
            <a:t>Key HR Metrics</a:t>
          </a:r>
          <a:endParaRPr lang="en-MY" sz="3600" kern="1200" dirty="0">
            <a:solidFill>
              <a:srgbClr val="000000"/>
            </a:solidFill>
            <a:latin typeface="Arial"/>
            <a:ea typeface="+mn-ea"/>
            <a:cs typeface="+mn-cs"/>
          </a:endParaRPr>
        </a:p>
      </dgm:t>
    </dgm:pt>
    <dgm:pt modelId="{CF2EC926-ACBA-4430-A8D6-12BF902BD43C}" type="parTrans" cxnId="{FF68EE97-C40A-42B2-B09A-E0640F3E1378}">
      <dgm:prSet/>
      <dgm:spPr/>
    </dgm:pt>
    <dgm:pt modelId="{7DA97C98-1590-4A80-91BF-73F8CF239C1A}" type="sibTrans" cxnId="{FF68EE97-C40A-42B2-B09A-E0640F3E1378}">
      <dgm:prSet/>
      <dgm:spPr/>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ECA2C48E-F743-4C45-B04A-3D046B3B5232}" type="pres">
      <dgm:prSet presAssocID="{E6CB1D23-BBD8-4875-97FB-76C6D1DF1786}" presName="parentText" presStyleLbl="node1" presStyleIdx="0" presStyleCnt="6">
        <dgm:presLayoutVars>
          <dgm:chMax val="0"/>
          <dgm:bulletEnabled val="1"/>
        </dgm:presLayoutVars>
      </dgm:prSet>
      <dgm:spPr>
        <a:xfrm>
          <a:off x="0" y="32073"/>
          <a:ext cx="6897960" cy="899620"/>
        </a:xfrm>
        <a:prstGeom prst="roundRect">
          <a:avLst/>
        </a:prstGeom>
      </dgm:spPr>
      <dgm:t>
        <a:bodyPr/>
        <a:lstStyle/>
        <a:p>
          <a:endParaRPr lang="en-US"/>
        </a:p>
      </dgm:t>
    </dgm:pt>
    <dgm:pt modelId="{2E454826-67AD-4191-A11B-410BD9B8A386}" type="pres">
      <dgm:prSet presAssocID="{CE641938-312E-4D0A-926C-683FC7775F83}" presName="spacer" presStyleCnt="0"/>
      <dgm:spPr/>
    </dgm:pt>
    <dgm:pt modelId="{47F42535-DFC2-4D29-B920-1C40FFE6B1E7}" type="pres">
      <dgm:prSet presAssocID="{42DA80EF-15E6-41D6-85F6-4F59594D0383}" presName="parentText" presStyleLbl="node1" presStyleIdx="1" presStyleCnt="6" custLinFactNeighborX="-909" custLinFactNeighborY="-62708">
        <dgm:presLayoutVars>
          <dgm:chMax val="0"/>
          <dgm:bulletEnabled val="1"/>
        </dgm:presLayoutVars>
      </dgm:prSet>
      <dgm:spPr>
        <a:xfrm>
          <a:off x="0" y="1090288"/>
          <a:ext cx="6897960" cy="899620"/>
        </a:xfrm>
        <a:prstGeom prst="roundRect">
          <a:avLst/>
        </a:prstGeom>
      </dgm:spPr>
      <dgm:t>
        <a:bodyPr/>
        <a:lstStyle/>
        <a:p>
          <a:endParaRPr lang="en-US"/>
        </a:p>
      </dgm:t>
    </dgm:pt>
    <dgm:pt modelId="{35FB7A5C-EE80-4418-B452-E9BF5B7C52B3}" type="pres">
      <dgm:prSet presAssocID="{4B234F5B-63CB-40EB-8CF6-E8D6F48FDC56}" presName="spacer" presStyleCnt="0"/>
      <dgm:spPr/>
    </dgm:pt>
    <dgm:pt modelId="{E0E1F7FC-C1DE-4EA7-994D-37AD03907CC6}" type="pres">
      <dgm:prSet presAssocID="{A6F3EE18-EFC8-4188-A792-2A0060986D91}" presName="parentText" presStyleLbl="node1" presStyleIdx="2" presStyleCnt="6" custLinFactNeighborY="-71875">
        <dgm:presLayoutVars>
          <dgm:chMax val="0"/>
          <dgm:bulletEnabled val="1"/>
        </dgm:presLayoutVars>
      </dgm:prSet>
      <dgm:spPr>
        <a:xfrm>
          <a:off x="0" y="2044823"/>
          <a:ext cx="8122096" cy="921155"/>
        </a:xfrm>
        <a:prstGeom prst="roundRect">
          <a:avLst/>
        </a:prstGeom>
      </dgm:spPr>
      <dgm:t>
        <a:bodyPr/>
        <a:lstStyle/>
        <a:p>
          <a:endParaRPr lang="en-US"/>
        </a:p>
      </dgm:t>
    </dgm:pt>
    <dgm:pt modelId="{05D370FE-9ED9-48C5-A0DA-9A88A5DF21BD}" type="pres">
      <dgm:prSet presAssocID="{C153DD56-4AAD-4C03-A4A0-0172E311CF27}" presName="spacer" presStyleCnt="0"/>
      <dgm:spPr/>
    </dgm:pt>
    <dgm:pt modelId="{5DC88683-B470-4890-B11A-2192BBAE432B}" type="pres">
      <dgm:prSet presAssocID="{62D3FBED-765B-4C71-8C39-5546B46FF944}" presName="parentText" presStyleLbl="node1" presStyleIdx="3" presStyleCnt="6" custLinFactY="-13365" custLinFactNeighborY="-100000">
        <dgm:presLayoutVars>
          <dgm:chMax val="0"/>
          <dgm:bulletEnabled val="1"/>
        </dgm:presLayoutVars>
      </dgm:prSet>
      <dgm:spPr>
        <a:xfrm>
          <a:off x="0" y="2313744"/>
          <a:ext cx="6249888" cy="758638"/>
        </a:xfrm>
        <a:prstGeom prst="roundRect">
          <a:avLst/>
        </a:prstGeom>
      </dgm:spPr>
      <dgm:t>
        <a:bodyPr/>
        <a:lstStyle/>
        <a:p>
          <a:endParaRPr lang="en-US"/>
        </a:p>
      </dgm:t>
    </dgm:pt>
    <dgm:pt modelId="{AF26FF60-9E6B-4277-8CC1-FCFCD740DD42}" type="pres">
      <dgm:prSet presAssocID="{AED23493-115A-4424-B34D-DB9B612CB3C8}" presName="spacer" presStyleCnt="0"/>
      <dgm:spPr/>
    </dgm:pt>
    <dgm:pt modelId="{F7B2C6EC-1BD4-4AE5-AB5A-E687F0A0AC0C}" type="pres">
      <dgm:prSet presAssocID="{0431BE58-52DD-4257-A5DA-C0A4B849590E}" presName="parentText" presStyleLbl="node1" presStyleIdx="4" presStyleCnt="6" custLinFactY="-22917" custLinFactNeighborX="2727" custLinFactNeighborY="-100000">
        <dgm:presLayoutVars>
          <dgm:chMax val="0"/>
          <dgm:bulletEnabled val="1"/>
        </dgm:presLayoutVars>
      </dgm:prSet>
      <dgm:spPr>
        <a:xfrm>
          <a:off x="0" y="3084296"/>
          <a:ext cx="6249888" cy="758638"/>
        </a:xfrm>
        <a:prstGeom prst="roundRect">
          <a:avLst/>
        </a:prstGeom>
      </dgm:spPr>
      <dgm:t>
        <a:bodyPr/>
        <a:lstStyle/>
        <a:p>
          <a:endParaRPr lang="en-US"/>
        </a:p>
      </dgm:t>
    </dgm:pt>
    <dgm:pt modelId="{3DEF2EDA-4F49-484C-80B1-81B3956C1C00}" type="pres">
      <dgm:prSet presAssocID="{2703C885-3B80-4502-887A-F2521210026A}" presName="spacer" presStyleCnt="0"/>
      <dgm:spPr/>
    </dgm:pt>
    <dgm:pt modelId="{BC09CCF2-9915-45F1-A0D2-AF0C8A072F03}" type="pres">
      <dgm:prSet presAssocID="{681CAC3B-0488-4315-ADAE-F475C2D6F049}" presName="parentText" presStyleLbl="node1" presStyleIdx="5" presStyleCnt="6" custLinFactY="-30537" custLinFactNeighborY="-100000">
        <dgm:presLayoutVars>
          <dgm:chMax val="0"/>
          <dgm:bulletEnabled val="1"/>
        </dgm:presLayoutVars>
      </dgm:prSet>
      <dgm:spPr/>
      <dgm:t>
        <a:bodyPr/>
        <a:lstStyle/>
        <a:p>
          <a:endParaRPr lang="en-US"/>
        </a:p>
      </dgm:t>
    </dgm:pt>
  </dgm:ptLst>
  <dgm:cxnLst>
    <dgm:cxn modelId="{8B0007A0-320C-4385-B268-C4ECC14E7279}" srcId="{703D4D02-5513-427D-B6E9-B2E187EE0C3A}" destId="{E6CB1D23-BBD8-4875-97FB-76C6D1DF1786}" srcOrd="0" destOrd="0" parTransId="{653C8E81-D774-450C-B764-B27052D2ADAF}" sibTransId="{CE641938-312E-4D0A-926C-683FC7775F83}"/>
    <dgm:cxn modelId="{521A4FA9-2446-4F52-A13A-7440F05BCD31}" type="presOf" srcId="{E6CB1D23-BBD8-4875-97FB-76C6D1DF1786}" destId="{ECA2C48E-F743-4C45-B04A-3D046B3B5232}" srcOrd="0" destOrd="0" presId="urn:microsoft.com/office/officeart/2005/8/layout/vList2"/>
    <dgm:cxn modelId="{185E1945-1AF9-43AF-9FC8-06483391125E}" type="presOf" srcId="{0431BE58-52DD-4257-A5DA-C0A4B849590E}" destId="{F7B2C6EC-1BD4-4AE5-AB5A-E687F0A0AC0C}" srcOrd="0" destOrd="0" presId="urn:microsoft.com/office/officeart/2005/8/layout/vList2"/>
    <dgm:cxn modelId="{78541BCF-978D-4440-8D40-805D7129DE9B}" srcId="{703D4D02-5513-427D-B6E9-B2E187EE0C3A}" destId="{A6F3EE18-EFC8-4188-A792-2A0060986D91}" srcOrd="2" destOrd="0" parTransId="{747156B1-ABD3-4CEE-88BC-D3EC9B0A3E5C}" sibTransId="{C153DD56-4AAD-4C03-A4A0-0172E311CF27}"/>
    <dgm:cxn modelId="{06B1ED8B-9EAF-4729-965E-283053AC9F75}" srcId="{703D4D02-5513-427D-B6E9-B2E187EE0C3A}" destId="{0431BE58-52DD-4257-A5DA-C0A4B849590E}" srcOrd="4" destOrd="0" parTransId="{0D97E5EC-1F87-469F-88F0-086966C0C8DE}" sibTransId="{2703C885-3B80-4502-887A-F2521210026A}"/>
    <dgm:cxn modelId="{4AA08D0A-3C84-4A5B-B279-4BFDF192F63E}" type="presOf" srcId="{681CAC3B-0488-4315-ADAE-F475C2D6F049}" destId="{BC09CCF2-9915-45F1-A0D2-AF0C8A072F03}" srcOrd="0" destOrd="0" presId="urn:microsoft.com/office/officeart/2005/8/layout/vList2"/>
    <dgm:cxn modelId="{B7B617ED-FA03-491D-A67D-88E5BE543563}" type="presOf" srcId="{42DA80EF-15E6-41D6-85F6-4F59594D0383}" destId="{47F42535-DFC2-4D29-B920-1C40FFE6B1E7}" srcOrd="0" destOrd="0" presId="urn:microsoft.com/office/officeart/2005/8/layout/vList2"/>
    <dgm:cxn modelId="{FF68EE97-C40A-42B2-B09A-E0640F3E1378}" srcId="{703D4D02-5513-427D-B6E9-B2E187EE0C3A}" destId="{681CAC3B-0488-4315-ADAE-F475C2D6F049}" srcOrd="5" destOrd="0" parTransId="{CF2EC926-ACBA-4430-A8D6-12BF902BD43C}" sibTransId="{7DA97C98-1590-4A80-91BF-73F8CF239C1A}"/>
    <dgm:cxn modelId="{6EE46842-E392-46CF-865C-4474EF9438C3}" srcId="{703D4D02-5513-427D-B6E9-B2E187EE0C3A}" destId="{42DA80EF-15E6-41D6-85F6-4F59594D0383}" srcOrd="1" destOrd="0" parTransId="{173CE497-2C0D-479E-8754-25C7B4AF6CFC}" sibTransId="{4B234F5B-63CB-40EB-8CF6-E8D6F48FDC56}"/>
    <dgm:cxn modelId="{DE243CD5-416D-4705-8F0F-EE4B7EA74EB7}" type="presOf" srcId="{703D4D02-5513-427D-B6E9-B2E187EE0C3A}" destId="{CC8763B3-4621-4666-B669-3C5BA2A30DBE}" srcOrd="0" destOrd="0" presId="urn:microsoft.com/office/officeart/2005/8/layout/vList2"/>
    <dgm:cxn modelId="{AE480FC2-6AB0-4C23-9A9C-B34C4B3F677C}" srcId="{703D4D02-5513-427D-B6E9-B2E187EE0C3A}" destId="{62D3FBED-765B-4C71-8C39-5546B46FF944}" srcOrd="3" destOrd="0" parTransId="{AE936468-A526-43C2-ABF2-ECC609C95CDE}" sibTransId="{AED23493-115A-4424-B34D-DB9B612CB3C8}"/>
    <dgm:cxn modelId="{1784C005-B702-4C18-B161-58A6B2C997C7}" type="presOf" srcId="{62D3FBED-765B-4C71-8C39-5546B46FF944}" destId="{5DC88683-B470-4890-B11A-2192BBAE432B}" srcOrd="0" destOrd="0" presId="urn:microsoft.com/office/officeart/2005/8/layout/vList2"/>
    <dgm:cxn modelId="{A349AD0B-B564-452D-B9A4-82A033A6F547}" type="presOf" srcId="{A6F3EE18-EFC8-4188-A792-2A0060986D91}" destId="{E0E1F7FC-C1DE-4EA7-994D-37AD03907CC6}" srcOrd="0" destOrd="0" presId="urn:microsoft.com/office/officeart/2005/8/layout/vList2"/>
    <dgm:cxn modelId="{FD1750EA-2F30-4079-A4E2-6B7F60A03C0A}" type="presParOf" srcId="{CC8763B3-4621-4666-B669-3C5BA2A30DBE}" destId="{ECA2C48E-F743-4C45-B04A-3D046B3B5232}" srcOrd="0" destOrd="0" presId="urn:microsoft.com/office/officeart/2005/8/layout/vList2"/>
    <dgm:cxn modelId="{0C0CA2B5-9E99-4874-AFF4-095D72FB213E}" type="presParOf" srcId="{CC8763B3-4621-4666-B669-3C5BA2A30DBE}" destId="{2E454826-67AD-4191-A11B-410BD9B8A386}" srcOrd="1" destOrd="0" presId="urn:microsoft.com/office/officeart/2005/8/layout/vList2"/>
    <dgm:cxn modelId="{50177050-E275-4E4C-A4B5-3D5D3E222D00}" type="presParOf" srcId="{CC8763B3-4621-4666-B669-3C5BA2A30DBE}" destId="{47F42535-DFC2-4D29-B920-1C40FFE6B1E7}" srcOrd="2" destOrd="0" presId="urn:microsoft.com/office/officeart/2005/8/layout/vList2"/>
    <dgm:cxn modelId="{1651679C-ABAD-4022-8342-AE62BF9981EB}" type="presParOf" srcId="{CC8763B3-4621-4666-B669-3C5BA2A30DBE}" destId="{35FB7A5C-EE80-4418-B452-E9BF5B7C52B3}" srcOrd="3" destOrd="0" presId="urn:microsoft.com/office/officeart/2005/8/layout/vList2"/>
    <dgm:cxn modelId="{B92F711D-B66A-46C1-9D9E-2657A92A1E66}" type="presParOf" srcId="{CC8763B3-4621-4666-B669-3C5BA2A30DBE}" destId="{E0E1F7FC-C1DE-4EA7-994D-37AD03907CC6}" srcOrd="4" destOrd="0" presId="urn:microsoft.com/office/officeart/2005/8/layout/vList2"/>
    <dgm:cxn modelId="{7451FD80-32C0-4FD3-8188-FB1F3A9D623D}" type="presParOf" srcId="{CC8763B3-4621-4666-B669-3C5BA2A30DBE}" destId="{05D370FE-9ED9-48C5-A0DA-9A88A5DF21BD}" srcOrd="5" destOrd="0" presId="urn:microsoft.com/office/officeart/2005/8/layout/vList2"/>
    <dgm:cxn modelId="{0E58D0DB-EC9C-4ADD-86F2-7B75D81A8EEE}" type="presParOf" srcId="{CC8763B3-4621-4666-B669-3C5BA2A30DBE}" destId="{5DC88683-B470-4890-B11A-2192BBAE432B}" srcOrd="6" destOrd="0" presId="urn:microsoft.com/office/officeart/2005/8/layout/vList2"/>
    <dgm:cxn modelId="{32657600-5E8A-433A-BD3D-0B0B9870B330}" type="presParOf" srcId="{CC8763B3-4621-4666-B669-3C5BA2A30DBE}" destId="{AF26FF60-9E6B-4277-8CC1-FCFCD740DD42}" srcOrd="7" destOrd="0" presId="urn:microsoft.com/office/officeart/2005/8/layout/vList2"/>
    <dgm:cxn modelId="{51A2943D-97DB-4860-A818-ABD5A721D787}" type="presParOf" srcId="{CC8763B3-4621-4666-B669-3C5BA2A30DBE}" destId="{F7B2C6EC-1BD4-4AE5-AB5A-E687F0A0AC0C}" srcOrd="8" destOrd="0" presId="urn:microsoft.com/office/officeart/2005/8/layout/vList2"/>
    <dgm:cxn modelId="{BD2DDB67-5BB1-46C3-A06C-963606749F43}" type="presParOf" srcId="{CC8763B3-4621-4666-B669-3C5BA2A30DBE}" destId="{3DEF2EDA-4F49-484C-80B1-81B3956C1C00}" srcOrd="9" destOrd="0" presId="urn:microsoft.com/office/officeart/2005/8/layout/vList2"/>
    <dgm:cxn modelId="{62DAAE69-C699-4434-889C-71DDC86E9236}" type="presParOf" srcId="{CC8763B3-4621-4666-B669-3C5BA2A30DBE}" destId="{BC09CCF2-9915-45F1-A0D2-AF0C8A072F03}" srcOrd="10" destOrd="0" presId="urn:microsoft.com/office/officeart/2005/8/layout/vList2"/>
  </dgm:cxnLst>
  <dgm:bg/>
  <dgm:whole/>
</dgm:dataModel>
</file>

<file path=ppt/diagrams/data5.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E6CB1D23-BBD8-4875-97FB-76C6D1DF1786}">
      <dgm:prSet phldrT="[Text]" custT="1"/>
      <dgm:spPr>
        <a:solidFill>
          <a:schemeClr val="bg1"/>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US" sz="3600" kern="1200" dirty="0" smtClean="0">
              <a:solidFill>
                <a:schemeClr val="tx1"/>
              </a:solidFill>
              <a:latin typeface="Arial"/>
              <a:ea typeface="+mn-ea"/>
              <a:cs typeface="+mn-cs"/>
            </a:rPr>
            <a:t>Subjective attitudinal measures</a:t>
          </a:r>
          <a:endParaRPr lang="en-MY" sz="3600" kern="1200" dirty="0">
            <a:solidFill>
              <a:schemeClr val="tx1"/>
            </a:solidFill>
            <a:latin typeface="Arial"/>
            <a:ea typeface="+mn-ea"/>
            <a:cs typeface="+mn-cs"/>
          </a:endParaRPr>
        </a:p>
      </dgm:t>
    </dgm:pt>
    <dgm:pt modelId="{653C8E81-D774-450C-B764-B27052D2ADAF}" type="parTrans" cxnId="{8B0007A0-320C-4385-B268-C4ECC14E7279}">
      <dgm:prSet/>
      <dgm:spPr/>
      <dgm:t>
        <a:bodyPr/>
        <a:lstStyle/>
        <a:p>
          <a:endParaRPr lang="en-MY"/>
        </a:p>
      </dgm:t>
    </dgm:pt>
    <dgm:pt modelId="{CE641938-312E-4D0A-926C-683FC7775F83}" type="sibTrans" cxnId="{8B0007A0-320C-4385-B268-C4ECC14E7279}">
      <dgm:prSet/>
      <dgm:spPr/>
      <dgm:t>
        <a:bodyPr/>
        <a:lstStyle/>
        <a:p>
          <a:endParaRPr lang="en-MY"/>
        </a:p>
      </dgm:t>
    </dgm:pt>
    <dgm:pt modelId="{42DA80EF-15E6-41D6-85F6-4F59594D0383}">
      <dgm:prSet phldrT="[Text]" custT="1"/>
      <dgm:spPr>
        <a:solidFill>
          <a:schemeClr val="bg1"/>
        </a:solidFill>
        <a:ln w="12700" cap="flat" cmpd="sng" algn="ctr">
          <a:no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US" sz="3600" kern="1200" dirty="0" smtClean="0">
              <a:solidFill>
                <a:schemeClr val="tx1"/>
              </a:solidFill>
              <a:latin typeface="Arial"/>
              <a:ea typeface="+mn-ea"/>
              <a:cs typeface="+mn-cs"/>
            </a:rPr>
            <a:t>Statistical measures</a:t>
          </a:r>
          <a:endParaRPr lang="en-MY" sz="3600" kern="1200" dirty="0">
            <a:solidFill>
              <a:schemeClr val="tx1"/>
            </a:solidFill>
            <a:latin typeface="Arial"/>
            <a:ea typeface="+mn-ea"/>
            <a:cs typeface="+mn-cs"/>
          </a:endParaRPr>
        </a:p>
      </dgm:t>
    </dgm:pt>
    <dgm:pt modelId="{173CE497-2C0D-479E-8754-25C7B4AF6CFC}" type="parTrans" cxnId="{6EE46842-E392-46CF-865C-4474EF9438C3}">
      <dgm:prSet/>
      <dgm:spPr/>
      <dgm:t>
        <a:bodyPr/>
        <a:lstStyle/>
        <a:p>
          <a:endParaRPr lang="en-MY"/>
        </a:p>
      </dgm:t>
    </dgm:pt>
    <dgm:pt modelId="{4B234F5B-63CB-40EB-8CF6-E8D6F48FDC56}" type="sibTrans" cxnId="{6EE46842-E392-46CF-865C-4474EF9438C3}">
      <dgm:prSet/>
      <dgm:spPr/>
      <dgm:t>
        <a:bodyPr/>
        <a:lstStyle/>
        <a:p>
          <a:endParaRPr lang="en-MY"/>
        </a:p>
      </dgm:t>
    </dgm:pt>
    <dgm:pt modelId="{A6F3EE18-EFC8-4188-A792-2A0060986D91}">
      <dgm:prSet phldrT="[Text]" custT="1"/>
      <dgm:spPr>
        <a:solidFill>
          <a:schemeClr val="bg1"/>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US" sz="3600" kern="1200" dirty="0" smtClean="0">
              <a:solidFill>
                <a:schemeClr val="tx1"/>
              </a:solidFill>
              <a:latin typeface="Arial"/>
              <a:ea typeface="+mn-ea"/>
              <a:cs typeface="+mn-cs"/>
            </a:rPr>
            <a:t>Human resource accounting</a:t>
          </a:r>
          <a:endParaRPr lang="en-MY" sz="3600" kern="1200" dirty="0">
            <a:solidFill>
              <a:schemeClr val="tx1"/>
            </a:solidFill>
            <a:latin typeface="Arial"/>
            <a:ea typeface="+mn-ea"/>
            <a:cs typeface="+mn-cs"/>
          </a:endParaRPr>
        </a:p>
      </dgm:t>
    </dgm:pt>
    <dgm:pt modelId="{747156B1-ABD3-4CEE-88BC-D3EC9B0A3E5C}" type="parTrans" cxnId="{78541BCF-978D-4440-8D40-805D7129DE9B}">
      <dgm:prSet/>
      <dgm:spPr/>
      <dgm:t>
        <a:bodyPr/>
        <a:lstStyle/>
        <a:p>
          <a:endParaRPr lang="en-MY"/>
        </a:p>
      </dgm:t>
    </dgm:pt>
    <dgm:pt modelId="{C153DD56-4AAD-4C03-A4A0-0172E311CF27}" type="sibTrans" cxnId="{78541BCF-978D-4440-8D40-805D7129DE9B}">
      <dgm:prSet/>
      <dgm:spPr/>
      <dgm:t>
        <a:bodyPr/>
        <a:lstStyle/>
        <a:p>
          <a:endParaRPr lang="en-MY"/>
        </a:p>
      </dgm:t>
    </dgm:pt>
    <dgm:pt modelId="{62D3FBED-765B-4C71-8C39-5546B46FF944}">
      <dgm:prSet phldrT="[Text]" custT="1"/>
      <dgm:spPr>
        <a:solidFill>
          <a:schemeClr val="bg1"/>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US" sz="3600" kern="1200" dirty="0" smtClean="0">
              <a:solidFill>
                <a:schemeClr val="tx1"/>
              </a:solidFill>
              <a:latin typeface="Arial"/>
              <a:ea typeface="+mn-ea"/>
              <a:cs typeface="+mn-cs"/>
            </a:rPr>
            <a:t>Economic cost accounting measures</a:t>
          </a:r>
          <a:endParaRPr lang="en-MY" sz="3600" kern="1200" dirty="0">
            <a:solidFill>
              <a:schemeClr val="tx1"/>
            </a:solidFill>
            <a:latin typeface="Arial"/>
            <a:ea typeface="+mn-ea"/>
            <a:cs typeface="+mn-cs"/>
          </a:endParaRPr>
        </a:p>
      </dgm:t>
    </dgm:pt>
    <dgm:pt modelId="{AE936468-A526-43C2-ABF2-ECC609C95CDE}" type="parTrans" cxnId="{AE480FC2-6AB0-4C23-9A9C-B34C4B3F677C}">
      <dgm:prSet/>
      <dgm:spPr/>
      <dgm:t>
        <a:bodyPr/>
        <a:lstStyle/>
        <a:p>
          <a:endParaRPr lang="en-MY"/>
        </a:p>
      </dgm:t>
    </dgm:pt>
    <dgm:pt modelId="{AED23493-115A-4424-B34D-DB9B612CB3C8}" type="sibTrans" cxnId="{AE480FC2-6AB0-4C23-9A9C-B34C4B3F677C}">
      <dgm:prSet/>
      <dgm:spPr/>
      <dgm:t>
        <a:bodyPr/>
        <a:lstStyle/>
        <a:p>
          <a:endParaRPr lang="en-MY"/>
        </a:p>
      </dgm:t>
    </dgm:pt>
    <dgm:pt modelId="{0431BE58-52DD-4257-A5DA-C0A4B849590E}">
      <dgm:prSet phldrT="[Text]" custT="1"/>
      <dgm:spPr>
        <a:solidFill>
          <a:srgbClr val="7F7F7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US" sz="3600" kern="1200" dirty="0" smtClean="0">
              <a:solidFill>
                <a:schemeClr val="bg1"/>
              </a:solidFill>
              <a:latin typeface="Arial"/>
              <a:ea typeface="+mn-ea"/>
              <a:cs typeface="+mn-cs"/>
            </a:rPr>
            <a:t>Key Performance Indicators (KPI)</a:t>
          </a:r>
          <a:endParaRPr lang="en-MY" sz="3600" kern="1200" dirty="0">
            <a:solidFill>
              <a:schemeClr val="bg1"/>
            </a:solidFill>
            <a:latin typeface="Arial"/>
            <a:ea typeface="+mn-ea"/>
            <a:cs typeface="+mn-cs"/>
          </a:endParaRPr>
        </a:p>
      </dgm:t>
    </dgm:pt>
    <dgm:pt modelId="{0D97E5EC-1F87-469F-88F0-086966C0C8DE}" type="parTrans" cxnId="{06B1ED8B-9EAF-4729-965E-283053AC9F75}">
      <dgm:prSet/>
      <dgm:spPr/>
      <dgm:t>
        <a:bodyPr/>
        <a:lstStyle/>
        <a:p>
          <a:endParaRPr lang="en-MY"/>
        </a:p>
      </dgm:t>
    </dgm:pt>
    <dgm:pt modelId="{2703C885-3B80-4502-887A-F2521210026A}" type="sibTrans" cxnId="{06B1ED8B-9EAF-4729-965E-283053AC9F75}">
      <dgm:prSet/>
      <dgm:spPr/>
      <dgm:t>
        <a:bodyPr/>
        <a:lstStyle/>
        <a:p>
          <a:endParaRPr lang="en-MY"/>
        </a:p>
      </dgm:t>
    </dgm:pt>
    <dgm:pt modelId="{681CAC3B-0488-4315-ADAE-F475C2D6F049}">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600" kern="1200" dirty="0" smtClean="0">
              <a:solidFill>
                <a:srgbClr val="000000"/>
              </a:solidFill>
              <a:latin typeface="Arial"/>
              <a:ea typeface="+mn-ea"/>
              <a:cs typeface="+mn-cs"/>
            </a:rPr>
            <a:t>Key HR Metrics</a:t>
          </a:r>
          <a:endParaRPr lang="en-MY" sz="3600" kern="1200" dirty="0">
            <a:solidFill>
              <a:srgbClr val="000000"/>
            </a:solidFill>
            <a:latin typeface="Arial"/>
            <a:ea typeface="+mn-ea"/>
            <a:cs typeface="+mn-cs"/>
          </a:endParaRPr>
        </a:p>
      </dgm:t>
    </dgm:pt>
    <dgm:pt modelId="{CF2EC926-ACBA-4430-A8D6-12BF902BD43C}" type="parTrans" cxnId="{FF68EE97-C40A-42B2-B09A-E0640F3E1378}">
      <dgm:prSet/>
      <dgm:spPr/>
    </dgm:pt>
    <dgm:pt modelId="{7DA97C98-1590-4A80-91BF-73F8CF239C1A}" type="sibTrans" cxnId="{FF68EE97-C40A-42B2-B09A-E0640F3E1378}">
      <dgm:prSet/>
      <dgm:spPr/>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ECA2C48E-F743-4C45-B04A-3D046B3B5232}" type="pres">
      <dgm:prSet presAssocID="{E6CB1D23-BBD8-4875-97FB-76C6D1DF1786}" presName="parentText" presStyleLbl="node1" presStyleIdx="0" presStyleCnt="6">
        <dgm:presLayoutVars>
          <dgm:chMax val="0"/>
          <dgm:bulletEnabled val="1"/>
        </dgm:presLayoutVars>
      </dgm:prSet>
      <dgm:spPr>
        <a:xfrm>
          <a:off x="0" y="32073"/>
          <a:ext cx="6897960" cy="899620"/>
        </a:xfrm>
        <a:prstGeom prst="roundRect">
          <a:avLst/>
        </a:prstGeom>
      </dgm:spPr>
      <dgm:t>
        <a:bodyPr/>
        <a:lstStyle/>
        <a:p>
          <a:endParaRPr lang="en-US"/>
        </a:p>
      </dgm:t>
    </dgm:pt>
    <dgm:pt modelId="{2E454826-67AD-4191-A11B-410BD9B8A386}" type="pres">
      <dgm:prSet presAssocID="{CE641938-312E-4D0A-926C-683FC7775F83}" presName="spacer" presStyleCnt="0"/>
      <dgm:spPr/>
    </dgm:pt>
    <dgm:pt modelId="{47F42535-DFC2-4D29-B920-1C40FFE6B1E7}" type="pres">
      <dgm:prSet presAssocID="{42DA80EF-15E6-41D6-85F6-4F59594D0383}" presName="parentText" presStyleLbl="node1" presStyleIdx="1" presStyleCnt="6" custLinFactNeighborX="-909" custLinFactNeighborY="-62708">
        <dgm:presLayoutVars>
          <dgm:chMax val="0"/>
          <dgm:bulletEnabled val="1"/>
        </dgm:presLayoutVars>
      </dgm:prSet>
      <dgm:spPr>
        <a:xfrm>
          <a:off x="0" y="1090288"/>
          <a:ext cx="6897960" cy="899620"/>
        </a:xfrm>
        <a:prstGeom prst="roundRect">
          <a:avLst/>
        </a:prstGeom>
      </dgm:spPr>
      <dgm:t>
        <a:bodyPr/>
        <a:lstStyle/>
        <a:p>
          <a:endParaRPr lang="en-US"/>
        </a:p>
      </dgm:t>
    </dgm:pt>
    <dgm:pt modelId="{35FB7A5C-EE80-4418-B452-E9BF5B7C52B3}" type="pres">
      <dgm:prSet presAssocID="{4B234F5B-63CB-40EB-8CF6-E8D6F48FDC56}" presName="spacer" presStyleCnt="0"/>
      <dgm:spPr/>
    </dgm:pt>
    <dgm:pt modelId="{E0E1F7FC-C1DE-4EA7-994D-37AD03907CC6}" type="pres">
      <dgm:prSet presAssocID="{A6F3EE18-EFC8-4188-A792-2A0060986D91}" presName="parentText" presStyleLbl="node1" presStyleIdx="2" presStyleCnt="6" custLinFactNeighborY="-71875">
        <dgm:presLayoutVars>
          <dgm:chMax val="0"/>
          <dgm:bulletEnabled val="1"/>
        </dgm:presLayoutVars>
      </dgm:prSet>
      <dgm:spPr>
        <a:xfrm>
          <a:off x="0" y="2044823"/>
          <a:ext cx="8122096" cy="921155"/>
        </a:xfrm>
        <a:prstGeom prst="roundRect">
          <a:avLst/>
        </a:prstGeom>
      </dgm:spPr>
      <dgm:t>
        <a:bodyPr/>
        <a:lstStyle/>
        <a:p>
          <a:endParaRPr lang="en-US"/>
        </a:p>
      </dgm:t>
    </dgm:pt>
    <dgm:pt modelId="{05D370FE-9ED9-48C5-A0DA-9A88A5DF21BD}" type="pres">
      <dgm:prSet presAssocID="{C153DD56-4AAD-4C03-A4A0-0172E311CF27}" presName="spacer" presStyleCnt="0"/>
      <dgm:spPr/>
    </dgm:pt>
    <dgm:pt modelId="{5DC88683-B470-4890-B11A-2192BBAE432B}" type="pres">
      <dgm:prSet presAssocID="{62D3FBED-765B-4C71-8C39-5546B46FF944}" presName="parentText" presStyleLbl="node1" presStyleIdx="3" presStyleCnt="6" custLinFactY="-13365" custLinFactNeighborY="-100000">
        <dgm:presLayoutVars>
          <dgm:chMax val="0"/>
          <dgm:bulletEnabled val="1"/>
        </dgm:presLayoutVars>
      </dgm:prSet>
      <dgm:spPr>
        <a:xfrm>
          <a:off x="0" y="2313744"/>
          <a:ext cx="6249888" cy="758638"/>
        </a:xfrm>
        <a:prstGeom prst="roundRect">
          <a:avLst/>
        </a:prstGeom>
      </dgm:spPr>
      <dgm:t>
        <a:bodyPr/>
        <a:lstStyle/>
        <a:p>
          <a:endParaRPr lang="en-US"/>
        </a:p>
      </dgm:t>
    </dgm:pt>
    <dgm:pt modelId="{AF26FF60-9E6B-4277-8CC1-FCFCD740DD42}" type="pres">
      <dgm:prSet presAssocID="{AED23493-115A-4424-B34D-DB9B612CB3C8}" presName="spacer" presStyleCnt="0"/>
      <dgm:spPr/>
    </dgm:pt>
    <dgm:pt modelId="{F7B2C6EC-1BD4-4AE5-AB5A-E687F0A0AC0C}" type="pres">
      <dgm:prSet presAssocID="{0431BE58-52DD-4257-A5DA-C0A4B849590E}" presName="parentText" presStyleLbl="node1" presStyleIdx="4" presStyleCnt="6" custLinFactY="-22917" custLinFactNeighborX="2727" custLinFactNeighborY="-100000">
        <dgm:presLayoutVars>
          <dgm:chMax val="0"/>
          <dgm:bulletEnabled val="1"/>
        </dgm:presLayoutVars>
      </dgm:prSet>
      <dgm:spPr>
        <a:xfrm>
          <a:off x="0" y="3084296"/>
          <a:ext cx="6249888" cy="758638"/>
        </a:xfrm>
        <a:prstGeom prst="roundRect">
          <a:avLst/>
        </a:prstGeom>
      </dgm:spPr>
      <dgm:t>
        <a:bodyPr/>
        <a:lstStyle/>
        <a:p>
          <a:endParaRPr lang="en-US"/>
        </a:p>
      </dgm:t>
    </dgm:pt>
    <dgm:pt modelId="{3DEF2EDA-4F49-484C-80B1-81B3956C1C00}" type="pres">
      <dgm:prSet presAssocID="{2703C885-3B80-4502-887A-F2521210026A}" presName="spacer" presStyleCnt="0"/>
      <dgm:spPr/>
    </dgm:pt>
    <dgm:pt modelId="{BC09CCF2-9915-45F1-A0D2-AF0C8A072F03}" type="pres">
      <dgm:prSet presAssocID="{681CAC3B-0488-4315-ADAE-F475C2D6F049}" presName="parentText" presStyleLbl="node1" presStyleIdx="5" presStyleCnt="6" custLinFactY="-30537" custLinFactNeighborY="-100000">
        <dgm:presLayoutVars>
          <dgm:chMax val="0"/>
          <dgm:bulletEnabled val="1"/>
        </dgm:presLayoutVars>
      </dgm:prSet>
      <dgm:spPr/>
      <dgm:t>
        <a:bodyPr/>
        <a:lstStyle/>
        <a:p>
          <a:endParaRPr lang="en-US"/>
        </a:p>
      </dgm:t>
    </dgm:pt>
  </dgm:ptLst>
  <dgm:cxnLst>
    <dgm:cxn modelId="{6EE46842-E392-46CF-865C-4474EF9438C3}" srcId="{703D4D02-5513-427D-B6E9-B2E187EE0C3A}" destId="{42DA80EF-15E6-41D6-85F6-4F59594D0383}" srcOrd="1" destOrd="0" parTransId="{173CE497-2C0D-479E-8754-25C7B4AF6CFC}" sibTransId="{4B234F5B-63CB-40EB-8CF6-E8D6F48FDC56}"/>
    <dgm:cxn modelId="{A3EC576A-2B00-4650-9F81-2FC104322DE1}" type="presOf" srcId="{703D4D02-5513-427D-B6E9-B2E187EE0C3A}" destId="{CC8763B3-4621-4666-B669-3C5BA2A30DBE}" srcOrd="0" destOrd="0" presId="urn:microsoft.com/office/officeart/2005/8/layout/vList2"/>
    <dgm:cxn modelId="{B0BC6C18-C500-441B-A0B6-EAC901A458F3}" type="presOf" srcId="{A6F3EE18-EFC8-4188-A792-2A0060986D91}" destId="{E0E1F7FC-C1DE-4EA7-994D-37AD03907CC6}" srcOrd="0" destOrd="0" presId="urn:microsoft.com/office/officeart/2005/8/layout/vList2"/>
    <dgm:cxn modelId="{FCEED019-BCCA-4DAE-91AF-B68E108D44FC}" type="presOf" srcId="{E6CB1D23-BBD8-4875-97FB-76C6D1DF1786}" destId="{ECA2C48E-F743-4C45-B04A-3D046B3B5232}" srcOrd="0" destOrd="0" presId="urn:microsoft.com/office/officeart/2005/8/layout/vList2"/>
    <dgm:cxn modelId="{B29CCEF7-CCD5-443D-B963-2C028BE345C3}" type="presOf" srcId="{42DA80EF-15E6-41D6-85F6-4F59594D0383}" destId="{47F42535-DFC2-4D29-B920-1C40FFE6B1E7}" srcOrd="0" destOrd="0" presId="urn:microsoft.com/office/officeart/2005/8/layout/vList2"/>
    <dgm:cxn modelId="{06B1ED8B-9EAF-4729-965E-283053AC9F75}" srcId="{703D4D02-5513-427D-B6E9-B2E187EE0C3A}" destId="{0431BE58-52DD-4257-A5DA-C0A4B849590E}" srcOrd="4" destOrd="0" parTransId="{0D97E5EC-1F87-469F-88F0-086966C0C8DE}" sibTransId="{2703C885-3B80-4502-887A-F2521210026A}"/>
    <dgm:cxn modelId="{78541BCF-978D-4440-8D40-805D7129DE9B}" srcId="{703D4D02-5513-427D-B6E9-B2E187EE0C3A}" destId="{A6F3EE18-EFC8-4188-A792-2A0060986D91}" srcOrd="2" destOrd="0" parTransId="{747156B1-ABD3-4CEE-88BC-D3EC9B0A3E5C}" sibTransId="{C153DD56-4AAD-4C03-A4A0-0172E311CF27}"/>
    <dgm:cxn modelId="{1BCEEA61-BE00-4ACB-974D-6FEAB508B243}" type="presOf" srcId="{62D3FBED-765B-4C71-8C39-5546B46FF944}" destId="{5DC88683-B470-4890-B11A-2192BBAE432B}" srcOrd="0" destOrd="0" presId="urn:microsoft.com/office/officeart/2005/8/layout/vList2"/>
    <dgm:cxn modelId="{EADAB49C-F35B-4222-9166-1874F2E8DAD0}" type="presOf" srcId="{0431BE58-52DD-4257-A5DA-C0A4B849590E}" destId="{F7B2C6EC-1BD4-4AE5-AB5A-E687F0A0AC0C}" srcOrd="0" destOrd="0" presId="urn:microsoft.com/office/officeart/2005/8/layout/vList2"/>
    <dgm:cxn modelId="{332469E0-62CE-4146-82FD-7988B0C8EACB}" type="presOf" srcId="{681CAC3B-0488-4315-ADAE-F475C2D6F049}" destId="{BC09CCF2-9915-45F1-A0D2-AF0C8A072F03}" srcOrd="0" destOrd="0" presId="urn:microsoft.com/office/officeart/2005/8/layout/vList2"/>
    <dgm:cxn modelId="{8B0007A0-320C-4385-B268-C4ECC14E7279}" srcId="{703D4D02-5513-427D-B6E9-B2E187EE0C3A}" destId="{E6CB1D23-BBD8-4875-97FB-76C6D1DF1786}" srcOrd="0" destOrd="0" parTransId="{653C8E81-D774-450C-B764-B27052D2ADAF}" sibTransId="{CE641938-312E-4D0A-926C-683FC7775F83}"/>
    <dgm:cxn modelId="{FF68EE97-C40A-42B2-B09A-E0640F3E1378}" srcId="{703D4D02-5513-427D-B6E9-B2E187EE0C3A}" destId="{681CAC3B-0488-4315-ADAE-F475C2D6F049}" srcOrd="5" destOrd="0" parTransId="{CF2EC926-ACBA-4430-A8D6-12BF902BD43C}" sibTransId="{7DA97C98-1590-4A80-91BF-73F8CF239C1A}"/>
    <dgm:cxn modelId="{AE480FC2-6AB0-4C23-9A9C-B34C4B3F677C}" srcId="{703D4D02-5513-427D-B6E9-B2E187EE0C3A}" destId="{62D3FBED-765B-4C71-8C39-5546B46FF944}" srcOrd="3" destOrd="0" parTransId="{AE936468-A526-43C2-ABF2-ECC609C95CDE}" sibTransId="{AED23493-115A-4424-B34D-DB9B612CB3C8}"/>
    <dgm:cxn modelId="{C9E022AA-53C3-49D6-A0A2-F05AF2AE9D3E}" type="presParOf" srcId="{CC8763B3-4621-4666-B669-3C5BA2A30DBE}" destId="{ECA2C48E-F743-4C45-B04A-3D046B3B5232}" srcOrd="0" destOrd="0" presId="urn:microsoft.com/office/officeart/2005/8/layout/vList2"/>
    <dgm:cxn modelId="{0AD68352-5FB5-4FD3-9AB1-3C5E71CF1CB0}" type="presParOf" srcId="{CC8763B3-4621-4666-B669-3C5BA2A30DBE}" destId="{2E454826-67AD-4191-A11B-410BD9B8A386}" srcOrd="1" destOrd="0" presId="urn:microsoft.com/office/officeart/2005/8/layout/vList2"/>
    <dgm:cxn modelId="{7EA654CB-149F-404F-A63C-AB13A7CD28F5}" type="presParOf" srcId="{CC8763B3-4621-4666-B669-3C5BA2A30DBE}" destId="{47F42535-DFC2-4D29-B920-1C40FFE6B1E7}" srcOrd="2" destOrd="0" presId="urn:microsoft.com/office/officeart/2005/8/layout/vList2"/>
    <dgm:cxn modelId="{A4A01ACF-23AE-42F7-93C7-2B345E0E2391}" type="presParOf" srcId="{CC8763B3-4621-4666-B669-3C5BA2A30DBE}" destId="{35FB7A5C-EE80-4418-B452-E9BF5B7C52B3}" srcOrd="3" destOrd="0" presId="urn:microsoft.com/office/officeart/2005/8/layout/vList2"/>
    <dgm:cxn modelId="{2501CD24-D9A6-4980-B666-A8D6CA91FF68}" type="presParOf" srcId="{CC8763B3-4621-4666-B669-3C5BA2A30DBE}" destId="{E0E1F7FC-C1DE-4EA7-994D-37AD03907CC6}" srcOrd="4" destOrd="0" presId="urn:microsoft.com/office/officeart/2005/8/layout/vList2"/>
    <dgm:cxn modelId="{33FCDC57-3933-4CA2-B5CB-ED3B51974BC0}" type="presParOf" srcId="{CC8763B3-4621-4666-B669-3C5BA2A30DBE}" destId="{05D370FE-9ED9-48C5-A0DA-9A88A5DF21BD}" srcOrd="5" destOrd="0" presId="urn:microsoft.com/office/officeart/2005/8/layout/vList2"/>
    <dgm:cxn modelId="{D41A1F87-2780-4F8C-AC03-7D6395AEB88E}" type="presParOf" srcId="{CC8763B3-4621-4666-B669-3C5BA2A30DBE}" destId="{5DC88683-B470-4890-B11A-2192BBAE432B}" srcOrd="6" destOrd="0" presId="urn:microsoft.com/office/officeart/2005/8/layout/vList2"/>
    <dgm:cxn modelId="{8EB0621E-9B10-4867-8940-87A3CEF78370}" type="presParOf" srcId="{CC8763B3-4621-4666-B669-3C5BA2A30DBE}" destId="{AF26FF60-9E6B-4277-8CC1-FCFCD740DD42}" srcOrd="7" destOrd="0" presId="urn:microsoft.com/office/officeart/2005/8/layout/vList2"/>
    <dgm:cxn modelId="{9ECE90A5-0CD5-44ED-AB47-2777021CAD53}" type="presParOf" srcId="{CC8763B3-4621-4666-B669-3C5BA2A30DBE}" destId="{F7B2C6EC-1BD4-4AE5-AB5A-E687F0A0AC0C}" srcOrd="8" destOrd="0" presId="urn:microsoft.com/office/officeart/2005/8/layout/vList2"/>
    <dgm:cxn modelId="{77F35E1C-F067-4777-BB2C-D7581BDF0301}" type="presParOf" srcId="{CC8763B3-4621-4666-B669-3C5BA2A30DBE}" destId="{3DEF2EDA-4F49-484C-80B1-81B3956C1C00}" srcOrd="9" destOrd="0" presId="urn:microsoft.com/office/officeart/2005/8/layout/vList2"/>
    <dgm:cxn modelId="{3DC3D5E0-0A1E-4759-91F3-1783A2BABB26}" type="presParOf" srcId="{CC8763B3-4621-4666-B669-3C5BA2A30DBE}" destId="{BC09CCF2-9915-45F1-A0D2-AF0C8A072F03}" srcOrd="10" destOrd="0" presId="urn:microsoft.com/office/officeart/2005/8/layout/vList2"/>
  </dgm:cxnLst>
  <dgm:bg/>
  <dgm:whole/>
</dgm:dataModel>
</file>

<file path=ppt/diagrams/data6.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E6CB1D23-BBD8-4875-97FB-76C6D1DF1786}">
      <dgm:prSet phldrT="[Text]" custT="1"/>
      <dgm:spPr>
        <a:solidFill>
          <a:schemeClr val="bg1"/>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US" sz="3600" kern="1200" dirty="0" smtClean="0">
              <a:solidFill>
                <a:schemeClr val="tx1"/>
              </a:solidFill>
              <a:latin typeface="Arial"/>
              <a:ea typeface="+mn-ea"/>
              <a:cs typeface="+mn-cs"/>
            </a:rPr>
            <a:t>Subjective attitudinal measures</a:t>
          </a:r>
          <a:endParaRPr lang="en-MY" sz="3600" kern="1200" dirty="0">
            <a:solidFill>
              <a:schemeClr val="tx1"/>
            </a:solidFill>
            <a:latin typeface="Arial"/>
            <a:ea typeface="+mn-ea"/>
            <a:cs typeface="+mn-cs"/>
          </a:endParaRPr>
        </a:p>
      </dgm:t>
    </dgm:pt>
    <dgm:pt modelId="{653C8E81-D774-450C-B764-B27052D2ADAF}" type="parTrans" cxnId="{8B0007A0-320C-4385-B268-C4ECC14E7279}">
      <dgm:prSet/>
      <dgm:spPr/>
      <dgm:t>
        <a:bodyPr/>
        <a:lstStyle/>
        <a:p>
          <a:endParaRPr lang="en-MY"/>
        </a:p>
      </dgm:t>
    </dgm:pt>
    <dgm:pt modelId="{CE641938-312E-4D0A-926C-683FC7775F83}" type="sibTrans" cxnId="{8B0007A0-320C-4385-B268-C4ECC14E7279}">
      <dgm:prSet/>
      <dgm:spPr/>
      <dgm:t>
        <a:bodyPr/>
        <a:lstStyle/>
        <a:p>
          <a:endParaRPr lang="en-MY"/>
        </a:p>
      </dgm:t>
    </dgm:pt>
    <dgm:pt modelId="{42DA80EF-15E6-41D6-85F6-4F59594D0383}">
      <dgm:prSet phldrT="[Text]" custT="1"/>
      <dgm:spPr>
        <a:solidFill>
          <a:schemeClr val="bg1"/>
        </a:solidFill>
        <a:ln w="12700" cap="flat" cmpd="sng" algn="ctr">
          <a:no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US" sz="3600" kern="1200" dirty="0" smtClean="0">
              <a:solidFill>
                <a:schemeClr val="tx1"/>
              </a:solidFill>
              <a:latin typeface="Arial"/>
              <a:ea typeface="+mn-ea"/>
              <a:cs typeface="+mn-cs"/>
            </a:rPr>
            <a:t>Statistical measures</a:t>
          </a:r>
          <a:endParaRPr lang="en-MY" sz="3600" kern="1200" dirty="0">
            <a:solidFill>
              <a:schemeClr val="tx1"/>
            </a:solidFill>
            <a:latin typeface="Arial"/>
            <a:ea typeface="+mn-ea"/>
            <a:cs typeface="+mn-cs"/>
          </a:endParaRPr>
        </a:p>
      </dgm:t>
    </dgm:pt>
    <dgm:pt modelId="{173CE497-2C0D-479E-8754-25C7B4AF6CFC}" type="parTrans" cxnId="{6EE46842-E392-46CF-865C-4474EF9438C3}">
      <dgm:prSet/>
      <dgm:spPr/>
      <dgm:t>
        <a:bodyPr/>
        <a:lstStyle/>
        <a:p>
          <a:endParaRPr lang="en-MY"/>
        </a:p>
      </dgm:t>
    </dgm:pt>
    <dgm:pt modelId="{4B234F5B-63CB-40EB-8CF6-E8D6F48FDC56}" type="sibTrans" cxnId="{6EE46842-E392-46CF-865C-4474EF9438C3}">
      <dgm:prSet/>
      <dgm:spPr/>
      <dgm:t>
        <a:bodyPr/>
        <a:lstStyle/>
        <a:p>
          <a:endParaRPr lang="en-MY"/>
        </a:p>
      </dgm:t>
    </dgm:pt>
    <dgm:pt modelId="{A6F3EE18-EFC8-4188-A792-2A0060986D91}">
      <dgm:prSet phldrT="[Text]" custT="1"/>
      <dgm:spPr>
        <a:solidFill>
          <a:schemeClr val="bg1"/>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US" sz="3600" kern="1200" dirty="0" smtClean="0">
              <a:solidFill>
                <a:schemeClr val="tx1"/>
              </a:solidFill>
              <a:latin typeface="Arial"/>
              <a:ea typeface="+mn-ea"/>
              <a:cs typeface="+mn-cs"/>
            </a:rPr>
            <a:t>Human resource accounting</a:t>
          </a:r>
          <a:endParaRPr lang="en-MY" sz="3600" kern="1200" dirty="0">
            <a:solidFill>
              <a:schemeClr val="tx1"/>
            </a:solidFill>
            <a:latin typeface="Arial"/>
            <a:ea typeface="+mn-ea"/>
            <a:cs typeface="+mn-cs"/>
          </a:endParaRPr>
        </a:p>
      </dgm:t>
    </dgm:pt>
    <dgm:pt modelId="{747156B1-ABD3-4CEE-88BC-D3EC9B0A3E5C}" type="parTrans" cxnId="{78541BCF-978D-4440-8D40-805D7129DE9B}">
      <dgm:prSet/>
      <dgm:spPr/>
      <dgm:t>
        <a:bodyPr/>
        <a:lstStyle/>
        <a:p>
          <a:endParaRPr lang="en-MY"/>
        </a:p>
      </dgm:t>
    </dgm:pt>
    <dgm:pt modelId="{C153DD56-4AAD-4C03-A4A0-0172E311CF27}" type="sibTrans" cxnId="{78541BCF-978D-4440-8D40-805D7129DE9B}">
      <dgm:prSet/>
      <dgm:spPr/>
      <dgm:t>
        <a:bodyPr/>
        <a:lstStyle/>
        <a:p>
          <a:endParaRPr lang="en-MY"/>
        </a:p>
      </dgm:t>
    </dgm:pt>
    <dgm:pt modelId="{62D3FBED-765B-4C71-8C39-5546B46FF944}">
      <dgm:prSet phldrT="[Text]" custT="1"/>
      <dgm:spPr>
        <a:solidFill>
          <a:schemeClr val="bg1"/>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US" sz="3600" kern="1200" dirty="0" smtClean="0">
              <a:solidFill>
                <a:schemeClr val="tx1"/>
              </a:solidFill>
              <a:latin typeface="Arial"/>
              <a:ea typeface="+mn-ea"/>
              <a:cs typeface="+mn-cs"/>
            </a:rPr>
            <a:t>Economic cost accounting measures</a:t>
          </a:r>
          <a:endParaRPr lang="en-MY" sz="3600" kern="1200" dirty="0">
            <a:solidFill>
              <a:schemeClr val="tx1"/>
            </a:solidFill>
            <a:latin typeface="Arial"/>
            <a:ea typeface="+mn-ea"/>
            <a:cs typeface="+mn-cs"/>
          </a:endParaRPr>
        </a:p>
      </dgm:t>
    </dgm:pt>
    <dgm:pt modelId="{AE936468-A526-43C2-ABF2-ECC609C95CDE}" type="parTrans" cxnId="{AE480FC2-6AB0-4C23-9A9C-B34C4B3F677C}">
      <dgm:prSet/>
      <dgm:spPr/>
      <dgm:t>
        <a:bodyPr/>
        <a:lstStyle/>
        <a:p>
          <a:endParaRPr lang="en-MY"/>
        </a:p>
      </dgm:t>
    </dgm:pt>
    <dgm:pt modelId="{AED23493-115A-4424-B34D-DB9B612CB3C8}" type="sibTrans" cxnId="{AE480FC2-6AB0-4C23-9A9C-B34C4B3F677C}">
      <dgm:prSet/>
      <dgm:spPr/>
      <dgm:t>
        <a:bodyPr/>
        <a:lstStyle/>
        <a:p>
          <a:endParaRPr lang="en-MY"/>
        </a:p>
      </dgm:t>
    </dgm:pt>
    <dgm:pt modelId="{0431BE58-52DD-4257-A5DA-C0A4B849590E}">
      <dgm:prSet phldrT="[Text]" custT="1"/>
      <dgm:spPr>
        <a:solidFill>
          <a:schemeClr val="bg1"/>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US" sz="3600" kern="1200" dirty="0" smtClean="0">
              <a:solidFill>
                <a:schemeClr val="tx1"/>
              </a:solidFill>
              <a:latin typeface="Arial"/>
              <a:ea typeface="+mn-ea"/>
              <a:cs typeface="+mn-cs"/>
            </a:rPr>
            <a:t>Key Performance Indicators </a:t>
          </a:r>
          <a:r>
            <a:rPr lang="en-US" sz="3600" kern="1200" dirty="0" smtClean="0">
              <a:solidFill>
                <a:schemeClr val="bg1"/>
              </a:solidFill>
              <a:latin typeface="Arial"/>
              <a:ea typeface="+mn-ea"/>
              <a:cs typeface="+mn-cs"/>
            </a:rPr>
            <a:t>(KPI)</a:t>
          </a:r>
          <a:endParaRPr lang="en-MY" sz="3600" kern="1200" dirty="0">
            <a:solidFill>
              <a:schemeClr val="bg1"/>
            </a:solidFill>
            <a:latin typeface="Arial"/>
            <a:ea typeface="+mn-ea"/>
            <a:cs typeface="+mn-cs"/>
          </a:endParaRPr>
        </a:p>
      </dgm:t>
    </dgm:pt>
    <dgm:pt modelId="{0D97E5EC-1F87-469F-88F0-086966C0C8DE}" type="parTrans" cxnId="{06B1ED8B-9EAF-4729-965E-283053AC9F75}">
      <dgm:prSet/>
      <dgm:spPr/>
      <dgm:t>
        <a:bodyPr/>
        <a:lstStyle/>
        <a:p>
          <a:endParaRPr lang="en-MY"/>
        </a:p>
      </dgm:t>
    </dgm:pt>
    <dgm:pt modelId="{2703C885-3B80-4502-887A-F2521210026A}" type="sibTrans" cxnId="{06B1ED8B-9EAF-4729-965E-283053AC9F75}">
      <dgm:prSet/>
      <dgm:spPr/>
      <dgm:t>
        <a:bodyPr/>
        <a:lstStyle/>
        <a:p>
          <a:endParaRPr lang="en-MY"/>
        </a:p>
      </dgm:t>
    </dgm:pt>
    <dgm:pt modelId="{681CAC3B-0488-4315-ADAE-F475C2D6F049}">
      <dgm:prSet phldrT="[Text]" custT="1"/>
      <dgm:spPr>
        <a:solidFill>
          <a:srgbClr val="7F7F7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600" kern="1200" dirty="0" smtClean="0">
              <a:solidFill>
                <a:schemeClr val="bg1"/>
              </a:solidFill>
              <a:latin typeface="Arial"/>
              <a:ea typeface="+mn-ea"/>
              <a:cs typeface="+mn-cs"/>
            </a:rPr>
            <a:t>Key HR Metrics</a:t>
          </a:r>
          <a:endParaRPr lang="en-MY" sz="3600" kern="1200" dirty="0">
            <a:solidFill>
              <a:schemeClr val="bg1"/>
            </a:solidFill>
            <a:latin typeface="Arial"/>
            <a:ea typeface="+mn-ea"/>
            <a:cs typeface="+mn-cs"/>
          </a:endParaRPr>
        </a:p>
      </dgm:t>
    </dgm:pt>
    <dgm:pt modelId="{CF2EC926-ACBA-4430-A8D6-12BF902BD43C}" type="parTrans" cxnId="{FF68EE97-C40A-42B2-B09A-E0640F3E1378}">
      <dgm:prSet/>
      <dgm:spPr/>
    </dgm:pt>
    <dgm:pt modelId="{7DA97C98-1590-4A80-91BF-73F8CF239C1A}" type="sibTrans" cxnId="{FF68EE97-C40A-42B2-B09A-E0640F3E1378}">
      <dgm:prSet/>
      <dgm:spPr/>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ECA2C48E-F743-4C45-B04A-3D046B3B5232}" type="pres">
      <dgm:prSet presAssocID="{E6CB1D23-BBD8-4875-97FB-76C6D1DF1786}" presName="parentText" presStyleLbl="node1" presStyleIdx="0" presStyleCnt="6">
        <dgm:presLayoutVars>
          <dgm:chMax val="0"/>
          <dgm:bulletEnabled val="1"/>
        </dgm:presLayoutVars>
      </dgm:prSet>
      <dgm:spPr>
        <a:xfrm>
          <a:off x="0" y="32073"/>
          <a:ext cx="6897960" cy="899620"/>
        </a:xfrm>
        <a:prstGeom prst="roundRect">
          <a:avLst/>
        </a:prstGeom>
      </dgm:spPr>
      <dgm:t>
        <a:bodyPr/>
        <a:lstStyle/>
        <a:p>
          <a:endParaRPr lang="en-US"/>
        </a:p>
      </dgm:t>
    </dgm:pt>
    <dgm:pt modelId="{2E454826-67AD-4191-A11B-410BD9B8A386}" type="pres">
      <dgm:prSet presAssocID="{CE641938-312E-4D0A-926C-683FC7775F83}" presName="spacer" presStyleCnt="0"/>
      <dgm:spPr/>
    </dgm:pt>
    <dgm:pt modelId="{47F42535-DFC2-4D29-B920-1C40FFE6B1E7}" type="pres">
      <dgm:prSet presAssocID="{42DA80EF-15E6-41D6-85F6-4F59594D0383}" presName="parentText" presStyleLbl="node1" presStyleIdx="1" presStyleCnt="6" custLinFactNeighborX="-909" custLinFactNeighborY="-62708">
        <dgm:presLayoutVars>
          <dgm:chMax val="0"/>
          <dgm:bulletEnabled val="1"/>
        </dgm:presLayoutVars>
      </dgm:prSet>
      <dgm:spPr>
        <a:xfrm>
          <a:off x="0" y="1090288"/>
          <a:ext cx="6897960" cy="899620"/>
        </a:xfrm>
        <a:prstGeom prst="roundRect">
          <a:avLst/>
        </a:prstGeom>
      </dgm:spPr>
      <dgm:t>
        <a:bodyPr/>
        <a:lstStyle/>
        <a:p>
          <a:endParaRPr lang="en-US"/>
        </a:p>
      </dgm:t>
    </dgm:pt>
    <dgm:pt modelId="{35FB7A5C-EE80-4418-B452-E9BF5B7C52B3}" type="pres">
      <dgm:prSet presAssocID="{4B234F5B-63CB-40EB-8CF6-E8D6F48FDC56}" presName="spacer" presStyleCnt="0"/>
      <dgm:spPr/>
    </dgm:pt>
    <dgm:pt modelId="{E0E1F7FC-C1DE-4EA7-994D-37AD03907CC6}" type="pres">
      <dgm:prSet presAssocID="{A6F3EE18-EFC8-4188-A792-2A0060986D91}" presName="parentText" presStyleLbl="node1" presStyleIdx="2" presStyleCnt="6" custLinFactNeighborY="-71875">
        <dgm:presLayoutVars>
          <dgm:chMax val="0"/>
          <dgm:bulletEnabled val="1"/>
        </dgm:presLayoutVars>
      </dgm:prSet>
      <dgm:spPr>
        <a:xfrm>
          <a:off x="0" y="2044823"/>
          <a:ext cx="8122096" cy="921155"/>
        </a:xfrm>
        <a:prstGeom prst="roundRect">
          <a:avLst/>
        </a:prstGeom>
      </dgm:spPr>
      <dgm:t>
        <a:bodyPr/>
        <a:lstStyle/>
        <a:p>
          <a:endParaRPr lang="en-US"/>
        </a:p>
      </dgm:t>
    </dgm:pt>
    <dgm:pt modelId="{05D370FE-9ED9-48C5-A0DA-9A88A5DF21BD}" type="pres">
      <dgm:prSet presAssocID="{C153DD56-4AAD-4C03-A4A0-0172E311CF27}" presName="spacer" presStyleCnt="0"/>
      <dgm:spPr/>
    </dgm:pt>
    <dgm:pt modelId="{5DC88683-B470-4890-B11A-2192BBAE432B}" type="pres">
      <dgm:prSet presAssocID="{62D3FBED-765B-4C71-8C39-5546B46FF944}" presName="parentText" presStyleLbl="node1" presStyleIdx="3" presStyleCnt="6" custLinFactY="-13365" custLinFactNeighborY="-100000">
        <dgm:presLayoutVars>
          <dgm:chMax val="0"/>
          <dgm:bulletEnabled val="1"/>
        </dgm:presLayoutVars>
      </dgm:prSet>
      <dgm:spPr>
        <a:xfrm>
          <a:off x="0" y="2313744"/>
          <a:ext cx="6249888" cy="758638"/>
        </a:xfrm>
        <a:prstGeom prst="roundRect">
          <a:avLst/>
        </a:prstGeom>
      </dgm:spPr>
      <dgm:t>
        <a:bodyPr/>
        <a:lstStyle/>
        <a:p>
          <a:endParaRPr lang="en-US"/>
        </a:p>
      </dgm:t>
    </dgm:pt>
    <dgm:pt modelId="{AF26FF60-9E6B-4277-8CC1-FCFCD740DD42}" type="pres">
      <dgm:prSet presAssocID="{AED23493-115A-4424-B34D-DB9B612CB3C8}" presName="spacer" presStyleCnt="0"/>
      <dgm:spPr/>
    </dgm:pt>
    <dgm:pt modelId="{F7B2C6EC-1BD4-4AE5-AB5A-E687F0A0AC0C}" type="pres">
      <dgm:prSet presAssocID="{0431BE58-52DD-4257-A5DA-C0A4B849590E}" presName="parentText" presStyleLbl="node1" presStyleIdx="4" presStyleCnt="6" custLinFactY="-22917" custLinFactNeighborX="2727" custLinFactNeighborY="-100000">
        <dgm:presLayoutVars>
          <dgm:chMax val="0"/>
          <dgm:bulletEnabled val="1"/>
        </dgm:presLayoutVars>
      </dgm:prSet>
      <dgm:spPr>
        <a:xfrm>
          <a:off x="0" y="3084296"/>
          <a:ext cx="6249888" cy="758638"/>
        </a:xfrm>
        <a:prstGeom prst="roundRect">
          <a:avLst/>
        </a:prstGeom>
      </dgm:spPr>
      <dgm:t>
        <a:bodyPr/>
        <a:lstStyle/>
        <a:p>
          <a:endParaRPr lang="en-US"/>
        </a:p>
      </dgm:t>
    </dgm:pt>
    <dgm:pt modelId="{3DEF2EDA-4F49-484C-80B1-81B3956C1C00}" type="pres">
      <dgm:prSet presAssocID="{2703C885-3B80-4502-887A-F2521210026A}" presName="spacer" presStyleCnt="0"/>
      <dgm:spPr/>
    </dgm:pt>
    <dgm:pt modelId="{BC09CCF2-9915-45F1-A0D2-AF0C8A072F03}" type="pres">
      <dgm:prSet presAssocID="{681CAC3B-0488-4315-ADAE-F475C2D6F049}" presName="parentText" presStyleLbl="node1" presStyleIdx="5" presStyleCnt="6" custLinFactY="-30537" custLinFactNeighborY="-100000">
        <dgm:presLayoutVars>
          <dgm:chMax val="0"/>
          <dgm:bulletEnabled val="1"/>
        </dgm:presLayoutVars>
      </dgm:prSet>
      <dgm:spPr/>
      <dgm:t>
        <a:bodyPr/>
        <a:lstStyle/>
        <a:p>
          <a:endParaRPr lang="en-US"/>
        </a:p>
      </dgm:t>
    </dgm:pt>
  </dgm:ptLst>
  <dgm:cxnLst>
    <dgm:cxn modelId="{8031C9D7-78F9-4188-9B9C-EB1391EF9EB8}" type="presOf" srcId="{62D3FBED-765B-4C71-8C39-5546B46FF944}" destId="{5DC88683-B470-4890-B11A-2192BBAE432B}" srcOrd="0" destOrd="0" presId="urn:microsoft.com/office/officeart/2005/8/layout/vList2"/>
    <dgm:cxn modelId="{8B0007A0-320C-4385-B268-C4ECC14E7279}" srcId="{703D4D02-5513-427D-B6E9-B2E187EE0C3A}" destId="{E6CB1D23-BBD8-4875-97FB-76C6D1DF1786}" srcOrd="0" destOrd="0" parTransId="{653C8E81-D774-450C-B764-B27052D2ADAF}" sibTransId="{CE641938-312E-4D0A-926C-683FC7775F83}"/>
    <dgm:cxn modelId="{9DF698CA-21C6-4106-A2B3-0BE5B1CB600E}" type="presOf" srcId="{42DA80EF-15E6-41D6-85F6-4F59594D0383}" destId="{47F42535-DFC2-4D29-B920-1C40FFE6B1E7}" srcOrd="0" destOrd="0" presId="urn:microsoft.com/office/officeart/2005/8/layout/vList2"/>
    <dgm:cxn modelId="{78541BCF-978D-4440-8D40-805D7129DE9B}" srcId="{703D4D02-5513-427D-B6E9-B2E187EE0C3A}" destId="{A6F3EE18-EFC8-4188-A792-2A0060986D91}" srcOrd="2" destOrd="0" parTransId="{747156B1-ABD3-4CEE-88BC-D3EC9B0A3E5C}" sibTransId="{C153DD56-4AAD-4C03-A4A0-0172E311CF27}"/>
    <dgm:cxn modelId="{06B1ED8B-9EAF-4729-965E-283053AC9F75}" srcId="{703D4D02-5513-427D-B6E9-B2E187EE0C3A}" destId="{0431BE58-52DD-4257-A5DA-C0A4B849590E}" srcOrd="4" destOrd="0" parTransId="{0D97E5EC-1F87-469F-88F0-086966C0C8DE}" sibTransId="{2703C885-3B80-4502-887A-F2521210026A}"/>
    <dgm:cxn modelId="{D7D5836B-376F-489D-9DB9-D6670BD27853}" type="presOf" srcId="{681CAC3B-0488-4315-ADAE-F475C2D6F049}" destId="{BC09CCF2-9915-45F1-A0D2-AF0C8A072F03}" srcOrd="0" destOrd="0" presId="urn:microsoft.com/office/officeart/2005/8/layout/vList2"/>
    <dgm:cxn modelId="{B96CBBF6-7DA6-486F-B02E-DAEAAF0B7873}" type="presOf" srcId="{703D4D02-5513-427D-B6E9-B2E187EE0C3A}" destId="{CC8763B3-4621-4666-B669-3C5BA2A30DBE}" srcOrd="0" destOrd="0" presId="urn:microsoft.com/office/officeart/2005/8/layout/vList2"/>
    <dgm:cxn modelId="{425249C2-E234-4129-868F-73AA89951DBF}" type="presOf" srcId="{A6F3EE18-EFC8-4188-A792-2A0060986D91}" destId="{E0E1F7FC-C1DE-4EA7-994D-37AD03907CC6}" srcOrd="0" destOrd="0" presId="urn:microsoft.com/office/officeart/2005/8/layout/vList2"/>
    <dgm:cxn modelId="{3F68EAEF-AA1B-4E8D-8508-7DE94EFB812F}" type="presOf" srcId="{E6CB1D23-BBD8-4875-97FB-76C6D1DF1786}" destId="{ECA2C48E-F743-4C45-B04A-3D046B3B5232}" srcOrd="0" destOrd="0" presId="urn:microsoft.com/office/officeart/2005/8/layout/vList2"/>
    <dgm:cxn modelId="{C1175F0E-3DE8-498A-8D48-46A1821D318E}" type="presOf" srcId="{0431BE58-52DD-4257-A5DA-C0A4B849590E}" destId="{F7B2C6EC-1BD4-4AE5-AB5A-E687F0A0AC0C}" srcOrd="0" destOrd="0" presId="urn:microsoft.com/office/officeart/2005/8/layout/vList2"/>
    <dgm:cxn modelId="{FF68EE97-C40A-42B2-B09A-E0640F3E1378}" srcId="{703D4D02-5513-427D-B6E9-B2E187EE0C3A}" destId="{681CAC3B-0488-4315-ADAE-F475C2D6F049}" srcOrd="5" destOrd="0" parTransId="{CF2EC926-ACBA-4430-A8D6-12BF902BD43C}" sibTransId="{7DA97C98-1590-4A80-91BF-73F8CF239C1A}"/>
    <dgm:cxn modelId="{6EE46842-E392-46CF-865C-4474EF9438C3}" srcId="{703D4D02-5513-427D-B6E9-B2E187EE0C3A}" destId="{42DA80EF-15E6-41D6-85F6-4F59594D0383}" srcOrd="1" destOrd="0" parTransId="{173CE497-2C0D-479E-8754-25C7B4AF6CFC}" sibTransId="{4B234F5B-63CB-40EB-8CF6-E8D6F48FDC56}"/>
    <dgm:cxn modelId="{AE480FC2-6AB0-4C23-9A9C-B34C4B3F677C}" srcId="{703D4D02-5513-427D-B6E9-B2E187EE0C3A}" destId="{62D3FBED-765B-4C71-8C39-5546B46FF944}" srcOrd="3" destOrd="0" parTransId="{AE936468-A526-43C2-ABF2-ECC609C95CDE}" sibTransId="{AED23493-115A-4424-B34D-DB9B612CB3C8}"/>
    <dgm:cxn modelId="{E466C911-ED9E-41D5-ADA0-9A5C13ED9B65}" type="presParOf" srcId="{CC8763B3-4621-4666-B669-3C5BA2A30DBE}" destId="{ECA2C48E-F743-4C45-B04A-3D046B3B5232}" srcOrd="0" destOrd="0" presId="urn:microsoft.com/office/officeart/2005/8/layout/vList2"/>
    <dgm:cxn modelId="{5A5C5344-B08F-4E96-A46D-7BEAFBD5439F}" type="presParOf" srcId="{CC8763B3-4621-4666-B669-3C5BA2A30DBE}" destId="{2E454826-67AD-4191-A11B-410BD9B8A386}" srcOrd="1" destOrd="0" presId="urn:microsoft.com/office/officeart/2005/8/layout/vList2"/>
    <dgm:cxn modelId="{7B04C553-FB87-4B34-AFC2-35F8F68BD7E2}" type="presParOf" srcId="{CC8763B3-4621-4666-B669-3C5BA2A30DBE}" destId="{47F42535-DFC2-4D29-B920-1C40FFE6B1E7}" srcOrd="2" destOrd="0" presId="urn:microsoft.com/office/officeart/2005/8/layout/vList2"/>
    <dgm:cxn modelId="{14E3204A-133A-4F5F-B809-8C5815597009}" type="presParOf" srcId="{CC8763B3-4621-4666-B669-3C5BA2A30DBE}" destId="{35FB7A5C-EE80-4418-B452-E9BF5B7C52B3}" srcOrd="3" destOrd="0" presId="urn:microsoft.com/office/officeart/2005/8/layout/vList2"/>
    <dgm:cxn modelId="{9484A081-85A5-419B-889F-AFE8F12F75FA}" type="presParOf" srcId="{CC8763B3-4621-4666-B669-3C5BA2A30DBE}" destId="{E0E1F7FC-C1DE-4EA7-994D-37AD03907CC6}" srcOrd="4" destOrd="0" presId="urn:microsoft.com/office/officeart/2005/8/layout/vList2"/>
    <dgm:cxn modelId="{82703087-C18C-4B3D-BDC7-2106681EC7D5}" type="presParOf" srcId="{CC8763B3-4621-4666-B669-3C5BA2A30DBE}" destId="{05D370FE-9ED9-48C5-A0DA-9A88A5DF21BD}" srcOrd="5" destOrd="0" presId="urn:microsoft.com/office/officeart/2005/8/layout/vList2"/>
    <dgm:cxn modelId="{44EC2CF8-3CED-479C-8744-1E7F5684CC0C}" type="presParOf" srcId="{CC8763B3-4621-4666-B669-3C5BA2A30DBE}" destId="{5DC88683-B470-4890-B11A-2192BBAE432B}" srcOrd="6" destOrd="0" presId="urn:microsoft.com/office/officeart/2005/8/layout/vList2"/>
    <dgm:cxn modelId="{2B0D473C-C7D1-4400-A401-B6886B32948A}" type="presParOf" srcId="{CC8763B3-4621-4666-B669-3C5BA2A30DBE}" destId="{AF26FF60-9E6B-4277-8CC1-FCFCD740DD42}" srcOrd="7" destOrd="0" presId="urn:microsoft.com/office/officeart/2005/8/layout/vList2"/>
    <dgm:cxn modelId="{7835DD12-314C-40AA-9388-6C6055618ED7}" type="presParOf" srcId="{CC8763B3-4621-4666-B669-3C5BA2A30DBE}" destId="{F7B2C6EC-1BD4-4AE5-AB5A-E687F0A0AC0C}" srcOrd="8" destOrd="0" presId="urn:microsoft.com/office/officeart/2005/8/layout/vList2"/>
    <dgm:cxn modelId="{A773CAF8-500F-4954-AB70-C7D4804E96D4}" type="presParOf" srcId="{CC8763B3-4621-4666-B669-3C5BA2A30DBE}" destId="{3DEF2EDA-4F49-484C-80B1-81B3956C1C00}" srcOrd="9" destOrd="0" presId="urn:microsoft.com/office/officeart/2005/8/layout/vList2"/>
    <dgm:cxn modelId="{6F0A4834-AB5A-45DF-8EA4-4F4905690462}" type="presParOf" srcId="{CC8763B3-4621-4666-B669-3C5BA2A30DBE}" destId="{BC09CCF2-9915-45F1-A0D2-AF0C8A072F03}" srcOrd="10" destOrd="0" presId="urn:microsoft.com/office/officeart/2005/8/layout/vList2"/>
  </dgm:cxnLst>
  <dgm:bg/>
  <dgm:whole/>
</dgm:dataModel>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9010" name="Rectangle 2">
            <a:extLst>
              <a:ext uri="{FF2B5EF4-FFF2-40B4-BE49-F238E27FC236}">
                <a16:creationId xmlns="" xmlns:a16="http://schemas.microsoft.com/office/drawing/2014/main" id="{44CFC66B-926C-49E2-BB4F-D957CA761AA8}"/>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9011" name="Rectangle 3">
            <a:extLst>
              <a:ext uri="{FF2B5EF4-FFF2-40B4-BE49-F238E27FC236}">
                <a16:creationId xmlns="" xmlns:a16="http://schemas.microsoft.com/office/drawing/2014/main" id="{6BF3797B-5374-4335-ACED-6F4682D28A0D}"/>
              </a:ext>
            </a:extLst>
          </p:cNvPr>
          <p:cNvSpPr>
            <a:spLocks noGrp="1" noChangeArrowheads="1"/>
          </p:cNvSpPr>
          <p:nvPr>
            <p:ph type="dt" sz="quarter" idx="1"/>
          </p:nvPr>
        </p:nvSpPr>
        <p:spPr bwMode="auto">
          <a:xfrm>
            <a:off x="3884613" y="0"/>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9012" name="Rectangle 4">
            <a:extLst>
              <a:ext uri="{FF2B5EF4-FFF2-40B4-BE49-F238E27FC236}">
                <a16:creationId xmlns="" xmlns:a16="http://schemas.microsoft.com/office/drawing/2014/main" id="{67606191-143D-49C5-98D4-F0CE75222DA6}"/>
              </a:ext>
            </a:extLst>
          </p:cNvPr>
          <p:cNvSpPr>
            <a:spLocks noGrp="1" noChangeArrowheads="1"/>
          </p:cNvSpPr>
          <p:nvPr>
            <p:ph type="ftr" sz="quarter" idx="2"/>
          </p:nvPr>
        </p:nvSpPr>
        <p:spPr bwMode="auto">
          <a:xfrm>
            <a:off x="0" y="8685213"/>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9013" name="Rectangle 5">
            <a:extLst>
              <a:ext uri="{FF2B5EF4-FFF2-40B4-BE49-F238E27FC236}">
                <a16:creationId xmlns="" xmlns:a16="http://schemas.microsoft.com/office/drawing/2014/main" id="{02328D4B-1E48-4A5F-A493-C4B0F80AD312}"/>
              </a:ext>
            </a:extLst>
          </p:cNvPr>
          <p:cNvSpPr>
            <a:spLocks noGrp="1" noChangeArrowheads="1"/>
          </p:cNvSpPr>
          <p:nvPr>
            <p:ph type="sldNum" sz="quarter" idx="3"/>
          </p:nvPr>
        </p:nvSpPr>
        <p:spPr bwMode="auto">
          <a:xfrm>
            <a:off x="3884613" y="8685213"/>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A41DC0C7-DF11-428D-953E-7D8534EE8144}" type="slidenum">
              <a:rPr lang="en-MY" altLang="en-US"/>
              <a:pPr/>
              <a:t>‹#›</a:t>
            </a:fld>
            <a:endParaRPr lang="en-MY" altLang="en-US"/>
          </a:p>
        </p:txBody>
      </p:sp>
    </p:spTree>
    <p:extLst>
      <p:ext uri="{BB962C8B-B14F-4D97-AF65-F5344CB8AC3E}">
        <p14:creationId xmlns=""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7986" name="Rectangle 2">
            <a:extLst>
              <a:ext uri="{FF2B5EF4-FFF2-40B4-BE49-F238E27FC236}">
                <a16:creationId xmlns="" xmlns:a16="http://schemas.microsoft.com/office/drawing/2014/main" id="{3C5897B9-B69D-4AB6-B38B-725AD8CE3749}"/>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7987" name="Rectangle 3">
            <a:extLst>
              <a:ext uri="{FF2B5EF4-FFF2-40B4-BE49-F238E27FC236}">
                <a16:creationId xmlns="" xmlns:a16="http://schemas.microsoft.com/office/drawing/2014/main" id="{3D2F5250-CA64-4251-BB94-B12F56E47880}"/>
              </a:ext>
            </a:extLst>
          </p:cNvPr>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7988" name="Rectangle 4">
            <a:extLst>
              <a:ext uri="{FF2B5EF4-FFF2-40B4-BE49-F238E27FC236}">
                <a16:creationId xmlns="" xmlns:a16="http://schemas.microsoft.com/office/drawing/2014/main" id="{FEC755E8-BBD7-46BD-8EA0-5BD6AC1B7E90}"/>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 xmlns:a14="http://schemas.microsoft.com/office/drawing/2010/main">
                <a:effectLst>
                  <a:outerShdw dist="35921" dir="2700000" algn="ctr" rotWithShape="0">
                    <a:srgbClr val="808080"/>
                  </a:outerShdw>
                </a:effectLst>
              </a14:hiddenEffects>
            </a:ext>
            <a:ext uri="{53640926-AAD7-44D8-BBD7-CCE9431645EC}">
              <a14:shadowObscured xmlns="" xmlns:a14="http://schemas.microsoft.com/office/drawing/2010/main" val="1"/>
            </a:ext>
          </a:extLst>
        </p:spPr>
      </p:sp>
      <p:sp>
        <p:nvSpPr>
          <p:cNvPr id="297989" name="Rectangle 5">
            <a:extLst>
              <a:ext uri="{FF2B5EF4-FFF2-40B4-BE49-F238E27FC236}">
                <a16:creationId xmlns="" xmlns:a16="http://schemas.microsoft.com/office/drawing/2014/main" id="{513E1FA7-0869-425C-950B-683C1D0202E2}"/>
              </a:ext>
            </a:extLst>
          </p:cNvPr>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MY" altLang="en-US"/>
              <a:t>Click to edit Master text styles</a:t>
            </a:r>
          </a:p>
          <a:p>
            <a:pPr lvl="1"/>
            <a:r>
              <a:rPr lang="en-MY" altLang="en-US"/>
              <a:t>Second level</a:t>
            </a:r>
          </a:p>
          <a:p>
            <a:pPr lvl="2"/>
            <a:r>
              <a:rPr lang="en-MY" altLang="en-US"/>
              <a:t>Third level</a:t>
            </a:r>
          </a:p>
          <a:p>
            <a:pPr lvl="3"/>
            <a:r>
              <a:rPr lang="en-MY" altLang="en-US"/>
              <a:t>Fourth level</a:t>
            </a:r>
          </a:p>
          <a:p>
            <a:pPr lvl="4"/>
            <a:r>
              <a:rPr lang="en-MY" altLang="en-US"/>
              <a:t>Fifth level</a:t>
            </a:r>
          </a:p>
        </p:txBody>
      </p:sp>
      <p:sp>
        <p:nvSpPr>
          <p:cNvPr id="297990" name="Rectangle 6">
            <a:extLst>
              <a:ext uri="{FF2B5EF4-FFF2-40B4-BE49-F238E27FC236}">
                <a16:creationId xmlns="" xmlns:a16="http://schemas.microsoft.com/office/drawing/2014/main" id="{3FE75875-6D8C-47A6-9F3B-83AF95C39DB8}"/>
              </a:ext>
            </a:extLst>
          </p:cNvPr>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7991" name="Rectangle 7">
            <a:extLst>
              <a:ext uri="{FF2B5EF4-FFF2-40B4-BE49-F238E27FC236}">
                <a16:creationId xmlns="" xmlns:a16="http://schemas.microsoft.com/office/drawing/2014/main" id="{DB2754EB-EB6E-47B0-87A6-89D5A99F210A}"/>
              </a:ext>
            </a:extLst>
          </p:cNvPr>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8BFF03E6-D93C-4673-B38F-723B55140C03}" type="slidenum">
              <a:rPr lang="en-MY" altLang="en-US"/>
              <a:pPr/>
              <a:t>‹#›</a:t>
            </a:fld>
            <a:endParaRPr lang="en-MY" alt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fontAlgn="base">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fontAlgn="base">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fontAlgn="base">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fontAlgn="base">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 name="Group 4"/>
          <p:cNvGrpSpPr/>
          <p:nvPr/>
        </p:nvGrpSpPr>
        <p:grpSpPr bwMode="hidden">
          <a:xfrm>
            <a:off x="-1" y="0"/>
            <a:ext cx="9144002" cy="6858000"/>
            <a:chOff x="-1" y="0"/>
            <a:chExt cx="12192002" cy="6858000"/>
          </a:xfrm>
        </p:grpSpPr>
        <p:cxnSp>
          <p:nvCxnSpPr>
            <p:cNvPr id="6" name="Straight Connector 5"/>
            <p:cNvCxnSpPr/>
            <p:nvPr/>
          </p:nvCxnSpPr>
          <p:spPr bwMode="hidden">
            <a:xfrm>
              <a:off x="610194"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bwMode="hidden">
            <a:xfrm>
              <a:off x="1829332"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bwMode="hidden">
            <a:xfrm>
              <a:off x="3048470"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bwMode="hidden">
            <a:xfrm>
              <a:off x="4267608"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5486746"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6705884"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7925022"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9144160"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10363298"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11582436"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2819" y="386485"/>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2819" y="1611181"/>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2819" y="2835877"/>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4060573"/>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5285269"/>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6509965"/>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nvGrpSpPr>
            <p:cNvPr id="5" name="Group 22"/>
            <p:cNvGrpSpPr/>
            <p:nvPr userDrawn="1"/>
          </p:nvGrpSpPr>
          <p:grpSpPr bwMode="hidden">
            <a:xfrm>
              <a:off x="-1" y="0"/>
              <a:ext cx="12192001" cy="6858000"/>
              <a:chOff x="-1" y="0"/>
              <a:chExt cx="12192001" cy="6858000"/>
            </a:xfrm>
          </p:grpSpPr>
          <p:cxnSp>
            <p:nvCxnSpPr>
              <p:cNvPr id="41" name="Straight Connector 40"/>
              <p:cNvCxnSpPr/>
              <p:nvPr/>
            </p:nvCxnSpPr>
            <p:spPr bwMode="hidden">
              <a:xfrm>
                <a:off x="225425"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bwMode="hidden">
              <a:xfrm>
                <a:off x="1449154"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bwMode="hidden">
              <a:xfrm>
                <a:off x="2665982"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bwMode="hidden">
              <a:xfrm>
                <a:off x="3885119"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5106502"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nvGrpSpPr>
              <p:cNvPr id="8" name="Group 45"/>
              <p:cNvGrpSpPr/>
              <p:nvPr/>
            </p:nvGrpSpPr>
            <p:grpSpPr bwMode="hidden">
              <a:xfrm>
                <a:off x="6327885" y="0"/>
                <a:ext cx="5864115" cy="5898673"/>
                <a:chOff x="6327885" y="0"/>
                <a:chExt cx="5864115" cy="5898673"/>
              </a:xfrm>
            </p:grpSpPr>
            <p:cxnSp>
              <p:nvCxnSpPr>
                <p:cNvPr id="52" name="Straight Connector 51"/>
                <p:cNvCxnSpPr/>
                <p:nvPr/>
              </p:nvCxnSpPr>
              <p:spPr bwMode="hidden">
                <a:xfrm>
                  <a:off x="6327885" y="0"/>
                  <a:ext cx="5864115" cy="5898673"/>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bwMode="hidden">
                <a:xfrm>
                  <a:off x="7549268" y="0"/>
                  <a:ext cx="4642732" cy="467242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bwMode="hidden">
                <a:xfrm>
                  <a:off x="8772997" y="0"/>
                  <a:ext cx="3419003" cy="34567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bwMode="hidden">
                <a:xfrm>
                  <a:off x="9982200" y="0"/>
                  <a:ext cx="2209800" cy="222646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11199019" y="0"/>
                  <a:ext cx="992981" cy="1002506"/>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cxnSp>
            <p:nvCxnSpPr>
              <p:cNvPr id="47" name="Straight Connector 46"/>
              <p:cNvCxnSpPr/>
              <p:nvPr/>
            </p:nvCxnSpPr>
            <p:spPr bwMode="hidden">
              <a:xfrm flipH="1" flipV="1">
                <a:off x="-1" y="1012053"/>
                <a:ext cx="5828811" cy="58459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bwMode="hidden">
              <a:xfrm flipH="1" flipV="1">
                <a:off x="-1" y="2227340"/>
                <a:ext cx="4614781" cy="4630658"/>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bwMode="hidden">
              <a:xfrm flipH="1" flipV="1">
                <a:off x="-1" y="3432149"/>
                <a:ext cx="3398419" cy="34258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bwMode="hidden">
              <a:xfrm flipH="1" flipV="1">
                <a:off x="-1" y="4651431"/>
                <a:ext cx="2196496" cy="2206567"/>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5864453"/>
                <a:ext cx="987003" cy="9935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grpSp>
          <p:nvGrpSpPr>
            <p:cNvPr id="23" name="Group 23"/>
            <p:cNvGrpSpPr/>
            <p:nvPr userDrawn="1"/>
          </p:nvGrpSpPr>
          <p:grpSpPr bwMode="hidden">
            <a:xfrm flipH="1">
              <a:off x="0" y="0"/>
              <a:ext cx="12192001" cy="6858000"/>
              <a:chOff x="-1" y="0"/>
              <a:chExt cx="12192001" cy="6858000"/>
            </a:xfrm>
          </p:grpSpPr>
          <p:cxnSp>
            <p:nvCxnSpPr>
              <p:cNvPr id="25" name="Straight Connector 24"/>
              <p:cNvCxnSpPr/>
              <p:nvPr/>
            </p:nvCxnSpPr>
            <p:spPr bwMode="hidden">
              <a:xfrm>
                <a:off x="225425"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bwMode="hidden">
              <a:xfrm>
                <a:off x="1449154"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bwMode="hidden">
              <a:xfrm>
                <a:off x="2665982"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bwMode="hidden">
              <a:xfrm>
                <a:off x="3885119"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5150644"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nvGrpSpPr>
              <p:cNvPr id="24" name="Group 29"/>
              <p:cNvGrpSpPr/>
              <p:nvPr/>
            </p:nvGrpSpPr>
            <p:grpSpPr bwMode="hidden">
              <a:xfrm>
                <a:off x="6327885" y="0"/>
                <a:ext cx="5864115" cy="5898673"/>
                <a:chOff x="6327885" y="0"/>
                <a:chExt cx="5864115" cy="5898673"/>
              </a:xfrm>
            </p:grpSpPr>
            <p:cxnSp>
              <p:nvCxnSpPr>
                <p:cNvPr id="36" name="Straight Connector 35"/>
                <p:cNvCxnSpPr/>
                <p:nvPr/>
              </p:nvCxnSpPr>
              <p:spPr bwMode="hidden">
                <a:xfrm>
                  <a:off x="6327885" y="0"/>
                  <a:ext cx="5864115" cy="5898673"/>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bwMode="hidden">
                <a:xfrm>
                  <a:off x="7549268" y="0"/>
                  <a:ext cx="4642732" cy="467242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bwMode="hidden">
                <a:xfrm>
                  <a:off x="8772997" y="0"/>
                  <a:ext cx="3419003" cy="34567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bwMode="hidden">
                <a:xfrm>
                  <a:off x="9982200" y="0"/>
                  <a:ext cx="2209800" cy="222646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11199019" y="0"/>
                  <a:ext cx="992981" cy="1002506"/>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cxnSp>
            <p:nvCxnSpPr>
              <p:cNvPr id="31" name="Straight Connector 30"/>
              <p:cNvCxnSpPr/>
              <p:nvPr/>
            </p:nvCxnSpPr>
            <p:spPr bwMode="hidden">
              <a:xfrm flipH="1" flipV="1">
                <a:off x="-1" y="1012053"/>
                <a:ext cx="5828811" cy="58459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bwMode="hidden">
              <a:xfrm flipH="1" flipV="1">
                <a:off x="-1" y="2227340"/>
                <a:ext cx="4614781" cy="4630658"/>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bwMode="hidden">
              <a:xfrm flipH="1" flipV="1">
                <a:off x="-1" y="3432149"/>
                <a:ext cx="3398419" cy="34258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bwMode="hidden">
              <a:xfrm flipH="1" flipV="1">
                <a:off x="-1" y="4651431"/>
                <a:ext cx="2196496" cy="2206567"/>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5864453"/>
                <a:ext cx="987003" cy="9935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grpSp>
      <p:sp>
        <p:nvSpPr>
          <p:cNvPr id="2" name="Title 1"/>
          <p:cNvSpPr>
            <a:spLocks noGrp="1"/>
          </p:cNvSpPr>
          <p:nvPr>
            <p:ph type="ctrTitle"/>
          </p:nvPr>
        </p:nvSpPr>
        <p:spPr>
          <a:xfrm>
            <a:off x="970384" y="1909346"/>
            <a:ext cx="7203233" cy="3383280"/>
          </a:xfrm>
        </p:spPr>
        <p:txBody>
          <a:bodyPr anchor="b">
            <a:normAutofit/>
          </a:bodyPr>
          <a:lstStyle>
            <a:lvl1pPr algn="l">
              <a:lnSpc>
                <a:spcPct val="76000"/>
              </a:lnSpc>
              <a:defRPr sz="8000" cap="none" baseline="0">
                <a:solidFill>
                  <a:schemeClr val="tx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970384" y="5432564"/>
            <a:ext cx="7203233" cy="457200"/>
          </a:xfrm>
        </p:spPr>
        <p:txBody>
          <a:bodyPr>
            <a:normAutofit/>
          </a:bodyPr>
          <a:lstStyle>
            <a:lvl1pPr marL="0" indent="0" algn="l">
              <a:spcBef>
                <a:spcPts val="0"/>
              </a:spcBef>
              <a:buNone/>
              <a:defRPr sz="2000" b="0">
                <a:solidFill>
                  <a:schemeClr val="accent1">
                    <a:lumMod val="7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cxnSp>
        <p:nvCxnSpPr>
          <p:cNvPr id="58" name="Straight Connector 57"/>
          <p:cNvCxnSpPr/>
          <p:nvPr/>
        </p:nvCxnSpPr>
        <p:spPr>
          <a:xfrm>
            <a:off x="971550" y="5294175"/>
            <a:ext cx="7200900" cy="0"/>
          </a:xfrm>
          <a:prstGeom prst="line">
            <a:avLst/>
          </a:prstGeom>
          <a:ln w="12700"/>
        </p:spPr>
        <p:style>
          <a:lnRef idx="1">
            <a:schemeClr val="accent1"/>
          </a:lnRef>
          <a:fillRef idx="0">
            <a:schemeClr val="accent1"/>
          </a:fillRef>
          <a:effectRef idx="0">
            <a:schemeClr val="accent1"/>
          </a:effectRef>
          <a:fontRef idx="minor">
            <a:schemeClr val="tx1"/>
          </a:fontRef>
        </p:style>
      </p:cxnSp>
      <p:pic>
        <p:nvPicPr>
          <p:cNvPr id="57" name="Picture 56" descr="New UpTop red Logo.png"/>
          <p:cNvPicPr>
            <a:picLocks noChangeAspect="1"/>
          </p:cNvPicPr>
          <p:nvPr userDrawn="1"/>
        </p:nvPicPr>
        <p:blipFill>
          <a:blip r:embed="rId2" cstate="print"/>
          <a:stretch>
            <a:fillRect/>
          </a:stretch>
        </p:blipFill>
        <p:spPr>
          <a:xfrm>
            <a:off x="7010400" y="5791200"/>
            <a:ext cx="1871477" cy="785221"/>
          </a:xfrm>
          <a:prstGeom prst="rect">
            <a:avLst/>
          </a:prstGeom>
        </p:spPr>
      </p:pic>
    </p:spTree>
    <p:extLst>
      <p:ext uri="{BB962C8B-B14F-4D97-AF65-F5344CB8AC3E}">
        <p14:creationId xmlns="" xmlns:p14="http://schemas.microsoft.com/office/powerpoint/2010/main" val="798862757"/>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Footer Placeholder 4"/>
          <p:cNvSpPr>
            <a:spLocks noGrp="1"/>
          </p:cNvSpPr>
          <p:nvPr>
            <p:ph type="ftr" sz="quarter" idx="11"/>
          </p:nvPr>
        </p:nvSpPr>
        <p:spPr/>
        <p:txBody>
          <a:bodyPr/>
          <a:lstStyle/>
          <a:p>
            <a:endParaRPr lang="en-MY" altLang="en-US"/>
          </a:p>
        </p:txBody>
      </p:sp>
      <p:sp>
        <p:nvSpPr>
          <p:cNvPr id="4" name="Date Placeholder 3"/>
          <p:cNvSpPr>
            <a:spLocks noGrp="1"/>
          </p:cNvSpPr>
          <p:nvPr>
            <p:ph type="dt" sz="half" idx="10"/>
          </p:nvPr>
        </p:nvSpPr>
        <p:spPr/>
        <p:txBody>
          <a:bodyPr/>
          <a:lstStyle/>
          <a:p>
            <a:endParaRPr lang="en-MY" altLang="en-US"/>
          </a:p>
        </p:txBody>
      </p:sp>
      <p:sp>
        <p:nvSpPr>
          <p:cNvPr id="6" name="Slide Number Placeholder 5"/>
          <p:cNvSpPr>
            <a:spLocks noGrp="1"/>
          </p:cNvSpPr>
          <p:nvPr>
            <p:ph type="sldNum" sz="quarter" idx="12"/>
          </p:nvPr>
        </p:nvSpPr>
        <p:spPr/>
        <p:txBody>
          <a:bodyPr/>
          <a:lstStyle/>
          <a:p>
            <a:fld id="{5FD03B09-2FAE-4F4A-B1F2-475D2AECBCD7}" type="slidenum">
              <a:rPr lang="en-MY" altLang="en-US" smtClean="0"/>
              <a:pPr/>
              <a:t>‹#›</a:t>
            </a:fld>
            <a:endParaRPr lang="en-MY" altLang="en-US"/>
          </a:p>
        </p:txBody>
      </p:sp>
    </p:spTree>
    <p:extLst>
      <p:ext uri="{BB962C8B-B14F-4D97-AF65-F5344CB8AC3E}">
        <p14:creationId xmlns="" xmlns:p14="http://schemas.microsoft.com/office/powerpoint/2010/main" val="3112444112"/>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gradFill flip="none" rotWithShape="1">
          <a:gsLst>
            <a:gs pos="0">
              <a:schemeClr val="accent1"/>
            </a:gs>
            <a:gs pos="97000">
              <a:schemeClr val="accent1">
                <a:lumMod val="80000"/>
              </a:schemeClr>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4" name="Group 6"/>
          <p:cNvGrpSpPr/>
          <p:nvPr/>
        </p:nvGrpSpPr>
        <p:grpSpPr bwMode="hidden">
          <a:xfrm>
            <a:off x="-1" y="0"/>
            <a:ext cx="9144002" cy="6858000"/>
            <a:chOff x="-1" y="0"/>
            <a:chExt cx="12192002" cy="6858000"/>
          </a:xfrm>
        </p:grpSpPr>
        <p:cxnSp>
          <p:nvCxnSpPr>
            <p:cNvPr id="8" name="Straight Connector 7"/>
            <p:cNvCxnSpPr/>
            <p:nvPr/>
          </p:nvCxnSpPr>
          <p:spPr bwMode="hidden">
            <a:xfrm>
              <a:off x="61019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bwMode="hidden">
            <a:xfrm>
              <a:off x="182933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bwMode="hidden">
            <a:xfrm>
              <a:off x="304847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426760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548674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670588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792502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914416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1036329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1158243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2819" y="38648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2819" y="1611181"/>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2835877"/>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4060573"/>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5285269"/>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bwMode="hidden">
            <a:xfrm>
              <a:off x="2819" y="650996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5" name="Group 23"/>
            <p:cNvGrpSpPr/>
            <p:nvPr userDrawn="1"/>
          </p:nvGrpSpPr>
          <p:grpSpPr bwMode="hidden">
            <a:xfrm>
              <a:off x="-1" y="0"/>
              <a:ext cx="12192001" cy="6858000"/>
              <a:chOff x="-1" y="0"/>
              <a:chExt cx="12192001" cy="6858000"/>
            </a:xfrm>
          </p:grpSpPr>
          <p:cxnSp>
            <p:nvCxnSpPr>
              <p:cNvPr id="42" name="Straight Connector 41"/>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bwMode="hidden">
              <a:xfrm>
                <a:off x="510650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6" name="Group 46"/>
              <p:cNvGrpSpPr/>
              <p:nvPr/>
            </p:nvGrpSpPr>
            <p:grpSpPr bwMode="hidden">
              <a:xfrm>
                <a:off x="6327885" y="0"/>
                <a:ext cx="5864115" cy="5898673"/>
                <a:chOff x="6327885" y="0"/>
                <a:chExt cx="5864115" cy="5898673"/>
              </a:xfrm>
            </p:grpSpPr>
            <p:cxnSp>
              <p:nvCxnSpPr>
                <p:cNvPr id="53" name="Straight Connector 52"/>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48" name="Straight Connector 47"/>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7" name="Group 24"/>
            <p:cNvGrpSpPr/>
            <p:nvPr userDrawn="1"/>
          </p:nvGrpSpPr>
          <p:grpSpPr bwMode="hidden">
            <a:xfrm flipH="1">
              <a:off x="0" y="0"/>
              <a:ext cx="12192001" cy="6858000"/>
              <a:chOff x="-1" y="0"/>
              <a:chExt cx="12192001" cy="6858000"/>
            </a:xfrm>
          </p:grpSpPr>
          <p:cxnSp>
            <p:nvCxnSpPr>
              <p:cNvPr id="26" name="Straight Connector 25"/>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bwMode="hidden">
              <a:xfrm>
                <a:off x="515064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4" name="Group 30"/>
              <p:cNvGrpSpPr/>
              <p:nvPr/>
            </p:nvGrpSpPr>
            <p:grpSpPr bwMode="hidden">
              <a:xfrm>
                <a:off x="6327885" y="0"/>
                <a:ext cx="5864115" cy="5898673"/>
                <a:chOff x="6327885" y="0"/>
                <a:chExt cx="5864115" cy="5898673"/>
              </a:xfrm>
            </p:grpSpPr>
            <p:cxnSp>
              <p:nvCxnSpPr>
                <p:cNvPr id="37" name="Straight Connector 36"/>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32" name="Straight Connector 31"/>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2" name="Title 1"/>
          <p:cNvSpPr>
            <a:spLocks noGrp="1"/>
          </p:cNvSpPr>
          <p:nvPr>
            <p:ph type="title"/>
          </p:nvPr>
        </p:nvSpPr>
        <p:spPr>
          <a:xfrm>
            <a:off x="971550" y="2541573"/>
            <a:ext cx="7200900" cy="2743200"/>
          </a:xfrm>
        </p:spPr>
        <p:txBody>
          <a:bodyPr anchor="b">
            <a:normAutofit/>
          </a:bodyPr>
          <a:lstStyle>
            <a:lvl1pPr>
              <a:lnSpc>
                <a:spcPct val="85000"/>
              </a:lnSpc>
              <a:defRPr sz="6000" cap="none" baseline="0">
                <a:solidFill>
                  <a:schemeClr val="tx1"/>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971550" y="5431536"/>
            <a:ext cx="7200900" cy="457200"/>
          </a:xfrm>
        </p:spPr>
        <p:txBody>
          <a:bodyPr>
            <a:normAutofit/>
          </a:bodyPr>
          <a:lstStyle>
            <a:lvl1pPr marL="0" indent="0">
              <a:spcBef>
                <a:spcPts val="0"/>
              </a:spcBef>
              <a:buNone/>
              <a:defRPr sz="2000" b="0">
                <a:solidFill>
                  <a:schemeClr val="tx1"/>
                </a:solidFill>
              </a:defRPr>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smtClean="0"/>
              <a:t>Click to edit Master text styles</a:t>
            </a:r>
          </a:p>
        </p:txBody>
      </p:sp>
      <p:cxnSp>
        <p:nvCxnSpPr>
          <p:cNvPr id="58" name="Straight Connector 57"/>
          <p:cNvCxnSpPr/>
          <p:nvPr/>
        </p:nvCxnSpPr>
        <p:spPr>
          <a:xfrm>
            <a:off x="971550" y="5294175"/>
            <a:ext cx="72009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 xmlns:p14="http://schemas.microsoft.com/office/powerpoint/2010/main" val="3506778040"/>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971550" y="1981200"/>
            <a:ext cx="3429000" cy="3810001"/>
          </a:xfrm>
        </p:spPr>
        <p:txBody>
          <a:bodyPr>
            <a:normAutofit/>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743450" y="1981200"/>
            <a:ext cx="3429000" cy="3810001"/>
          </a:xfrm>
        </p:spPr>
        <p:txBody>
          <a:bodyPr>
            <a:normAutofit/>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11"/>
          </p:nvPr>
        </p:nvSpPr>
        <p:spPr/>
        <p:txBody>
          <a:bodyPr/>
          <a:lstStyle/>
          <a:p>
            <a:endParaRPr lang="en-MY" altLang="en-US"/>
          </a:p>
        </p:txBody>
      </p:sp>
      <p:sp>
        <p:nvSpPr>
          <p:cNvPr id="5" name="Date Placeholder 4"/>
          <p:cNvSpPr>
            <a:spLocks noGrp="1"/>
          </p:cNvSpPr>
          <p:nvPr>
            <p:ph type="dt" sz="half" idx="10"/>
          </p:nvPr>
        </p:nvSpPr>
        <p:spPr/>
        <p:txBody>
          <a:bodyPr/>
          <a:lstStyle/>
          <a:p>
            <a:endParaRPr lang="en-MY" altLang="en-US"/>
          </a:p>
        </p:txBody>
      </p:sp>
      <p:sp>
        <p:nvSpPr>
          <p:cNvPr id="7" name="Slide Number Placeholder 6"/>
          <p:cNvSpPr>
            <a:spLocks noGrp="1"/>
          </p:cNvSpPr>
          <p:nvPr>
            <p:ph type="sldNum" sz="quarter" idx="12"/>
          </p:nvPr>
        </p:nvSpPr>
        <p:spPr/>
        <p:txBody>
          <a:bodyPr/>
          <a:lstStyle/>
          <a:p>
            <a:fld id="{DD5B1549-B84C-458D-82BF-96A8EED31540}" type="slidenum">
              <a:rPr lang="en-MY" altLang="en-US" smtClean="0"/>
              <a:pPr/>
              <a:t>‹#›</a:t>
            </a:fld>
            <a:endParaRPr lang="en-MY" altLang="en-US"/>
          </a:p>
        </p:txBody>
      </p:sp>
    </p:spTree>
    <p:extLst>
      <p:ext uri="{BB962C8B-B14F-4D97-AF65-F5344CB8AC3E}">
        <p14:creationId xmlns="" xmlns:p14="http://schemas.microsoft.com/office/powerpoint/2010/main" val="4044567947"/>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Text Placeholder 2"/>
          <p:cNvSpPr>
            <a:spLocks noGrp="1"/>
          </p:cNvSpPr>
          <p:nvPr>
            <p:ph type="body" idx="1"/>
          </p:nvPr>
        </p:nvSpPr>
        <p:spPr>
          <a:xfrm>
            <a:off x="971550" y="1818322"/>
            <a:ext cx="3429000" cy="641350"/>
          </a:xfrm>
        </p:spPr>
        <p:txBody>
          <a:bodyPr anchor="ctr">
            <a:normAutofit/>
          </a:bodyPr>
          <a:lstStyle>
            <a:lvl1pPr marL="0" indent="0">
              <a:spcBef>
                <a:spcPts val="0"/>
              </a:spcBef>
              <a:buNone/>
              <a:defRPr sz="20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971550" y="2503714"/>
            <a:ext cx="3429000" cy="3287487"/>
          </a:xfrm>
        </p:spPr>
        <p:txBody>
          <a:bodyPr>
            <a:normAutofit/>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743450" y="1818322"/>
            <a:ext cx="3429000" cy="641350"/>
          </a:xfrm>
        </p:spPr>
        <p:txBody>
          <a:bodyPr anchor="ctr">
            <a:normAutofit/>
          </a:bodyPr>
          <a:lstStyle>
            <a:lvl1pPr marL="0" indent="0">
              <a:spcBef>
                <a:spcPts val="0"/>
              </a:spcBef>
              <a:buNone/>
              <a:defRPr sz="20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743450" y="2503714"/>
            <a:ext cx="3429000" cy="3287487"/>
          </a:xfrm>
        </p:spPr>
        <p:txBody>
          <a:bodyPr>
            <a:normAutofit/>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Footer Placeholder 7"/>
          <p:cNvSpPr>
            <a:spLocks noGrp="1"/>
          </p:cNvSpPr>
          <p:nvPr>
            <p:ph type="ftr" sz="quarter" idx="11"/>
          </p:nvPr>
        </p:nvSpPr>
        <p:spPr/>
        <p:txBody>
          <a:bodyPr/>
          <a:lstStyle/>
          <a:p>
            <a:endParaRPr lang="en-MY" altLang="en-US"/>
          </a:p>
        </p:txBody>
      </p:sp>
      <p:sp>
        <p:nvSpPr>
          <p:cNvPr id="7" name="Date Placeholder 6"/>
          <p:cNvSpPr>
            <a:spLocks noGrp="1"/>
          </p:cNvSpPr>
          <p:nvPr>
            <p:ph type="dt" sz="half" idx="10"/>
          </p:nvPr>
        </p:nvSpPr>
        <p:spPr/>
        <p:txBody>
          <a:bodyPr/>
          <a:lstStyle/>
          <a:p>
            <a:endParaRPr lang="en-MY" altLang="en-US"/>
          </a:p>
        </p:txBody>
      </p:sp>
      <p:sp>
        <p:nvSpPr>
          <p:cNvPr id="9" name="Slide Number Placeholder 8"/>
          <p:cNvSpPr>
            <a:spLocks noGrp="1"/>
          </p:cNvSpPr>
          <p:nvPr>
            <p:ph type="sldNum" sz="quarter" idx="12"/>
          </p:nvPr>
        </p:nvSpPr>
        <p:spPr/>
        <p:txBody>
          <a:bodyPr/>
          <a:lstStyle/>
          <a:p>
            <a:fld id="{6304C2B2-5332-4584-96F8-BD5E34E84840}" type="slidenum">
              <a:rPr lang="en-MY" altLang="en-US" smtClean="0"/>
              <a:pPr/>
              <a:t>‹#›</a:t>
            </a:fld>
            <a:endParaRPr lang="en-MY" altLang="en-US"/>
          </a:p>
        </p:txBody>
      </p:sp>
    </p:spTree>
    <p:extLst>
      <p:ext uri="{BB962C8B-B14F-4D97-AF65-F5344CB8AC3E}">
        <p14:creationId xmlns="" xmlns:p14="http://schemas.microsoft.com/office/powerpoint/2010/main" val="3397906568"/>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Footer Placeholder 3"/>
          <p:cNvSpPr>
            <a:spLocks noGrp="1"/>
          </p:cNvSpPr>
          <p:nvPr>
            <p:ph type="ftr" sz="quarter" idx="11"/>
          </p:nvPr>
        </p:nvSpPr>
        <p:spPr/>
        <p:txBody>
          <a:bodyPr/>
          <a:lstStyle/>
          <a:p>
            <a:endParaRPr lang="en-MY" altLang="en-US"/>
          </a:p>
        </p:txBody>
      </p:sp>
      <p:sp>
        <p:nvSpPr>
          <p:cNvPr id="3" name="Date Placeholder 2"/>
          <p:cNvSpPr>
            <a:spLocks noGrp="1"/>
          </p:cNvSpPr>
          <p:nvPr>
            <p:ph type="dt" sz="half" idx="10"/>
          </p:nvPr>
        </p:nvSpPr>
        <p:spPr/>
        <p:txBody>
          <a:bodyPr/>
          <a:lstStyle/>
          <a:p>
            <a:endParaRPr lang="en-MY" altLang="en-US"/>
          </a:p>
        </p:txBody>
      </p:sp>
      <p:sp>
        <p:nvSpPr>
          <p:cNvPr id="5" name="Slide Number Placeholder 4"/>
          <p:cNvSpPr>
            <a:spLocks noGrp="1"/>
          </p:cNvSpPr>
          <p:nvPr>
            <p:ph type="sldNum" sz="quarter" idx="12"/>
          </p:nvPr>
        </p:nvSpPr>
        <p:spPr/>
        <p:txBody>
          <a:bodyPr/>
          <a:lstStyle/>
          <a:p>
            <a:fld id="{80F651BF-149D-47E5-90AA-949720DAA3E3}" type="slidenum">
              <a:rPr lang="en-MY" altLang="en-US" smtClean="0"/>
              <a:pPr/>
              <a:t>‹#›</a:t>
            </a:fld>
            <a:endParaRPr lang="en-MY" altLang="en-US"/>
          </a:p>
        </p:txBody>
      </p:sp>
    </p:spTree>
    <p:extLst>
      <p:ext uri="{BB962C8B-B14F-4D97-AF65-F5344CB8AC3E}">
        <p14:creationId xmlns="" xmlns:p14="http://schemas.microsoft.com/office/powerpoint/2010/main" val="3238976713"/>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grpSp>
        <p:nvGrpSpPr>
          <p:cNvPr id="2" name="Group 160"/>
          <p:cNvGrpSpPr/>
          <p:nvPr/>
        </p:nvGrpSpPr>
        <p:grpSpPr bwMode="hidden">
          <a:xfrm>
            <a:off x="-1" y="0"/>
            <a:ext cx="9144002" cy="6858000"/>
            <a:chOff x="-1" y="0"/>
            <a:chExt cx="12192002" cy="6858000"/>
          </a:xfrm>
        </p:grpSpPr>
        <p:cxnSp>
          <p:nvCxnSpPr>
            <p:cNvPr id="162" name="Straight Connector 161"/>
            <p:cNvCxnSpPr/>
            <p:nvPr/>
          </p:nvCxnSpPr>
          <p:spPr bwMode="hidden">
            <a:xfrm>
              <a:off x="610194"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3" name="Straight Connector 162"/>
            <p:cNvCxnSpPr/>
            <p:nvPr/>
          </p:nvCxnSpPr>
          <p:spPr bwMode="hidden">
            <a:xfrm>
              <a:off x="1829332"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4" name="Straight Connector 163"/>
            <p:cNvCxnSpPr/>
            <p:nvPr/>
          </p:nvCxnSpPr>
          <p:spPr bwMode="hidden">
            <a:xfrm>
              <a:off x="3048470"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5" name="Straight Connector 164"/>
            <p:cNvCxnSpPr/>
            <p:nvPr/>
          </p:nvCxnSpPr>
          <p:spPr bwMode="hidden">
            <a:xfrm>
              <a:off x="4267608"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6" name="Straight Connector 165"/>
            <p:cNvCxnSpPr/>
            <p:nvPr/>
          </p:nvCxnSpPr>
          <p:spPr bwMode="hidden">
            <a:xfrm>
              <a:off x="5486746"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7" name="Straight Connector 166"/>
            <p:cNvCxnSpPr/>
            <p:nvPr/>
          </p:nvCxnSpPr>
          <p:spPr bwMode="hidden">
            <a:xfrm>
              <a:off x="6705884"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8" name="Straight Connector 167"/>
            <p:cNvCxnSpPr/>
            <p:nvPr/>
          </p:nvCxnSpPr>
          <p:spPr bwMode="hidden">
            <a:xfrm>
              <a:off x="7925022"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9" name="Straight Connector 168"/>
            <p:cNvCxnSpPr/>
            <p:nvPr/>
          </p:nvCxnSpPr>
          <p:spPr bwMode="hidden">
            <a:xfrm>
              <a:off x="9144160"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0" name="Straight Connector 169"/>
            <p:cNvCxnSpPr/>
            <p:nvPr/>
          </p:nvCxnSpPr>
          <p:spPr bwMode="hidden">
            <a:xfrm>
              <a:off x="10363298"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1" name="Straight Connector 170"/>
            <p:cNvCxnSpPr/>
            <p:nvPr/>
          </p:nvCxnSpPr>
          <p:spPr bwMode="hidden">
            <a:xfrm>
              <a:off x="11582436"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2" name="Straight Connector 171"/>
            <p:cNvCxnSpPr/>
            <p:nvPr/>
          </p:nvCxnSpPr>
          <p:spPr bwMode="hidden">
            <a:xfrm>
              <a:off x="2819" y="386485"/>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3" name="Straight Connector 172"/>
            <p:cNvCxnSpPr/>
            <p:nvPr/>
          </p:nvCxnSpPr>
          <p:spPr bwMode="hidden">
            <a:xfrm>
              <a:off x="2819" y="1611181"/>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4" name="Straight Connector 173"/>
            <p:cNvCxnSpPr/>
            <p:nvPr/>
          </p:nvCxnSpPr>
          <p:spPr bwMode="hidden">
            <a:xfrm>
              <a:off x="2819" y="2835877"/>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5" name="Straight Connector 174"/>
            <p:cNvCxnSpPr/>
            <p:nvPr/>
          </p:nvCxnSpPr>
          <p:spPr bwMode="hidden">
            <a:xfrm>
              <a:off x="2819" y="4060573"/>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6" name="Straight Connector 175"/>
            <p:cNvCxnSpPr/>
            <p:nvPr/>
          </p:nvCxnSpPr>
          <p:spPr bwMode="hidden">
            <a:xfrm>
              <a:off x="2819" y="5285269"/>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7" name="Straight Connector 176"/>
            <p:cNvCxnSpPr/>
            <p:nvPr/>
          </p:nvCxnSpPr>
          <p:spPr bwMode="hidden">
            <a:xfrm>
              <a:off x="2819" y="6509965"/>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nvGrpSpPr>
            <p:cNvPr id="3" name="Group 177"/>
            <p:cNvGrpSpPr/>
            <p:nvPr userDrawn="1"/>
          </p:nvGrpSpPr>
          <p:grpSpPr bwMode="hidden">
            <a:xfrm>
              <a:off x="-1" y="0"/>
              <a:ext cx="12192001" cy="6858000"/>
              <a:chOff x="-1" y="0"/>
              <a:chExt cx="12192001" cy="6858000"/>
            </a:xfrm>
          </p:grpSpPr>
          <p:cxnSp>
            <p:nvCxnSpPr>
              <p:cNvPr id="196" name="Straight Connector 195"/>
              <p:cNvCxnSpPr/>
              <p:nvPr/>
            </p:nvCxnSpPr>
            <p:spPr bwMode="hidden">
              <a:xfrm>
                <a:off x="225425"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7" name="Straight Connector 196"/>
              <p:cNvCxnSpPr/>
              <p:nvPr/>
            </p:nvCxnSpPr>
            <p:spPr bwMode="hidden">
              <a:xfrm>
                <a:off x="1449154"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8" name="Straight Connector 197"/>
              <p:cNvCxnSpPr/>
              <p:nvPr/>
            </p:nvCxnSpPr>
            <p:spPr bwMode="hidden">
              <a:xfrm>
                <a:off x="266598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9" name="Straight Connector 198"/>
              <p:cNvCxnSpPr/>
              <p:nvPr/>
            </p:nvCxnSpPr>
            <p:spPr bwMode="hidden">
              <a:xfrm>
                <a:off x="3885119"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0" name="Straight Connector 199"/>
              <p:cNvCxnSpPr/>
              <p:nvPr/>
            </p:nvCxnSpPr>
            <p:spPr bwMode="hidden">
              <a:xfrm>
                <a:off x="510650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nvGrpSpPr>
              <p:cNvPr id="4" name="Group 200"/>
              <p:cNvGrpSpPr/>
              <p:nvPr/>
            </p:nvGrpSpPr>
            <p:grpSpPr bwMode="hidden">
              <a:xfrm>
                <a:off x="6327885" y="0"/>
                <a:ext cx="5864115" cy="5898673"/>
                <a:chOff x="6327885" y="0"/>
                <a:chExt cx="5864115" cy="5898673"/>
              </a:xfrm>
            </p:grpSpPr>
            <p:cxnSp>
              <p:nvCxnSpPr>
                <p:cNvPr id="207" name="Straight Connector 206"/>
                <p:cNvCxnSpPr/>
                <p:nvPr/>
              </p:nvCxnSpPr>
              <p:spPr bwMode="hidden">
                <a:xfrm>
                  <a:off x="6327885" y="0"/>
                  <a:ext cx="5864115" cy="5898673"/>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8" name="Straight Connector 207"/>
                <p:cNvCxnSpPr/>
                <p:nvPr/>
              </p:nvCxnSpPr>
              <p:spPr bwMode="hidden">
                <a:xfrm>
                  <a:off x="7549268" y="0"/>
                  <a:ext cx="4642732" cy="467242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9" name="Straight Connector 208"/>
                <p:cNvCxnSpPr/>
                <p:nvPr/>
              </p:nvCxnSpPr>
              <p:spPr bwMode="hidden">
                <a:xfrm>
                  <a:off x="8772997" y="0"/>
                  <a:ext cx="3419003" cy="34567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10" name="Straight Connector 209"/>
                <p:cNvCxnSpPr/>
                <p:nvPr/>
              </p:nvCxnSpPr>
              <p:spPr bwMode="hidden">
                <a:xfrm>
                  <a:off x="9982200" y="0"/>
                  <a:ext cx="2209800" cy="222646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11" name="Straight Connector 210"/>
                <p:cNvCxnSpPr/>
                <p:nvPr/>
              </p:nvCxnSpPr>
              <p:spPr bwMode="hidden">
                <a:xfrm>
                  <a:off x="11199019" y="0"/>
                  <a:ext cx="992981" cy="1002506"/>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cxnSp>
            <p:nvCxnSpPr>
              <p:cNvPr id="202" name="Straight Connector 201"/>
              <p:cNvCxnSpPr/>
              <p:nvPr/>
            </p:nvCxnSpPr>
            <p:spPr bwMode="hidden">
              <a:xfrm flipH="1" flipV="1">
                <a:off x="-1" y="1012053"/>
                <a:ext cx="5828811" cy="58459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3" name="Straight Connector 202"/>
              <p:cNvCxnSpPr/>
              <p:nvPr/>
            </p:nvCxnSpPr>
            <p:spPr bwMode="hidden">
              <a:xfrm flipH="1" flipV="1">
                <a:off x="-1" y="2227340"/>
                <a:ext cx="4614781" cy="4630658"/>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4" name="Straight Connector 203"/>
              <p:cNvCxnSpPr/>
              <p:nvPr/>
            </p:nvCxnSpPr>
            <p:spPr bwMode="hidden">
              <a:xfrm flipH="1" flipV="1">
                <a:off x="-1" y="3432149"/>
                <a:ext cx="3398419" cy="34258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5" name="Straight Connector 204"/>
              <p:cNvCxnSpPr/>
              <p:nvPr/>
            </p:nvCxnSpPr>
            <p:spPr bwMode="hidden">
              <a:xfrm flipH="1" flipV="1">
                <a:off x="-1" y="4651431"/>
                <a:ext cx="2196496" cy="2206567"/>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6" name="Straight Connector 205"/>
              <p:cNvCxnSpPr/>
              <p:nvPr/>
            </p:nvCxnSpPr>
            <p:spPr bwMode="hidden">
              <a:xfrm flipH="1" flipV="1">
                <a:off x="-1" y="5864453"/>
                <a:ext cx="987003" cy="9935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grpSp>
          <p:nvGrpSpPr>
            <p:cNvPr id="5" name="Group 178"/>
            <p:cNvGrpSpPr/>
            <p:nvPr userDrawn="1"/>
          </p:nvGrpSpPr>
          <p:grpSpPr bwMode="hidden">
            <a:xfrm flipH="1">
              <a:off x="0" y="0"/>
              <a:ext cx="12192001" cy="6858000"/>
              <a:chOff x="-1" y="0"/>
              <a:chExt cx="12192001" cy="6858000"/>
            </a:xfrm>
          </p:grpSpPr>
          <p:cxnSp>
            <p:nvCxnSpPr>
              <p:cNvPr id="180" name="Straight Connector 179"/>
              <p:cNvCxnSpPr/>
              <p:nvPr/>
            </p:nvCxnSpPr>
            <p:spPr bwMode="hidden">
              <a:xfrm>
                <a:off x="225425"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1" name="Straight Connector 180"/>
              <p:cNvCxnSpPr/>
              <p:nvPr/>
            </p:nvCxnSpPr>
            <p:spPr bwMode="hidden">
              <a:xfrm>
                <a:off x="1449154"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2" name="Straight Connector 181"/>
              <p:cNvCxnSpPr/>
              <p:nvPr/>
            </p:nvCxnSpPr>
            <p:spPr bwMode="hidden">
              <a:xfrm>
                <a:off x="266598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3" name="Straight Connector 182"/>
              <p:cNvCxnSpPr/>
              <p:nvPr/>
            </p:nvCxnSpPr>
            <p:spPr bwMode="hidden">
              <a:xfrm>
                <a:off x="3885119"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4" name="Straight Connector 183"/>
              <p:cNvCxnSpPr/>
              <p:nvPr/>
            </p:nvCxnSpPr>
            <p:spPr bwMode="hidden">
              <a:xfrm>
                <a:off x="510650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nvGrpSpPr>
              <p:cNvPr id="6" name="Group 184"/>
              <p:cNvGrpSpPr/>
              <p:nvPr/>
            </p:nvGrpSpPr>
            <p:grpSpPr bwMode="hidden">
              <a:xfrm>
                <a:off x="6327885" y="0"/>
                <a:ext cx="5864115" cy="5898673"/>
                <a:chOff x="6327885" y="0"/>
                <a:chExt cx="5864115" cy="5898673"/>
              </a:xfrm>
            </p:grpSpPr>
            <p:cxnSp>
              <p:nvCxnSpPr>
                <p:cNvPr id="191" name="Straight Connector 190"/>
                <p:cNvCxnSpPr/>
                <p:nvPr/>
              </p:nvCxnSpPr>
              <p:spPr bwMode="hidden">
                <a:xfrm>
                  <a:off x="6327885" y="0"/>
                  <a:ext cx="5864115" cy="5898673"/>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2" name="Straight Connector 191"/>
                <p:cNvCxnSpPr/>
                <p:nvPr/>
              </p:nvCxnSpPr>
              <p:spPr bwMode="hidden">
                <a:xfrm>
                  <a:off x="7549268" y="0"/>
                  <a:ext cx="4642732" cy="467242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3" name="Straight Connector 192"/>
                <p:cNvCxnSpPr/>
                <p:nvPr/>
              </p:nvCxnSpPr>
              <p:spPr bwMode="hidden">
                <a:xfrm>
                  <a:off x="8772997" y="0"/>
                  <a:ext cx="3419003" cy="34567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4" name="Straight Connector 193"/>
                <p:cNvCxnSpPr/>
                <p:nvPr/>
              </p:nvCxnSpPr>
              <p:spPr bwMode="hidden">
                <a:xfrm>
                  <a:off x="9982200" y="0"/>
                  <a:ext cx="2209800" cy="222646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5" name="Straight Connector 194"/>
                <p:cNvCxnSpPr/>
                <p:nvPr/>
              </p:nvCxnSpPr>
              <p:spPr bwMode="hidden">
                <a:xfrm>
                  <a:off x="11199019" y="0"/>
                  <a:ext cx="992981" cy="1002506"/>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cxnSp>
            <p:nvCxnSpPr>
              <p:cNvPr id="186" name="Straight Connector 185"/>
              <p:cNvCxnSpPr/>
              <p:nvPr/>
            </p:nvCxnSpPr>
            <p:spPr bwMode="hidden">
              <a:xfrm flipH="1" flipV="1">
                <a:off x="-1" y="1012053"/>
                <a:ext cx="5828811" cy="58459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7" name="Straight Connector 186"/>
              <p:cNvCxnSpPr/>
              <p:nvPr/>
            </p:nvCxnSpPr>
            <p:spPr bwMode="hidden">
              <a:xfrm flipH="1" flipV="1">
                <a:off x="-1" y="2227340"/>
                <a:ext cx="4614781" cy="4630658"/>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8" name="Straight Connector 187"/>
              <p:cNvCxnSpPr/>
              <p:nvPr/>
            </p:nvCxnSpPr>
            <p:spPr bwMode="hidden">
              <a:xfrm flipH="1" flipV="1">
                <a:off x="-1" y="3432149"/>
                <a:ext cx="3398419" cy="34258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9" name="Straight Connector 188"/>
              <p:cNvCxnSpPr/>
              <p:nvPr/>
            </p:nvCxnSpPr>
            <p:spPr bwMode="hidden">
              <a:xfrm flipH="1" flipV="1">
                <a:off x="-1" y="4651431"/>
                <a:ext cx="2196496" cy="2206567"/>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0" name="Straight Connector 189"/>
              <p:cNvCxnSpPr/>
              <p:nvPr/>
            </p:nvCxnSpPr>
            <p:spPr bwMode="hidden">
              <a:xfrm flipH="1" flipV="1">
                <a:off x="-1" y="5864453"/>
                <a:ext cx="987003" cy="9935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grpSp>
      <p:sp>
        <p:nvSpPr>
          <p:cNvPr id="213" name="Footer Placeholder 212"/>
          <p:cNvSpPr>
            <a:spLocks noGrp="1"/>
          </p:cNvSpPr>
          <p:nvPr>
            <p:ph type="ftr" sz="quarter" idx="11"/>
          </p:nvPr>
        </p:nvSpPr>
        <p:spPr/>
        <p:txBody>
          <a:bodyPr/>
          <a:lstStyle/>
          <a:p>
            <a:endParaRPr lang="en-MY" altLang="en-US"/>
          </a:p>
        </p:txBody>
      </p:sp>
      <p:sp>
        <p:nvSpPr>
          <p:cNvPr id="212" name="Date Placeholder 211"/>
          <p:cNvSpPr>
            <a:spLocks noGrp="1"/>
          </p:cNvSpPr>
          <p:nvPr>
            <p:ph type="dt" sz="half" idx="10"/>
          </p:nvPr>
        </p:nvSpPr>
        <p:spPr/>
        <p:txBody>
          <a:bodyPr/>
          <a:lstStyle/>
          <a:p>
            <a:endParaRPr lang="en-MY" altLang="en-US"/>
          </a:p>
        </p:txBody>
      </p:sp>
      <p:sp>
        <p:nvSpPr>
          <p:cNvPr id="214" name="Slide Number Placeholder 213"/>
          <p:cNvSpPr>
            <a:spLocks noGrp="1"/>
          </p:cNvSpPr>
          <p:nvPr>
            <p:ph type="sldNum" sz="quarter" idx="12"/>
          </p:nvPr>
        </p:nvSpPr>
        <p:spPr/>
        <p:txBody>
          <a:bodyPr/>
          <a:lstStyle/>
          <a:p>
            <a:fld id="{4C1AB570-E4D9-407B-83A6-4A2C0F0BD468}" type="slidenum">
              <a:rPr lang="en-MY" altLang="en-US" smtClean="0"/>
              <a:pPr/>
              <a:t>‹#›</a:t>
            </a:fld>
            <a:endParaRPr lang="en-MY" altLang="en-US"/>
          </a:p>
        </p:txBody>
      </p:sp>
    </p:spTree>
    <p:extLst>
      <p:ext uri="{BB962C8B-B14F-4D97-AF65-F5344CB8AC3E}">
        <p14:creationId xmlns="" xmlns:p14="http://schemas.microsoft.com/office/powerpoint/2010/main" val="2146817227"/>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Pr>
        <a:gradFill flip="none" rotWithShape="1">
          <a:gsLst>
            <a:gs pos="0">
              <a:schemeClr val="accent1"/>
            </a:gs>
            <a:gs pos="100000">
              <a:schemeClr val="accent1">
                <a:lumMod val="80000"/>
              </a:schemeClr>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9" name="Group 8"/>
          <p:cNvGrpSpPr/>
          <p:nvPr/>
        </p:nvGrpSpPr>
        <p:grpSpPr bwMode="hidden">
          <a:xfrm>
            <a:off x="-1" y="0"/>
            <a:ext cx="9144002" cy="6858000"/>
            <a:chOff x="-1" y="0"/>
            <a:chExt cx="12192002" cy="6858000"/>
          </a:xfrm>
        </p:grpSpPr>
        <p:cxnSp>
          <p:nvCxnSpPr>
            <p:cNvPr id="10" name="Straight Connector 9"/>
            <p:cNvCxnSpPr/>
            <p:nvPr/>
          </p:nvCxnSpPr>
          <p:spPr bwMode="hidden">
            <a:xfrm>
              <a:off x="61019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182933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304847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426760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548674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670588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792502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914416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1036329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1158243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38648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1611181"/>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2835877"/>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bwMode="hidden">
            <a:xfrm>
              <a:off x="2819" y="4060573"/>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bwMode="hidden">
            <a:xfrm>
              <a:off x="2819" y="5285269"/>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bwMode="hidden">
            <a:xfrm>
              <a:off x="2819" y="650996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6" name="Group 25"/>
            <p:cNvGrpSpPr/>
            <p:nvPr userDrawn="1"/>
          </p:nvGrpSpPr>
          <p:grpSpPr bwMode="hidden">
            <a:xfrm>
              <a:off x="-1" y="0"/>
              <a:ext cx="12192001" cy="6858000"/>
              <a:chOff x="-1" y="0"/>
              <a:chExt cx="12192001" cy="6858000"/>
            </a:xfrm>
          </p:grpSpPr>
          <p:cxnSp>
            <p:nvCxnSpPr>
              <p:cNvPr id="44" name="Straight Connector 43"/>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bwMode="hidden">
              <a:xfrm>
                <a:off x="510650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7" name="Group 48"/>
              <p:cNvGrpSpPr/>
              <p:nvPr/>
            </p:nvGrpSpPr>
            <p:grpSpPr bwMode="hidden">
              <a:xfrm>
                <a:off x="6327885" y="0"/>
                <a:ext cx="5864115" cy="5898673"/>
                <a:chOff x="6327885" y="0"/>
                <a:chExt cx="5864115" cy="5898673"/>
              </a:xfrm>
            </p:grpSpPr>
            <p:cxnSp>
              <p:nvCxnSpPr>
                <p:cNvPr id="55" name="Straight Connector 54"/>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9" name="Straight Connector 58"/>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50" name="Straight Connector 49"/>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33" name="Group 26"/>
            <p:cNvGrpSpPr/>
            <p:nvPr userDrawn="1"/>
          </p:nvGrpSpPr>
          <p:grpSpPr bwMode="hidden">
            <a:xfrm flipH="1">
              <a:off x="0" y="0"/>
              <a:ext cx="12192001" cy="6858000"/>
              <a:chOff x="-1" y="0"/>
              <a:chExt cx="12192001" cy="6858000"/>
            </a:xfrm>
          </p:grpSpPr>
          <p:cxnSp>
            <p:nvCxnSpPr>
              <p:cNvPr id="28" name="Straight Connector 27"/>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bwMode="hidden">
              <a:xfrm>
                <a:off x="515064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49" name="Group 32"/>
              <p:cNvGrpSpPr/>
              <p:nvPr/>
            </p:nvGrpSpPr>
            <p:grpSpPr bwMode="hidden">
              <a:xfrm>
                <a:off x="6327885" y="0"/>
                <a:ext cx="5864115" cy="5898673"/>
                <a:chOff x="6327885" y="0"/>
                <a:chExt cx="5864115" cy="5898673"/>
              </a:xfrm>
            </p:grpSpPr>
            <p:cxnSp>
              <p:nvCxnSpPr>
                <p:cNvPr id="39" name="Straight Connector 38"/>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34" name="Straight Connector 33"/>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7" name="Rectangle 6"/>
          <p:cNvSpPr/>
          <p:nvPr/>
        </p:nvSpPr>
        <p:spPr>
          <a:xfrm>
            <a:off x="0" y="0"/>
            <a:ext cx="5486400" cy="6858000"/>
          </a:xfrm>
          <a:prstGeom prst="rect">
            <a:avLst/>
          </a:prstGeom>
          <a:gradFill>
            <a:gsLst>
              <a:gs pos="69000">
                <a:schemeClr val="bg1"/>
              </a:gs>
              <a:gs pos="0">
                <a:schemeClr val="bg1"/>
              </a:gs>
              <a:gs pos="100000">
                <a:schemeClr val="bg1">
                  <a:lumMod val="95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5934864" y="571500"/>
            <a:ext cx="2743200" cy="2197100"/>
          </a:xfrm>
        </p:spPr>
        <p:txBody>
          <a:bodyPr anchor="b">
            <a:normAutofit/>
          </a:bodyPr>
          <a:lstStyle>
            <a:lvl1pPr>
              <a:defRPr sz="2600">
                <a:solidFill>
                  <a:schemeClr val="bg1"/>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407398" y="571500"/>
            <a:ext cx="4663440" cy="5715000"/>
          </a:xfrm>
        </p:spPr>
        <p:txBody>
          <a:bodyPr>
            <a:normAutofit/>
          </a:bodyPr>
          <a:lstStyle>
            <a:lvl1pPr>
              <a:defRPr sz="2000"/>
            </a:lvl1pPr>
            <a:lvl2pPr>
              <a:defRPr sz="1800"/>
            </a:lvl2pPr>
            <a:lvl3pPr>
              <a:defRPr sz="1600"/>
            </a:lvl3pPr>
            <a:lvl4pPr>
              <a:defRPr sz="1400"/>
            </a:lvl4pPr>
            <a:lvl5pPr>
              <a:defRPr sz="14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5934864" y="2995012"/>
            <a:ext cx="2743200" cy="2285950"/>
          </a:xfrm>
        </p:spPr>
        <p:txBody>
          <a:bodyPr>
            <a:normAutofit/>
          </a:bodyPr>
          <a:lstStyle>
            <a:lvl1pPr marL="0" indent="0">
              <a:spcBef>
                <a:spcPts val="1200"/>
              </a:spcBef>
              <a:buNone/>
              <a:defRPr sz="16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cxnSp>
        <p:nvCxnSpPr>
          <p:cNvPr id="60" name="Straight Connector 59"/>
          <p:cNvCxnSpPr/>
          <p:nvPr/>
        </p:nvCxnSpPr>
        <p:spPr>
          <a:xfrm>
            <a:off x="5942317" y="2895600"/>
            <a:ext cx="2744483"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6" name="Footer Placeholder 5"/>
          <p:cNvSpPr>
            <a:spLocks noGrp="1"/>
          </p:cNvSpPr>
          <p:nvPr>
            <p:ph type="ftr" sz="quarter" idx="11"/>
          </p:nvPr>
        </p:nvSpPr>
        <p:spPr/>
        <p:txBody>
          <a:bodyPr/>
          <a:lstStyle/>
          <a:p>
            <a:endParaRPr lang="en-MY" altLang="en-US"/>
          </a:p>
        </p:txBody>
      </p:sp>
      <p:sp>
        <p:nvSpPr>
          <p:cNvPr id="5" name="Date Placeholder 4"/>
          <p:cNvSpPr>
            <a:spLocks noGrp="1"/>
          </p:cNvSpPr>
          <p:nvPr>
            <p:ph type="dt" sz="half" idx="10"/>
          </p:nvPr>
        </p:nvSpPr>
        <p:spPr/>
        <p:txBody>
          <a:bodyPr/>
          <a:lstStyle>
            <a:lvl1pPr>
              <a:defRPr>
                <a:solidFill>
                  <a:schemeClr val="bg1"/>
                </a:solidFill>
              </a:defRPr>
            </a:lvl1pPr>
          </a:lstStyle>
          <a:p>
            <a:endParaRPr lang="en-MY" altLang="en-US"/>
          </a:p>
        </p:txBody>
      </p:sp>
      <p:sp>
        <p:nvSpPr>
          <p:cNvPr id="8" name="Slide Number Placeholder 7"/>
          <p:cNvSpPr>
            <a:spLocks noGrp="1"/>
          </p:cNvSpPr>
          <p:nvPr>
            <p:ph type="sldNum" sz="quarter" idx="12"/>
          </p:nvPr>
        </p:nvSpPr>
        <p:spPr/>
        <p:txBody>
          <a:bodyPr/>
          <a:lstStyle>
            <a:lvl1pPr>
              <a:defRPr>
                <a:solidFill>
                  <a:schemeClr val="bg1"/>
                </a:solidFill>
              </a:defRPr>
            </a:lvl1pPr>
          </a:lstStyle>
          <a:p>
            <a:fld id="{F2F141F0-F36C-4A40-BCC7-91E755E48E59}" type="slidenum">
              <a:rPr lang="en-MY" altLang="en-US" smtClean="0"/>
              <a:pPr/>
              <a:t>‹#›</a:t>
            </a:fld>
            <a:endParaRPr lang="en-MY" altLang="en-US"/>
          </a:p>
        </p:txBody>
      </p:sp>
    </p:spTree>
    <p:extLst>
      <p:ext uri="{BB962C8B-B14F-4D97-AF65-F5344CB8AC3E}">
        <p14:creationId xmlns="" xmlns:p14="http://schemas.microsoft.com/office/powerpoint/2010/main" val="1667374130"/>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Pr>
        <a:gradFill flip="none" rotWithShape="1">
          <a:gsLst>
            <a:gs pos="0">
              <a:schemeClr val="accent1"/>
            </a:gs>
            <a:gs pos="100000">
              <a:schemeClr val="accent1">
                <a:lumMod val="80000"/>
              </a:schemeClr>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5" name="Group 7"/>
          <p:cNvGrpSpPr/>
          <p:nvPr/>
        </p:nvGrpSpPr>
        <p:grpSpPr bwMode="hidden">
          <a:xfrm>
            <a:off x="-1" y="0"/>
            <a:ext cx="9144002" cy="6858000"/>
            <a:chOff x="-1" y="0"/>
            <a:chExt cx="12192002" cy="6858000"/>
          </a:xfrm>
        </p:grpSpPr>
        <p:cxnSp>
          <p:nvCxnSpPr>
            <p:cNvPr id="9" name="Straight Connector 8"/>
            <p:cNvCxnSpPr/>
            <p:nvPr/>
          </p:nvCxnSpPr>
          <p:spPr bwMode="hidden">
            <a:xfrm>
              <a:off x="61019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bwMode="hidden">
            <a:xfrm>
              <a:off x="182933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304847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426760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548674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670588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792502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914416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1036329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1158243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2819" y="38648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1611181"/>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2835877"/>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4060573"/>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bwMode="hidden">
            <a:xfrm>
              <a:off x="2819" y="5285269"/>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bwMode="hidden">
            <a:xfrm>
              <a:off x="2819" y="650996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6" name="Group 24"/>
            <p:cNvGrpSpPr/>
            <p:nvPr/>
          </p:nvGrpSpPr>
          <p:grpSpPr bwMode="hidden">
            <a:xfrm>
              <a:off x="-1" y="0"/>
              <a:ext cx="12192001" cy="6858000"/>
              <a:chOff x="-1" y="0"/>
              <a:chExt cx="12192001" cy="6858000"/>
            </a:xfrm>
          </p:grpSpPr>
          <p:cxnSp>
            <p:nvCxnSpPr>
              <p:cNvPr id="43" name="Straight Connector 42"/>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bwMode="hidden">
              <a:xfrm>
                <a:off x="510650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7" name="Group 47"/>
              <p:cNvGrpSpPr/>
              <p:nvPr/>
            </p:nvGrpSpPr>
            <p:grpSpPr bwMode="hidden">
              <a:xfrm>
                <a:off x="6327885" y="0"/>
                <a:ext cx="5864115" cy="5898673"/>
                <a:chOff x="6327885" y="0"/>
                <a:chExt cx="5864115" cy="5898673"/>
              </a:xfrm>
            </p:grpSpPr>
            <p:cxnSp>
              <p:nvCxnSpPr>
                <p:cNvPr id="54" name="Straight Connector 53"/>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49" name="Straight Connector 48"/>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8" name="Group 25"/>
            <p:cNvGrpSpPr/>
            <p:nvPr/>
          </p:nvGrpSpPr>
          <p:grpSpPr bwMode="hidden">
            <a:xfrm flipH="1">
              <a:off x="0" y="0"/>
              <a:ext cx="12192001" cy="6858000"/>
              <a:chOff x="-1" y="0"/>
              <a:chExt cx="12192001" cy="6858000"/>
            </a:xfrm>
          </p:grpSpPr>
          <p:cxnSp>
            <p:nvCxnSpPr>
              <p:cNvPr id="27" name="Straight Connector 26"/>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bwMode="hidden">
              <a:xfrm>
                <a:off x="515064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5" name="Group 31"/>
              <p:cNvGrpSpPr/>
              <p:nvPr/>
            </p:nvGrpSpPr>
            <p:grpSpPr bwMode="hidden">
              <a:xfrm>
                <a:off x="6327885" y="0"/>
                <a:ext cx="5864115" cy="5898673"/>
                <a:chOff x="6327885" y="0"/>
                <a:chExt cx="5864115" cy="5898673"/>
              </a:xfrm>
            </p:grpSpPr>
            <p:cxnSp>
              <p:nvCxnSpPr>
                <p:cNvPr id="38" name="Straight Connector 37"/>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33" name="Straight Connector 32"/>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60" name="Rectangle 59"/>
          <p:cNvSpPr/>
          <p:nvPr/>
        </p:nvSpPr>
        <p:spPr>
          <a:xfrm>
            <a:off x="0" y="0"/>
            <a:ext cx="5486400" cy="6858000"/>
          </a:xfrm>
          <a:prstGeom prst="rect">
            <a:avLst/>
          </a:prstGeom>
          <a:gradFill>
            <a:gsLst>
              <a:gs pos="69000">
                <a:schemeClr val="bg1"/>
              </a:gs>
              <a:gs pos="0">
                <a:schemeClr val="bg1"/>
              </a:gs>
              <a:gs pos="100000">
                <a:schemeClr val="bg1">
                  <a:lumMod val="95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9" name="Straight Connector 58"/>
          <p:cNvCxnSpPr/>
          <p:nvPr/>
        </p:nvCxnSpPr>
        <p:spPr>
          <a:xfrm>
            <a:off x="5942317" y="2895600"/>
            <a:ext cx="2744483"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5932170" y="576072"/>
            <a:ext cx="2743200" cy="2194560"/>
          </a:xfrm>
        </p:spPr>
        <p:txBody>
          <a:bodyPr anchor="b">
            <a:normAutofit/>
          </a:bodyPr>
          <a:lstStyle>
            <a:lvl1pPr>
              <a:defRPr sz="2600">
                <a:solidFill>
                  <a:schemeClr val="bg1"/>
                </a:solidFill>
              </a:defRPr>
            </a:lvl1pPr>
          </a:lstStyle>
          <a:p>
            <a:r>
              <a:rPr lang="en-US" smtClean="0"/>
              <a:t>Click to edit Master title style</a:t>
            </a:r>
            <a:endParaRPr lang="en-US"/>
          </a:p>
        </p:txBody>
      </p:sp>
      <p:sp>
        <p:nvSpPr>
          <p:cNvPr id="3" name="Picture Placeholder 2" descr="An empty placeholder to add an image. Click on the placeholder and select the image that you wish to add."/>
          <p:cNvSpPr>
            <a:spLocks noGrp="1"/>
          </p:cNvSpPr>
          <p:nvPr>
            <p:ph type="pic" idx="1"/>
          </p:nvPr>
        </p:nvSpPr>
        <p:spPr>
          <a:xfrm>
            <a:off x="3309" y="-159"/>
            <a:ext cx="5486400" cy="6858000"/>
          </a:xfrm>
        </p:spPr>
        <p:txBody>
          <a:bodyPr tIns="457200">
            <a:normAutofit/>
          </a:bodyPr>
          <a:lstStyle>
            <a:lvl1pPr marL="0" indent="0" algn="ctr">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5932170" y="2999232"/>
            <a:ext cx="2743200" cy="2286000"/>
          </a:xfrm>
        </p:spPr>
        <p:txBody>
          <a:bodyPr/>
          <a:lstStyle>
            <a:lvl1pPr marL="0" indent="0">
              <a:spcBef>
                <a:spcPts val="1200"/>
              </a:spcBef>
              <a:buNone/>
              <a:defRPr sz="16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Tree>
    <p:extLst>
      <p:ext uri="{BB962C8B-B14F-4D97-AF65-F5344CB8AC3E}">
        <p14:creationId xmlns="" xmlns:p14="http://schemas.microsoft.com/office/powerpoint/2010/main" val="620318007"/>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Footer Placeholder 4"/>
          <p:cNvSpPr>
            <a:spLocks noGrp="1"/>
          </p:cNvSpPr>
          <p:nvPr>
            <p:ph type="ftr" sz="quarter" idx="11"/>
          </p:nvPr>
        </p:nvSpPr>
        <p:spPr/>
        <p:txBody>
          <a:bodyPr/>
          <a:lstStyle/>
          <a:p>
            <a:endParaRPr lang="en-MY" altLang="en-US"/>
          </a:p>
        </p:txBody>
      </p:sp>
      <p:sp>
        <p:nvSpPr>
          <p:cNvPr id="4" name="Date Placeholder 3"/>
          <p:cNvSpPr>
            <a:spLocks noGrp="1"/>
          </p:cNvSpPr>
          <p:nvPr>
            <p:ph type="dt" sz="half" idx="10"/>
          </p:nvPr>
        </p:nvSpPr>
        <p:spPr/>
        <p:txBody>
          <a:bodyPr/>
          <a:lstStyle/>
          <a:p>
            <a:endParaRPr lang="en-MY" altLang="en-US"/>
          </a:p>
        </p:txBody>
      </p:sp>
      <p:sp>
        <p:nvSpPr>
          <p:cNvPr id="6" name="Slide Number Placeholder 5"/>
          <p:cNvSpPr>
            <a:spLocks noGrp="1"/>
          </p:cNvSpPr>
          <p:nvPr>
            <p:ph type="sldNum" sz="quarter" idx="12"/>
          </p:nvPr>
        </p:nvSpPr>
        <p:spPr/>
        <p:txBody>
          <a:bodyPr/>
          <a:lstStyle/>
          <a:p>
            <a:fld id="{6EB78320-356D-46FB-B4DD-7B32F997E051}" type="slidenum">
              <a:rPr lang="en-MY" altLang="en-US" smtClean="0"/>
              <a:pPr/>
              <a:t>‹#›</a:t>
            </a:fld>
            <a:endParaRPr lang="en-MY" altLang="en-US"/>
          </a:p>
        </p:txBody>
      </p:sp>
    </p:spTree>
    <p:extLst>
      <p:ext uri="{BB962C8B-B14F-4D97-AF65-F5344CB8AC3E}">
        <p14:creationId xmlns="" xmlns:p14="http://schemas.microsoft.com/office/powerpoint/2010/main" val="2477154221"/>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906985" y="489857"/>
            <a:ext cx="1265465" cy="5301343"/>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971549" y="489857"/>
            <a:ext cx="5690508" cy="530134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Footer Placeholder 4"/>
          <p:cNvSpPr>
            <a:spLocks noGrp="1"/>
          </p:cNvSpPr>
          <p:nvPr>
            <p:ph type="ftr" sz="quarter" idx="11"/>
          </p:nvPr>
        </p:nvSpPr>
        <p:spPr/>
        <p:txBody>
          <a:bodyPr/>
          <a:lstStyle/>
          <a:p>
            <a:endParaRPr lang="en-MY" altLang="en-US"/>
          </a:p>
        </p:txBody>
      </p:sp>
      <p:sp>
        <p:nvSpPr>
          <p:cNvPr id="4" name="Date Placeholder 3"/>
          <p:cNvSpPr>
            <a:spLocks noGrp="1"/>
          </p:cNvSpPr>
          <p:nvPr>
            <p:ph type="dt" sz="half" idx="10"/>
          </p:nvPr>
        </p:nvSpPr>
        <p:spPr/>
        <p:txBody>
          <a:bodyPr/>
          <a:lstStyle/>
          <a:p>
            <a:endParaRPr lang="en-MY" altLang="en-US"/>
          </a:p>
        </p:txBody>
      </p:sp>
      <p:sp>
        <p:nvSpPr>
          <p:cNvPr id="6" name="Slide Number Placeholder 5"/>
          <p:cNvSpPr>
            <a:spLocks noGrp="1"/>
          </p:cNvSpPr>
          <p:nvPr>
            <p:ph type="sldNum" sz="quarter" idx="12"/>
          </p:nvPr>
        </p:nvSpPr>
        <p:spPr/>
        <p:txBody>
          <a:bodyPr/>
          <a:lstStyle/>
          <a:p>
            <a:fld id="{D12A719B-8C4C-46F0-BF45-FADB735175CA}" type="slidenum">
              <a:rPr lang="en-MY" altLang="en-US" smtClean="0"/>
              <a:pPr/>
              <a:t>‹#›</a:t>
            </a:fld>
            <a:endParaRPr lang="en-MY" altLang="en-US"/>
          </a:p>
        </p:txBody>
      </p:sp>
    </p:spTree>
    <p:extLst>
      <p:ext uri="{BB962C8B-B14F-4D97-AF65-F5344CB8AC3E}">
        <p14:creationId xmlns="" xmlns:p14="http://schemas.microsoft.com/office/powerpoint/2010/main" val="2524635021"/>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53000">
              <a:schemeClr val="bg1"/>
            </a:gs>
            <a:gs pos="0">
              <a:schemeClr val="bg1">
                <a:lumMod val="100000"/>
              </a:schemeClr>
            </a:gs>
            <a:gs pos="100000">
              <a:schemeClr val="bg1">
                <a:lumMod val="95000"/>
                <a:alpha val="65000"/>
              </a:schemeClr>
            </a:gs>
          </a:gsLst>
          <a:lin ang="5400000" scaled="1"/>
          <a:tileRect/>
        </a:gradFill>
        <a:effectLst/>
      </p:bgPr>
    </p:bg>
    <p:spTree>
      <p:nvGrpSpPr>
        <p:cNvPr id="1" name=""/>
        <p:cNvGrpSpPr/>
        <p:nvPr/>
      </p:nvGrpSpPr>
      <p:grpSpPr>
        <a:xfrm>
          <a:off x="0" y="0"/>
          <a:ext cx="0" cy="0"/>
          <a:chOff x="0" y="0"/>
          <a:chExt cx="0" cy="0"/>
        </a:xfrm>
      </p:grpSpPr>
      <p:grpSp>
        <p:nvGrpSpPr>
          <p:cNvPr id="7" name="Group 95"/>
          <p:cNvGrpSpPr/>
          <p:nvPr/>
        </p:nvGrpSpPr>
        <p:grpSpPr bwMode="hidden">
          <a:xfrm>
            <a:off x="-1" y="-195943"/>
            <a:ext cx="9144002" cy="6858000"/>
            <a:chOff x="-1" y="0"/>
            <a:chExt cx="12192002" cy="6858000"/>
          </a:xfrm>
        </p:grpSpPr>
        <p:cxnSp>
          <p:nvCxnSpPr>
            <p:cNvPr id="97" name="Straight Connector 96"/>
            <p:cNvCxnSpPr/>
            <p:nvPr/>
          </p:nvCxnSpPr>
          <p:spPr bwMode="hidden">
            <a:xfrm>
              <a:off x="610194"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98" name="Straight Connector 97"/>
            <p:cNvCxnSpPr/>
            <p:nvPr/>
          </p:nvCxnSpPr>
          <p:spPr bwMode="hidden">
            <a:xfrm>
              <a:off x="1829332"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99" name="Straight Connector 98"/>
            <p:cNvCxnSpPr/>
            <p:nvPr/>
          </p:nvCxnSpPr>
          <p:spPr bwMode="hidden">
            <a:xfrm>
              <a:off x="3048470"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0" name="Straight Connector 99"/>
            <p:cNvCxnSpPr/>
            <p:nvPr/>
          </p:nvCxnSpPr>
          <p:spPr bwMode="hidden">
            <a:xfrm>
              <a:off x="4267608"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1" name="Straight Connector 100"/>
            <p:cNvCxnSpPr/>
            <p:nvPr/>
          </p:nvCxnSpPr>
          <p:spPr bwMode="hidden">
            <a:xfrm>
              <a:off x="5486746"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2" name="Straight Connector 101"/>
            <p:cNvCxnSpPr/>
            <p:nvPr/>
          </p:nvCxnSpPr>
          <p:spPr bwMode="hidden">
            <a:xfrm>
              <a:off x="6705884"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3" name="Straight Connector 102"/>
            <p:cNvCxnSpPr/>
            <p:nvPr/>
          </p:nvCxnSpPr>
          <p:spPr bwMode="hidden">
            <a:xfrm>
              <a:off x="7925022"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4" name="Straight Connector 103"/>
            <p:cNvCxnSpPr/>
            <p:nvPr/>
          </p:nvCxnSpPr>
          <p:spPr bwMode="hidden">
            <a:xfrm>
              <a:off x="9144160"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5" name="Straight Connector 104"/>
            <p:cNvCxnSpPr/>
            <p:nvPr/>
          </p:nvCxnSpPr>
          <p:spPr bwMode="hidden">
            <a:xfrm>
              <a:off x="10363298"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6" name="Straight Connector 105"/>
            <p:cNvCxnSpPr/>
            <p:nvPr/>
          </p:nvCxnSpPr>
          <p:spPr bwMode="hidden">
            <a:xfrm>
              <a:off x="11582436"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7" name="Straight Connector 106"/>
            <p:cNvCxnSpPr/>
            <p:nvPr/>
          </p:nvCxnSpPr>
          <p:spPr bwMode="hidden">
            <a:xfrm>
              <a:off x="2819" y="386485"/>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8" name="Straight Connector 107"/>
            <p:cNvCxnSpPr/>
            <p:nvPr/>
          </p:nvCxnSpPr>
          <p:spPr bwMode="hidden">
            <a:xfrm>
              <a:off x="2819" y="1611181"/>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9" name="Straight Connector 108"/>
            <p:cNvCxnSpPr/>
            <p:nvPr/>
          </p:nvCxnSpPr>
          <p:spPr bwMode="hidden">
            <a:xfrm>
              <a:off x="2819" y="2835877"/>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0" name="Straight Connector 109"/>
            <p:cNvCxnSpPr/>
            <p:nvPr/>
          </p:nvCxnSpPr>
          <p:spPr bwMode="hidden">
            <a:xfrm>
              <a:off x="2819" y="4060573"/>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1" name="Straight Connector 110"/>
            <p:cNvCxnSpPr/>
            <p:nvPr/>
          </p:nvCxnSpPr>
          <p:spPr bwMode="hidden">
            <a:xfrm>
              <a:off x="2819" y="5285269"/>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2" name="Straight Connector 111"/>
            <p:cNvCxnSpPr/>
            <p:nvPr/>
          </p:nvCxnSpPr>
          <p:spPr bwMode="hidden">
            <a:xfrm>
              <a:off x="2819" y="6509965"/>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8" name="Group 112"/>
            <p:cNvGrpSpPr/>
            <p:nvPr userDrawn="1"/>
          </p:nvGrpSpPr>
          <p:grpSpPr bwMode="hidden">
            <a:xfrm>
              <a:off x="-1" y="0"/>
              <a:ext cx="12192001" cy="6858000"/>
              <a:chOff x="-1" y="0"/>
              <a:chExt cx="12192001" cy="6858000"/>
            </a:xfrm>
          </p:grpSpPr>
          <p:cxnSp>
            <p:nvCxnSpPr>
              <p:cNvPr id="131" name="Straight Connector 130"/>
              <p:cNvCxnSpPr/>
              <p:nvPr/>
            </p:nvCxnSpPr>
            <p:spPr bwMode="hidden">
              <a:xfrm>
                <a:off x="225425"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2" name="Straight Connector 131"/>
              <p:cNvCxnSpPr/>
              <p:nvPr/>
            </p:nvCxnSpPr>
            <p:spPr bwMode="hidden">
              <a:xfrm>
                <a:off x="1449154"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3" name="Straight Connector 132"/>
              <p:cNvCxnSpPr/>
              <p:nvPr/>
            </p:nvCxnSpPr>
            <p:spPr bwMode="hidden">
              <a:xfrm>
                <a:off x="266598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4" name="Straight Connector 133"/>
              <p:cNvCxnSpPr/>
              <p:nvPr/>
            </p:nvCxnSpPr>
            <p:spPr bwMode="hidden">
              <a:xfrm>
                <a:off x="3885119"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5" name="Straight Connector 134"/>
              <p:cNvCxnSpPr/>
              <p:nvPr/>
            </p:nvCxnSpPr>
            <p:spPr bwMode="hidden">
              <a:xfrm>
                <a:off x="510650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9" name="Group 135"/>
              <p:cNvGrpSpPr/>
              <p:nvPr/>
            </p:nvGrpSpPr>
            <p:grpSpPr bwMode="hidden">
              <a:xfrm>
                <a:off x="6327885" y="0"/>
                <a:ext cx="5864115" cy="5898673"/>
                <a:chOff x="6327885" y="0"/>
                <a:chExt cx="5864115" cy="5898673"/>
              </a:xfrm>
            </p:grpSpPr>
            <p:cxnSp>
              <p:nvCxnSpPr>
                <p:cNvPr id="142" name="Straight Connector 141"/>
                <p:cNvCxnSpPr/>
                <p:nvPr/>
              </p:nvCxnSpPr>
              <p:spPr bwMode="hidden">
                <a:xfrm>
                  <a:off x="6327885" y="0"/>
                  <a:ext cx="5864115" cy="5898673"/>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3" name="Straight Connector 142"/>
                <p:cNvCxnSpPr/>
                <p:nvPr/>
              </p:nvCxnSpPr>
              <p:spPr bwMode="hidden">
                <a:xfrm>
                  <a:off x="7549268" y="0"/>
                  <a:ext cx="4642732" cy="467242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4" name="Straight Connector 143"/>
                <p:cNvCxnSpPr/>
                <p:nvPr/>
              </p:nvCxnSpPr>
              <p:spPr bwMode="hidden">
                <a:xfrm>
                  <a:off x="8772997" y="0"/>
                  <a:ext cx="3419003" cy="34567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5" name="Straight Connector 144"/>
                <p:cNvCxnSpPr/>
                <p:nvPr/>
              </p:nvCxnSpPr>
              <p:spPr bwMode="hidden">
                <a:xfrm>
                  <a:off x="9982200" y="0"/>
                  <a:ext cx="2209800" cy="222646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6" name="Straight Connector 145"/>
                <p:cNvCxnSpPr/>
                <p:nvPr/>
              </p:nvCxnSpPr>
              <p:spPr bwMode="hidden">
                <a:xfrm>
                  <a:off x="11199019" y="0"/>
                  <a:ext cx="992981" cy="1002506"/>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137" name="Straight Connector 136"/>
              <p:cNvCxnSpPr/>
              <p:nvPr/>
            </p:nvCxnSpPr>
            <p:spPr bwMode="hidden">
              <a:xfrm flipH="1" flipV="1">
                <a:off x="-1" y="1012053"/>
                <a:ext cx="5828811" cy="58459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8" name="Straight Connector 137"/>
              <p:cNvCxnSpPr/>
              <p:nvPr/>
            </p:nvCxnSpPr>
            <p:spPr bwMode="hidden">
              <a:xfrm flipH="1" flipV="1">
                <a:off x="-1" y="2227340"/>
                <a:ext cx="4614781" cy="4630658"/>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9" name="Straight Connector 138"/>
              <p:cNvCxnSpPr/>
              <p:nvPr/>
            </p:nvCxnSpPr>
            <p:spPr bwMode="hidden">
              <a:xfrm flipH="1" flipV="1">
                <a:off x="-1" y="3432149"/>
                <a:ext cx="3398419" cy="34258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0" name="Straight Connector 139"/>
              <p:cNvCxnSpPr/>
              <p:nvPr/>
            </p:nvCxnSpPr>
            <p:spPr bwMode="hidden">
              <a:xfrm flipH="1" flipV="1">
                <a:off x="-1" y="4651431"/>
                <a:ext cx="2196496" cy="2206567"/>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1" name="Straight Connector 140"/>
              <p:cNvCxnSpPr/>
              <p:nvPr/>
            </p:nvCxnSpPr>
            <p:spPr bwMode="hidden">
              <a:xfrm flipH="1" flipV="1">
                <a:off x="-1" y="5864453"/>
                <a:ext cx="987003" cy="9935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10" name="Group 113"/>
            <p:cNvGrpSpPr/>
            <p:nvPr userDrawn="1"/>
          </p:nvGrpSpPr>
          <p:grpSpPr bwMode="hidden">
            <a:xfrm flipH="1">
              <a:off x="0" y="0"/>
              <a:ext cx="12192001" cy="6858000"/>
              <a:chOff x="-1" y="0"/>
              <a:chExt cx="12192001" cy="6858000"/>
            </a:xfrm>
          </p:grpSpPr>
          <p:cxnSp>
            <p:nvCxnSpPr>
              <p:cNvPr id="115" name="Straight Connector 114"/>
              <p:cNvCxnSpPr/>
              <p:nvPr/>
            </p:nvCxnSpPr>
            <p:spPr bwMode="hidden">
              <a:xfrm>
                <a:off x="225425"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6" name="Straight Connector 115"/>
              <p:cNvCxnSpPr/>
              <p:nvPr/>
            </p:nvCxnSpPr>
            <p:spPr bwMode="hidden">
              <a:xfrm>
                <a:off x="1449154"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7" name="Straight Connector 116"/>
              <p:cNvCxnSpPr/>
              <p:nvPr/>
            </p:nvCxnSpPr>
            <p:spPr bwMode="hidden">
              <a:xfrm>
                <a:off x="266598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8" name="Straight Connector 117"/>
              <p:cNvCxnSpPr/>
              <p:nvPr/>
            </p:nvCxnSpPr>
            <p:spPr bwMode="hidden">
              <a:xfrm>
                <a:off x="3885119"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9" name="Straight Connector 118"/>
              <p:cNvCxnSpPr/>
              <p:nvPr/>
            </p:nvCxnSpPr>
            <p:spPr bwMode="hidden">
              <a:xfrm>
                <a:off x="510650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11" name="Group 119"/>
              <p:cNvGrpSpPr/>
              <p:nvPr/>
            </p:nvGrpSpPr>
            <p:grpSpPr bwMode="hidden">
              <a:xfrm>
                <a:off x="6327885" y="0"/>
                <a:ext cx="5864115" cy="5898673"/>
                <a:chOff x="6327885" y="0"/>
                <a:chExt cx="5864115" cy="5898673"/>
              </a:xfrm>
            </p:grpSpPr>
            <p:cxnSp>
              <p:nvCxnSpPr>
                <p:cNvPr id="126" name="Straight Connector 125"/>
                <p:cNvCxnSpPr/>
                <p:nvPr/>
              </p:nvCxnSpPr>
              <p:spPr bwMode="hidden">
                <a:xfrm>
                  <a:off x="6327885" y="0"/>
                  <a:ext cx="5864115" cy="5898673"/>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7" name="Straight Connector 126"/>
                <p:cNvCxnSpPr/>
                <p:nvPr/>
              </p:nvCxnSpPr>
              <p:spPr bwMode="hidden">
                <a:xfrm>
                  <a:off x="7549268" y="0"/>
                  <a:ext cx="4642732" cy="467242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8" name="Straight Connector 127"/>
                <p:cNvCxnSpPr/>
                <p:nvPr/>
              </p:nvCxnSpPr>
              <p:spPr bwMode="hidden">
                <a:xfrm>
                  <a:off x="8772997" y="0"/>
                  <a:ext cx="3419003" cy="34567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9" name="Straight Connector 128"/>
                <p:cNvCxnSpPr/>
                <p:nvPr/>
              </p:nvCxnSpPr>
              <p:spPr bwMode="hidden">
                <a:xfrm>
                  <a:off x="9982200" y="0"/>
                  <a:ext cx="2209800" cy="222646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0" name="Straight Connector 129"/>
                <p:cNvCxnSpPr/>
                <p:nvPr/>
              </p:nvCxnSpPr>
              <p:spPr bwMode="hidden">
                <a:xfrm>
                  <a:off x="11199019" y="0"/>
                  <a:ext cx="992981" cy="1002506"/>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121" name="Straight Connector 120"/>
              <p:cNvCxnSpPr/>
              <p:nvPr/>
            </p:nvCxnSpPr>
            <p:spPr bwMode="hidden">
              <a:xfrm flipH="1" flipV="1">
                <a:off x="-1" y="1012053"/>
                <a:ext cx="5828811" cy="58459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2" name="Straight Connector 121"/>
              <p:cNvCxnSpPr/>
              <p:nvPr/>
            </p:nvCxnSpPr>
            <p:spPr bwMode="hidden">
              <a:xfrm flipH="1" flipV="1">
                <a:off x="-1" y="2227340"/>
                <a:ext cx="4614781" cy="4630658"/>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3" name="Straight Connector 122"/>
              <p:cNvCxnSpPr/>
              <p:nvPr/>
            </p:nvCxnSpPr>
            <p:spPr bwMode="hidden">
              <a:xfrm flipH="1" flipV="1">
                <a:off x="-1" y="3432149"/>
                <a:ext cx="3398419" cy="34258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4" name="Straight Connector 123"/>
              <p:cNvCxnSpPr/>
              <p:nvPr/>
            </p:nvCxnSpPr>
            <p:spPr bwMode="hidden">
              <a:xfrm flipH="1" flipV="1">
                <a:off x="-1" y="4651431"/>
                <a:ext cx="2196496" cy="2206567"/>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5" name="Straight Connector 124"/>
              <p:cNvCxnSpPr/>
              <p:nvPr/>
            </p:nvCxnSpPr>
            <p:spPr bwMode="hidden">
              <a:xfrm flipH="1" flipV="1">
                <a:off x="-1" y="5864453"/>
                <a:ext cx="987003" cy="9935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2" name="Title Placeholder 1"/>
          <p:cNvSpPr>
            <a:spLocks noGrp="1"/>
          </p:cNvSpPr>
          <p:nvPr>
            <p:ph type="title"/>
          </p:nvPr>
        </p:nvSpPr>
        <p:spPr>
          <a:xfrm>
            <a:off x="971550" y="503854"/>
            <a:ext cx="7200900" cy="1142385"/>
          </a:xfrm>
          <a:prstGeom prst="rect">
            <a:avLst/>
          </a:prstGeom>
        </p:spPr>
        <p:txBody>
          <a:bodyPr vert="horz" lIns="91440" tIns="45720" rIns="91440" bIns="45720" rtlCol="0" anchor="b">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971550" y="1981201"/>
            <a:ext cx="7200900" cy="3809999"/>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cxnSp>
        <p:nvCxnSpPr>
          <p:cNvPr id="148" name="Straight Connector 147"/>
          <p:cNvCxnSpPr/>
          <p:nvPr/>
        </p:nvCxnSpPr>
        <p:spPr>
          <a:xfrm>
            <a:off x="457200" y="6172200"/>
            <a:ext cx="8229600" cy="0"/>
          </a:xfrm>
          <a:prstGeom prst="line">
            <a:avLst/>
          </a:prstGeom>
          <a:ln w="127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5" name="Footer Placeholder 4"/>
          <p:cNvSpPr>
            <a:spLocks noGrp="1"/>
          </p:cNvSpPr>
          <p:nvPr>
            <p:ph type="ftr" sz="quarter" idx="3"/>
          </p:nvPr>
        </p:nvSpPr>
        <p:spPr>
          <a:xfrm>
            <a:off x="457200" y="6289679"/>
            <a:ext cx="4596023" cy="222436"/>
          </a:xfrm>
          <a:prstGeom prst="rect">
            <a:avLst/>
          </a:prstGeom>
        </p:spPr>
        <p:txBody>
          <a:bodyPr vert="horz" lIns="91440" tIns="45720" rIns="91440" bIns="45720" rtlCol="0" anchor="ctr"/>
          <a:lstStyle>
            <a:lvl1pPr algn="l">
              <a:defRPr sz="1100">
                <a:solidFill>
                  <a:schemeClr val="tx1">
                    <a:lumMod val="90000"/>
                    <a:lumOff val="10000"/>
                  </a:schemeClr>
                </a:solidFill>
              </a:defRPr>
            </a:lvl1pPr>
          </a:lstStyle>
          <a:p>
            <a:endParaRPr lang="en-MY" altLang="en-US"/>
          </a:p>
        </p:txBody>
      </p:sp>
      <p:sp>
        <p:nvSpPr>
          <p:cNvPr id="4" name="Date Placeholder 3"/>
          <p:cNvSpPr>
            <a:spLocks noGrp="1"/>
          </p:cNvSpPr>
          <p:nvPr>
            <p:ph type="dt" sz="half" idx="2"/>
          </p:nvPr>
        </p:nvSpPr>
        <p:spPr>
          <a:xfrm>
            <a:off x="6970531" y="6289679"/>
            <a:ext cx="724460" cy="222436"/>
          </a:xfrm>
          <a:prstGeom prst="rect">
            <a:avLst/>
          </a:prstGeom>
        </p:spPr>
        <p:txBody>
          <a:bodyPr vert="horz" lIns="91440" tIns="45720" rIns="91440" bIns="45720" rtlCol="0" anchor="ctr"/>
          <a:lstStyle>
            <a:lvl1pPr algn="r">
              <a:defRPr sz="1100">
                <a:solidFill>
                  <a:schemeClr val="tx1">
                    <a:lumMod val="90000"/>
                    <a:lumOff val="10000"/>
                  </a:schemeClr>
                </a:solidFill>
              </a:defRPr>
            </a:lvl1pPr>
          </a:lstStyle>
          <a:p>
            <a:endParaRPr lang="en-MY" altLang="en-US"/>
          </a:p>
        </p:txBody>
      </p:sp>
      <p:sp>
        <p:nvSpPr>
          <p:cNvPr id="6" name="Slide Number Placeholder 5"/>
          <p:cNvSpPr>
            <a:spLocks noGrp="1"/>
          </p:cNvSpPr>
          <p:nvPr>
            <p:ph type="sldNum" sz="quarter" idx="4"/>
          </p:nvPr>
        </p:nvSpPr>
        <p:spPr>
          <a:xfrm>
            <a:off x="7998983" y="6289679"/>
            <a:ext cx="689162" cy="222436"/>
          </a:xfrm>
          <a:prstGeom prst="rect">
            <a:avLst/>
          </a:prstGeom>
        </p:spPr>
        <p:txBody>
          <a:bodyPr vert="horz" lIns="91440" tIns="45720" rIns="91440" bIns="45720" rtlCol="0" anchor="ctr"/>
          <a:lstStyle>
            <a:lvl1pPr algn="r">
              <a:defRPr sz="1100">
                <a:solidFill>
                  <a:schemeClr val="tx1">
                    <a:lumMod val="90000"/>
                    <a:lumOff val="10000"/>
                  </a:schemeClr>
                </a:solidFill>
              </a:defRPr>
            </a:lvl1pPr>
          </a:lstStyle>
          <a:p>
            <a:fld id="{71A1CC28-32E2-43F2-AF6F-F9FC88A5E36B}" type="slidenum">
              <a:rPr lang="en-MY" altLang="en-US" smtClean="0"/>
              <a:pPr/>
              <a:t>‹#›</a:t>
            </a:fld>
            <a:endParaRPr lang="en-MY" altLang="en-US"/>
          </a:p>
        </p:txBody>
      </p:sp>
      <p:pic>
        <p:nvPicPr>
          <p:cNvPr id="59" name="Picture 58" descr="New UpTop red Logo.png"/>
          <p:cNvPicPr>
            <a:picLocks noChangeAspect="1"/>
          </p:cNvPicPr>
          <p:nvPr userDrawn="1"/>
        </p:nvPicPr>
        <p:blipFill>
          <a:blip r:embed="rId13" cstate="print"/>
          <a:stretch>
            <a:fillRect/>
          </a:stretch>
        </p:blipFill>
        <p:spPr>
          <a:xfrm>
            <a:off x="7543800" y="6248400"/>
            <a:ext cx="1089680" cy="457200"/>
          </a:xfrm>
          <a:prstGeom prst="rect">
            <a:avLst/>
          </a:prstGeom>
        </p:spPr>
      </p:pic>
    </p:spTree>
    <p:extLst>
      <p:ext uri="{BB962C8B-B14F-4D97-AF65-F5344CB8AC3E}">
        <p14:creationId xmlns="" xmlns:p14="http://schemas.microsoft.com/office/powerpoint/2010/main" val="1943259863"/>
      </p:ext>
    </p:extLst>
  </p:cSld>
  <p:clrMap bg1="lt1" tx1="dk1" bg2="lt2" tx2="dk2" accent1="accent1" accent2="accent2" accent3="accent3" accent4="accent4" accent5="accent5" accent6="accent6" hlink="hlink" folHlink="folHlink"/>
  <p:sldLayoutIdLst>
    <p:sldLayoutId id="2147483700" r:id="rId1"/>
    <p:sldLayoutId id="2147483701" r:id="rId2"/>
    <p:sldLayoutId id="2147483702" r:id="rId3"/>
    <p:sldLayoutId id="2147483703" r:id="rId4"/>
    <p:sldLayoutId id="2147483704" r:id="rId5"/>
    <p:sldLayoutId id="2147483705" r:id="rId6"/>
    <p:sldLayoutId id="2147483706" r:id="rId7"/>
    <p:sldLayoutId id="2147483707" r:id="rId8"/>
    <p:sldLayoutId id="2147483708" r:id="rId9"/>
    <p:sldLayoutId id="2147483709" r:id="rId10"/>
    <p:sldLayoutId id="2147483710" r:id="rId11"/>
  </p:sldLayoutIdLst>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xStyles>
    <p:titleStyle>
      <a:lvl1pPr algn="l" defTabSz="914400" rtl="0" eaLnBrk="1" latinLnBrk="0" hangingPunct="1">
        <a:lnSpc>
          <a:spcPct val="90000"/>
        </a:lnSpc>
        <a:spcBef>
          <a:spcPct val="0"/>
        </a:spcBef>
        <a:buNone/>
        <a:defRPr sz="3200" b="1" kern="1200">
          <a:solidFill>
            <a:schemeClr val="accent1">
              <a:lumMod val="75000"/>
            </a:schemeClr>
          </a:solidFill>
          <a:latin typeface="+mj-lt"/>
          <a:ea typeface="+mj-ea"/>
          <a:cs typeface="+mj-cs"/>
        </a:defRPr>
      </a:lvl1pPr>
    </p:titleStyle>
    <p:bodyStyle>
      <a:lvl1pPr marL="228600" indent="-228600" algn="l" defTabSz="914400" rtl="0" eaLnBrk="1" latinLnBrk="0" hangingPunct="1">
        <a:lnSpc>
          <a:spcPct val="90000"/>
        </a:lnSpc>
        <a:spcBef>
          <a:spcPts val="1800"/>
        </a:spcBef>
        <a:buClr>
          <a:schemeClr val="accent1">
            <a:lumMod val="75000"/>
          </a:schemeClr>
        </a:buClr>
        <a:buSzPct val="100000"/>
        <a:buFont typeface="Arial" pitchFamily="34" charset="0"/>
        <a:buChar char="▪"/>
        <a:defRPr sz="2000" kern="1200">
          <a:solidFill>
            <a:schemeClr val="tx1"/>
          </a:solidFill>
          <a:latin typeface="+mn-lt"/>
          <a:ea typeface="+mn-ea"/>
          <a:cs typeface="+mn-cs"/>
        </a:defRPr>
      </a:lvl1pPr>
      <a:lvl2pPr marL="457200" indent="-182880" algn="l" defTabSz="914400" rtl="0" eaLnBrk="1" latinLnBrk="0" hangingPunct="1">
        <a:lnSpc>
          <a:spcPct val="90000"/>
        </a:lnSpc>
        <a:spcBef>
          <a:spcPts val="1200"/>
        </a:spcBef>
        <a:buClr>
          <a:schemeClr val="accent1">
            <a:lumMod val="75000"/>
          </a:schemeClr>
        </a:buClr>
        <a:buSzPct val="100000"/>
        <a:buFont typeface="Arial" pitchFamily="34" charset="0"/>
        <a:buChar char="▪"/>
        <a:defRPr sz="2000" kern="1200">
          <a:solidFill>
            <a:schemeClr val="tx1"/>
          </a:solidFill>
          <a:latin typeface="+mn-lt"/>
          <a:ea typeface="+mn-ea"/>
          <a:cs typeface="+mn-cs"/>
        </a:defRPr>
      </a:lvl2pPr>
      <a:lvl3pPr marL="685800" indent="-179388" algn="l" defTabSz="914400" rtl="0" eaLnBrk="1" latinLnBrk="0" hangingPunct="1">
        <a:lnSpc>
          <a:spcPct val="90000"/>
        </a:lnSpc>
        <a:spcBef>
          <a:spcPts val="800"/>
        </a:spcBef>
        <a:buClr>
          <a:schemeClr val="accent1">
            <a:lumMod val="75000"/>
          </a:schemeClr>
        </a:buClr>
        <a:buSzPct val="100000"/>
        <a:buFont typeface="Arial" pitchFamily="34" charset="0"/>
        <a:buChar char="▪"/>
        <a:defRPr sz="1800" kern="1200">
          <a:solidFill>
            <a:schemeClr val="tx1"/>
          </a:solidFill>
          <a:latin typeface="+mn-lt"/>
          <a:ea typeface="+mn-ea"/>
          <a:cs typeface="+mn-cs"/>
        </a:defRPr>
      </a:lvl3pPr>
      <a:lvl4pPr marL="914400" indent="-182880" algn="l" defTabSz="914400" rtl="0" eaLnBrk="1" latinLnBrk="0" hangingPunct="1">
        <a:lnSpc>
          <a:spcPct val="90000"/>
        </a:lnSpc>
        <a:spcBef>
          <a:spcPts val="800"/>
        </a:spcBef>
        <a:buClr>
          <a:schemeClr val="accent1">
            <a:lumMod val="75000"/>
          </a:schemeClr>
        </a:buClr>
        <a:buSzPct val="100000"/>
        <a:buFont typeface="Arial" pitchFamily="34" charset="0"/>
        <a:buChar char="▪"/>
        <a:defRPr sz="1600" kern="1200">
          <a:solidFill>
            <a:schemeClr val="tx1"/>
          </a:solidFill>
          <a:latin typeface="+mn-lt"/>
          <a:ea typeface="+mn-ea"/>
          <a:cs typeface="+mn-cs"/>
        </a:defRPr>
      </a:lvl4pPr>
      <a:lvl5pPr marL="1143000" indent="-179388" algn="l" defTabSz="914400" rtl="0" eaLnBrk="1" latinLnBrk="0" hangingPunct="1">
        <a:lnSpc>
          <a:spcPct val="90000"/>
        </a:lnSpc>
        <a:spcBef>
          <a:spcPts val="600"/>
        </a:spcBef>
        <a:buClr>
          <a:schemeClr val="accent1">
            <a:lumMod val="75000"/>
          </a:schemeClr>
        </a:buClr>
        <a:buSzPct val="100000"/>
        <a:buFont typeface="Arial" pitchFamily="34" charset="0"/>
        <a:buChar char="▪"/>
        <a:defRPr sz="1600" kern="1200">
          <a:solidFill>
            <a:schemeClr val="tx1"/>
          </a:solidFill>
          <a:latin typeface="+mn-lt"/>
          <a:ea typeface="+mn-ea"/>
          <a:cs typeface="+mn-cs"/>
        </a:defRPr>
      </a:lvl5pPr>
      <a:lvl6pPr marL="1371600" indent="-182880" algn="l" defTabSz="914400" rtl="0" eaLnBrk="1" latinLnBrk="0" hangingPunct="1">
        <a:lnSpc>
          <a:spcPct val="90000"/>
        </a:lnSpc>
        <a:spcBef>
          <a:spcPts val="600"/>
        </a:spcBef>
        <a:buClr>
          <a:schemeClr val="accent1">
            <a:lumMod val="75000"/>
          </a:schemeClr>
        </a:buClr>
        <a:buSzPct val="100000"/>
        <a:buFont typeface="Arial" pitchFamily="34" charset="0"/>
        <a:buChar char="▪"/>
        <a:defRPr sz="1400" kern="1200">
          <a:solidFill>
            <a:schemeClr val="tx1"/>
          </a:solidFill>
          <a:latin typeface="+mn-lt"/>
          <a:ea typeface="+mn-ea"/>
          <a:cs typeface="+mn-cs"/>
        </a:defRPr>
      </a:lvl6pPr>
      <a:lvl7pPr marL="1600200" indent="-179388" algn="l" defTabSz="914400" rtl="0" eaLnBrk="1" latinLnBrk="0" hangingPunct="1">
        <a:lnSpc>
          <a:spcPct val="90000"/>
        </a:lnSpc>
        <a:spcBef>
          <a:spcPts val="600"/>
        </a:spcBef>
        <a:buClr>
          <a:schemeClr val="accent1">
            <a:lumMod val="75000"/>
          </a:schemeClr>
        </a:buClr>
        <a:buSzPct val="100000"/>
        <a:buFont typeface="Arial" pitchFamily="34" charset="0"/>
        <a:buChar char="▪"/>
        <a:defRPr sz="1400" kern="1200">
          <a:solidFill>
            <a:schemeClr val="tx1"/>
          </a:solidFill>
          <a:latin typeface="+mn-lt"/>
          <a:ea typeface="+mn-ea"/>
          <a:cs typeface="+mn-cs"/>
        </a:defRPr>
      </a:lvl7pPr>
      <a:lvl8pPr marL="1828800" indent="-182880" algn="l" defTabSz="914400" rtl="0" eaLnBrk="1" latinLnBrk="0" hangingPunct="1">
        <a:lnSpc>
          <a:spcPct val="90000"/>
        </a:lnSpc>
        <a:spcBef>
          <a:spcPts val="600"/>
        </a:spcBef>
        <a:buClr>
          <a:schemeClr val="accent1">
            <a:lumMod val="75000"/>
          </a:schemeClr>
        </a:buClr>
        <a:buSzPct val="100000"/>
        <a:buFont typeface="Arial" pitchFamily="34" charset="0"/>
        <a:buChar char="▪"/>
        <a:defRPr sz="1400" kern="1200">
          <a:solidFill>
            <a:schemeClr val="tx1"/>
          </a:solidFill>
          <a:latin typeface="+mn-lt"/>
          <a:ea typeface="+mn-ea"/>
          <a:cs typeface="+mn-cs"/>
        </a:defRPr>
      </a:lvl8pPr>
      <a:lvl9pPr marL="1878012" indent="0" algn="l" defTabSz="914400" rtl="0" eaLnBrk="1" latinLnBrk="0" hangingPunct="1">
        <a:lnSpc>
          <a:spcPct val="90000"/>
        </a:lnSpc>
        <a:spcBef>
          <a:spcPts val="600"/>
        </a:spcBef>
        <a:buClr>
          <a:schemeClr val="accent1">
            <a:lumMod val="75000"/>
          </a:schemeClr>
        </a:buClr>
        <a:buSzPct val="100000"/>
        <a:buFont typeface="Arial" pitchFamily="34" charset="0"/>
        <a:buNone/>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 xmlns:p15="http://schemas.microsoft.com/office/powerpoint/2012/main">
        <p15:guide id="1" orient="horz" pos="2160" userDrawn="1">
          <p15:clr>
            <a:srgbClr val="F26B43"/>
          </p15:clr>
        </p15:guide>
        <p15:guide id="2" pos="3840"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21174CD-402F-4B22-AC79-4EBBD3FFA854}"/>
              </a:ext>
            </a:extLst>
          </p:cNvPr>
          <p:cNvSpPr>
            <a:spLocks noGrp="1"/>
          </p:cNvSpPr>
          <p:nvPr>
            <p:ph type="ctrTitle"/>
          </p:nvPr>
        </p:nvSpPr>
        <p:spPr>
          <a:xfrm>
            <a:off x="533400" y="2133600"/>
            <a:ext cx="8077200" cy="2057400"/>
          </a:xfrm>
        </p:spPr>
        <p:txBody>
          <a:bodyPr>
            <a:normAutofit/>
          </a:bodyPr>
          <a:lstStyle/>
          <a:p>
            <a:r>
              <a:rPr lang="en-MY" sz="6000" dirty="0" smtClean="0"/>
              <a:t>MEASUREMENT AND ANALYSIS - I</a:t>
            </a:r>
            <a:endParaRPr lang="en-MY" sz="6000" dirty="0"/>
          </a:p>
        </p:txBody>
      </p:sp>
      <p:sp>
        <p:nvSpPr>
          <p:cNvPr id="3" name="Subtitle 2">
            <a:extLst>
              <a:ext uri="{FF2B5EF4-FFF2-40B4-BE49-F238E27FC236}">
                <a16:creationId xmlns="" xmlns:a16="http://schemas.microsoft.com/office/drawing/2014/main" id="{DDCD4EA5-C14F-41D1-894D-E0D3BD47E6E5}"/>
              </a:ext>
            </a:extLst>
          </p:cNvPr>
          <p:cNvSpPr>
            <a:spLocks noGrp="1"/>
          </p:cNvSpPr>
          <p:nvPr>
            <p:ph type="subTitle" idx="1"/>
          </p:nvPr>
        </p:nvSpPr>
        <p:spPr/>
        <p:txBody>
          <a:bodyPr/>
          <a:lstStyle/>
          <a:p>
            <a:r>
              <a:rPr lang="en-MY" dirty="0" err="1"/>
              <a:t>SPHRi</a:t>
            </a:r>
            <a:endParaRPr lang="en-MY" dirty="0"/>
          </a:p>
        </p:txBody>
      </p:sp>
    </p:spTree>
    <p:extLst>
      <p:ext uri="{BB962C8B-B14F-4D97-AF65-F5344CB8AC3E}">
        <p14:creationId xmlns="" xmlns:p14="http://schemas.microsoft.com/office/powerpoint/2010/main" val="2133342085"/>
      </p:ext>
    </p:extLst>
  </p:cSld>
  <p:clrMapOvr>
    <a:masterClrMapping/>
  </p:clrMapOvr>
  <p:transition spd="med">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xmlns="" id="{6E484E89-3E8A-40D4-BF77-F38EBE167C76}"/>
              </a:ext>
            </a:extLst>
          </p:cNvPr>
          <p:cNvGraphicFramePr>
            <a:graphicFrameLocks noGrp="1"/>
          </p:cNvGraphicFramePr>
          <p:nvPr>
            <p:ph idx="1"/>
          </p:nvPr>
        </p:nvGraphicFramePr>
        <p:xfrm>
          <a:off x="304800" y="685800"/>
          <a:ext cx="8382000" cy="52578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xmlns="" val="760487510"/>
      </p:ext>
    </p:extLst>
  </p:cSld>
  <p:clrMapOvr>
    <a:masterClrMapping/>
  </p:clrMapOvr>
  <p:transition spd="med">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228600"/>
            <a:ext cx="7200900" cy="579439"/>
          </a:xfrm>
        </p:spPr>
        <p:txBody>
          <a:bodyPr/>
          <a:lstStyle/>
          <a:p>
            <a:r>
              <a:rPr lang="en-US" dirty="0" smtClean="0"/>
              <a:t>Subjective attitudinal measures</a:t>
            </a:r>
            <a:endParaRPr lang="en-US" dirty="0"/>
          </a:p>
        </p:txBody>
      </p:sp>
      <p:sp>
        <p:nvSpPr>
          <p:cNvPr id="3" name="Content Placeholder 2"/>
          <p:cNvSpPr>
            <a:spLocks noGrp="1"/>
          </p:cNvSpPr>
          <p:nvPr>
            <p:ph idx="1"/>
          </p:nvPr>
        </p:nvSpPr>
        <p:spPr>
          <a:xfrm>
            <a:off x="381000" y="1066800"/>
            <a:ext cx="8077200" cy="4953000"/>
          </a:xfrm>
        </p:spPr>
        <p:txBody>
          <a:bodyPr>
            <a:normAutofit lnSpcReduction="10000"/>
          </a:bodyPr>
          <a:lstStyle/>
          <a:p>
            <a:pPr>
              <a:buNone/>
            </a:pPr>
            <a:r>
              <a:rPr lang="en-US" sz="2400" dirty="0" smtClean="0"/>
              <a:t>The value of an HR activity or the performance of the entire HR department can be assessed with subjective behavioral measures. This assessment is sometimes called an HR audit</a:t>
            </a:r>
          </a:p>
          <a:p>
            <a:endParaRPr lang="en-US" sz="2400" dirty="0" smtClean="0"/>
          </a:p>
          <a:p>
            <a:r>
              <a:rPr lang="en-US" sz="2400" dirty="0" smtClean="0"/>
              <a:t>A human resource audit evaluates the effectiveness of the human resource department</a:t>
            </a:r>
          </a:p>
          <a:p>
            <a:r>
              <a:rPr lang="en-US" sz="2400" dirty="0" smtClean="0"/>
              <a:t>How well do the policies and programs sponsored by the human resource department meet the needs of the employees and the company</a:t>
            </a:r>
          </a:p>
          <a:p>
            <a:r>
              <a:rPr lang="en-US" sz="2400" dirty="0" smtClean="0"/>
              <a:t>Most HR audits rely on the subjective judgments and candid feedback of line managers or the professional opinions of external experts</a:t>
            </a:r>
            <a:endParaRPr lang="en-US" sz="2400" dirty="0"/>
          </a:p>
        </p:txBody>
      </p:sp>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228600"/>
            <a:ext cx="7200900" cy="579439"/>
          </a:xfrm>
        </p:spPr>
        <p:txBody>
          <a:bodyPr/>
          <a:lstStyle/>
          <a:p>
            <a:r>
              <a:rPr lang="en-US" dirty="0" smtClean="0"/>
              <a:t>HR AUDITS</a:t>
            </a:r>
            <a:endParaRPr lang="en-US" dirty="0"/>
          </a:p>
        </p:txBody>
      </p:sp>
      <p:sp>
        <p:nvSpPr>
          <p:cNvPr id="3" name="Content Placeholder 2"/>
          <p:cNvSpPr>
            <a:spLocks noGrp="1"/>
          </p:cNvSpPr>
          <p:nvPr>
            <p:ph idx="1"/>
          </p:nvPr>
        </p:nvSpPr>
        <p:spPr>
          <a:xfrm>
            <a:off x="152400" y="914400"/>
            <a:ext cx="8763000" cy="5334000"/>
          </a:xfrm>
        </p:spPr>
        <p:txBody>
          <a:bodyPr>
            <a:noAutofit/>
          </a:bodyPr>
          <a:lstStyle/>
          <a:p>
            <a:r>
              <a:rPr lang="en-US" sz="2400" dirty="0" smtClean="0"/>
              <a:t>A </a:t>
            </a:r>
            <a:r>
              <a:rPr lang="en-US" sz="2400" i="1" dirty="0" smtClean="0"/>
              <a:t>compliance audit </a:t>
            </a:r>
            <a:r>
              <a:rPr lang="en-US" sz="2400" dirty="0" smtClean="0"/>
              <a:t>focuses on risk mitigation issues, such as the firm’s diversity measures, pension plan participation, payroll accuracy, and other aspects of compensation and benefits. Compliance audits are often performed after an alleged violation to ensure that the current policies are appropriate and if they are being followed.</a:t>
            </a:r>
          </a:p>
          <a:p>
            <a:endParaRPr lang="en-US" sz="1200" dirty="0" smtClean="0"/>
          </a:p>
          <a:p>
            <a:r>
              <a:rPr lang="en-US" sz="2400" dirty="0" smtClean="0"/>
              <a:t>A </a:t>
            </a:r>
            <a:r>
              <a:rPr lang="en-US" sz="2400" i="1" dirty="0" smtClean="0"/>
              <a:t>value- creation audit </a:t>
            </a:r>
            <a:r>
              <a:rPr lang="en-US" sz="2400" dirty="0" smtClean="0"/>
              <a:t>focuses broadly on how well the HR policies and programs correlate with the business priorities and whether the HR activities can be performed more efficiently. A full audit would examine all HR functional areas, including staffing and recruitment, job analysis and descriptions, compensation and benefits programs, performance management, training and development, employee relations and policies, and HR metrics.</a:t>
            </a:r>
            <a:endParaRPr lang="en-US" sz="2400" dirty="0"/>
          </a:p>
        </p:txBody>
      </p:sp>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28600"/>
            <a:ext cx="8153400" cy="655639"/>
          </a:xfrm>
        </p:spPr>
        <p:txBody>
          <a:bodyPr/>
          <a:lstStyle/>
          <a:p>
            <a:r>
              <a:rPr lang="en-US" dirty="0" smtClean="0"/>
              <a:t>HUMAN RESOURCE AUDIT PROCESS</a:t>
            </a:r>
            <a:endParaRPr lang="en-US" dirty="0"/>
          </a:p>
        </p:txBody>
      </p:sp>
      <p:pic>
        <p:nvPicPr>
          <p:cNvPr id="2062" name="Picture 14"/>
          <p:cNvPicPr>
            <a:picLocks noChangeAspect="1" noChangeArrowheads="1"/>
          </p:cNvPicPr>
          <p:nvPr/>
        </p:nvPicPr>
        <p:blipFill>
          <a:blip r:embed="rId2"/>
          <a:srcRect/>
          <a:stretch>
            <a:fillRect/>
          </a:stretch>
        </p:blipFill>
        <p:spPr bwMode="auto">
          <a:xfrm>
            <a:off x="990600" y="1143000"/>
            <a:ext cx="6884132" cy="4705350"/>
          </a:xfrm>
          <a:prstGeom prst="rect">
            <a:avLst/>
          </a:prstGeom>
          <a:noFill/>
          <a:ln w="9525">
            <a:noFill/>
            <a:miter lim="800000"/>
            <a:headEnd/>
            <a:tailEnd/>
          </a:ln>
          <a:effectLst/>
        </p:spPr>
      </p:pic>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xmlns="" id="{6E484E89-3E8A-40D4-BF77-F38EBE167C76}"/>
              </a:ext>
            </a:extLst>
          </p:cNvPr>
          <p:cNvGraphicFramePr>
            <a:graphicFrameLocks noGrp="1"/>
          </p:cNvGraphicFramePr>
          <p:nvPr>
            <p:ph idx="1"/>
          </p:nvPr>
        </p:nvGraphicFramePr>
        <p:xfrm>
          <a:off x="304800" y="685800"/>
          <a:ext cx="8382000" cy="52578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xmlns="" val="760487510"/>
      </p:ext>
    </p:extLst>
  </p:cSld>
  <p:clrMapOvr>
    <a:masterClrMapping/>
  </p:clrMapOvr>
  <p:transition spd="med">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61AA5AA2-82A5-4040-9212-C1B56CE42E9A}"/>
              </a:ext>
            </a:extLst>
          </p:cNvPr>
          <p:cNvSpPr>
            <a:spLocks noGrp="1"/>
          </p:cNvSpPr>
          <p:nvPr>
            <p:ph type="title"/>
          </p:nvPr>
        </p:nvSpPr>
        <p:spPr/>
        <p:txBody>
          <a:bodyPr/>
          <a:lstStyle/>
          <a:p>
            <a:r>
              <a:rPr lang="en-MY" dirty="0"/>
              <a:t>Research Methods</a:t>
            </a:r>
          </a:p>
        </p:txBody>
      </p:sp>
      <p:sp>
        <p:nvSpPr>
          <p:cNvPr id="4" name="TextBox 3">
            <a:extLst>
              <a:ext uri="{FF2B5EF4-FFF2-40B4-BE49-F238E27FC236}">
                <a16:creationId xmlns="" xmlns:a16="http://schemas.microsoft.com/office/drawing/2014/main" id="{A0B2B4DD-46ED-4D8E-A965-A0C0CF193711}"/>
              </a:ext>
            </a:extLst>
          </p:cNvPr>
          <p:cNvSpPr txBox="1"/>
          <p:nvPr/>
        </p:nvSpPr>
        <p:spPr>
          <a:xfrm>
            <a:off x="914400" y="1844824"/>
            <a:ext cx="7772400" cy="2677656"/>
          </a:xfrm>
          <a:prstGeom prst="rect">
            <a:avLst/>
          </a:prstGeom>
          <a:noFill/>
        </p:spPr>
        <p:txBody>
          <a:bodyPr wrap="square" rtlCol="0">
            <a:spAutoFit/>
          </a:bodyPr>
          <a:lstStyle/>
          <a:p>
            <a:endParaRPr lang="en-MY" sz="2400" dirty="0"/>
          </a:p>
          <a:p>
            <a:pPr marL="285750" indent="-285750">
              <a:buFont typeface="Wingdings" panose="05000000000000000000" pitchFamily="2" charset="2"/>
              <a:buChar char="§"/>
            </a:pPr>
            <a:r>
              <a:rPr lang="en-MY" sz="2400" b="1" dirty="0"/>
              <a:t>Qualitative data: </a:t>
            </a:r>
            <a:r>
              <a:rPr lang="en-MY" sz="2400" dirty="0"/>
              <a:t>It is the non-numerical data. For </a:t>
            </a:r>
            <a:r>
              <a:rPr lang="en-MY" sz="2400" dirty="0" err="1"/>
              <a:t>eg.</a:t>
            </a:r>
            <a:r>
              <a:rPr lang="en-MY" sz="2400" dirty="0"/>
              <a:t>, texture of the skin, colour of eyes, etc.</a:t>
            </a:r>
          </a:p>
          <a:p>
            <a:pPr marL="285750" indent="-285750">
              <a:buFont typeface="Wingdings" panose="05000000000000000000" pitchFamily="2" charset="2"/>
              <a:buChar char="§"/>
            </a:pPr>
            <a:endParaRPr lang="en-MY" sz="2400" dirty="0"/>
          </a:p>
          <a:p>
            <a:pPr marL="285750" indent="-285750">
              <a:buFont typeface="Wingdings" panose="05000000000000000000" pitchFamily="2" charset="2"/>
              <a:buChar char="§"/>
            </a:pPr>
            <a:r>
              <a:rPr lang="en-MY" sz="2400" b="1" dirty="0"/>
              <a:t>Quantitative data: </a:t>
            </a:r>
            <a:r>
              <a:rPr lang="en-MY" sz="2400" dirty="0"/>
              <a:t>Quantitative data is given in numbers. Data in the form of questions such as “how much”, “how many”, gives the quantitative data.</a:t>
            </a:r>
          </a:p>
        </p:txBody>
      </p:sp>
    </p:spTree>
    <p:extLst>
      <p:ext uri="{BB962C8B-B14F-4D97-AF65-F5344CB8AC3E}">
        <p14:creationId xmlns="" xmlns:p14="http://schemas.microsoft.com/office/powerpoint/2010/main" val="2237395342"/>
      </p:ext>
    </p:extLst>
  </p:cSld>
  <p:clrMapOvr>
    <a:masterClrMapping/>
  </p:clrMapOvr>
  <p:transition spd="med">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793756B-83EA-4322-BF65-92DCABE02F53}"/>
              </a:ext>
            </a:extLst>
          </p:cNvPr>
          <p:cNvSpPr>
            <a:spLocks noGrp="1"/>
          </p:cNvSpPr>
          <p:nvPr>
            <p:ph type="title"/>
          </p:nvPr>
        </p:nvSpPr>
        <p:spPr/>
        <p:txBody>
          <a:bodyPr/>
          <a:lstStyle/>
          <a:p>
            <a:r>
              <a:rPr lang="en-MY" dirty="0"/>
              <a:t>Qualitative and Quantitative Research</a:t>
            </a:r>
          </a:p>
        </p:txBody>
      </p:sp>
      <p:pic>
        <p:nvPicPr>
          <p:cNvPr id="5" name="Picture 4">
            <a:extLst>
              <a:ext uri="{FF2B5EF4-FFF2-40B4-BE49-F238E27FC236}">
                <a16:creationId xmlns="" xmlns:a16="http://schemas.microsoft.com/office/drawing/2014/main" id="{9642976E-3C40-4A52-A880-D05E924C87E3}"/>
              </a:ext>
            </a:extLst>
          </p:cNvPr>
          <p:cNvPicPr>
            <a:picLocks noChangeAspect="1"/>
          </p:cNvPicPr>
          <p:nvPr/>
        </p:nvPicPr>
        <p:blipFill>
          <a:blip r:embed="rId2"/>
          <a:stretch>
            <a:fillRect/>
          </a:stretch>
        </p:blipFill>
        <p:spPr>
          <a:xfrm>
            <a:off x="1038225" y="1619250"/>
            <a:ext cx="7067550" cy="3619500"/>
          </a:xfrm>
          <a:prstGeom prst="rect">
            <a:avLst/>
          </a:prstGeom>
        </p:spPr>
      </p:pic>
    </p:spTree>
    <p:extLst>
      <p:ext uri="{BB962C8B-B14F-4D97-AF65-F5344CB8AC3E}">
        <p14:creationId xmlns="" xmlns:p14="http://schemas.microsoft.com/office/powerpoint/2010/main" val="1949675762"/>
      </p:ext>
    </p:extLst>
  </p:cSld>
  <p:clrMapOvr>
    <a:masterClrMapping/>
  </p:clrMapOvr>
  <p:transition spd="med">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604C305-59B8-4563-9587-10831BB11514}"/>
              </a:ext>
            </a:extLst>
          </p:cNvPr>
          <p:cNvSpPr>
            <a:spLocks noGrp="1"/>
          </p:cNvSpPr>
          <p:nvPr>
            <p:ph type="title"/>
          </p:nvPr>
        </p:nvSpPr>
        <p:spPr/>
        <p:txBody>
          <a:bodyPr/>
          <a:lstStyle/>
          <a:p>
            <a:r>
              <a:rPr lang="en-MY" dirty="0"/>
              <a:t>Qualitative Methods</a:t>
            </a:r>
          </a:p>
        </p:txBody>
      </p:sp>
      <p:pic>
        <p:nvPicPr>
          <p:cNvPr id="5" name="Picture 4">
            <a:extLst>
              <a:ext uri="{FF2B5EF4-FFF2-40B4-BE49-F238E27FC236}">
                <a16:creationId xmlns="" xmlns:a16="http://schemas.microsoft.com/office/drawing/2014/main" id="{8FD449E0-6A97-4CB6-9E5E-16DB3DF89249}"/>
              </a:ext>
            </a:extLst>
          </p:cNvPr>
          <p:cNvPicPr>
            <a:picLocks noChangeAspect="1"/>
          </p:cNvPicPr>
          <p:nvPr/>
        </p:nvPicPr>
        <p:blipFill>
          <a:blip r:embed="rId2"/>
          <a:stretch>
            <a:fillRect/>
          </a:stretch>
        </p:blipFill>
        <p:spPr>
          <a:xfrm>
            <a:off x="1259632" y="1700808"/>
            <a:ext cx="6391275" cy="4343400"/>
          </a:xfrm>
          <a:prstGeom prst="rect">
            <a:avLst/>
          </a:prstGeom>
        </p:spPr>
      </p:pic>
    </p:spTree>
    <p:extLst>
      <p:ext uri="{BB962C8B-B14F-4D97-AF65-F5344CB8AC3E}">
        <p14:creationId xmlns="" xmlns:p14="http://schemas.microsoft.com/office/powerpoint/2010/main" val="2011608111"/>
      </p:ext>
    </p:extLst>
  </p:cSld>
  <p:clrMapOvr>
    <a:masterClrMapping/>
  </p:clrMapOvr>
  <p:transition spd="med">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546A535A-3110-4E5E-BB45-2E41ABD2021B}"/>
              </a:ext>
            </a:extLst>
          </p:cNvPr>
          <p:cNvSpPr>
            <a:spLocks noGrp="1"/>
          </p:cNvSpPr>
          <p:nvPr>
            <p:ph type="title"/>
          </p:nvPr>
        </p:nvSpPr>
        <p:spPr>
          <a:xfrm>
            <a:off x="990600" y="152400"/>
            <a:ext cx="7200900" cy="608985"/>
          </a:xfrm>
        </p:spPr>
        <p:txBody>
          <a:bodyPr/>
          <a:lstStyle/>
          <a:p>
            <a:r>
              <a:rPr lang="en-MY" dirty="0"/>
              <a:t>Quantitative Research</a:t>
            </a:r>
          </a:p>
        </p:txBody>
      </p:sp>
      <p:sp>
        <p:nvSpPr>
          <p:cNvPr id="4" name="TextBox 3">
            <a:extLst>
              <a:ext uri="{FF2B5EF4-FFF2-40B4-BE49-F238E27FC236}">
                <a16:creationId xmlns="" xmlns:a16="http://schemas.microsoft.com/office/drawing/2014/main" id="{1CB971EB-C25C-4C19-966A-4A4569619352}"/>
              </a:ext>
            </a:extLst>
          </p:cNvPr>
          <p:cNvSpPr txBox="1"/>
          <p:nvPr/>
        </p:nvSpPr>
        <p:spPr>
          <a:xfrm>
            <a:off x="533400" y="838200"/>
            <a:ext cx="8188932" cy="5262979"/>
          </a:xfrm>
          <a:prstGeom prst="rect">
            <a:avLst/>
          </a:prstGeom>
          <a:noFill/>
        </p:spPr>
        <p:txBody>
          <a:bodyPr wrap="square" rtlCol="0">
            <a:spAutoFit/>
          </a:bodyPr>
          <a:lstStyle/>
          <a:p>
            <a:r>
              <a:rPr lang="en-MY" sz="1600" dirty="0"/>
              <a:t>1. </a:t>
            </a:r>
            <a:r>
              <a:rPr lang="en-MY" sz="1600" b="1" dirty="0"/>
              <a:t>Regression analysis </a:t>
            </a:r>
            <a:r>
              <a:rPr lang="en-MY" sz="1600" dirty="0"/>
              <a:t>includes any techniques for </a:t>
            </a:r>
            <a:r>
              <a:rPr lang="en-MY" sz="1600" dirty="0" err="1"/>
              <a:t>modeling</a:t>
            </a:r>
            <a:r>
              <a:rPr lang="en-MY" sz="1600" dirty="0"/>
              <a:t> and </a:t>
            </a:r>
            <a:r>
              <a:rPr lang="en-MY" sz="1600" dirty="0" err="1"/>
              <a:t>analyzing</a:t>
            </a:r>
            <a:r>
              <a:rPr lang="en-MY" sz="1600" dirty="0"/>
              <a:t> several variables, when the focus is on the relationship between a dependent variable and one or more independent variables. That always is shown on a scatter diagram.</a:t>
            </a:r>
          </a:p>
          <a:p>
            <a:pPr marL="342900" indent="-342900">
              <a:buAutoNum type="arabicPeriod"/>
            </a:pPr>
            <a:endParaRPr lang="en-MY" sz="1600" dirty="0"/>
          </a:p>
          <a:p>
            <a:r>
              <a:rPr lang="en-MY" sz="1600" dirty="0"/>
              <a:t>2. </a:t>
            </a:r>
            <a:r>
              <a:rPr lang="en-MY" sz="1600" b="1" dirty="0"/>
              <a:t>Analysis of variance </a:t>
            </a:r>
            <a:r>
              <a:rPr lang="en-MY" sz="1600" dirty="0"/>
              <a:t>(ANOVA) is a collection of statistical models, and their associated procedures, in which the observed variance in a particular variable is partitioned into components attributable to different sources of variation.</a:t>
            </a:r>
          </a:p>
          <a:p>
            <a:endParaRPr lang="en-MY" sz="1600" dirty="0"/>
          </a:p>
          <a:p>
            <a:r>
              <a:rPr lang="en-MY" sz="1600" dirty="0"/>
              <a:t>3. </a:t>
            </a:r>
            <a:r>
              <a:rPr lang="en-MY" sz="1600" b="1" dirty="0"/>
              <a:t>Factor analysis </a:t>
            </a:r>
            <a:r>
              <a:rPr lang="en-MY" sz="1600" dirty="0"/>
              <a:t>is a statistical method used to describe variability among observed variables in terms of a potentially lower number of unobserved variables called factors.</a:t>
            </a:r>
          </a:p>
          <a:p>
            <a:endParaRPr lang="en-MY" sz="1600" dirty="0"/>
          </a:p>
          <a:p>
            <a:r>
              <a:rPr lang="en-MY" sz="1600" dirty="0"/>
              <a:t>4. </a:t>
            </a:r>
            <a:r>
              <a:rPr lang="en-MY" sz="1600" b="1" dirty="0"/>
              <a:t>Cluster analysis </a:t>
            </a:r>
            <a:r>
              <a:rPr lang="en-MY" sz="1600" dirty="0"/>
              <a:t>or clustering is the assignment of a set of observations into subsets (called clusters) so that observations in the same cluster are similar in some sense.</a:t>
            </a:r>
          </a:p>
          <a:p>
            <a:endParaRPr lang="en-MY" sz="1600" dirty="0"/>
          </a:p>
          <a:p>
            <a:r>
              <a:rPr lang="en-MY" sz="1600" dirty="0"/>
              <a:t>5. </a:t>
            </a:r>
            <a:r>
              <a:rPr lang="en-MY" sz="1600" b="1" dirty="0"/>
              <a:t>Structural equation </a:t>
            </a:r>
            <a:r>
              <a:rPr lang="en-MY" sz="1600" b="1" dirty="0" err="1"/>
              <a:t>modeling</a:t>
            </a:r>
            <a:r>
              <a:rPr lang="en-MY" sz="1600" b="1" dirty="0"/>
              <a:t> </a:t>
            </a:r>
            <a:r>
              <a:rPr lang="en-MY" sz="1600" dirty="0"/>
              <a:t>(SEM) is a statistical technique for testing and estimating causal relations using a combination of statistical data and qualitative causal assumptions.</a:t>
            </a:r>
          </a:p>
          <a:p>
            <a:endParaRPr lang="en-MY" sz="1600" dirty="0"/>
          </a:p>
          <a:p>
            <a:r>
              <a:rPr lang="en-MY" sz="1600" dirty="0"/>
              <a:t>6. </a:t>
            </a:r>
            <a:r>
              <a:rPr lang="en-MY" sz="1600" b="1" dirty="0"/>
              <a:t>Operations research </a:t>
            </a:r>
            <a:r>
              <a:rPr lang="en-MY" sz="1600" dirty="0"/>
              <a:t>(OR, also referred to as decision science or management science) encompasses a wide range of problem-solving techniques and methods applied in the pursuit of improved decision-making and efficiency.</a:t>
            </a:r>
          </a:p>
        </p:txBody>
      </p:sp>
    </p:spTree>
    <p:extLst>
      <p:ext uri="{BB962C8B-B14F-4D97-AF65-F5344CB8AC3E}">
        <p14:creationId xmlns="" xmlns:p14="http://schemas.microsoft.com/office/powerpoint/2010/main" val="57932960"/>
      </p:ext>
    </p:extLst>
  </p:cSld>
  <p:clrMapOvr>
    <a:masterClrMapping/>
  </p:clrMapOvr>
  <p:transition spd="med">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40A36EA-AF6E-4555-AF3D-0B48221392CE}"/>
              </a:ext>
            </a:extLst>
          </p:cNvPr>
          <p:cNvSpPr>
            <a:spLocks noGrp="1"/>
          </p:cNvSpPr>
          <p:nvPr>
            <p:ph type="title"/>
          </p:nvPr>
        </p:nvSpPr>
        <p:spPr/>
        <p:txBody>
          <a:bodyPr/>
          <a:lstStyle/>
          <a:p>
            <a:r>
              <a:rPr lang="en-MY" dirty="0"/>
              <a:t>Comparing Qualitative and Quantitative Research</a:t>
            </a:r>
          </a:p>
        </p:txBody>
      </p:sp>
      <p:pic>
        <p:nvPicPr>
          <p:cNvPr id="5" name="Picture 4">
            <a:extLst>
              <a:ext uri="{FF2B5EF4-FFF2-40B4-BE49-F238E27FC236}">
                <a16:creationId xmlns="" xmlns:a16="http://schemas.microsoft.com/office/drawing/2014/main" id="{235A71E6-8CC2-4E71-9655-A6B85AA1B2E4}"/>
              </a:ext>
            </a:extLst>
          </p:cNvPr>
          <p:cNvPicPr>
            <a:picLocks noChangeAspect="1"/>
          </p:cNvPicPr>
          <p:nvPr/>
        </p:nvPicPr>
        <p:blipFill>
          <a:blip r:embed="rId2"/>
          <a:stretch>
            <a:fillRect/>
          </a:stretch>
        </p:blipFill>
        <p:spPr>
          <a:xfrm>
            <a:off x="914400" y="1772816"/>
            <a:ext cx="7636229" cy="3868638"/>
          </a:xfrm>
          <a:prstGeom prst="rect">
            <a:avLst/>
          </a:prstGeom>
        </p:spPr>
      </p:pic>
    </p:spTree>
    <p:extLst>
      <p:ext uri="{BB962C8B-B14F-4D97-AF65-F5344CB8AC3E}">
        <p14:creationId xmlns="" xmlns:p14="http://schemas.microsoft.com/office/powerpoint/2010/main" val="4119691568"/>
      </p:ext>
    </p:extLst>
  </p:cSld>
  <p:clrMapOvr>
    <a:masterClrMapping/>
  </p:clrMapOvr>
  <p:transition spd="med">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C9467D12-0928-471F-986C-4C4229959B30}"/>
              </a:ext>
            </a:extLst>
          </p:cNvPr>
          <p:cNvSpPr>
            <a:spLocks noGrp="1"/>
          </p:cNvSpPr>
          <p:nvPr>
            <p:ph type="title"/>
          </p:nvPr>
        </p:nvSpPr>
        <p:spPr/>
        <p:txBody>
          <a:bodyPr/>
          <a:lstStyle/>
          <a:p>
            <a:r>
              <a:rPr lang="en-MY" dirty="0"/>
              <a:t>Types of Measurement</a:t>
            </a:r>
          </a:p>
        </p:txBody>
      </p:sp>
      <p:pic>
        <p:nvPicPr>
          <p:cNvPr id="6" name="Picture 5">
            <a:extLst>
              <a:ext uri="{FF2B5EF4-FFF2-40B4-BE49-F238E27FC236}">
                <a16:creationId xmlns="" xmlns:a16="http://schemas.microsoft.com/office/drawing/2014/main" id="{EEB1E77D-E0D3-4F36-A78B-E9C5B50D8DED}"/>
              </a:ext>
            </a:extLst>
          </p:cNvPr>
          <p:cNvPicPr>
            <a:picLocks noChangeAspect="1"/>
          </p:cNvPicPr>
          <p:nvPr/>
        </p:nvPicPr>
        <p:blipFill>
          <a:blip r:embed="rId2"/>
          <a:stretch>
            <a:fillRect/>
          </a:stretch>
        </p:blipFill>
        <p:spPr>
          <a:xfrm>
            <a:off x="1475656" y="1916832"/>
            <a:ext cx="6870643" cy="3359820"/>
          </a:xfrm>
          <a:prstGeom prst="rect">
            <a:avLst/>
          </a:prstGeom>
        </p:spPr>
      </p:pic>
    </p:spTree>
    <p:extLst>
      <p:ext uri="{BB962C8B-B14F-4D97-AF65-F5344CB8AC3E}">
        <p14:creationId xmlns="" xmlns:p14="http://schemas.microsoft.com/office/powerpoint/2010/main" val="1072870056"/>
      </p:ext>
    </p:extLst>
  </p:cSld>
  <p:clrMapOvr>
    <a:masterClrMapping/>
  </p:clrMapOvr>
  <p:transition spd="med">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E1BF56FC-F591-43B3-935F-58BD3DAABD19}"/>
              </a:ext>
            </a:extLst>
          </p:cNvPr>
          <p:cNvSpPr>
            <a:spLocks noGrp="1"/>
          </p:cNvSpPr>
          <p:nvPr>
            <p:ph type="title"/>
          </p:nvPr>
        </p:nvSpPr>
        <p:spPr/>
        <p:txBody>
          <a:bodyPr/>
          <a:lstStyle/>
          <a:p>
            <a:r>
              <a:rPr lang="en-MY" dirty="0"/>
              <a:t>Types of Measurement</a:t>
            </a:r>
          </a:p>
        </p:txBody>
      </p:sp>
      <p:sp>
        <p:nvSpPr>
          <p:cNvPr id="4" name="TextBox 3">
            <a:extLst>
              <a:ext uri="{FF2B5EF4-FFF2-40B4-BE49-F238E27FC236}">
                <a16:creationId xmlns="" xmlns:a16="http://schemas.microsoft.com/office/drawing/2014/main" id="{A0998B04-0040-46E7-81B4-4B775669514D}"/>
              </a:ext>
            </a:extLst>
          </p:cNvPr>
          <p:cNvSpPr txBox="1"/>
          <p:nvPr/>
        </p:nvSpPr>
        <p:spPr>
          <a:xfrm>
            <a:off x="914400" y="1844824"/>
            <a:ext cx="7546032" cy="4247317"/>
          </a:xfrm>
          <a:prstGeom prst="rect">
            <a:avLst/>
          </a:prstGeom>
          <a:noFill/>
        </p:spPr>
        <p:txBody>
          <a:bodyPr wrap="square" rtlCol="0">
            <a:spAutoFit/>
          </a:bodyPr>
          <a:lstStyle/>
          <a:p>
            <a:r>
              <a:rPr lang="en-MY" b="1" dirty="0"/>
              <a:t>Nominal data </a:t>
            </a:r>
            <a:r>
              <a:rPr lang="en-MY" dirty="0"/>
              <a:t>consist of categories or dimensions and have no numerical meaning by themselves. Examples of nominal data include race, hair colour, and marital status.</a:t>
            </a:r>
          </a:p>
          <a:p>
            <a:endParaRPr lang="en-MY" dirty="0"/>
          </a:p>
          <a:p>
            <a:r>
              <a:rPr lang="en-MY" b="1" dirty="0"/>
              <a:t>Ordinal data </a:t>
            </a:r>
            <a:r>
              <a:rPr lang="en-MY" dirty="0"/>
              <a:t>are rank orders. Examples of ordinal data include baseball standings (“Who’s in first place?”), seniority lists (“She is third from the top), and budget requests.</a:t>
            </a:r>
          </a:p>
          <a:p>
            <a:endParaRPr lang="en-MY" dirty="0"/>
          </a:p>
          <a:p>
            <a:r>
              <a:rPr lang="en-MY" b="1" dirty="0"/>
              <a:t>Interval data </a:t>
            </a:r>
            <a:r>
              <a:rPr lang="en-MY" dirty="0"/>
              <a:t>have equal intervals but not necessarily equal ratios. Examples of interval data include performance ratings, the temperature outside, and a score on a personality test. </a:t>
            </a:r>
          </a:p>
          <a:p>
            <a:endParaRPr lang="en-MY" dirty="0"/>
          </a:p>
          <a:p>
            <a:r>
              <a:rPr lang="en-MY" b="1" dirty="0"/>
              <a:t>Ratio data </a:t>
            </a:r>
            <a:r>
              <a:rPr lang="en-MY" dirty="0"/>
              <a:t>have equal ratios and a true zero point. Examples of ratio data include salary, height, and the number of job applicants. </a:t>
            </a:r>
          </a:p>
          <a:p>
            <a:endParaRPr lang="en-MY" dirty="0"/>
          </a:p>
        </p:txBody>
      </p:sp>
    </p:spTree>
    <p:extLst>
      <p:ext uri="{BB962C8B-B14F-4D97-AF65-F5344CB8AC3E}">
        <p14:creationId xmlns="" xmlns:p14="http://schemas.microsoft.com/office/powerpoint/2010/main" val="1084555599"/>
      </p:ext>
    </p:extLst>
  </p:cSld>
  <p:clrMapOvr>
    <a:masterClrMapping/>
  </p:clrMapOvr>
  <p:transition spd="med">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76A7DB2A-D33B-46B3-BB29-7741CC906D91}"/>
              </a:ext>
            </a:extLst>
          </p:cNvPr>
          <p:cNvSpPr>
            <a:spLocks noGrp="1"/>
          </p:cNvSpPr>
          <p:nvPr>
            <p:ph type="title"/>
          </p:nvPr>
        </p:nvSpPr>
        <p:spPr/>
        <p:txBody>
          <a:bodyPr/>
          <a:lstStyle/>
          <a:p>
            <a:r>
              <a:rPr lang="en-MY" dirty="0"/>
              <a:t>Mean, Median and Mode</a:t>
            </a:r>
          </a:p>
        </p:txBody>
      </p:sp>
      <p:pic>
        <p:nvPicPr>
          <p:cNvPr id="5" name="Picture 4">
            <a:extLst>
              <a:ext uri="{FF2B5EF4-FFF2-40B4-BE49-F238E27FC236}">
                <a16:creationId xmlns="" xmlns:a16="http://schemas.microsoft.com/office/drawing/2014/main" id="{20B61794-B118-4E3F-A0C1-9E16A8AF213B}"/>
              </a:ext>
            </a:extLst>
          </p:cNvPr>
          <p:cNvPicPr>
            <a:picLocks noChangeAspect="1"/>
          </p:cNvPicPr>
          <p:nvPr/>
        </p:nvPicPr>
        <p:blipFill>
          <a:blip r:embed="rId2"/>
          <a:stretch>
            <a:fillRect/>
          </a:stretch>
        </p:blipFill>
        <p:spPr>
          <a:xfrm>
            <a:off x="1475656" y="1772816"/>
            <a:ext cx="5372100" cy="4124325"/>
          </a:xfrm>
          <a:prstGeom prst="rect">
            <a:avLst/>
          </a:prstGeom>
        </p:spPr>
      </p:pic>
    </p:spTree>
    <p:extLst>
      <p:ext uri="{BB962C8B-B14F-4D97-AF65-F5344CB8AC3E}">
        <p14:creationId xmlns="" xmlns:p14="http://schemas.microsoft.com/office/powerpoint/2010/main" val="2467610459"/>
      </p:ext>
    </p:extLst>
  </p:cSld>
  <p:clrMapOvr>
    <a:masterClrMapping/>
  </p:clrMapOvr>
  <p:transition spd="med">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30C9F973-923A-41FB-A007-079CF23FCB50}"/>
              </a:ext>
            </a:extLst>
          </p:cNvPr>
          <p:cNvSpPr>
            <a:spLocks noGrp="1"/>
          </p:cNvSpPr>
          <p:nvPr>
            <p:ph type="title"/>
          </p:nvPr>
        </p:nvSpPr>
        <p:spPr>
          <a:xfrm>
            <a:off x="914400" y="228600"/>
            <a:ext cx="7200900" cy="685185"/>
          </a:xfrm>
        </p:spPr>
        <p:txBody>
          <a:bodyPr/>
          <a:lstStyle/>
          <a:p>
            <a:r>
              <a:rPr lang="en-MY" dirty="0"/>
              <a:t>Essentials of Statistics</a:t>
            </a:r>
          </a:p>
        </p:txBody>
      </p:sp>
      <p:sp>
        <p:nvSpPr>
          <p:cNvPr id="4" name="TextBox 3">
            <a:extLst>
              <a:ext uri="{FF2B5EF4-FFF2-40B4-BE49-F238E27FC236}">
                <a16:creationId xmlns="" xmlns:a16="http://schemas.microsoft.com/office/drawing/2014/main" id="{0FA07627-3FA9-4ED1-A2E9-22920761C716}"/>
              </a:ext>
            </a:extLst>
          </p:cNvPr>
          <p:cNvSpPr txBox="1"/>
          <p:nvPr/>
        </p:nvSpPr>
        <p:spPr>
          <a:xfrm>
            <a:off x="762000" y="1143000"/>
            <a:ext cx="7931224" cy="5078313"/>
          </a:xfrm>
          <a:prstGeom prst="rect">
            <a:avLst/>
          </a:prstGeom>
          <a:noFill/>
        </p:spPr>
        <p:txBody>
          <a:bodyPr wrap="square" rtlCol="0">
            <a:spAutoFit/>
          </a:bodyPr>
          <a:lstStyle/>
          <a:p>
            <a:r>
              <a:rPr lang="en-MY" dirty="0"/>
              <a:t>A measure of central tendency is a single value that attempts to describe a set of data by identifying the central position within that set of data. As such, measures of central tendency are sometimes called measures of central location</a:t>
            </a:r>
          </a:p>
          <a:p>
            <a:endParaRPr lang="en-MY" dirty="0"/>
          </a:p>
          <a:p>
            <a:pPr marL="285750" indent="-285750">
              <a:buFont typeface="Wingdings" panose="05000000000000000000" pitchFamily="2" charset="2"/>
              <a:buChar char="§"/>
            </a:pPr>
            <a:r>
              <a:rPr lang="en-MY" b="1" dirty="0"/>
              <a:t>Mean</a:t>
            </a:r>
            <a:r>
              <a:rPr lang="en-MY" dirty="0"/>
              <a:t> : The arithmetic average obtained by adding up all the scores and dividing by the total number of scores.</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b="1" dirty="0"/>
              <a:t>Median</a:t>
            </a:r>
            <a:r>
              <a:rPr lang="en-MY" dirty="0"/>
              <a:t> : It is the middle score, or average of middle scores in a distribution</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b="1" dirty="0"/>
              <a:t>Mode</a:t>
            </a:r>
            <a:r>
              <a:rPr lang="en-MY" dirty="0"/>
              <a:t> : The category or score with the largest frequency (or percentage) in the distribution.</a:t>
            </a:r>
          </a:p>
          <a:p>
            <a:endParaRPr lang="en-MY" dirty="0"/>
          </a:p>
          <a:p>
            <a:r>
              <a:rPr lang="en-MY" dirty="0"/>
              <a:t>The mean (average) of a data set is found by adding all numbers in the data set and then dividing by the number of values in the set. The median is the middle value when a data set is ordered from least to greatest. The mode is the number that occurs most often in a data set</a:t>
            </a:r>
          </a:p>
        </p:txBody>
      </p:sp>
    </p:spTree>
    <p:extLst>
      <p:ext uri="{BB962C8B-B14F-4D97-AF65-F5344CB8AC3E}">
        <p14:creationId xmlns="" xmlns:p14="http://schemas.microsoft.com/office/powerpoint/2010/main" val="1512034777"/>
      </p:ext>
    </p:extLst>
  </p:cSld>
  <p:clrMapOvr>
    <a:masterClrMapping/>
  </p:clrMapOvr>
  <p:transition spd="med">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B4C2F530-E2A6-4F8E-83C1-CCDDC5121F55}"/>
              </a:ext>
            </a:extLst>
          </p:cNvPr>
          <p:cNvSpPr>
            <a:spLocks noGrp="1"/>
          </p:cNvSpPr>
          <p:nvPr>
            <p:ph type="title"/>
          </p:nvPr>
        </p:nvSpPr>
        <p:spPr/>
        <p:txBody>
          <a:bodyPr/>
          <a:lstStyle/>
          <a:p>
            <a:r>
              <a:rPr lang="en-MY" dirty="0"/>
              <a:t>Essentials of Statistics</a:t>
            </a:r>
          </a:p>
        </p:txBody>
      </p:sp>
      <p:sp>
        <p:nvSpPr>
          <p:cNvPr id="4" name="TextBox 3">
            <a:extLst>
              <a:ext uri="{FF2B5EF4-FFF2-40B4-BE49-F238E27FC236}">
                <a16:creationId xmlns="" xmlns:a16="http://schemas.microsoft.com/office/drawing/2014/main" id="{314754FE-369E-448F-8F36-6F5B7A653BDA}"/>
              </a:ext>
            </a:extLst>
          </p:cNvPr>
          <p:cNvSpPr txBox="1"/>
          <p:nvPr/>
        </p:nvSpPr>
        <p:spPr>
          <a:xfrm>
            <a:off x="914400" y="1844824"/>
            <a:ext cx="7772400" cy="3416320"/>
          </a:xfrm>
          <a:prstGeom prst="rect">
            <a:avLst/>
          </a:prstGeom>
          <a:noFill/>
        </p:spPr>
        <p:txBody>
          <a:bodyPr wrap="square" rtlCol="0">
            <a:spAutoFit/>
          </a:bodyPr>
          <a:lstStyle/>
          <a:p>
            <a:pPr marL="285750" indent="-285750">
              <a:buFont typeface="Wingdings" panose="05000000000000000000" pitchFamily="2" charset="2"/>
              <a:buChar char="§"/>
            </a:pPr>
            <a:r>
              <a:rPr lang="en-MY" b="1" dirty="0"/>
              <a:t>Percentiles : </a:t>
            </a:r>
            <a:r>
              <a:rPr lang="en-MY" dirty="0"/>
              <a:t>A percentile is a measure at which that percentage of the total values are the same as or below that measure. For example, 90% of the data values lie below the 90th percentile, whereas 10% of the data values lie below the 10th percentile.</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b="1" dirty="0"/>
              <a:t>Quartiles : </a:t>
            </a:r>
            <a:r>
              <a:rPr lang="en-MY" dirty="0"/>
              <a:t>Quartiles are values that divide a (part of a) data table into four groups containing an approximately equal number of observations. The total of 100% is split into four equal parts: 25%, 50%, 75% and 100%</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b="1" dirty="0"/>
              <a:t>Range : </a:t>
            </a:r>
            <a:r>
              <a:rPr lang="en-MY" dirty="0"/>
              <a:t>The range is a measure of spread: it’s the difference between the highest value and the lowest value in a data set.</a:t>
            </a:r>
          </a:p>
        </p:txBody>
      </p:sp>
    </p:spTree>
    <p:extLst>
      <p:ext uri="{BB962C8B-B14F-4D97-AF65-F5344CB8AC3E}">
        <p14:creationId xmlns="" xmlns:p14="http://schemas.microsoft.com/office/powerpoint/2010/main" val="3054234349"/>
      </p:ext>
    </p:extLst>
  </p:cSld>
  <p:clrMapOvr>
    <a:masterClrMapping/>
  </p:clrMapOvr>
  <p:transition spd="med">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6BC8046-6451-457D-B3D0-E2538D42A2A7}"/>
              </a:ext>
            </a:extLst>
          </p:cNvPr>
          <p:cNvSpPr>
            <a:spLocks noGrp="1"/>
          </p:cNvSpPr>
          <p:nvPr>
            <p:ph type="title"/>
          </p:nvPr>
        </p:nvSpPr>
        <p:spPr/>
        <p:txBody>
          <a:bodyPr/>
          <a:lstStyle/>
          <a:p>
            <a:r>
              <a:rPr lang="en-MY" dirty="0"/>
              <a:t>Essentials of Statistics</a:t>
            </a:r>
          </a:p>
        </p:txBody>
      </p:sp>
      <p:sp>
        <p:nvSpPr>
          <p:cNvPr id="4" name="TextBox 3">
            <a:extLst>
              <a:ext uri="{FF2B5EF4-FFF2-40B4-BE49-F238E27FC236}">
                <a16:creationId xmlns="" xmlns:a16="http://schemas.microsoft.com/office/drawing/2014/main" id="{87ECE532-5D73-4B9B-8F80-DDE3C4B9E43C}"/>
              </a:ext>
            </a:extLst>
          </p:cNvPr>
          <p:cNvSpPr txBox="1"/>
          <p:nvPr/>
        </p:nvSpPr>
        <p:spPr>
          <a:xfrm>
            <a:off x="822412" y="1628800"/>
            <a:ext cx="7864388" cy="4524315"/>
          </a:xfrm>
          <a:prstGeom prst="rect">
            <a:avLst/>
          </a:prstGeom>
          <a:noFill/>
        </p:spPr>
        <p:txBody>
          <a:bodyPr wrap="square" rtlCol="0">
            <a:spAutoFit/>
          </a:bodyPr>
          <a:lstStyle/>
          <a:p>
            <a:pPr marL="285750" indent="-285750">
              <a:buFont typeface="Wingdings" panose="05000000000000000000" pitchFamily="2" charset="2"/>
              <a:buChar char="§"/>
            </a:pPr>
            <a:r>
              <a:rPr lang="en-MY" b="1" dirty="0"/>
              <a:t>Probability</a:t>
            </a:r>
            <a:r>
              <a:rPr lang="en-MY" dirty="0"/>
              <a:t> is the measure of the likelihood that an event will occur in a Random Experiment. Probability is quantified as a number between 0 and 1, where, loosely speaking, 0 indicates impossibility and 1 indicates certainty. The higher the probability of an event, the more likely it is that the event will occur.</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b="1" dirty="0"/>
              <a:t>Standard Deviation </a:t>
            </a:r>
            <a:r>
              <a:rPr lang="en-MY" dirty="0"/>
              <a:t>(SD) is a measure of variability (it is not a measure of central tendency). Conceptually it is best viewed as the 'average distance that individual data points are from the mean.' Data sets that are highly clustered around the mean have lower standard deviations than data sets that are spread out.</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b="1" dirty="0"/>
              <a:t>Normal Distribution</a:t>
            </a:r>
            <a:r>
              <a:rPr lang="en-MY" dirty="0"/>
              <a:t>-also known as a </a:t>
            </a:r>
            <a:r>
              <a:rPr lang="en-MY" dirty="0" err="1"/>
              <a:t>Guasian</a:t>
            </a:r>
            <a:r>
              <a:rPr lang="en-MY" dirty="0"/>
              <a:t> distribution, the normal distribution follows the shape of a bell curve. That is to say that results cluster around a mean and then fan out into symmetrical tails on either side. </a:t>
            </a:r>
          </a:p>
        </p:txBody>
      </p:sp>
    </p:spTree>
    <p:extLst>
      <p:ext uri="{BB962C8B-B14F-4D97-AF65-F5344CB8AC3E}">
        <p14:creationId xmlns="" xmlns:p14="http://schemas.microsoft.com/office/powerpoint/2010/main" val="3840514845"/>
      </p:ext>
    </p:extLst>
  </p:cSld>
  <p:clrMapOvr>
    <a:masterClrMapping/>
  </p:clrMapOvr>
  <p:transition spd="med">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793756B-83EA-4322-BF65-92DCABE02F53}"/>
              </a:ext>
            </a:extLst>
          </p:cNvPr>
          <p:cNvSpPr>
            <a:spLocks noGrp="1"/>
          </p:cNvSpPr>
          <p:nvPr>
            <p:ph type="title"/>
          </p:nvPr>
        </p:nvSpPr>
        <p:spPr/>
        <p:txBody>
          <a:bodyPr/>
          <a:lstStyle/>
          <a:p>
            <a:r>
              <a:rPr lang="en-MY" sz="3600" dirty="0"/>
              <a:t>Normal Distribution and Standard Deviation (SD)</a:t>
            </a:r>
          </a:p>
        </p:txBody>
      </p:sp>
      <p:pic>
        <p:nvPicPr>
          <p:cNvPr id="5" name="Picture 4">
            <a:extLst>
              <a:ext uri="{FF2B5EF4-FFF2-40B4-BE49-F238E27FC236}">
                <a16:creationId xmlns="" xmlns:a16="http://schemas.microsoft.com/office/drawing/2014/main" id="{6ABBA274-28C8-4807-988D-7C313868D3E2}"/>
              </a:ext>
            </a:extLst>
          </p:cNvPr>
          <p:cNvPicPr>
            <a:picLocks noChangeAspect="1"/>
          </p:cNvPicPr>
          <p:nvPr/>
        </p:nvPicPr>
        <p:blipFill>
          <a:blip r:embed="rId2"/>
          <a:stretch>
            <a:fillRect/>
          </a:stretch>
        </p:blipFill>
        <p:spPr>
          <a:xfrm>
            <a:off x="1331640" y="1772816"/>
            <a:ext cx="6694810" cy="4122011"/>
          </a:xfrm>
          <a:prstGeom prst="rect">
            <a:avLst/>
          </a:prstGeom>
        </p:spPr>
      </p:pic>
    </p:spTree>
    <p:extLst>
      <p:ext uri="{BB962C8B-B14F-4D97-AF65-F5344CB8AC3E}">
        <p14:creationId xmlns="" xmlns:p14="http://schemas.microsoft.com/office/powerpoint/2010/main" val="3144111512"/>
      </p:ext>
    </p:extLst>
  </p:cSld>
  <p:clrMapOvr>
    <a:masterClrMapping/>
  </p:clrMapOvr>
  <p:transition spd="med">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0FACAA19-9184-4158-8E34-AD850DC2B577}"/>
              </a:ext>
            </a:extLst>
          </p:cNvPr>
          <p:cNvSpPr>
            <a:spLocks noGrp="1"/>
          </p:cNvSpPr>
          <p:nvPr>
            <p:ph type="title"/>
          </p:nvPr>
        </p:nvSpPr>
        <p:spPr/>
        <p:txBody>
          <a:bodyPr/>
          <a:lstStyle/>
          <a:p>
            <a:r>
              <a:rPr lang="en-MY" dirty="0"/>
              <a:t>Quantitative Methods</a:t>
            </a:r>
          </a:p>
        </p:txBody>
      </p:sp>
      <p:sp>
        <p:nvSpPr>
          <p:cNvPr id="4" name="TextBox 3">
            <a:extLst>
              <a:ext uri="{FF2B5EF4-FFF2-40B4-BE49-F238E27FC236}">
                <a16:creationId xmlns="" xmlns:a16="http://schemas.microsoft.com/office/drawing/2014/main" id="{87DBF298-00AF-400D-9E62-047D80A7047F}"/>
              </a:ext>
            </a:extLst>
          </p:cNvPr>
          <p:cNvSpPr txBox="1"/>
          <p:nvPr/>
        </p:nvSpPr>
        <p:spPr>
          <a:xfrm>
            <a:off x="1043608" y="1772816"/>
            <a:ext cx="7488832" cy="3693319"/>
          </a:xfrm>
          <a:prstGeom prst="rect">
            <a:avLst/>
          </a:prstGeom>
          <a:noFill/>
        </p:spPr>
        <p:txBody>
          <a:bodyPr wrap="square" rtlCol="0">
            <a:spAutoFit/>
          </a:bodyPr>
          <a:lstStyle/>
          <a:p>
            <a:pPr marL="285750" indent="-285750">
              <a:buFont typeface="Wingdings" panose="05000000000000000000" pitchFamily="2" charset="2"/>
              <a:buChar char="§"/>
            </a:pPr>
            <a:r>
              <a:rPr lang="en-MY" b="1" dirty="0"/>
              <a:t>Regression analysis</a:t>
            </a:r>
            <a:r>
              <a:rPr lang="en-MY" dirty="0"/>
              <a:t>, also called least-squares analysis, is the process of deriving the linear equation that describes the relationship between two variables with a nonzero coefficient of correlation. Simple regression is used when there is one independent variable. The simple regression equation is, obviously, the algebraic formula for a straight line: y = a + bx. </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b="1" dirty="0"/>
              <a:t>Correlation coefficient </a:t>
            </a:r>
            <a:r>
              <a:rPr lang="en-MY" dirty="0"/>
              <a:t>expresses the degree of linear relationship between two sets of scores. A positive correlation exists when high values on one measure (e.g., a job knowledge test) are associated with high scores on another measure (e.g., overall ratings of job performance). A negative correlation exists when high scores on one measure are associated with low scores on another measure</a:t>
            </a:r>
          </a:p>
        </p:txBody>
      </p:sp>
    </p:spTree>
    <p:extLst>
      <p:ext uri="{BB962C8B-B14F-4D97-AF65-F5344CB8AC3E}">
        <p14:creationId xmlns="" xmlns:p14="http://schemas.microsoft.com/office/powerpoint/2010/main" val="998052082"/>
      </p:ext>
    </p:extLst>
  </p:cSld>
  <p:clrMapOvr>
    <a:masterClrMapping/>
  </p:clrMapOvr>
  <p:transition spd="med">
    <p:fad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xmlns="" id="{6E484E89-3E8A-40D4-BF77-F38EBE167C76}"/>
              </a:ext>
            </a:extLst>
          </p:cNvPr>
          <p:cNvGraphicFramePr>
            <a:graphicFrameLocks noGrp="1"/>
          </p:cNvGraphicFramePr>
          <p:nvPr>
            <p:ph idx="1"/>
          </p:nvPr>
        </p:nvGraphicFramePr>
        <p:xfrm>
          <a:off x="304800" y="685800"/>
          <a:ext cx="8382000" cy="52578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xmlns="" val="760487510"/>
      </p:ext>
    </p:extLst>
  </p:cSld>
  <p:clrMapOvr>
    <a:masterClrMapping/>
  </p:clrMapOvr>
  <p:transition spd="med">
    <p:fad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0" y="228600"/>
            <a:ext cx="7200900" cy="579439"/>
          </a:xfrm>
        </p:spPr>
        <p:txBody>
          <a:bodyPr/>
          <a:lstStyle/>
          <a:p>
            <a:r>
              <a:rPr lang="en-US" dirty="0" smtClean="0"/>
              <a:t>Human resource accounting</a:t>
            </a:r>
            <a:endParaRPr lang="en-US" dirty="0"/>
          </a:p>
        </p:txBody>
      </p:sp>
      <p:sp>
        <p:nvSpPr>
          <p:cNvPr id="3" name="Content Placeholder 2"/>
          <p:cNvSpPr>
            <a:spLocks noGrp="1"/>
          </p:cNvSpPr>
          <p:nvPr>
            <p:ph idx="1"/>
          </p:nvPr>
        </p:nvSpPr>
        <p:spPr>
          <a:xfrm>
            <a:off x="457200" y="1066800"/>
            <a:ext cx="8305800" cy="4724400"/>
          </a:xfrm>
        </p:spPr>
        <p:txBody>
          <a:bodyPr>
            <a:noAutofit/>
          </a:bodyPr>
          <a:lstStyle/>
          <a:p>
            <a:r>
              <a:rPr lang="en-US" sz="2400" dirty="0" smtClean="0"/>
              <a:t>Human resource accounting refers to the process of identifying and measuring HR data and communicating this information along with financial data to interested parties, especially investors and managers. </a:t>
            </a:r>
          </a:p>
          <a:p>
            <a:r>
              <a:rPr lang="en-US" sz="2400" dirty="0" smtClean="0"/>
              <a:t>This information is especially valuable for managers of service firms where people are the key assets of the firm, such as public accounting firms, management consulting firms, and sports teams.</a:t>
            </a:r>
          </a:p>
          <a:p>
            <a:r>
              <a:rPr lang="en-US" sz="2400" dirty="0" smtClean="0"/>
              <a:t>The purpose of human resource accounting is to improve the quality of financial decisions affecting human resource activities.</a:t>
            </a:r>
            <a:endParaRPr lang="en-US" sz="2400" dirty="0"/>
          </a:p>
        </p:txBody>
      </p:sp>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533400"/>
            <a:ext cx="7200900" cy="579439"/>
          </a:xfrm>
        </p:spPr>
        <p:txBody>
          <a:bodyPr>
            <a:noAutofit/>
          </a:bodyPr>
          <a:lstStyle/>
          <a:p>
            <a:pPr algn="ctr"/>
            <a:r>
              <a:rPr lang="en-US" sz="3600" dirty="0" smtClean="0"/>
              <a:t>Outlay Cost</a:t>
            </a:r>
            <a:endParaRPr lang="en-US" sz="3600" dirty="0"/>
          </a:p>
        </p:txBody>
      </p:sp>
      <p:sp>
        <p:nvSpPr>
          <p:cNvPr id="3" name="Content Placeholder 2"/>
          <p:cNvSpPr>
            <a:spLocks noGrp="1"/>
          </p:cNvSpPr>
          <p:nvPr>
            <p:ph idx="1"/>
          </p:nvPr>
        </p:nvSpPr>
        <p:spPr>
          <a:xfrm>
            <a:off x="609600" y="1981200"/>
            <a:ext cx="8001000" cy="3962400"/>
          </a:xfrm>
        </p:spPr>
        <p:txBody>
          <a:bodyPr>
            <a:noAutofit/>
          </a:bodyPr>
          <a:lstStyle/>
          <a:p>
            <a:pPr marL="457200" indent="-457200"/>
            <a:r>
              <a:rPr lang="en-US" sz="2400" dirty="0" smtClean="0"/>
              <a:t>The outlay cost is also referred to as the historical acquisition cost. This measure represents the value of “human capital” and includes all of the costs associated with recruiting, selecting, training, and developing employees for a firm. It has been suggested that these costs should be capitalized and treated the same way as costs for capital equipment, which are depreciated over the expected useful life of the assets.</a:t>
            </a:r>
          </a:p>
        </p:txBody>
      </p:sp>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381000"/>
            <a:ext cx="7200900" cy="655639"/>
          </a:xfrm>
        </p:spPr>
        <p:txBody>
          <a:bodyPr/>
          <a:lstStyle/>
          <a:p>
            <a:pPr algn="ctr"/>
            <a:r>
              <a:rPr lang="en-US" dirty="0" smtClean="0"/>
              <a:t>Replacement cost</a:t>
            </a:r>
            <a:endParaRPr lang="en-US" dirty="0"/>
          </a:p>
        </p:txBody>
      </p:sp>
      <p:sp>
        <p:nvSpPr>
          <p:cNvPr id="3" name="Content Placeholder 2"/>
          <p:cNvSpPr>
            <a:spLocks noGrp="1"/>
          </p:cNvSpPr>
          <p:nvPr>
            <p:ph idx="1"/>
          </p:nvPr>
        </p:nvSpPr>
        <p:spPr>
          <a:xfrm>
            <a:off x="990600" y="1600200"/>
            <a:ext cx="7200900" cy="3809999"/>
          </a:xfrm>
        </p:spPr>
        <p:txBody>
          <a:bodyPr>
            <a:normAutofit/>
          </a:bodyPr>
          <a:lstStyle/>
          <a:p>
            <a:pPr marL="457200" indent="-457200"/>
            <a:r>
              <a:rPr lang="en-US" sz="2400" dirty="0" smtClean="0"/>
              <a:t>The replacement cost is an estimate of how much it would cost to replace a firm’s existing human resources. Included in this estimate is the cost of recruiting, hiring, training, and developing capable replacements. The total replacement value includes not only the current replacement costs but also the opportunity costs of lost income that would be incurred while the replacements were developing the same level of proficiency as existing employees.</a:t>
            </a:r>
          </a:p>
          <a:p>
            <a:endParaRPr lang="en-US" dirty="0"/>
          </a:p>
        </p:txBody>
      </p:sp>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Human resource value</a:t>
            </a:r>
            <a:endParaRPr lang="en-US" dirty="0"/>
          </a:p>
        </p:txBody>
      </p:sp>
      <p:sp>
        <p:nvSpPr>
          <p:cNvPr id="3" name="Content Placeholder 2"/>
          <p:cNvSpPr>
            <a:spLocks noGrp="1"/>
          </p:cNvSpPr>
          <p:nvPr>
            <p:ph idx="1"/>
          </p:nvPr>
        </p:nvSpPr>
        <p:spPr/>
        <p:txBody>
          <a:bodyPr/>
          <a:lstStyle/>
          <a:p>
            <a:r>
              <a:rPr lang="en-US" sz="2400" dirty="0" smtClean="0"/>
              <a:t>The human resource value represents the expected contribution to the firm’s net income for individuals at each level in the firm. This value is estimated by calculating the net present value of each person based on the person’s expected future services and probability of staying with the firm.</a:t>
            </a:r>
          </a:p>
          <a:p>
            <a:endParaRPr lang="en-US" dirty="0"/>
          </a:p>
        </p:txBody>
      </p:sp>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xmlns="" id="{6E484E89-3E8A-40D4-BF77-F38EBE167C76}"/>
              </a:ext>
            </a:extLst>
          </p:cNvPr>
          <p:cNvGraphicFramePr>
            <a:graphicFrameLocks noGrp="1"/>
          </p:cNvGraphicFramePr>
          <p:nvPr>
            <p:ph idx="1"/>
          </p:nvPr>
        </p:nvGraphicFramePr>
        <p:xfrm>
          <a:off x="304800" y="685800"/>
          <a:ext cx="8382000" cy="52578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xmlns="" val="760487510"/>
      </p:ext>
    </p:extLst>
  </p:cSld>
  <p:clrMapOvr>
    <a:masterClrMapping/>
  </p:clrMapOvr>
  <p:transition spd="med">
    <p:fade/>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533400"/>
            <a:ext cx="7200900" cy="533400"/>
          </a:xfrm>
        </p:spPr>
        <p:txBody>
          <a:bodyPr>
            <a:normAutofit fontScale="90000"/>
          </a:bodyPr>
          <a:lstStyle/>
          <a:p>
            <a:r>
              <a:rPr lang="en-US" dirty="0" smtClean="0"/>
              <a:t/>
            </a:r>
            <a:br>
              <a:rPr lang="en-US" dirty="0" smtClean="0"/>
            </a:br>
            <a:r>
              <a:rPr lang="en-US" dirty="0" smtClean="0"/>
              <a:t>Costing HR Activities</a:t>
            </a:r>
            <a:br>
              <a:rPr lang="en-US" dirty="0" smtClean="0"/>
            </a:br>
            <a:endParaRPr lang="en-US" dirty="0"/>
          </a:p>
        </p:txBody>
      </p:sp>
      <p:sp>
        <p:nvSpPr>
          <p:cNvPr id="3" name="Content Placeholder 2"/>
          <p:cNvSpPr>
            <a:spLocks noGrp="1"/>
          </p:cNvSpPr>
          <p:nvPr>
            <p:ph idx="1"/>
          </p:nvPr>
        </p:nvSpPr>
        <p:spPr>
          <a:xfrm>
            <a:off x="609600" y="914400"/>
            <a:ext cx="7848600" cy="5105400"/>
          </a:xfrm>
        </p:spPr>
        <p:txBody>
          <a:bodyPr>
            <a:normAutofit/>
          </a:bodyPr>
          <a:lstStyle/>
          <a:p>
            <a:pPr>
              <a:buNone/>
            </a:pPr>
            <a:r>
              <a:rPr lang="en-US" sz="2400" dirty="0" smtClean="0"/>
              <a:t>In their book Investing in People: Financial Impact of Human Resource Initiatives, Wayne </a:t>
            </a:r>
            <a:r>
              <a:rPr lang="en-US" sz="2400" dirty="0" err="1" smtClean="0"/>
              <a:t>Cascio</a:t>
            </a:r>
            <a:r>
              <a:rPr lang="en-US" sz="2400" dirty="0" smtClean="0"/>
              <a:t> and John Boudreau list (among others) these costs.</a:t>
            </a:r>
          </a:p>
          <a:p>
            <a:pPr>
              <a:buNone/>
            </a:pPr>
            <a:endParaRPr lang="en-US" sz="2800" dirty="0" smtClean="0"/>
          </a:p>
          <a:p>
            <a:r>
              <a:rPr lang="en-US" sz="2400" dirty="0" smtClean="0"/>
              <a:t>Fixed and variable cost</a:t>
            </a:r>
          </a:p>
          <a:p>
            <a:r>
              <a:rPr lang="en-US" sz="2400" dirty="0" smtClean="0"/>
              <a:t>Opportunity cost</a:t>
            </a:r>
          </a:p>
          <a:p>
            <a:r>
              <a:rPr lang="en-US" sz="2400" dirty="0" smtClean="0"/>
              <a:t>The value of money over time</a:t>
            </a:r>
          </a:p>
        </p:txBody>
      </p:sp>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0600" y="228600"/>
            <a:ext cx="7200900" cy="731839"/>
          </a:xfrm>
        </p:spPr>
        <p:txBody>
          <a:bodyPr/>
          <a:lstStyle/>
          <a:p>
            <a:r>
              <a:rPr lang="en-US" dirty="0" smtClean="0"/>
              <a:t>HR costing to calculate an ROI</a:t>
            </a:r>
            <a:endParaRPr lang="en-US" dirty="0"/>
          </a:p>
        </p:txBody>
      </p:sp>
      <p:sp>
        <p:nvSpPr>
          <p:cNvPr id="3" name="Content Placeholder 2"/>
          <p:cNvSpPr>
            <a:spLocks noGrp="1"/>
          </p:cNvSpPr>
          <p:nvPr>
            <p:ph idx="1"/>
          </p:nvPr>
        </p:nvSpPr>
        <p:spPr>
          <a:xfrm>
            <a:off x="762000" y="2057400"/>
            <a:ext cx="7410450" cy="3733800"/>
          </a:xfrm>
        </p:spPr>
        <p:txBody>
          <a:bodyPr>
            <a:normAutofit/>
          </a:bodyPr>
          <a:lstStyle/>
          <a:p>
            <a:r>
              <a:rPr lang="en-US" dirty="0" smtClean="0"/>
              <a:t>Cost is a key element in the ROI formula.</a:t>
            </a:r>
          </a:p>
          <a:p>
            <a:endParaRPr lang="en-US" dirty="0" smtClean="0"/>
          </a:p>
          <a:p>
            <a:endParaRPr lang="en-US" dirty="0" smtClean="0"/>
          </a:p>
          <a:p>
            <a:endParaRPr lang="en-US" dirty="0" smtClean="0"/>
          </a:p>
          <a:p>
            <a:endParaRPr lang="en-US" dirty="0" smtClean="0"/>
          </a:p>
          <a:p>
            <a:r>
              <a:rPr lang="en-US" dirty="0" smtClean="0"/>
              <a:t>The top part of the ROI formula is called the net benefit. The net benefit is the total benefit minus the total cost. The net benefit is divided by the total cost.</a:t>
            </a:r>
            <a:endParaRPr lang="en-US" dirty="0"/>
          </a:p>
        </p:txBody>
      </p:sp>
      <p:pic>
        <p:nvPicPr>
          <p:cNvPr id="5" name="Picture 2"/>
          <p:cNvPicPr>
            <a:picLocks noChangeAspect="1" noChangeArrowheads="1"/>
          </p:cNvPicPr>
          <p:nvPr/>
        </p:nvPicPr>
        <p:blipFill>
          <a:blip r:embed="rId2"/>
          <a:srcRect/>
          <a:stretch>
            <a:fillRect/>
          </a:stretch>
        </p:blipFill>
        <p:spPr bwMode="auto">
          <a:xfrm>
            <a:off x="914400" y="3200400"/>
            <a:ext cx="7200900" cy="873639"/>
          </a:xfrm>
          <a:prstGeom prst="rect">
            <a:avLst/>
          </a:prstGeom>
          <a:noFill/>
          <a:ln w="9525">
            <a:noFill/>
            <a:miter lim="800000"/>
            <a:headEnd/>
            <a:tailEnd/>
          </a:ln>
          <a:effectLst/>
        </p:spPr>
      </p:pic>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304800"/>
            <a:ext cx="7200900" cy="579439"/>
          </a:xfrm>
        </p:spPr>
        <p:txBody>
          <a:bodyPr/>
          <a:lstStyle/>
          <a:p>
            <a:r>
              <a:rPr lang="en-US" dirty="0" smtClean="0"/>
              <a:t>Fixed vs. variable HR cost</a:t>
            </a:r>
            <a:endParaRPr lang="en-US" dirty="0"/>
          </a:p>
        </p:txBody>
      </p:sp>
      <p:sp>
        <p:nvSpPr>
          <p:cNvPr id="3" name="Content Placeholder 2"/>
          <p:cNvSpPr>
            <a:spLocks noGrp="1"/>
          </p:cNvSpPr>
          <p:nvPr>
            <p:ph idx="1"/>
          </p:nvPr>
        </p:nvSpPr>
        <p:spPr>
          <a:xfrm>
            <a:off x="609600" y="1143000"/>
            <a:ext cx="8001000" cy="4724400"/>
          </a:xfrm>
        </p:spPr>
        <p:txBody>
          <a:bodyPr>
            <a:noAutofit/>
          </a:bodyPr>
          <a:lstStyle/>
          <a:p>
            <a:r>
              <a:rPr lang="en-US" sz="2400" dirty="0" smtClean="0"/>
              <a:t>Fixed costs are the costs that remain constant, regardless of the activities in the project. Variable costs change as activities change.</a:t>
            </a:r>
          </a:p>
          <a:p>
            <a:endParaRPr lang="en-US" sz="2400" dirty="0" smtClean="0"/>
          </a:p>
          <a:p>
            <a:r>
              <a:rPr lang="en-US" sz="2400" dirty="0" smtClean="0"/>
              <a:t>For example, creating a training session involves a certain fixed cost. However, the number of times the session is given is related to variable cost. This is why the cost of training 200 people in 10 workshops is higher than the cost of training for 20 people in 1 workshop. The cost of creating the material is the same, but by giving 10 workshops instead of 1, the variable costs decreases 10-fold</a:t>
            </a:r>
            <a:endParaRPr lang="en-US" sz="2400" dirty="0"/>
          </a:p>
        </p:txBody>
      </p:sp>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0" y="228600"/>
            <a:ext cx="7200900" cy="655639"/>
          </a:xfrm>
        </p:spPr>
        <p:txBody>
          <a:bodyPr/>
          <a:lstStyle/>
          <a:p>
            <a:r>
              <a:rPr lang="en-US" dirty="0" smtClean="0"/>
              <a:t>HR opportunity cost and savings</a:t>
            </a:r>
            <a:endParaRPr lang="en-US" dirty="0"/>
          </a:p>
        </p:txBody>
      </p:sp>
      <p:sp>
        <p:nvSpPr>
          <p:cNvPr id="3" name="Content Placeholder 2"/>
          <p:cNvSpPr>
            <a:spLocks noGrp="1"/>
          </p:cNvSpPr>
          <p:nvPr>
            <p:ph idx="1"/>
          </p:nvPr>
        </p:nvSpPr>
        <p:spPr>
          <a:xfrm>
            <a:off x="304800" y="990600"/>
            <a:ext cx="8686800" cy="5029200"/>
          </a:xfrm>
        </p:spPr>
        <p:txBody>
          <a:bodyPr>
            <a:noAutofit/>
          </a:bodyPr>
          <a:lstStyle/>
          <a:p>
            <a:r>
              <a:rPr lang="en-US" sz="2400" dirty="0" smtClean="0"/>
              <a:t>Opportunity cost refers to the potential gains that might have been realized if resources were directed to other ends.</a:t>
            </a:r>
          </a:p>
          <a:p>
            <a:r>
              <a:rPr lang="en-US" sz="2400" dirty="0" smtClean="0"/>
              <a:t>For instance, training your salespeople doesn’t only cost you their salary ( the estimated value of employee time). No, it also has opportunity cost: in the time that they spend in training, they might have also closed a deal. This is your opportunity cost.</a:t>
            </a:r>
          </a:p>
          <a:p>
            <a:r>
              <a:rPr lang="en-US" sz="2400" dirty="0" smtClean="0"/>
              <a:t>To quantify these costs, you should make a list of all the activities that the employee can’t do because of the intervention. Next, you can quantify the opportunity costs for each of these activities. For example, if a salesperson works 5 hours less because he is in training, and it takes him on average 200 hours to create a deal that brings in $40,000, the opportunity cost of the sales training would be $1,000.</a:t>
            </a:r>
            <a:endParaRPr lang="en-US" sz="2400" dirty="0"/>
          </a:p>
        </p:txBody>
      </p:sp>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04800"/>
            <a:ext cx="7200900" cy="579439"/>
          </a:xfrm>
        </p:spPr>
        <p:txBody>
          <a:bodyPr/>
          <a:lstStyle/>
          <a:p>
            <a:r>
              <a:rPr lang="en-US" dirty="0" smtClean="0"/>
              <a:t>Value of money over time</a:t>
            </a:r>
            <a:endParaRPr lang="en-US" dirty="0"/>
          </a:p>
        </p:txBody>
      </p:sp>
      <p:sp>
        <p:nvSpPr>
          <p:cNvPr id="3" name="Content Placeholder 2"/>
          <p:cNvSpPr>
            <a:spLocks noGrp="1"/>
          </p:cNvSpPr>
          <p:nvPr>
            <p:ph idx="1"/>
          </p:nvPr>
        </p:nvSpPr>
        <p:spPr>
          <a:xfrm>
            <a:off x="609600" y="1143000"/>
            <a:ext cx="7848600" cy="4800600"/>
          </a:xfrm>
        </p:spPr>
        <p:txBody>
          <a:bodyPr>
            <a:noAutofit/>
          </a:bodyPr>
          <a:lstStyle/>
          <a:p>
            <a:r>
              <a:rPr lang="en-US" sz="2400" dirty="0" smtClean="0"/>
              <a:t>We all know that money doesn’t retain its value because of inflation. However, if money is not invested in an HR intervention but stored on a bank, it will create more money. This means that money in the bank usually has a constant, positive return on investment. </a:t>
            </a:r>
          </a:p>
          <a:p>
            <a:endParaRPr lang="en-US" sz="2400" dirty="0" smtClean="0"/>
          </a:p>
          <a:p>
            <a:r>
              <a:rPr lang="en-US" sz="2400" dirty="0" smtClean="0"/>
              <a:t>So, the value of money fluctuates over time due to inflation and interest. This is important to keep in mind when you calculate the payback period or the return on investment. The method for doing this is referred to as the (net) present value.</a:t>
            </a:r>
            <a:endParaRPr lang="en-US" sz="2400" dirty="0"/>
          </a:p>
        </p:txBody>
      </p:sp>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xmlns="" id="{6E484E89-3E8A-40D4-BF77-F38EBE167C76}"/>
              </a:ext>
            </a:extLst>
          </p:cNvPr>
          <p:cNvGraphicFramePr>
            <a:graphicFrameLocks noGrp="1"/>
          </p:cNvGraphicFramePr>
          <p:nvPr>
            <p:ph idx="1"/>
          </p:nvPr>
        </p:nvGraphicFramePr>
        <p:xfrm>
          <a:off x="304800" y="685800"/>
          <a:ext cx="8382000" cy="52578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xmlns="" val="760487510"/>
      </p:ext>
    </p:extLst>
  </p:cSld>
  <p:clrMapOvr>
    <a:masterClrMapping/>
  </p:clrMapOvr>
  <p:transition spd="med">
    <p:fade/>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0600" y="228600"/>
            <a:ext cx="7200900" cy="579439"/>
          </a:xfrm>
        </p:spPr>
        <p:txBody>
          <a:bodyPr/>
          <a:lstStyle/>
          <a:p>
            <a:r>
              <a:rPr lang="en-US" dirty="0" smtClean="0"/>
              <a:t>Key </a:t>
            </a:r>
            <a:r>
              <a:rPr lang="en-US" dirty="0" err="1" smtClean="0"/>
              <a:t>peformance</a:t>
            </a:r>
            <a:r>
              <a:rPr lang="en-US" dirty="0" smtClean="0"/>
              <a:t> indicators (KPI)</a:t>
            </a:r>
            <a:endParaRPr lang="en-US" dirty="0"/>
          </a:p>
        </p:txBody>
      </p:sp>
      <p:sp>
        <p:nvSpPr>
          <p:cNvPr id="3" name="Content Placeholder 2"/>
          <p:cNvSpPr>
            <a:spLocks noGrp="1"/>
          </p:cNvSpPr>
          <p:nvPr>
            <p:ph idx="1"/>
          </p:nvPr>
        </p:nvSpPr>
        <p:spPr>
          <a:xfrm>
            <a:off x="609600" y="990600"/>
            <a:ext cx="7924800" cy="4953000"/>
          </a:xfrm>
        </p:spPr>
        <p:txBody>
          <a:bodyPr/>
          <a:lstStyle/>
          <a:p>
            <a:r>
              <a:rPr lang="en-US" sz="2400" dirty="0" smtClean="0"/>
              <a:t>To evaluate its performance and make strategic adjustments, organizations need useful human resource metrics that measure both efficiency (time and cost) and effectiveness (return on investment and profitability). </a:t>
            </a:r>
          </a:p>
          <a:p>
            <a:r>
              <a:rPr lang="en-US" sz="2400" dirty="0" smtClean="0"/>
              <a:t>Key performance indicators (KPI) refer to specific measures of human resource activities that contribute importantly to the efficiency and effectiveness of a company. </a:t>
            </a:r>
          </a:p>
          <a:p>
            <a:r>
              <a:rPr lang="en-US" sz="2400" dirty="0" smtClean="0"/>
              <a:t>The purpose of key performance indicators is to provide a company with quantitative measurements that can be used to monitor the events that contribute importantly to its long-term success.</a:t>
            </a:r>
          </a:p>
          <a:p>
            <a:endParaRPr lang="en-US" dirty="0" smtClean="0"/>
          </a:p>
          <a:p>
            <a:endParaRPr lang="en-US" dirty="0"/>
          </a:p>
        </p:txBody>
      </p:sp>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228600"/>
            <a:ext cx="7200900" cy="655639"/>
          </a:xfrm>
        </p:spPr>
        <p:txBody>
          <a:bodyPr/>
          <a:lstStyle/>
          <a:p>
            <a:r>
              <a:rPr lang="en-US" dirty="0" smtClean="0"/>
              <a:t>Leading and Lagging Indicators</a:t>
            </a:r>
            <a:endParaRPr lang="en-US" dirty="0"/>
          </a:p>
        </p:txBody>
      </p:sp>
      <p:sp>
        <p:nvSpPr>
          <p:cNvPr id="3" name="Content Placeholder 2"/>
          <p:cNvSpPr>
            <a:spLocks noGrp="1"/>
          </p:cNvSpPr>
          <p:nvPr>
            <p:ph idx="1"/>
          </p:nvPr>
        </p:nvSpPr>
        <p:spPr>
          <a:xfrm>
            <a:off x="609600" y="1066800"/>
            <a:ext cx="7848600" cy="4876800"/>
          </a:xfrm>
        </p:spPr>
        <p:txBody>
          <a:bodyPr>
            <a:normAutofit/>
          </a:bodyPr>
          <a:lstStyle/>
          <a:p>
            <a:r>
              <a:rPr lang="en-US" sz="2400" dirty="0" smtClean="0"/>
              <a:t>.A leading indicator is a measure that precedes, anticipates, or predicts future performance. An example of a leading indicator is the amount of time required to fill key vacancies (time to fill) since having qualified employees is essential to a company. </a:t>
            </a:r>
          </a:p>
          <a:p>
            <a:r>
              <a:rPr lang="en-US" sz="2400" dirty="0" smtClean="0"/>
              <a:t>A lagging indicator measures the results of a process or a change, such as sales, profits, and customer service levels. The average number of units produced per employee is an example of a lagging indicator that measures how well a company is increasing employee productivity.</a:t>
            </a:r>
            <a:endParaRPr lang="en-US" sz="2400" dirty="0"/>
          </a:p>
        </p:txBody>
      </p:sp>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0600" y="457200"/>
            <a:ext cx="7200900" cy="762000"/>
          </a:xfrm>
        </p:spPr>
        <p:txBody>
          <a:bodyPr>
            <a:normAutofit fontScale="90000"/>
          </a:bodyPr>
          <a:lstStyle/>
          <a:p>
            <a:r>
              <a:rPr lang="en-US" dirty="0" smtClean="0"/>
              <a:t>Scorecards and Dashboards</a:t>
            </a:r>
            <a:br>
              <a:rPr lang="en-US" dirty="0" smtClean="0"/>
            </a:br>
            <a:endParaRPr lang="en-US" dirty="0"/>
          </a:p>
        </p:txBody>
      </p:sp>
      <p:sp>
        <p:nvSpPr>
          <p:cNvPr id="3" name="Content Placeholder 2"/>
          <p:cNvSpPr>
            <a:spLocks noGrp="1"/>
          </p:cNvSpPr>
          <p:nvPr>
            <p:ph idx="1"/>
          </p:nvPr>
        </p:nvSpPr>
        <p:spPr>
          <a:xfrm>
            <a:off x="381000" y="990600"/>
            <a:ext cx="8458200" cy="5029200"/>
          </a:xfrm>
        </p:spPr>
        <p:txBody>
          <a:bodyPr>
            <a:normAutofit lnSpcReduction="10000"/>
          </a:bodyPr>
          <a:lstStyle/>
          <a:p>
            <a:r>
              <a:rPr lang="en-US" dirty="0" smtClean="0"/>
              <a:t>The process of collecting HR metrics and presenting them to managers in a useful format is referred to as an HR Scorecard, or sometimes as an HR Dashboard. Documenting and tracking defined metrics allows managers to justify investments in human capital and other HR expenses. A meaningful scorecard serves as a key management tool to strengthen HR’s strategic influence in an organization. A carefully designed scorecard includes four perspectives: </a:t>
            </a:r>
          </a:p>
          <a:p>
            <a:pPr marL="457200" indent="-457200">
              <a:buFont typeface="+mj-lt"/>
              <a:buAutoNum type="arabicPeriod"/>
            </a:pPr>
            <a:r>
              <a:rPr lang="en-US" dirty="0" smtClean="0"/>
              <a:t> a strategic perspective that measures progress in achieving major strategic initiatives</a:t>
            </a:r>
          </a:p>
          <a:p>
            <a:pPr marL="457200" indent="-457200">
              <a:buFont typeface="+mj-lt"/>
              <a:buAutoNum type="arabicPeriod"/>
            </a:pPr>
            <a:r>
              <a:rPr lang="en-US" dirty="0" smtClean="0"/>
              <a:t>an operational perspective that measures the effectiveness of HR processes</a:t>
            </a:r>
          </a:p>
          <a:p>
            <a:pPr marL="457200" indent="-457200">
              <a:buFont typeface="+mj-lt"/>
              <a:buAutoNum type="arabicPeriod"/>
            </a:pPr>
            <a:r>
              <a:rPr lang="en-US" dirty="0" smtClean="0"/>
              <a:t>a financial perspective measuring the financial contribution of HR activities</a:t>
            </a:r>
          </a:p>
          <a:p>
            <a:pPr marL="457200" indent="-457200">
              <a:buFont typeface="+mj-lt"/>
              <a:buAutoNum type="arabicPeriod"/>
            </a:pPr>
            <a:r>
              <a:rPr lang="en-US" dirty="0" smtClean="0"/>
              <a:t>a customer perspective measuring how well HR activities serve both internal and external customers.</a:t>
            </a:r>
            <a:endParaRPr lang="en-US" dirty="0"/>
          </a:p>
        </p:txBody>
      </p:sp>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793756B-83EA-4322-BF65-92DCABE02F53}"/>
              </a:ext>
            </a:extLst>
          </p:cNvPr>
          <p:cNvSpPr>
            <a:spLocks noGrp="1"/>
          </p:cNvSpPr>
          <p:nvPr>
            <p:ph type="title"/>
          </p:nvPr>
        </p:nvSpPr>
        <p:spPr>
          <a:xfrm>
            <a:off x="838200" y="304800"/>
            <a:ext cx="7200900" cy="731839"/>
          </a:xfrm>
        </p:spPr>
        <p:txBody>
          <a:bodyPr/>
          <a:lstStyle/>
          <a:p>
            <a:r>
              <a:rPr lang="en-MY" dirty="0"/>
              <a:t>Balanced Scorecard</a:t>
            </a:r>
          </a:p>
        </p:txBody>
      </p:sp>
      <p:pic>
        <p:nvPicPr>
          <p:cNvPr id="5" name="Picture 4">
            <a:extLst>
              <a:ext uri="{FF2B5EF4-FFF2-40B4-BE49-F238E27FC236}">
                <a16:creationId xmlns="" xmlns:a16="http://schemas.microsoft.com/office/drawing/2014/main" id="{1E70CC6E-CFFA-43FA-B945-7C224B23D967}"/>
              </a:ext>
            </a:extLst>
          </p:cNvPr>
          <p:cNvPicPr>
            <a:picLocks noChangeAspect="1"/>
          </p:cNvPicPr>
          <p:nvPr/>
        </p:nvPicPr>
        <p:blipFill>
          <a:blip r:embed="rId2"/>
          <a:stretch>
            <a:fillRect/>
          </a:stretch>
        </p:blipFill>
        <p:spPr>
          <a:xfrm>
            <a:off x="990600" y="1143000"/>
            <a:ext cx="7448550" cy="4667250"/>
          </a:xfrm>
          <a:prstGeom prst="rect">
            <a:avLst/>
          </a:prstGeom>
        </p:spPr>
      </p:pic>
    </p:spTree>
    <p:extLst>
      <p:ext uri="{BB962C8B-B14F-4D97-AF65-F5344CB8AC3E}">
        <p14:creationId xmlns="" xmlns:p14="http://schemas.microsoft.com/office/powerpoint/2010/main" val="3816592484"/>
      </p:ext>
    </p:extLst>
  </p:cSld>
  <p:clrMapOvr>
    <a:masterClrMapping/>
  </p:clrMapOvr>
  <p:transition spd="med">
    <p:fade/>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CAEF534E-A70A-4798-B469-568EBE5551D4}"/>
              </a:ext>
            </a:extLst>
          </p:cNvPr>
          <p:cNvSpPr>
            <a:spLocks noGrp="1"/>
          </p:cNvSpPr>
          <p:nvPr>
            <p:ph type="title"/>
          </p:nvPr>
        </p:nvSpPr>
        <p:spPr/>
        <p:txBody>
          <a:bodyPr/>
          <a:lstStyle/>
          <a:p>
            <a:r>
              <a:rPr lang="en-MY" dirty="0"/>
              <a:t>HR Measures and BSC</a:t>
            </a:r>
          </a:p>
        </p:txBody>
      </p:sp>
      <p:pic>
        <p:nvPicPr>
          <p:cNvPr id="5" name="Picture 4">
            <a:extLst>
              <a:ext uri="{FF2B5EF4-FFF2-40B4-BE49-F238E27FC236}">
                <a16:creationId xmlns="" xmlns:a16="http://schemas.microsoft.com/office/drawing/2014/main" id="{F3C19FBC-91D3-49AE-91A3-949DC41B5124}"/>
              </a:ext>
            </a:extLst>
          </p:cNvPr>
          <p:cNvPicPr>
            <a:picLocks noChangeAspect="1"/>
          </p:cNvPicPr>
          <p:nvPr/>
        </p:nvPicPr>
        <p:blipFill>
          <a:blip r:embed="rId2"/>
          <a:stretch>
            <a:fillRect/>
          </a:stretch>
        </p:blipFill>
        <p:spPr>
          <a:xfrm>
            <a:off x="1138237" y="1988840"/>
            <a:ext cx="7324725" cy="3810000"/>
          </a:xfrm>
          <a:prstGeom prst="rect">
            <a:avLst/>
          </a:prstGeom>
        </p:spPr>
      </p:pic>
    </p:spTree>
    <p:extLst>
      <p:ext uri="{BB962C8B-B14F-4D97-AF65-F5344CB8AC3E}">
        <p14:creationId xmlns="" xmlns:p14="http://schemas.microsoft.com/office/powerpoint/2010/main" val="2510272534"/>
      </p:ext>
    </p:extLst>
  </p:cSld>
  <p:clrMapOvr>
    <a:masterClrMapping/>
  </p:clrMapOvr>
  <p:transition spd="med">
    <p:fade/>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CAEF534E-A70A-4798-B469-568EBE5551D4}"/>
              </a:ext>
            </a:extLst>
          </p:cNvPr>
          <p:cNvSpPr>
            <a:spLocks noGrp="1"/>
          </p:cNvSpPr>
          <p:nvPr>
            <p:ph type="title"/>
          </p:nvPr>
        </p:nvSpPr>
        <p:spPr/>
        <p:txBody>
          <a:bodyPr/>
          <a:lstStyle/>
          <a:p>
            <a:r>
              <a:rPr lang="en-MY" dirty="0"/>
              <a:t>Workforce Scorecard</a:t>
            </a:r>
          </a:p>
        </p:txBody>
      </p:sp>
      <p:pic>
        <p:nvPicPr>
          <p:cNvPr id="5" name="Picture 4">
            <a:extLst>
              <a:ext uri="{FF2B5EF4-FFF2-40B4-BE49-F238E27FC236}">
                <a16:creationId xmlns="" xmlns:a16="http://schemas.microsoft.com/office/drawing/2014/main" id="{AEB0B46A-366B-4428-85B8-4F8665B69801}"/>
              </a:ext>
            </a:extLst>
          </p:cNvPr>
          <p:cNvPicPr>
            <a:picLocks noChangeAspect="1"/>
          </p:cNvPicPr>
          <p:nvPr/>
        </p:nvPicPr>
        <p:blipFill>
          <a:blip r:embed="rId2"/>
          <a:stretch>
            <a:fillRect/>
          </a:stretch>
        </p:blipFill>
        <p:spPr>
          <a:xfrm>
            <a:off x="1362075" y="1772816"/>
            <a:ext cx="6419850" cy="4505325"/>
          </a:xfrm>
          <a:prstGeom prst="rect">
            <a:avLst/>
          </a:prstGeom>
        </p:spPr>
      </p:pic>
    </p:spTree>
    <p:extLst>
      <p:ext uri="{BB962C8B-B14F-4D97-AF65-F5344CB8AC3E}">
        <p14:creationId xmlns="" xmlns:p14="http://schemas.microsoft.com/office/powerpoint/2010/main" val="3530713782"/>
      </p:ext>
    </p:extLst>
  </p:cSld>
  <p:clrMapOvr>
    <a:masterClrMapping/>
  </p:clrMapOvr>
  <p:transition spd="med">
    <p:fade/>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CAEF534E-A70A-4798-B469-568EBE5551D4}"/>
              </a:ext>
            </a:extLst>
          </p:cNvPr>
          <p:cNvSpPr>
            <a:spLocks noGrp="1"/>
          </p:cNvSpPr>
          <p:nvPr>
            <p:ph type="title"/>
          </p:nvPr>
        </p:nvSpPr>
        <p:spPr>
          <a:xfrm>
            <a:off x="838200" y="228600"/>
            <a:ext cx="7200900" cy="731839"/>
          </a:xfrm>
        </p:spPr>
        <p:txBody>
          <a:bodyPr/>
          <a:lstStyle/>
          <a:p>
            <a:r>
              <a:rPr lang="en-MY" dirty="0"/>
              <a:t>HR Scorecard</a:t>
            </a:r>
          </a:p>
        </p:txBody>
      </p:sp>
      <p:pic>
        <p:nvPicPr>
          <p:cNvPr id="5" name="Picture 4">
            <a:extLst>
              <a:ext uri="{FF2B5EF4-FFF2-40B4-BE49-F238E27FC236}">
                <a16:creationId xmlns="" xmlns:a16="http://schemas.microsoft.com/office/drawing/2014/main" id="{2AB9F541-B851-4B70-A431-FC3F1C36375E}"/>
              </a:ext>
            </a:extLst>
          </p:cNvPr>
          <p:cNvPicPr>
            <a:picLocks noChangeAspect="1"/>
          </p:cNvPicPr>
          <p:nvPr/>
        </p:nvPicPr>
        <p:blipFill>
          <a:blip r:embed="rId2"/>
          <a:stretch>
            <a:fillRect/>
          </a:stretch>
        </p:blipFill>
        <p:spPr>
          <a:xfrm>
            <a:off x="762000" y="1066800"/>
            <a:ext cx="7058025" cy="4724400"/>
          </a:xfrm>
          <a:prstGeom prst="rect">
            <a:avLst/>
          </a:prstGeom>
        </p:spPr>
      </p:pic>
    </p:spTree>
    <p:extLst>
      <p:ext uri="{BB962C8B-B14F-4D97-AF65-F5344CB8AC3E}">
        <p14:creationId xmlns="" xmlns:p14="http://schemas.microsoft.com/office/powerpoint/2010/main" val="2442119959"/>
      </p:ext>
    </p:extLst>
  </p:cSld>
  <p:clrMapOvr>
    <a:masterClrMapping/>
  </p:clrMapOvr>
  <p:transition spd="med">
    <p:fade/>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xmlns="" id="{6E484E89-3E8A-40D4-BF77-F38EBE167C76}"/>
              </a:ext>
            </a:extLst>
          </p:cNvPr>
          <p:cNvGraphicFramePr>
            <a:graphicFrameLocks noGrp="1"/>
          </p:cNvGraphicFramePr>
          <p:nvPr>
            <p:ph idx="1"/>
          </p:nvPr>
        </p:nvGraphicFramePr>
        <p:xfrm>
          <a:off x="304800" y="685800"/>
          <a:ext cx="8382000" cy="52578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xmlns="" val="760487510"/>
      </p:ext>
    </p:extLst>
  </p:cSld>
  <p:clrMapOvr>
    <a:masterClrMapping/>
  </p:clrMapOvr>
  <p:transition spd="med">
    <p:fade/>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228600"/>
            <a:ext cx="7200900" cy="579439"/>
          </a:xfrm>
        </p:spPr>
        <p:txBody>
          <a:bodyPr/>
          <a:lstStyle/>
          <a:p>
            <a:r>
              <a:rPr lang="en-US" dirty="0" smtClean="0"/>
              <a:t>Key HR Metrics</a:t>
            </a:r>
            <a:endParaRPr lang="en-US" dirty="0"/>
          </a:p>
        </p:txBody>
      </p:sp>
      <p:sp>
        <p:nvSpPr>
          <p:cNvPr id="3" name="Content Placeholder 2"/>
          <p:cNvSpPr>
            <a:spLocks noGrp="1"/>
          </p:cNvSpPr>
          <p:nvPr>
            <p:ph idx="1"/>
          </p:nvPr>
        </p:nvSpPr>
        <p:spPr>
          <a:xfrm>
            <a:off x="381000" y="990600"/>
            <a:ext cx="8534400" cy="5029200"/>
          </a:xfrm>
        </p:spPr>
        <p:txBody>
          <a:bodyPr>
            <a:normAutofit fontScale="85000" lnSpcReduction="20000"/>
          </a:bodyPr>
          <a:lstStyle/>
          <a:p>
            <a:r>
              <a:rPr lang="en-US" sz="2600" dirty="0" smtClean="0"/>
              <a:t>Revenue Factor (or Revenue per FTE): Revenue - Total Number of FTE</a:t>
            </a:r>
          </a:p>
          <a:p>
            <a:pPr>
              <a:buNone/>
            </a:pPr>
            <a:r>
              <a:rPr lang="en-US" sz="2600" dirty="0" smtClean="0"/>
              <a:t>This metric is often used as the primary measure of effectiveness of a company since it represents how much revenue is generated by the average full-time equivalent (FTE) employee. This metric views employees as a capital investment rather than as an expense. Part-time employees are included in the FTE count proportional to the hours they work.</a:t>
            </a:r>
          </a:p>
          <a:p>
            <a:endParaRPr lang="en-US" sz="2600" dirty="0" smtClean="0"/>
          </a:p>
          <a:p>
            <a:r>
              <a:rPr lang="en-US" sz="2600" dirty="0" smtClean="0"/>
              <a:t>Revenue per Labor Costs: Revenue * Total Labor Costs</a:t>
            </a:r>
          </a:p>
          <a:p>
            <a:pPr>
              <a:buNone/>
            </a:pPr>
            <a:r>
              <a:rPr lang="en-US" sz="2600" dirty="0" smtClean="0"/>
              <a:t>This metric has been recommended as a better measure to track than revenue per FTE since it motivates managers to reduce costs rather than FTEs." When companies focus on revenue per FTE, managers are motivated to use expensive overtime to meet production deadlines rather than less expensive contingency hiring that increases the number of FTEs.</a:t>
            </a:r>
          </a:p>
          <a:p>
            <a:endParaRPr lang="en-US" dirty="0"/>
          </a:p>
        </p:txBody>
      </p:sp>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228600"/>
            <a:ext cx="7200900" cy="579439"/>
          </a:xfrm>
        </p:spPr>
        <p:txBody>
          <a:bodyPr/>
          <a:lstStyle/>
          <a:p>
            <a:r>
              <a:rPr lang="en-US" dirty="0" smtClean="0"/>
              <a:t>Key HR Metrics</a:t>
            </a:r>
            <a:endParaRPr lang="en-US" dirty="0"/>
          </a:p>
        </p:txBody>
      </p:sp>
      <p:sp>
        <p:nvSpPr>
          <p:cNvPr id="3" name="Content Placeholder 2"/>
          <p:cNvSpPr>
            <a:spLocks noGrp="1"/>
          </p:cNvSpPr>
          <p:nvPr>
            <p:ph idx="1"/>
          </p:nvPr>
        </p:nvSpPr>
        <p:spPr>
          <a:xfrm>
            <a:off x="381000" y="990600"/>
            <a:ext cx="8534400" cy="5029200"/>
          </a:xfrm>
        </p:spPr>
        <p:txBody>
          <a:bodyPr>
            <a:normAutofit/>
          </a:bodyPr>
          <a:lstStyle/>
          <a:p>
            <a:r>
              <a:rPr lang="en-US" dirty="0" smtClean="0"/>
              <a:t>Human Capital ROI: [Revenue - (Operating Expense - (Compensation cost + Benefit Cost))] / (Compensation cost + Benefit cost):</a:t>
            </a:r>
          </a:p>
          <a:p>
            <a:pPr>
              <a:buNone/>
            </a:pPr>
            <a:r>
              <a:rPr lang="en-US" dirty="0" smtClean="0"/>
              <a:t>This metric measures the return on investment ratio for employees and is frequently mentioned as the prime measure for analyzing HR practices, such as recruitment, training, and incentives. Changes in this metric are carefully examined with respect to changes in HR practices to test for causal relationships.</a:t>
            </a:r>
          </a:p>
          <a:p>
            <a:pPr>
              <a:buNone/>
            </a:pPr>
            <a:endParaRPr lang="en-US" dirty="0" smtClean="0"/>
          </a:p>
          <a:p>
            <a:r>
              <a:rPr lang="en-US" dirty="0" smtClean="0"/>
              <a:t>Human Capital Value Added: [Revenue - (Operating Expense - (Compensation cost + Benefit Cost))] / Total Number of FTE :</a:t>
            </a:r>
          </a:p>
          <a:p>
            <a:pPr>
              <a:buNone/>
            </a:pPr>
            <a:r>
              <a:rPr lang="en-US" dirty="0" smtClean="0"/>
              <a:t>This metric represents how much value is added to the company from the average employee and is interpreted as the value of the workforce’s knowledge, skills, abilities, and performance</a:t>
            </a:r>
          </a:p>
          <a:p>
            <a:pPr>
              <a:buNone/>
            </a:pPr>
            <a:endParaRPr lang="en-US" dirty="0"/>
          </a:p>
        </p:txBody>
      </p:sp>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228600"/>
            <a:ext cx="7200900" cy="579439"/>
          </a:xfrm>
        </p:spPr>
        <p:txBody>
          <a:bodyPr/>
          <a:lstStyle/>
          <a:p>
            <a:r>
              <a:rPr lang="en-US" dirty="0" smtClean="0"/>
              <a:t>Key HR Metrics</a:t>
            </a:r>
            <a:endParaRPr lang="en-US" dirty="0"/>
          </a:p>
        </p:txBody>
      </p:sp>
      <p:sp>
        <p:nvSpPr>
          <p:cNvPr id="3" name="Content Placeholder 2"/>
          <p:cNvSpPr>
            <a:spLocks noGrp="1"/>
          </p:cNvSpPr>
          <p:nvPr>
            <p:ph idx="1"/>
          </p:nvPr>
        </p:nvSpPr>
        <p:spPr>
          <a:xfrm>
            <a:off x="381000" y="838200"/>
            <a:ext cx="8534400" cy="5334000"/>
          </a:xfrm>
        </p:spPr>
        <p:txBody>
          <a:bodyPr>
            <a:noAutofit/>
          </a:bodyPr>
          <a:lstStyle/>
          <a:p>
            <a:r>
              <a:rPr lang="en-US" dirty="0" smtClean="0"/>
              <a:t>HR Expense Factor: HR Expenses * Total Employees :</a:t>
            </a:r>
          </a:p>
          <a:p>
            <a:pPr>
              <a:buNone/>
            </a:pPr>
            <a:r>
              <a:rPr lang="en-US" dirty="0" smtClean="0"/>
              <a:t>This popular metric, also called HR cost per employee, represents the average cost of providing human resource services to the employees in a company. This metric can be benchmarked using surveys that show the average for all responding companies, plus the average HR expense for different industries and companies of different sizes. Two other popular HR cost metrics are HR cost as a percent of revenue and HR cost as a percent of total operating costs. A study found that “world-class HR” organizations have a 23 percent lower cost of HR per employee than typical HR organizations.“</a:t>
            </a:r>
          </a:p>
          <a:p>
            <a:pPr>
              <a:buNone/>
            </a:pPr>
            <a:endParaRPr lang="en-US" dirty="0" smtClean="0"/>
          </a:p>
          <a:p>
            <a:r>
              <a:rPr lang="en-US" dirty="0" smtClean="0"/>
              <a:t>Absence Rate: [(Number of days absent in the month) / (Average number of employees during month) x (Number of workdays)] x 100</a:t>
            </a:r>
          </a:p>
          <a:p>
            <a:pPr>
              <a:buNone/>
            </a:pPr>
            <a:r>
              <a:rPr lang="en-US" dirty="0" smtClean="0"/>
              <a:t>This metric is the standard measure of absenteeism and can be benchmarked with other absenteeism surveys, which show the rates for different industries and companies of different sizes..</a:t>
            </a:r>
            <a:endParaRPr lang="en-US" dirty="0"/>
          </a:p>
        </p:txBody>
      </p:sp>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228600"/>
            <a:ext cx="7200900" cy="579439"/>
          </a:xfrm>
        </p:spPr>
        <p:txBody>
          <a:bodyPr/>
          <a:lstStyle/>
          <a:p>
            <a:r>
              <a:rPr lang="en-US" dirty="0" smtClean="0"/>
              <a:t>Key HR Metrics</a:t>
            </a:r>
            <a:endParaRPr lang="en-US" dirty="0"/>
          </a:p>
        </p:txBody>
      </p:sp>
      <p:sp>
        <p:nvSpPr>
          <p:cNvPr id="3" name="Content Placeholder 2"/>
          <p:cNvSpPr>
            <a:spLocks noGrp="1"/>
          </p:cNvSpPr>
          <p:nvPr>
            <p:ph idx="1"/>
          </p:nvPr>
        </p:nvSpPr>
        <p:spPr>
          <a:xfrm>
            <a:off x="381000" y="838200"/>
            <a:ext cx="8534400" cy="5334000"/>
          </a:xfrm>
        </p:spPr>
        <p:txBody>
          <a:bodyPr>
            <a:noAutofit/>
          </a:bodyPr>
          <a:lstStyle/>
          <a:p>
            <a:r>
              <a:rPr lang="en-US" dirty="0" smtClean="0"/>
              <a:t>Turnover Rate: [Number of separations during the month / Average number of employees during month] x 100</a:t>
            </a:r>
          </a:p>
          <a:p>
            <a:pPr>
              <a:buNone/>
            </a:pPr>
            <a:r>
              <a:rPr lang="en-US" dirty="0" smtClean="0"/>
              <a:t>This metric is the standard measure of turnover; it measures the rate that employees leave a company and is usually divided into voluntary and involuntary reasons before examining potential problems in HR policies.</a:t>
            </a:r>
          </a:p>
          <a:p>
            <a:endParaRPr lang="en-US" sz="1050" dirty="0" smtClean="0"/>
          </a:p>
          <a:p>
            <a:r>
              <a:rPr lang="en-US" dirty="0" smtClean="0"/>
              <a:t>Cost per Hire: The cost per hire (CPH) metric measures the costs associated with the sourcing, recruiting, and staffing activities borne by an employer to fill an open position. It can be used in all industries in both the public and private </a:t>
            </a:r>
            <a:r>
              <a:rPr lang="en-US" dirty="0" err="1" smtClean="0"/>
              <a:t>sectors.The</a:t>
            </a:r>
            <a:r>
              <a:rPr lang="en-US" dirty="0" smtClean="0"/>
              <a:t> formula for this metric is (external costs + internal costs) / number of hires.</a:t>
            </a:r>
          </a:p>
          <a:p>
            <a:r>
              <a:rPr lang="en-US" dirty="0" smtClean="0"/>
              <a:t>The external costs include all recruiting costs, such as third-party agency fees, advertising costs, job fair costs, and travel costs. The internal costs include the salary and benefits of the recruiting team plus fixed costs such as the physical infrastructure. The number of hires includes both temporary and full-time employees for a given time period.</a:t>
            </a:r>
          </a:p>
          <a:p>
            <a:endParaRPr lang="en-US" dirty="0"/>
          </a:p>
        </p:txBody>
      </p:sp>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228600"/>
            <a:ext cx="7200900" cy="579439"/>
          </a:xfrm>
        </p:spPr>
        <p:txBody>
          <a:bodyPr/>
          <a:lstStyle/>
          <a:p>
            <a:r>
              <a:rPr lang="en-US" dirty="0" smtClean="0"/>
              <a:t>Key HR Metrics</a:t>
            </a:r>
            <a:endParaRPr lang="en-US" dirty="0"/>
          </a:p>
        </p:txBody>
      </p:sp>
      <p:sp>
        <p:nvSpPr>
          <p:cNvPr id="3" name="Content Placeholder 2"/>
          <p:cNvSpPr>
            <a:spLocks noGrp="1"/>
          </p:cNvSpPr>
          <p:nvPr>
            <p:ph idx="1"/>
          </p:nvPr>
        </p:nvSpPr>
        <p:spPr>
          <a:xfrm>
            <a:off x="381000" y="838200"/>
            <a:ext cx="8458200" cy="5181600"/>
          </a:xfrm>
        </p:spPr>
        <p:txBody>
          <a:bodyPr>
            <a:noAutofit/>
          </a:bodyPr>
          <a:lstStyle/>
          <a:p>
            <a:r>
              <a:rPr lang="en-US" dirty="0" smtClean="0"/>
              <a:t>Turnover Costs per Employee: (Separation Costs + Replacement Costs + Training Costs+ Lost Performance) / Number of Replacements</a:t>
            </a:r>
          </a:p>
          <a:p>
            <a:r>
              <a:rPr lang="en-US" dirty="0" smtClean="0"/>
              <a:t>This metric measures more than just hiring costs; it includes all of the costs associated with turnover and represents the average cost of replacing an employee who quits or is fired. Separate metrics can be calculated for different divisions, different jobs, and different job levels. These costs provide a significant motivation for examining and improving HR practices that reduce turnover.</a:t>
            </a:r>
          </a:p>
          <a:p>
            <a:endParaRPr lang="en-US" dirty="0" smtClean="0"/>
          </a:p>
          <a:p>
            <a:r>
              <a:rPr lang="en-US" dirty="0" smtClean="0"/>
              <a:t>Time to fill: Total days elapsed to fill requisitions / Number hired</a:t>
            </a:r>
          </a:p>
          <a:p>
            <a:r>
              <a:rPr lang="en-US" dirty="0" smtClean="0"/>
              <a:t>This metric counts the number of days from which job requisitions are approved to the new hire starting date. It measures the average time required to fill job openings and reflects the efficiency of hiring practices. Other key recruiting effectiveness metrics include time to start, response time, offer acceptance rate, and quality of hire.</a:t>
            </a:r>
          </a:p>
          <a:p>
            <a:endParaRPr lang="en-US" dirty="0"/>
          </a:p>
        </p:txBody>
      </p:sp>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533400"/>
            <a:ext cx="7200900" cy="655639"/>
          </a:xfrm>
        </p:spPr>
        <p:txBody>
          <a:bodyPr/>
          <a:lstStyle/>
          <a:p>
            <a:r>
              <a:rPr lang="en-US" dirty="0" smtClean="0"/>
              <a:t>Yield Ratios</a:t>
            </a:r>
            <a:endParaRPr lang="en-US" dirty="0"/>
          </a:p>
        </p:txBody>
      </p:sp>
      <p:sp>
        <p:nvSpPr>
          <p:cNvPr id="3" name="Content Placeholder 2"/>
          <p:cNvSpPr>
            <a:spLocks noGrp="1"/>
          </p:cNvSpPr>
          <p:nvPr>
            <p:ph idx="1"/>
          </p:nvPr>
        </p:nvSpPr>
        <p:spPr>
          <a:xfrm>
            <a:off x="533400" y="1828800"/>
            <a:ext cx="7772400" cy="4267200"/>
          </a:xfrm>
        </p:spPr>
        <p:txBody>
          <a:bodyPr>
            <a:noAutofit/>
          </a:bodyPr>
          <a:lstStyle/>
          <a:p>
            <a:r>
              <a:rPr lang="en-US" sz="2400" dirty="0" smtClean="0"/>
              <a:t>In planning recruitment activities, an organization needs to know how many applicants must be recruited. Since some applicants may be not be satisfactory and others may not accept job offers, an organization must recruit more applicants than it expects to hire. </a:t>
            </a:r>
          </a:p>
          <a:p>
            <a:r>
              <a:rPr lang="en-US" sz="2400" dirty="0" smtClean="0"/>
              <a:t>Yield ratios help organization decide how many candidates to recruit for each job opening. These ratios express the relationship between the number of people at one step of the recruiting process relative to the number of people who will move to the next step.</a:t>
            </a:r>
            <a:endParaRPr lang="en-US" sz="2400" dirty="0"/>
          </a:p>
        </p:txBody>
      </p:sp>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304800"/>
            <a:ext cx="7200900" cy="731839"/>
          </a:xfrm>
        </p:spPr>
        <p:txBody>
          <a:bodyPr/>
          <a:lstStyle/>
          <a:p>
            <a:r>
              <a:rPr lang="en-US" dirty="0" smtClean="0"/>
              <a:t>Yield Ratios</a:t>
            </a:r>
            <a:endParaRPr lang="en-US" dirty="0"/>
          </a:p>
        </p:txBody>
      </p:sp>
      <p:pic>
        <p:nvPicPr>
          <p:cNvPr id="23554" name="Picture 2"/>
          <p:cNvPicPr>
            <a:picLocks noChangeAspect="1" noChangeArrowheads="1"/>
          </p:cNvPicPr>
          <p:nvPr/>
        </p:nvPicPr>
        <p:blipFill>
          <a:blip r:embed="rId2"/>
          <a:srcRect/>
          <a:stretch>
            <a:fillRect/>
          </a:stretch>
        </p:blipFill>
        <p:spPr bwMode="auto">
          <a:xfrm>
            <a:off x="762000" y="2057400"/>
            <a:ext cx="7922987" cy="3167062"/>
          </a:xfrm>
          <a:prstGeom prst="rect">
            <a:avLst/>
          </a:prstGeom>
          <a:noFill/>
          <a:ln w="9525">
            <a:noFill/>
            <a:miter lim="800000"/>
            <a:headEnd/>
            <a:tailEnd/>
          </a:ln>
          <a:effectLst/>
        </p:spPr>
      </p:pic>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228600"/>
            <a:ext cx="7200900" cy="579439"/>
          </a:xfrm>
        </p:spPr>
        <p:txBody>
          <a:bodyPr/>
          <a:lstStyle/>
          <a:p>
            <a:r>
              <a:rPr lang="en-US" dirty="0" smtClean="0"/>
              <a:t>Question</a:t>
            </a:r>
            <a:endParaRPr lang="en-US" dirty="0"/>
          </a:p>
        </p:txBody>
      </p:sp>
      <p:sp>
        <p:nvSpPr>
          <p:cNvPr id="3" name="Content Placeholder 2"/>
          <p:cNvSpPr>
            <a:spLocks noGrp="1"/>
          </p:cNvSpPr>
          <p:nvPr>
            <p:ph idx="1"/>
          </p:nvPr>
        </p:nvSpPr>
        <p:spPr>
          <a:xfrm>
            <a:off x="457200" y="990600"/>
            <a:ext cx="8077200" cy="4953000"/>
          </a:xfrm>
        </p:spPr>
        <p:txBody>
          <a:bodyPr>
            <a:normAutofit/>
          </a:bodyPr>
          <a:lstStyle/>
          <a:p>
            <a:r>
              <a:rPr lang="en-US" sz="2400" dirty="0" smtClean="0"/>
              <a:t>In analyzing their selection process, a company finds that they invite one of every 20 applicants to complete a skills test. For every three who complete the skills test, one is offered a job. Half of those offered a job accept. What is the overall yield ratio for this selection process ?</a:t>
            </a:r>
          </a:p>
          <a:p>
            <a:pPr marL="457200" indent="-457200">
              <a:buFont typeface="+mj-lt"/>
              <a:buAutoNum type="alphaUcPeriod"/>
            </a:pPr>
            <a:r>
              <a:rPr lang="en-US" sz="2400" dirty="0" smtClean="0"/>
              <a:t>120:1</a:t>
            </a:r>
          </a:p>
          <a:p>
            <a:pPr marL="457200" indent="-457200">
              <a:buFont typeface="+mj-lt"/>
              <a:buAutoNum type="alphaUcPeriod"/>
            </a:pPr>
            <a:r>
              <a:rPr lang="en-US" sz="2400" dirty="0" smtClean="0"/>
              <a:t>60:1</a:t>
            </a:r>
          </a:p>
          <a:p>
            <a:pPr marL="457200" indent="-457200">
              <a:buFont typeface="+mj-lt"/>
              <a:buAutoNum type="alphaUcPeriod"/>
            </a:pPr>
            <a:r>
              <a:rPr lang="en-US" sz="2400" dirty="0" smtClean="0"/>
              <a:t>20:1</a:t>
            </a:r>
          </a:p>
          <a:p>
            <a:pPr marL="457200" indent="-457200">
              <a:buFont typeface="+mj-lt"/>
              <a:buAutoNum type="alphaUcPeriod"/>
            </a:pPr>
            <a:r>
              <a:rPr lang="en-US" sz="2400" dirty="0" smtClean="0"/>
              <a:t>10:1</a:t>
            </a:r>
            <a:endParaRPr lang="en-US" sz="2400" dirty="0"/>
          </a:p>
        </p:txBody>
      </p:sp>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Answer </a:t>
            </a:r>
            <a:endParaRPr lang="en-US" dirty="0"/>
          </a:p>
        </p:txBody>
      </p:sp>
      <p:sp>
        <p:nvSpPr>
          <p:cNvPr id="3" name="Content Placeholder 2"/>
          <p:cNvSpPr>
            <a:spLocks noGrp="1"/>
          </p:cNvSpPr>
          <p:nvPr>
            <p:ph idx="1"/>
          </p:nvPr>
        </p:nvSpPr>
        <p:spPr/>
        <p:txBody>
          <a:bodyPr>
            <a:normAutofit/>
          </a:bodyPr>
          <a:lstStyle/>
          <a:p>
            <a:r>
              <a:rPr lang="en-US" sz="2800" dirty="0" smtClean="0"/>
              <a:t>Option A</a:t>
            </a:r>
            <a:endParaRPr lang="en-US" sz="2800" dirty="0"/>
          </a:p>
        </p:txBody>
      </p:sp>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 xmlns:a16="http://schemas.microsoft.com/office/drawing/2014/main" id="{ACAFFCE3-1A91-4B4E-A517-EE90C0DE52D1}"/>
              </a:ext>
            </a:extLst>
          </p:cNvPr>
          <p:cNvSpPr>
            <a:spLocks noGrp="1"/>
          </p:cNvSpPr>
          <p:nvPr>
            <p:ph idx="1"/>
          </p:nvPr>
        </p:nvSpPr>
        <p:spPr>
          <a:xfrm>
            <a:off x="914400" y="1905000"/>
            <a:ext cx="7200900" cy="3809999"/>
          </a:xfrm>
        </p:spPr>
        <p:txBody>
          <a:bodyPr>
            <a:normAutofit/>
          </a:bodyPr>
          <a:lstStyle/>
          <a:p>
            <a:pPr marL="0" indent="0" algn="ctr">
              <a:buNone/>
            </a:pPr>
            <a:r>
              <a:rPr lang="en-MY" sz="4800" dirty="0" smtClean="0"/>
              <a:t>All the Best</a:t>
            </a:r>
            <a:endParaRPr lang="en-MY" sz="4800" dirty="0"/>
          </a:p>
        </p:txBody>
      </p:sp>
    </p:spTree>
    <p:extLst>
      <p:ext uri="{BB962C8B-B14F-4D97-AF65-F5344CB8AC3E}">
        <p14:creationId xmlns="" xmlns:p14="http://schemas.microsoft.com/office/powerpoint/2010/main" val="2644029371"/>
      </p:ext>
    </p:extLst>
  </p:cSld>
  <p:clrMapOvr>
    <a:masterClrMapping/>
  </p:clrMapOvr>
  <p:transition spd="med">
    <p:fade/>
  </p:transition>
</p:sld>
</file>

<file path=ppt/theme/theme1.xml><?xml version="1.0" encoding="utf-8"?>
<a:theme xmlns:a="http://schemas.openxmlformats.org/drawingml/2006/main" name="Diamond Grid 16x9">
  <a:themeElements>
    <a:clrScheme name="DiamondGrid">
      <a:dk1>
        <a:srgbClr val="2D2E2D"/>
      </a:dk1>
      <a:lt1>
        <a:sysClr val="window" lastClr="FFFFFF"/>
      </a:lt1>
      <a:dk2>
        <a:srgbClr val="000000"/>
      </a:dk2>
      <a:lt2>
        <a:srgbClr val="EAEAEA"/>
      </a:lt2>
      <a:accent1>
        <a:srgbClr val="D15A3E"/>
      </a:accent1>
      <a:accent2>
        <a:srgbClr val="B2B2B2"/>
      </a:accent2>
      <a:accent3>
        <a:srgbClr val="4F91A1"/>
      </a:accent3>
      <a:accent4>
        <a:srgbClr val="F0BA34"/>
      </a:accent4>
      <a:accent5>
        <a:srgbClr val="AEB733"/>
      </a:accent5>
      <a:accent6>
        <a:srgbClr val="926397"/>
      </a:accent6>
      <a:hlink>
        <a:srgbClr val="4F91A1"/>
      </a:hlink>
      <a:folHlink>
        <a:srgbClr val="808080"/>
      </a:folHlink>
    </a:clrScheme>
    <a:fontScheme name="Arial">
      <a:majorFont>
        <a:latin typeface="Aria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Aria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Business diamond grid presentation (widescreen).potx" id="{B2221865-AD13-4DF0-B68E-BF08E8CC5659}" vid="{BAA0C488-98B6-4F47-8E1C-5C7CD9605F73}"/>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Powerpoint Red Diamond Template</Template>
  <TotalTime>2643</TotalTime>
  <Words>3419</Words>
  <Application>Microsoft Office PowerPoint</Application>
  <PresentationFormat>On-screen Show (4:3)</PresentationFormat>
  <Paragraphs>201</Paragraphs>
  <Slides>49</Slides>
  <Notes>0</Notes>
  <HiddenSlides>0</HiddenSlides>
  <MMClips>0</MMClips>
  <ScaleCrop>false</ScaleCrop>
  <HeadingPairs>
    <vt:vector size="4" baseType="variant">
      <vt:variant>
        <vt:lpstr>Theme</vt:lpstr>
      </vt:variant>
      <vt:variant>
        <vt:i4>1</vt:i4>
      </vt:variant>
      <vt:variant>
        <vt:lpstr>Slide Titles</vt:lpstr>
      </vt:variant>
      <vt:variant>
        <vt:i4>49</vt:i4>
      </vt:variant>
    </vt:vector>
  </HeadingPairs>
  <TitlesOfParts>
    <vt:vector size="50" baseType="lpstr">
      <vt:lpstr>Diamond Grid 16x9</vt:lpstr>
      <vt:lpstr>MEASUREMENT AND ANALYSIS - I</vt:lpstr>
      <vt:lpstr>Slide 2</vt:lpstr>
      <vt:lpstr>Subjective attitudinal measures</vt:lpstr>
      <vt:lpstr>HR AUDITS</vt:lpstr>
      <vt:lpstr>HUMAN RESOURCE AUDIT PROCESS</vt:lpstr>
      <vt:lpstr>Slide 6</vt:lpstr>
      <vt:lpstr>Research Methods</vt:lpstr>
      <vt:lpstr>Qualitative and Quantitative Research</vt:lpstr>
      <vt:lpstr>Qualitative Methods</vt:lpstr>
      <vt:lpstr>Quantitative Research</vt:lpstr>
      <vt:lpstr>Comparing Qualitative and Quantitative Research</vt:lpstr>
      <vt:lpstr>Types of Measurement</vt:lpstr>
      <vt:lpstr>Types of Measurement</vt:lpstr>
      <vt:lpstr>Mean, Median and Mode</vt:lpstr>
      <vt:lpstr>Essentials of Statistics</vt:lpstr>
      <vt:lpstr>Essentials of Statistics</vt:lpstr>
      <vt:lpstr>Essentials of Statistics</vt:lpstr>
      <vt:lpstr>Normal Distribution and Standard Deviation (SD)</vt:lpstr>
      <vt:lpstr>Quantitative Methods</vt:lpstr>
      <vt:lpstr>Slide 20</vt:lpstr>
      <vt:lpstr>Human resource accounting</vt:lpstr>
      <vt:lpstr>Outlay Cost</vt:lpstr>
      <vt:lpstr>Replacement cost</vt:lpstr>
      <vt:lpstr>Human resource value</vt:lpstr>
      <vt:lpstr>Slide 25</vt:lpstr>
      <vt:lpstr> Costing HR Activities </vt:lpstr>
      <vt:lpstr>HR costing to calculate an ROI</vt:lpstr>
      <vt:lpstr>Fixed vs. variable HR cost</vt:lpstr>
      <vt:lpstr>HR opportunity cost and savings</vt:lpstr>
      <vt:lpstr>Value of money over time</vt:lpstr>
      <vt:lpstr>Slide 31</vt:lpstr>
      <vt:lpstr>Key peformance indicators (KPI)</vt:lpstr>
      <vt:lpstr>Leading and Lagging Indicators</vt:lpstr>
      <vt:lpstr>Scorecards and Dashboards </vt:lpstr>
      <vt:lpstr>Balanced Scorecard</vt:lpstr>
      <vt:lpstr>HR Measures and BSC</vt:lpstr>
      <vt:lpstr>Workforce Scorecard</vt:lpstr>
      <vt:lpstr>HR Scorecard</vt:lpstr>
      <vt:lpstr>Slide 39</vt:lpstr>
      <vt:lpstr>Key HR Metrics</vt:lpstr>
      <vt:lpstr>Key HR Metrics</vt:lpstr>
      <vt:lpstr>Key HR Metrics</vt:lpstr>
      <vt:lpstr>Key HR Metrics</vt:lpstr>
      <vt:lpstr>Key HR Metrics</vt:lpstr>
      <vt:lpstr>Yield Ratios</vt:lpstr>
      <vt:lpstr>Yield Ratios</vt:lpstr>
      <vt:lpstr>Question</vt:lpstr>
      <vt:lpstr>Answer </vt:lpstr>
      <vt:lpstr>Slide 49</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Venkatesan Muraledharan</dc:creator>
  <cp:lastModifiedBy>VENKATESAN</cp:lastModifiedBy>
  <cp:revision>89</cp:revision>
  <cp:lastPrinted>1601-01-01T00:00:00Z</cp:lastPrinted>
  <dcterms:created xsi:type="dcterms:W3CDTF">2020-07-09T15:12:46Z</dcterms:created>
  <dcterms:modified xsi:type="dcterms:W3CDTF">2023-02-26T05:15:23Z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TC102037771033</vt:lpwstr>
  </property>
</Properties>
</file>