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302" r:id="rId3"/>
    <p:sldId id="274" r:id="rId4"/>
    <p:sldId id="275" r:id="rId5"/>
    <p:sldId id="272" r:id="rId6"/>
    <p:sldId id="277" r:id="rId7"/>
    <p:sldId id="257" r:id="rId8"/>
    <p:sldId id="269" r:id="rId9"/>
    <p:sldId id="280" r:id="rId10"/>
    <p:sldId id="281" r:id="rId11"/>
    <p:sldId id="273" r:id="rId12"/>
    <p:sldId id="276" r:id="rId13"/>
    <p:sldId id="270" r:id="rId14"/>
    <p:sldId id="260" r:id="rId15"/>
    <p:sldId id="261" r:id="rId16"/>
    <p:sldId id="262" r:id="rId17"/>
    <p:sldId id="263" r:id="rId18"/>
    <p:sldId id="264" r:id="rId19"/>
    <p:sldId id="265" r:id="rId20"/>
    <p:sldId id="266" r:id="rId21"/>
    <p:sldId id="267" r:id="rId22"/>
    <p:sldId id="282" r:id="rId23"/>
    <p:sldId id="284" r:id="rId24"/>
    <p:sldId id="285" r:id="rId25"/>
    <p:sldId id="283" r:id="rId26"/>
    <p:sldId id="278" r:id="rId27"/>
    <p:sldId id="279" r:id="rId28"/>
    <p:sldId id="286" r:id="rId29"/>
    <p:sldId id="259" r:id="rId30"/>
    <p:sldId id="287" r:id="rId31"/>
    <p:sldId id="258" r:id="rId32"/>
    <p:sldId id="288" r:id="rId33"/>
    <p:sldId id="289" r:id="rId34"/>
    <p:sldId id="290" r:id="rId35"/>
    <p:sldId id="291" r:id="rId36"/>
    <p:sldId id="293" r:id="rId37"/>
    <p:sldId id="294" r:id="rId38"/>
    <p:sldId id="295" r:id="rId39"/>
    <p:sldId id="296" r:id="rId40"/>
    <p:sldId id="297" r:id="rId41"/>
    <p:sldId id="298" r:id="rId42"/>
    <p:sldId id="271" r:id="rId43"/>
    <p:sldId id="299" r:id="rId44"/>
    <p:sldId id="300" r:id="rId45"/>
    <p:sldId id="301" r:id="rId46"/>
    <p:sldId id="268"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291" autoAdjust="0"/>
  </p:normalViewPr>
  <p:slideViewPr>
    <p:cSldViewPr>
      <p:cViewPr varScale="1">
        <p:scale>
          <a:sx n="68" d="100"/>
          <a:sy n="68" d="100"/>
        </p:scale>
        <p:origin x="1344"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8E86A-6410-490A-A7BC-CC675C43D3B0}"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5BEF502-F6C9-4F67-ACC2-20465E7E6BE5}">
      <dgm:prSet phldrT="[Text]" custT="1"/>
      <dgm:spPr/>
      <dgm:t>
        <a:bodyPr/>
        <a:lstStyle/>
        <a:p>
          <a:r>
            <a:rPr lang="en-US" sz="2000" b="1" dirty="0">
              <a:solidFill>
                <a:schemeClr val="tx1"/>
              </a:solidFill>
              <a:latin typeface="Arial" pitchFamily="34" charset="0"/>
              <a:cs typeface="Arial" pitchFamily="34" charset="0"/>
            </a:rPr>
            <a:t>A reliable instrument is not always valid.</a:t>
          </a:r>
          <a:endParaRPr lang="en-US" sz="2000" dirty="0">
            <a:solidFill>
              <a:schemeClr val="tx1"/>
            </a:solidFill>
            <a:latin typeface="Arial" pitchFamily="34" charset="0"/>
            <a:cs typeface="Arial" pitchFamily="34" charset="0"/>
          </a:endParaRPr>
        </a:p>
      </dgm:t>
    </dgm:pt>
    <dgm:pt modelId="{935C2A04-A149-4A19-9202-239B0ABC345F}" type="parTrans" cxnId="{0C61D67E-5BC1-4F2D-B3B6-A49345409A5C}">
      <dgm:prSet/>
      <dgm:spPr/>
      <dgm:t>
        <a:bodyPr/>
        <a:lstStyle/>
        <a:p>
          <a:endParaRPr lang="en-US"/>
        </a:p>
      </dgm:t>
    </dgm:pt>
    <dgm:pt modelId="{3EE15AFD-1C78-41ED-88D9-4725F507D9EB}" type="sibTrans" cxnId="{0C61D67E-5BC1-4F2D-B3B6-A49345409A5C}">
      <dgm:prSet/>
      <dgm:spPr/>
      <dgm:t>
        <a:bodyPr/>
        <a:lstStyle/>
        <a:p>
          <a:endParaRPr lang="en-US"/>
        </a:p>
      </dgm:t>
    </dgm:pt>
    <dgm:pt modelId="{5A842A9B-21D2-4D73-8841-402F91B4DD95}">
      <dgm:prSet phldrT="[Text]"/>
      <dgm:spPr/>
      <dgm:t>
        <a:bodyPr/>
        <a:lstStyle/>
        <a:p>
          <a:r>
            <a:rPr lang="en-US" b="1" dirty="0">
              <a:solidFill>
                <a:schemeClr val="tx1"/>
              </a:solidFill>
              <a:latin typeface="Arial" pitchFamily="34" charset="0"/>
              <a:cs typeface="Arial" pitchFamily="34" charset="0"/>
            </a:rPr>
            <a:t>A valid instrument is always reliable.</a:t>
          </a:r>
          <a:endParaRPr lang="en-US" dirty="0">
            <a:solidFill>
              <a:schemeClr val="tx1"/>
            </a:solidFill>
            <a:latin typeface="Arial" pitchFamily="34" charset="0"/>
            <a:cs typeface="Arial" pitchFamily="34" charset="0"/>
          </a:endParaRPr>
        </a:p>
      </dgm:t>
    </dgm:pt>
    <dgm:pt modelId="{1A14BECB-8002-4B2C-9576-7EA4A50E1870}" type="parTrans" cxnId="{86B6E234-702F-4763-B280-1BA4685ACA65}">
      <dgm:prSet/>
      <dgm:spPr/>
      <dgm:t>
        <a:bodyPr/>
        <a:lstStyle/>
        <a:p>
          <a:endParaRPr lang="en-US"/>
        </a:p>
      </dgm:t>
    </dgm:pt>
    <dgm:pt modelId="{21D72EE3-3FD9-446A-AF81-DD8A2575C3DE}" type="sibTrans" cxnId="{86B6E234-702F-4763-B280-1BA4685ACA65}">
      <dgm:prSet/>
      <dgm:spPr/>
      <dgm:t>
        <a:bodyPr/>
        <a:lstStyle/>
        <a:p>
          <a:endParaRPr lang="en-US"/>
        </a:p>
      </dgm:t>
    </dgm:pt>
    <dgm:pt modelId="{EC4C5863-1266-4525-8560-EC0CD84242D7}">
      <dgm:prSet/>
      <dgm:spPr/>
      <dgm:t>
        <a:bodyPr/>
        <a:lstStyle/>
        <a:p>
          <a:endParaRPr lang="en-US" dirty="0"/>
        </a:p>
      </dgm:t>
    </dgm:pt>
    <dgm:pt modelId="{36E95B2B-E100-4603-B746-A025229C7073}" type="parTrans" cxnId="{13CC8308-2882-4F79-8E8A-A68E7D41E71F}">
      <dgm:prSet/>
      <dgm:spPr/>
      <dgm:t>
        <a:bodyPr/>
        <a:lstStyle/>
        <a:p>
          <a:endParaRPr lang="en-US"/>
        </a:p>
      </dgm:t>
    </dgm:pt>
    <dgm:pt modelId="{E1045698-9674-4DE4-88A8-9F49BB6D3060}" type="sibTrans" cxnId="{13CC8308-2882-4F79-8E8A-A68E7D41E71F}">
      <dgm:prSet/>
      <dgm:spPr/>
      <dgm:t>
        <a:bodyPr/>
        <a:lstStyle/>
        <a:p>
          <a:endParaRPr lang="en-US"/>
        </a:p>
      </dgm:t>
    </dgm:pt>
    <dgm:pt modelId="{1662CA34-66CE-4B6C-9F4E-2A3DCFC24690}" type="pres">
      <dgm:prSet presAssocID="{0C18E86A-6410-490A-A7BC-CC675C43D3B0}" presName="compositeShape" presStyleCnt="0">
        <dgm:presLayoutVars>
          <dgm:chMax val="2"/>
          <dgm:dir/>
          <dgm:resizeHandles val="exact"/>
        </dgm:presLayoutVars>
      </dgm:prSet>
      <dgm:spPr/>
    </dgm:pt>
    <dgm:pt modelId="{AB286D95-9946-44E6-BA41-6C7AF25BE28F}" type="pres">
      <dgm:prSet presAssocID="{0C18E86A-6410-490A-A7BC-CC675C43D3B0}" presName="ribbon" presStyleLbl="node1" presStyleIdx="0" presStyleCnt="1" custScaleX="162712"/>
      <dgm:spPr>
        <a:solidFill>
          <a:srgbClr val="9074B4">
            <a:alpha val="50196"/>
          </a:srgbClr>
        </a:solidFill>
      </dgm:spPr>
    </dgm:pt>
    <dgm:pt modelId="{87BB4028-A514-4FDA-A6E8-A6D041B09A2A}" type="pres">
      <dgm:prSet presAssocID="{0C18E86A-6410-490A-A7BC-CC675C43D3B0}" presName="leftArrowText" presStyleLbl="node1" presStyleIdx="0" presStyleCnt="1" custAng="0" custScaleX="164537" custLinFactNeighborX="-36773">
        <dgm:presLayoutVars>
          <dgm:chMax val="0"/>
          <dgm:bulletEnabled val="1"/>
        </dgm:presLayoutVars>
      </dgm:prSet>
      <dgm:spPr/>
    </dgm:pt>
    <dgm:pt modelId="{26F12108-1381-42D6-8512-B7D078AE1D89}" type="pres">
      <dgm:prSet presAssocID="{0C18E86A-6410-490A-A7BC-CC675C43D3B0}" presName="rightArrowText" presStyleLbl="node1" presStyleIdx="0" presStyleCnt="1" custScaleX="132848" custLinFactNeighborX="24948">
        <dgm:presLayoutVars>
          <dgm:chMax val="0"/>
          <dgm:bulletEnabled val="1"/>
        </dgm:presLayoutVars>
      </dgm:prSet>
      <dgm:spPr/>
    </dgm:pt>
  </dgm:ptLst>
  <dgm:cxnLst>
    <dgm:cxn modelId="{13CC8308-2882-4F79-8E8A-A68E7D41E71F}" srcId="{0C18E86A-6410-490A-A7BC-CC675C43D3B0}" destId="{EC4C5863-1266-4525-8560-EC0CD84242D7}" srcOrd="2" destOrd="0" parTransId="{36E95B2B-E100-4603-B746-A025229C7073}" sibTransId="{E1045698-9674-4DE4-88A8-9F49BB6D3060}"/>
    <dgm:cxn modelId="{86B6E234-702F-4763-B280-1BA4685ACA65}" srcId="{0C18E86A-6410-490A-A7BC-CC675C43D3B0}" destId="{5A842A9B-21D2-4D73-8841-402F91B4DD95}" srcOrd="1" destOrd="0" parTransId="{1A14BECB-8002-4B2C-9576-7EA4A50E1870}" sibTransId="{21D72EE3-3FD9-446A-AF81-DD8A2575C3DE}"/>
    <dgm:cxn modelId="{0C61D67E-5BC1-4F2D-B3B6-A49345409A5C}" srcId="{0C18E86A-6410-490A-A7BC-CC675C43D3B0}" destId="{F5BEF502-F6C9-4F67-ACC2-20465E7E6BE5}" srcOrd="0" destOrd="0" parTransId="{935C2A04-A149-4A19-9202-239B0ABC345F}" sibTransId="{3EE15AFD-1C78-41ED-88D9-4725F507D9EB}"/>
    <dgm:cxn modelId="{D0A6DC84-8427-4CD7-995A-6D199CA13C8F}" type="presOf" srcId="{0C18E86A-6410-490A-A7BC-CC675C43D3B0}" destId="{1662CA34-66CE-4B6C-9F4E-2A3DCFC24690}" srcOrd="0" destOrd="0" presId="urn:microsoft.com/office/officeart/2005/8/layout/arrow6"/>
    <dgm:cxn modelId="{17818088-54D2-4B14-B21C-D89F0228A752}" type="presOf" srcId="{F5BEF502-F6C9-4F67-ACC2-20465E7E6BE5}" destId="{87BB4028-A514-4FDA-A6E8-A6D041B09A2A}" srcOrd="0" destOrd="0" presId="urn:microsoft.com/office/officeart/2005/8/layout/arrow6"/>
    <dgm:cxn modelId="{14DD0098-4F64-4E90-9148-F5904B8019F8}" type="presOf" srcId="{5A842A9B-21D2-4D73-8841-402F91B4DD95}" destId="{26F12108-1381-42D6-8512-B7D078AE1D89}" srcOrd="0" destOrd="0" presId="urn:microsoft.com/office/officeart/2005/8/layout/arrow6"/>
    <dgm:cxn modelId="{4B6533EE-D021-4514-A6BD-F35756E02E53}" type="presParOf" srcId="{1662CA34-66CE-4B6C-9F4E-2A3DCFC24690}" destId="{AB286D95-9946-44E6-BA41-6C7AF25BE28F}" srcOrd="0" destOrd="0" presId="urn:microsoft.com/office/officeart/2005/8/layout/arrow6"/>
    <dgm:cxn modelId="{C66F8A6F-53AC-438B-92B6-0E0FDE622EC1}" type="presParOf" srcId="{1662CA34-66CE-4B6C-9F4E-2A3DCFC24690}" destId="{87BB4028-A514-4FDA-A6E8-A6D041B09A2A}" srcOrd="1" destOrd="0" presId="urn:microsoft.com/office/officeart/2005/8/layout/arrow6"/>
    <dgm:cxn modelId="{98A5F882-74A7-427F-AF40-4EF9BD5E6237}" type="presParOf" srcId="{1662CA34-66CE-4B6C-9F4E-2A3DCFC24690}" destId="{26F12108-1381-42D6-8512-B7D078AE1D8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6D95-9946-44E6-BA41-6C7AF25BE28F}">
      <dsp:nvSpPr>
        <dsp:cNvPr id="0" name=""/>
        <dsp:cNvSpPr/>
      </dsp:nvSpPr>
      <dsp:spPr>
        <a:xfrm>
          <a:off x="-774918" y="0"/>
          <a:ext cx="7645836" cy="1879600"/>
        </a:xfrm>
        <a:prstGeom prst="leftRightRibbon">
          <a:avLst/>
        </a:prstGeom>
        <a:solidFill>
          <a:srgbClr val="9074B4">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B4028-A514-4FDA-A6E8-A6D041B09A2A}">
      <dsp:nvSpPr>
        <dsp:cNvPr id="0" name=""/>
        <dsp:cNvSpPr/>
      </dsp:nvSpPr>
      <dsp:spPr>
        <a:xfrm>
          <a:off x="191774" y="328929"/>
          <a:ext cx="255142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itchFamily="34" charset="0"/>
              <a:cs typeface="Arial" pitchFamily="34" charset="0"/>
            </a:rPr>
            <a:t>A reliable instrument is not always valid.</a:t>
          </a:r>
          <a:endParaRPr lang="en-US" sz="2000" kern="1200" dirty="0">
            <a:solidFill>
              <a:schemeClr val="tx1"/>
            </a:solidFill>
            <a:latin typeface="Arial" pitchFamily="34" charset="0"/>
            <a:cs typeface="Arial" pitchFamily="34" charset="0"/>
          </a:endParaRPr>
        </a:p>
      </dsp:txBody>
      <dsp:txXfrm>
        <a:off x="191774" y="328929"/>
        <a:ext cx="2551425" cy="921004"/>
      </dsp:txXfrm>
    </dsp:sp>
    <dsp:sp modelId="{26F12108-1381-42D6-8512-B7D078AE1D89}">
      <dsp:nvSpPr>
        <dsp:cNvPr id="0" name=""/>
        <dsp:cNvSpPr/>
      </dsp:nvSpPr>
      <dsp:spPr>
        <a:xfrm>
          <a:off x="3204211" y="629666"/>
          <a:ext cx="2434585" cy="9210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Arial" pitchFamily="34" charset="0"/>
              <a:cs typeface="Arial" pitchFamily="34" charset="0"/>
            </a:rPr>
            <a:t>A valid instrument is always reliable.</a:t>
          </a:r>
          <a:endParaRPr lang="en-US" sz="2100" kern="1200" dirty="0">
            <a:solidFill>
              <a:schemeClr val="tx1"/>
            </a:solidFill>
            <a:latin typeface="Arial" pitchFamily="34" charset="0"/>
            <a:cs typeface="Arial" pitchFamily="34" charset="0"/>
          </a:endParaRPr>
        </a:p>
      </dsp:txBody>
      <dsp:txXfrm>
        <a:off x="3204211" y="629666"/>
        <a:ext cx="2434585" cy="921004"/>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MEASUREMENT AND ANALYSIS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BAFF3-DB74-44A5-B0E3-37C9F32BBCDB}"/>
              </a:ext>
            </a:extLst>
          </p:cNvPr>
          <p:cNvSpPr>
            <a:spLocks noGrp="1"/>
          </p:cNvSpPr>
          <p:nvPr>
            <p:ph type="title"/>
          </p:nvPr>
        </p:nvSpPr>
        <p:spPr/>
        <p:txBody>
          <a:bodyPr/>
          <a:lstStyle/>
          <a:p>
            <a:r>
              <a:rPr lang="en-MY" dirty="0"/>
              <a:t>Measurement and Analysis (18%)</a:t>
            </a:r>
          </a:p>
        </p:txBody>
      </p:sp>
      <p:sp>
        <p:nvSpPr>
          <p:cNvPr id="3" name="Content Placeholder 2">
            <a:extLst>
              <a:ext uri="{FF2B5EF4-FFF2-40B4-BE49-F238E27FC236}">
                <a16:creationId xmlns:a16="http://schemas.microsoft.com/office/drawing/2014/main" id="{8A4BA794-C225-46AF-9975-704B297B79D0}"/>
              </a:ext>
            </a:extLst>
          </p:cNvPr>
          <p:cNvSpPr>
            <a:spLocks noGrp="1"/>
          </p:cNvSpPr>
          <p:nvPr>
            <p:ph idx="1"/>
          </p:nvPr>
        </p:nvSpPr>
        <p:spPr/>
        <p:txBody>
          <a:bodyPr/>
          <a:lstStyle/>
          <a:p>
            <a:pPr marL="0" indent="0">
              <a:buNone/>
            </a:pPr>
            <a:r>
              <a:rPr lang="en-MY" dirty="0"/>
              <a:t>Developing and utilizing key HR and business metrics such as those related to individual and organizational performance. Interpreting data to improve employee performance and increase the value of the organization</a:t>
            </a:r>
          </a:p>
        </p:txBody>
      </p:sp>
    </p:spTree>
    <p:extLst>
      <p:ext uri="{BB962C8B-B14F-4D97-AF65-F5344CB8AC3E}">
        <p14:creationId xmlns:p14="http://schemas.microsoft.com/office/powerpoint/2010/main" val="248882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DB2B-BD0C-419F-969A-A0681A490EE0}"/>
              </a:ext>
            </a:extLst>
          </p:cNvPr>
          <p:cNvSpPr>
            <a:spLocks noGrp="1"/>
          </p:cNvSpPr>
          <p:nvPr>
            <p:ph type="title"/>
          </p:nvPr>
        </p:nvSpPr>
        <p:spPr/>
        <p:txBody>
          <a:bodyPr/>
          <a:lstStyle/>
          <a:p>
            <a:r>
              <a:rPr lang="en-MY" dirty="0"/>
              <a:t>Measurement Methods</a:t>
            </a:r>
          </a:p>
        </p:txBody>
      </p:sp>
      <p:sp>
        <p:nvSpPr>
          <p:cNvPr id="4" name="TextBox 3">
            <a:extLst>
              <a:ext uri="{FF2B5EF4-FFF2-40B4-BE49-F238E27FC236}">
                <a16:creationId xmlns:a16="http://schemas.microsoft.com/office/drawing/2014/main" id="{BC7CEDF5-BF9D-4CDD-B5BD-14BAEF0AECF4}"/>
              </a:ext>
            </a:extLst>
          </p:cNvPr>
          <p:cNvSpPr txBox="1"/>
          <p:nvPr/>
        </p:nvSpPr>
        <p:spPr>
          <a:xfrm>
            <a:off x="755576" y="1674674"/>
            <a:ext cx="8136904" cy="3139321"/>
          </a:xfrm>
          <a:prstGeom prst="rect">
            <a:avLst/>
          </a:prstGeom>
          <a:noFill/>
        </p:spPr>
        <p:txBody>
          <a:bodyPr wrap="square" rtlCol="0">
            <a:spAutoFit/>
          </a:bodyPr>
          <a:lstStyle/>
          <a:p>
            <a:pPr marL="285750" indent="-285750">
              <a:buFont typeface="Wingdings" panose="05000000000000000000" pitchFamily="2" charset="2"/>
              <a:buChar char="§"/>
            </a:pPr>
            <a:r>
              <a:rPr lang="en-MY" b="1" dirty="0"/>
              <a:t>Data</a:t>
            </a:r>
            <a:r>
              <a:rPr lang="en-MY" dirty="0"/>
              <a:t> are individual pieces of factual information recorded and used for the purpose of analysis. It is the raw list of facts that are processed to gain information. The basic concept of data is associated with scientific research collected by different research organisations.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Information</a:t>
            </a:r>
            <a:r>
              <a:rPr lang="en-MY" dirty="0"/>
              <a:t> is the processed, organized data that is beneficial in providing useful knowledge. For </a:t>
            </a:r>
            <a:r>
              <a:rPr lang="en-MY" dirty="0" err="1"/>
              <a:t>eg.</a:t>
            </a:r>
            <a:r>
              <a:rPr lang="en-MY" dirty="0"/>
              <a:t>, the data compiled in an organized way in a research paper provides information about a particular concept.</a:t>
            </a:r>
          </a:p>
          <a:p>
            <a:endParaRPr lang="en-MY" dirty="0"/>
          </a:p>
          <a:p>
            <a:endParaRPr lang="en-MY" dirty="0"/>
          </a:p>
          <a:p>
            <a:endParaRPr lang="en-MY" dirty="0"/>
          </a:p>
        </p:txBody>
      </p:sp>
    </p:spTree>
    <p:extLst>
      <p:ext uri="{BB962C8B-B14F-4D97-AF65-F5344CB8AC3E}">
        <p14:creationId xmlns:p14="http://schemas.microsoft.com/office/powerpoint/2010/main" val="1696290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D99F-59A3-446C-8662-9A848E7E6E66}"/>
              </a:ext>
            </a:extLst>
          </p:cNvPr>
          <p:cNvSpPr>
            <a:spLocks noGrp="1"/>
          </p:cNvSpPr>
          <p:nvPr>
            <p:ph type="title"/>
          </p:nvPr>
        </p:nvSpPr>
        <p:spPr/>
        <p:txBody>
          <a:bodyPr/>
          <a:lstStyle/>
          <a:p>
            <a:r>
              <a:rPr lang="en-MY" dirty="0"/>
              <a:t>Difference Between Data and Information</a:t>
            </a:r>
          </a:p>
        </p:txBody>
      </p:sp>
      <p:graphicFrame>
        <p:nvGraphicFramePr>
          <p:cNvPr id="4" name="Table 3">
            <a:extLst>
              <a:ext uri="{FF2B5EF4-FFF2-40B4-BE49-F238E27FC236}">
                <a16:creationId xmlns:a16="http://schemas.microsoft.com/office/drawing/2014/main" id="{3183A1F9-E2CA-47D8-B04E-BF9C4617CF38}"/>
              </a:ext>
            </a:extLst>
          </p:cNvPr>
          <p:cNvGraphicFramePr>
            <a:graphicFrameLocks noGrp="1"/>
          </p:cNvGraphicFramePr>
          <p:nvPr>
            <p:extLst>
              <p:ext uri="{D42A27DB-BD31-4B8C-83A1-F6EECF244321}">
                <p14:modId xmlns:p14="http://schemas.microsoft.com/office/powerpoint/2010/main" val="4247693535"/>
              </p:ext>
            </p:extLst>
          </p:nvPr>
        </p:nvGraphicFramePr>
        <p:xfrm>
          <a:off x="755576" y="1864102"/>
          <a:ext cx="7772400" cy="4709120"/>
        </p:xfrm>
        <a:graphic>
          <a:graphicData uri="http://schemas.openxmlformats.org/drawingml/2006/table">
            <a:tbl>
              <a:tblPr/>
              <a:tblGrid>
                <a:gridCol w="3886200">
                  <a:extLst>
                    <a:ext uri="{9D8B030D-6E8A-4147-A177-3AD203B41FA5}">
                      <a16:colId xmlns:a16="http://schemas.microsoft.com/office/drawing/2014/main" val="1607692481"/>
                    </a:ext>
                  </a:extLst>
                </a:gridCol>
                <a:gridCol w="3886200">
                  <a:extLst>
                    <a:ext uri="{9D8B030D-6E8A-4147-A177-3AD203B41FA5}">
                      <a16:colId xmlns:a16="http://schemas.microsoft.com/office/drawing/2014/main" val="2788651852"/>
                    </a:ext>
                  </a:extLst>
                </a:gridCol>
              </a:tblGrid>
              <a:tr h="272428">
                <a:tc>
                  <a:txBody>
                    <a:bodyPr/>
                    <a:lstStyle/>
                    <a:p>
                      <a:pPr algn="ctr" fontAlgn="t"/>
                      <a:r>
                        <a:rPr lang="en-MY" sz="1100" b="1">
                          <a:effectLst/>
                        </a:rPr>
                        <a:t>Data</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b="1">
                          <a:effectLst/>
                        </a:rPr>
                        <a:t>Information</a:t>
                      </a:r>
                      <a:endParaRPr lang="en-MY" sz="1100">
                        <a:effectLst/>
                      </a:endParaRP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914449"/>
                  </a:ext>
                </a:extLst>
              </a:tr>
              <a:tr h="797826">
                <a:tc>
                  <a:txBody>
                    <a:bodyPr/>
                    <a:lstStyle/>
                    <a:p>
                      <a:pPr algn="ctr" fontAlgn="t"/>
                      <a:r>
                        <a:rPr lang="en-MY" sz="1100">
                          <a:effectLst/>
                        </a:rPr>
                        <a:t>Data is unorganised raw facts that need processing without which it is seemingly random and useless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processed, organised data presented in a given context and is useful to humans.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847968074"/>
                  </a:ext>
                </a:extLst>
              </a:tr>
              <a:tr h="797826">
                <a:tc>
                  <a:txBody>
                    <a:bodyPr/>
                    <a:lstStyle/>
                    <a:p>
                      <a:pPr algn="ctr" fontAlgn="t"/>
                      <a:r>
                        <a:rPr lang="en-MY" sz="1100">
                          <a:effectLst/>
                        </a:rPr>
                        <a:t>Data is an individual unit that contains raw material which does not carry any specific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a group of data that collectively carry a logical meaning.</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4285659758"/>
                  </a:ext>
                </a:extLst>
              </a:tr>
              <a:tr h="447561">
                <a:tc>
                  <a:txBody>
                    <a:bodyPr/>
                    <a:lstStyle/>
                    <a:p>
                      <a:pPr algn="ctr" fontAlgn="t"/>
                      <a:r>
                        <a:rPr lang="en-MY" sz="1100">
                          <a:effectLst/>
                        </a:rPr>
                        <a:t>Data doesn’t depend on information.</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depends on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695855958"/>
                  </a:ext>
                </a:extLst>
              </a:tr>
              <a:tr h="622694">
                <a:tc>
                  <a:txBody>
                    <a:bodyPr/>
                    <a:lstStyle/>
                    <a:p>
                      <a:pPr algn="ctr" fontAlgn="t"/>
                      <a:r>
                        <a:rPr lang="en-MY" sz="1100">
                          <a:effectLst/>
                        </a:rPr>
                        <a:t>It is measured in bits and bytes.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measured in meaningful units like time, quantity, etc.</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81289658"/>
                  </a:ext>
                </a:extLst>
              </a:tr>
              <a:tr h="1148091">
                <a:tc>
                  <a:txBody>
                    <a:bodyPr/>
                    <a:lstStyle/>
                    <a:p>
                      <a:pPr algn="ctr" fontAlgn="t"/>
                      <a:r>
                        <a:rPr lang="en-MY" sz="1100">
                          <a:effectLst/>
                        </a:rPr>
                        <a:t>Data is never suited to the specific needs of a designer.</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a:effectLst/>
                        </a:rPr>
                        <a:t>Information is specific to the expectations and requirements because all the irrelevant facts and figures are removed, during the transformation process.</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763985553"/>
                  </a:ext>
                </a:extLst>
              </a:tr>
              <a:tr h="622694">
                <a:tc>
                  <a:txBody>
                    <a:bodyPr/>
                    <a:lstStyle/>
                    <a:p>
                      <a:pPr algn="ctr" fontAlgn="t"/>
                      <a:r>
                        <a:rPr lang="en-MY" sz="1100">
                          <a:effectLst/>
                        </a:rPr>
                        <a:t>An example of data is a student’s test score</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MY" sz="1100" dirty="0">
                          <a:effectLst/>
                        </a:rPr>
                        <a:t>The average score of a class is the information derived from the given data.</a:t>
                      </a:r>
                    </a:p>
                  </a:txBody>
                  <a:tcPr marL="46805" marR="46805" marT="46805" marB="4680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667137195"/>
                  </a:ext>
                </a:extLst>
              </a:tr>
            </a:tbl>
          </a:graphicData>
        </a:graphic>
      </p:graphicFrame>
    </p:spTree>
    <p:extLst>
      <p:ext uri="{BB962C8B-B14F-4D97-AF65-F5344CB8AC3E}">
        <p14:creationId xmlns:p14="http://schemas.microsoft.com/office/powerpoint/2010/main" val="684492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735A-646B-4468-AD3E-627B5D5C330B}"/>
              </a:ext>
            </a:extLst>
          </p:cNvPr>
          <p:cNvSpPr>
            <a:spLocks noGrp="1"/>
          </p:cNvSpPr>
          <p:nvPr>
            <p:ph type="title"/>
          </p:nvPr>
        </p:nvSpPr>
        <p:spPr/>
        <p:txBody>
          <a:bodyPr/>
          <a:lstStyle/>
          <a:p>
            <a:r>
              <a:rPr lang="en-MY" dirty="0"/>
              <a:t>Types of Data</a:t>
            </a:r>
          </a:p>
        </p:txBody>
      </p:sp>
      <p:graphicFrame>
        <p:nvGraphicFramePr>
          <p:cNvPr id="4" name="Group 22">
            <a:extLst>
              <a:ext uri="{FF2B5EF4-FFF2-40B4-BE49-F238E27FC236}">
                <a16:creationId xmlns:a16="http://schemas.microsoft.com/office/drawing/2014/main" id="{16BF22CD-06B4-4C08-836D-AE79E4315E1C}"/>
              </a:ext>
            </a:extLst>
          </p:cNvPr>
          <p:cNvGraphicFramePr>
            <a:graphicFrameLocks noGrp="1"/>
          </p:cNvGraphicFramePr>
          <p:nvPr>
            <p:ph idx="1"/>
            <p:extLst>
              <p:ext uri="{D42A27DB-BD31-4B8C-83A1-F6EECF244321}">
                <p14:modId xmlns:p14="http://schemas.microsoft.com/office/powerpoint/2010/main" val="2535428383"/>
              </p:ext>
            </p:extLst>
          </p:nvPr>
        </p:nvGraphicFramePr>
        <p:xfrm>
          <a:off x="755576" y="1844824"/>
          <a:ext cx="7992888" cy="4593312"/>
        </p:xfrm>
        <a:graphic>
          <a:graphicData uri="http://schemas.openxmlformats.org/drawingml/2006/table">
            <a:tbl>
              <a:tblPr firstRow="1"/>
              <a:tblGrid>
                <a:gridCol w="3960440">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11977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Primary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first hand)</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600" b="1" i="0" u="none" strike="noStrike" cap="none" normalizeH="0" baseline="0" dirty="0">
                          <a:ln>
                            <a:noFill/>
                          </a:ln>
                          <a:solidFill>
                            <a:schemeClr val="tx1"/>
                          </a:solidFill>
                          <a:effectLst/>
                          <a:latin typeface="Arial" pitchFamily="34" charset="0"/>
                          <a:cs typeface="Arial" pitchFamily="34" charset="0"/>
                        </a:rPr>
                        <a:t>Secondary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(data gathered by others)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1A2D8"/>
                    </a:solidFill>
                  </a:tcPr>
                </a:tc>
                <a:extLst>
                  <a:ext uri="{0D108BD9-81ED-4DB2-BD59-A6C34878D82A}">
                    <a16:rowId xmlns:a16="http://schemas.microsoft.com/office/drawing/2014/main" val="10000"/>
                  </a:ext>
                </a:extLst>
              </a:tr>
              <a:tr h="3395576">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Experiments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Pilot projects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Surveys/questionnaires</a:t>
                      </a:r>
                    </a:p>
                    <a:p>
                      <a:pPr marL="230188" marR="0" lvl="0" indent="-230188" algn="l" defTabSz="914400" rtl="0" eaLnBrk="1" fontAlgn="base" latinLnBrk="0" hangingPunct="1">
                        <a:lnSpc>
                          <a:spcPct val="100000"/>
                        </a:lnSpc>
                        <a:spcBef>
                          <a:spcPct val="20000"/>
                        </a:spcBef>
                        <a:spcAft>
                          <a:spcPct val="0"/>
                        </a:spcAft>
                        <a:buClrTx/>
                        <a:buSzTx/>
                        <a:buFontTx/>
                        <a:buChar char="•"/>
                        <a:tabLst/>
                        <a:defRPr/>
                      </a:pPr>
                      <a:r>
                        <a:rPr kumimoji="0" lang="en-US" sz="2400" b="1" i="0" u="none" strike="noStrike" cap="none" normalizeH="0" baseline="0" dirty="0">
                          <a:ln>
                            <a:noFill/>
                          </a:ln>
                          <a:solidFill>
                            <a:schemeClr val="tx1"/>
                          </a:solidFill>
                          <a:effectLst/>
                          <a:latin typeface="Arial" pitchFamily="34" charset="0"/>
                          <a:cs typeface="Arial" pitchFamily="34" charset="0"/>
                        </a:rPr>
                        <a:t>Interviews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Focus groups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Direct observation</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Testing</a:t>
                      </a:r>
                    </a:p>
                  </a:txBody>
                  <a:tcPr marR="45720"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tc>
                  <a:txBody>
                    <a:bodyPr/>
                    <a:lstStyle/>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Historical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Benchmarking and best-practices reports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Purchased data</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Professional publications</a:t>
                      </a:r>
                    </a:p>
                    <a:p>
                      <a:pPr marL="230188" marR="0" lvl="0" indent="-230188" algn="l" defTabSz="914400" rtl="0" eaLnBrk="1" fontAlgn="base" latinLnBrk="0" hangingPunct="1">
                        <a:lnSpc>
                          <a:spcPct val="100000"/>
                        </a:lnSpc>
                        <a:spcBef>
                          <a:spcPct val="20000"/>
                        </a:spcBef>
                        <a:spcAft>
                          <a:spcPct val="0"/>
                        </a:spcAft>
                        <a:buClrTx/>
                        <a:buSzTx/>
                        <a:buFontTx/>
                        <a:buChar char="•"/>
                        <a:tabLst/>
                      </a:pPr>
                      <a:r>
                        <a:rPr kumimoji="0" lang="en-US" sz="2400" b="1" i="0" u="none" strike="noStrike" cap="none" normalizeH="0" baseline="0" dirty="0">
                          <a:ln>
                            <a:noFill/>
                          </a:ln>
                          <a:solidFill>
                            <a:schemeClr val="tx1"/>
                          </a:solidFill>
                          <a:effectLst/>
                          <a:latin typeface="Arial" pitchFamily="34" charset="0"/>
                          <a:cs typeface="Arial" pitchFamily="34" charset="0"/>
                        </a:rPr>
                        <a:t>Secondhand reports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gradFill flip="none" rotWithShape="1">
                      <a:gsLst>
                        <a:gs pos="0">
                          <a:srgbClr val="61A2D8">
                            <a:tint val="66000"/>
                            <a:satMod val="160000"/>
                          </a:srgbClr>
                        </a:gs>
                        <a:gs pos="50000">
                          <a:srgbClr val="61A2D8">
                            <a:tint val="44500"/>
                            <a:satMod val="160000"/>
                          </a:srgbClr>
                        </a:gs>
                        <a:gs pos="100000">
                          <a:srgbClr val="61A2D8">
                            <a:tint val="23500"/>
                            <a:satMod val="160000"/>
                          </a:srgbClr>
                        </a:gs>
                      </a:gsLst>
                      <a:lin ang="16200000" scaled="1"/>
                      <a:tileRect/>
                    </a:gra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946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5AA2-82A5-4040-9212-C1B56CE42E9A}"/>
              </a:ext>
            </a:extLst>
          </p:cNvPr>
          <p:cNvSpPr>
            <a:spLocks noGrp="1"/>
          </p:cNvSpPr>
          <p:nvPr>
            <p:ph type="title"/>
          </p:nvPr>
        </p:nvSpPr>
        <p:spPr/>
        <p:txBody>
          <a:bodyPr/>
          <a:lstStyle/>
          <a:p>
            <a:r>
              <a:rPr lang="en-MY" dirty="0"/>
              <a:t>Research Methods</a:t>
            </a:r>
          </a:p>
        </p:txBody>
      </p:sp>
      <p:sp>
        <p:nvSpPr>
          <p:cNvPr id="4" name="TextBox 3">
            <a:extLst>
              <a:ext uri="{FF2B5EF4-FFF2-40B4-BE49-F238E27FC236}">
                <a16:creationId xmlns:a16="http://schemas.microsoft.com/office/drawing/2014/main" id="{A0B2B4DD-46ED-4D8E-A965-A0C0CF193711}"/>
              </a:ext>
            </a:extLst>
          </p:cNvPr>
          <p:cNvSpPr txBox="1"/>
          <p:nvPr/>
        </p:nvSpPr>
        <p:spPr>
          <a:xfrm>
            <a:off x="914400" y="1844824"/>
            <a:ext cx="7772400" cy="2031325"/>
          </a:xfrm>
          <a:prstGeom prst="rect">
            <a:avLst/>
          </a:prstGeom>
          <a:noFill/>
        </p:spPr>
        <p:txBody>
          <a:bodyPr wrap="square" rtlCol="0">
            <a:spAutoFit/>
          </a:bodyPr>
          <a:lstStyle/>
          <a:p>
            <a:endParaRPr lang="en-MY" dirty="0"/>
          </a:p>
          <a:p>
            <a:pPr marL="285750" indent="-285750">
              <a:buFont typeface="Wingdings" panose="05000000000000000000" pitchFamily="2" charset="2"/>
              <a:buChar char="§"/>
            </a:pPr>
            <a:r>
              <a:rPr lang="en-MY" b="1" dirty="0"/>
              <a:t>Qualitative data: </a:t>
            </a:r>
            <a:r>
              <a:rPr lang="en-MY" dirty="0"/>
              <a:t>It is the non-numerical data. For </a:t>
            </a:r>
            <a:r>
              <a:rPr lang="en-MY" dirty="0" err="1"/>
              <a:t>eg.</a:t>
            </a:r>
            <a:r>
              <a:rPr lang="en-MY" dirty="0"/>
              <a:t>, texture of the skin, colour of eyes, etc.</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Quantitative data: </a:t>
            </a:r>
            <a:r>
              <a:rPr lang="en-MY" dirty="0"/>
              <a:t>Quantitative data is given in numbers. Data in the form of questions such as “how much”, “how many”, gives the quantitative data.</a:t>
            </a:r>
          </a:p>
        </p:txBody>
      </p:sp>
    </p:spTree>
    <p:extLst>
      <p:ext uri="{BB962C8B-B14F-4D97-AF65-F5344CB8AC3E}">
        <p14:creationId xmlns:p14="http://schemas.microsoft.com/office/powerpoint/2010/main" val="2237395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Qualitative and Quantitative Research</a:t>
            </a:r>
          </a:p>
        </p:txBody>
      </p:sp>
      <p:pic>
        <p:nvPicPr>
          <p:cNvPr id="5" name="Picture 4">
            <a:extLst>
              <a:ext uri="{FF2B5EF4-FFF2-40B4-BE49-F238E27FC236}">
                <a16:creationId xmlns:a16="http://schemas.microsoft.com/office/drawing/2014/main" id="{9642976E-3C40-4A52-A880-D05E924C87E3}"/>
              </a:ext>
            </a:extLst>
          </p:cNvPr>
          <p:cNvPicPr>
            <a:picLocks noChangeAspect="1"/>
          </p:cNvPicPr>
          <p:nvPr/>
        </p:nvPicPr>
        <p:blipFill>
          <a:blip r:embed="rId2"/>
          <a:stretch>
            <a:fillRect/>
          </a:stretch>
        </p:blipFill>
        <p:spPr>
          <a:xfrm>
            <a:off x="1038225" y="1619250"/>
            <a:ext cx="7067550" cy="3619500"/>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C305-59B8-4563-9587-10831BB11514}"/>
              </a:ext>
            </a:extLst>
          </p:cNvPr>
          <p:cNvSpPr>
            <a:spLocks noGrp="1"/>
          </p:cNvSpPr>
          <p:nvPr>
            <p:ph type="title"/>
          </p:nvPr>
        </p:nvSpPr>
        <p:spPr/>
        <p:txBody>
          <a:bodyPr/>
          <a:lstStyle/>
          <a:p>
            <a:r>
              <a:rPr lang="en-MY" dirty="0"/>
              <a:t>Qualitative Methods</a:t>
            </a:r>
          </a:p>
        </p:txBody>
      </p:sp>
      <p:pic>
        <p:nvPicPr>
          <p:cNvPr id="5" name="Picture 4">
            <a:extLst>
              <a:ext uri="{FF2B5EF4-FFF2-40B4-BE49-F238E27FC236}">
                <a16:creationId xmlns:a16="http://schemas.microsoft.com/office/drawing/2014/main" id="{8FD449E0-6A97-4CB6-9E5E-16DB3DF89249}"/>
              </a:ext>
            </a:extLst>
          </p:cNvPr>
          <p:cNvPicPr>
            <a:picLocks noChangeAspect="1"/>
          </p:cNvPicPr>
          <p:nvPr/>
        </p:nvPicPr>
        <p:blipFill>
          <a:blip r:embed="rId2"/>
          <a:stretch>
            <a:fillRect/>
          </a:stretch>
        </p:blipFill>
        <p:spPr>
          <a:xfrm>
            <a:off x="1259632" y="1700808"/>
            <a:ext cx="6391275" cy="4343400"/>
          </a:xfrm>
          <a:prstGeom prst="rect">
            <a:avLst/>
          </a:prstGeom>
        </p:spPr>
      </p:pic>
    </p:spTree>
    <p:extLst>
      <p:ext uri="{BB962C8B-B14F-4D97-AF65-F5344CB8AC3E}">
        <p14:creationId xmlns:p14="http://schemas.microsoft.com/office/powerpoint/2010/main" val="2011608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535A-3110-4E5E-BB45-2E41ABD2021B}"/>
              </a:ext>
            </a:extLst>
          </p:cNvPr>
          <p:cNvSpPr>
            <a:spLocks noGrp="1"/>
          </p:cNvSpPr>
          <p:nvPr>
            <p:ph type="title"/>
          </p:nvPr>
        </p:nvSpPr>
        <p:spPr/>
        <p:txBody>
          <a:bodyPr/>
          <a:lstStyle/>
          <a:p>
            <a:r>
              <a:rPr lang="en-MY" dirty="0"/>
              <a:t>Quantitative Research</a:t>
            </a:r>
          </a:p>
        </p:txBody>
      </p:sp>
      <p:sp>
        <p:nvSpPr>
          <p:cNvPr id="4" name="TextBox 3">
            <a:extLst>
              <a:ext uri="{FF2B5EF4-FFF2-40B4-BE49-F238E27FC236}">
                <a16:creationId xmlns:a16="http://schemas.microsoft.com/office/drawing/2014/main" id="{1CB971EB-C25C-4C19-966A-4A4569619352}"/>
              </a:ext>
            </a:extLst>
          </p:cNvPr>
          <p:cNvSpPr txBox="1"/>
          <p:nvPr/>
        </p:nvSpPr>
        <p:spPr>
          <a:xfrm>
            <a:off x="775556" y="1556792"/>
            <a:ext cx="8188932" cy="5262979"/>
          </a:xfrm>
          <a:prstGeom prst="rect">
            <a:avLst/>
          </a:prstGeom>
          <a:noFill/>
        </p:spPr>
        <p:txBody>
          <a:bodyPr wrap="square" rtlCol="0">
            <a:spAutoFit/>
          </a:bodyPr>
          <a:lstStyle/>
          <a:p>
            <a:r>
              <a:rPr lang="en-MY" sz="1600" dirty="0"/>
              <a:t>1. </a:t>
            </a:r>
            <a:r>
              <a:rPr lang="en-MY" sz="1600" b="1" dirty="0"/>
              <a:t>Regression analysis </a:t>
            </a:r>
            <a:r>
              <a:rPr lang="en-MY" sz="1600" dirty="0"/>
              <a:t>includes any techniques for </a:t>
            </a:r>
            <a:r>
              <a:rPr lang="en-MY" sz="1600" dirty="0" err="1"/>
              <a:t>modeling</a:t>
            </a:r>
            <a:r>
              <a:rPr lang="en-MY" sz="1600" dirty="0"/>
              <a:t> and </a:t>
            </a:r>
            <a:r>
              <a:rPr lang="en-MY" sz="1600" dirty="0" err="1"/>
              <a:t>analyzing</a:t>
            </a:r>
            <a:r>
              <a:rPr lang="en-MY" sz="1600" dirty="0"/>
              <a:t> several variables, when the focus is on the relationship between a dependent variable and one or more independent variables. That always is shown on a scatter diagram.</a:t>
            </a:r>
          </a:p>
          <a:p>
            <a:pPr marL="342900" indent="-342900">
              <a:buAutoNum type="arabicPeriod"/>
            </a:pPr>
            <a:endParaRPr lang="en-MY" sz="1600" dirty="0"/>
          </a:p>
          <a:p>
            <a:r>
              <a:rPr lang="en-MY" sz="1600" dirty="0"/>
              <a:t>2. </a:t>
            </a:r>
            <a:r>
              <a:rPr lang="en-MY" sz="1600" b="1" dirty="0"/>
              <a:t>Analysis of variance </a:t>
            </a:r>
            <a:r>
              <a:rPr lang="en-MY" sz="1600" dirty="0"/>
              <a:t>(ANOVA) is a collection of statistical models, and their associated procedures, in which the observed variance in a particular variable is partitioned into components attributable to different sources of variation.</a:t>
            </a:r>
          </a:p>
          <a:p>
            <a:endParaRPr lang="en-MY" sz="1600" dirty="0"/>
          </a:p>
          <a:p>
            <a:r>
              <a:rPr lang="en-MY" sz="1600" dirty="0"/>
              <a:t>3. </a:t>
            </a:r>
            <a:r>
              <a:rPr lang="en-MY" sz="1600" b="1" dirty="0"/>
              <a:t>Factor analysis </a:t>
            </a:r>
            <a:r>
              <a:rPr lang="en-MY" sz="1600" dirty="0"/>
              <a:t>is a statistical method used to describe variability among observed variables in terms of a potentially lower number of unobserved variables called factors.</a:t>
            </a:r>
          </a:p>
          <a:p>
            <a:endParaRPr lang="en-MY" sz="1600" dirty="0"/>
          </a:p>
          <a:p>
            <a:r>
              <a:rPr lang="en-MY" sz="1600" dirty="0"/>
              <a:t>4. </a:t>
            </a:r>
            <a:r>
              <a:rPr lang="en-MY" sz="1600" b="1" dirty="0"/>
              <a:t>Cluster analysis </a:t>
            </a:r>
            <a:r>
              <a:rPr lang="en-MY" sz="1600" dirty="0"/>
              <a:t>or clustering is the assignment of a set of observations into subsets (called clusters) so that observations in the same cluster are similar in some sense.</a:t>
            </a:r>
          </a:p>
          <a:p>
            <a:endParaRPr lang="en-MY" sz="1600" dirty="0"/>
          </a:p>
          <a:p>
            <a:r>
              <a:rPr lang="en-MY" sz="1600" dirty="0"/>
              <a:t>5. </a:t>
            </a:r>
            <a:r>
              <a:rPr lang="en-MY" sz="1600" b="1" dirty="0"/>
              <a:t>Structural equation </a:t>
            </a:r>
            <a:r>
              <a:rPr lang="en-MY" sz="1600" b="1" dirty="0" err="1"/>
              <a:t>modeling</a:t>
            </a:r>
            <a:r>
              <a:rPr lang="en-MY" sz="1600" b="1" dirty="0"/>
              <a:t> </a:t>
            </a:r>
            <a:r>
              <a:rPr lang="en-MY" sz="1600" dirty="0"/>
              <a:t>(SEM) is a statistical technique for testing and estimating causal relations using a combination of statistical data and qualitative causal assumptions.</a:t>
            </a:r>
          </a:p>
          <a:p>
            <a:endParaRPr lang="en-MY" sz="1600" dirty="0"/>
          </a:p>
          <a:p>
            <a:r>
              <a:rPr lang="en-MY" sz="1600" dirty="0"/>
              <a:t>6. </a:t>
            </a:r>
            <a:r>
              <a:rPr lang="en-MY" sz="1600" b="1" dirty="0"/>
              <a:t>Operations research </a:t>
            </a:r>
            <a:r>
              <a:rPr lang="en-MY" sz="1600" dirty="0"/>
              <a:t>(OR, also referred to as decision science or management science) encompasses a wide range of problem-solving techniques and methods applied in the pursuit of improved decision-making and efficiency.</a:t>
            </a:r>
          </a:p>
        </p:txBody>
      </p:sp>
    </p:spTree>
    <p:extLst>
      <p:ext uri="{BB962C8B-B14F-4D97-AF65-F5344CB8AC3E}">
        <p14:creationId xmlns:p14="http://schemas.microsoft.com/office/powerpoint/2010/main" val="57932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36EA-AF6E-4555-AF3D-0B48221392CE}"/>
              </a:ext>
            </a:extLst>
          </p:cNvPr>
          <p:cNvSpPr>
            <a:spLocks noGrp="1"/>
          </p:cNvSpPr>
          <p:nvPr>
            <p:ph type="title"/>
          </p:nvPr>
        </p:nvSpPr>
        <p:spPr/>
        <p:txBody>
          <a:bodyPr/>
          <a:lstStyle/>
          <a:p>
            <a:r>
              <a:rPr lang="en-MY" dirty="0"/>
              <a:t>Comparing Qualitative and Quantitative Research</a:t>
            </a:r>
          </a:p>
        </p:txBody>
      </p:sp>
      <p:pic>
        <p:nvPicPr>
          <p:cNvPr id="5" name="Picture 4">
            <a:extLst>
              <a:ext uri="{FF2B5EF4-FFF2-40B4-BE49-F238E27FC236}">
                <a16:creationId xmlns:a16="http://schemas.microsoft.com/office/drawing/2014/main" id="{235A71E6-8CC2-4E71-9655-A6B85AA1B2E4}"/>
              </a:ext>
            </a:extLst>
          </p:cNvPr>
          <p:cNvPicPr>
            <a:picLocks noChangeAspect="1"/>
          </p:cNvPicPr>
          <p:nvPr/>
        </p:nvPicPr>
        <p:blipFill>
          <a:blip r:embed="rId2"/>
          <a:stretch>
            <a:fillRect/>
          </a:stretch>
        </p:blipFill>
        <p:spPr>
          <a:xfrm>
            <a:off x="914400" y="1772816"/>
            <a:ext cx="7636229" cy="3868638"/>
          </a:xfrm>
          <a:prstGeom prst="rect">
            <a:avLst/>
          </a:prstGeom>
        </p:spPr>
      </p:pic>
    </p:spTree>
    <p:extLst>
      <p:ext uri="{BB962C8B-B14F-4D97-AF65-F5344CB8AC3E}">
        <p14:creationId xmlns:p14="http://schemas.microsoft.com/office/powerpoint/2010/main" val="4119691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7D12-0928-471F-986C-4C4229959B30}"/>
              </a:ext>
            </a:extLst>
          </p:cNvPr>
          <p:cNvSpPr>
            <a:spLocks noGrp="1"/>
          </p:cNvSpPr>
          <p:nvPr>
            <p:ph type="title"/>
          </p:nvPr>
        </p:nvSpPr>
        <p:spPr/>
        <p:txBody>
          <a:bodyPr/>
          <a:lstStyle/>
          <a:p>
            <a:r>
              <a:rPr lang="en-MY" dirty="0"/>
              <a:t>Types of Measurement</a:t>
            </a:r>
          </a:p>
        </p:txBody>
      </p:sp>
      <p:pic>
        <p:nvPicPr>
          <p:cNvPr id="6" name="Picture 5">
            <a:extLst>
              <a:ext uri="{FF2B5EF4-FFF2-40B4-BE49-F238E27FC236}">
                <a16:creationId xmlns:a16="http://schemas.microsoft.com/office/drawing/2014/main" id="{EEB1E77D-E0D3-4F36-A78B-E9C5B50D8DED}"/>
              </a:ext>
            </a:extLst>
          </p:cNvPr>
          <p:cNvPicPr>
            <a:picLocks noChangeAspect="1"/>
          </p:cNvPicPr>
          <p:nvPr/>
        </p:nvPicPr>
        <p:blipFill>
          <a:blip r:embed="rId2"/>
          <a:stretch>
            <a:fillRect/>
          </a:stretch>
        </p:blipFill>
        <p:spPr>
          <a:xfrm>
            <a:off x="1475656" y="1916832"/>
            <a:ext cx="6870643" cy="3359820"/>
          </a:xfrm>
          <a:prstGeom prst="rect">
            <a:avLst/>
          </a:prstGeom>
        </p:spPr>
      </p:pic>
    </p:spTree>
    <p:extLst>
      <p:ext uri="{BB962C8B-B14F-4D97-AF65-F5344CB8AC3E}">
        <p14:creationId xmlns:p14="http://schemas.microsoft.com/office/powerpoint/2010/main" val="1072870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6FC-F591-43B3-935F-58BD3DAABD19}"/>
              </a:ext>
            </a:extLst>
          </p:cNvPr>
          <p:cNvSpPr>
            <a:spLocks noGrp="1"/>
          </p:cNvSpPr>
          <p:nvPr>
            <p:ph type="title"/>
          </p:nvPr>
        </p:nvSpPr>
        <p:spPr/>
        <p:txBody>
          <a:bodyPr/>
          <a:lstStyle/>
          <a:p>
            <a:r>
              <a:rPr lang="en-MY" dirty="0"/>
              <a:t>Types of Measurement</a:t>
            </a:r>
          </a:p>
        </p:txBody>
      </p:sp>
      <p:sp>
        <p:nvSpPr>
          <p:cNvPr id="4" name="TextBox 3">
            <a:extLst>
              <a:ext uri="{FF2B5EF4-FFF2-40B4-BE49-F238E27FC236}">
                <a16:creationId xmlns:a16="http://schemas.microsoft.com/office/drawing/2014/main" id="{A0998B04-0040-46E7-81B4-4B775669514D}"/>
              </a:ext>
            </a:extLst>
          </p:cNvPr>
          <p:cNvSpPr txBox="1"/>
          <p:nvPr/>
        </p:nvSpPr>
        <p:spPr>
          <a:xfrm>
            <a:off x="914400" y="1844824"/>
            <a:ext cx="7546032" cy="4247317"/>
          </a:xfrm>
          <a:prstGeom prst="rect">
            <a:avLst/>
          </a:prstGeom>
          <a:noFill/>
        </p:spPr>
        <p:txBody>
          <a:bodyPr wrap="square" rtlCol="0">
            <a:spAutoFit/>
          </a:bodyPr>
          <a:lstStyle/>
          <a:p>
            <a:r>
              <a:rPr lang="en-MY" b="1" dirty="0"/>
              <a:t>Nominal data </a:t>
            </a:r>
            <a:r>
              <a:rPr lang="en-MY" dirty="0"/>
              <a:t>consist of categories or dimensions and have no numerical meaning by themselves. Examples of nominal data include race, hair colour, and marital status.</a:t>
            </a:r>
          </a:p>
          <a:p>
            <a:endParaRPr lang="en-MY" dirty="0"/>
          </a:p>
          <a:p>
            <a:r>
              <a:rPr lang="en-MY" b="1" dirty="0"/>
              <a:t>Ordinal data </a:t>
            </a:r>
            <a:r>
              <a:rPr lang="en-MY" dirty="0"/>
              <a:t>are rank orders. Examples of ordinal data include baseball standings (“Who’s in first place?”), seniority lists (“She is third from the top), and budget requests.</a:t>
            </a:r>
          </a:p>
          <a:p>
            <a:endParaRPr lang="en-MY" dirty="0"/>
          </a:p>
          <a:p>
            <a:r>
              <a:rPr lang="en-MY" b="1" dirty="0"/>
              <a:t>Interval data </a:t>
            </a:r>
            <a:r>
              <a:rPr lang="en-MY" dirty="0"/>
              <a:t>have equal intervals but not necessarily equal ratios. Examples of interval data include performance ratings, the temperature outside, and a score on a personality test. </a:t>
            </a:r>
          </a:p>
          <a:p>
            <a:endParaRPr lang="en-MY" dirty="0"/>
          </a:p>
          <a:p>
            <a:r>
              <a:rPr lang="en-MY" b="1" dirty="0"/>
              <a:t>Ratio data </a:t>
            </a:r>
            <a:r>
              <a:rPr lang="en-MY" dirty="0"/>
              <a:t>have equal ratios and a true zero point. Examples of ratio data include salary, height, and the number of job applicants. </a:t>
            </a:r>
          </a:p>
          <a:p>
            <a:endParaRPr lang="en-MY" dirty="0"/>
          </a:p>
        </p:txBody>
      </p:sp>
    </p:spTree>
    <p:extLst>
      <p:ext uri="{BB962C8B-B14F-4D97-AF65-F5344CB8AC3E}">
        <p14:creationId xmlns:p14="http://schemas.microsoft.com/office/powerpoint/2010/main" val="1084555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DB2A-D33B-46B3-BB29-7741CC906D91}"/>
              </a:ext>
            </a:extLst>
          </p:cNvPr>
          <p:cNvSpPr>
            <a:spLocks noGrp="1"/>
          </p:cNvSpPr>
          <p:nvPr>
            <p:ph type="title"/>
          </p:nvPr>
        </p:nvSpPr>
        <p:spPr/>
        <p:txBody>
          <a:bodyPr/>
          <a:lstStyle/>
          <a:p>
            <a:r>
              <a:rPr lang="en-MY" dirty="0"/>
              <a:t>Mean, Median and Mode</a:t>
            </a:r>
          </a:p>
        </p:txBody>
      </p:sp>
      <p:pic>
        <p:nvPicPr>
          <p:cNvPr id="5" name="Picture 4">
            <a:extLst>
              <a:ext uri="{FF2B5EF4-FFF2-40B4-BE49-F238E27FC236}">
                <a16:creationId xmlns:a16="http://schemas.microsoft.com/office/drawing/2014/main" id="{20B61794-B118-4E3F-A0C1-9E16A8AF213B}"/>
              </a:ext>
            </a:extLst>
          </p:cNvPr>
          <p:cNvPicPr>
            <a:picLocks noChangeAspect="1"/>
          </p:cNvPicPr>
          <p:nvPr/>
        </p:nvPicPr>
        <p:blipFill>
          <a:blip r:embed="rId2"/>
          <a:stretch>
            <a:fillRect/>
          </a:stretch>
        </p:blipFill>
        <p:spPr>
          <a:xfrm>
            <a:off x="1475656" y="1772816"/>
            <a:ext cx="5372100" cy="4124325"/>
          </a:xfrm>
          <a:prstGeom prst="rect">
            <a:avLst/>
          </a:prstGeom>
        </p:spPr>
      </p:pic>
    </p:spTree>
    <p:extLst>
      <p:ext uri="{BB962C8B-B14F-4D97-AF65-F5344CB8AC3E}">
        <p14:creationId xmlns:p14="http://schemas.microsoft.com/office/powerpoint/2010/main" val="2467610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0FA07627-3FA9-4ED1-A2E9-22920761C716}"/>
              </a:ext>
            </a:extLst>
          </p:cNvPr>
          <p:cNvSpPr txBox="1"/>
          <p:nvPr/>
        </p:nvSpPr>
        <p:spPr>
          <a:xfrm>
            <a:off x="755576" y="1551907"/>
            <a:ext cx="7931224" cy="5078313"/>
          </a:xfrm>
          <a:prstGeom prst="rect">
            <a:avLst/>
          </a:prstGeom>
          <a:noFill/>
        </p:spPr>
        <p:txBody>
          <a:bodyPr wrap="square" rtlCol="0">
            <a:spAutoFit/>
          </a:bodyPr>
          <a:lstStyle/>
          <a:p>
            <a:r>
              <a:rPr lang="en-MY" dirty="0"/>
              <a:t>A measure of central tendency is a single value that attempts to describe a set of data by identifying the central position within that set of data. As such, measures of central tendency are sometimes called measures of central location</a:t>
            </a:r>
          </a:p>
          <a:p>
            <a:endParaRPr lang="en-MY" dirty="0"/>
          </a:p>
          <a:p>
            <a:pPr marL="285750" indent="-285750">
              <a:buFont typeface="Wingdings" panose="05000000000000000000" pitchFamily="2" charset="2"/>
              <a:buChar char="§"/>
            </a:pPr>
            <a:r>
              <a:rPr lang="en-MY" b="1" dirty="0"/>
              <a:t>Mean</a:t>
            </a:r>
            <a:r>
              <a:rPr lang="en-MY" dirty="0"/>
              <a:t> : The arithmetic average obtained by adding up all the scores and dividing by the total number of scores.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Median</a:t>
            </a:r>
            <a:r>
              <a:rPr lang="en-MY" dirty="0"/>
              <a:t> : It is the middle score, or average of middle scores in a distribution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Mode</a:t>
            </a:r>
            <a:r>
              <a:rPr lang="en-MY" dirty="0"/>
              <a:t> : The category or score with the largest frequency (or percentage) in the distribution.</a:t>
            </a:r>
          </a:p>
          <a:p>
            <a:endParaRPr lang="en-MY" dirty="0"/>
          </a:p>
          <a:p>
            <a:r>
              <a:rPr lang="en-MY" dirty="0"/>
              <a:t>The mean (average) of a data set is found by adding all numbers in the data set and then dividing by the number of values in the set. The median is the middle value when a data set is ordered from least to greatest. The mode is the number that occurs most often in a data set</a:t>
            </a:r>
          </a:p>
        </p:txBody>
      </p:sp>
    </p:spTree>
    <p:extLst>
      <p:ext uri="{BB962C8B-B14F-4D97-AF65-F5344CB8AC3E}">
        <p14:creationId xmlns:p14="http://schemas.microsoft.com/office/powerpoint/2010/main" val="1512034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314754FE-369E-448F-8F36-6F5B7A653BDA}"/>
              </a:ext>
            </a:extLst>
          </p:cNvPr>
          <p:cNvSpPr txBox="1"/>
          <p:nvPr/>
        </p:nvSpPr>
        <p:spPr>
          <a:xfrm>
            <a:off x="914400" y="1844824"/>
            <a:ext cx="7772400" cy="3416320"/>
          </a:xfrm>
          <a:prstGeom prst="rect">
            <a:avLst/>
          </a:prstGeom>
          <a:noFill/>
        </p:spPr>
        <p:txBody>
          <a:bodyPr wrap="square" rtlCol="0">
            <a:spAutoFit/>
          </a:bodyPr>
          <a:lstStyle/>
          <a:p>
            <a:pPr marL="285750" indent="-285750">
              <a:buFont typeface="Wingdings" panose="05000000000000000000" pitchFamily="2" charset="2"/>
              <a:buChar char="§"/>
            </a:pPr>
            <a:r>
              <a:rPr lang="en-MY" b="1" dirty="0"/>
              <a:t>Percentiles : </a:t>
            </a:r>
            <a:r>
              <a:rPr lang="en-MY" dirty="0"/>
              <a:t>A percentile is a measure at which that percentage of the total values are the same as or below that measure. For example, 90% of the data values lie below the 90th percentile, whereas 10% of the data values lie below the 10th percentile.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Quartiles : </a:t>
            </a:r>
            <a:r>
              <a:rPr lang="en-MY" dirty="0"/>
              <a:t>Quartiles are values that divide a (part of a) data table into four groups containing an approximately equal number of observations. The total of 100% is split into four equal parts: 25%, 50%, 75% and 100%</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Range : </a:t>
            </a:r>
            <a:r>
              <a:rPr lang="en-MY" dirty="0"/>
              <a:t>The range is a measure of spread: it’s the difference between the highest value and the lowest value in a data set.</a:t>
            </a:r>
          </a:p>
        </p:txBody>
      </p:sp>
    </p:spTree>
    <p:extLst>
      <p:ext uri="{BB962C8B-B14F-4D97-AF65-F5344CB8AC3E}">
        <p14:creationId xmlns:p14="http://schemas.microsoft.com/office/powerpoint/2010/main" val="3054234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r>
              <a:rPr lang="en-MY" dirty="0"/>
              <a:t>Essentials of Statistics</a:t>
            </a:r>
          </a:p>
        </p:txBody>
      </p:sp>
      <p:sp>
        <p:nvSpPr>
          <p:cNvPr id="4" name="TextBox 3">
            <a:extLst>
              <a:ext uri="{FF2B5EF4-FFF2-40B4-BE49-F238E27FC236}">
                <a16:creationId xmlns:a16="http://schemas.microsoft.com/office/drawing/2014/main" id="{87ECE532-5D73-4B9B-8F80-DDE3C4B9E43C}"/>
              </a:ext>
            </a:extLst>
          </p:cNvPr>
          <p:cNvSpPr txBox="1"/>
          <p:nvPr/>
        </p:nvSpPr>
        <p:spPr>
          <a:xfrm>
            <a:off x="822412" y="1628800"/>
            <a:ext cx="7864388" cy="4524315"/>
          </a:xfrm>
          <a:prstGeom prst="rect">
            <a:avLst/>
          </a:prstGeom>
          <a:noFill/>
        </p:spPr>
        <p:txBody>
          <a:bodyPr wrap="square" rtlCol="0">
            <a:spAutoFit/>
          </a:bodyPr>
          <a:lstStyle/>
          <a:p>
            <a:pPr marL="285750" indent="-285750">
              <a:buFont typeface="Wingdings" panose="05000000000000000000" pitchFamily="2" charset="2"/>
              <a:buChar char="§"/>
            </a:pPr>
            <a:r>
              <a:rPr lang="en-MY" b="1" dirty="0"/>
              <a:t>Probability</a:t>
            </a:r>
            <a:r>
              <a:rPr lang="en-MY" dirty="0"/>
              <a:t> is the measure of the likelihood that an event will occur in a Random Experiment. Probability is quantified as a number between 0 and 1, where, loosely speaking, 0 indicates impossibility and 1 indicates certainty. The higher the probability of an event, the more likely it is that the event will occur.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Standard Deviation </a:t>
            </a:r>
            <a:r>
              <a:rPr lang="en-MY" dirty="0"/>
              <a:t>(SD) is a measure of variability (it is not a measure of central tendency). Conceptually it is best viewed as the 'average distance that individual data points are from the mean.' Data sets that are highly clustered around the mean have lower standard deviations than data sets that are spread out.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Normal Distribution</a:t>
            </a:r>
            <a:r>
              <a:rPr lang="en-MY" dirty="0"/>
              <a:t>-also known as a </a:t>
            </a:r>
            <a:r>
              <a:rPr lang="en-MY" dirty="0" err="1"/>
              <a:t>Guasian</a:t>
            </a:r>
            <a:r>
              <a:rPr lang="en-MY" dirty="0"/>
              <a:t> distribution, the normal distribution follows the shape of a bell curve. That is to say that results cluster around a mean and then fan out into symmetrical tails on either side. </a:t>
            </a:r>
          </a:p>
        </p:txBody>
      </p:sp>
    </p:spTree>
    <p:extLst>
      <p:ext uri="{BB962C8B-B14F-4D97-AF65-F5344CB8AC3E}">
        <p14:creationId xmlns:p14="http://schemas.microsoft.com/office/powerpoint/2010/main" val="3840514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3600" dirty="0"/>
              <a:t>Normal Distribution and Standard Deviation (SD)</a:t>
            </a:r>
          </a:p>
        </p:txBody>
      </p:sp>
      <p:pic>
        <p:nvPicPr>
          <p:cNvPr id="5" name="Picture 4">
            <a:extLst>
              <a:ext uri="{FF2B5EF4-FFF2-40B4-BE49-F238E27FC236}">
                <a16:creationId xmlns:a16="http://schemas.microsoft.com/office/drawing/2014/main" id="{6ABBA274-28C8-4807-988D-7C313868D3E2}"/>
              </a:ext>
            </a:extLst>
          </p:cNvPr>
          <p:cNvPicPr>
            <a:picLocks noChangeAspect="1"/>
          </p:cNvPicPr>
          <p:nvPr/>
        </p:nvPicPr>
        <p:blipFill>
          <a:blip r:embed="rId2"/>
          <a:stretch>
            <a:fillRect/>
          </a:stretch>
        </p:blipFill>
        <p:spPr>
          <a:xfrm>
            <a:off x="1331640" y="1772816"/>
            <a:ext cx="6694810" cy="4122011"/>
          </a:xfrm>
          <a:prstGeom prst="rect">
            <a:avLst/>
          </a:prstGeom>
        </p:spPr>
      </p:pic>
    </p:spTree>
    <p:extLst>
      <p:ext uri="{BB962C8B-B14F-4D97-AF65-F5344CB8AC3E}">
        <p14:creationId xmlns:p14="http://schemas.microsoft.com/office/powerpoint/2010/main" val="3144111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AA19-9184-4158-8E34-AD850DC2B577}"/>
              </a:ext>
            </a:extLst>
          </p:cNvPr>
          <p:cNvSpPr>
            <a:spLocks noGrp="1"/>
          </p:cNvSpPr>
          <p:nvPr>
            <p:ph type="title"/>
          </p:nvPr>
        </p:nvSpPr>
        <p:spPr/>
        <p:txBody>
          <a:bodyPr/>
          <a:lstStyle/>
          <a:p>
            <a:r>
              <a:rPr lang="en-MY" dirty="0"/>
              <a:t>Quantitative Methods</a:t>
            </a:r>
          </a:p>
        </p:txBody>
      </p:sp>
      <p:sp>
        <p:nvSpPr>
          <p:cNvPr id="4" name="TextBox 3">
            <a:extLst>
              <a:ext uri="{FF2B5EF4-FFF2-40B4-BE49-F238E27FC236}">
                <a16:creationId xmlns:a16="http://schemas.microsoft.com/office/drawing/2014/main" id="{87DBF298-00AF-400D-9E62-047D80A7047F}"/>
              </a:ext>
            </a:extLst>
          </p:cNvPr>
          <p:cNvSpPr txBox="1"/>
          <p:nvPr/>
        </p:nvSpPr>
        <p:spPr>
          <a:xfrm>
            <a:off x="1043608" y="1772816"/>
            <a:ext cx="7488832" cy="3693319"/>
          </a:xfrm>
          <a:prstGeom prst="rect">
            <a:avLst/>
          </a:prstGeom>
          <a:noFill/>
        </p:spPr>
        <p:txBody>
          <a:bodyPr wrap="square" rtlCol="0">
            <a:spAutoFit/>
          </a:bodyPr>
          <a:lstStyle/>
          <a:p>
            <a:pPr marL="285750" indent="-285750">
              <a:buFont typeface="Wingdings" panose="05000000000000000000" pitchFamily="2" charset="2"/>
              <a:buChar char="§"/>
            </a:pPr>
            <a:r>
              <a:rPr lang="en-MY" b="1" dirty="0"/>
              <a:t>Regression analysis</a:t>
            </a:r>
            <a:r>
              <a:rPr lang="en-MY" dirty="0"/>
              <a:t>, also called least-squares analysis, is the process of deriving the linear equation that describes the relationship between two variables with a nonzero coefficient of correlation. Simple regression is used when there is one independent variable. The simple regression equation is, obviously, the algebraic formula for a straight line: y = a + bx.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b="1" dirty="0"/>
              <a:t>Correlation coefficient </a:t>
            </a:r>
            <a:r>
              <a:rPr lang="en-MY" dirty="0"/>
              <a:t>expresses the degree of linear relationship between two sets of scores. A positive correlation exists when high values on one measure (e.g., a job knowledge test) are associated with high scores on another measure (e.g., overall ratings of job performance). A negative correlation exists when high scores on one measure are associated with low scores on another measure</a:t>
            </a:r>
          </a:p>
        </p:txBody>
      </p:sp>
    </p:spTree>
    <p:extLst>
      <p:ext uri="{BB962C8B-B14F-4D97-AF65-F5344CB8AC3E}">
        <p14:creationId xmlns:p14="http://schemas.microsoft.com/office/powerpoint/2010/main" val="998052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Learning Curve Analysis</a:t>
            </a:r>
          </a:p>
        </p:txBody>
      </p:sp>
      <p:sp>
        <p:nvSpPr>
          <p:cNvPr id="4" name="TextBox 3">
            <a:extLst>
              <a:ext uri="{FF2B5EF4-FFF2-40B4-BE49-F238E27FC236}">
                <a16:creationId xmlns:a16="http://schemas.microsoft.com/office/drawing/2014/main" id="{0EA6DBAA-6251-48A8-BB74-012CB9AAC4B2}"/>
              </a:ext>
            </a:extLst>
          </p:cNvPr>
          <p:cNvSpPr txBox="1"/>
          <p:nvPr/>
        </p:nvSpPr>
        <p:spPr>
          <a:xfrm>
            <a:off x="685800" y="1545788"/>
            <a:ext cx="7772400" cy="2585323"/>
          </a:xfrm>
          <a:prstGeom prst="rect">
            <a:avLst/>
          </a:prstGeom>
          <a:noFill/>
        </p:spPr>
        <p:txBody>
          <a:bodyPr wrap="square" rtlCol="0">
            <a:spAutoFit/>
          </a:bodyPr>
          <a:lstStyle/>
          <a:p>
            <a:r>
              <a:rPr lang="en-MY" dirty="0"/>
              <a:t>The theory of the learning curve or experience1 curve is based on the simple idea that the time required to perform a task decreases as a worker gains experience. The basic concept is that the time, or cost, of performing a task (e.g., producing a unit of output) decreases at a constant rate as cumulative output doubles. Learning curves are useful for preparing cost estimates, bidding on special orders, setting </a:t>
            </a:r>
            <a:r>
              <a:rPr lang="en-MY" dirty="0" err="1"/>
              <a:t>labor</a:t>
            </a:r>
            <a:r>
              <a:rPr lang="en-MY" dirty="0"/>
              <a:t> standards, scheduling </a:t>
            </a:r>
            <a:r>
              <a:rPr lang="en-MY" dirty="0" err="1"/>
              <a:t>labor</a:t>
            </a:r>
            <a:r>
              <a:rPr lang="en-MY" dirty="0"/>
              <a:t> requirements, evaluating </a:t>
            </a:r>
            <a:r>
              <a:rPr lang="en-MY" dirty="0" err="1"/>
              <a:t>labor</a:t>
            </a:r>
            <a:r>
              <a:rPr lang="en-MY" dirty="0"/>
              <a:t> performance, and setting incentive wage rates</a:t>
            </a:r>
          </a:p>
          <a:p>
            <a:endParaRPr lang="en-MY" dirty="0"/>
          </a:p>
        </p:txBody>
      </p:sp>
      <p:pic>
        <p:nvPicPr>
          <p:cNvPr id="6" name="Picture 5">
            <a:extLst>
              <a:ext uri="{FF2B5EF4-FFF2-40B4-BE49-F238E27FC236}">
                <a16:creationId xmlns:a16="http://schemas.microsoft.com/office/drawing/2014/main" id="{0AB80B5F-9A65-4403-AA44-83DAB1C6D3A1}"/>
              </a:ext>
            </a:extLst>
          </p:cNvPr>
          <p:cNvPicPr>
            <a:picLocks noChangeAspect="1"/>
          </p:cNvPicPr>
          <p:nvPr/>
        </p:nvPicPr>
        <p:blipFill>
          <a:blip r:embed="rId2"/>
          <a:stretch>
            <a:fillRect/>
          </a:stretch>
        </p:blipFill>
        <p:spPr>
          <a:xfrm>
            <a:off x="4821831" y="3741737"/>
            <a:ext cx="3352800" cy="2838450"/>
          </a:xfrm>
          <a:prstGeom prst="rect">
            <a:avLst/>
          </a:prstGeom>
        </p:spPr>
      </p:pic>
    </p:spTree>
    <p:extLst>
      <p:ext uri="{BB962C8B-B14F-4D97-AF65-F5344CB8AC3E}">
        <p14:creationId xmlns:p14="http://schemas.microsoft.com/office/powerpoint/2010/main" val="1685750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F973-923A-41FB-A007-079CF23FCB50}"/>
              </a:ext>
            </a:extLst>
          </p:cNvPr>
          <p:cNvSpPr>
            <a:spLocks noGrp="1"/>
          </p:cNvSpPr>
          <p:nvPr>
            <p:ph type="title"/>
          </p:nvPr>
        </p:nvSpPr>
        <p:spPr/>
        <p:txBody>
          <a:bodyPr/>
          <a:lstStyle/>
          <a:p>
            <a:r>
              <a:rPr lang="en-MY" dirty="0"/>
              <a:t>Time Series Analysis</a:t>
            </a:r>
          </a:p>
        </p:txBody>
      </p:sp>
      <p:sp>
        <p:nvSpPr>
          <p:cNvPr id="4" name="TextBox 3">
            <a:extLst>
              <a:ext uri="{FF2B5EF4-FFF2-40B4-BE49-F238E27FC236}">
                <a16:creationId xmlns:a16="http://schemas.microsoft.com/office/drawing/2014/main" id="{C56DA571-46FE-41D6-A40E-4318BC3BA5A5}"/>
              </a:ext>
            </a:extLst>
          </p:cNvPr>
          <p:cNvSpPr txBox="1"/>
          <p:nvPr/>
        </p:nvSpPr>
        <p:spPr>
          <a:xfrm>
            <a:off x="611560" y="1556792"/>
            <a:ext cx="8424936" cy="3693319"/>
          </a:xfrm>
          <a:prstGeom prst="rect">
            <a:avLst/>
          </a:prstGeom>
          <a:noFill/>
        </p:spPr>
        <p:txBody>
          <a:bodyPr wrap="square" rtlCol="0">
            <a:spAutoFit/>
          </a:bodyPr>
          <a:lstStyle/>
          <a:p>
            <a:r>
              <a:rPr lang="en-MY" dirty="0"/>
              <a:t>Time series analysis projects future trends based on past experience (for this reason, it is also called trend analysis). Time series/trend analysis encompasses three main techniques:</a:t>
            </a:r>
          </a:p>
          <a:p>
            <a:endParaRPr lang="en-MY" dirty="0"/>
          </a:p>
          <a:p>
            <a:pPr marL="285750" indent="-285750">
              <a:buFont typeface="Wingdings" panose="05000000000000000000" pitchFamily="2" charset="2"/>
              <a:buChar char="§"/>
            </a:pPr>
            <a:r>
              <a:rPr lang="en-MY" dirty="0"/>
              <a:t>Simple moving average is appropriate when, for instance, the demand for a product is relatively stable and not subject to seasonal variations. The data points are summed and divided by the number of time periods. This process is repeated for successive groups of time periods.</a:t>
            </a:r>
          </a:p>
          <a:p>
            <a:pPr marL="285750" indent="-285750">
              <a:buFont typeface="Wingdings" panose="05000000000000000000" pitchFamily="2" charset="2"/>
              <a:buChar char="§"/>
            </a:pPr>
            <a:r>
              <a:rPr lang="en-MY" dirty="0"/>
              <a:t>Weighted moving average allows a firm to give each data point a weight indicating its relative importance in determining the outcome.</a:t>
            </a:r>
          </a:p>
          <a:p>
            <a:pPr marL="285750" indent="-285750">
              <a:buFont typeface="Wingdings" panose="05000000000000000000" pitchFamily="2" charset="2"/>
              <a:buChar char="§"/>
            </a:pPr>
            <a:r>
              <a:rPr lang="en-MY" dirty="0"/>
              <a:t>Exponential smoothing is a widespread technique for making projections because it requires less data be kept on hand than the moving average methods.</a:t>
            </a:r>
          </a:p>
        </p:txBody>
      </p:sp>
      <p:pic>
        <p:nvPicPr>
          <p:cNvPr id="6" name="Picture 5">
            <a:extLst>
              <a:ext uri="{FF2B5EF4-FFF2-40B4-BE49-F238E27FC236}">
                <a16:creationId xmlns:a16="http://schemas.microsoft.com/office/drawing/2014/main" id="{9C7148E2-8AB1-47BD-B14C-AA52F612F35C}"/>
              </a:ext>
            </a:extLst>
          </p:cNvPr>
          <p:cNvPicPr>
            <a:picLocks noChangeAspect="1"/>
          </p:cNvPicPr>
          <p:nvPr/>
        </p:nvPicPr>
        <p:blipFill>
          <a:blip r:embed="rId2"/>
          <a:stretch>
            <a:fillRect/>
          </a:stretch>
        </p:blipFill>
        <p:spPr>
          <a:xfrm>
            <a:off x="4188160" y="4954565"/>
            <a:ext cx="4474840" cy="1625622"/>
          </a:xfrm>
          <a:prstGeom prst="rect">
            <a:avLst/>
          </a:prstGeom>
        </p:spPr>
      </p:pic>
    </p:spTree>
    <p:extLst>
      <p:ext uri="{BB962C8B-B14F-4D97-AF65-F5344CB8AC3E}">
        <p14:creationId xmlns:p14="http://schemas.microsoft.com/office/powerpoint/2010/main" val="1234819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530-E2A6-4F8E-83C1-CCDDC5121F55}"/>
              </a:ext>
            </a:extLst>
          </p:cNvPr>
          <p:cNvSpPr>
            <a:spLocks noGrp="1"/>
          </p:cNvSpPr>
          <p:nvPr>
            <p:ph type="title"/>
          </p:nvPr>
        </p:nvSpPr>
        <p:spPr/>
        <p:txBody>
          <a:bodyPr/>
          <a:lstStyle/>
          <a:p>
            <a:r>
              <a:rPr lang="en-MY" dirty="0"/>
              <a:t>Linear Programming</a:t>
            </a:r>
          </a:p>
        </p:txBody>
      </p:sp>
      <p:sp>
        <p:nvSpPr>
          <p:cNvPr id="4" name="TextBox 3">
            <a:extLst>
              <a:ext uri="{FF2B5EF4-FFF2-40B4-BE49-F238E27FC236}">
                <a16:creationId xmlns:a16="http://schemas.microsoft.com/office/drawing/2014/main" id="{A13054D3-1F27-4DA2-B99D-45FC04DC8C83}"/>
              </a:ext>
            </a:extLst>
          </p:cNvPr>
          <p:cNvSpPr txBox="1"/>
          <p:nvPr/>
        </p:nvSpPr>
        <p:spPr>
          <a:xfrm>
            <a:off x="868681" y="1628800"/>
            <a:ext cx="7772400" cy="3139321"/>
          </a:xfrm>
          <a:prstGeom prst="rect">
            <a:avLst/>
          </a:prstGeom>
          <a:noFill/>
        </p:spPr>
        <p:txBody>
          <a:bodyPr wrap="square" rtlCol="0">
            <a:spAutoFit/>
          </a:bodyPr>
          <a:lstStyle/>
          <a:p>
            <a:r>
              <a:rPr lang="en-MY" b="1" dirty="0"/>
              <a:t>Linear programming </a:t>
            </a:r>
            <a:r>
              <a:rPr lang="en-MY" dirty="0"/>
              <a:t>is a technique used to optimize a linear function subject to certain constraints. The objective of linear programming is to choose the best solution from a potentially infinite number of possibilities. Applied to business, linear programming is a way of maximizing revenue or profit, or minimizing cost, given limited resources.</a:t>
            </a:r>
          </a:p>
          <a:p>
            <a:endParaRPr lang="en-MY" dirty="0"/>
          </a:p>
          <a:p>
            <a:r>
              <a:rPr lang="en-MY" b="1" dirty="0"/>
              <a:t>Network analysis </a:t>
            </a:r>
            <a:r>
              <a:rPr lang="en-MY" dirty="0"/>
              <a:t>techniques are aids in the management of large-scale projects with many interrelated activities. Also called critical path scheduling, network analysis depicts the totality of a project as a set of nodes representing the component tasks, connected by a web of lines representing the required sequence of the tasks.</a:t>
            </a:r>
          </a:p>
        </p:txBody>
      </p:sp>
      <p:pic>
        <p:nvPicPr>
          <p:cNvPr id="6" name="Picture 5">
            <a:extLst>
              <a:ext uri="{FF2B5EF4-FFF2-40B4-BE49-F238E27FC236}">
                <a16:creationId xmlns:a16="http://schemas.microsoft.com/office/drawing/2014/main" id="{DCD6A38A-FAFA-4991-BCA8-90E353870C46}"/>
              </a:ext>
            </a:extLst>
          </p:cNvPr>
          <p:cNvPicPr>
            <a:picLocks noChangeAspect="1"/>
          </p:cNvPicPr>
          <p:nvPr/>
        </p:nvPicPr>
        <p:blipFill>
          <a:blip r:embed="rId2"/>
          <a:stretch>
            <a:fillRect/>
          </a:stretch>
        </p:blipFill>
        <p:spPr>
          <a:xfrm>
            <a:off x="6911920" y="4581128"/>
            <a:ext cx="1521872" cy="2167309"/>
          </a:xfrm>
          <a:prstGeom prst="rect">
            <a:avLst/>
          </a:prstGeom>
        </p:spPr>
      </p:pic>
    </p:spTree>
    <p:extLst>
      <p:ext uri="{BB962C8B-B14F-4D97-AF65-F5344CB8AC3E}">
        <p14:creationId xmlns:p14="http://schemas.microsoft.com/office/powerpoint/2010/main" val="1140718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00E4-A041-4A04-B7A7-E5F5A0EA6AA0}"/>
              </a:ext>
            </a:extLst>
          </p:cNvPr>
          <p:cNvSpPr>
            <a:spLocks noGrp="1"/>
          </p:cNvSpPr>
          <p:nvPr>
            <p:ph type="title"/>
          </p:nvPr>
        </p:nvSpPr>
        <p:spPr/>
        <p:txBody>
          <a:bodyPr/>
          <a:lstStyle/>
          <a:p>
            <a:r>
              <a:rPr lang="en-MY" dirty="0"/>
              <a:t>Decision Tree Analysis</a:t>
            </a:r>
          </a:p>
        </p:txBody>
      </p:sp>
      <p:sp>
        <p:nvSpPr>
          <p:cNvPr id="4" name="TextBox 3">
            <a:extLst>
              <a:ext uri="{FF2B5EF4-FFF2-40B4-BE49-F238E27FC236}">
                <a16:creationId xmlns:a16="http://schemas.microsoft.com/office/drawing/2014/main" id="{EADE2442-462B-43D0-B414-804767676954}"/>
              </a:ext>
            </a:extLst>
          </p:cNvPr>
          <p:cNvSpPr txBox="1"/>
          <p:nvPr/>
        </p:nvSpPr>
        <p:spPr>
          <a:xfrm>
            <a:off x="914400" y="1628800"/>
            <a:ext cx="7056784" cy="2308324"/>
          </a:xfrm>
          <a:prstGeom prst="rect">
            <a:avLst/>
          </a:prstGeom>
          <a:noFill/>
        </p:spPr>
        <p:txBody>
          <a:bodyPr wrap="square" rtlCol="0">
            <a:spAutoFit/>
          </a:bodyPr>
          <a:lstStyle/>
          <a:p>
            <a:r>
              <a:rPr lang="en-MY" dirty="0"/>
              <a:t>A decision tree graphically displays the contents of a payoff table. The decision tree depicts the sequence of events over time. Accordingly, the decision tree displays all potential sequences. The decision is under the manager’s control. The state of nature is the future event whose outcome the manager is attempting to predict. The payoff is the financial result of the combination of the manager’s decision and the actual state of nature.</a:t>
            </a:r>
          </a:p>
          <a:p>
            <a:endParaRPr lang="en-MY" dirty="0"/>
          </a:p>
        </p:txBody>
      </p:sp>
      <p:pic>
        <p:nvPicPr>
          <p:cNvPr id="6" name="Picture 5">
            <a:extLst>
              <a:ext uri="{FF2B5EF4-FFF2-40B4-BE49-F238E27FC236}">
                <a16:creationId xmlns:a16="http://schemas.microsoft.com/office/drawing/2014/main" id="{01B5F25E-30BF-41C2-B8B7-986CFFB8B421}"/>
              </a:ext>
            </a:extLst>
          </p:cNvPr>
          <p:cNvPicPr>
            <a:picLocks noChangeAspect="1"/>
          </p:cNvPicPr>
          <p:nvPr/>
        </p:nvPicPr>
        <p:blipFill>
          <a:blip r:embed="rId2"/>
          <a:stretch>
            <a:fillRect/>
          </a:stretch>
        </p:blipFill>
        <p:spPr>
          <a:xfrm>
            <a:off x="2555776" y="3789039"/>
            <a:ext cx="3312368" cy="2572713"/>
          </a:xfrm>
          <a:prstGeom prst="rect">
            <a:avLst/>
          </a:prstGeom>
        </p:spPr>
      </p:pic>
    </p:spTree>
    <p:extLst>
      <p:ext uri="{BB962C8B-B14F-4D97-AF65-F5344CB8AC3E}">
        <p14:creationId xmlns:p14="http://schemas.microsoft.com/office/powerpoint/2010/main" val="1353225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F6AB-029B-43CD-9EC7-DD3B49D0E7C0}"/>
              </a:ext>
            </a:extLst>
          </p:cNvPr>
          <p:cNvSpPr>
            <a:spLocks noGrp="1"/>
          </p:cNvSpPr>
          <p:nvPr>
            <p:ph type="title"/>
          </p:nvPr>
        </p:nvSpPr>
        <p:spPr/>
        <p:txBody>
          <a:bodyPr/>
          <a:lstStyle/>
          <a:p>
            <a:r>
              <a:rPr lang="en-MY" dirty="0"/>
              <a:t>Monte Carlo technique</a:t>
            </a:r>
          </a:p>
        </p:txBody>
      </p:sp>
      <p:sp>
        <p:nvSpPr>
          <p:cNvPr id="4" name="TextBox 3">
            <a:extLst>
              <a:ext uri="{FF2B5EF4-FFF2-40B4-BE49-F238E27FC236}">
                <a16:creationId xmlns:a16="http://schemas.microsoft.com/office/drawing/2014/main" id="{7D63FB6A-566E-45B2-ABBC-FEF2C0CEFCB9}"/>
              </a:ext>
            </a:extLst>
          </p:cNvPr>
          <p:cNvSpPr txBox="1"/>
          <p:nvPr/>
        </p:nvSpPr>
        <p:spPr>
          <a:xfrm>
            <a:off x="739552" y="1628800"/>
            <a:ext cx="8122096" cy="3139321"/>
          </a:xfrm>
          <a:prstGeom prst="rect">
            <a:avLst/>
          </a:prstGeom>
          <a:noFill/>
        </p:spPr>
        <p:txBody>
          <a:bodyPr wrap="square" rtlCol="0">
            <a:spAutoFit/>
          </a:bodyPr>
          <a:lstStyle/>
          <a:p>
            <a:r>
              <a:rPr lang="en-MY" dirty="0"/>
              <a:t>The </a:t>
            </a:r>
            <a:r>
              <a:rPr lang="en-MY" b="1" dirty="0"/>
              <a:t>Monte Carlo technique </a:t>
            </a:r>
            <a:r>
              <a:rPr lang="en-MY" dirty="0"/>
              <a:t>is often used in simulation to generate the individual values for a random variable. A random number generator is used to produce numbers with a uniform probability distribution (equal likelihoods of occurrence). The second step is to transform these numbers into values consistent with the desired distribution. The performance of a quantitative model may be investigated by randomly selecting values for each of the variables in the model (based on the probability distribution of each variable) and then calculating the value of the solution. If this process is performed a large number of times, the distribution of results from the model will be obtained. Monte Carlo simulation is a powerful and flexible way of performing human resource risk analyses.</a:t>
            </a:r>
          </a:p>
        </p:txBody>
      </p:sp>
    </p:spTree>
    <p:extLst>
      <p:ext uri="{BB962C8B-B14F-4D97-AF65-F5344CB8AC3E}">
        <p14:creationId xmlns:p14="http://schemas.microsoft.com/office/powerpoint/2010/main" val="3794177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938-420C-4811-A33C-8A608F7475AA}"/>
              </a:ext>
            </a:extLst>
          </p:cNvPr>
          <p:cNvSpPr>
            <a:spLocks noGrp="1"/>
          </p:cNvSpPr>
          <p:nvPr>
            <p:ph type="title"/>
          </p:nvPr>
        </p:nvSpPr>
        <p:spPr/>
        <p:txBody>
          <a:bodyPr/>
          <a:lstStyle/>
          <a:p>
            <a:r>
              <a:rPr lang="en-MY" sz="3600" dirty="0"/>
              <a:t>Queuing theory and Markov Analysis</a:t>
            </a:r>
          </a:p>
        </p:txBody>
      </p:sp>
      <p:sp>
        <p:nvSpPr>
          <p:cNvPr id="4" name="TextBox 3">
            <a:extLst>
              <a:ext uri="{FF2B5EF4-FFF2-40B4-BE49-F238E27FC236}">
                <a16:creationId xmlns:a16="http://schemas.microsoft.com/office/drawing/2014/main" id="{757B2488-0C1C-46E9-94C8-2EB16AB34FE5}"/>
              </a:ext>
            </a:extLst>
          </p:cNvPr>
          <p:cNvSpPr txBox="1"/>
          <p:nvPr/>
        </p:nvSpPr>
        <p:spPr>
          <a:xfrm>
            <a:off x="808448" y="1772815"/>
            <a:ext cx="8156039" cy="3693319"/>
          </a:xfrm>
          <a:prstGeom prst="rect">
            <a:avLst/>
          </a:prstGeom>
          <a:noFill/>
        </p:spPr>
        <p:txBody>
          <a:bodyPr wrap="square" rtlCol="0">
            <a:spAutoFit/>
          </a:bodyPr>
          <a:lstStyle/>
          <a:p>
            <a:r>
              <a:rPr lang="en-MY" b="1" dirty="0"/>
              <a:t>Queuing theory </a:t>
            </a:r>
            <a:r>
              <a:rPr lang="en-MY" dirty="0"/>
              <a:t>is one technique for workflow analysis. An organization can improve throughput by carefully designing the way inputs arrive at workstations and how they are processed upon arrival.</a:t>
            </a:r>
          </a:p>
          <a:p>
            <a:r>
              <a:rPr lang="en-MY" dirty="0"/>
              <a:t> </a:t>
            </a:r>
          </a:p>
          <a:p>
            <a:r>
              <a:rPr lang="en-MY" b="1" dirty="0"/>
              <a:t>Markov analysis </a:t>
            </a:r>
            <a:r>
              <a:rPr lang="en-MY" dirty="0"/>
              <a:t>is useful in decision problems in which the probability of the occurrence of a future state depends only on the current state. A characteristic of the Markov process is that the initial state matters less and less as time goes on because the process will eventually reach its steady state. Some firms use the Markov analysis technique to track the pattern of employee movements through various jobs and develop a transitional probability matrix for forecasting internal supply by specific categories, such as position and gender.</a:t>
            </a:r>
          </a:p>
          <a:p>
            <a:endParaRPr lang="en-MY" dirty="0"/>
          </a:p>
        </p:txBody>
      </p:sp>
    </p:spTree>
    <p:extLst>
      <p:ext uri="{BB962C8B-B14F-4D97-AF65-F5344CB8AC3E}">
        <p14:creationId xmlns:p14="http://schemas.microsoft.com/office/powerpoint/2010/main" val="3930956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FC7D-718D-4A55-906B-E463F3E64481}"/>
              </a:ext>
            </a:extLst>
          </p:cNvPr>
          <p:cNvSpPr>
            <a:spLocks noGrp="1"/>
          </p:cNvSpPr>
          <p:nvPr>
            <p:ph type="title"/>
          </p:nvPr>
        </p:nvSpPr>
        <p:spPr>
          <a:xfrm>
            <a:off x="914400" y="277813"/>
            <a:ext cx="7906072" cy="1143000"/>
          </a:xfrm>
        </p:spPr>
        <p:txBody>
          <a:bodyPr/>
          <a:lstStyle/>
          <a:p>
            <a:r>
              <a:rPr lang="en-MY" dirty="0"/>
              <a:t>Sensitivity Analysis and Simulation</a:t>
            </a:r>
          </a:p>
        </p:txBody>
      </p:sp>
      <p:sp>
        <p:nvSpPr>
          <p:cNvPr id="4" name="TextBox 3">
            <a:extLst>
              <a:ext uri="{FF2B5EF4-FFF2-40B4-BE49-F238E27FC236}">
                <a16:creationId xmlns:a16="http://schemas.microsoft.com/office/drawing/2014/main" id="{519B0B39-87BD-42C6-BBFE-B1B52358F7EB}"/>
              </a:ext>
            </a:extLst>
          </p:cNvPr>
          <p:cNvSpPr txBox="1"/>
          <p:nvPr/>
        </p:nvSpPr>
        <p:spPr>
          <a:xfrm>
            <a:off x="914400" y="1740565"/>
            <a:ext cx="7906072" cy="4247317"/>
          </a:xfrm>
          <a:prstGeom prst="rect">
            <a:avLst/>
          </a:prstGeom>
          <a:noFill/>
        </p:spPr>
        <p:txBody>
          <a:bodyPr wrap="square" rtlCol="0">
            <a:spAutoFit/>
          </a:bodyPr>
          <a:lstStyle/>
          <a:p>
            <a:r>
              <a:rPr lang="en-MY" b="1" dirty="0"/>
              <a:t>Sensitivity analysis </a:t>
            </a:r>
            <a:r>
              <a:rPr lang="en-MY" dirty="0"/>
              <a:t>reveals how sensitive expected value calculations are to the accuracy of the initial estimates. Sensitivity analysis is thus useful in determining whether expending additional resources to obtain better forecasts is justified. If a change in the probabilities assigned to the various states of nature results in large changes in the expected values, the decision maker is justified in expending more effort to make better predictions about the outcomes</a:t>
            </a:r>
          </a:p>
          <a:p>
            <a:endParaRPr lang="en-MY" dirty="0"/>
          </a:p>
          <a:p>
            <a:r>
              <a:rPr lang="en-MY" b="1" dirty="0"/>
              <a:t>Simulation</a:t>
            </a:r>
            <a:r>
              <a:rPr lang="en-MY" dirty="0"/>
              <a:t> is a technique for experimenting with logical and mathematical models using a computer. The technique answers the question of how the results change when the assumptions change. Physical models include automobile mock-ups, airplane models used for wind-tunnel tests, and breadboard models of electronic circuits. Abstract models may be pictorial (architectural plans), verbal (a proposed procedure), or logical-mathematical.</a:t>
            </a:r>
          </a:p>
        </p:txBody>
      </p:sp>
    </p:spTree>
    <p:extLst>
      <p:ext uri="{BB962C8B-B14F-4D97-AF65-F5344CB8AC3E}">
        <p14:creationId xmlns:p14="http://schemas.microsoft.com/office/powerpoint/2010/main" val="3918273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C3D4-5310-4359-A2E7-F632976D968F}"/>
              </a:ext>
            </a:extLst>
          </p:cNvPr>
          <p:cNvSpPr>
            <a:spLocks noGrp="1"/>
          </p:cNvSpPr>
          <p:nvPr>
            <p:ph type="title"/>
          </p:nvPr>
        </p:nvSpPr>
        <p:spPr/>
        <p:txBody>
          <a:bodyPr/>
          <a:lstStyle/>
          <a:p>
            <a:r>
              <a:rPr lang="en-MY" dirty="0"/>
              <a:t>Reliability</a:t>
            </a:r>
          </a:p>
        </p:txBody>
      </p:sp>
      <p:sp>
        <p:nvSpPr>
          <p:cNvPr id="4" name="Rectangle 3">
            <a:extLst>
              <a:ext uri="{FF2B5EF4-FFF2-40B4-BE49-F238E27FC236}">
                <a16:creationId xmlns:a16="http://schemas.microsoft.com/office/drawing/2014/main" id="{EC73D201-DC90-4B35-814C-57C485C5724B}"/>
              </a:ext>
            </a:extLst>
          </p:cNvPr>
          <p:cNvSpPr txBox="1">
            <a:spLocks noChangeArrowheads="1"/>
          </p:cNvSpPr>
          <p:nvPr/>
        </p:nvSpPr>
        <p:spPr bwMode="auto">
          <a:xfrm>
            <a:off x="914400" y="1844824"/>
            <a:ext cx="3810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sz="2400"/>
              <a:t>Ability of an instrument to measure consistently.</a:t>
            </a:r>
          </a:p>
          <a:p>
            <a:pPr>
              <a:buFont typeface="Arial" panose="020B0604020202020204" pitchFamily="34" charset="0"/>
              <a:buChar char="•"/>
            </a:pPr>
            <a:r>
              <a:rPr lang="en-US" altLang="en-US" sz="2400"/>
              <a:t>Parallel form method compares results of similar tests administered to same group at two times.</a:t>
            </a:r>
          </a:p>
          <a:p>
            <a:pPr>
              <a:buFont typeface="Arial" panose="020B0604020202020204" pitchFamily="34" charset="0"/>
              <a:buChar char="•"/>
            </a:pPr>
            <a:r>
              <a:rPr lang="en-US" altLang="en-US" sz="2400"/>
              <a:t>Here Test A shows less variability and is therefore considered more reliable.</a:t>
            </a:r>
            <a:endParaRPr lang="en-US" altLang="en-US" sz="2400" dirty="0"/>
          </a:p>
        </p:txBody>
      </p:sp>
      <p:graphicFrame>
        <p:nvGraphicFramePr>
          <p:cNvPr id="5" name="Group 357">
            <a:extLst>
              <a:ext uri="{FF2B5EF4-FFF2-40B4-BE49-F238E27FC236}">
                <a16:creationId xmlns:a16="http://schemas.microsoft.com/office/drawing/2014/main" id="{4352292D-F1A5-49D0-B495-C6761181451C}"/>
              </a:ext>
            </a:extLst>
          </p:cNvPr>
          <p:cNvGraphicFramePr>
            <a:graphicFrameLocks/>
          </p:cNvGraphicFramePr>
          <p:nvPr>
            <p:extLst>
              <p:ext uri="{D42A27DB-BD31-4B8C-83A1-F6EECF244321}">
                <p14:modId xmlns:p14="http://schemas.microsoft.com/office/powerpoint/2010/main" val="3379534573"/>
              </p:ext>
            </p:extLst>
          </p:nvPr>
        </p:nvGraphicFramePr>
        <p:xfrm>
          <a:off x="4800600" y="2155974"/>
          <a:ext cx="3810000" cy="3111499"/>
        </p:xfrm>
        <a:graphic>
          <a:graphicData uri="http://schemas.openxmlformats.org/drawingml/2006/table">
            <a:tbl>
              <a:tblPr/>
              <a:tblGrid>
                <a:gridCol w="1023582">
                  <a:extLst>
                    <a:ext uri="{9D8B030D-6E8A-4147-A177-3AD203B41FA5}">
                      <a16:colId xmlns:a16="http://schemas.microsoft.com/office/drawing/2014/main" val="20000"/>
                    </a:ext>
                  </a:extLst>
                </a:gridCol>
                <a:gridCol w="682388">
                  <a:extLst>
                    <a:ext uri="{9D8B030D-6E8A-4147-A177-3AD203B41FA5}">
                      <a16:colId xmlns:a16="http://schemas.microsoft.com/office/drawing/2014/main" val="20001"/>
                    </a:ext>
                  </a:extLst>
                </a:gridCol>
                <a:gridCol w="682388">
                  <a:extLst>
                    <a:ext uri="{9D8B030D-6E8A-4147-A177-3AD203B41FA5}">
                      <a16:colId xmlns:a16="http://schemas.microsoft.com/office/drawing/2014/main" val="20002"/>
                    </a:ext>
                  </a:extLst>
                </a:gridCol>
                <a:gridCol w="710821">
                  <a:extLst>
                    <a:ext uri="{9D8B030D-6E8A-4147-A177-3AD203B41FA5}">
                      <a16:colId xmlns:a16="http://schemas.microsoft.com/office/drawing/2014/main" val="20003"/>
                    </a:ext>
                  </a:extLst>
                </a:gridCol>
                <a:gridCol w="710821">
                  <a:extLst>
                    <a:ext uri="{9D8B030D-6E8A-4147-A177-3AD203B41FA5}">
                      <a16:colId xmlns:a16="http://schemas.microsoft.com/office/drawing/2014/main" val="20004"/>
                    </a:ext>
                  </a:extLst>
                </a:gridCol>
              </a:tblGrid>
              <a:tr h="643917">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Candidate</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A</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itchFamily="34" charset="0"/>
                          <a:cs typeface="Arial" pitchFamily="34" charset="0"/>
                        </a:rPr>
                        <a:t>Test B</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solidFill>
                  </a:tcPr>
                </a:tc>
                <a:tc hMerge="1">
                  <a:txBody>
                    <a:bodyPr/>
                    <a:lstStyle/>
                    <a:p>
                      <a:endParaRPr lang="en-US"/>
                    </a:p>
                  </a:txBody>
                  <a:tcPr/>
                </a:tc>
                <a:extLst>
                  <a:ext uri="{0D108BD9-81ED-4DB2-BD59-A6C34878D82A}">
                    <a16:rowId xmlns:a16="http://schemas.microsoft.com/office/drawing/2014/main" val="10000"/>
                  </a:ext>
                </a:extLst>
              </a:tr>
              <a:tr h="993473">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Times" pitchFamily="18" charset="0"/>
                      </a:endParaRPr>
                    </a:p>
                  </a:txBody>
                  <a:tcPr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888A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First test</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Retest</a:t>
                      </a: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61A2D8"/>
                    </a:solidFill>
                  </a:tcPr>
                </a:tc>
                <a:extLst>
                  <a:ext uri="{0D108BD9-81ED-4DB2-BD59-A6C34878D82A}">
                    <a16:rowId xmlns:a16="http://schemas.microsoft.com/office/drawing/2014/main" val="10001"/>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1</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87</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95</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2"/>
                  </a:ext>
                </a:extLst>
              </a:tr>
              <a:tr h="4783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2</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89</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90</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79</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86</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60000"/>
                      </a:srgbClr>
                    </a:solidFill>
                  </a:tcPr>
                </a:tc>
                <a:extLst>
                  <a:ext uri="{0D108BD9-81ED-4DB2-BD59-A6C34878D82A}">
                    <a16:rowId xmlns:a16="http://schemas.microsoft.com/office/drawing/2014/main" val="10003"/>
                  </a:ext>
                </a:extLst>
              </a:tr>
              <a:tr h="51743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3</a:t>
                      </a:r>
                    </a:p>
                  </a:txBody>
                  <a:tcPr marL="65314" marR="65314" marT="45729" marB="45729" anchor="ctr" horzOverflow="overflow">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92</a:t>
                      </a:r>
                    </a:p>
                  </a:txBody>
                  <a:tcPr marL="65314" marR="65314" marT="45729" marB="45729" anchor="ctr" horzOverflow="overflow">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94</a:t>
                      </a:r>
                    </a:p>
                  </a:txBody>
                  <a:tcPr marL="65314" marR="65314" marT="45729" marB="45729" anchor="ctr" horzOverflow="overflow">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81</a:t>
                      </a:r>
                    </a:p>
                  </a:txBody>
                  <a:tcPr marL="65314" marR="65314" marT="45729" marB="45729" anchor="ctr" horzOverflow="overflow">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pitchFamily="34" charset="0"/>
                          <a:cs typeface="Arial" pitchFamily="34" charset="0"/>
                        </a:rPr>
                        <a:t>93</a:t>
                      </a:r>
                    </a:p>
                  </a:txBody>
                  <a:tcPr marL="65314" marR="65314"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1A2D8">
                        <a:alpha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29860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F6F2-72BB-48FA-8B48-654BF272B142}"/>
              </a:ext>
            </a:extLst>
          </p:cNvPr>
          <p:cNvSpPr>
            <a:spLocks noGrp="1"/>
          </p:cNvSpPr>
          <p:nvPr>
            <p:ph type="title"/>
          </p:nvPr>
        </p:nvSpPr>
        <p:spPr/>
        <p:txBody>
          <a:bodyPr/>
          <a:lstStyle/>
          <a:p>
            <a:r>
              <a:rPr lang="en-MY" dirty="0"/>
              <a:t>Validity</a:t>
            </a:r>
          </a:p>
        </p:txBody>
      </p:sp>
      <p:sp>
        <p:nvSpPr>
          <p:cNvPr id="4" name="Rectangle 3">
            <a:extLst>
              <a:ext uri="{FF2B5EF4-FFF2-40B4-BE49-F238E27FC236}">
                <a16:creationId xmlns:a16="http://schemas.microsoft.com/office/drawing/2014/main" id="{DF5ED342-7038-4EE6-BD5C-2A2F3D2B12BF}"/>
              </a:ext>
            </a:extLst>
          </p:cNvPr>
          <p:cNvSpPr>
            <a:spLocks noGrp="1" noChangeArrowheads="1"/>
          </p:cNvSpPr>
          <p:nvPr>
            <p:ph idx="1"/>
          </p:nvPr>
        </p:nvSpPr>
        <p:spPr>
          <a:xfrm>
            <a:off x="822959" y="1845734"/>
            <a:ext cx="7543801" cy="4023360"/>
          </a:xfrm>
        </p:spPr>
        <p:txBody>
          <a:bodyPr/>
          <a:lstStyle/>
          <a:p>
            <a:pPr eaLnBrk="1" hangingPunct="1">
              <a:buFont typeface="Arial" panose="020B0604020202020204" pitchFamily="34" charset="0"/>
              <a:buChar char="•"/>
            </a:pPr>
            <a:r>
              <a:rPr lang="en-US" altLang="en-US" sz="2800" dirty="0"/>
              <a:t>Ability of an instrument to measure what it is intended to measure.</a:t>
            </a:r>
          </a:p>
          <a:p>
            <a:pPr eaLnBrk="1" hangingPunct="1">
              <a:buFont typeface="Arial" panose="020B0604020202020204" pitchFamily="34" charset="0"/>
              <a:buChar char="•"/>
            </a:pPr>
            <a:r>
              <a:rPr lang="en-US" altLang="en-US" sz="2800" dirty="0"/>
              <a:t>Answers the questions:</a:t>
            </a:r>
          </a:p>
          <a:p>
            <a:pPr lvl="1" eaLnBrk="1" hangingPunct="1"/>
            <a:r>
              <a:rPr lang="en-US" altLang="en-US" sz="2400" dirty="0"/>
              <a:t>What does the instrument measure?</a:t>
            </a:r>
          </a:p>
          <a:p>
            <a:pPr lvl="1" eaLnBrk="1" hangingPunct="1"/>
            <a:r>
              <a:rPr lang="en-US" altLang="en-US" sz="2400" dirty="0"/>
              <a:t>How well does the instrument measure it?</a:t>
            </a:r>
          </a:p>
        </p:txBody>
      </p:sp>
      <p:graphicFrame>
        <p:nvGraphicFramePr>
          <p:cNvPr id="6" name="Diagram 5">
            <a:extLst>
              <a:ext uri="{FF2B5EF4-FFF2-40B4-BE49-F238E27FC236}">
                <a16:creationId xmlns:a16="http://schemas.microsoft.com/office/drawing/2014/main" id="{39F10D29-8E39-4E65-8666-ECB822D4747B}"/>
              </a:ext>
            </a:extLst>
          </p:cNvPr>
          <p:cNvGraphicFramePr/>
          <p:nvPr/>
        </p:nvGraphicFramePr>
        <p:xfrm>
          <a:off x="1524000" y="4114800"/>
          <a:ext cx="6096000" cy="187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585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88AE-E248-4B00-99E3-5CFD811633FE}"/>
              </a:ext>
            </a:extLst>
          </p:cNvPr>
          <p:cNvSpPr>
            <a:spLocks noGrp="1"/>
          </p:cNvSpPr>
          <p:nvPr>
            <p:ph type="title"/>
          </p:nvPr>
        </p:nvSpPr>
        <p:spPr/>
        <p:txBody>
          <a:bodyPr/>
          <a:lstStyle/>
          <a:p>
            <a:r>
              <a:rPr lang="en-MY" dirty="0"/>
              <a:t>Design of Experiment</a:t>
            </a:r>
          </a:p>
        </p:txBody>
      </p:sp>
      <p:pic>
        <p:nvPicPr>
          <p:cNvPr id="5" name="Picture 4">
            <a:extLst>
              <a:ext uri="{FF2B5EF4-FFF2-40B4-BE49-F238E27FC236}">
                <a16:creationId xmlns:a16="http://schemas.microsoft.com/office/drawing/2014/main" id="{4403FEC7-DA33-4AC2-A52F-2089FF2CBC71}"/>
              </a:ext>
            </a:extLst>
          </p:cNvPr>
          <p:cNvPicPr>
            <a:picLocks noChangeAspect="1"/>
          </p:cNvPicPr>
          <p:nvPr/>
        </p:nvPicPr>
        <p:blipFill>
          <a:blip r:embed="rId2"/>
          <a:stretch>
            <a:fillRect/>
          </a:stretch>
        </p:blipFill>
        <p:spPr>
          <a:xfrm>
            <a:off x="1475656" y="1772816"/>
            <a:ext cx="6480720" cy="4296043"/>
          </a:xfrm>
          <a:prstGeom prst="rect">
            <a:avLst/>
          </a:prstGeom>
        </p:spPr>
      </p:pic>
    </p:spTree>
    <p:extLst>
      <p:ext uri="{BB962C8B-B14F-4D97-AF65-F5344CB8AC3E}">
        <p14:creationId xmlns:p14="http://schemas.microsoft.com/office/powerpoint/2010/main" val="1163080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3E6F-F98D-4110-8C1B-9CE91410796B}"/>
              </a:ext>
            </a:extLst>
          </p:cNvPr>
          <p:cNvSpPr>
            <a:spLocks noGrp="1"/>
          </p:cNvSpPr>
          <p:nvPr>
            <p:ph type="title"/>
          </p:nvPr>
        </p:nvSpPr>
        <p:spPr/>
        <p:txBody>
          <a:bodyPr/>
          <a:lstStyle/>
          <a:p>
            <a:r>
              <a:rPr lang="en-MY" dirty="0"/>
              <a:t>Data Analytics</a:t>
            </a:r>
          </a:p>
        </p:txBody>
      </p:sp>
      <p:pic>
        <p:nvPicPr>
          <p:cNvPr id="5" name="Picture 4">
            <a:extLst>
              <a:ext uri="{FF2B5EF4-FFF2-40B4-BE49-F238E27FC236}">
                <a16:creationId xmlns:a16="http://schemas.microsoft.com/office/drawing/2014/main" id="{C203186E-E87D-4544-8E63-71E33DA01382}"/>
              </a:ext>
            </a:extLst>
          </p:cNvPr>
          <p:cNvPicPr>
            <a:picLocks noChangeAspect="1"/>
          </p:cNvPicPr>
          <p:nvPr/>
        </p:nvPicPr>
        <p:blipFill>
          <a:blip r:embed="rId2"/>
          <a:stretch>
            <a:fillRect/>
          </a:stretch>
        </p:blipFill>
        <p:spPr>
          <a:xfrm>
            <a:off x="923925" y="1666874"/>
            <a:ext cx="7374976" cy="3562325"/>
          </a:xfrm>
          <a:prstGeom prst="rect">
            <a:avLst/>
          </a:prstGeom>
        </p:spPr>
      </p:pic>
    </p:spTree>
    <p:extLst>
      <p:ext uri="{BB962C8B-B14F-4D97-AF65-F5344CB8AC3E}">
        <p14:creationId xmlns:p14="http://schemas.microsoft.com/office/powerpoint/2010/main" val="2682498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178120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Measures and BSC</a:t>
            </a:r>
          </a:p>
        </p:txBody>
      </p:sp>
      <p:pic>
        <p:nvPicPr>
          <p:cNvPr id="5" name="Picture 4">
            <a:extLst>
              <a:ext uri="{FF2B5EF4-FFF2-40B4-BE49-F238E27FC236}">
                <a16:creationId xmlns:a16="http://schemas.microsoft.com/office/drawing/2014/main" id="{F3C19FBC-91D3-49AE-91A3-949DC41B5124}"/>
              </a:ext>
            </a:extLst>
          </p:cNvPr>
          <p:cNvPicPr>
            <a:picLocks noChangeAspect="1"/>
          </p:cNvPicPr>
          <p:nvPr/>
        </p:nvPicPr>
        <p:blipFill>
          <a:blip r:embed="rId2"/>
          <a:stretch>
            <a:fillRect/>
          </a:stretch>
        </p:blipFill>
        <p:spPr>
          <a:xfrm>
            <a:off x="1138237" y="1988840"/>
            <a:ext cx="7324725" cy="3810000"/>
          </a:xfrm>
          <a:prstGeom prst="rect">
            <a:avLst/>
          </a:prstGeom>
        </p:spPr>
      </p:pic>
    </p:spTree>
    <p:extLst>
      <p:ext uri="{BB962C8B-B14F-4D97-AF65-F5344CB8AC3E}">
        <p14:creationId xmlns:p14="http://schemas.microsoft.com/office/powerpoint/2010/main" val="2510272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Management by Objective (MBO)</a:t>
            </a:r>
          </a:p>
        </p:txBody>
      </p:sp>
      <p:pic>
        <p:nvPicPr>
          <p:cNvPr id="5" name="Picture 4">
            <a:extLst>
              <a:ext uri="{FF2B5EF4-FFF2-40B4-BE49-F238E27FC236}">
                <a16:creationId xmlns:a16="http://schemas.microsoft.com/office/drawing/2014/main" id="{C30AEDBC-6018-4F04-98A0-210DC4EC9696}"/>
              </a:ext>
            </a:extLst>
          </p:cNvPr>
          <p:cNvPicPr>
            <a:picLocks noChangeAspect="1"/>
          </p:cNvPicPr>
          <p:nvPr/>
        </p:nvPicPr>
        <p:blipFill>
          <a:blip r:embed="rId2"/>
          <a:stretch>
            <a:fillRect/>
          </a:stretch>
        </p:blipFill>
        <p:spPr>
          <a:xfrm>
            <a:off x="1147762" y="1916832"/>
            <a:ext cx="6848475" cy="4267200"/>
          </a:xfrm>
          <a:prstGeom prst="rect">
            <a:avLst/>
          </a:prstGeom>
        </p:spPr>
      </p:pic>
    </p:spTree>
    <p:extLst>
      <p:ext uri="{BB962C8B-B14F-4D97-AF65-F5344CB8AC3E}">
        <p14:creationId xmlns:p14="http://schemas.microsoft.com/office/powerpoint/2010/main" val="326735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Workforce Scorecard</a:t>
            </a:r>
          </a:p>
        </p:txBody>
      </p:sp>
      <p:pic>
        <p:nvPicPr>
          <p:cNvPr id="5" name="Picture 4">
            <a:extLst>
              <a:ext uri="{FF2B5EF4-FFF2-40B4-BE49-F238E27FC236}">
                <a16:creationId xmlns:a16="http://schemas.microsoft.com/office/drawing/2014/main" id="{AEB0B46A-366B-4428-85B8-4F8665B69801}"/>
              </a:ext>
            </a:extLst>
          </p:cNvPr>
          <p:cNvPicPr>
            <a:picLocks noChangeAspect="1"/>
          </p:cNvPicPr>
          <p:nvPr/>
        </p:nvPicPr>
        <p:blipFill>
          <a:blip r:embed="rId2"/>
          <a:stretch>
            <a:fillRect/>
          </a:stretch>
        </p:blipFill>
        <p:spPr>
          <a:xfrm>
            <a:off x="1362075" y="1772816"/>
            <a:ext cx="6419850" cy="4505325"/>
          </a:xfrm>
          <a:prstGeom prst="rect">
            <a:avLst/>
          </a:prstGeom>
        </p:spPr>
      </p:pic>
    </p:spTree>
    <p:extLst>
      <p:ext uri="{BB962C8B-B14F-4D97-AF65-F5344CB8AC3E}">
        <p14:creationId xmlns:p14="http://schemas.microsoft.com/office/powerpoint/2010/main" val="3530713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HR Scorecard</a:t>
            </a:r>
          </a:p>
        </p:txBody>
      </p:sp>
      <p:pic>
        <p:nvPicPr>
          <p:cNvPr id="5" name="Picture 4">
            <a:extLst>
              <a:ext uri="{FF2B5EF4-FFF2-40B4-BE49-F238E27FC236}">
                <a16:creationId xmlns:a16="http://schemas.microsoft.com/office/drawing/2014/main" id="{2AB9F541-B851-4B70-A431-FC3F1C36375E}"/>
              </a:ext>
            </a:extLst>
          </p:cNvPr>
          <p:cNvPicPr>
            <a:picLocks noChangeAspect="1"/>
          </p:cNvPicPr>
          <p:nvPr/>
        </p:nvPicPr>
        <p:blipFill>
          <a:blip r:embed="rId2"/>
          <a:stretch>
            <a:fillRect/>
          </a:stretch>
        </p:blipFill>
        <p:spPr>
          <a:xfrm>
            <a:off x="1042987" y="1855787"/>
            <a:ext cx="7058025" cy="4724400"/>
          </a:xfrm>
          <a:prstGeom prst="rect">
            <a:avLst/>
          </a:prstGeom>
        </p:spPr>
      </p:pic>
    </p:spTree>
    <p:extLst>
      <p:ext uri="{BB962C8B-B14F-4D97-AF65-F5344CB8AC3E}">
        <p14:creationId xmlns:p14="http://schemas.microsoft.com/office/powerpoint/2010/main" val="2442119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8046-6451-457D-B3D0-E2538D42A2A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BB7BDE3-6445-4119-A653-E34672F7EBA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796132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892</TotalTime>
  <Words>2332</Words>
  <Application>Microsoft Office PowerPoint</Application>
  <PresentationFormat>On-screen Show (4:3)</PresentationFormat>
  <Paragraphs>174</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Times New Roman</vt:lpstr>
      <vt:lpstr>Wingdings</vt:lpstr>
      <vt:lpstr>Office Theme</vt:lpstr>
      <vt:lpstr>MEASUREMENT AND ANALYSIS - I</vt:lpstr>
      <vt:lpstr>Measurement and Analysis (18%)</vt:lpstr>
      <vt:lpstr>Measurement Methods</vt:lpstr>
      <vt:lpstr>Difference Between Data and Information</vt:lpstr>
      <vt:lpstr>Types of Data</vt:lpstr>
      <vt:lpstr>Research Methods</vt:lpstr>
      <vt:lpstr>Qualitative and Quantitative Research</vt:lpstr>
      <vt:lpstr>Qualitative Methods</vt:lpstr>
      <vt:lpstr>Quantitative Research</vt:lpstr>
      <vt:lpstr>Comparing Qualitative and Quantitative Research</vt:lpstr>
      <vt:lpstr>Types of Measurement</vt:lpstr>
      <vt:lpstr>Types of Measurement</vt:lpstr>
      <vt:lpstr>Mean, Median and Mode</vt:lpstr>
      <vt:lpstr>Essentials of Statistics</vt:lpstr>
      <vt:lpstr>Essentials of Statistics</vt:lpstr>
      <vt:lpstr>Essentials of Statistics</vt:lpstr>
      <vt:lpstr>Normal Distribution and Standard Deviation (SD)</vt:lpstr>
      <vt:lpstr>Quantitative Methods</vt:lpstr>
      <vt:lpstr>Learning Curve Analysis</vt:lpstr>
      <vt:lpstr>Time Series Analysis</vt:lpstr>
      <vt:lpstr>Linear Programming</vt:lpstr>
      <vt:lpstr>Decision Tree Analysis</vt:lpstr>
      <vt:lpstr>Monte Carlo technique</vt:lpstr>
      <vt:lpstr>Queuing theory and Markov Analysis</vt:lpstr>
      <vt:lpstr>Sensitivity Analysis and Simulation</vt:lpstr>
      <vt:lpstr>Reliability</vt:lpstr>
      <vt:lpstr>Validity</vt:lpstr>
      <vt:lpstr>Design of Experiment</vt:lpstr>
      <vt:lpstr>Data Analytics</vt:lpstr>
      <vt:lpstr>Balance Scorecard</vt:lpstr>
      <vt:lpstr>Strategy Implementation</vt:lpstr>
      <vt:lpstr>HR Measures and BSC</vt:lpstr>
      <vt:lpstr>Strategic Map</vt:lpstr>
      <vt:lpstr>Management by Objective (MBO)</vt:lpstr>
      <vt:lpstr>Workforce Scorecard</vt:lpstr>
      <vt:lpstr>HR Scorecard</vt:lpstr>
      <vt:lpstr>Forced Choice Ratings</vt:lpstr>
      <vt:lpstr>Ranking</vt:lpstr>
      <vt:lpstr>Forced Distribution</vt:lpstr>
      <vt:lpstr>Graphic Rating</vt:lpstr>
      <vt:lpstr>Behaviorally Anchored Rating Scale, BARS</vt:lpstr>
      <vt:lpstr>Behavioral Observation Scales, BOS</vt:lpstr>
      <vt:lpstr>360 Degree Feedback</vt:lpstr>
      <vt:lpstr>Measurement Error</vt:lpstr>
      <vt:lpstr>Rater Error</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32</cp:revision>
  <cp:lastPrinted>1601-01-01T00:00:00Z</cp:lastPrinted>
  <dcterms:created xsi:type="dcterms:W3CDTF">2020-07-09T15:12:46Z</dcterms:created>
  <dcterms:modified xsi:type="dcterms:W3CDTF">2021-01-17T12:21:32Z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