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48" r:id="rId2"/>
  </p:sldMasterIdLst>
  <p:notesMasterIdLst>
    <p:notesMasterId r:id="rId56"/>
  </p:notesMasterIdLst>
  <p:sldIdLst>
    <p:sldId id="283" r:id="rId3"/>
    <p:sldId id="258" r:id="rId4"/>
    <p:sldId id="293" r:id="rId5"/>
    <p:sldId id="304" r:id="rId6"/>
    <p:sldId id="303" r:id="rId7"/>
    <p:sldId id="295" r:id="rId8"/>
    <p:sldId id="297" r:id="rId9"/>
    <p:sldId id="306" r:id="rId10"/>
    <p:sldId id="299" r:id="rId11"/>
    <p:sldId id="300" r:id="rId12"/>
    <p:sldId id="301" r:id="rId13"/>
    <p:sldId id="305" r:id="rId14"/>
    <p:sldId id="302" r:id="rId15"/>
    <p:sldId id="307" r:id="rId16"/>
    <p:sldId id="267" r:id="rId17"/>
    <p:sldId id="309" r:id="rId18"/>
    <p:sldId id="310" r:id="rId19"/>
    <p:sldId id="311" r:id="rId20"/>
    <p:sldId id="312" r:id="rId21"/>
    <p:sldId id="313" r:id="rId22"/>
    <p:sldId id="314" r:id="rId23"/>
    <p:sldId id="315" r:id="rId24"/>
    <p:sldId id="316" r:id="rId25"/>
    <p:sldId id="317" r:id="rId26"/>
    <p:sldId id="318" r:id="rId27"/>
    <p:sldId id="321" r:id="rId28"/>
    <p:sldId id="322" r:id="rId29"/>
    <p:sldId id="323" r:id="rId30"/>
    <p:sldId id="324" r:id="rId31"/>
    <p:sldId id="325" r:id="rId32"/>
    <p:sldId id="326" r:id="rId33"/>
    <p:sldId id="328" r:id="rId34"/>
    <p:sldId id="754" r:id="rId35"/>
    <p:sldId id="329" r:id="rId36"/>
    <p:sldId id="333" r:id="rId37"/>
    <p:sldId id="334" r:id="rId38"/>
    <p:sldId id="335" r:id="rId39"/>
    <p:sldId id="336" r:id="rId40"/>
    <p:sldId id="337" r:id="rId41"/>
    <p:sldId id="338" r:id="rId42"/>
    <p:sldId id="339" r:id="rId43"/>
    <p:sldId id="340" r:id="rId44"/>
    <p:sldId id="341" r:id="rId45"/>
    <p:sldId id="342" r:id="rId46"/>
    <p:sldId id="343" r:id="rId47"/>
    <p:sldId id="344" r:id="rId48"/>
    <p:sldId id="345" r:id="rId49"/>
    <p:sldId id="346" r:id="rId50"/>
    <p:sldId id="347" r:id="rId51"/>
    <p:sldId id="348" r:id="rId52"/>
    <p:sldId id="349" r:id="rId53"/>
    <p:sldId id="350" r:id="rId54"/>
    <p:sldId id="756"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60" autoAdjust="0"/>
    <p:restoredTop sz="94660"/>
  </p:normalViewPr>
  <p:slideViewPr>
    <p:cSldViewPr snapToGrid="0">
      <p:cViewPr varScale="1">
        <p:scale>
          <a:sx n="98" d="100"/>
          <a:sy n="98" d="100"/>
        </p:scale>
        <p:origin x="102"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6" Type="http://schemas.openxmlformats.org/officeDocument/2006/relationships/image" Target="../media/image17.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6" Type="http://schemas.openxmlformats.org/officeDocument/2006/relationships/image" Target="../media/image17.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5E351B-FEE4-428B-AB80-DE6E067C9D25}" type="doc">
      <dgm:prSet loTypeId="urn:microsoft.com/office/officeart/2018/2/layout/IconVerticalSolidList" loCatId="icon" qsTypeId="urn:microsoft.com/office/officeart/2005/8/quickstyle/simple5" qsCatId="simple" csTypeId="urn:microsoft.com/office/officeart/2005/8/colors/accent1_2" csCatId="accent1" phldr="1"/>
      <dgm:spPr/>
      <dgm:t>
        <a:bodyPr/>
        <a:lstStyle/>
        <a:p>
          <a:endParaRPr lang="en-US"/>
        </a:p>
      </dgm:t>
    </dgm:pt>
    <dgm:pt modelId="{AF240D15-CB7A-415A-8BB2-31215BA13977}">
      <dgm:prSet/>
      <dgm:spPr/>
      <dgm:t>
        <a:bodyPr/>
        <a:lstStyle/>
        <a:p>
          <a:pPr>
            <a:lnSpc>
              <a:spcPct val="100000"/>
            </a:lnSpc>
          </a:pPr>
          <a:r>
            <a:rPr lang="en-US" dirty="0">
              <a:latin typeface="Calibri" panose="020F0502020204030204" pitchFamily="34" charset="0"/>
              <a:ea typeface="Calibri" panose="020F0502020204030204" pitchFamily="34" charset="0"/>
              <a:cs typeface="Calibri" panose="020F0502020204030204" pitchFamily="34" charset="0"/>
            </a:rPr>
            <a:t>Marketing environment refers to “all those internal and external factors which impact the performance of a product or firm for its decision-making.</a:t>
          </a:r>
        </a:p>
      </dgm:t>
    </dgm:pt>
    <dgm:pt modelId="{8A095A03-54F6-4F5C-A769-79C6060C6BA0}" type="parTrans" cxnId="{D0152C22-636D-49F8-934B-D4E3F959CEA7}">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7CA6E7E9-F392-455D-BA66-53E5B02F85AF}" type="sibTrans" cxnId="{D0152C22-636D-49F8-934B-D4E3F959CEA7}">
      <dgm:prSet phldrT="1"/>
      <dgm:spPr/>
      <dgm:t>
        <a:bodyPr/>
        <a:lstStyle/>
        <a:p>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A01B331-2FD6-4057-BAB0-785174586D4B}">
      <dgm:prSet/>
      <dgm:spPr/>
      <dgm:t>
        <a:bodyPr/>
        <a:lstStyle/>
        <a:p>
          <a:pPr>
            <a:lnSpc>
              <a:spcPct val="100000"/>
            </a:lnSpc>
          </a:pPr>
          <a:r>
            <a:rPr lang="en-US" b="0" i="0" baseline="0" dirty="0">
              <a:latin typeface="Calibri" panose="020F0502020204030204" pitchFamily="34" charset="0"/>
              <a:ea typeface="Calibri" panose="020F0502020204030204" pitchFamily="34" charset="0"/>
              <a:cs typeface="Calibri" panose="020F0502020204030204" pitchFamily="34" charset="0"/>
            </a:rPr>
            <a:t>The political and economic changes in 1991 resulted in sea changes in the marketing environment through liberalization.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B1A8BB80-6F79-46C8-9C4D-1E6E31DFBAD0}" type="parTrans" cxnId="{833DB900-D32A-4D87-9B53-CE1B10D0406C}">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092561DB-53D3-4C32-B94D-7329F1EBA8D4}" type="sibTrans" cxnId="{833DB900-D32A-4D87-9B53-CE1B10D0406C}">
      <dgm:prSet phldrT="2"/>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2EAA11E-9C33-404F-9A68-E7DB7AF5C238}">
      <dgm:prSet/>
      <dgm:spPr/>
      <dgm:t>
        <a:bodyPr/>
        <a:lstStyle/>
        <a:p>
          <a:pPr>
            <a:lnSpc>
              <a:spcPct val="100000"/>
            </a:lnSpc>
          </a:pPr>
          <a:r>
            <a:rPr lang="en-US" b="0" i="0" baseline="0" dirty="0">
              <a:latin typeface="Calibri" panose="020F0502020204030204" pitchFamily="34" charset="0"/>
              <a:ea typeface="Calibri" panose="020F0502020204030204" pitchFamily="34" charset="0"/>
              <a:cs typeface="Calibri" panose="020F0502020204030204" pitchFamily="34" charset="0"/>
            </a:rPr>
            <a:t>In the field of cellular phone industry, many companies entered India.</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CD938FC-DDDD-4F64-BB91-B309CCAA8D1A}" type="parTrans" cxnId="{A41EC811-47C3-4C15-80F5-AEB7FB1A4ED4}">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4C1A80FB-EE34-40C9-AFA2-62ED9F32890B}" type="sibTrans" cxnId="{A41EC811-47C3-4C15-80F5-AEB7FB1A4ED4}">
      <dgm:prSet phldrT="3"/>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BAC3E7E-A285-4DCB-A3B0-7C9C27C69425}">
      <dgm:prSet/>
      <dgm:spPr/>
      <dgm:t>
        <a:bodyPr/>
        <a:lstStyle/>
        <a:p>
          <a:pPr>
            <a:lnSpc>
              <a:spcPct val="100000"/>
            </a:lnSpc>
          </a:pPr>
          <a:r>
            <a:rPr lang="en-US" b="0" i="0" baseline="0">
              <a:latin typeface="Calibri" panose="020F0502020204030204" pitchFamily="34" charset="0"/>
              <a:ea typeface="Calibri" panose="020F0502020204030204" pitchFamily="34" charset="0"/>
              <a:cs typeface="Calibri" panose="020F0502020204030204" pitchFamily="34" charset="0"/>
            </a:rPr>
            <a:t>Rapid technological changes have taken place in the computer hardware/software industry.</a:t>
          </a:r>
          <a:endParaRPr lang="en-US">
            <a:latin typeface="Calibri" panose="020F0502020204030204" pitchFamily="34" charset="0"/>
            <a:ea typeface="Calibri" panose="020F0502020204030204" pitchFamily="34" charset="0"/>
            <a:cs typeface="Calibri" panose="020F0502020204030204" pitchFamily="34" charset="0"/>
          </a:endParaRPr>
        </a:p>
      </dgm:t>
    </dgm:pt>
    <dgm:pt modelId="{BED87F96-58BA-4B91-BE6F-E7825A0ACC86}" type="parTrans" cxnId="{207845F8-C4CA-4323-A4B4-7AA9D57E2433}">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04E2D813-DFFF-4775-A68F-8527580E4812}" type="sibTrans" cxnId="{207845F8-C4CA-4323-A4B4-7AA9D57E2433}">
      <dgm:prSet phldrT="4"/>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258519A-AE89-4A9A-9E5F-CF1347766793}">
      <dgm:prSet/>
      <dgm:spPr/>
      <dgm:t>
        <a:bodyPr/>
        <a:lstStyle/>
        <a:p>
          <a:pPr>
            <a:lnSpc>
              <a:spcPct val="100000"/>
            </a:lnSpc>
          </a:pPr>
          <a:r>
            <a:rPr lang="en-US" b="0" i="0" baseline="0">
              <a:latin typeface="Calibri" panose="020F0502020204030204" pitchFamily="34" charset="0"/>
              <a:ea typeface="Calibri" panose="020F0502020204030204" pitchFamily="34" charset="0"/>
              <a:cs typeface="Calibri" panose="020F0502020204030204" pitchFamily="34" charset="0"/>
            </a:rPr>
            <a:t>The marketing team has the responsibility to increase sales and profit of the company through effective use of marketing mix.</a:t>
          </a:r>
          <a:endParaRPr lang="en-US">
            <a:latin typeface="Calibri" panose="020F0502020204030204" pitchFamily="34" charset="0"/>
            <a:ea typeface="Calibri" panose="020F0502020204030204" pitchFamily="34" charset="0"/>
            <a:cs typeface="Calibri" panose="020F0502020204030204" pitchFamily="34" charset="0"/>
          </a:endParaRPr>
        </a:p>
      </dgm:t>
    </dgm:pt>
    <dgm:pt modelId="{0A8447E0-0894-4FC3-8D9C-9C6789652A2C}" type="parTrans" cxnId="{9E5289D5-B3F8-418C-AABE-B5CE8E989C10}">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C89321AA-5A18-47C2-A470-51C44D65384F}" type="sibTrans" cxnId="{9E5289D5-B3F8-418C-AABE-B5CE8E989C10}">
      <dgm:prSet phldrT="5"/>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650F9E25-5BA1-4D5B-B7D7-8DEE192BD697}">
      <dgm:prSet/>
      <dgm:spPr/>
      <dgm:t>
        <a:bodyPr/>
        <a:lstStyle/>
        <a:p>
          <a:pPr>
            <a:lnSpc>
              <a:spcPct val="100000"/>
            </a:lnSpc>
          </a:pPr>
          <a:r>
            <a:rPr lang="en-US" b="0" i="0" baseline="0">
              <a:latin typeface="Calibri" panose="020F0502020204030204" pitchFamily="34" charset="0"/>
              <a:ea typeface="Calibri" panose="020F0502020204030204" pitchFamily="34" charset="0"/>
              <a:cs typeface="Calibri" panose="020F0502020204030204" pitchFamily="34" charset="0"/>
            </a:rPr>
            <a:t>The demand for the products and profitability of the operations depend upon the marketing environment.</a:t>
          </a:r>
          <a:endParaRPr lang="en-US">
            <a:latin typeface="Calibri" panose="020F0502020204030204" pitchFamily="34" charset="0"/>
            <a:ea typeface="Calibri" panose="020F0502020204030204" pitchFamily="34" charset="0"/>
            <a:cs typeface="Calibri" panose="020F0502020204030204" pitchFamily="34" charset="0"/>
          </a:endParaRPr>
        </a:p>
      </dgm:t>
    </dgm:pt>
    <dgm:pt modelId="{3A721853-FD8E-48CA-AFC1-6F639D2E7EB6}" type="parTrans" cxnId="{55D69177-28E0-405A-8D30-BDE9358647DD}">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B87BF3CE-C6E9-4241-9B9D-8DF5D2E500A3}" type="sibTrans" cxnId="{55D69177-28E0-405A-8D30-BDE9358647DD}">
      <dgm:prSet phldrT="6"/>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0857332-BC22-4F9B-B2CF-C93FB753BCEF}">
      <dgm:prSet/>
      <dgm:spPr/>
      <dgm:t>
        <a:bodyPr/>
        <a:lstStyle/>
        <a:p>
          <a:pPr>
            <a:lnSpc>
              <a:spcPct val="100000"/>
            </a:lnSpc>
          </a:pPr>
          <a:r>
            <a:rPr lang="en-US" b="0" i="0" baseline="0">
              <a:latin typeface="Calibri" panose="020F0502020204030204" pitchFamily="34" charset="0"/>
              <a:ea typeface="Calibri" panose="020F0502020204030204" pitchFamily="34" charset="0"/>
              <a:cs typeface="Calibri" panose="020F0502020204030204" pitchFamily="34" charset="0"/>
            </a:rPr>
            <a:t>Therefore, marketing environment influences and shapes the marketing strategy.</a:t>
          </a:r>
          <a:endParaRPr lang="en-US">
            <a:latin typeface="Calibri" panose="020F0502020204030204" pitchFamily="34" charset="0"/>
            <a:ea typeface="Calibri" panose="020F0502020204030204" pitchFamily="34" charset="0"/>
            <a:cs typeface="Calibri" panose="020F0502020204030204" pitchFamily="34" charset="0"/>
          </a:endParaRPr>
        </a:p>
      </dgm:t>
    </dgm:pt>
    <dgm:pt modelId="{0033A81F-B290-4B05-BE40-7368509FB52D}" type="parTrans" cxnId="{9BD3C78F-F686-4E2D-B265-5B4792DC1193}">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3AA729D8-555B-495A-AAD5-BA19710721B1}" type="sibTrans" cxnId="{9BD3C78F-F686-4E2D-B265-5B4792DC1193}">
      <dgm:prSet phldrT="7"/>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DACD355-ED2F-4D63-8926-2FB8571E34AF}">
      <dgm:prSet/>
      <dgm:spPr/>
      <dgm:t>
        <a:bodyPr/>
        <a:lstStyle/>
        <a:p>
          <a:pPr>
            <a:lnSpc>
              <a:spcPct val="100000"/>
            </a:lnSpc>
          </a:pPr>
          <a:r>
            <a:rPr lang="en-US" b="0" i="0" baseline="0">
              <a:latin typeface="Calibri" panose="020F0502020204030204" pitchFamily="34" charset="0"/>
              <a:ea typeface="Calibri" panose="020F0502020204030204" pitchFamily="34" charset="0"/>
              <a:cs typeface="Calibri" panose="020F0502020204030204" pitchFamily="34" charset="0"/>
            </a:rPr>
            <a:t>A marketer has to design his marketing strategies based on the marketing environment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E43889E7-2922-4F23-AFCC-860789BE6951}" type="parTrans" cxnId="{3E0010C1-B37A-48E3-97A0-D9658DACE5AE}">
      <dgm:prSet/>
      <dgm:spPr/>
      <dgm:t>
        <a:bodyPr/>
        <a:lstStyle/>
        <a:p>
          <a:endParaRPr lang="en-US" sz="1400">
            <a:latin typeface="Calibri" panose="020F0502020204030204" pitchFamily="34" charset="0"/>
            <a:ea typeface="Calibri" panose="020F0502020204030204" pitchFamily="34" charset="0"/>
            <a:cs typeface="Calibri" panose="020F0502020204030204" pitchFamily="34" charset="0"/>
          </a:endParaRPr>
        </a:p>
      </dgm:t>
    </dgm:pt>
    <dgm:pt modelId="{E3B2388B-BFDE-4195-B9DF-5596B9CEED33}" type="sibTrans" cxnId="{3E0010C1-B37A-48E3-97A0-D9658DACE5AE}">
      <dgm:prSet phldrT="8"/>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7622421-B5DD-4D08-B54F-E2203462D5C3}" type="pres">
      <dgm:prSet presAssocID="{CE5E351B-FEE4-428B-AB80-DE6E067C9D25}" presName="root" presStyleCnt="0">
        <dgm:presLayoutVars>
          <dgm:dir/>
          <dgm:resizeHandles val="exact"/>
        </dgm:presLayoutVars>
      </dgm:prSet>
      <dgm:spPr/>
    </dgm:pt>
    <dgm:pt modelId="{D81A91F6-98AD-4E61-8A8A-1FBA71D71ED0}" type="pres">
      <dgm:prSet presAssocID="{AF240D15-CB7A-415A-8BB2-31215BA13977}" presName="compNode" presStyleCnt="0"/>
      <dgm:spPr/>
    </dgm:pt>
    <dgm:pt modelId="{3BFA7CEB-EC8A-4729-9310-62F4495C25C7}" type="pres">
      <dgm:prSet presAssocID="{AF240D15-CB7A-415A-8BB2-31215BA13977}" presName="bgRect" presStyleLbl="bgShp" presStyleIdx="0" presStyleCnt="8"/>
      <dgm:spPr/>
    </dgm:pt>
    <dgm:pt modelId="{B805365B-7919-4CF4-8C25-05F12E53177A}" type="pres">
      <dgm:prSet presAssocID="{AF240D15-CB7A-415A-8BB2-31215BA13977}"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C2FFBBC4-55C7-496F-ADBB-7C40A7BD7BAD}" type="pres">
      <dgm:prSet presAssocID="{AF240D15-CB7A-415A-8BB2-31215BA13977}" presName="spaceRect" presStyleCnt="0"/>
      <dgm:spPr/>
    </dgm:pt>
    <dgm:pt modelId="{E6FB6043-1797-464E-90B3-6F092412B2D8}" type="pres">
      <dgm:prSet presAssocID="{AF240D15-CB7A-415A-8BB2-31215BA13977}" presName="parTx" presStyleLbl="revTx" presStyleIdx="0" presStyleCnt="8">
        <dgm:presLayoutVars>
          <dgm:chMax val="0"/>
          <dgm:chPref val="0"/>
        </dgm:presLayoutVars>
      </dgm:prSet>
      <dgm:spPr/>
    </dgm:pt>
    <dgm:pt modelId="{FC301431-6107-4805-B874-734DEBA1ECAA}" type="pres">
      <dgm:prSet presAssocID="{7CA6E7E9-F392-455D-BA66-53E5B02F85AF}" presName="sibTrans" presStyleCnt="0"/>
      <dgm:spPr/>
    </dgm:pt>
    <dgm:pt modelId="{9A798899-AAE4-4012-AE29-16BE306303BC}" type="pres">
      <dgm:prSet presAssocID="{CA01B331-2FD6-4057-BAB0-785174586D4B}" presName="compNode" presStyleCnt="0"/>
      <dgm:spPr/>
    </dgm:pt>
    <dgm:pt modelId="{2A0ABEA2-BDEC-491D-BC23-292DC57B4810}" type="pres">
      <dgm:prSet presAssocID="{CA01B331-2FD6-4057-BAB0-785174586D4B}" presName="bgRect" presStyleLbl="bgShp" presStyleIdx="1" presStyleCnt="8"/>
      <dgm:spPr/>
    </dgm:pt>
    <dgm:pt modelId="{6331B3B3-2CBE-4541-9B05-176AE4D84602}" type="pres">
      <dgm:prSet presAssocID="{CA01B331-2FD6-4057-BAB0-785174586D4B}"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usiness Growth"/>
        </a:ext>
      </dgm:extLst>
    </dgm:pt>
    <dgm:pt modelId="{F112996F-1FFF-4F57-8954-DCC4414FF0BB}" type="pres">
      <dgm:prSet presAssocID="{CA01B331-2FD6-4057-BAB0-785174586D4B}" presName="spaceRect" presStyleCnt="0"/>
      <dgm:spPr/>
    </dgm:pt>
    <dgm:pt modelId="{196E7E86-9BCD-49E9-BA5A-FF6881AC9E3A}" type="pres">
      <dgm:prSet presAssocID="{CA01B331-2FD6-4057-BAB0-785174586D4B}" presName="parTx" presStyleLbl="revTx" presStyleIdx="1" presStyleCnt="8">
        <dgm:presLayoutVars>
          <dgm:chMax val="0"/>
          <dgm:chPref val="0"/>
        </dgm:presLayoutVars>
      </dgm:prSet>
      <dgm:spPr/>
    </dgm:pt>
    <dgm:pt modelId="{ECAFF509-6ECD-42CF-8066-ABAAB5DE40BC}" type="pres">
      <dgm:prSet presAssocID="{092561DB-53D3-4C32-B94D-7329F1EBA8D4}" presName="sibTrans" presStyleCnt="0"/>
      <dgm:spPr/>
    </dgm:pt>
    <dgm:pt modelId="{1E8994C3-F319-42F4-933B-C80EF3648193}" type="pres">
      <dgm:prSet presAssocID="{22EAA11E-9C33-404F-9A68-E7DB7AF5C238}" presName="compNode" presStyleCnt="0"/>
      <dgm:spPr/>
    </dgm:pt>
    <dgm:pt modelId="{D2C24AAD-3862-4D1E-A350-236D4C7385FF}" type="pres">
      <dgm:prSet presAssocID="{22EAA11E-9C33-404F-9A68-E7DB7AF5C238}" presName="bgRect" presStyleLbl="bgShp" presStyleIdx="2" presStyleCnt="8"/>
      <dgm:spPr/>
    </dgm:pt>
    <dgm:pt modelId="{2E1222C1-5EF4-43B9-ADA8-03D27A440DA4}" type="pres">
      <dgm:prSet presAssocID="{22EAA11E-9C33-404F-9A68-E7DB7AF5C238}"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mart Phone"/>
        </a:ext>
      </dgm:extLst>
    </dgm:pt>
    <dgm:pt modelId="{CE3405B9-5A3A-4641-BEF6-BA7CBC3BCBE3}" type="pres">
      <dgm:prSet presAssocID="{22EAA11E-9C33-404F-9A68-E7DB7AF5C238}" presName="spaceRect" presStyleCnt="0"/>
      <dgm:spPr/>
    </dgm:pt>
    <dgm:pt modelId="{3903A9ED-5FFE-44F7-B6CE-CD3F2A8023E6}" type="pres">
      <dgm:prSet presAssocID="{22EAA11E-9C33-404F-9A68-E7DB7AF5C238}" presName="parTx" presStyleLbl="revTx" presStyleIdx="2" presStyleCnt="8">
        <dgm:presLayoutVars>
          <dgm:chMax val="0"/>
          <dgm:chPref val="0"/>
        </dgm:presLayoutVars>
      </dgm:prSet>
      <dgm:spPr/>
    </dgm:pt>
    <dgm:pt modelId="{AE699E62-E14F-443C-A791-1D27BBC6D82C}" type="pres">
      <dgm:prSet presAssocID="{4C1A80FB-EE34-40C9-AFA2-62ED9F32890B}" presName="sibTrans" presStyleCnt="0"/>
      <dgm:spPr/>
    </dgm:pt>
    <dgm:pt modelId="{E89D8197-B8F1-43D3-89CD-43F2A1648227}" type="pres">
      <dgm:prSet presAssocID="{2BAC3E7E-A285-4DCB-A3B0-7C9C27C69425}" presName="compNode" presStyleCnt="0"/>
      <dgm:spPr/>
    </dgm:pt>
    <dgm:pt modelId="{859AC15E-0BD5-4A93-99AD-D788FECCACB3}" type="pres">
      <dgm:prSet presAssocID="{2BAC3E7E-A285-4DCB-A3B0-7C9C27C69425}" presName="bgRect" presStyleLbl="bgShp" presStyleIdx="3" presStyleCnt="8"/>
      <dgm:spPr/>
    </dgm:pt>
    <dgm:pt modelId="{41CF5B62-BD44-4A11-A9F7-EC30E0F3D5F6}" type="pres">
      <dgm:prSet presAssocID="{2BAC3E7E-A285-4DCB-A3B0-7C9C27C69425}"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mputer"/>
        </a:ext>
      </dgm:extLst>
    </dgm:pt>
    <dgm:pt modelId="{9CC0CBB2-FFA9-4291-A06E-0E3561171E81}" type="pres">
      <dgm:prSet presAssocID="{2BAC3E7E-A285-4DCB-A3B0-7C9C27C69425}" presName="spaceRect" presStyleCnt="0"/>
      <dgm:spPr/>
    </dgm:pt>
    <dgm:pt modelId="{9DB3FE03-4903-46A1-94CB-63AAFA9FC6AA}" type="pres">
      <dgm:prSet presAssocID="{2BAC3E7E-A285-4DCB-A3B0-7C9C27C69425}" presName="parTx" presStyleLbl="revTx" presStyleIdx="3" presStyleCnt="8">
        <dgm:presLayoutVars>
          <dgm:chMax val="0"/>
          <dgm:chPref val="0"/>
        </dgm:presLayoutVars>
      </dgm:prSet>
      <dgm:spPr/>
    </dgm:pt>
    <dgm:pt modelId="{4ECA55A5-D317-4304-8F53-467EAD85F354}" type="pres">
      <dgm:prSet presAssocID="{04E2D813-DFFF-4775-A68F-8527580E4812}" presName="sibTrans" presStyleCnt="0"/>
      <dgm:spPr/>
    </dgm:pt>
    <dgm:pt modelId="{8C8C2D1E-9D01-4CFC-8D38-869E19EE3316}" type="pres">
      <dgm:prSet presAssocID="{F258519A-AE89-4A9A-9E5F-CF1347766793}" presName="compNode" presStyleCnt="0"/>
      <dgm:spPr/>
    </dgm:pt>
    <dgm:pt modelId="{7AE89238-95EB-472C-A566-29458B2FFAB6}" type="pres">
      <dgm:prSet presAssocID="{F258519A-AE89-4A9A-9E5F-CF1347766793}" presName="bgRect" presStyleLbl="bgShp" presStyleIdx="4" presStyleCnt="8"/>
      <dgm:spPr/>
    </dgm:pt>
    <dgm:pt modelId="{F97F0060-C7FD-441F-B23A-FF02E4B31DB0}" type="pres">
      <dgm:prSet presAssocID="{F258519A-AE89-4A9A-9E5F-CF1347766793}"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egaphone"/>
        </a:ext>
      </dgm:extLst>
    </dgm:pt>
    <dgm:pt modelId="{2F606960-3F9A-4B6A-B36A-92B1A3299C07}" type="pres">
      <dgm:prSet presAssocID="{F258519A-AE89-4A9A-9E5F-CF1347766793}" presName="spaceRect" presStyleCnt="0"/>
      <dgm:spPr/>
    </dgm:pt>
    <dgm:pt modelId="{6AAEAC78-1F36-4DF2-8842-6CE00089073F}" type="pres">
      <dgm:prSet presAssocID="{F258519A-AE89-4A9A-9E5F-CF1347766793}" presName="parTx" presStyleLbl="revTx" presStyleIdx="4" presStyleCnt="8">
        <dgm:presLayoutVars>
          <dgm:chMax val="0"/>
          <dgm:chPref val="0"/>
        </dgm:presLayoutVars>
      </dgm:prSet>
      <dgm:spPr/>
    </dgm:pt>
    <dgm:pt modelId="{DEC192BA-4402-4650-A7EC-6ED978FEB43D}" type="pres">
      <dgm:prSet presAssocID="{C89321AA-5A18-47C2-A470-51C44D65384F}" presName="sibTrans" presStyleCnt="0"/>
      <dgm:spPr/>
    </dgm:pt>
    <dgm:pt modelId="{02CF6C09-20D2-4D8E-AEA1-594D674C45DD}" type="pres">
      <dgm:prSet presAssocID="{650F9E25-5BA1-4D5B-B7D7-8DEE192BD697}" presName="compNode" presStyleCnt="0"/>
      <dgm:spPr/>
    </dgm:pt>
    <dgm:pt modelId="{D1E321D3-A1BF-4F1C-8A99-7D05E1C8B073}" type="pres">
      <dgm:prSet presAssocID="{650F9E25-5BA1-4D5B-B7D7-8DEE192BD697}" presName="bgRect" presStyleLbl="bgShp" presStyleIdx="5" presStyleCnt="8"/>
      <dgm:spPr/>
    </dgm:pt>
    <dgm:pt modelId="{7D05D38B-4B9C-45EA-AF91-9C2A0E3369CF}" type="pres">
      <dgm:prSet presAssocID="{650F9E25-5BA1-4D5B-B7D7-8DEE192BD697}"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Bar Graph with Upward Trend"/>
        </a:ext>
      </dgm:extLst>
    </dgm:pt>
    <dgm:pt modelId="{0F6958DC-633E-4A67-B286-6490E36E2F9A}" type="pres">
      <dgm:prSet presAssocID="{650F9E25-5BA1-4D5B-B7D7-8DEE192BD697}" presName="spaceRect" presStyleCnt="0"/>
      <dgm:spPr/>
    </dgm:pt>
    <dgm:pt modelId="{82BBC476-DC87-4D48-863E-822B9D510397}" type="pres">
      <dgm:prSet presAssocID="{650F9E25-5BA1-4D5B-B7D7-8DEE192BD697}" presName="parTx" presStyleLbl="revTx" presStyleIdx="5" presStyleCnt="8">
        <dgm:presLayoutVars>
          <dgm:chMax val="0"/>
          <dgm:chPref val="0"/>
        </dgm:presLayoutVars>
      </dgm:prSet>
      <dgm:spPr/>
    </dgm:pt>
    <dgm:pt modelId="{FC25C2EF-E87D-4F6C-B5A8-12BEC0272B12}" type="pres">
      <dgm:prSet presAssocID="{B87BF3CE-C6E9-4241-9B9D-8DF5D2E500A3}" presName="sibTrans" presStyleCnt="0"/>
      <dgm:spPr/>
    </dgm:pt>
    <dgm:pt modelId="{987DBA19-E3BE-48F4-803A-F237C79C5C6D}" type="pres">
      <dgm:prSet presAssocID="{A0857332-BC22-4F9B-B2CF-C93FB753BCEF}" presName="compNode" presStyleCnt="0"/>
      <dgm:spPr/>
    </dgm:pt>
    <dgm:pt modelId="{A6BEDF38-CEDA-48DE-836C-4F43C8071FDE}" type="pres">
      <dgm:prSet presAssocID="{A0857332-BC22-4F9B-B2CF-C93FB753BCEF}" presName="bgRect" presStyleLbl="bgShp" presStyleIdx="6" presStyleCnt="8"/>
      <dgm:spPr/>
    </dgm:pt>
    <dgm:pt modelId="{126BC406-7F0C-4884-B0ED-6161914C55EE}" type="pres">
      <dgm:prSet presAssocID="{A0857332-BC22-4F9B-B2CF-C93FB753BCEF}"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Advertising"/>
        </a:ext>
      </dgm:extLst>
    </dgm:pt>
    <dgm:pt modelId="{259A5423-FA76-4D6B-8BB3-AEEFE5924934}" type="pres">
      <dgm:prSet presAssocID="{A0857332-BC22-4F9B-B2CF-C93FB753BCEF}" presName="spaceRect" presStyleCnt="0"/>
      <dgm:spPr/>
    </dgm:pt>
    <dgm:pt modelId="{1B2DA59E-AB76-4C55-A59C-106B9CB16593}" type="pres">
      <dgm:prSet presAssocID="{A0857332-BC22-4F9B-B2CF-C93FB753BCEF}" presName="parTx" presStyleLbl="revTx" presStyleIdx="6" presStyleCnt="8">
        <dgm:presLayoutVars>
          <dgm:chMax val="0"/>
          <dgm:chPref val="0"/>
        </dgm:presLayoutVars>
      </dgm:prSet>
      <dgm:spPr/>
    </dgm:pt>
    <dgm:pt modelId="{BFB40779-CE38-459B-974F-19D4CB262143}" type="pres">
      <dgm:prSet presAssocID="{3AA729D8-555B-495A-AAD5-BA19710721B1}" presName="sibTrans" presStyleCnt="0"/>
      <dgm:spPr/>
    </dgm:pt>
    <dgm:pt modelId="{CBDC7145-AEA0-47C6-A151-682C63898812}" type="pres">
      <dgm:prSet presAssocID="{1DACD355-ED2F-4D63-8926-2FB8571E34AF}" presName="compNode" presStyleCnt="0"/>
      <dgm:spPr/>
    </dgm:pt>
    <dgm:pt modelId="{C9202C51-69A3-4D5F-94C9-0E33A38BA996}" type="pres">
      <dgm:prSet presAssocID="{1DACD355-ED2F-4D63-8926-2FB8571E34AF}" presName="bgRect" presStyleLbl="bgShp" presStyleIdx="7" presStyleCnt="8"/>
      <dgm:spPr/>
    </dgm:pt>
    <dgm:pt modelId="{F9686E9B-A665-4653-9125-FEAB19E1B266}" type="pres">
      <dgm:prSet presAssocID="{1DACD355-ED2F-4D63-8926-2FB8571E34AF}"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Bullseye"/>
        </a:ext>
      </dgm:extLst>
    </dgm:pt>
    <dgm:pt modelId="{4E504341-C6F6-4C50-A533-10C1F3B0F566}" type="pres">
      <dgm:prSet presAssocID="{1DACD355-ED2F-4D63-8926-2FB8571E34AF}" presName="spaceRect" presStyleCnt="0"/>
      <dgm:spPr/>
    </dgm:pt>
    <dgm:pt modelId="{CCB1CF8C-49C2-45E4-B0A7-72358644205E}" type="pres">
      <dgm:prSet presAssocID="{1DACD355-ED2F-4D63-8926-2FB8571E34AF}" presName="parTx" presStyleLbl="revTx" presStyleIdx="7" presStyleCnt="8">
        <dgm:presLayoutVars>
          <dgm:chMax val="0"/>
          <dgm:chPref val="0"/>
        </dgm:presLayoutVars>
      </dgm:prSet>
      <dgm:spPr/>
    </dgm:pt>
  </dgm:ptLst>
  <dgm:cxnLst>
    <dgm:cxn modelId="{833DB900-D32A-4D87-9B53-CE1B10D0406C}" srcId="{CE5E351B-FEE4-428B-AB80-DE6E067C9D25}" destId="{CA01B331-2FD6-4057-BAB0-785174586D4B}" srcOrd="1" destOrd="0" parTransId="{B1A8BB80-6F79-46C8-9C4D-1E6E31DFBAD0}" sibTransId="{092561DB-53D3-4C32-B94D-7329F1EBA8D4}"/>
    <dgm:cxn modelId="{5F89A80A-FFEF-4F36-9E7A-B2B79ACDBAD1}" type="presOf" srcId="{22EAA11E-9C33-404F-9A68-E7DB7AF5C238}" destId="{3903A9ED-5FFE-44F7-B6CE-CD3F2A8023E6}" srcOrd="0" destOrd="0" presId="urn:microsoft.com/office/officeart/2018/2/layout/IconVerticalSolidList"/>
    <dgm:cxn modelId="{A41EC811-47C3-4C15-80F5-AEB7FB1A4ED4}" srcId="{CE5E351B-FEE4-428B-AB80-DE6E067C9D25}" destId="{22EAA11E-9C33-404F-9A68-E7DB7AF5C238}" srcOrd="2" destOrd="0" parTransId="{CCD938FC-DDDD-4F64-BB91-B309CCAA8D1A}" sibTransId="{4C1A80FB-EE34-40C9-AFA2-62ED9F32890B}"/>
    <dgm:cxn modelId="{D0152C22-636D-49F8-934B-D4E3F959CEA7}" srcId="{CE5E351B-FEE4-428B-AB80-DE6E067C9D25}" destId="{AF240D15-CB7A-415A-8BB2-31215BA13977}" srcOrd="0" destOrd="0" parTransId="{8A095A03-54F6-4F5C-A769-79C6060C6BA0}" sibTransId="{7CA6E7E9-F392-455D-BA66-53E5B02F85AF}"/>
    <dgm:cxn modelId="{9A92F340-835D-4FC4-8B96-675C160E635E}" type="presOf" srcId="{CE5E351B-FEE4-428B-AB80-DE6E067C9D25}" destId="{F7622421-B5DD-4D08-B54F-E2203462D5C3}" srcOrd="0" destOrd="0" presId="urn:microsoft.com/office/officeart/2018/2/layout/IconVerticalSolidList"/>
    <dgm:cxn modelId="{33644651-766D-4344-96C1-EDDA13AB1DB1}" type="presOf" srcId="{CA01B331-2FD6-4057-BAB0-785174586D4B}" destId="{196E7E86-9BCD-49E9-BA5A-FF6881AC9E3A}" srcOrd="0" destOrd="0" presId="urn:microsoft.com/office/officeart/2018/2/layout/IconVerticalSolidList"/>
    <dgm:cxn modelId="{55D69177-28E0-405A-8D30-BDE9358647DD}" srcId="{CE5E351B-FEE4-428B-AB80-DE6E067C9D25}" destId="{650F9E25-5BA1-4D5B-B7D7-8DEE192BD697}" srcOrd="5" destOrd="0" parTransId="{3A721853-FD8E-48CA-AFC1-6F639D2E7EB6}" sibTransId="{B87BF3CE-C6E9-4241-9B9D-8DF5D2E500A3}"/>
    <dgm:cxn modelId="{26008389-0A21-400D-92B3-B208225A8484}" type="presOf" srcId="{A0857332-BC22-4F9B-B2CF-C93FB753BCEF}" destId="{1B2DA59E-AB76-4C55-A59C-106B9CB16593}" srcOrd="0" destOrd="0" presId="urn:microsoft.com/office/officeart/2018/2/layout/IconVerticalSolidList"/>
    <dgm:cxn modelId="{243B898A-78A2-4028-93F1-0CC632DCB116}" type="presOf" srcId="{650F9E25-5BA1-4D5B-B7D7-8DEE192BD697}" destId="{82BBC476-DC87-4D48-863E-822B9D510397}" srcOrd="0" destOrd="0" presId="urn:microsoft.com/office/officeart/2018/2/layout/IconVerticalSolidList"/>
    <dgm:cxn modelId="{9BD3C78F-F686-4E2D-B265-5B4792DC1193}" srcId="{CE5E351B-FEE4-428B-AB80-DE6E067C9D25}" destId="{A0857332-BC22-4F9B-B2CF-C93FB753BCEF}" srcOrd="6" destOrd="0" parTransId="{0033A81F-B290-4B05-BE40-7368509FB52D}" sibTransId="{3AA729D8-555B-495A-AAD5-BA19710721B1}"/>
    <dgm:cxn modelId="{190CBBA0-3DA1-4CC2-B7C9-43D87C11450E}" type="presOf" srcId="{F258519A-AE89-4A9A-9E5F-CF1347766793}" destId="{6AAEAC78-1F36-4DF2-8842-6CE00089073F}" srcOrd="0" destOrd="0" presId="urn:microsoft.com/office/officeart/2018/2/layout/IconVerticalSolidList"/>
    <dgm:cxn modelId="{ACD822A8-85A9-4AC6-BDF8-5408E0372B7E}" type="presOf" srcId="{1DACD355-ED2F-4D63-8926-2FB8571E34AF}" destId="{CCB1CF8C-49C2-45E4-B0A7-72358644205E}" srcOrd="0" destOrd="0" presId="urn:microsoft.com/office/officeart/2018/2/layout/IconVerticalSolidList"/>
    <dgm:cxn modelId="{DF4DD9A9-19AC-488C-A2EC-5F354CB8B1C0}" type="presOf" srcId="{AF240D15-CB7A-415A-8BB2-31215BA13977}" destId="{E6FB6043-1797-464E-90B3-6F092412B2D8}" srcOrd="0" destOrd="0" presId="urn:microsoft.com/office/officeart/2018/2/layout/IconVerticalSolidList"/>
    <dgm:cxn modelId="{3E0010C1-B37A-48E3-97A0-D9658DACE5AE}" srcId="{CE5E351B-FEE4-428B-AB80-DE6E067C9D25}" destId="{1DACD355-ED2F-4D63-8926-2FB8571E34AF}" srcOrd="7" destOrd="0" parTransId="{E43889E7-2922-4F23-AFCC-860789BE6951}" sibTransId="{E3B2388B-BFDE-4195-B9DF-5596B9CEED33}"/>
    <dgm:cxn modelId="{9E5289D5-B3F8-418C-AABE-B5CE8E989C10}" srcId="{CE5E351B-FEE4-428B-AB80-DE6E067C9D25}" destId="{F258519A-AE89-4A9A-9E5F-CF1347766793}" srcOrd="4" destOrd="0" parTransId="{0A8447E0-0894-4FC3-8D9C-9C6789652A2C}" sibTransId="{C89321AA-5A18-47C2-A470-51C44D65384F}"/>
    <dgm:cxn modelId="{F2B1CEDA-8897-4585-A324-B9FD1DD1EFE4}" type="presOf" srcId="{2BAC3E7E-A285-4DCB-A3B0-7C9C27C69425}" destId="{9DB3FE03-4903-46A1-94CB-63AAFA9FC6AA}" srcOrd="0" destOrd="0" presId="urn:microsoft.com/office/officeart/2018/2/layout/IconVerticalSolidList"/>
    <dgm:cxn modelId="{207845F8-C4CA-4323-A4B4-7AA9D57E2433}" srcId="{CE5E351B-FEE4-428B-AB80-DE6E067C9D25}" destId="{2BAC3E7E-A285-4DCB-A3B0-7C9C27C69425}" srcOrd="3" destOrd="0" parTransId="{BED87F96-58BA-4B91-BE6F-E7825A0ACC86}" sibTransId="{04E2D813-DFFF-4775-A68F-8527580E4812}"/>
    <dgm:cxn modelId="{32497CCE-6FF5-4C24-998E-47C394DA6532}" type="presParOf" srcId="{F7622421-B5DD-4D08-B54F-E2203462D5C3}" destId="{D81A91F6-98AD-4E61-8A8A-1FBA71D71ED0}" srcOrd="0" destOrd="0" presId="urn:microsoft.com/office/officeart/2018/2/layout/IconVerticalSolidList"/>
    <dgm:cxn modelId="{C86563DE-56F9-45CA-B535-5A1B791A6050}" type="presParOf" srcId="{D81A91F6-98AD-4E61-8A8A-1FBA71D71ED0}" destId="{3BFA7CEB-EC8A-4729-9310-62F4495C25C7}" srcOrd="0" destOrd="0" presId="urn:microsoft.com/office/officeart/2018/2/layout/IconVerticalSolidList"/>
    <dgm:cxn modelId="{96A21ECB-1DDF-4076-BAAC-30E00007286E}" type="presParOf" srcId="{D81A91F6-98AD-4E61-8A8A-1FBA71D71ED0}" destId="{B805365B-7919-4CF4-8C25-05F12E53177A}" srcOrd="1" destOrd="0" presId="urn:microsoft.com/office/officeart/2018/2/layout/IconVerticalSolidList"/>
    <dgm:cxn modelId="{B3C69FE9-15AB-42E5-8906-F64D3182AAD4}" type="presParOf" srcId="{D81A91F6-98AD-4E61-8A8A-1FBA71D71ED0}" destId="{C2FFBBC4-55C7-496F-ADBB-7C40A7BD7BAD}" srcOrd="2" destOrd="0" presId="urn:microsoft.com/office/officeart/2018/2/layout/IconVerticalSolidList"/>
    <dgm:cxn modelId="{5A2B8ACE-2BC6-4443-898A-DFABBE2A5850}" type="presParOf" srcId="{D81A91F6-98AD-4E61-8A8A-1FBA71D71ED0}" destId="{E6FB6043-1797-464E-90B3-6F092412B2D8}" srcOrd="3" destOrd="0" presId="urn:microsoft.com/office/officeart/2018/2/layout/IconVerticalSolidList"/>
    <dgm:cxn modelId="{FE5BB40F-5529-455A-B2AC-613C874BA88C}" type="presParOf" srcId="{F7622421-B5DD-4D08-B54F-E2203462D5C3}" destId="{FC301431-6107-4805-B874-734DEBA1ECAA}" srcOrd="1" destOrd="0" presId="urn:microsoft.com/office/officeart/2018/2/layout/IconVerticalSolidList"/>
    <dgm:cxn modelId="{C177E99B-DA5A-442C-9431-5579DF37AD44}" type="presParOf" srcId="{F7622421-B5DD-4D08-B54F-E2203462D5C3}" destId="{9A798899-AAE4-4012-AE29-16BE306303BC}" srcOrd="2" destOrd="0" presId="urn:microsoft.com/office/officeart/2018/2/layout/IconVerticalSolidList"/>
    <dgm:cxn modelId="{857CCFAE-B063-49EC-8593-7379F07B9675}" type="presParOf" srcId="{9A798899-AAE4-4012-AE29-16BE306303BC}" destId="{2A0ABEA2-BDEC-491D-BC23-292DC57B4810}" srcOrd="0" destOrd="0" presId="urn:microsoft.com/office/officeart/2018/2/layout/IconVerticalSolidList"/>
    <dgm:cxn modelId="{7788C42B-92C8-4B86-9BDF-BCC4D0F4EA35}" type="presParOf" srcId="{9A798899-AAE4-4012-AE29-16BE306303BC}" destId="{6331B3B3-2CBE-4541-9B05-176AE4D84602}" srcOrd="1" destOrd="0" presId="urn:microsoft.com/office/officeart/2018/2/layout/IconVerticalSolidList"/>
    <dgm:cxn modelId="{B028ABCB-8D7B-4FBB-8973-57CA7847D6F8}" type="presParOf" srcId="{9A798899-AAE4-4012-AE29-16BE306303BC}" destId="{F112996F-1FFF-4F57-8954-DCC4414FF0BB}" srcOrd="2" destOrd="0" presId="urn:microsoft.com/office/officeart/2018/2/layout/IconVerticalSolidList"/>
    <dgm:cxn modelId="{91EE19EC-804F-4668-9AEB-0A72C1EC1013}" type="presParOf" srcId="{9A798899-AAE4-4012-AE29-16BE306303BC}" destId="{196E7E86-9BCD-49E9-BA5A-FF6881AC9E3A}" srcOrd="3" destOrd="0" presId="urn:microsoft.com/office/officeart/2018/2/layout/IconVerticalSolidList"/>
    <dgm:cxn modelId="{53DA768A-271D-4591-82B7-AF7E09DD930C}" type="presParOf" srcId="{F7622421-B5DD-4D08-B54F-E2203462D5C3}" destId="{ECAFF509-6ECD-42CF-8066-ABAAB5DE40BC}" srcOrd="3" destOrd="0" presId="urn:microsoft.com/office/officeart/2018/2/layout/IconVerticalSolidList"/>
    <dgm:cxn modelId="{8632D8BB-A574-4406-B86C-17A10ACCCB45}" type="presParOf" srcId="{F7622421-B5DD-4D08-B54F-E2203462D5C3}" destId="{1E8994C3-F319-42F4-933B-C80EF3648193}" srcOrd="4" destOrd="0" presId="urn:microsoft.com/office/officeart/2018/2/layout/IconVerticalSolidList"/>
    <dgm:cxn modelId="{94CB3B85-9611-4C44-AF10-8C2C050D7620}" type="presParOf" srcId="{1E8994C3-F319-42F4-933B-C80EF3648193}" destId="{D2C24AAD-3862-4D1E-A350-236D4C7385FF}" srcOrd="0" destOrd="0" presId="urn:microsoft.com/office/officeart/2018/2/layout/IconVerticalSolidList"/>
    <dgm:cxn modelId="{77269271-7C4E-4F7D-8C47-C5FEDE80A713}" type="presParOf" srcId="{1E8994C3-F319-42F4-933B-C80EF3648193}" destId="{2E1222C1-5EF4-43B9-ADA8-03D27A440DA4}" srcOrd="1" destOrd="0" presId="urn:microsoft.com/office/officeart/2018/2/layout/IconVerticalSolidList"/>
    <dgm:cxn modelId="{BFFBA3D2-97BE-404C-82F8-694816E67B96}" type="presParOf" srcId="{1E8994C3-F319-42F4-933B-C80EF3648193}" destId="{CE3405B9-5A3A-4641-BEF6-BA7CBC3BCBE3}" srcOrd="2" destOrd="0" presId="urn:microsoft.com/office/officeart/2018/2/layout/IconVerticalSolidList"/>
    <dgm:cxn modelId="{9D0C51E9-DBFF-45F0-A3E3-FF79E13DAAFA}" type="presParOf" srcId="{1E8994C3-F319-42F4-933B-C80EF3648193}" destId="{3903A9ED-5FFE-44F7-B6CE-CD3F2A8023E6}" srcOrd="3" destOrd="0" presId="urn:microsoft.com/office/officeart/2018/2/layout/IconVerticalSolidList"/>
    <dgm:cxn modelId="{9CD344BB-9E74-431B-8AB1-78DB46D050C8}" type="presParOf" srcId="{F7622421-B5DD-4D08-B54F-E2203462D5C3}" destId="{AE699E62-E14F-443C-A791-1D27BBC6D82C}" srcOrd="5" destOrd="0" presId="urn:microsoft.com/office/officeart/2018/2/layout/IconVerticalSolidList"/>
    <dgm:cxn modelId="{D45B9C73-9E82-4913-96C9-8EA60087B957}" type="presParOf" srcId="{F7622421-B5DD-4D08-B54F-E2203462D5C3}" destId="{E89D8197-B8F1-43D3-89CD-43F2A1648227}" srcOrd="6" destOrd="0" presId="urn:microsoft.com/office/officeart/2018/2/layout/IconVerticalSolidList"/>
    <dgm:cxn modelId="{06816957-8812-490E-B4D6-A4640F8CAB97}" type="presParOf" srcId="{E89D8197-B8F1-43D3-89CD-43F2A1648227}" destId="{859AC15E-0BD5-4A93-99AD-D788FECCACB3}" srcOrd="0" destOrd="0" presId="urn:microsoft.com/office/officeart/2018/2/layout/IconVerticalSolidList"/>
    <dgm:cxn modelId="{FE17AE5D-E1B5-4D0C-B05F-8980D21E9B12}" type="presParOf" srcId="{E89D8197-B8F1-43D3-89CD-43F2A1648227}" destId="{41CF5B62-BD44-4A11-A9F7-EC30E0F3D5F6}" srcOrd="1" destOrd="0" presId="urn:microsoft.com/office/officeart/2018/2/layout/IconVerticalSolidList"/>
    <dgm:cxn modelId="{8DA8ADBC-FD76-4723-ADDF-F59A35CE1B22}" type="presParOf" srcId="{E89D8197-B8F1-43D3-89CD-43F2A1648227}" destId="{9CC0CBB2-FFA9-4291-A06E-0E3561171E81}" srcOrd="2" destOrd="0" presId="urn:microsoft.com/office/officeart/2018/2/layout/IconVerticalSolidList"/>
    <dgm:cxn modelId="{49D3DD9D-B564-478F-BEC2-10AA9EDE46D9}" type="presParOf" srcId="{E89D8197-B8F1-43D3-89CD-43F2A1648227}" destId="{9DB3FE03-4903-46A1-94CB-63AAFA9FC6AA}" srcOrd="3" destOrd="0" presId="urn:microsoft.com/office/officeart/2018/2/layout/IconVerticalSolidList"/>
    <dgm:cxn modelId="{7F85C99C-71F0-42FB-8B13-559E821620F2}" type="presParOf" srcId="{F7622421-B5DD-4D08-B54F-E2203462D5C3}" destId="{4ECA55A5-D317-4304-8F53-467EAD85F354}" srcOrd="7" destOrd="0" presId="urn:microsoft.com/office/officeart/2018/2/layout/IconVerticalSolidList"/>
    <dgm:cxn modelId="{DF193654-AAD1-4069-8981-0C33E9CAF46C}" type="presParOf" srcId="{F7622421-B5DD-4D08-B54F-E2203462D5C3}" destId="{8C8C2D1E-9D01-4CFC-8D38-869E19EE3316}" srcOrd="8" destOrd="0" presId="urn:microsoft.com/office/officeart/2018/2/layout/IconVerticalSolidList"/>
    <dgm:cxn modelId="{F0DB2F03-A8AE-462D-9A80-112CBEB14AB3}" type="presParOf" srcId="{8C8C2D1E-9D01-4CFC-8D38-869E19EE3316}" destId="{7AE89238-95EB-472C-A566-29458B2FFAB6}" srcOrd="0" destOrd="0" presId="urn:microsoft.com/office/officeart/2018/2/layout/IconVerticalSolidList"/>
    <dgm:cxn modelId="{5CAED358-8443-45D8-957E-15884C88DC0B}" type="presParOf" srcId="{8C8C2D1E-9D01-4CFC-8D38-869E19EE3316}" destId="{F97F0060-C7FD-441F-B23A-FF02E4B31DB0}" srcOrd="1" destOrd="0" presId="urn:microsoft.com/office/officeart/2018/2/layout/IconVerticalSolidList"/>
    <dgm:cxn modelId="{4A7B2B10-BB19-4E12-A6E7-CDCDFA01D634}" type="presParOf" srcId="{8C8C2D1E-9D01-4CFC-8D38-869E19EE3316}" destId="{2F606960-3F9A-4B6A-B36A-92B1A3299C07}" srcOrd="2" destOrd="0" presId="urn:microsoft.com/office/officeart/2018/2/layout/IconVerticalSolidList"/>
    <dgm:cxn modelId="{FF5F5012-6747-47B5-8416-0BA4A410FDD6}" type="presParOf" srcId="{8C8C2D1E-9D01-4CFC-8D38-869E19EE3316}" destId="{6AAEAC78-1F36-4DF2-8842-6CE00089073F}" srcOrd="3" destOrd="0" presId="urn:microsoft.com/office/officeart/2018/2/layout/IconVerticalSolidList"/>
    <dgm:cxn modelId="{0155110C-D1DF-416A-9390-548D7B2114F7}" type="presParOf" srcId="{F7622421-B5DD-4D08-B54F-E2203462D5C3}" destId="{DEC192BA-4402-4650-A7EC-6ED978FEB43D}" srcOrd="9" destOrd="0" presId="urn:microsoft.com/office/officeart/2018/2/layout/IconVerticalSolidList"/>
    <dgm:cxn modelId="{DAABFD3E-E02F-4C59-963E-87DCC4478AB0}" type="presParOf" srcId="{F7622421-B5DD-4D08-B54F-E2203462D5C3}" destId="{02CF6C09-20D2-4D8E-AEA1-594D674C45DD}" srcOrd="10" destOrd="0" presId="urn:microsoft.com/office/officeart/2018/2/layout/IconVerticalSolidList"/>
    <dgm:cxn modelId="{6D36EB31-1A6B-4A23-8D63-B1CC75CCBE0E}" type="presParOf" srcId="{02CF6C09-20D2-4D8E-AEA1-594D674C45DD}" destId="{D1E321D3-A1BF-4F1C-8A99-7D05E1C8B073}" srcOrd="0" destOrd="0" presId="urn:microsoft.com/office/officeart/2018/2/layout/IconVerticalSolidList"/>
    <dgm:cxn modelId="{2807A427-8E4A-4FCE-BD70-D4B113CBC69B}" type="presParOf" srcId="{02CF6C09-20D2-4D8E-AEA1-594D674C45DD}" destId="{7D05D38B-4B9C-45EA-AF91-9C2A0E3369CF}" srcOrd="1" destOrd="0" presId="urn:microsoft.com/office/officeart/2018/2/layout/IconVerticalSolidList"/>
    <dgm:cxn modelId="{6FE92166-BB5E-41D1-B233-CF15202C2F9C}" type="presParOf" srcId="{02CF6C09-20D2-4D8E-AEA1-594D674C45DD}" destId="{0F6958DC-633E-4A67-B286-6490E36E2F9A}" srcOrd="2" destOrd="0" presId="urn:microsoft.com/office/officeart/2018/2/layout/IconVerticalSolidList"/>
    <dgm:cxn modelId="{F34BE589-5718-4699-930D-6C80EDB0B4CB}" type="presParOf" srcId="{02CF6C09-20D2-4D8E-AEA1-594D674C45DD}" destId="{82BBC476-DC87-4D48-863E-822B9D510397}" srcOrd="3" destOrd="0" presId="urn:microsoft.com/office/officeart/2018/2/layout/IconVerticalSolidList"/>
    <dgm:cxn modelId="{95002EBE-A590-44A1-BF25-4B9E121FBBB1}" type="presParOf" srcId="{F7622421-B5DD-4D08-B54F-E2203462D5C3}" destId="{FC25C2EF-E87D-4F6C-B5A8-12BEC0272B12}" srcOrd="11" destOrd="0" presId="urn:microsoft.com/office/officeart/2018/2/layout/IconVerticalSolidList"/>
    <dgm:cxn modelId="{25A9059B-06FD-4F69-9616-FE75C9464AC6}" type="presParOf" srcId="{F7622421-B5DD-4D08-B54F-E2203462D5C3}" destId="{987DBA19-E3BE-48F4-803A-F237C79C5C6D}" srcOrd="12" destOrd="0" presId="urn:microsoft.com/office/officeart/2018/2/layout/IconVerticalSolidList"/>
    <dgm:cxn modelId="{B18662E1-634D-4098-902F-E3D5A89D1828}" type="presParOf" srcId="{987DBA19-E3BE-48F4-803A-F237C79C5C6D}" destId="{A6BEDF38-CEDA-48DE-836C-4F43C8071FDE}" srcOrd="0" destOrd="0" presId="urn:microsoft.com/office/officeart/2018/2/layout/IconVerticalSolidList"/>
    <dgm:cxn modelId="{41264885-7197-434E-A76E-2AC852D567F4}" type="presParOf" srcId="{987DBA19-E3BE-48F4-803A-F237C79C5C6D}" destId="{126BC406-7F0C-4884-B0ED-6161914C55EE}" srcOrd="1" destOrd="0" presId="urn:microsoft.com/office/officeart/2018/2/layout/IconVerticalSolidList"/>
    <dgm:cxn modelId="{A5AB9703-BA7B-473F-9932-376ADB0990D7}" type="presParOf" srcId="{987DBA19-E3BE-48F4-803A-F237C79C5C6D}" destId="{259A5423-FA76-4D6B-8BB3-AEEFE5924934}" srcOrd="2" destOrd="0" presId="urn:microsoft.com/office/officeart/2018/2/layout/IconVerticalSolidList"/>
    <dgm:cxn modelId="{663FC7DC-AE31-4207-A6ED-D5BE9B5609CF}" type="presParOf" srcId="{987DBA19-E3BE-48F4-803A-F237C79C5C6D}" destId="{1B2DA59E-AB76-4C55-A59C-106B9CB16593}" srcOrd="3" destOrd="0" presId="urn:microsoft.com/office/officeart/2018/2/layout/IconVerticalSolidList"/>
    <dgm:cxn modelId="{0D41316C-B47E-4879-8485-55DE3A3FB02A}" type="presParOf" srcId="{F7622421-B5DD-4D08-B54F-E2203462D5C3}" destId="{BFB40779-CE38-459B-974F-19D4CB262143}" srcOrd="13" destOrd="0" presId="urn:microsoft.com/office/officeart/2018/2/layout/IconVerticalSolidList"/>
    <dgm:cxn modelId="{DA9D2E9D-7BBD-40D2-A291-A46573DDA7FD}" type="presParOf" srcId="{F7622421-B5DD-4D08-B54F-E2203462D5C3}" destId="{CBDC7145-AEA0-47C6-A151-682C63898812}" srcOrd="14" destOrd="0" presId="urn:microsoft.com/office/officeart/2018/2/layout/IconVerticalSolidList"/>
    <dgm:cxn modelId="{C268B4E7-B25E-453F-8D94-7C6EDEA90FE2}" type="presParOf" srcId="{CBDC7145-AEA0-47C6-A151-682C63898812}" destId="{C9202C51-69A3-4D5F-94C9-0E33A38BA996}" srcOrd="0" destOrd="0" presId="urn:microsoft.com/office/officeart/2018/2/layout/IconVerticalSolidList"/>
    <dgm:cxn modelId="{9CC68E42-0B88-45CE-9AA7-1ECCFFB04C2B}" type="presParOf" srcId="{CBDC7145-AEA0-47C6-A151-682C63898812}" destId="{F9686E9B-A665-4653-9125-FEAB19E1B266}" srcOrd="1" destOrd="0" presId="urn:microsoft.com/office/officeart/2018/2/layout/IconVerticalSolidList"/>
    <dgm:cxn modelId="{05AF6992-0EA9-425C-8F8E-0125E3D2CF16}" type="presParOf" srcId="{CBDC7145-AEA0-47C6-A151-682C63898812}" destId="{4E504341-C6F6-4C50-A533-10C1F3B0F566}" srcOrd="2" destOrd="0" presId="urn:microsoft.com/office/officeart/2018/2/layout/IconVerticalSolidList"/>
    <dgm:cxn modelId="{85948FDA-8BD0-4D8E-A591-16269E07A40F}" type="presParOf" srcId="{CBDC7145-AEA0-47C6-A151-682C63898812}" destId="{CCB1CF8C-49C2-45E4-B0A7-72358644205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A7CEB-EC8A-4729-9310-62F4495C25C7}">
      <dsp:nvSpPr>
        <dsp:cNvPr id="0" name=""/>
        <dsp:cNvSpPr/>
      </dsp:nvSpPr>
      <dsp:spPr>
        <a:xfrm>
          <a:off x="0" y="662"/>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805365B-7919-4CF4-8C25-05F12E53177A}">
      <dsp:nvSpPr>
        <dsp:cNvPr id="0" name=""/>
        <dsp:cNvSpPr/>
      </dsp:nvSpPr>
      <dsp:spPr>
        <a:xfrm>
          <a:off x="168315" y="125855"/>
          <a:ext cx="306027" cy="3060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6FB6043-1797-464E-90B3-6F092412B2D8}">
      <dsp:nvSpPr>
        <dsp:cNvPr id="0" name=""/>
        <dsp:cNvSpPr/>
      </dsp:nvSpPr>
      <dsp:spPr>
        <a:xfrm>
          <a:off x="642658" y="662"/>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Calibri" panose="020F0502020204030204" pitchFamily="34" charset="0"/>
              <a:ea typeface="Calibri" panose="020F0502020204030204" pitchFamily="34" charset="0"/>
              <a:cs typeface="Calibri" panose="020F0502020204030204" pitchFamily="34" charset="0"/>
            </a:rPr>
            <a:t>Marketing environment refers to “all those internal and external factors which impact the performance of a product or firm for its decision-making.</a:t>
          </a:r>
        </a:p>
      </dsp:txBody>
      <dsp:txXfrm>
        <a:off x="642658" y="662"/>
        <a:ext cx="10755014" cy="556414"/>
      </dsp:txXfrm>
    </dsp:sp>
    <dsp:sp modelId="{2A0ABEA2-BDEC-491D-BC23-292DC57B4810}">
      <dsp:nvSpPr>
        <dsp:cNvPr id="0" name=""/>
        <dsp:cNvSpPr/>
      </dsp:nvSpPr>
      <dsp:spPr>
        <a:xfrm>
          <a:off x="0" y="696180"/>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331B3B3-2CBE-4541-9B05-176AE4D84602}">
      <dsp:nvSpPr>
        <dsp:cNvPr id="0" name=""/>
        <dsp:cNvSpPr/>
      </dsp:nvSpPr>
      <dsp:spPr>
        <a:xfrm>
          <a:off x="168315" y="821373"/>
          <a:ext cx="306027" cy="3060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96E7E86-9BCD-49E9-BA5A-FF6881AC9E3A}">
      <dsp:nvSpPr>
        <dsp:cNvPr id="0" name=""/>
        <dsp:cNvSpPr/>
      </dsp:nvSpPr>
      <dsp:spPr>
        <a:xfrm>
          <a:off x="642658" y="696180"/>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dirty="0">
              <a:latin typeface="Calibri" panose="020F0502020204030204" pitchFamily="34" charset="0"/>
              <a:ea typeface="Calibri" panose="020F0502020204030204" pitchFamily="34" charset="0"/>
              <a:cs typeface="Calibri" panose="020F0502020204030204" pitchFamily="34" charset="0"/>
            </a:rPr>
            <a:t>The political and economic changes in 1991 resulted in sea changes in the marketing environment through liberalization.</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a:off x="642658" y="696180"/>
        <a:ext cx="10755014" cy="556414"/>
      </dsp:txXfrm>
    </dsp:sp>
    <dsp:sp modelId="{D2C24AAD-3862-4D1E-A350-236D4C7385FF}">
      <dsp:nvSpPr>
        <dsp:cNvPr id="0" name=""/>
        <dsp:cNvSpPr/>
      </dsp:nvSpPr>
      <dsp:spPr>
        <a:xfrm>
          <a:off x="0" y="1391697"/>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E1222C1-5EF4-43B9-ADA8-03D27A440DA4}">
      <dsp:nvSpPr>
        <dsp:cNvPr id="0" name=""/>
        <dsp:cNvSpPr/>
      </dsp:nvSpPr>
      <dsp:spPr>
        <a:xfrm>
          <a:off x="168315" y="1516891"/>
          <a:ext cx="306027" cy="3060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03A9ED-5FFE-44F7-B6CE-CD3F2A8023E6}">
      <dsp:nvSpPr>
        <dsp:cNvPr id="0" name=""/>
        <dsp:cNvSpPr/>
      </dsp:nvSpPr>
      <dsp:spPr>
        <a:xfrm>
          <a:off x="642658" y="1391697"/>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dirty="0">
              <a:latin typeface="Calibri" panose="020F0502020204030204" pitchFamily="34" charset="0"/>
              <a:ea typeface="Calibri" panose="020F0502020204030204" pitchFamily="34" charset="0"/>
              <a:cs typeface="Calibri" panose="020F0502020204030204" pitchFamily="34" charset="0"/>
            </a:rPr>
            <a:t>In the field of cellular phone industry, many companies entered India.</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a:off x="642658" y="1391697"/>
        <a:ext cx="10755014" cy="556414"/>
      </dsp:txXfrm>
    </dsp:sp>
    <dsp:sp modelId="{859AC15E-0BD5-4A93-99AD-D788FECCACB3}">
      <dsp:nvSpPr>
        <dsp:cNvPr id="0" name=""/>
        <dsp:cNvSpPr/>
      </dsp:nvSpPr>
      <dsp:spPr>
        <a:xfrm>
          <a:off x="0" y="2087215"/>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1CF5B62-BD44-4A11-A9F7-EC30E0F3D5F6}">
      <dsp:nvSpPr>
        <dsp:cNvPr id="0" name=""/>
        <dsp:cNvSpPr/>
      </dsp:nvSpPr>
      <dsp:spPr>
        <a:xfrm>
          <a:off x="168315" y="2212408"/>
          <a:ext cx="306027" cy="3060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DB3FE03-4903-46A1-94CB-63AAFA9FC6AA}">
      <dsp:nvSpPr>
        <dsp:cNvPr id="0" name=""/>
        <dsp:cNvSpPr/>
      </dsp:nvSpPr>
      <dsp:spPr>
        <a:xfrm>
          <a:off x="642658" y="2087215"/>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a:latin typeface="Calibri" panose="020F0502020204030204" pitchFamily="34" charset="0"/>
              <a:ea typeface="Calibri" panose="020F0502020204030204" pitchFamily="34" charset="0"/>
              <a:cs typeface="Calibri" panose="020F0502020204030204" pitchFamily="34" charset="0"/>
            </a:rPr>
            <a:t>Rapid technological changes have taken place in the computer hardware/software industry.</a:t>
          </a:r>
          <a:endParaRPr lang="en-US" sz="1400" kern="1200">
            <a:latin typeface="Calibri" panose="020F0502020204030204" pitchFamily="34" charset="0"/>
            <a:ea typeface="Calibri" panose="020F0502020204030204" pitchFamily="34" charset="0"/>
            <a:cs typeface="Calibri" panose="020F0502020204030204" pitchFamily="34" charset="0"/>
          </a:endParaRPr>
        </a:p>
      </dsp:txBody>
      <dsp:txXfrm>
        <a:off x="642658" y="2087215"/>
        <a:ext cx="10755014" cy="556414"/>
      </dsp:txXfrm>
    </dsp:sp>
    <dsp:sp modelId="{7AE89238-95EB-472C-A566-29458B2FFAB6}">
      <dsp:nvSpPr>
        <dsp:cNvPr id="0" name=""/>
        <dsp:cNvSpPr/>
      </dsp:nvSpPr>
      <dsp:spPr>
        <a:xfrm>
          <a:off x="0" y="2782733"/>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97F0060-C7FD-441F-B23A-FF02E4B31DB0}">
      <dsp:nvSpPr>
        <dsp:cNvPr id="0" name=""/>
        <dsp:cNvSpPr/>
      </dsp:nvSpPr>
      <dsp:spPr>
        <a:xfrm>
          <a:off x="168315" y="2907926"/>
          <a:ext cx="306027" cy="30602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AAEAC78-1F36-4DF2-8842-6CE00089073F}">
      <dsp:nvSpPr>
        <dsp:cNvPr id="0" name=""/>
        <dsp:cNvSpPr/>
      </dsp:nvSpPr>
      <dsp:spPr>
        <a:xfrm>
          <a:off x="642658" y="2782733"/>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a:latin typeface="Calibri" panose="020F0502020204030204" pitchFamily="34" charset="0"/>
              <a:ea typeface="Calibri" panose="020F0502020204030204" pitchFamily="34" charset="0"/>
              <a:cs typeface="Calibri" panose="020F0502020204030204" pitchFamily="34" charset="0"/>
            </a:rPr>
            <a:t>The marketing team has the responsibility to increase sales and profit of the company through effective use of marketing mix.</a:t>
          </a:r>
          <a:endParaRPr lang="en-US" sz="1400" kern="1200">
            <a:latin typeface="Calibri" panose="020F0502020204030204" pitchFamily="34" charset="0"/>
            <a:ea typeface="Calibri" panose="020F0502020204030204" pitchFamily="34" charset="0"/>
            <a:cs typeface="Calibri" panose="020F0502020204030204" pitchFamily="34" charset="0"/>
          </a:endParaRPr>
        </a:p>
      </dsp:txBody>
      <dsp:txXfrm>
        <a:off x="642658" y="2782733"/>
        <a:ext cx="10755014" cy="556414"/>
      </dsp:txXfrm>
    </dsp:sp>
    <dsp:sp modelId="{D1E321D3-A1BF-4F1C-8A99-7D05E1C8B073}">
      <dsp:nvSpPr>
        <dsp:cNvPr id="0" name=""/>
        <dsp:cNvSpPr/>
      </dsp:nvSpPr>
      <dsp:spPr>
        <a:xfrm>
          <a:off x="0" y="3478250"/>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D05D38B-4B9C-45EA-AF91-9C2A0E3369CF}">
      <dsp:nvSpPr>
        <dsp:cNvPr id="0" name=""/>
        <dsp:cNvSpPr/>
      </dsp:nvSpPr>
      <dsp:spPr>
        <a:xfrm>
          <a:off x="168315" y="3603444"/>
          <a:ext cx="306027" cy="30602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2BBC476-DC87-4D48-863E-822B9D510397}">
      <dsp:nvSpPr>
        <dsp:cNvPr id="0" name=""/>
        <dsp:cNvSpPr/>
      </dsp:nvSpPr>
      <dsp:spPr>
        <a:xfrm>
          <a:off x="642658" y="3478250"/>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a:latin typeface="Calibri" panose="020F0502020204030204" pitchFamily="34" charset="0"/>
              <a:ea typeface="Calibri" panose="020F0502020204030204" pitchFamily="34" charset="0"/>
              <a:cs typeface="Calibri" panose="020F0502020204030204" pitchFamily="34" charset="0"/>
            </a:rPr>
            <a:t>The demand for the products and profitability of the operations depend upon the marketing environment.</a:t>
          </a:r>
          <a:endParaRPr lang="en-US" sz="1400" kern="1200">
            <a:latin typeface="Calibri" panose="020F0502020204030204" pitchFamily="34" charset="0"/>
            <a:ea typeface="Calibri" panose="020F0502020204030204" pitchFamily="34" charset="0"/>
            <a:cs typeface="Calibri" panose="020F0502020204030204" pitchFamily="34" charset="0"/>
          </a:endParaRPr>
        </a:p>
      </dsp:txBody>
      <dsp:txXfrm>
        <a:off x="642658" y="3478250"/>
        <a:ext cx="10755014" cy="556414"/>
      </dsp:txXfrm>
    </dsp:sp>
    <dsp:sp modelId="{A6BEDF38-CEDA-48DE-836C-4F43C8071FDE}">
      <dsp:nvSpPr>
        <dsp:cNvPr id="0" name=""/>
        <dsp:cNvSpPr/>
      </dsp:nvSpPr>
      <dsp:spPr>
        <a:xfrm>
          <a:off x="0" y="4173768"/>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26BC406-7F0C-4884-B0ED-6161914C55EE}">
      <dsp:nvSpPr>
        <dsp:cNvPr id="0" name=""/>
        <dsp:cNvSpPr/>
      </dsp:nvSpPr>
      <dsp:spPr>
        <a:xfrm>
          <a:off x="168315" y="4298961"/>
          <a:ext cx="306027" cy="30602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B2DA59E-AB76-4C55-A59C-106B9CB16593}">
      <dsp:nvSpPr>
        <dsp:cNvPr id="0" name=""/>
        <dsp:cNvSpPr/>
      </dsp:nvSpPr>
      <dsp:spPr>
        <a:xfrm>
          <a:off x="642658" y="4173768"/>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a:latin typeface="Calibri" panose="020F0502020204030204" pitchFamily="34" charset="0"/>
              <a:ea typeface="Calibri" panose="020F0502020204030204" pitchFamily="34" charset="0"/>
              <a:cs typeface="Calibri" panose="020F0502020204030204" pitchFamily="34" charset="0"/>
            </a:rPr>
            <a:t>Therefore, marketing environment influences and shapes the marketing strategy.</a:t>
          </a:r>
          <a:endParaRPr lang="en-US" sz="1400" kern="1200">
            <a:latin typeface="Calibri" panose="020F0502020204030204" pitchFamily="34" charset="0"/>
            <a:ea typeface="Calibri" panose="020F0502020204030204" pitchFamily="34" charset="0"/>
            <a:cs typeface="Calibri" panose="020F0502020204030204" pitchFamily="34" charset="0"/>
          </a:endParaRPr>
        </a:p>
      </dsp:txBody>
      <dsp:txXfrm>
        <a:off x="642658" y="4173768"/>
        <a:ext cx="10755014" cy="556414"/>
      </dsp:txXfrm>
    </dsp:sp>
    <dsp:sp modelId="{C9202C51-69A3-4D5F-94C9-0E33A38BA996}">
      <dsp:nvSpPr>
        <dsp:cNvPr id="0" name=""/>
        <dsp:cNvSpPr/>
      </dsp:nvSpPr>
      <dsp:spPr>
        <a:xfrm>
          <a:off x="0" y="4869286"/>
          <a:ext cx="11397673" cy="5564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9686E9B-A665-4653-9125-FEAB19E1B266}">
      <dsp:nvSpPr>
        <dsp:cNvPr id="0" name=""/>
        <dsp:cNvSpPr/>
      </dsp:nvSpPr>
      <dsp:spPr>
        <a:xfrm>
          <a:off x="168315" y="4994479"/>
          <a:ext cx="306027" cy="30602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B1CF8C-49C2-45E4-B0A7-72358644205E}">
      <dsp:nvSpPr>
        <dsp:cNvPr id="0" name=""/>
        <dsp:cNvSpPr/>
      </dsp:nvSpPr>
      <dsp:spPr>
        <a:xfrm>
          <a:off x="642658" y="4869286"/>
          <a:ext cx="10755014" cy="55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887" tIns="58887" rIns="58887" bIns="58887" numCol="1" spcCol="1270" anchor="ctr" anchorCtr="0">
          <a:noAutofit/>
        </a:bodyPr>
        <a:lstStyle/>
        <a:p>
          <a:pPr marL="0" lvl="0" indent="0" algn="l" defTabSz="622300">
            <a:lnSpc>
              <a:spcPct val="100000"/>
            </a:lnSpc>
            <a:spcBef>
              <a:spcPct val="0"/>
            </a:spcBef>
            <a:spcAft>
              <a:spcPct val="35000"/>
            </a:spcAft>
            <a:buNone/>
          </a:pPr>
          <a:r>
            <a:rPr lang="en-US" sz="1400" b="0" i="0" kern="1200" baseline="0">
              <a:latin typeface="Calibri" panose="020F0502020204030204" pitchFamily="34" charset="0"/>
              <a:ea typeface="Calibri" panose="020F0502020204030204" pitchFamily="34" charset="0"/>
              <a:cs typeface="Calibri" panose="020F0502020204030204" pitchFamily="34" charset="0"/>
            </a:rPr>
            <a:t>A marketer has to design his marketing strategies based on the marketing environment </a:t>
          </a:r>
          <a:endParaRPr lang="en-US" sz="1400" kern="1200">
            <a:latin typeface="Calibri" panose="020F0502020204030204" pitchFamily="34" charset="0"/>
            <a:ea typeface="Calibri" panose="020F0502020204030204" pitchFamily="34" charset="0"/>
            <a:cs typeface="Calibri" panose="020F0502020204030204" pitchFamily="34" charset="0"/>
          </a:endParaRPr>
        </a:p>
      </dsp:txBody>
      <dsp:txXfrm>
        <a:off x="642658" y="4869286"/>
        <a:ext cx="10755014" cy="5564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B54132-F1F5-4530-80BB-2E236649C80F}" type="datetimeFigureOut">
              <a:rPr lang="en-IN" smtClean="0"/>
              <a:t>05-03-2025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14FAF0-C9CB-4227-8299-DFE1D0B124FB}" type="slidenum">
              <a:rPr lang="en-IN" smtClean="0"/>
              <a:t>‹#›</a:t>
            </a:fld>
            <a:endParaRPr lang="en-IN"/>
          </a:p>
        </p:txBody>
      </p:sp>
    </p:spTree>
    <p:extLst>
      <p:ext uri="{BB962C8B-B14F-4D97-AF65-F5344CB8AC3E}">
        <p14:creationId xmlns:p14="http://schemas.microsoft.com/office/powerpoint/2010/main" val="1407094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1939-AA81-BE73-E5EC-B45B30106A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F8C6C9F-0390-6120-7F2F-714F264476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7C35080-2E62-D8B8-808C-B1E41CA924BF}"/>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5" name="Footer Placeholder 4">
            <a:extLst>
              <a:ext uri="{FF2B5EF4-FFF2-40B4-BE49-F238E27FC236}">
                <a16:creationId xmlns:a16="http://schemas.microsoft.com/office/drawing/2014/main" id="{C05C1C30-5CEF-6824-D57C-F4CB7AE9DE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484CED1-6714-94FA-AA89-4C08EA8EC7F5}"/>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1126128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4C70-7A3E-E2C5-EA5F-1C26909F757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9E0A4F4-7C7D-1A14-9916-2495DF004B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47A092-6B40-8FA2-A9DD-B9FBFEA26FB8}"/>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5" name="Footer Placeholder 4">
            <a:extLst>
              <a:ext uri="{FF2B5EF4-FFF2-40B4-BE49-F238E27FC236}">
                <a16:creationId xmlns:a16="http://schemas.microsoft.com/office/drawing/2014/main" id="{49BF7534-6D54-CAC5-D63E-E245BBDED2A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F6A63B4-959E-7A2D-D2A4-C868FEDA79BA}"/>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1968718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03FB7-12E2-B3DE-ACB1-45C22A00A3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EBE428D-B6EC-3640-7C40-A9BF0CCF56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5C1C7D-DE98-1F91-29F7-F19BBA77F6F2}"/>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5" name="Footer Placeholder 4">
            <a:extLst>
              <a:ext uri="{FF2B5EF4-FFF2-40B4-BE49-F238E27FC236}">
                <a16:creationId xmlns:a16="http://schemas.microsoft.com/office/drawing/2014/main" id="{CAABEDFA-2384-B2FB-1B7C-8BEE8F77CFD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6439AA-F594-F4C1-A321-0A11891CA3A7}"/>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2891265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99C05-20E3-6581-30F7-61C901CD380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778C312-96B8-744A-4774-39D4E6031E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6ECF681-3B55-8474-AA32-2847EF4D8A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19F7EFF-8902-7409-7F61-AD803598AEC6}"/>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6" name="Footer Placeholder 5">
            <a:extLst>
              <a:ext uri="{FF2B5EF4-FFF2-40B4-BE49-F238E27FC236}">
                <a16:creationId xmlns:a16="http://schemas.microsoft.com/office/drawing/2014/main" id="{0149A4E5-BAEC-65DA-2AE4-DF16A9888B7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31779BD-DB1B-3237-A13C-DFAAE0742DED}"/>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863869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8F34-83CD-4EE3-950D-FAAE3FC064A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ADF54FB-A56F-660A-038E-CF74E7791A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00D53E-7130-EE9E-FB23-3991D5989D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90DCA6A-4FB2-640F-0AEE-66D9E4D589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4C2C24-8DEC-6B48-6F32-7970AA9625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D36B879-87CA-9F29-CE7B-14E6D4638501}"/>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8" name="Footer Placeholder 7">
            <a:extLst>
              <a:ext uri="{FF2B5EF4-FFF2-40B4-BE49-F238E27FC236}">
                <a16:creationId xmlns:a16="http://schemas.microsoft.com/office/drawing/2014/main" id="{4E750377-490B-5839-5250-B4CB7BF9C30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A48A963-3AC9-28BD-9044-C51F258C3F6C}"/>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100735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AF22-F01B-2C99-D5ED-2D32586B191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28960F2-BD46-6907-B042-3CD61333276A}"/>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4" name="Footer Placeholder 3">
            <a:extLst>
              <a:ext uri="{FF2B5EF4-FFF2-40B4-BE49-F238E27FC236}">
                <a16:creationId xmlns:a16="http://schemas.microsoft.com/office/drawing/2014/main" id="{F3B8625D-E05F-C3C6-2B35-19E1A5FE0AE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A0727C7-A2C2-F56D-065B-12F9AC993241}"/>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281093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9D699-8FF1-7034-2ACF-A09DE1AD5AB2}"/>
              </a:ext>
            </a:extLst>
          </p:cNvPr>
          <p:cNvSpPr>
            <a:spLocks noGrp="1"/>
          </p:cNvSpPr>
          <p:nvPr>
            <p:ph type="title"/>
          </p:nvPr>
        </p:nvSpPr>
        <p:spPr>
          <a:xfrm>
            <a:off x="838200" y="-1457325"/>
            <a:ext cx="10515600" cy="1325562"/>
          </a:xfrm>
        </p:spPr>
        <p:txBody>
          <a:bodyPr anchor="b"/>
          <a:lstStyle>
            <a:lvl1pPr>
              <a:defRPr/>
            </a:lvl1pPr>
          </a:lstStyle>
          <a:p>
            <a:r>
              <a:rPr lang="en-US"/>
              <a:t>Click to edit Master title style</a:t>
            </a:r>
            <a:endParaRPr lang="en-IN"/>
          </a:p>
        </p:txBody>
      </p:sp>
      <p:sp>
        <p:nvSpPr>
          <p:cNvPr id="3" name="Date Placeholder 2">
            <a:extLst>
              <a:ext uri="{FF2B5EF4-FFF2-40B4-BE49-F238E27FC236}">
                <a16:creationId xmlns:a16="http://schemas.microsoft.com/office/drawing/2014/main" id="{AF12673B-1062-DF9C-61D6-FD4B8D98599A}"/>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4" name="Footer Placeholder 3">
            <a:extLst>
              <a:ext uri="{FF2B5EF4-FFF2-40B4-BE49-F238E27FC236}">
                <a16:creationId xmlns:a16="http://schemas.microsoft.com/office/drawing/2014/main" id="{5AA476CE-45BB-E6F7-4EB6-790A6670805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9F0F0FB-189F-BF9D-9FBE-84E904C8289C}"/>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1245571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50581-6437-FF6B-1DB1-2E00BD5D76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C051D32-C3A1-BF7A-B3E9-995BE08DF3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281943F-CBD6-C4FB-4976-F79C81997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46C299-7911-18D1-0D61-F733222F3D4F}"/>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6" name="Footer Placeholder 5">
            <a:extLst>
              <a:ext uri="{FF2B5EF4-FFF2-40B4-BE49-F238E27FC236}">
                <a16:creationId xmlns:a16="http://schemas.microsoft.com/office/drawing/2014/main" id="{749BDD5F-1D7B-5AF0-7AF4-E8032097F8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9304E56-FBA5-9DED-BB35-91016FBB8E5E}"/>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2578515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D1C6-7F2E-9D9C-CE8A-734C7DC95F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3AD6BE4-2C5D-F4E9-2D2B-27CACA2B6A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C919BBD-FAEA-0D28-A565-94E8629F34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FF615E-B578-2A9D-8020-72BB29453560}"/>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6" name="Footer Placeholder 5">
            <a:extLst>
              <a:ext uri="{FF2B5EF4-FFF2-40B4-BE49-F238E27FC236}">
                <a16:creationId xmlns:a16="http://schemas.microsoft.com/office/drawing/2014/main" id="{55E41BD5-6178-108F-50B5-7C56FBB92E8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50C1140-FB40-4CC4-DDC2-316F212B6D00}"/>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2855330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3E98-88AB-A801-AA1B-9D02BB10671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07D40EB-73B6-7C1E-46D9-F97CA03B75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077BB19-A91F-2415-375B-DD0435692107}"/>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5" name="Footer Placeholder 4">
            <a:extLst>
              <a:ext uri="{FF2B5EF4-FFF2-40B4-BE49-F238E27FC236}">
                <a16:creationId xmlns:a16="http://schemas.microsoft.com/office/drawing/2014/main" id="{243985CA-9E02-C0DE-A105-38D6BF26E4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7438429-194F-B685-D4EE-DA8D67B53542}"/>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3047228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82FFB1-15E6-4454-4AD0-996D77527F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4EF1429-2CBF-AB02-891A-D21452C955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D3F82B0-F852-80DC-713D-7495470E447D}"/>
              </a:ext>
            </a:extLst>
          </p:cNvPr>
          <p:cNvSpPr>
            <a:spLocks noGrp="1"/>
          </p:cNvSpPr>
          <p:nvPr>
            <p:ph type="dt" sz="half" idx="10"/>
          </p:nvPr>
        </p:nvSpPr>
        <p:spPr/>
        <p:txBody>
          <a:bodyPr/>
          <a:lstStyle/>
          <a:p>
            <a:fld id="{6C612F77-3481-40E8-880A-319D61CCD136}" type="datetimeFigureOut">
              <a:rPr lang="en-IN" smtClean="0"/>
              <a:t>05-03-2025</a:t>
            </a:fld>
            <a:endParaRPr lang="en-IN"/>
          </a:p>
        </p:txBody>
      </p:sp>
      <p:sp>
        <p:nvSpPr>
          <p:cNvPr id="5" name="Footer Placeholder 4">
            <a:extLst>
              <a:ext uri="{FF2B5EF4-FFF2-40B4-BE49-F238E27FC236}">
                <a16:creationId xmlns:a16="http://schemas.microsoft.com/office/drawing/2014/main" id="{CA9A98B7-D751-4477-85B3-A739122461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C2435BC-93FD-52A6-FB8D-29E6F62A7224}"/>
              </a:ext>
            </a:extLst>
          </p:cNvPr>
          <p:cNvSpPr>
            <a:spLocks noGrp="1"/>
          </p:cNvSpPr>
          <p:nvPr>
            <p:ph type="sldNum" sz="quarter" idx="12"/>
          </p:nvPr>
        </p:nvSpPr>
        <p:spPr/>
        <p:txBody>
          <a:bodyPr/>
          <a:lstStyle/>
          <a:p>
            <a:fld id="{C514FE9E-6D21-4853-AFBE-26EEF4BB0E06}" type="slidenum">
              <a:rPr lang="en-IN" smtClean="0"/>
              <a:t>‹#›</a:t>
            </a:fld>
            <a:endParaRPr lang="en-IN"/>
          </a:p>
        </p:txBody>
      </p:sp>
    </p:spTree>
    <p:extLst>
      <p:ext uri="{BB962C8B-B14F-4D97-AF65-F5344CB8AC3E}">
        <p14:creationId xmlns:p14="http://schemas.microsoft.com/office/powerpoint/2010/main" val="1257644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oBar-Title and Content">
    <p:spTree>
      <p:nvGrpSpPr>
        <p:cNvPr id="1" name=""/>
        <p:cNvGrpSpPr/>
        <p:nvPr/>
      </p:nvGrpSpPr>
      <p:grpSpPr>
        <a:xfrm>
          <a:off x="0" y="0"/>
          <a:ext cx="0" cy="0"/>
          <a:chOff x="0" y="0"/>
          <a:chExt cx="0" cy="0"/>
        </a:xfrm>
      </p:grpSpPr>
      <p:sp>
        <p:nvSpPr>
          <p:cNvPr id="8" name="TextBox 10">
            <a:extLst>
              <a:ext uri="{FF2B5EF4-FFF2-40B4-BE49-F238E27FC236}">
                <a16:creationId xmlns:a16="http://schemas.microsoft.com/office/drawing/2014/main" id="{D5A9F8FD-3A15-414A-8AA2-5BD02FCF78A4}"/>
              </a:ext>
            </a:extLst>
          </p:cNvPr>
          <p:cNvSpPr txBox="1">
            <a:spLocks noChangeArrowheads="1"/>
          </p:cNvSpPr>
          <p:nvPr userDrawn="1"/>
        </p:nvSpPr>
        <p:spPr bwMode="auto">
          <a:xfrm>
            <a:off x="0" y="846139"/>
            <a:ext cx="12192000" cy="369887"/>
          </a:xfrm>
          <a:prstGeom prst="rect">
            <a:avLst/>
          </a:prstGeom>
          <a:solidFill>
            <a:srgbClr val="D66D5C"/>
          </a:solidFill>
          <a:ln w="38100">
            <a:noFill/>
            <a:miter lim="800000"/>
            <a:headEnd/>
            <a:tailEnd/>
          </a:ln>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endParaRPr lang="en-US" altLang="en-US" sz="1800" dirty="0">
              <a:ea typeface="+mn-ea"/>
            </a:endParaRPr>
          </a:p>
        </p:txBody>
      </p:sp>
      <p:sp>
        <p:nvSpPr>
          <p:cNvPr id="10" name="Rectangle 9">
            <a:extLst>
              <a:ext uri="{FF2B5EF4-FFF2-40B4-BE49-F238E27FC236}">
                <a16:creationId xmlns:a16="http://schemas.microsoft.com/office/drawing/2014/main" id="{D1C0ADD8-DDAE-2F41-8F38-48709B8E2031}"/>
              </a:ext>
            </a:extLst>
          </p:cNvPr>
          <p:cNvSpPr/>
          <p:nvPr userDrawn="1"/>
        </p:nvSpPr>
        <p:spPr>
          <a:xfrm>
            <a:off x="11736917" y="0"/>
            <a:ext cx="455083" cy="6764338"/>
          </a:xfrm>
          <a:prstGeom prst="rect">
            <a:avLst/>
          </a:prstGeom>
          <a:solidFill>
            <a:srgbClr val="749BCA"/>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sp>
        <p:nvSpPr>
          <p:cNvPr id="6" name="Slide Title"/>
          <p:cNvSpPr>
            <a:spLocks noGrp="1"/>
          </p:cNvSpPr>
          <p:nvPr>
            <p:ph type="title"/>
          </p:nvPr>
        </p:nvSpPr>
        <p:spPr>
          <a:xfrm>
            <a:off x="0" y="228600"/>
            <a:ext cx="12192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idx="1"/>
          </p:nvPr>
        </p:nvSpPr>
        <p:spPr>
          <a:xfrm>
            <a:off x="609600" y="1371600"/>
            <a:ext cx="10972800" cy="5181600"/>
          </a:xfrm>
          <a:prstGeom prst="rect">
            <a:avLst/>
          </a:prstGeom>
        </p:spPr>
        <p:txBody>
          <a:bodyPr/>
          <a:lstStyle>
            <a:lvl1pPr>
              <a:spcAft>
                <a:spcPts val="800"/>
              </a:spcAft>
              <a:defRPr sz="2800"/>
            </a:lvl1pPr>
            <a:lvl2pPr>
              <a:spcAft>
                <a:spcPts val="800"/>
              </a:spcAft>
              <a:defRPr sz="2400"/>
            </a:lvl2pPr>
            <a:lvl3pPr>
              <a:spcAft>
                <a:spcPts val="800"/>
              </a:spcAft>
              <a:defRPr sz="2000"/>
            </a:lvl3pPr>
            <a:lvl4pPr>
              <a:spcAft>
                <a:spcPts val="800"/>
              </a:spcAft>
              <a:defRPr sz="20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p:nvPr>
        </p:nvSpPr>
        <p:spPr>
          <a:xfrm>
            <a:off x="5181600" y="6553200"/>
            <a:ext cx="1828800" cy="99950"/>
          </a:xfrm>
          <a:prstGeom prst="rect">
            <a:avLst/>
          </a:prstGeom>
        </p:spPr>
        <p:txBody>
          <a:bodyPr lIns="0" tIns="0" rIns="0" bIns="0"/>
          <a:lstStyle>
            <a:lvl1pPr marL="0" indent="0" algn="ctr">
              <a:buNone/>
              <a:defRPr sz="800"/>
            </a:lvl1pPr>
          </a:lstStyle>
          <a:p>
            <a:pPr lvl="0"/>
            <a:r>
              <a:rPr lang="en-US"/>
              <a:t>Edit Master text styles</a:t>
            </a:r>
          </a:p>
        </p:txBody>
      </p:sp>
      <p:sp>
        <p:nvSpPr>
          <p:cNvPr id="9" name="Photo Credit"/>
          <p:cNvSpPr>
            <a:spLocks noGrp="1"/>
          </p:cNvSpPr>
          <p:nvPr>
            <p:ph type="body" sz="quarter" idx="11"/>
          </p:nvPr>
        </p:nvSpPr>
        <p:spPr>
          <a:xfrm>
            <a:off x="7315200" y="6705600"/>
            <a:ext cx="48768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a:t>Edit Master text styles</a:t>
            </a:r>
          </a:p>
        </p:txBody>
      </p:sp>
    </p:spTree>
    <p:extLst>
      <p:ext uri="{BB962C8B-B14F-4D97-AF65-F5344CB8AC3E}">
        <p14:creationId xmlns:p14="http://schemas.microsoft.com/office/powerpoint/2010/main" val="133799119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5393-6EBF-47C1-8690-1C793AD8BA1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134469B-17AD-4FC6-98D9-9C9BC634C32F}"/>
              </a:ext>
            </a:extLst>
          </p:cNvPr>
          <p:cNvSpPr>
            <a:spLocks noGrp="1"/>
          </p:cNvSpPr>
          <p:nvPr>
            <p:ph type="dt" sz="half" idx="10"/>
          </p:nvPr>
        </p:nvSpPr>
        <p:spPr/>
        <p:txBody>
          <a:bodyPr/>
          <a:lstStyle/>
          <a:p>
            <a:fld id="{A0E393C9-FA28-463E-A4A9-18000D0C0CB8}" type="datetimeFigureOut">
              <a:rPr lang="en-IN" smtClean="0"/>
              <a:t>05-03-2025</a:t>
            </a:fld>
            <a:endParaRPr lang="en-IN"/>
          </a:p>
        </p:txBody>
      </p:sp>
      <p:sp>
        <p:nvSpPr>
          <p:cNvPr id="4" name="Footer Placeholder 3">
            <a:extLst>
              <a:ext uri="{FF2B5EF4-FFF2-40B4-BE49-F238E27FC236}">
                <a16:creationId xmlns:a16="http://schemas.microsoft.com/office/drawing/2014/main" id="{DFF70498-65A2-CE7F-5844-9730E30F94D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CC5E8E2-CD59-55D3-3613-97A77F56FEE7}"/>
              </a:ext>
            </a:extLst>
          </p:cNvPr>
          <p:cNvSpPr>
            <a:spLocks noGrp="1"/>
          </p:cNvSpPr>
          <p:nvPr>
            <p:ph type="sldNum" sz="quarter" idx="12"/>
          </p:nvPr>
        </p:nvSpPr>
        <p:spPr/>
        <p:txBody>
          <a:bodyPr/>
          <a:lstStyle/>
          <a:p>
            <a:fld id="{F5F113F0-5573-49F8-8614-D5276671DCD7}" type="slidenum">
              <a:rPr lang="en-IN" smtClean="0"/>
              <a:t>‹#›</a:t>
            </a:fld>
            <a:endParaRPr lang="en-IN"/>
          </a:p>
        </p:txBody>
      </p:sp>
    </p:spTree>
    <p:extLst>
      <p:ext uri="{BB962C8B-B14F-4D97-AF65-F5344CB8AC3E}">
        <p14:creationId xmlns:p14="http://schemas.microsoft.com/office/powerpoint/2010/main" val="2009601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B9D4-D66D-4D7D-42F5-B321AFDB65E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EB4D1D2-9FFA-4F83-D6A6-BE98A1C77D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E48F66C-46B6-2071-7868-4CA36CD1B0F8}"/>
              </a:ext>
            </a:extLst>
          </p:cNvPr>
          <p:cNvSpPr>
            <a:spLocks noGrp="1"/>
          </p:cNvSpPr>
          <p:nvPr>
            <p:ph type="dt" sz="half" idx="10"/>
          </p:nvPr>
        </p:nvSpPr>
        <p:spPr/>
        <p:txBody>
          <a:bodyPr/>
          <a:lstStyle/>
          <a:p>
            <a:fld id="{A0E393C9-FA28-463E-A4A9-18000D0C0CB8}" type="datetimeFigureOut">
              <a:rPr lang="en-IN" smtClean="0"/>
              <a:t>05-03-2025</a:t>
            </a:fld>
            <a:endParaRPr lang="en-IN"/>
          </a:p>
        </p:txBody>
      </p:sp>
      <p:sp>
        <p:nvSpPr>
          <p:cNvPr id="5" name="Footer Placeholder 4">
            <a:extLst>
              <a:ext uri="{FF2B5EF4-FFF2-40B4-BE49-F238E27FC236}">
                <a16:creationId xmlns:a16="http://schemas.microsoft.com/office/drawing/2014/main" id="{574FA700-402F-A409-2F8E-47BABA46423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004B37-75BB-A25D-6FAA-5365BE2EFDE8}"/>
              </a:ext>
            </a:extLst>
          </p:cNvPr>
          <p:cNvSpPr>
            <a:spLocks noGrp="1"/>
          </p:cNvSpPr>
          <p:nvPr>
            <p:ph type="sldNum" sz="quarter" idx="12"/>
          </p:nvPr>
        </p:nvSpPr>
        <p:spPr/>
        <p:txBody>
          <a:bodyPr/>
          <a:lstStyle/>
          <a:p>
            <a:fld id="{F5F113F0-5573-49F8-8614-D5276671DCD7}" type="slidenum">
              <a:rPr lang="en-IN" smtClean="0"/>
              <a:t>‹#›</a:t>
            </a:fld>
            <a:endParaRPr lang="en-IN"/>
          </a:p>
        </p:txBody>
      </p:sp>
    </p:spTree>
    <p:extLst>
      <p:ext uri="{BB962C8B-B14F-4D97-AF65-F5344CB8AC3E}">
        <p14:creationId xmlns:p14="http://schemas.microsoft.com/office/powerpoint/2010/main" val="1155184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3106-0D6A-9034-3E6C-3B01457E20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1FF432A-ED19-4B0A-7F47-3465D82FD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7E447B5-538D-10FD-E764-6B96101869A5}"/>
              </a:ext>
            </a:extLst>
          </p:cNvPr>
          <p:cNvSpPr>
            <a:spLocks noGrp="1"/>
          </p:cNvSpPr>
          <p:nvPr>
            <p:ph type="dt" sz="half" idx="10"/>
          </p:nvPr>
        </p:nvSpPr>
        <p:spPr/>
        <p:txBody>
          <a:bodyPr/>
          <a:lstStyle/>
          <a:p>
            <a:fld id="{A0E393C9-FA28-463E-A4A9-18000D0C0CB8}" type="datetimeFigureOut">
              <a:rPr lang="en-IN" smtClean="0"/>
              <a:t>05-03-2025</a:t>
            </a:fld>
            <a:endParaRPr lang="en-IN"/>
          </a:p>
        </p:txBody>
      </p:sp>
      <p:sp>
        <p:nvSpPr>
          <p:cNvPr id="5" name="Footer Placeholder 4">
            <a:extLst>
              <a:ext uri="{FF2B5EF4-FFF2-40B4-BE49-F238E27FC236}">
                <a16:creationId xmlns:a16="http://schemas.microsoft.com/office/drawing/2014/main" id="{D3E05A1C-5E93-DC57-BD24-42F9BBBD60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BC9A436-A4EE-3333-AC57-D757C7EA4C78}"/>
              </a:ext>
            </a:extLst>
          </p:cNvPr>
          <p:cNvSpPr>
            <a:spLocks noGrp="1"/>
          </p:cNvSpPr>
          <p:nvPr>
            <p:ph type="sldNum" sz="quarter" idx="12"/>
          </p:nvPr>
        </p:nvSpPr>
        <p:spPr/>
        <p:txBody>
          <a:bodyPr/>
          <a:lstStyle/>
          <a:p>
            <a:fld id="{F5F113F0-5573-49F8-8614-D5276671DCD7}" type="slidenum">
              <a:rPr lang="en-IN" smtClean="0"/>
              <a:t>‹#›</a:t>
            </a:fld>
            <a:endParaRPr lang="en-IN"/>
          </a:p>
        </p:txBody>
      </p:sp>
    </p:spTree>
    <p:extLst>
      <p:ext uri="{BB962C8B-B14F-4D97-AF65-F5344CB8AC3E}">
        <p14:creationId xmlns:p14="http://schemas.microsoft.com/office/powerpoint/2010/main" val="4114877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5268DD-BDA3-0F1A-7ADD-3AD7E71466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F60DFBB-A077-F685-0ACA-36A542B001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C12C8F-DB98-DB3B-E3AA-B841F2C986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612F77-3481-40E8-880A-319D61CCD136}" type="datetimeFigureOut">
              <a:rPr lang="en-IN" smtClean="0"/>
              <a:t>05-03-2025</a:t>
            </a:fld>
            <a:endParaRPr lang="en-IN"/>
          </a:p>
        </p:txBody>
      </p:sp>
      <p:sp>
        <p:nvSpPr>
          <p:cNvPr id="5" name="Footer Placeholder 4">
            <a:extLst>
              <a:ext uri="{FF2B5EF4-FFF2-40B4-BE49-F238E27FC236}">
                <a16:creationId xmlns:a16="http://schemas.microsoft.com/office/drawing/2014/main" id="{399B7E55-2445-6518-FDEF-EB54A60289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E03E1A0-5507-0793-CCA2-AE81C122C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14FE9E-6D21-4853-AFBE-26EEF4BB0E06}" type="slidenum">
              <a:rPr lang="en-IN" smtClean="0"/>
              <a:t>‹#›</a:t>
            </a:fld>
            <a:endParaRPr lang="en-IN"/>
          </a:p>
        </p:txBody>
      </p:sp>
    </p:spTree>
    <p:extLst>
      <p:ext uri="{BB962C8B-B14F-4D97-AF65-F5344CB8AC3E}">
        <p14:creationId xmlns:p14="http://schemas.microsoft.com/office/powerpoint/2010/main" val="3877221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1" r:id="rId3"/>
    <p:sldLayoutId id="2147483652" r:id="rId4"/>
    <p:sldLayoutId id="2147483653" r:id="rId5"/>
    <p:sldLayoutId id="2147483663"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3C71E6-58C1-62D6-94BD-30236460C4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27CD820-281A-F905-B08E-B90DB2AB17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F35361-314E-35A7-0C41-7BCFF84618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E393C9-FA28-463E-A4A9-18000D0C0CB8}" type="datetimeFigureOut">
              <a:rPr lang="en-IN" smtClean="0"/>
              <a:t>05-03-2025</a:t>
            </a:fld>
            <a:endParaRPr lang="en-IN"/>
          </a:p>
        </p:txBody>
      </p:sp>
      <p:sp>
        <p:nvSpPr>
          <p:cNvPr id="5" name="Footer Placeholder 4">
            <a:extLst>
              <a:ext uri="{FF2B5EF4-FFF2-40B4-BE49-F238E27FC236}">
                <a16:creationId xmlns:a16="http://schemas.microsoft.com/office/drawing/2014/main" id="{9C643BA1-237B-3AF2-688C-A803164E6F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5B1EAD0D-D157-BBC8-6501-2939FFA95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F113F0-5573-49F8-8614-D5276671DCD7}" type="slidenum">
              <a:rPr lang="en-IN" smtClean="0"/>
              <a:t>‹#›</a:t>
            </a:fld>
            <a:endParaRPr lang="en-IN"/>
          </a:p>
        </p:txBody>
      </p:sp>
    </p:spTree>
    <p:extLst>
      <p:ext uri="{BB962C8B-B14F-4D97-AF65-F5344CB8AC3E}">
        <p14:creationId xmlns:p14="http://schemas.microsoft.com/office/powerpoint/2010/main" val="2367978766"/>
      </p:ext>
    </p:extLst>
  </p:cSld>
  <p:clrMap bg1="lt1" tx1="dk1" bg2="lt2" tx2="dk2" accent1="accent1" accent2="accent2" accent3="accent3" accent4="accent4" accent5="accent5" accent6="accent6" hlink="hlink" folHlink="folHlink"/>
  <p:sldLayoutIdLst>
    <p:sldLayoutId id="2147483660" r:id="rId1"/>
    <p:sldLayoutId id="2147483654" r:id="rId2"/>
    <p:sldLayoutId id="2147483650" r:id="rId3"/>
    <p:sldLayoutId id="214748364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www.peakframeworks.com/post/products-and-services" TargetMode="External"/><Relationship Id="rId2" Type="http://schemas.openxmlformats.org/officeDocument/2006/relationships/hyperlink" Target="https://www.peakframeworks.com/post/maslows-hierarchy"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0" name="Rectangle 1331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2" name="Freeform: Shape 1332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14C1AA-8168-6D60-42F2-6F3C6EF76551}"/>
              </a:ext>
            </a:extLst>
          </p:cNvPr>
          <p:cNvSpPr>
            <a:spLocks noGrp="1"/>
          </p:cNvSpPr>
          <p:nvPr>
            <p:ph type="title"/>
          </p:nvPr>
        </p:nvSpPr>
        <p:spPr>
          <a:xfrm>
            <a:off x="686834" y="1153572"/>
            <a:ext cx="3200400" cy="4461163"/>
          </a:xfrm>
        </p:spPr>
        <p:txBody>
          <a:bodyPr>
            <a:normAutofit/>
          </a:bodyPr>
          <a:lstStyle/>
          <a:p>
            <a:pPr>
              <a:defRPr/>
            </a:pPr>
            <a:r>
              <a:rPr lang="en-US" dirty="0">
                <a:solidFill>
                  <a:srgbClr val="FFFFFF"/>
                </a:solidFill>
              </a:rPr>
              <a:t>MARKET</a:t>
            </a:r>
          </a:p>
        </p:txBody>
      </p:sp>
      <p:sp>
        <p:nvSpPr>
          <p:cNvPr id="13324" name="Arc 1332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315" name="Content Placeholder 2">
            <a:extLst>
              <a:ext uri="{FF2B5EF4-FFF2-40B4-BE49-F238E27FC236}">
                <a16:creationId xmlns:a16="http://schemas.microsoft.com/office/drawing/2014/main" id="{5BDC440F-D880-CFDA-83A2-62A63788861F}"/>
              </a:ext>
            </a:extLst>
          </p:cNvPr>
          <p:cNvSpPr>
            <a:spLocks noGrp="1"/>
          </p:cNvSpPr>
          <p:nvPr>
            <p:ph idx="1"/>
          </p:nvPr>
        </p:nvSpPr>
        <p:spPr>
          <a:xfrm>
            <a:off x="4447308" y="591344"/>
            <a:ext cx="6906491" cy="5585619"/>
          </a:xfrm>
        </p:spPr>
        <p:txBody>
          <a:bodyPr anchor="ctr">
            <a:normAutofit/>
          </a:bodyPr>
          <a:lstStyle/>
          <a:p>
            <a:r>
              <a:rPr lang="en-US" altLang="en-US" dirty="0">
                <a:latin typeface="Calibri" panose="020F0502020204030204" pitchFamily="34" charset="0"/>
                <a:ea typeface="Calibri" panose="020F0502020204030204" pitchFamily="34" charset="0"/>
                <a:cs typeface="Calibri" panose="020F0502020204030204" pitchFamily="34" charset="0"/>
              </a:rPr>
              <a:t>The word market is derived from the Latin word '</a:t>
            </a:r>
            <a:r>
              <a:rPr lang="en-US" altLang="en-US" dirty="0" err="1">
                <a:latin typeface="Calibri" panose="020F0502020204030204" pitchFamily="34" charset="0"/>
                <a:ea typeface="Calibri" panose="020F0502020204030204" pitchFamily="34" charset="0"/>
                <a:cs typeface="Calibri" panose="020F0502020204030204" pitchFamily="34" charset="0"/>
              </a:rPr>
              <a:t>Marcatus</a:t>
            </a:r>
            <a:r>
              <a:rPr lang="en-US" altLang="en-US" dirty="0">
                <a:latin typeface="Calibri" panose="020F0502020204030204" pitchFamily="34" charset="0"/>
                <a:ea typeface="Calibri" panose="020F0502020204030204" pitchFamily="34" charset="0"/>
                <a:cs typeface="Calibri" panose="020F0502020204030204" pitchFamily="34" charset="0"/>
              </a:rPr>
              <a:t>' which means trade, commerce, merchandise, a place where business is transacted. </a:t>
            </a:r>
          </a:p>
          <a:p>
            <a:pPr>
              <a:buFont typeface="Arial" panose="020B0604020202020204" pitchFamily="34" charset="0"/>
              <a:buNone/>
            </a:pPr>
            <a:endParaRPr lang="en-US" altLang="en-US" dirty="0">
              <a:latin typeface="Calibri" panose="020F0502020204030204" pitchFamily="34" charset="0"/>
              <a:ea typeface="Calibri" panose="020F0502020204030204" pitchFamily="34" charset="0"/>
              <a:cs typeface="Calibri" panose="020F0502020204030204" pitchFamily="34" charset="0"/>
            </a:endParaRPr>
          </a:p>
          <a:p>
            <a:r>
              <a:rPr lang="en-US" altLang="en-US" dirty="0">
                <a:latin typeface="Calibri" panose="020F0502020204030204" pitchFamily="34" charset="0"/>
                <a:ea typeface="Calibri" panose="020F0502020204030204" pitchFamily="34" charset="0"/>
                <a:cs typeface="Calibri" panose="020F0502020204030204" pitchFamily="34" charset="0"/>
              </a:rPr>
              <a:t>The common usage of market means a place where goods are bought or sold. It is a medium or place to interact and exchange goods and services. </a:t>
            </a:r>
          </a:p>
          <a:p>
            <a:endParaRPr lang="en-US" altLang="en-US" dirty="0">
              <a:latin typeface="Calibri" panose="020F0502020204030204" pitchFamily="34" charset="0"/>
              <a:ea typeface="Calibri" panose="020F0502020204030204" pitchFamily="34" charset="0"/>
              <a:cs typeface="Calibri" panose="020F0502020204030204" pitchFamily="34" charset="0"/>
            </a:endParaRPr>
          </a:p>
          <a:p>
            <a:r>
              <a:rPr lang="en-US" altLang="en-US" dirty="0">
                <a:latin typeface="Calibri" panose="020F0502020204030204" pitchFamily="34" charset="0"/>
                <a:ea typeface="Calibri" panose="020F0502020204030204" pitchFamily="34" charset="0"/>
                <a:cs typeface="Calibri" panose="020F0502020204030204" pitchFamily="34" charset="0"/>
              </a:rPr>
              <a:t>In simple words, the meeting place of buyers and sellers in an area is called Market.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1000"/>
                                        <p:tgtEl>
                                          <p:spTgt spid="13315">
                                            <p:txEl>
                                              <p:pRg st="0" end="0"/>
                                            </p:txEl>
                                          </p:spTgt>
                                        </p:tgtEl>
                                      </p:cBhvr>
                                    </p:animEffect>
                                    <p:anim calcmode="lin" valueType="num">
                                      <p:cBhvr>
                                        <p:cTn id="15"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3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315">
                                            <p:txEl>
                                              <p:pRg st="2" end="2"/>
                                            </p:txEl>
                                          </p:spTgt>
                                        </p:tgtEl>
                                        <p:attrNameLst>
                                          <p:attrName>style.visibility</p:attrName>
                                        </p:attrNameLst>
                                      </p:cBhvr>
                                      <p:to>
                                        <p:strVal val="visible"/>
                                      </p:to>
                                    </p:set>
                                    <p:animEffect transition="in" filter="fade">
                                      <p:cBhvr>
                                        <p:cTn id="21" dur="1000"/>
                                        <p:tgtEl>
                                          <p:spTgt spid="13315">
                                            <p:txEl>
                                              <p:pRg st="2" end="2"/>
                                            </p:txEl>
                                          </p:spTgt>
                                        </p:tgtEl>
                                      </p:cBhvr>
                                    </p:animEffect>
                                    <p:anim calcmode="lin" valueType="num">
                                      <p:cBhvr>
                                        <p:cTn id="22" dur="10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3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315">
                                            <p:txEl>
                                              <p:pRg st="4" end="4"/>
                                            </p:txEl>
                                          </p:spTgt>
                                        </p:tgtEl>
                                        <p:attrNameLst>
                                          <p:attrName>style.visibility</p:attrName>
                                        </p:attrNameLst>
                                      </p:cBhvr>
                                      <p:to>
                                        <p:strVal val="visible"/>
                                      </p:to>
                                    </p:set>
                                    <p:animEffect transition="in" filter="fade">
                                      <p:cBhvr>
                                        <p:cTn id="28" dur="1000"/>
                                        <p:tgtEl>
                                          <p:spTgt spid="13315">
                                            <p:txEl>
                                              <p:pRg st="4" end="4"/>
                                            </p:txEl>
                                          </p:spTgt>
                                        </p:tgtEl>
                                      </p:cBhvr>
                                    </p:animEffect>
                                    <p:anim calcmode="lin" valueType="num">
                                      <p:cBhvr>
                                        <p:cTn id="29" dur="10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33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31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80ED75-5E20-D002-8C80-6AF7DFCFCBBB}"/>
              </a:ext>
            </a:extLst>
          </p:cNvPr>
          <p:cNvSpPr>
            <a:spLocks noGrp="1"/>
          </p:cNvSpPr>
          <p:nvPr>
            <p:ph type="title"/>
          </p:nvPr>
        </p:nvSpPr>
        <p:spPr>
          <a:xfrm>
            <a:off x="517728" y="480575"/>
            <a:ext cx="8544983" cy="615949"/>
          </a:xfrm>
        </p:spPr>
        <p:txBody>
          <a:bodyPr rtlCol="0">
            <a:normAutofit fontScale="90000"/>
          </a:bodyPr>
          <a:lstStyle/>
          <a:p>
            <a:pPr>
              <a:defRPr/>
            </a:pPr>
            <a:r>
              <a:rPr lang="en-US" dirty="0">
                <a:latin typeface="Calibri" panose="020F0502020204030204" pitchFamily="34" charset="0"/>
                <a:ea typeface="Calibri" panose="020F0502020204030204" pitchFamily="34" charset="0"/>
                <a:cs typeface="Calibri" panose="020F0502020204030204" pitchFamily="34" charset="0"/>
              </a:rPr>
              <a:t>Marketing: Definitions</a:t>
            </a:r>
          </a:p>
        </p:txBody>
      </p:sp>
      <p:sp>
        <p:nvSpPr>
          <p:cNvPr id="7171" name="Content Placeholder 12">
            <a:extLst>
              <a:ext uri="{FF2B5EF4-FFF2-40B4-BE49-F238E27FC236}">
                <a16:creationId xmlns:a16="http://schemas.microsoft.com/office/drawing/2014/main" id="{E0DA0F2B-30B0-81D5-D8D1-2030F1C17D88}"/>
              </a:ext>
            </a:extLst>
          </p:cNvPr>
          <p:cNvSpPr>
            <a:spLocks noGrp="1"/>
          </p:cNvSpPr>
          <p:nvPr>
            <p:ph idx="1"/>
          </p:nvPr>
        </p:nvSpPr>
        <p:spPr>
          <a:xfrm>
            <a:off x="570149" y="1193800"/>
            <a:ext cx="11051702" cy="5384800"/>
          </a:xfrm>
        </p:spPr>
        <p:txBody>
          <a:bodyPr>
            <a:normAutofit/>
          </a:bodyPr>
          <a:lstStyle/>
          <a:p>
            <a:r>
              <a:rPr lang="en-US" altLang="en-US" sz="1867" b="1" dirty="0">
                <a:latin typeface="Calibri" panose="020F0502020204030204" pitchFamily="34" charset="0"/>
                <a:ea typeface="Calibri" panose="020F0502020204030204" pitchFamily="34" charset="0"/>
                <a:cs typeface="Calibri" panose="020F0502020204030204" pitchFamily="34" charset="0"/>
              </a:rPr>
              <a:t>Marketing refers to the various groups of activities that take place in a market. These activities are either planned or spontaneous. For example, production, assembling, distribution and storage could be planned, consumption is often spontaneous. </a:t>
            </a:r>
          </a:p>
          <a:p>
            <a:pPr algn="ctr"/>
            <a:r>
              <a:rPr lang="en-US" altLang="en-US" sz="1867" b="1" i="1" dirty="0">
                <a:latin typeface="Calibri" panose="020F0502020204030204" pitchFamily="34" charset="0"/>
                <a:ea typeface="Calibri" panose="020F0502020204030204" pitchFamily="34" charset="0"/>
                <a:cs typeface="Calibri" panose="020F0502020204030204" pitchFamily="34" charset="0"/>
              </a:rPr>
              <a:t>The American Marketing association (4) defined marketing as </a:t>
            </a:r>
          </a:p>
          <a:p>
            <a:r>
              <a:rPr lang="en-US" altLang="en-US" sz="1867" b="1" dirty="0">
                <a:latin typeface="Calibri" panose="020F0502020204030204" pitchFamily="34" charset="0"/>
                <a:ea typeface="Calibri" panose="020F0502020204030204" pitchFamily="34" charset="0"/>
                <a:cs typeface="Calibri" panose="020F0502020204030204" pitchFamily="34" charset="0"/>
              </a:rPr>
              <a:t>“Market is an organizational function and a set of process for creating, communicating value to customers and for managing customer relationships in ways that benefit the organization and its stakeholders." </a:t>
            </a:r>
          </a:p>
          <a:p>
            <a:pPr algn="ctr"/>
            <a:r>
              <a:rPr lang="en-US" altLang="en-US" sz="1867" b="1" i="1" dirty="0">
                <a:latin typeface="Calibri" panose="020F0502020204030204" pitchFamily="34" charset="0"/>
                <a:ea typeface="Calibri" panose="020F0502020204030204" pitchFamily="34" charset="0"/>
                <a:cs typeface="Calibri" panose="020F0502020204030204" pitchFamily="34" charset="0"/>
              </a:rPr>
              <a:t>According to Dahl and Hammond (5) </a:t>
            </a:r>
          </a:p>
          <a:p>
            <a:r>
              <a:rPr lang="en-US" altLang="en-US" sz="1867" b="1" dirty="0">
                <a:latin typeface="Calibri" panose="020F0502020204030204" pitchFamily="34" charset="0"/>
                <a:ea typeface="Calibri" panose="020F0502020204030204" pitchFamily="34" charset="0"/>
                <a:cs typeface="Calibri" panose="020F0502020204030204" pitchFamily="34" charset="0"/>
              </a:rPr>
              <a:t>the purpose of production, assembling, storage, and transportation was consumption. All these steps from production to ultimate consumption were included in the term marketing. Hence, marketing is a set of activities without which what is produced cannot reach the ultimate consumer. Hence it might be said that the importance of these activities is the study of marketing. </a:t>
            </a:r>
          </a:p>
          <a:p>
            <a:pPr algn="ctr"/>
            <a:r>
              <a:rPr lang="en-US" altLang="en-US" sz="1867" b="1" i="1" dirty="0">
                <a:latin typeface="Calibri" panose="020F0502020204030204" pitchFamily="34" charset="0"/>
                <a:ea typeface="Calibri" panose="020F0502020204030204" pitchFamily="34" charset="0"/>
                <a:cs typeface="Calibri" panose="020F0502020204030204" pitchFamily="34" charset="0"/>
              </a:rPr>
              <a:t>Kotler (6) says </a:t>
            </a:r>
          </a:p>
          <a:p>
            <a:r>
              <a:rPr lang="en-US" altLang="en-US" sz="1867" b="1" dirty="0">
                <a:latin typeface="Calibri" panose="020F0502020204030204" pitchFamily="34" charset="0"/>
                <a:ea typeface="Calibri" panose="020F0502020204030204" pitchFamily="34" charset="0"/>
                <a:cs typeface="Calibri" panose="020F0502020204030204" pitchFamily="34" charset="0"/>
              </a:rPr>
              <a:t>“Marketing is a societal process by which individuals and groups obtain what they need and want through creating, offering, and freely exchanging products and services of value with others.” </a:t>
            </a:r>
            <a:endParaRPr lang="en-US" altLang="en-US" sz="1867"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diamond(in)">
                                      <p:cBhvr>
                                        <p:cTn id="12" dur="1000"/>
                                        <p:tgtEl>
                                          <p:spTgt spid="7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diamond(in)">
                                      <p:cBhvr>
                                        <p:cTn id="17" dur="1000"/>
                                        <p:tgtEl>
                                          <p:spTgt spid="71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diamond(in)">
                                      <p:cBhvr>
                                        <p:cTn id="22" dur="1000"/>
                                        <p:tgtEl>
                                          <p:spTgt spid="717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diamond(in)">
                                      <p:cBhvr>
                                        <p:cTn id="27" dur="1000"/>
                                        <p:tgtEl>
                                          <p:spTgt spid="717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nodeType="click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Effect transition="in" filter="diamond(in)">
                                      <p:cBhvr>
                                        <p:cTn id="32" dur="1000"/>
                                        <p:tgtEl>
                                          <p:spTgt spid="717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nodeType="clickEffect">
                                  <p:stCondLst>
                                    <p:cond delay="0"/>
                                  </p:stCondLst>
                                  <p:childTnLst>
                                    <p:set>
                                      <p:cBhvr>
                                        <p:cTn id="36" dur="1" fill="hold">
                                          <p:stCondLst>
                                            <p:cond delay="0"/>
                                          </p:stCondLst>
                                        </p:cTn>
                                        <p:tgtEl>
                                          <p:spTgt spid="7171">
                                            <p:txEl>
                                              <p:pRg st="5" end="5"/>
                                            </p:txEl>
                                          </p:spTgt>
                                        </p:tgtEl>
                                        <p:attrNameLst>
                                          <p:attrName>style.visibility</p:attrName>
                                        </p:attrNameLst>
                                      </p:cBhvr>
                                      <p:to>
                                        <p:strVal val="visible"/>
                                      </p:to>
                                    </p:set>
                                    <p:animEffect transition="in" filter="diamond(in)">
                                      <p:cBhvr>
                                        <p:cTn id="37" dur="1000"/>
                                        <p:tgtEl>
                                          <p:spTgt spid="717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ntr" presetSubtype="16" fill="hold" nodeType="clickEffect">
                                  <p:stCondLst>
                                    <p:cond delay="0"/>
                                  </p:stCondLst>
                                  <p:childTnLst>
                                    <p:set>
                                      <p:cBhvr>
                                        <p:cTn id="41" dur="1" fill="hold">
                                          <p:stCondLst>
                                            <p:cond delay="0"/>
                                          </p:stCondLst>
                                        </p:cTn>
                                        <p:tgtEl>
                                          <p:spTgt spid="7171">
                                            <p:txEl>
                                              <p:pRg st="6" end="6"/>
                                            </p:txEl>
                                          </p:spTgt>
                                        </p:tgtEl>
                                        <p:attrNameLst>
                                          <p:attrName>style.visibility</p:attrName>
                                        </p:attrNameLst>
                                      </p:cBhvr>
                                      <p:to>
                                        <p:strVal val="visible"/>
                                      </p:to>
                                    </p:set>
                                    <p:animEffect transition="in" filter="diamond(in)">
                                      <p:cBhvr>
                                        <p:cTn id="42" dur="10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91" name="Picture 24590" descr="A blue and yellow background&#10;&#10;Description automatically generated">
            <a:extLst>
              <a:ext uri="{FF2B5EF4-FFF2-40B4-BE49-F238E27FC236}">
                <a16:creationId xmlns:a16="http://schemas.microsoft.com/office/drawing/2014/main" id="{32664807-752C-5E7C-3812-A27472090A9E}"/>
              </a:ext>
            </a:extLst>
          </p:cNvPr>
          <p:cNvPicPr>
            <a:picLocks noChangeAspect="1"/>
          </p:cNvPicPr>
          <p:nvPr/>
        </p:nvPicPr>
        <p:blipFill>
          <a:blip r:embed="rId2">
            <a:duotone>
              <a:schemeClr val="bg2">
                <a:shade val="45000"/>
                <a:satMod val="135000"/>
              </a:schemeClr>
              <a:prstClr val="white"/>
            </a:duotone>
          </a:blip>
          <a:srcRect t="9557" r="9091" b="11162"/>
          <a:stretch/>
        </p:blipFill>
        <p:spPr>
          <a:xfrm>
            <a:off x="20" y="10"/>
            <a:ext cx="12191980" cy="6857990"/>
          </a:xfrm>
          <a:prstGeom prst="rect">
            <a:avLst/>
          </a:prstGeom>
        </p:spPr>
      </p:pic>
      <p:sp>
        <p:nvSpPr>
          <p:cNvPr id="24605" name="Rectangle 2460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5F6FD-EF78-1107-491E-CCB89EE1ABCD}"/>
              </a:ext>
            </a:extLst>
          </p:cNvPr>
          <p:cNvSpPr>
            <a:spLocks noGrp="1"/>
          </p:cNvSpPr>
          <p:nvPr>
            <p:ph type="title"/>
          </p:nvPr>
        </p:nvSpPr>
        <p:spPr>
          <a:xfrm>
            <a:off x="838200" y="365126"/>
            <a:ext cx="10515600" cy="701386"/>
          </a:xfrm>
        </p:spPr>
        <p:txBody>
          <a:bodyPr>
            <a:normAutofit/>
          </a:bodyPr>
          <a:lstStyle/>
          <a:p>
            <a:pPr>
              <a:defRPr/>
            </a:pPr>
            <a:r>
              <a:rPr lang="en-US" sz="2400" b="1" dirty="0"/>
              <a:t>MARKETING ENVIRONMENT</a:t>
            </a:r>
          </a:p>
        </p:txBody>
      </p:sp>
      <p:graphicFrame>
        <p:nvGraphicFramePr>
          <p:cNvPr id="24590" name="Content Placeholder 2">
            <a:extLst>
              <a:ext uri="{FF2B5EF4-FFF2-40B4-BE49-F238E27FC236}">
                <a16:creationId xmlns:a16="http://schemas.microsoft.com/office/drawing/2014/main" id="{2E66B04E-CBF2-12D8-2893-496FD9C54B30}"/>
              </a:ext>
            </a:extLst>
          </p:cNvPr>
          <p:cNvGraphicFramePr>
            <a:graphicFrameLocks noGrp="1"/>
          </p:cNvGraphicFramePr>
          <p:nvPr>
            <p:ph idx="1"/>
            <p:extLst>
              <p:ext uri="{D42A27DB-BD31-4B8C-83A1-F6EECF244321}">
                <p14:modId xmlns:p14="http://schemas.microsoft.com/office/powerpoint/2010/main" val="2472640705"/>
              </p:ext>
            </p:extLst>
          </p:nvPr>
        </p:nvGraphicFramePr>
        <p:xfrm>
          <a:off x="443345" y="1066512"/>
          <a:ext cx="11397673" cy="542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590"/>
                                        </p:tgtEl>
                                        <p:attrNameLst>
                                          <p:attrName>style.visibility</p:attrName>
                                        </p:attrNameLst>
                                      </p:cBhvr>
                                      <p:to>
                                        <p:strVal val="visible"/>
                                      </p:to>
                                    </p:set>
                                    <p:animEffect transition="in" filter="fade">
                                      <p:cBhvr>
                                        <p:cTn id="14" dur="1000"/>
                                        <p:tgtEl>
                                          <p:spTgt spid="24590"/>
                                        </p:tgtEl>
                                      </p:cBhvr>
                                    </p:animEffect>
                                    <p:anim calcmode="lin" valueType="num">
                                      <p:cBhvr>
                                        <p:cTn id="15" dur="1000" fill="hold"/>
                                        <p:tgtEl>
                                          <p:spTgt spid="24590"/>
                                        </p:tgtEl>
                                        <p:attrNameLst>
                                          <p:attrName>ppt_x</p:attrName>
                                        </p:attrNameLst>
                                      </p:cBhvr>
                                      <p:tavLst>
                                        <p:tav tm="0">
                                          <p:val>
                                            <p:strVal val="#ppt_x"/>
                                          </p:val>
                                        </p:tav>
                                        <p:tav tm="100000">
                                          <p:val>
                                            <p:strVal val="#ppt_x"/>
                                          </p:val>
                                        </p:tav>
                                      </p:tavLst>
                                    </p:anim>
                                    <p:anim calcmode="lin" valueType="num">
                                      <p:cBhvr>
                                        <p:cTn id="16" dur="1000" fill="hold"/>
                                        <p:tgtEl>
                                          <p:spTgt spid="245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24590"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73AA-F406-B28F-4FE0-B4236B08EF6C}"/>
              </a:ext>
            </a:extLst>
          </p:cNvPr>
          <p:cNvSpPr>
            <a:spLocks noGrp="1"/>
          </p:cNvSpPr>
          <p:nvPr>
            <p:ph type="title"/>
          </p:nvPr>
        </p:nvSpPr>
        <p:spPr>
          <a:xfrm>
            <a:off x="838200" y="365126"/>
            <a:ext cx="10515600" cy="868452"/>
          </a:xfrm>
        </p:spPr>
        <p:txBody>
          <a:bodyPr/>
          <a:lstStyle/>
          <a:p>
            <a:r>
              <a:rPr lang="en-IN" dirty="0">
                <a:latin typeface="Calibri" panose="020F0502020204030204" pitchFamily="34" charset="0"/>
                <a:ea typeface="Calibri" panose="020F0502020204030204" pitchFamily="34" charset="0"/>
                <a:cs typeface="Calibri" panose="020F0502020204030204" pitchFamily="34" charset="0"/>
              </a:rPr>
              <a:t>Types of Marketing Environment</a:t>
            </a:r>
          </a:p>
        </p:txBody>
      </p:sp>
      <p:sp>
        <p:nvSpPr>
          <p:cNvPr id="10" name="Rectangle 2">
            <a:extLst>
              <a:ext uri="{FF2B5EF4-FFF2-40B4-BE49-F238E27FC236}">
                <a16:creationId xmlns:a16="http://schemas.microsoft.com/office/drawing/2014/main" id="{1AF9E739-7ECA-2D1A-08D3-5BB8EC90FABE}"/>
              </a:ext>
            </a:extLst>
          </p:cNvPr>
          <p:cNvSpPr>
            <a:spLocks noGrp="1" noChangeArrowheads="1"/>
          </p:cNvSpPr>
          <p:nvPr>
            <p:ph idx="1"/>
          </p:nvPr>
        </p:nvSpPr>
        <p:spPr bwMode="auto">
          <a:xfrm>
            <a:off x="751937" y="1165730"/>
            <a:ext cx="105156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firm is exposed to both </a:t>
            </a: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external and internal environments</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Internal environment</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consists of a company’s resources such as: Production, Finance</a:t>
            </a:r>
            <a:r>
              <a:rPr lang="en-US" altLang="en-US" sz="2000" dirty="0">
                <a:latin typeface="Calibri" panose="020F0502020204030204" pitchFamily="34" charset="0"/>
                <a:ea typeface="Calibri" panose="020F0502020204030204" pitchFamily="34" charset="0"/>
                <a:cs typeface="Calibri" panose="020F0502020204030204" pitchFamily="34" charset="0"/>
              </a:rPr>
              <a:t>, </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Human Resources, Research and Development, Location</a:t>
            </a:r>
            <a:r>
              <a:rPr lang="en-US" altLang="en-US" sz="2000" dirty="0">
                <a:latin typeface="Calibri" panose="020F0502020204030204" pitchFamily="34" charset="0"/>
                <a:ea typeface="Calibri" panose="020F0502020204030204" pitchFamily="34" charset="0"/>
                <a:cs typeface="Calibri" panose="020F0502020204030204" pitchFamily="34" charset="0"/>
              </a:rPr>
              <a:t>, </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Company Image</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External environment</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has two distinct components: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Micro-environment</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Consumers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Marketing intermediaries like Distributors, Wholesalers, Dealers, Suppliers, and Competitors.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Macro-environment</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Demographic factors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Economic conditions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Social and cultural forces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Political and Legal forces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Technology and Ecological factors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764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1000"/>
                                        <p:tgtEl>
                                          <p:spTgt spid="10">
                                            <p:txEl>
                                              <p:pRg st="0" end="0"/>
                                            </p:txEl>
                                          </p:spTgt>
                                        </p:tgtEl>
                                      </p:cBhvr>
                                    </p:animEffect>
                                    <p:anim calcmode="lin" valueType="num">
                                      <p:cBhvr>
                                        <p:cTn id="1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1000"/>
                                        <p:tgtEl>
                                          <p:spTgt spid="10">
                                            <p:txEl>
                                              <p:pRg st="4" end="4"/>
                                            </p:txEl>
                                          </p:spTgt>
                                        </p:tgtEl>
                                      </p:cBhvr>
                                    </p:animEffect>
                                    <p:anim calcmode="lin" valueType="num">
                                      <p:cBhvr>
                                        <p:cTn id="34"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xEl>
                                              <p:pRg st="5" end="5"/>
                                            </p:txEl>
                                          </p:spTgt>
                                        </p:tgtEl>
                                        <p:attrNameLst>
                                          <p:attrName>style.visibility</p:attrName>
                                        </p:attrNameLst>
                                      </p:cBhvr>
                                      <p:to>
                                        <p:strVal val="visible"/>
                                      </p:to>
                                    </p:set>
                                    <p:animEffect transition="in" filter="fade">
                                      <p:cBhvr>
                                        <p:cTn id="38" dur="1000"/>
                                        <p:tgtEl>
                                          <p:spTgt spid="10">
                                            <p:txEl>
                                              <p:pRg st="5" end="5"/>
                                            </p:txEl>
                                          </p:spTgt>
                                        </p:tgtEl>
                                      </p:cBhvr>
                                    </p:animEffect>
                                    <p:anim calcmode="lin" valueType="num">
                                      <p:cBhvr>
                                        <p:cTn id="39"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xEl>
                                              <p:pRg st="6" end="6"/>
                                            </p:txEl>
                                          </p:spTgt>
                                        </p:tgtEl>
                                        <p:attrNameLst>
                                          <p:attrName>style.visibility</p:attrName>
                                        </p:attrNameLst>
                                      </p:cBhvr>
                                      <p:to>
                                        <p:strVal val="visible"/>
                                      </p:to>
                                    </p:set>
                                    <p:animEffect transition="in" filter="fade">
                                      <p:cBhvr>
                                        <p:cTn id="45" dur="1000"/>
                                        <p:tgtEl>
                                          <p:spTgt spid="10">
                                            <p:txEl>
                                              <p:pRg st="6" end="6"/>
                                            </p:txEl>
                                          </p:spTgt>
                                        </p:tgtEl>
                                      </p:cBhvr>
                                    </p:animEffect>
                                    <p:anim calcmode="lin" valueType="num">
                                      <p:cBhvr>
                                        <p:cTn id="46"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10">
                                            <p:txEl>
                                              <p:pRg st="6" end="6"/>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0">
                                            <p:txEl>
                                              <p:pRg st="7" end="7"/>
                                            </p:txEl>
                                          </p:spTgt>
                                        </p:tgtEl>
                                        <p:attrNameLst>
                                          <p:attrName>style.visibility</p:attrName>
                                        </p:attrNameLst>
                                      </p:cBhvr>
                                      <p:to>
                                        <p:strVal val="visible"/>
                                      </p:to>
                                    </p:set>
                                    <p:animEffect transition="in" filter="fade">
                                      <p:cBhvr>
                                        <p:cTn id="50" dur="1000"/>
                                        <p:tgtEl>
                                          <p:spTgt spid="10">
                                            <p:txEl>
                                              <p:pRg st="7" end="7"/>
                                            </p:txEl>
                                          </p:spTgt>
                                        </p:tgtEl>
                                      </p:cBhvr>
                                    </p:animEffect>
                                    <p:anim calcmode="lin" valueType="num">
                                      <p:cBhvr>
                                        <p:cTn id="51"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10">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0">
                                            <p:txEl>
                                              <p:pRg st="8" end="8"/>
                                            </p:txEl>
                                          </p:spTgt>
                                        </p:tgtEl>
                                        <p:attrNameLst>
                                          <p:attrName>style.visibility</p:attrName>
                                        </p:attrNameLst>
                                      </p:cBhvr>
                                      <p:to>
                                        <p:strVal val="visible"/>
                                      </p:to>
                                    </p:set>
                                    <p:animEffect transition="in" filter="fade">
                                      <p:cBhvr>
                                        <p:cTn id="55" dur="1000"/>
                                        <p:tgtEl>
                                          <p:spTgt spid="10">
                                            <p:txEl>
                                              <p:pRg st="8" end="8"/>
                                            </p:txEl>
                                          </p:spTgt>
                                        </p:tgtEl>
                                      </p:cBhvr>
                                    </p:animEffect>
                                    <p:anim calcmode="lin" valueType="num">
                                      <p:cBhvr>
                                        <p:cTn id="56"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10">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xEl>
                                              <p:pRg st="9" end="9"/>
                                            </p:txEl>
                                          </p:spTgt>
                                        </p:tgtEl>
                                        <p:attrNameLst>
                                          <p:attrName>style.visibility</p:attrName>
                                        </p:attrNameLst>
                                      </p:cBhvr>
                                      <p:to>
                                        <p:strVal val="visible"/>
                                      </p:to>
                                    </p:set>
                                    <p:animEffect transition="in" filter="fade">
                                      <p:cBhvr>
                                        <p:cTn id="60" dur="1000"/>
                                        <p:tgtEl>
                                          <p:spTgt spid="10">
                                            <p:txEl>
                                              <p:pRg st="9" end="9"/>
                                            </p:txEl>
                                          </p:spTgt>
                                        </p:tgtEl>
                                      </p:cBhvr>
                                    </p:animEffect>
                                    <p:anim calcmode="lin" valueType="num">
                                      <p:cBhvr>
                                        <p:cTn id="61" dur="1000" fill="hold"/>
                                        <p:tgtEl>
                                          <p:spTgt spid="10">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10">
                                            <p:txEl>
                                              <p:pRg st="9" end="9"/>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0">
                                            <p:txEl>
                                              <p:pRg st="10" end="10"/>
                                            </p:txEl>
                                          </p:spTgt>
                                        </p:tgtEl>
                                        <p:attrNameLst>
                                          <p:attrName>style.visibility</p:attrName>
                                        </p:attrNameLst>
                                      </p:cBhvr>
                                      <p:to>
                                        <p:strVal val="visible"/>
                                      </p:to>
                                    </p:set>
                                    <p:animEffect transition="in" filter="fade">
                                      <p:cBhvr>
                                        <p:cTn id="65" dur="1000"/>
                                        <p:tgtEl>
                                          <p:spTgt spid="10">
                                            <p:txEl>
                                              <p:pRg st="10" end="10"/>
                                            </p:txEl>
                                          </p:spTgt>
                                        </p:tgtEl>
                                      </p:cBhvr>
                                    </p:animEffect>
                                    <p:anim calcmode="lin" valueType="num">
                                      <p:cBhvr>
                                        <p:cTn id="66" dur="1000" fill="hold"/>
                                        <p:tgtEl>
                                          <p:spTgt spid="10">
                                            <p:txEl>
                                              <p:pRg st="10" end="10"/>
                                            </p:txEl>
                                          </p:spTgt>
                                        </p:tgtEl>
                                        <p:attrNameLst>
                                          <p:attrName>ppt_x</p:attrName>
                                        </p:attrNameLst>
                                      </p:cBhvr>
                                      <p:tavLst>
                                        <p:tav tm="0">
                                          <p:val>
                                            <p:strVal val="#ppt_x"/>
                                          </p:val>
                                        </p:tav>
                                        <p:tav tm="100000">
                                          <p:val>
                                            <p:strVal val="#ppt_x"/>
                                          </p:val>
                                        </p:tav>
                                      </p:tavLst>
                                    </p:anim>
                                    <p:anim calcmode="lin" valueType="num">
                                      <p:cBhvr>
                                        <p:cTn id="67" dur="1000" fill="hold"/>
                                        <p:tgtEl>
                                          <p:spTgt spid="10">
                                            <p:txEl>
                                              <p:pRg st="10" end="1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0">
                                            <p:txEl>
                                              <p:pRg st="11" end="11"/>
                                            </p:txEl>
                                          </p:spTgt>
                                        </p:tgtEl>
                                        <p:attrNameLst>
                                          <p:attrName>style.visibility</p:attrName>
                                        </p:attrNameLst>
                                      </p:cBhvr>
                                      <p:to>
                                        <p:strVal val="visible"/>
                                      </p:to>
                                    </p:set>
                                    <p:animEffect transition="in" filter="fade">
                                      <p:cBhvr>
                                        <p:cTn id="70" dur="1000"/>
                                        <p:tgtEl>
                                          <p:spTgt spid="10">
                                            <p:txEl>
                                              <p:pRg st="11" end="11"/>
                                            </p:txEl>
                                          </p:spTgt>
                                        </p:tgtEl>
                                      </p:cBhvr>
                                    </p:animEffect>
                                    <p:anim calcmode="lin" valueType="num">
                                      <p:cBhvr>
                                        <p:cTn id="71" dur="1000" fill="hold"/>
                                        <p:tgtEl>
                                          <p:spTgt spid="10">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10">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35F6-A7E0-FFCF-4F2F-7188ACB9140A}"/>
              </a:ext>
            </a:extLst>
          </p:cNvPr>
          <p:cNvSpPr>
            <a:spLocks noGrp="1"/>
          </p:cNvSpPr>
          <p:nvPr>
            <p:ph type="title"/>
          </p:nvPr>
        </p:nvSpPr>
        <p:spPr/>
        <p:txBody>
          <a:bodyPr>
            <a:normAutofit/>
          </a:bodyPr>
          <a:lstStyle/>
          <a:p>
            <a:r>
              <a:rPr lang="en-IN" sz="4000" dirty="0">
                <a:latin typeface="Calibri" panose="020F0502020204030204" pitchFamily="34" charset="0"/>
                <a:ea typeface="Calibri" panose="020F0502020204030204" pitchFamily="34" charset="0"/>
                <a:cs typeface="Calibri" panose="020F0502020204030204" pitchFamily="34" charset="0"/>
              </a:rPr>
              <a:t>Importance of Environmental Analysis</a:t>
            </a:r>
          </a:p>
        </p:txBody>
      </p:sp>
      <p:sp>
        <p:nvSpPr>
          <p:cNvPr id="4" name="Rectangle 1">
            <a:extLst>
              <a:ext uri="{FF2B5EF4-FFF2-40B4-BE49-F238E27FC236}">
                <a16:creationId xmlns:a16="http://schemas.microsoft.com/office/drawing/2014/main" id="{6FEEE4F1-66FE-A1BD-89AC-C580CCCB8AAF}"/>
              </a:ext>
            </a:extLst>
          </p:cNvPr>
          <p:cNvSpPr>
            <a:spLocks noGrp="1" noChangeArrowheads="1"/>
          </p:cNvSpPr>
          <p:nvPr>
            <p:ph idx="1"/>
          </p:nvPr>
        </p:nvSpPr>
        <p:spPr bwMode="auto">
          <a:xfrm>
            <a:off x="838200" y="1480507"/>
            <a:ext cx="10427898"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Raises general awareness of environmental changes within management.</a:t>
            </a:r>
          </a:p>
          <a:p>
            <a:pPr marR="0" lvl="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Assists in government-related matters and compliance.</a:t>
            </a:r>
          </a:p>
          <a:p>
            <a:pPr marR="0" lvl="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Aids in market analysis and business forecasting.</a:t>
            </a:r>
          </a:p>
          <a:p>
            <a:pPr marR="0" lvl="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Helps in improving </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diversification</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and </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resource allocation</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R="0" lvl="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Enables firms to identify and capitalize on </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opportunities</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rather than losing them to competitors.</a:t>
            </a:r>
          </a:p>
          <a:p>
            <a:pPr marR="0" lvl="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Provides an objective base for designing business strategies.</a:t>
            </a:r>
          </a:p>
          <a:p>
            <a:pPr marR="0" lvl="0"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Offers continuous broad-based education for executives and strategists. </a:t>
            </a:r>
          </a:p>
        </p:txBody>
      </p:sp>
    </p:spTree>
    <p:extLst>
      <p:ext uri="{BB962C8B-B14F-4D97-AF65-F5344CB8AC3E}">
        <p14:creationId xmlns:p14="http://schemas.microsoft.com/office/powerpoint/2010/main" val="428186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1000"/>
                                        <p:tgtEl>
                                          <p:spTgt spid="4">
                                            <p:txEl>
                                              <p:pRg st="5" end="5"/>
                                            </p:txEl>
                                          </p:spTgt>
                                        </p:tgtEl>
                                      </p:cBhvr>
                                    </p:animEffect>
                                    <p:anim calcmode="lin" valueType="num">
                                      <p:cBhvr>
                                        <p:cTn id="5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Effect transition="in" filter="fade">
                                      <p:cBhvr>
                                        <p:cTn id="56" dur="1000"/>
                                        <p:tgtEl>
                                          <p:spTgt spid="4">
                                            <p:txEl>
                                              <p:pRg st="6" end="6"/>
                                            </p:txEl>
                                          </p:spTgt>
                                        </p:tgtEl>
                                      </p:cBhvr>
                                    </p:animEffect>
                                    <p:anim calcmode="lin" valueType="num">
                                      <p:cBhvr>
                                        <p:cTn id="5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9DB8-B2BF-3CF2-96EE-EBEDDB17CBAA}"/>
              </a:ext>
            </a:extLst>
          </p:cNvPr>
          <p:cNvSpPr>
            <a:spLocks noGrp="1"/>
          </p:cNvSpPr>
          <p:nvPr>
            <p:ph type="title"/>
          </p:nvPr>
        </p:nvSpPr>
        <p:spPr>
          <a:xfrm>
            <a:off x="609600" y="279400"/>
            <a:ext cx="8534400" cy="711200"/>
          </a:xfrm>
        </p:spPr>
        <p:txBody>
          <a:bodyPr>
            <a:normAutofit/>
          </a:bodyPr>
          <a:lstStyle/>
          <a:p>
            <a:pPr>
              <a:defRPr/>
            </a:pPr>
            <a:r>
              <a:rPr lang="en-US" sz="4000" dirty="0">
                <a:latin typeface="Calibri" panose="020F0502020204030204" pitchFamily="34" charset="0"/>
                <a:ea typeface="Calibri" panose="020F0502020204030204" pitchFamily="34" charset="0"/>
                <a:cs typeface="Calibri" panose="020F0502020204030204" pitchFamily="34" charset="0"/>
              </a:rPr>
              <a:t>MICRO-ENVIRONMENT</a:t>
            </a:r>
          </a:p>
        </p:txBody>
      </p:sp>
      <p:sp>
        <p:nvSpPr>
          <p:cNvPr id="26627" name="Content Placeholder 2">
            <a:extLst>
              <a:ext uri="{FF2B5EF4-FFF2-40B4-BE49-F238E27FC236}">
                <a16:creationId xmlns:a16="http://schemas.microsoft.com/office/drawing/2014/main" id="{B0FB99FA-261F-8973-17DD-9A71B8BEDE9F}"/>
              </a:ext>
            </a:extLst>
          </p:cNvPr>
          <p:cNvSpPr>
            <a:spLocks noGrp="1"/>
          </p:cNvSpPr>
          <p:nvPr>
            <p:ph idx="1"/>
          </p:nvPr>
        </p:nvSpPr>
        <p:spPr>
          <a:xfrm>
            <a:off x="609600" y="1092200"/>
            <a:ext cx="10872158" cy="5588000"/>
          </a:xfrm>
        </p:spPr>
        <p:txBody>
          <a:bodyPr>
            <a:normAutofit/>
          </a:bodyPr>
          <a:lstStyle/>
          <a:p>
            <a:pPr>
              <a:buFont typeface="Arial" panose="020B0604020202020204" pitchFamily="34" charset="0"/>
              <a:buNone/>
            </a:pPr>
            <a:r>
              <a:rPr lang="en-US" altLang="en-US" sz="2000" b="1" dirty="0">
                <a:latin typeface="Calibri" panose="020F0502020204030204" pitchFamily="34" charset="0"/>
                <a:ea typeface="Calibri" panose="020F0502020204030204" pitchFamily="34" charset="0"/>
                <a:cs typeface="Calibri" panose="020F0502020204030204" pitchFamily="34" charset="0"/>
              </a:rPr>
              <a:t>1. Suppliers:</a:t>
            </a:r>
            <a:r>
              <a:rPr lang="en-US" altLang="en-US" sz="2000" dirty="0">
                <a:latin typeface="Calibri" panose="020F0502020204030204" pitchFamily="34" charset="0"/>
                <a:ea typeface="Calibri" panose="020F0502020204030204" pitchFamily="34" charset="0"/>
                <a:cs typeface="Calibri" panose="020F0502020204030204" pitchFamily="34" charset="0"/>
              </a:rPr>
              <a:t> Suppliers can influence the profit of an organization because the price of raw material determines the final price of the product. Organizations need to monitor suppliers on a regular basis to know the supply shortages and change in the price of inputs.</a:t>
            </a:r>
          </a:p>
          <a:p>
            <a:pPr>
              <a:buFont typeface="Arial" panose="020B0604020202020204" pitchFamily="34" charset="0"/>
              <a:buNone/>
            </a:pPr>
            <a:r>
              <a:rPr lang="en-US" altLang="en-US" sz="2000" b="1" dirty="0">
                <a:latin typeface="Calibri" panose="020F0502020204030204" pitchFamily="34" charset="0"/>
                <a:ea typeface="Calibri" panose="020F0502020204030204" pitchFamily="34" charset="0"/>
                <a:cs typeface="Calibri" panose="020F0502020204030204" pitchFamily="34" charset="0"/>
              </a:rPr>
              <a:t>2. Marketing Intermediaries: </a:t>
            </a:r>
            <a:r>
              <a:rPr lang="en-US" altLang="en-US" sz="2000" dirty="0">
                <a:latin typeface="Calibri" panose="020F0502020204030204" pitchFamily="34" charset="0"/>
                <a:ea typeface="Calibri" panose="020F0502020204030204" pitchFamily="34" charset="0"/>
                <a:cs typeface="Calibri" panose="020F0502020204030204" pitchFamily="34" charset="0"/>
              </a:rPr>
              <a:t>It helps organizations in establishing a link with customers. They help in promoting, selling, and distributing products. </a:t>
            </a:r>
          </a:p>
          <a:p>
            <a:pPr>
              <a:buFont typeface="Arial" panose="020B0604020202020204" pitchFamily="34" charset="0"/>
              <a:buNone/>
            </a:pPr>
            <a:r>
              <a:rPr lang="en-US" altLang="en-US" sz="2000" dirty="0">
                <a:latin typeface="Calibri" panose="020F0502020204030204" pitchFamily="34" charset="0"/>
                <a:ea typeface="Calibri" panose="020F0502020204030204" pitchFamily="34" charset="0"/>
                <a:cs typeface="Calibri" panose="020F0502020204030204" pitchFamily="34" charset="0"/>
              </a:rPr>
              <a:t> Marketing intermediaries include the following:</a:t>
            </a:r>
          </a:p>
          <a:p>
            <a:pPr marL="0" indent="0">
              <a:buNone/>
            </a:pPr>
            <a:r>
              <a:rPr lang="en-US" altLang="en-US" sz="2000" b="1" dirty="0">
                <a:latin typeface="Calibri" panose="020F0502020204030204" pitchFamily="34" charset="0"/>
                <a:ea typeface="Calibri" panose="020F0502020204030204" pitchFamily="34" charset="0"/>
                <a:cs typeface="Calibri" panose="020F0502020204030204" pitchFamily="34" charset="0"/>
              </a:rPr>
              <a:t>	a. Resellers:</a:t>
            </a:r>
            <a:r>
              <a:rPr lang="en-US" altLang="en-US" sz="2000" dirty="0">
                <a:latin typeface="Calibri" panose="020F0502020204030204" pitchFamily="34" charset="0"/>
                <a:ea typeface="Calibri" panose="020F0502020204030204" pitchFamily="34" charset="0"/>
                <a:cs typeface="Calibri" panose="020F0502020204030204" pitchFamily="34" charset="0"/>
              </a:rPr>
              <a:t> It purchases the products from the organizations and sell to the customers. Examples of resellers are wholesalers and retailers.</a:t>
            </a:r>
          </a:p>
          <a:p>
            <a:pPr marL="0" indent="0">
              <a:buNone/>
            </a:pPr>
            <a:r>
              <a:rPr lang="en-US" altLang="en-US" sz="2000" b="1" dirty="0">
                <a:latin typeface="Calibri" panose="020F0502020204030204" pitchFamily="34" charset="0"/>
                <a:ea typeface="Calibri" panose="020F0502020204030204" pitchFamily="34" charset="0"/>
                <a:cs typeface="Calibri" panose="020F0502020204030204" pitchFamily="34" charset="0"/>
              </a:rPr>
              <a:t>	b. Distribution Centers: </a:t>
            </a:r>
            <a:r>
              <a:rPr lang="en-US" altLang="en-US" sz="2000" dirty="0">
                <a:latin typeface="Calibri" panose="020F0502020204030204" pitchFamily="34" charset="0"/>
                <a:ea typeface="Calibri" panose="020F0502020204030204" pitchFamily="34" charset="0"/>
                <a:cs typeface="Calibri" panose="020F0502020204030204" pitchFamily="34" charset="0"/>
              </a:rPr>
              <a:t>It helps organizations to store the goods. A warehouse is an example of distribution center.</a:t>
            </a:r>
          </a:p>
          <a:p>
            <a:pPr marL="0" indent="0">
              <a:buNone/>
            </a:pPr>
            <a:r>
              <a:rPr lang="en-US" altLang="en-US" sz="2000" b="1" dirty="0">
                <a:latin typeface="Calibri" panose="020F0502020204030204" pitchFamily="34" charset="0"/>
                <a:ea typeface="Calibri" panose="020F0502020204030204" pitchFamily="34" charset="0"/>
                <a:cs typeface="Calibri" panose="020F0502020204030204" pitchFamily="34" charset="0"/>
              </a:rPr>
              <a:t>	c. Marketing Agencies: </a:t>
            </a:r>
            <a:r>
              <a:rPr lang="en-US" altLang="en-US" sz="2000" dirty="0">
                <a:latin typeface="Calibri" panose="020F0502020204030204" pitchFamily="34" charset="0"/>
                <a:ea typeface="Calibri" panose="020F0502020204030204" pitchFamily="34" charset="0"/>
                <a:cs typeface="Calibri" panose="020F0502020204030204" pitchFamily="34" charset="0"/>
              </a:rPr>
              <a:t>It promotes the organization’s products by making the customers aware about benefits of products. An advertising agency is an example of marketing agency.</a:t>
            </a:r>
          </a:p>
          <a:p>
            <a:pPr marL="0" indent="0">
              <a:buNone/>
            </a:pPr>
            <a:r>
              <a:rPr lang="en-US" altLang="en-US" sz="2000" b="1" dirty="0">
                <a:latin typeface="Calibri" panose="020F0502020204030204" pitchFamily="34" charset="0"/>
                <a:ea typeface="Calibri" panose="020F0502020204030204" pitchFamily="34" charset="0"/>
                <a:cs typeface="Calibri" panose="020F0502020204030204" pitchFamily="34" charset="0"/>
              </a:rPr>
              <a:t>	d. Financial Intermediaries: </a:t>
            </a:r>
            <a:r>
              <a:rPr lang="en-US" altLang="en-US" sz="2000" dirty="0">
                <a:latin typeface="Calibri" panose="020F0502020204030204" pitchFamily="34" charset="0"/>
                <a:ea typeface="Calibri" panose="020F0502020204030204" pitchFamily="34" charset="0"/>
                <a:cs typeface="Calibri" panose="020F0502020204030204" pitchFamily="34" charset="0"/>
              </a:rPr>
              <a:t>It provides finance for the business transactions. Examples of financial intermediaries are banks, credit organizations, and insurance organizations.</a:t>
            </a:r>
          </a:p>
          <a:p>
            <a:endParaRPr lang="en-US" altLang="en-US" sz="2000" dirty="0">
              <a:latin typeface="Calibri" panose="020F0502020204030204" pitchFamily="34" charset="0"/>
              <a:ea typeface="Calibri" panose="020F0502020204030204" pitchFamily="34" charset="0"/>
              <a:cs typeface="Calibri" panose="020F0502020204030204" pitchFamily="34" charset="0"/>
            </a:endParaRPr>
          </a:p>
          <a:p>
            <a:endParaRPr lang="en-US" altLang="en-US" sz="20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Effect transition="in" filter="fade">
                                      <p:cBhvr>
                                        <p:cTn id="13" dur="1000"/>
                                        <p:tgtEl>
                                          <p:spTgt spid="26627">
                                            <p:txEl>
                                              <p:pRg st="0" end="0"/>
                                            </p:txEl>
                                          </p:spTgt>
                                        </p:tgtEl>
                                      </p:cBhvr>
                                    </p:animEffect>
                                    <p:anim calcmode="lin" valueType="num">
                                      <p:cBhvr>
                                        <p:cTn id="14"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66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6627">
                                            <p:txEl>
                                              <p:pRg st="1" end="1"/>
                                            </p:txEl>
                                          </p:spTgt>
                                        </p:tgtEl>
                                        <p:attrNameLst>
                                          <p:attrName>style.visibility</p:attrName>
                                        </p:attrNameLst>
                                      </p:cBhvr>
                                      <p:to>
                                        <p:strVal val="visible"/>
                                      </p:to>
                                    </p:set>
                                    <p:animEffect transition="in" filter="fade">
                                      <p:cBhvr>
                                        <p:cTn id="20" dur="1000"/>
                                        <p:tgtEl>
                                          <p:spTgt spid="26627">
                                            <p:txEl>
                                              <p:pRg st="1" end="1"/>
                                            </p:txEl>
                                          </p:spTgt>
                                        </p:tgtEl>
                                      </p:cBhvr>
                                    </p:animEffect>
                                    <p:anim calcmode="lin" valueType="num">
                                      <p:cBhvr>
                                        <p:cTn id="21"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6627">
                                            <p:txEl>
                                              <p:pRg st="2" end="2"/>
                                            </p:txEl>
                                          </p:spTgt>
                                        </p:tgtEl>
                                        <p:attrNameLst>
                                          <p:attrName>style.visibility</p:attrName>
                                        </p:attrNameLst>
                                      </p:cBhvr>
                                      <p:to>
                                        <p:strVal val="visible"/>
                                      </p:to>
                                    </p:set>
                                    <p:animEffect transition="in" filter="fade">
                                      <p:cBhvr>
                                        <p:cTn id="27" dur="1000"/>
                                        <p:tgtEl>
                                          <p:spTgt spid="26627">
                                            <p:txEl>
                                              <p:pRg st="2" end="2"/>
                                            </p:txEl>
                                          </p:spTgt>
                                        </p:tgtEl>
                                      </p:cBhvr>
                                    </p:animEffect>
                                    <p:anim calcmode="lin" valueType="num">
                                      <p:cBhvr>
                                        <p:cTn id="28"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6627">
                                            <p:txEl>
                                              <p:pRg st="3" end="3"/>
                                            </p:txEl>
                                          </p:spTgt>
                                        </p:tgtEl>
                                        <p:attrNameLst>
                                          <p:attrName>style.visibility</p:attrName>
                                        </p:attrNameLst>
                                      </p:cBhvr>
                                      <p:to>
                                        <p:strVal val="visible"/>
                                      </p:to>
                                    </p:set>
                                    <p:animEffect transition="in" filter="fade">
                                      <p:cBhvr>
                                        <p:cTn id="34" dur="1000"/>
                                        <p:tgtEl>
                                          <p:spTgt spid="26627">
                                            <p:txEl>
                                              <p:pRg st="3" end="3"/>
                                            </p:txEl>
                                          </p:spTgt>
                                        </p:tgtEl>
                                      </p:cBhvr>
                                    </p:animEffect>
                                    <p:anim calcmode="lin" valueType="num">
                                      <p:cBhvr>
                                        <p:cTn id="35" dur="10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66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6627">
                                            <p:txEl>
                                              <p:pRg st="4" end="4"/>
                                            </p:txEl>
                                          </p:spTgt>
                                        </p:tgtEl>
                                        <p:attrNameLst>
                                          <p:attrName>style.visibility</p:attrName>
                                        </p:attrNameLst>
                                      </p:cBhvr>
                                      <p:to>
                                        <p:strVal val="visible"/>
                                      </p:to>
                                    </p:set>
                                    <p:animEffect transition="in" filter="fade">
                                      <p:cBhvr>
                                        <p:cTn id="41" dur="1000"/>
                                        <p:tgtEl>
                                          <p:spTgt spid="26627">
                                            <p:txEl>
                                              <p:pRg st="4" end="4"/>
                                            </p:txEl>
                                          </p:spTgt>
                                        </p:tgtEl>
                                      </p:cBhvr>
                                    </p:animEffect>
                                    <p:anim calcmode="lin" valueType="num">
                                      <p:cBhvr>
                                        <p:cTn id="42" dur="10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2662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6627">
                                            <p:txEl>
                                              <p:pRg st="5" end="5"/>
                                            </p:txEl>
                                          </p:spTgt>
                                        </p:tgtEl>
                                        <p:attrNameLst>
                                          <p:attrName>style.visibility</p:attrName>
                                        </p:attrNameLst>
                                      </p:cBhvr>
                                      <p:to>
                                        <p:strVal val="visible"/>
                                      </p:to>
                                    </p:set>
                                    <p:animEffect transition="in" filter="fade">
                                      <p:cBhvr>
                                        <p:cTn id="48" dur="1000"/>
                                        <p:tgtEl>
                                          <p:spTgt spid="26627">
                                            <p:txEl>
                                              <p:pRg st="5" end="5"/>
                                            </p:txEl>
                                          </p:spTgt>
                                        </p:tgtEl>
                                      </p:cBhvr>
                                    </p:animEffect>
                                    <p:anim calcmode="lin" valueType="num">
                                      <p:cBhvr>
                                        <p:cTn id="49" dur="10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266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6627">
                                            <p:txEl>
                                              <p:pRg st="6" end="6"/>
                                            </p:txEl>
                                          </p:spTgt>
                                        </p:tgtEl>
                                        <p:attrNameLst>
                                          <p:attrName>style.visibility</p:attrName>
                                        </p:attrNameLst>
                                      </p:cBhvr>
                                      <p:to>
                                        <p:strVal val="visible"/>
                                      </p:to>
                                    </p:set>
                                    <p:animEffect transition="in" filter="fade">
                                      <p:cBhvr>
                                        <p:cTn id="55" dur="1000"/>
                                        <p:tgtEl>
                                          <p:spTgt spid="26627">
                                            <p:txEl>
                                              <p:pRg st="6" end="6"/>
                                            </p:txEl>
                                          </p:spTgt>
                                        </p:tgtEl>
                                      </p:cBhvr>
                                    </p:animEffect>
                                    <p:anim calcmode="lin" valueType="num">
                                      <p:cBhvr>
                                        <p:cTn id="56" dur="10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2662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6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a:extLst>
              <a:ext uri="{FF2B5EF4-FFF2-40B4-BE49-F238E27FC236}">
                <a16:creationId xmlns:a16="http://schemas.microsoft.com/office/drawing/2014/main" id="{BE887AC9-61D6-4BF2-F1EB-D9870FF39661}"/>
              </a:ext>
            </a:extLst>
          </p:cNvPr>
          <p:cNvSpPr>
            <a:spLocks noGrp="1"/>
          </p:cNvSpPr>
          <p:nvPr>
            <p:ph idx="1"/>
          </p:nvPr>
        </p:nvSpPr>
        <p:spPr>
          <a:xfrm>
            <a:off x="756249" y="1090939"/>
            <a:ext cx="10679502" cy="5079521"/>
          </a:xfrm>
        </p:spPr>
        <p:txBody>
          <a:bodyPr/>
          <a:lstStyle/>
          <a:p>
            <a:pPr>
              <a:buFont typeface="Arial" panose="020B0604020202020204" pitchFamily="34" charset="0"/>
              <a:buNone/>
            </a:pPr>
            <a:r>
              <a:rPr lang="en-US" altLang="en-US" sz="2400" b="1" dirty="0">
                <a:latin typeface="Calibri" panose="020F0502020204030204" pitchFamily="34" charset="0"/>
                <a:ea typeface="Calibri" panose="020F0502020204030204" pitchFamily="34" charset="0"/>
                <a:cs typeface="Calibri" panose="020F0502020204030204" pitchFamily="34" charset="0"/>
              </a:rPr>
              <a:t>3. Customers: </a:t>
            </a:r>
            <a:r>
              <a:rPr lang="en-US" altLang="en-US" sz="2400" dirty="0">
                <a:latin typeface="Calibri" panose="020F0502020204030204" pitchFamily="34" charset="0"/>
                <a:ea typeface="Calibri" panose="020F0502020204030204" pitchFamily="34" charset="0"/>
                <a:cs typeface="Calibri" panose="020F0502020204030204" pitchFamily="34" charset="0"/>
              </a:rPr>
              <a:t>Customers buy the product of the organization for final consumption. The organization undertakes the research and development activities to analyze the needs of customers and manufacture products according to those needs.</a:t>
            </a:r>
          </a:p>
          <a:p>
            <a:pPr>
              <a:buFont typeface="Arial" panose="020B0604020202020204" pitchFamily="34" charset="0"/>
              <a:buNone/>
            </a:pPr>
            <a:r>
              <a:rPr lang="en-US" altLang="en-US" sz="2400" b="1" dirty="0">
                <a:latin typeface="Calibri" panose="020F0502020204030204" pitchFamily="34" charset="0"/>
                <a:ea typeface="Calibri" panose="020F0502020204030204" pitchFamily="34" charset="0"/>
                <a:cs typeface="Calibri" panose="020F0502020204030204" pitchFamily="34" charset="0"/>
              </a:rPr>
              <a:t>4. Competitors: </a:t>
            </a:r>
            <a:r>
              <a:rPr lang="en-US" altLang="en-US" sz="2400" dirty="0">
                <a:latin typeface="Calibri" panose="020F0502020204030204" pitchFamily="34" charset="0"/>
                <a:ea typeface="Calibri" panose="020F0502020204030204" pitchFamily="34" charset="0"/>
                <a:cs typeface="Calibri" panose="020F0502020204030204" pitchFamily="34" charset="0"/>
              </a:rPr>
              <a:t>Competition refers to a situation where various organizations offer similar products and try to gain market share by adopting different marketing strategies.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1000"/>
                                        <p:tgtEl>
                                          <p:spTgt spid="27650">
                                            <p:txEl>
                                              <p:pRg st="0" end="0"/>
                                            </p:txEl>
                                          </p:spTgt>
                                        </p:tgtEl>
                                      </p:cBhvr>
                                    </p:animEffect>
                                    <p:anim calcmode="lin" valueType="num">
                                      <p:cBhvr>
                                        <p:cTn id="8" dur="1000" fill="hold"/>
                                        <p:tgtEl>
                                          <p:spTgt spid="2765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650">
                                            <p:txEl>
                                              <p:pRg st="1" end="1"/>
                                            </p:txEl>
                                          </p:spTgt>
                                        </p:tgtEl>
                                        <p:attrNameLst>
                                          <p:attrName>style.visibility</p:attrName>
                                        </p:attrNameLst>
                                      </p:cBhvr>
                                      <p:to>
                                        <p:strVal val="visible"/>
                                      </p:to>
                                    </p:set>
                                    <p:animEffect transition="in" filter="fade">
                                      <p:cBhvr>
                                        <p:cTn id="14" dur="1000"/>
                                        <p:tgtEl>
                                          <p:spTgt spid="27650">
                                            <p:txEl>
                                              <p:pRg st="1" end="1"/>
                                            </p:txEl>
                                          </p:spTgt>
                                        </p:tgtEl>
                                      </p:cBhvr>
                                    </p:animEffect>
                                    <p:anim calcmode="lin" valueType="num">
                                      <p:cBhvr>
                                        <p:cTn id="15" dur="1000" fill="hold"/>
                                        <p:tgtEl>
                                          <p:spTgt spid="2765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765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a company&#10;&#10;AI-generated content may be incorrect.">
            <a:extLst>
              <a:ext uri="{FF2B5EF4-FFF2-40B4-BE49-F238E27FC236}">
                <a16:creationId xmlns:a16="http://schemas.microsoft.com/office/drawing/2014/main" id="{1EA0935F-7BB3-FB7B-B37F-1345E5F1BA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7500" y="1155700"/>
            <a:ext cx="8293099" cy="4584700"/>
          </a:xfrm>
        </p:spPr>
      </p:pic>
    </p:spTree>
    <p:extLst>
      <p:ext uri="{BB962C8B-B14F-4D97-AF65-F5344CB8AC3E}">
        <p14:creationId xmlns:p14="http://schemas.microsoft.com/office/powerpoint/2010/main" val="1890438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D7146-E02A-36B9-8CB5-BAE8E035511C}"/>
              </a:ext>
            </a:extLst>
          </p:cNvPr>
          <p:cNvSpPr>
            <a:spLocks noGrp="1"/>
          </p:cNvSpPr>
          <p:nvPr>
            <p:ph type="title"/>
          </p:nvPr>
        </p:nvSpPr>
        <p:spPr>
          <a:xfrm>
            <a:off x="599018" y="577851"/>
            <a:ext cx="8551333" cy="967316"/>
          </a:xfrm>
        </p:spPr>
        <p:txBody>
          <a:bodyPr/>
          <a:lstStyle/>
          <a:p>
            <a:pPr>
              <a:defRPr/>
            </a:pPr>
            <a:r>
              <a:rPr lang="en-US" b="1" dirty="0">
                <a:latin typeface="Calibri" panose="020F0502020204030204" pitchFamily="34" charset="0"/>
                <a:ea typeface="Calibri" panose="020F0502020204030204" pitchFamily="34" charset="0"/>
                <a:cs typeface="Calibri" panose="020F0502020204030204" pitchFamily="34" charset="0"/>
              </a:rPr>
              <a:t>Macro Environment</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8675" name="Content Placeholder 2">
            <a:extLst>
              <a:ext uri="{FF2B5EF4-FFF2-40B4-BE49-F238E27FC236}">
                <a16:creationId xmlns:a16="http://schemas.microsoft.com/office/drawing/2014/main" id="{1E3063F8-63FB-C3F7-9038-DEC5B28CDADC}"/>
              </a:ext>
            </a:extLst>
          </p:cNvPr>
          <p:cNvSpPr>
            <a:spLocks noGrp="1"/>
          </p:cNvSpPr>
          <p:nvPr>
            <p:ph idx="1"/>
          </p:nvPr>
        </p:nvSpPr>
        <p:spPr>
          <a:xfrm>
            <a:off x="894582" y="1716039"/>
            <a:ext cx="10262946" cy="3105429"/>
          </a:xfrm>
        </p:spPr>
        <p:txBody>
          <a:bodyPr>
            <a:normAutofit/>
          </a:bodyPr>
          <a:lstStyle/>
          <a:p>
            <a:r>
              <a:rPr lang="en-US" altLang="en-US" sz="3200" dirty="0">
                <a:latin typeface="Calibri" panose="020F0502020204030204" pitchFamily="34" charset="0"/>
                <a:ea typeface="Calibri" panose="020F0502020204030204" pitchFamily="34" charset="0"/>
                <a:cs typeface="Calibri" panose="020F0502020204030204" pitchFamily="34" charset="0"/>
              </a:rPr>
              <a:t>Macro environment involves a set of environmental factors that is beyond the control of an organization. </a:t>
            </a:r>
          </a:p>
          <a:p>
            <a:r>
              <a:rPr lang="en-US" altLang="en-US" sz="3200" dirty="0">
                <a:latin typeface="Calibri" panose="020F0502020204030204" pitchFamily="34" charset="0"/>
                <a:ea typeface="Calibri" panose="020F0502020204030204" pitchFamily="34" charset="0"/>
                <a:cs typeface="Calibri" panose="020F0502020204030204" pitchFamily="34" charset="0"/>
              </a:rPr>
              <a:t>These factors influence the organizational activities to a significant extent. </a:t>
            </a:r>
          </a:p>
          <a:p>
            <a:r>
              <a:rPr lang="en-US" altLang="en-US" sz="3200" dirty="0">
                <a:latin typeface="Calibri" panose="020F0502020204030204" pitchFamily="34" charset="0"/>
                <a:ea typeface="Calibri" panose="020F0502020204030204" pitchFamily="34" charset="0"/>
                <a:cs typeface="Calibri" panose="020F0502020204030204" pitchFamily="34" charset="0"/>
              </a:rPr>
              <a:t>The changes in macro environment bring opportunities and threats in an organization.</a:t>
            </a:r>
          </a:p>
          <a:p>
            <a:endParaRPr lang="en-US" altLang="en-US"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675">
                                            <p:txEl>
                                              <p:pRg st="0" end="0"/>
                                            </p:txEl>
                                          </p:spTgt>
                                        </p:tgtEl>
                                        <p:attrNameLst>
                                          <p:attrName>style.visibility</p:attrName>
                                        </p:attrNameLst>
                                      </p:cBhvr>
                                      <p:to>
                                        <p:strVal val="visible"/>
                                      </p:to>
                                    </p:set>
                                    <p:animEffect transition="in" filter="fade">
                                      <p:cBhvr>
                                        <p:cTn id="14" dur="1000"/>
                                        <p:tgtEl>
                                          <p:spTgt spid="28675">
                                            <p:txEl>
                                              <p:pRg st="0" end="0"/>
                                            </p:txEl>
                                          </p:spTgt>
                                        </p:tgtEl>
                                      </p:cBhvr>
                                    </p:animEffect>
                                    <p:anim calcmode="lin" valueType="num">
                                      <p:cBhvr>
                                        <p:cTn id="15" dur="10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86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8675">
                                            <p:txEl>
                                              <p:pRg st="1" end="1"/>
                                            </p:txEl>
                                          </p:spTgt>
                                        </p:tgtEl>
                                        <p:attrNameLst>
                                          <p:attrName>style.visibility</p:attrName>
                                        </p:attrNameLst>
                                      </p:cBhvr>
                                      <p:to>
                                        <p:strVal val="visible"/>
                                      </p:to>
                                    </p:set>
                                    <p:animEffect transition="in" filter="fade">
                                      <p:cBhvr>
                                        <p:cTn id="21" dur="1000"/>
                                        <p:tgtEl>
                                          <p:spTgt spid="28675">
                                            <p:txEl>
                                              <p:pRg st="1" end="1"/>
                                            </p:txEl>
                                          </p:spTgt>
                                        </p:tgtEl>
                                      </p:cBhvr>
                                    </p:animEffect>
                                    <p:anim calcmode="lin" valueType="num">
                                      <p:cBhvr>
                                        <p:cTn id="22" dur="10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86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675">
                                            <p:txEl>
                                              <p:pRg st="2" end="2"/>
                                            </p:txEl>
                                          </p:spTgt>
                                        </p:tgtEl>
                                        <p:attrNameLst>
                                          <p:attrName>style.visibility</p:attrName>
                                        </p:attrNameLst>
                                      </p:cBhvr>
                                      <p:to>
                                        <p:strVal val="visible"/>
                                      </p:to>
                                    </p:set>
                                    <p:animEffect transition="in" filter="fade">
                                      <p:cBhvr>
                                        <p:cTn id="28" dur="1000"/>
                                        <p:tgtEl>
                                          <p:spTgt spid="28675">
                                            <p:txEl>
                                              <p:pRg st="2" end="2"/>
                                            </p:txEl>
                                          </p:spTgt>
                                        </p:tgtEl>
                                      </p:cBhvr>
                                    </p:animEffect>
                                    <p:anim calcmode="lin" valueType="num">
                                      <p:cBhvr>
                                        <p:cTn id="29" dur="10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86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67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E817-64EC-A239-2D00-C6008FDE0664}"/>
              </a:ext>
            </a:extLst>
          </p:cNvPr>
          <p:cNvSpPr>
            <a:spLocks noGrp="1"/>
          </p:cNvSpPr>
          <p:nvPr>
            <p:ph type="title"/>
          </p:nvPr>
        </p:nvSpPr>
        <p:spPr>
          <a:xfrm>
            <a:off x="599018" y="577851"/>
            <a:ext cx="8551333" cy="967316"/>
          </a:xfrm>
        </p:spPr>
        <p:txBody>
          <a:bodyPr/>
          <a:lstStyle/>
          <a:p>
            <a:pPr>
              <a:defRPr/>
            </a:pPr>
            <a:r>
              <a:rPr lang="en-US" altLang="en-US" sz="4400" b="1" dirty="0">
                <a:latin typeface="Calibri" panose="020F0502020204030204" pitchFamily="34" charset="0"/>
                <a:ea typeface="Calibri" panose="020F0502020204030204" pitchFamily="34" charset="0"/>
                <a:cs typeface="Calibri" panose="020F0502020204030204" pitchFamily="34" charset="0"/>
              </a:rPr>
              <a:t>Demographic Environment:</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9699" name="Content Placeholder 2">
            <a:extLst>
              <a:ext uri="{FF2B5EF4-FFF2-40B4-BE49-F238E27FC236}">
                <a16:creationId xmlns:a16="http://schemas.microsoft.com/office/drawing/2014/main" id="{0F9E975A-E104-77AE-836F-3B2213F37350}"/>
              </a:ext>
            </a:extLst>
          </p:cNvPr>
          <p:cNvSpPr>
            <a:spLocks noGrp="1"/>
          </p:cNvSpPr>
          <p:nvPr>
            <p:ph idx="1"/>
          </p:nvPr>
        </p:nvSpPr>
        <p:spPr>
          <a:xfrm>
            <a:off x="690113" y="1595967"/>
            <a:ext cx="10714008" cy="4357361"/>
          </a:xfrm>
        </p:spPr>
        <p:txBody>
          <a:bodyPr>
            <a:normAutofit/>
          </a:bodyPr>
          <a:lstStyle/>
          <a:p>
            <a:pPr algn="just"/>
            <a:r>
              <a:rPr lang="en-US" altLang="en-US" sz="2400" dirty="0">
                <a:latin typeface="Calibri" panose="020F0502020204030204" pitchFamily="34" charset="0"/>
                <a:ea typeface="Calibri" panose="020F0502020204030204" pitchFamily="34" charset="0"/>
                <a:cs typeface="Calibri" panose="020F0502020204030204" pitchFamily="34" charset="0"/>
              </a:rPr>
              <a:t>Demographic environment is the scientific study of human population in terms of elements, such as age, gender, education, occupation, income, and location.</a:t>
            </a:r>
          </a:p>
          <a:p>
            <a:pPr algn="just"/>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Provides a </a:t>
            </a:r>
            <a:r>
              <a:rPr kumimoji="0" lang="en-US"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consumer profile</a:t>
            </a: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essential for market segmentation.</a:t>
            </a:r>
          </a:p>
          <a:p>
            <a:pPr marL="0" indent="0" algn="just">
              <a:buNone/>
            </a:pPr>
            <a:endPar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Example:</a:t>
            </a: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Census data helps businesses understand the consumer base. </a:t>
            </a:r>
          </a:p>
          <a:p>
            <a:pPr marL="457200" lvl="1" indent="0" eaLnBrk="0" fontAlgn="base" hangingPunct="0">
              <a:lnSpc>
                <a:spcPct val="100000"/>
              </a:lnSpc>
              <a:spcBef>
                <a:spcPct val="0"/>
              </a:spcBef>
              <a:spcAft>
                <a:spcPct val="0"/>
              </a:spcAft>
              <a:buFontTx/>
              <a:buChar char="•"/>
            </a:pPr>
            <a:r>
              <a:rPr lang="en-US" altLang="en-US" dirty="0">
                <a:latin typeface="Calibri" panose="020F0502020204030204" pitchFamily="34" charset="0"/>
                <a:ea typeface="Calibri" panose="020F0502020204030204" pitchFamily="34" charset="0"/>
                <a:cs typeface="Calibri" panose="020F0502020204030204" pitchFamily="34" charset="0"/>
              </a:rPr>
              <a:t>Indian has younger population as compared to many countries</a:t>
            </a:r>
          </a:p>
          <a:p>
            <a:pPr marL="914400" lvl="2"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7</a:t>
            </a:r>
            <a:r>
              <a:rPr kumimoji="0" lang="en-US" altLang="en-US"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out of 10 young consumers prefer to buy less</a:t>
            </a:r>
            <a:r>
              <a:rPr lang="en-US" altLang="en-US" dirty="0">
                <a:latin typeface="Calibri" panose="020F0502020204030204" pitchFamily="34" charset="0"/>
                <a:ea typeface="Calibri" panose="020F0502020204030204" pitchFamily="34" charset="0"/>
                <a:cs typeface="Calibri" panose="020F0502020204030204" pitchFamily="34" charset="0"/>
              </a:rPr>
              <a:t>-</a:t>
            </a:r>
            <a:r>
              <a:rPr kumimoji="0" lang="en-US" altLang="en-US"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known brands in FMCG categories</a:t>
            </a:r>
          </a:p>
          <a:p>
            <a:pPr marL="914400" lvl="2" indent="0" eaLnBrk="0" fontAlgn="base" hangingPunct="0">
              <a:lnSpc>
                <a:spcPct val="100000"/>
              </a:lnSpc>
              <a:spcBef>
                <a:spcPct val="0"/>
              </a:spcBef>
              <a:spcAft>
                <a:spcPct val="0"/>
              </a:spcAft>
              <a:buFontTx/>
              <a:buChar char="•"/>
            </a:pPr>
            <a:r>
              <a:rPr lang="en-US" altLang="en-US" baseline="0" dirty="0">
                <a:latin typeface="Calibri" panose="020F0502020204030204" pitchFamily="34" charset="0"/>
                <a:ea typeface="Calibri" panose="020F0502020204030204" pitchFamily="34" charset="0"/>
                <a:cs typeface="Calibri" panose="020F0502020204030204" pitchFamily="34" charset="0"/>
              </a:rPr>
              <a:t>Millennial and Gen Z audiences lean towards socially and environmentally sustainable choices</a:t>
            </a:r>
          </a:p>
          <a:p>
            <a:pPr marL="914400" lvl="2" indent="0" eaLnBrk="0" fontAlgn="base" hangingPunct="0">
              <a:lnSpc>
                <a:spcPct val="100000"/>
              </a:lnSpc>
              <a:spcBef>
                <a:spcPct val="0"/>
              </a:spcBef>
              <a:spcAft>
                <a:spcPct val="0"/>
              </a:spcAft>
              <a:buFontTx/>
              <a:buChar char="•"/>
            </a:pPr>
            <a:r>
              <a:rPr lang="en-US" altLang="en-US" dirty="0">
                <a:latin typeface="Calibri" panose="020F0502020204030204" pitchFamily="34" charset="0"/>
                <a:ea typeface="Calibri" panose="020F0502020204030204" pitchFamily="34" charset="0"/>
                <a:cs typeface="Calibri" panose="020F0502020204030204" pitchFamily="34" charset="0"/>
              </a:rPr>
              <a:t>Groceries and snacks witnessed a threefold rise in online deliveries</a:t>
            </a:r>
            <a:endParaRPr lang="en-US" altLang="en-US" baseline="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4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endParaRPr lang="en-US" altLang="en-US" sz="24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altLang="en-US"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9699">
                                            <p:txEl>
                                              <p:pRg st="0" end="0"/>
                                            </p:txEl>
                                          </p:spTgt>
                                        </p:tgtEl>
                                        <p:attrNameLst>
                                          <p:attrName>style.visibility</p:attrName>
                                        </p:attrNameLst>
                                      </p:cBhvr>
                                      <p:to>
                                        <p:strVal val="visible"/>
                                      </p:to>
                                    </p:set>
                                    <p:animEffect transition="in" filter="fade">
                                      <p:cBhvr>
                                        <p:cTn id="14" dur="1000"/>
                                        <p:tgtEl>
                                          <p:spTgt spid="29699">
                                            <p:txEl>
                                              <p:pRg st="0" end="0"/>
                                            </p:txEl>
                                          </p:spTgt>
                                        </p:tgtEl>
                                      </p:cBhvr>
                                    </p:animEffect>
                                    <p:anim calcmode="lin" valueType="num">
                                      <p:cBhvr>
                                        <p:cTn id="15"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96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699">
                                            <p:txEl>
                                              <p:pRg st="1" end="1"/>
                                            </p:txEl>
                                          </p:spTgt>
                                        </p:tgtEl>
                                        <p:attrNameLst>
                                          <p:attrName>style.visibility</p:attrName>
                                        </p:attrNameLst>
                                      </p:cBhvr>
                                      <p:to>
                                        <p:strVal val="visible"/>
                                      </p:to>
                                    </p:set>
                                    <p:animEffect transition="in" filter="fade">
                                      <p:cBhvr>
                                        <p:cTn id="21" dur="1000"/>
                                        <p:tgtEl>
                                          <p:spTgt spid="29699">
                                            <p:txEl>
                                              <p:pRg st="1" end="1"/>
                                            </p:txEl>
                                          </p:spTgt>
                                        </p:tgtEl>
                                      </p:cBhvr>
                                    </p:animEffect>
                                    <p:anim calcmode="lin" valueType="num">
                                      <p:cBhvr>
                                        <p:cTn id="22"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699">
                                            <p:txEl>
                                              <p:pRg st="3" end="3"/>
                                            </p:txEl>
                                          </p:spTgt>
                                        </p:tgtEl>
                                        <p:attrNameLst>
                                          <p:attrName>style.visibility</p:attrName>
                                        </p:attrNameLst>
                                      </p:cBhvr>
                                      <p:to>
                                        <p:strVal val="visible"/>
                                      </p:to>
                                    </p:set>
                                    <p:animEffect transition="in" filter="fade">
                                      <p:cBhvr>
                                        <p:cTn id="28" dur="1000"/>
                                        <p:tgtEl>
                                          <p:spTgt spid="29699">
                                            <p:txEl>
                                              <p:pRg st="3" end="3"/>
                                            </p:txEl>
                                          </p:spTgt>
                                        </p:tgtEl>
                                      </p:cBhvr>
                                    </p:animEffect>
                                    <p:anim calcmode="lin" valueType="num">
                                      <p:cBhvr>
                                        <p:cTn id="29"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9699">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9699">
                                            <p:txEl>
                                              <p:pRg st="4" end="4"/>
                                            </p:txEl>
                                          </p:spTgt>
                                        </p:tgtEl>
                                        <p:attrNameLst>
                                          <p:attrName>style.visibility</p:attrName>
                                        </p:attrNameLst>
                                      </p:cBhvr>
                                      <p:to>
                                        <p:strVal val="visible"/>
                                      </p:to>
                                    </p:set>
                                    <p:animEffect transition="in" filter="fade">
                                      <p:cBhvr>
                                        <p:cTn id="33" dur="1000"/>
                                        <p:tgtEl>
                                          <p:spTgt spid="29699">
                                            <p:txEl>
                                              <p:pRg st="4" end="4"/>
                                            </p:txEl>
                                          </p:spTgt>
                                        </p:tgtEl>
                                      </p:cBhvr>
                                    </p:animEffect>
                                    <p:anim calcmode="lin" valueType="num">
                                      <p:cBhvr>
                                        <p:cTn id="34" dur="10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9699">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9699">
                                            <p:txEl>
                                              <p:pRg st="5" end="5"/>
                                            </p:txEl>
                                          </p:spTgt>
                                        </p:tgtEl>
                                        <p:attrNameLst>
                                          <p:attrName>style.visibility</p:attrName>
                                        </p:attrNameLst>
                                      </p:cBhvr>
                                      <p:to>
                                        <p:strVal val="visible"/>
                                      </p:to>
                                    </p:set>
                                    <p:animEffect transition="in" filter="fade">
                                      <p:cBhvr>
                                        <p:cTn id="38" dur="1000"/>
                                        <p:tgtEl>
                                          <p:spTgt spid="29699">
                                            <p:txEl>
                                              <p:pRg st="5" end="5"/>
                                            </p:txEl>
                                          </p:spTgt>
                                        </p:tgtEl>
                                      </p:cBhvr>
                                    </p:animEffect>
                                    <p:anim calcmode="lin" valueType="num">
                                      <p:cBhvr>
                                        <p:cTn id="39" dur="10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9699">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9699">
                                            <p:txEl>
                                              <p:pRg st="6" end="6"/>
                                            </p:txEl>
                                          </p:spTgt>
                                        </p:tgtEl>
                                        <p:attrNameLst>
                                          <p:attrName>style.visibility</p:attrName>
                                        </p:attrNameLst>
                                      </p:cBhvr>
                                      <p:to>
                                        <p:strVal val="visible"/>
                                      </p:to>
                                    </p:set>
                                    <p:animEffect transition="in" filter="fade">
                                      <p:cBhvr>
                                        <p:cTn id="43" dur="1000"/>
                                        <p:tgtEl>
                                          <p:spTgt spid="29699">
                                            <p:txEl>
                                              <p:pRg st="6" end="6"/>
                                            </p:txEl>
                                          </p:spTgt>
                                        </p:tgtEl>
                                      </p:cBhvr>
                                    </p:animEffect>
                                    <p:anim calcmode="lin" valueType="num">
                                      <p:cBhvr>
                                        <p:cTn id="44" dur="1000" fill="hold"/>
                                        <p:tgtEl>
                                          <p:spTgt spid="2969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9699">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9699">
                                            <p:txEl>
                                              <p:pRg st="7" end="7"/>
                                            </p:txEl>
                                          </p:spTgt>
                                        </p:tgtEl>
                                        <p:attrNameLst>
                                          <p:attrName>style.visibility</p:attrName>
                                        </p:attrNameLst>
                                      </p:cBhvr>
                                      <p:to>
                                        <p:strVal val="visible"/>
                                      </p:to>
                                    </p:set>
                                    <p:animEffect transition="in" filter="fade">
                                      <p:cBhvr>
                                        <p:cTn id="48" dur="1000"/>
                                        <p:tgtEl>
                                          <p:spTgt spid="29699">
                                            <p:txEl>
                                              <p:pRg st="7" end="7"/>
                                            </p:txEl>
                                          </p:spTgt>
                                        </p:tgtEl>
                                      </p:cBhvr>
                                    </p:animEffect>
                                    <p:anim calcmode="lin" valueType="num">
                                      <p:cBhvr>
                                        <p:cTn id="49" dur="1000" fill="hold"/>
                                        <p:tgtEl>
                                          <p:spTgt spid="29699">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2969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69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84F93-607F-01BF-BC5E-3056F347B3B0}"/>
              </a:ext>
            </a:extLst>
          </p:cNvPr>
          <p:cNvSpPr>
            <a:spLocks noGrp="1"/>
          </p:cNvSpPr>
          <p:nvPr>
            <p:ph type="title"/>
          </p:nvPr>
        </p:nvSpPr>
        <p:spPr>
          <a:xfrm>
            <a:off x="599018" y="577851"/>
            <a:ext cx="8551333" cy="967316"/>
          </a:xfrm>
        </p:spPr>
        <p:txBody>
          <a:bodyPr/>
          <a:lstStyle/>
          <a:p>
            <a:pPr>
              <a:defRPr/>
            </a:pPr>
            <a:r>
              <a:rPr lang="en-US" altLang="en-US" sz="4400" b="1" dirty="0">
                <a:latin typeface="Calibri" panose="020F0502020204030204" pitchFamily="34" charset="0"/>
                <a:ea typeface="Calibri" panose="020F0502020204030204" pitchFamily="34" charset="0"/>
                <a:cs typeface="Calibri" panose="020F0502020204030204" pitchFamily="34" charset="0"/>
              </a:rPr>
              <a:t>Economic Environment</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0723" name="Content Placeholder 2">
            <a:extLst>
              <a:ext uri="{FF2B5EF4-FFF2-40B4-BE49-F238E27FC236}">
                <a16:creationId xmlns:a16="http://schemas.microsoft.com/office/drawing/2014/main" id="{F1B87476-0C01-8B1C-37D3-22F5C407D3E0}"/>
              </a:ext>
            </a:extLst>
          </p:cNvPr>
          <p:cNvSpPr>
            <a:spLocks noGrp="1"/>
          </p:cNvSpPr>
          <p:nvPr>
            <p:ph idx="1"/>
          </p:nvPr>
        </p:nvSpPr>
        <p:spPr>
          <a:xfrm>
            <a:off x="599018" y="1598082"/>
            <a:ext cx="10839608" cy="4682067"/>
          </a:xfrm>
        </p:spPr>
        <p:txBody>
          <a:bodyPr>
            <a:normAutofit/>
          </a:bodyPr>
          <a:lstStyle/>
          <a:p>
            <a:r>
              <a:rPr lang="en-US" altLang="en-US" sz="2000" dirty="0">
                <a:latin typeface="Calibri" panose="020F0502020204030204" pitchFamily="34" charset="0"/>
                <a:ea typeface="Calibri" panose="020F0502020204030204" pitchFamily="34" charset="0"/>
                <a:cs typeface="Calibri" panose="020F0502020204030204" pitchFamily="34" charset="0"/>
              </a:rPr>
              <a:t> The economic environment affects the organization’s cost structure and customers’ purchasing power. The purchasing power of a customer depends on the current income, prices of the product, savings, and credit availability.</a:t>
            </a:r>
          </a:p>
          <a:p>
            <a:r>
              <a:rPr lang="en-US" altLang="en-US" sz="2000" dirty="0">
                <a:latin typeface="Calibri" panose="020F0502020204030204" pitchFamily="34" charset="0"/>
                <a:ea typeface="Calibri" panose="020F0502020204030204" pitchFamily="34" charset="0"/>
                <a:cs typeface="Calibri" panose="020F0502020204030204" pitchFamily="34" charset="0"/>
              </a:rPr>
              <a:t> The factors of the economic environment are as follows:</a:t>
            </a:r>
          </a:p>
          <a:p>
            <a:pPr lvl="1"/>
            <a:r>
              <a:rPr lang="en-US" altLang="en-US" sz="2000" b="1" dirty="0">
                <a:latin typeface="Calibri" panose="020F0502020204030204" pitchFamily="34" charset="0"/>
                <a:ea typeface="Calibri" panose="020F0502020204030204" pitchFamily="34" charset="0"/>
                <a:cs typeface="Calibri" panose="020F0502020204030204" pitchFamily="34" charset="0"/>
              </a:rPr>
              <a:t>Inflation</a:t>
            </a:r>
            <a:r>
              <a:rPr lang="en-US" altLang="en-US" sz="2000" dirty="0">
                <a:latin typeface="Calibri" panose="020F0502020204030204" pitchFamily="34" charset="0"/>
                <a:ea typeface="Calibri" panose="020F0502020204030204" pitchFamily="34" charset="0"/>
                <a:cs typeface="Calibri" panose="020F0502020204030204" pitchFamily="34" charset="0"/>
              </a:rPr>
              <a:t>: It influences the customers’ demand for different products. For example, higher petrol prices lead to a fall in demand for cars.</a:t>
            </a:r>
          </a:p>
          <a:p>
            <a:pPr lvl="1"/>
            <a:r>
              <a:rPr lang="en-US" altLang="en-US" sz="2000" b="1" dirty="0">
                <a:latin typeface="Calibri" panose="020F0502020204030204" pitchFamily="34" charset="0"/>
                <a:ea typeface="Calibri" panose="020F0502020204030204" pitchFamily="34" charset="0"/>
                <a:cs typeface="Calibri" panose="020F0502020204030204" pitchFamily="34" charset="0"/>
              </a:rPr>
              <a:t>Interest Rates</a:t>
            </a:r>
            <a:r>
              <a:rPr lang="en-US" altLang="en-US" sz="2000" dirty="0">
                <a:latin typeface="Calibri" panose="020F0502020204030204" pitchFamily="34" charset="0"/>
                <a:ea typeface="Calibri" panose="020F0502020204030204" pitchFamily="34" charset="0"/>
                <a:cs typeface="Calibri" panose="020F0502020204030204" pitchFamily="34" charset="0"/>
              </a:rPr>
              <a:t>: It determines the borrowing activities of the organization. For example, increase in interest rates for loan may lead organizations to cut their important activities.</a:t>
            </a:r>
          </a:p>
          <a:p>
            <a:pPr lvl="1"/>
            <a:r>
              <a:rPr lang="en-US" altLang="en-US" sz="2000" b="1" dirty="0">
                <a:latin typeface="Calibri" panose="020F0502020204030204" pitchFamily="34" charset="0"/>
                <a:ea typeface="Calibri" panose="020F0502020204030204" pitchFamily="34" charset="0"/>
                <a:cs typeface="Calibri" panose="020F0502020204030204" pitchFamily="34" charset="0"/>
              </a:rPr>
              <a:t>Unemployment:</a:t>
            </a:r>
            <a:r>
              <a:rPr lang="en-US" altLang="en-US" sz="2000" dirty="0">
                <a:latin typeface="Calibri" panose="020F0502020204030204" pitchFamily="34" charset="0"/>
                <a:ea typeface="Calibri" panose="020F0502020204030204" pitchFamily="34" charset="0"/>
                <a:cs typeface="Calibri" panose="020F0502020204030204" pitchFamily="34" charset="0"/>
              </a:rPr>
              <a:t> It leads to a no income state, which affects the purchasing power of an individual. </a:t>
            </a:r>
          </a:p>
          <a:p>
            <a:pPr lvl="1"/>
            <a:r>
              <a:rPr lang="en-US" altLang="en-US" sz="2000" b="1" dirty="0">
                <a:latin typeface="Calibri" panose="020F0502020204030204" pitchFamily="34" charset="0"/>
                <a:ea typeface="Calibri" panose="020F0502020204030204" pitchFamily="34" charset="0"/>
                <a:cs typeface="Calibri" panose="020F0502020204030204" pitchFamily="34" charset="0"/>
              </a:rPr>
              <a:t>Monetary and Fiscal Policy:</a:t>
            </a:r>
            <a:r>
              <a:rPr lang="en-US" altLang="en-US" sz="2000" dirty="0">
                <a:latin typeface="Calibri" panose="020F0502020204030204" pitchFamily="34" charset="0"/>
                <a:ea typeface="Calibri" panose="020F0502020204030204" pitchFamily="34" charset="0"/>
                <a:cs typeface="Calibri" panose="020F0502020204030204" pitchFamily="34" charset="0"/>
              </a:rPr>
              <a:t> It affects all the organizations. The monetary policy stabilizes the economy by controlling the interest rates and money supply in an economy; where as, fiscal policy regulates the government spending in various areas by collecting the revenue from the citizens by taxing their income.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23">
                                            <p:txEl>
                                              <p:pRg st="0" end="0"/>
                                            </p:txEl>
                                          </p:spTgt>
                                        </p:tgtEl>
                                        <p:attrNameLst>
                                          <p:attrName>style.visibility</p:attrName>
                                        </p:attrNameLst>
                                      </p:cBhvr>
                                      <p:to>
                                        <p:strVal val="visible"/>
                                      </p:to>
                                    </p:set>
                                    <p:animEffect transition="in" filter="fade">
                                      <p:cBhvr>
                                        <p:cTn id="14" dur="1000"/>
                                        <p:tgtEl>
                                          <p:spTgt spid="30723">
                                            <p:txEl>
                                              <p:pRg st="0" end="0"/>
                                            </p:txEl>
                                          </p:spTgt>
                                        </p:tgtEl>
                                      </p:cBhvr>
                                    </p:animEffect>
                                    <p:anim calcmode="lin" valueType="num">
                                      <p:cBhvr>
                                        <p:cTn id="15"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23">
                                            <p:txEl>
                                              <p:pRg st="1" end="1"/>
                                            </p:txEl>
                                          </p:spTgt>
                                        </p:tgtEl>
                                        <p:attrNameLst>
                                          <p:attrName>style.visibility</p:attrName>
                                        </p:attrNameLst>
                                      </p:cBhvr>
                                      <p:to>
                                        <p:strVal val="visible"/>
                                      </p:to>
                                    </p:set>
                                    <p:animEffect transition="in" filter="fade">
                                      <p:cBhvr>
                                        <p:cTn id="21" dur="1000"/>
                                        <p:tgtEl>
                                          <p:spTgt spid="30723">
                                            <p:txEl>
                                              <p:pRg st="1" end="1"/>
                                            </p:txEl>
                                          </p:spTgt>
                                        </p:tgtEl>
                                      </p:cBhvr>
                                    </p:animEffect>
                                    <p:anim calcmode="lin" valueType="num">
                                      <p:cBhvr>
                                        <p:cTn id="22"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072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0723">
                                            <p:txEl>
                                              <p:pRg st="2" end="2"/>
                                            </p:txEl>
                                          </p:spTgt>
                                        </p:tgtEl>
                                        <p:attrNameLst>
                                          <p:attrName>style.visibility</p:attrName>
                                        </p:attrNameLst>
                                      </p:cBhvr>
                                      <p:to>
                                        <p:strVal val="visible"/>
                                      </p:to>
                                    </p:set>
                                    <p:animEffect transition="in" filter="fade">
                                      <p:cBhvr>
                                        <p:cTn id="26" dur="1000"/>
                                        <p:tgtEl>
                                          <p:spTgt spid="30723">
                                            <p:txEl>
                                              <p:pRg st="2" end="2"/>
                                            </p:txEl>
                                          </p:spTgt>
                                        </p:tgtEl>
                                      </p:cBhvr>
                                    </p:animEffect>
                                    <p:anim calcmode="lin" valueType="num">
                                      <p:cBhvr>
                                        <p:cTn id="27"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072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0723">
                                            <p:txEl>
                                              <p:pRg st="3" end="3"/>
                                            </p:txEl>
                                          </p:spTgt>
                                        </p:tgtEl>
                                        <p:attrNameLst>
                                          <p:attrName>style.visibility</p:attrName>
                                        </p:attrNameLst>
                                      </p:cBhvr>
                                      <p:to>
                                        <p:strVal val="visible"/>
                                      </p:to>
                                    </p:set>
                                    <p:animEffect transition="in" filter="fade">
                                      <p:cBhvr>
                                        <p:cTn id="31" dur="1000"/>
                                        <p:tgtEl>
                                          <p:spTgt spid="30723">
                                            <p:txEl>
                                              <p:pRg st="3" end="3"/>
                                            </p:txEl>
                                          </p:spTgt>
                                        </p:tgtEl>
                                      </p:cBhvr>
                                    </p:animEffect>
                                    <p:anim calcmode="lin" valueType="num">
                                      <p:cBhvr>
                                        <p:cTn id="32" dur="10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072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0723">
                                            <p:txEl>
                                              <p:pRg st="4" end="4"/>
                                            </p:txEl>
                                          </p:spTgt>
                                        </p:tgtEl>
                                        <p:attrNameLst>
                                          <p:attrName>style.visibility</p:attrName>
                                        </p:attrNameLst>
                                      </p:cBhvr>
                                      <p:to>
                                        <p:strVal val="visible"/>
                                      </p:to>
                                    </p:set>
                                    <p:animEffect transition="in" filter="fade">
                                      <p:cBhvr>
                                        <p:cTn id="36" dur="1000"/>
                                        <p:tgtEl>
                                          <p:spTgt spid="30723">
                                            <p:txEl>
                                              <p:pRg st="4" end="4"/>
                                            </p:txEl>
                                          </p:spTgt>
                                        </p:tgtEl>
                                      </p:cBhvr>
                                    </p:animEffect>
                                    <p:anim calcmode="lin" valueType="num">
                                      <p:cBhvr>
                                        <p:cTn id="37" dur="10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0723">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723">
                                            <p:txEl>
                                              <p:pRg st="5" end="5"/>
                                            </p:txEl>
                                          </p:spTgt>
                                        </p:tgtEl>
                                        <p:attrNameLst>
                                          <p:attrName>style.visibility</p:attrName>
                                        </p:attrNameLst>
                                      </p:cBhvr>
                                      <p:to>
                                        <p:strVal val="visible"/>
                                      </p:to>
                                    </p:set>
                                    <p:animEffect transition="in" filter="fade">
                                      <p:cBhvr>
                                        <p:cTn id="41" dur="1000"/>
                                        <p:tgtEl>
                                          <p:spTgt spid="30723">
                                            <p:txEl>
                                              <p:pRg st="5" end="5"/>
                                            </p:txEl>
                                          </p:spTgt>
                                        </p:tgtEl>
                                      </p:cBhvr>
                                    </p:animEffect>
                                    <p:anim calcmode="lin" valueType="num">
                                      <p:cBhvr>
                                        <p:cTn id="42" dur="10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072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7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8EF225-CE22-CCD4-5E14-3BE0C903DB0A}"/>
              </a:ext>
            </a:extLst>
          </p:cNvPr>
          <p:cNvPicPr>
            <a:picLocks noChangeAspect="1"/>
          </p:cNvPicPr>
          <p:nvPr/>
        </p:nvPicPr>
        <p:blipFill>
          <a:blip r:embed="rId2"/>
          <a:stretch>
            <a:fillRect/>
          </a:stretch>
        </p:blipFill>
        <p:spPr>
          <a:xfrm>
            <a:off x="683491" y="738909"/>
            <a:ext cx="10667999" cy="5445998"/>
          </a:xfrm>
          <a:prstGeom prst="rect">
            <a:avLst/>
          </a:prstGeom>
        </p:spPr>
      </p:pic>
    </p:spTree>
    <p:extLst>
      <p:ext uri="{BB962C8B-B14F-4D97-AF65-F5344CB8AC3E}">
        <p14:creationId xmlns:p14="http://schemas.microsoft.com/office/powerpoint/2010/main" val="352072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a:extLst>
              <a:ext uri="{FF2B5EF4-FFF2-40B4-BE49-F238E27FC236}">
                <a16:creationId xmlns:a16="http://schemas.microsoft.com/office/drawing/2014/main" id="{76288236-BF31-8D24-5EF2-EF9616F70B0A}"/>
              </a:ext>
            </a:extLst>
          </p:cNvPr>
          <p:cNvSpPr>
            <a:spLocks noGrp="1"/>
          </p:cNvSpPr>
          <p:nvPr>
            <p:ph idx="1"/>
          </p:nvPr>
        </p:nvSpPr>
        <p:spPr>
          <a:xfrm>
            <a:off x="950822" y="898585"/>
            <a:ext cx="10290355" cy="6477000"/>
          </a:xfrm>
        </p:spPr>
        <p:txBody>
          <a:bodyPr/>
          <a:lstStyle/>
          <a:p>
            <a:r>
              <a:rPr lang="en-US" altLang="en-US" b="1" dirty="0">
                <a:latin typeface="Calibri" panose="020F0502020204030204" pitchFamily="34" charset="0"/>
                <a:ea typeface="Calibri" panose="020F0502020204030204" pitchFamily="34" charset="0"/>
                <a:cs typeface="Calibri" panose="020F0502020204030204" pitchFamily="34" charset="0"/>
              </a:rPr>
              <a:t>Socio-Cultural Environment</a:t>
            </a:r>
            <a:endParaRPr lang="en-US" altLang="en-US" dirty="0">
              <a:latin typeface="Calibri" panose="020F0502020204030204" pitchFamily="34" charset="0"/>
              <a:ea typeface="Calibri" panose="020F0502020204030204" pitchFamily="34" charset="0"/>
              <a:cs typeface="Calibri" panose="020F0502020204030204" pitchFamily="34" charset="0"/>
            </a:endParaRPr>
          </a:p>
          <a:p>
            <a:pPr lvl="1" algn="just"/>
            <a:r>
              <a:rPr lang="en-US" altLang="en-US" sz="2000" dirty="0">
                <a:latin typeface="Calibri" panose="020F0502020204030204" pitchFamily="34" charset="0"/>
                <a:ea typeface="Calibri" panose="020F0502020204030204" pitchFamily="34" charset="0"/>
                <a:cs typeface="Calibri" panose="020F0502020204030204" pitchFamily="34" charset="0"/>
              </a:rPr>
              <a:t>Socio-cultural environment comprises forces, such as society’s basic values, attitudes, perception, and behavior. </a:t>
            </a:r>
          </a:p>
          <a:p>
            <a:pPr lvl="1" algn="just"/>
            <a:r>
              <a:rPr lang="en-US" altLang="en-US" sz="2000" dirty="0">
                <a:latin typeface="Calibri" panose="020F0502020204030204" pitchFamily="34" charset="0"/>
                <a:ea typeface="Calibri" panose="020F0502020204030204" pitchFamily="34" charset="0"/>
                <a:cs typeface="Calibri" panose="020F0502020204030204" pitchFamily="34" charset="0"/>
              </a:rPr>
              <a:t>These forces help in determining that what type of products customers prefer, what influences the purchase attitude or decision, which brand they prefer, and at what time they buy the products</a:t>
            </a:r>
          </a:p>
          <a:p>
            <a:pPr lvl="1" algn="just"/>
            <a:r>
              <a:rPr lang="en-US" altLang="en-US" sz="2000" dirty="0">
                <a:latin typeface="Calibri" panose="020F0502020204030204" pitchFamily="34" charset="0"/>
                <a:ea typeface="Calibri" panose="020F0502020204030204" pitchFamily="34" charset="0"/>
                <a:cs typeface="Calibri" panose="020F0502020204030204" pitchFamily="34" charset="0"/>
              </a:rPr>
              <a:t>Trends: changing lifestyles of people, changing role of women, joint to nuclear family</a:t>
            </a:r>
          </a:p>
          <a:p>
            <a:pPr lvl="1" algn="just"/>
            <a:r>
              <a:rPr lang="en-US" sz="2000" dirty="0">
                <a:latin typeface="Calibri" panose="020F0502020204030204" pitchFamily="34" charset="0"/>
                <a:ea typeface="Calibri" panose="020F0502020204030204" pitchFamily="34" charset="0"/>
                <a:cs typeface="Calibri" panose="020F0502020204030204" pitchFamily="34" charset="0"/>
              </a:rPr>
              <a:t>Examples: Ayurveda-based brands (Himalaya), organic consumer preferences, Urbanization and Western influences shaping modern marketing trends</a:t>
            </a:r>
          </a:p>
          <a:p>
            <a:pPr lvl="1" algn="just"/>
            <a:endParaRPr lang="en-US" altLang="en-US" sz="2000" dirty="0">
              <a:latin typeface="Calibri" panose="020F0502020204030204" pitchFamily="34" charset="0"/>
              <a:ea typeface="Calibri" panose="020F0502020204030204" pitchFamily="34" charset="0"/>
              <a:cs typeface="Calibri" panose="020F0502020204030204" pitchFamily="34" charset="0"/>
            </a:endParaRPr>
          </a:p>
          <a:p>
            <a:pPr algn="just"/>
            <a:r>
              <a:rPr lang="en-US" altLang="en-US" sz="2400" b="1" dirty="0">
                <a:latin typeface="Calibri" panose="020F0502020204030204" pitchFamily="34" charset="0"/>
                <a:ea typeface="Calibri" panose="020F0502020204030204" pitchFamily="34" charset="0"/>
                <a:cs typeface="Calibri" panose="020F0502020204030204" pitchFamily="34" charset="0"/>
              </a:rPr>
              <a:t>Natural Environment</a:t>
            </a:r>
          </a:p>
          <a:p>
            <a:pPr lvl="1" algn="just"/>
            <a:r>
              <a:rPr lang="en-US" altLang="en-US" sz="2000" dirty="0">
                <a:latin typeface="Calibri" panose="020F0502020204030204" pitchFamily="34" charset="0"/>
                <a:ea typeface="Calibri" panose="020F0502020204030204" pitchFamily="34" charset="0"/>
                <a:cs typeface="Calibri" panose="020F0502020204030204" pitchFamily="34" charset="0"/>
              </a:rPr>
              <a:t>Involves natural resources that are needed as inputs by the marketers or that are affected by the marketing activities</a:t>
            </a:r>
          </a:p>
          <a:p>
            <a:pPr lvl="1" algn="just"/>
            <a:r>
              <a:rPr lang="en-US" altLang="en-US" sz="2000" dirty="0">
                <a:latin typeface="Calibri" panose="020F0502020204030204" pitchFamily="34" charset="0"/>
                <a:ea typeface="Calibri" panose="020F0502020204030204" pitchFamily="34" charset="0"/>
                <a:cs typeface="Calibri" panose="020F0502020204030204" pitchFamily="34" charset="0"/>
              </a:rPr>
              <a:t>Trends: shortage of raw materials, increased pollution, increased government intervention, environmentally sustainable strategies</a:t>
            </a:r>
          </a:p>
          <a:p>
            <a:pPr algn="just"/>
            <a:endParaRPr lang="en-US" altLang="en-US" sz="2400" dirty="0">
              <a:latin typeface="Calibri" panose="020F0502020204030204" pitchFamily="34" charset="0"/>
              <a:ea typeface="Calibri" panose="020F0502020204030204" pitchFamily="34" charset="0"/>
              <a:cs typeface="Calibri" panose="020F0502020204030204" pitchFamily="34" charset="0"/>
            </a:endParaRPr>
          </a:p>
          <a:p>
            <a:pPr lvl="1" algn="just"/>
            <a:endParaRPr lang="en-US" altLang="en-US" sz="20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fade">
                                      <p:cBhvr>
                                        <p:cTn id="7" dur="1000"/>
                                        <p:tgtEl>
                                          <p:spTgt spid="31746">
                                            <p:txEl>
                                              <p:pRg st="0" end="0"/>
                                            </p:txEl>
                                          </p:spTgt>
                                        </p:tgtEl>
                                      </p:cBhvr>
                                    </p:animEffect>
                                    <p:anim calcmode="lin" valueType="num">
                                      <p:cBhvr>
                                        <p:cTn id="8" dur="1000" fill="hold"/>
                                        <p:tgtEl>
                                          <p:spTgt spid="3174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174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746">
                                            <p:txEl>
                                              <p:pRg st="1" end="1"/>
                                            </p:txEl>
                                          </p:spTgt>
                                        </p:tgtEl>
                                        <p:attrNameLst>
                                          <p:attrName>style.visibility</p:attrName>
                                        </p:attrNameLst>
                                      </p:cBhvr>
                                      <p:to>
                                        <p:strVal val="visible"/>
                                      </p:to>
                                    </p:set>
                                    <p:animEffect transition="in" filter="fade">
                                      <p:cBhvr>
                                        <p:cTn id="12" dur="1000"/>
                                        <p:tgtEl>
                                          <p:spTgt spid="31746">
                                            <p:txEl>
                                              <p:pRg st="1" end="1"/>
                                            </p:txEl>
                                          </p:spTgt>
                                        </p:tgtEl>
                                      </p:cBhvr>
                                    </p:animEffect>
                                    <p:anim calcmode="lin" valueType="num">
                                      <p:cBhvr>
                                        <p:cTn id="13" dur="1000" fill="hold"/>
                                        <p:tgtEl>
                                          <p:spTgt spid="3174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174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746">
                                            <p:txEl>
                                              <p:pRg st="2" end="2"/>
                                            </p:txEl>
                                          </p:spTgt>
                                        </p:tgtEl>
                                        <p:attrNameLst>
                                          <p:attrName>style.visibility</p:attrName>
                                        </p:attrNameLst>
                                      </p:cBhvr>
                                      <p:to>
                                        <p:strVal val="visible"/>
                                      </p:to>
                                    </p:set>
                                    <p:animEffect transition="in" filter="fade">
                                      <p:cBhvr>
                                        <p:cTn id="17" dur="1000"/>
                                        <p:tgtEl>
                                          <p:spTgt spid="31746">
                                            <p:txEl>
                                              <p:pRg st="2" end="2"/>
                                            </p:txEl>
                                          </p:spTgt>
                                        </p:tgtEl>
                                      </p:cBhvr>
                                    </p:animEffect>
                                    <p:anim calcmode="lin" valueType="num">
                                      <p:cBhvr>
                                        <p:cTn id="18" dur="10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174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746">
                                            <p:txEl>
                                              <p:pRg st="3" end="3"/>
                                            </p:txEl>
                                          </p:spTgt>
                                        </p:tgtEl>
                                        <p:attrNameLst>
                                          <p:attrName>style.visibility</p:attrName>
                                        </p:attrNameLst>
                                      </p:cBhvr>
                                      <p:to>
                                        <p:strVal val="visible"/>
                                      </p:to>
                                    </p:set>
                                    <p:animEffect transition="in" filter="fade">
                                      <p:cBhvr>
                                        <p:cTn id="22" dur="1000"/>
                                        <p:tgtEl>
                                          <p:spTgt spid="31746">
                                            <p:txEl>
                                              <p:pRg st="3" end="3"/>
                                            </p:txEl>
                                          </p:spTgt>
                                        </p:tgtEl>
                                      </p:cBhvr>
                                    </p:animEffect>
                                    <p:anim calcmode="lin" valueType="num">
                                      <p:cBhvr>
                                        <p:cTn id="23" dur="10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1746">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1746">
                                            <p:txEl>
                                              <p:pRg st="4" end="4"/>
                                            </p:txEl>
                                          </p:spTgt>
                                        </p:tgtEl>
                                        <p:attrNameLst>
                                          <p:attrName>style.visibility</p:attrName>
                                        </p:attrNameLst>
                                      </p:cBhvr>
                                      <p:to>
                                        <p:strVal val="visible"/>
                                      </p:to>
                                    </p:set>
                                    <p:animEffect transition="in" filter="fade">
                                      <p:cBhvr>
                                        <p:cTn id="27" dur="1000"/>
                                        <p:tgtEl>
                                          <p:spTgt spid="31746">
                                            <p:txEl>
                                              <p:pRg st="4" end="4"/>
                                            </p:txEl>
                                          </p:spTgt>
                                        </p:tgtEl>
                                      </p:cBhvr>
                                    </p:animEffect>
                                    <p:anim calcmode="lin" valueType="num">
                                      <p:cBhvr>
                                        <p:cTn id="28" dur="1000" fill="hold"/>
                                        <p:tgtEl>
                                          <p:spTgt spid="31746">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174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1746">
                                            <p:txEl>
                                              <p:pRg st="6" end="6"/>
                                            </p:txEl>
                                          </p:spTgt>
                                        </p:tgtEl>
                                        <p:attrNameLst>
                                          <p:attrName>style.visibility</p:attrName>
                                        </p:attrNameLst>
                                      </p:cBhvr>
                                      <p:to>
                                        <p:strVal val="visible"/>
                                      </p:to>
                                    </p:set>
                                    <p:animEffect transition="in" filter="fade">
                                      <p:cBhvr>
                                        <p:cTn id="34" dur="1000"/>
                                        <p:tgtEl>
                                          <p:spTgt spid="31746">
                                            <p:txEl>
                                              <p:pRg st="6" end="6"/>
                                            </p:txEl>
                                          </p:spTgt>
                                        </p:tgtEl>
                                      </p:cBhvr>
                                    </p:animEffect>
                                    <p:anim calcmode="lin" valueType="num">
                                      <p:cBhvr>
                                        <p:cTn id="35" dur="1000" fill="hold"/>
                                        <p:tgtEl>
                                          <p:spTgt spid="31746">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1746">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1746">
                                            <p:txEl>
                                              <p:pRg st="7" end="7"/>
                                            </p:txEl>
                                          </p:spTgt>
                                        </p:tgtEl>
                                        <p:attrNameLst>
                                          <p:attrName>style.visibility</p:attrName>
                                        </p:attrNameLst>
                                      </p:cBhvr>
                                      <p:to>
                                        <p:strVal val="visible"/>
                                      </p:to>
                                    </p:set>
                                    <p:animEffect transition="in" filter="fade">
                                      <p:cBhvr>
                                        <p:cTn id="39" dur="1000"/>
                                        <p:tgtEl>
                                          <p:spTgt spid="31746">
                                            <p:txEl>
                                              <p:pRg st="7" end="7"/>
                                            </p:txEl>
                                          </p:spTgt>
                                        </p:tgtEl>
                                      </p:cBhvr>
                                    </p:animEffect>
                                    <p:anim calcmode="lin" valueType="num">
                                      <p:cBhvr>
                                        <p:cTn id="40" dur="1000" fill="hold"/>
                                        <p:tgtEl>
                                          <p:spTgt spid="31746">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1746">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1746">
                                            <p:txEl>
                                              <p:pRg st="8" end="8"/>
                                            </p:txEl>
                                          </p:spTgt>
                                        </p:tgtEl>
                                        <p:attrNameLst>
                                          <p:attrName>style.visibility</p:attrName>
                                        </p:attrNameLst>
                                      </p:cBhvr>
                                      <p:to>
                                        <p:strVal val="visible"/>
                                      </p:to>
                                    </p:set>
                                    <p:animEffect transition="in" filter="fade">
                                      <p:cBhvr>
                                        <p:cTn id="44" dur="1000"/>
                                        <p:tgtEl>
                                          <p:spTgt spid="31746">
                                            <p:txEl>
                                              <p:pRg st="8" end="8"/>
                                            </p:txEl>
                                          </p:spTgt>
                                        </p:tgtEl>
                                      </p:cBhvr>
                                    </p:animEffect>
                                    <p:anim calcmode="lin" valueType="num">
                                      <p:cBhvr>
                                        <p:cTn id="45" dur="1000" fill="hold"/>
                                        <p:tgtEl>
                                          <p:spTgt spid="31746">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174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3E5BCB-147F-566D-D440-FBEA38CEF2FC}"/>
              </a:ext>
            </a:extLst>
          </p:cNvPr>
          <p:cNvSpPr>
            <a:spLocks noGrp="1"/>
          </p:cNvSpPr>
          <p:nvPr>
            <p:ph idx="1"/>
          </p:nvPr>
        </p:nvSpPr>
        <p:spPr>
          <a:xfrm>
            <a:off x="838200" y="1086838"/>
            <a:ext cx="10515600" cy="3143190"/>
          </a:xfrm>
        </p:spPr>
        <p:txBody>
          <a:bodyPr>
            <a:normAutofit fontScale="77500" lnSpcReduction="20000"/>
          </a:bodyPr>
          <a:lstStyle/>
          <a:p>
            <a:r>
              <a:rPr lang="en-US" altLang="en-US" b="1" dirty="0">
                <a:latin typeface="Calibri" panose="020F0502020204030204" pitchFamily="34" charset="0"/>
                <a:ea typeface="Calibri" panose="020F0502020204030204" pitchFamily="34" charset="0"/>
                <a:cs typeface="Calibri" panose="020F0502020204030204" pitchFamily="34" charset="0"/>
              </a:rPr>
              <a:t>Technological</a:t>
            </a:r>
            <a:r>
              <a:rPr lang="en-US" altLang="en-US" b="1" dirty="0"/>
              <a:t> Environment</a:t>
            </a:r>
            <a:endParaRPr lang="en-IN" dirty="0"/>
          </a:p>
          <a:p>
            <a:pPr lvl="1"/>
            <a:r>
              <a:rPr lang="en-IN" dirty="0"/>
              <a:t>Technology revolutionized production, logistics, and digital marketing.</a:t>
            </a:r>
          </a:p>
          <a:p>
            <a:pPr lvl="1"/>
            <a:r>
              <a:rPr lang="en-IN" dirty="0"/>
              <a:t>Emerging trends: AI, IoT, Blockchain, 5G, Cybersecurity, automation, customer engagement, marketing analytics.</a:t>
            </a:r>
          </a:p>
          <a:p>
            <a:pPr lvl="1"/>
            <a:r>
              <a:rPr lang="en-IN" dirty="0"/>
              <a:t> Example: Netflix disrupting traditional media industry.</a:t>
            </a:r>
          </a:p>
          <a:p>
            <a:pPr marL="457200" lvl="1" indent="0">
              <a:buNone/>
            </a:pPr>
            <a:endParaRPr lang="en-IN" dirty="0"/>
          </a:p>
          <a:p>
            <a:r>
              <a:rPr lang="en-IN" b="1" dirty="0"/>
              <a:t>Political-Legal Environment</a:t>
            </a:r>
          </a:p>
          <a:p>
            <a:pPr lvl="1"/>
            <a:r>
              <a:rPr lang="en-US" dirty="0"/>
              <a:t>Government policies shape market regulations.</a:t>
            </a:r>
          </a:p>
          <a:p>
            <a:pPr lvl="1"/>
            <a:r>
              <a:rPr lang="en-US" dirty="0"/>
              <a:t>Examples: Corporate tax cuts, real estate reforms, bank recapitalization.</a:t>
            </a:r>
          </a:p>
          <a:p>
            <a:pPr lvl="1"/>
            <a:r>
              <a:rPr lang="en-US" dirty="0"/>
              <a:t>Businesses must comply with legal frameworks (consumer protection, taxation).</a:t>
            </a:r>
          </a:p>
          <a:p>
            <a:pPr lvl="1"/>
            <a:r>
              <a:rPr lang="en-US" dirty="0"/>
              <a:t>Example: Telecom regulatory changes impacting industry competition.</a:t>
            </a:r>
          </a:p>
          <a:p>
            <a:endParaRPr lang="en-IN" dirty="0"/>
          </a:p>
          <a:p>
            <a:endParaRPr lang="en-IN" dirty="0"/>
          </a:p>
        </p:txBody>
      </p:sp>
    </p:spTree>
    <p:extLst>
      <p:ext uri="{BB962C8B-B14F-4D97-AF65-F5344CB8AC3E}">
        <p14:creationId xmlns:p14="http://schemas.microsoft.com/office/powerpoint/2010/main" val="1863807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7228"/>
            <a:ext cx="10515600" cy="980596"/>
          </a:xfrm>
        </p:spPr>
        <p:txBody>
          <a:bodyPr>
            <a:normAutofit/>
          </a:bodyPr>
          <a:lstStyle/>
          <a:p>
            <a:r>
              <a:rPr sz="3200" b="1" dirty="0">
                <a:latin typeface="Calibri" panose="020F0502020204030204" pitchFamily="34" charset="0"/>
                <a:ea typeface="Calibri" panose="020F0502020204030204" pitchFamily="34" charset="0"/>
                <a:cs typeface="Calibri" panose="020F0502020204030204" pitchFamily="34" charset="0"/>
              </a:rPr>
              <a:t>New Indian Consumer in Vibrant Marketing Environment</a:t>
            </a:r>
          </a:p>
        </p:txBody>
      </p:sp>
      <p:sp>
        <p:nvSpPr>
          <p:cNvPr id="3" name="Content Placeholder 2"/>
          <p:cNvSpPr>
            <a:spLocks noGrp="1"/>
          </p:cNvSpPr>
          <p:nvPr>
            <p:ph idx="1"/>
          </p:nvPr>
        </p:nvSpPr>
        <p:spPr>
          <a:xfrm>
            <a:off x="838200" y="1825625"/>
            <a:ext cx="10515600" cy="2487583"/>
          </a:xfrm>
        </p:spPr>
        <p:txBody>
          <a:bodyPr/>
          <a:lstStyle/>
          <a:p>
            <a:pPr marL="0" indent="0">
              <a:buNone/>
            </a:pPr>
            <a:r>
              <a:rPr dirty="0">
                <a:latin typeface="Calibri" panose="020F0502020204030204" pitchFamily="34" charset="0"/>
                <a:ea typeface="Calibri" panose="020F0502020204030204" pitchFamily="34" charset="0"/>
                <a:cs typeface="Calibri" panose="020F0502020204030204" pitchFamily="34" charset="0"/>
              </a:rPr>
              <a:t>• Rise of digital economy and mobile-first consumers.</a:t>
            </a:r>
          </a:p>
          <a:p>
            <a:pPr marL="0" indent="0">
              <a:buNone/>
            </a:pPr>
            <a:r>
              <a:rPr dirty="0">
                <a:latin typeface="Calibri" panose="020F0502020204030204" pitchFamily="34" charset="0"/>
                <a:ea typeface="Calibri" panose="020F0502020204030204" pitchFamily="34" charset="0"/>
                <a:cs typeface="Calibri" panose="020F0502020204030204" pitchFamily="34" charset="0"/>
              </a:rPr>
              <a:t>• E-commerce boom: Amazon, Flipkart, </a:t>
            </a:r>
            <a:r>
              <a:rPr dirty="0" err="1">
                <a:latin typeface="Calibri" panose="020F0502020204030204" pitchFamily="34" charset="0"/>
                <a:ea typeface="Calibri" panose="020F0502020204030204" pitchFamily="34" charset="0"/>
                <a:cs typeface="Calibri" panose="020F0502020204030204" pitchFamily="34" charset="0"/>
              </a:rPr>
              <a:t>JioMart</a:t>
            </a:r>
            <a:r>
              <a:rPr dirty="0">
                <a:latin typeface="Calibri" panose="020F0502020204030204" pitchFamily="34" charset="0"/>
                <a:ea typeface="Calibri" panose="020F0502020204030204" pitchFamily="34" charset="0"/>
                <a:cs typeface="Calibri" panose="020F0502020204030204" pitchFamily="34" charset="0"/>
              </a:rPr>
              <a:t> leading the way.</a:t>
            </a:r>
          </a:p>
          <a:p>
            <a:pPr marL="0" indent="0">
              <a:buNone/>
            </a:pPr>
            <a:r>
              <a:rPr dirty="0">
                <a:latin typeface="Calibri" panose="020F0502020204030204" pitchFamily="34" charset="0"/>
                <a:ea typeface="Calibri" panose="020F0502020204030204" pitchFamily="34" charset="0"/>
                <a:cs typeface="Calibri" panose="020F0502020204030204" pitchFamily="34" charset="0"/>
              </a:rPr>
              <a:t>• Shift from sellers' market to buyers' market post-1991 reforms.</a:t>
            </a:r>
          </a:p>
          <a:p>
            <a:pPr marL="0" indent="0">
              <a:buNone/>
            </a:pPr>
            <a:r>
              <a:rPr dirty="0">
                <a:latin typeface="Calibri" panose="020F0502020204030204" pitchFamily="34" charset="0"/>
                <a:ea typeface="Calibri" panose="020F0502020204030204" pitchFamily="34" charset="0"/>
                <a:cs typeface="Calibri" panose="020F0502020204030204" pitchFamily="34" charset="0"/>
              </a:rPr>
              <a:t>• Tech-savvy consumers driving business model changes.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4117-9940-5D27-5B6B-48BA891F5426}"/>
              </a:ext>
            </a:extLst>
          </p:cNvPr>
          <p:cNvSpPr>
            <a:spLocks noGrp="1"/>
          </p:cNvSpPr>
          <p:nvPr>
            <p:ph type="ctrTitle"/>
          </p:nvPr>
        </p:nvSpPr>
        <p:spPr>
          <a:xfrm>
            <a:off x="1524000" y="1132091"/>
            <a:ext cx="9144000" cy="2387600"/>
          </a:xfrm>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5 C’s Framework</a:t>
            </a: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5820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A8C2-3957-9BC1-B540-4D3B27FD3EEF}"/>
              </a:ext>
            </a:extLst>
          </p:cNvPr>
          <p:cNvSpPr>
            <a:spLocks noGrp="1"/>
          </p:cNvSpPr>
          <p:nvPr>
            <p:ph type="title"/>
          </p:nvPr>
        </p:nvSpPr>
        <p:spPr>
          <a:xfrm>
            <a:off x="838200" y="384581"/>
            <a:ext cx="10515600" cy="1325563"/>
          </a:xfrm>
        </p:spPr>
        <p:txBody>
          <a:bodyPr/>
          <a:lstStyle/>
          <a:p>
            <a:r>
              <a:rPr lang="en-GB" b="1" dirty="0">
                <a:latin typeface="Calibri" panose="020F0502020204030204" pitchFamily="34" charset="0"/>
                <a:ea typeface="Calibri" panose="020F0502020204030204" pitchFamily="34" charset="0"/>
                <a:cs typeface="Calibri" panose="020F0502020204030204" pitchFamily="34" charset="0"/>
              </a:rPr>
              <a:t>Introduction</a:t>
            </a:r>
            <a:endParaRPr lang="en-IN"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4D0F8E3-9E47-1316-E4AC-7AE0EF361A47}"/>
              </a:ext>
            </a:extLst>
          </p:cNvPr>
          <p:cNvSpPr>
            <a:spLocks noGrp="1"/>
          </p:cNvSpPr>
          <p:nvPr>
            <p:ph idx="1"/>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It is a tool providing a comprehensive analysis of both internal and external factors affecting an organization. </a:t>
            </a:r>
          </a:p>
          <a:p>
            <a:r>
              <a:rPr lang="en-GB" dirty="0">
                <a:latin typeface="Calibri" panose="020F0502020204030204" pitchFamily="34" charset="0"/>
                <a:ea typeface="Calibri" panose="020F0502020204030204" pitchFamily="34" charset="0"/>
                <a:cs typeface="Calibri" panose="020F0502020204030204" pitchFamily="34" charset="0"/>
              </a:rPr>
              <a:t>The framework assists businesses in understanding their position in the market, identifying potential challenges and opportunities, and making informed strategic decisions.</a:t>
            </a:r>
          </a:p>
          <a:p>
            <a:r>
              <a:rPr lang="en-GB" dirty="0">
                <a:latin typeface="Calibri" panose="020F0502020204030204" pitchFamily="34" charset="0"/>
                <a:ea typeface="Calibri" panose="020F0502020204030204" pitchFamily="34" charset="0"/>
                <a:cs typeface="Calibri" panose="020F0502020204030204" pitchFamily="34" charset="0"/>
              </a:rPr>
              <a:t> The 5C’s include Company, Customers, Competitors, Collaborators, and Climate (or Context)</a:t>
            </a: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803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0D907D-D75A-79F0-10D3-310C1E55F520}"/>
              </a:ext>
            </a:extLst>
          </p:cNvPr>
          <p:cNvPicPr>
            <a:picLocks noChangeAspect="1"/>
          </p:cNvPicPr>
          <p:nvPr/>
        </p:nvPicPr>
        <p:blipFill>
          <a:blip r:embed="rId2"/>
          <a:stretch>
            <a:fillRect/>
          </a:stretch>
        </p:blipFill>
        <p:spPr>
          <a:xfrm>
            <a:off x="5197365" y="672611"/>
            <a:ext cx="6773917" cy="5252253"/>
          </a:xfrm>
          <a:prstGeom prst="rect">
            <a:avLst/>
          </a:prstGeom>
        </p:spPr>
      </p:pic>
      <p:sp>
        <p:nvSpPr>
          <p:cNvPr id="7" name="TextBox 6">
            <a:extLst>
              <a:ext uri="{FF2B5EF4-FFF2-40B4-BE49-F238E27FC236}">
                <a16:creationId xmlns:a16="http://schemas.microsoft.com/office/drawing/2014/main" id="{8926CFA1-EF30-F604-53D1-A6F59B6E9A90}"/>
              </a:ext>
            </a:extLst>
          </p:cNvPr>
          <p:cNvSpPr txBox="1"/>
          <p:nvPr/>
        </p:nvSpPr>
        <p:spPr>
          <a:xfrm>
            <a:off x="599439" y="1452079"/>
            <a:ext cx="4792367" cy="3847207"/>
          </a:xfrm>
          <a:prstGeom prst="rect">
            <a:avLst/>
          </a:prstGeom>
          <a:noFill/>
        </p:spPr>
        <p:txBody>
          <a:bodyPr wrap="square">
            <a:spAutoFit/>
          </a:bodyPr>
          <a:lstStyle/>
          <a:p>
            <a:r>
              <a:rPr lang="en-GB" sz="2800" b="1" u="sng" dirty="0">
                <a:effectLst/>
                <a:latin typeface="Calibri" panose="020F0502020204030204" pitchFamily="34" charset="0"/>
                <a:ea typeface="Calibri" panose="020F0502020204030204" pitchFamily="34" charset="0"/>
                <a:cs typeface="Calibri" panose="020F0502020204030204" pitchFamily="34" charset="0"/>
              </a:rPr>
              <a:t>Company</a:t>
            </a:r>
          </a:p>
          <a:p>
            <a:endParaRPr lang="en-GB" b="1"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I</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nvolves </a:t>
            </a:r>
            <a:r>
              <a:rPr lang="en-GB"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 in-depth review of the organization itself – its strengths, weaknesses, goals, and existing strategies.</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analysis helps firms understand their competitive advantages and areas of vulnerability. </a:t>
            </a:r>
          </a:p>
          <a:p>
            <a:pPr marL="285750" indent="-285750">
              <a:buFont typeface="Arial" panose="020B0604020202020204" pitchFamily="34" charset="0"/>
              <a:buChar char="•"/>
            </a:pP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instance, a company might identify a robust supply chain or a unique product as a strength, while outdated technology or high operational costs might be seen as weaknesses</a:t>
            </a:r>
            <a:endParaRPr lang="en-GB"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218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98C60B-FED9-D3C1-B172-B97199FF89E6}"/>
              </a:ext>
            </a:extLst>
          </p:cNvPr>
          <p:cNvSpPr>
            <a:spLocks noGrp="1"/>
          </p:cNvSpPr>
          <p:nvPr>
            <p:ph idx="1"/>
          </p:nvPr>
        </p:nvSpPr>
        <p:spPr>
          <a:xfrm>
            <a:off x="838200" y="933647"/>
            <a:ext cx="10515600" cy="4351338"/>
          </a:xfrm>
        </p:spPr>
        <p:txBody>
          <a:bodyPr>
            <a:normAutofit fontScale="92500" lnSpcReduction="10000"/>
          </a:bodyPr>
          <a:lstStyle/>
          <a:p>
            <a:pPr marL="0" indent="0">
              <a:buNone/>
            </a:pPr>
            <a:r>
              <a:rPr lang="en-GB" sz="3000" b="1" u="sng" dirty="0">
                <a:effectLst/>
                <a:latin typeface="Calibri" panose="020F0502020204030204" pitchFamily="34" charset="0"/>
                <a:ea typeface="Calibri" panose="020F0502020204030204" pitchFamily="34" charset="0"/>
                <a:cs typeface="Calibri" panose="020F0502020204030204" pitchFamily="34" charset="0"/>
              </a:rPr>
              <a:t>Customers</a:t>
            </a:r>
            <a:endParaRPr lang="en-GB" sz="3000" b="1" dirty="0">
              <a:effectLst/>
              <a:latin typeface="Calibri" panose="020F0502020204030204" pitchFamily="34" charset="0"/>
              <a:ea typeface="Calibri" panose="020F0502020204030204" pitchFamily="34" charset="0"/>
              <a:cs typeface="Calibri" panose="020F0502020204030204" pitchFamily="34" charset="0"/>
            </a:endParaRPr>
          </a:p>
          <a:p>
            <a:pPr lvl="1"/>
            <a:r>
              <a:rPr lang="en-GB"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involves understanding the organization's customer base.</a:t>
            </a:r>
          </a:p>
          <a:p>
            <a:pPr lvl="1"/>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delves into their </a:t>
            </a:r>
            <a:r>
              <a:rPr lang="en-GB" u="sng" dirty="0">
                <a:solidFill>
                  <a:srgbClr val="4F81BD"/>
                </a:solidFill>
                <a:effectLst/>
                <a:latin typeface="Calibri" panose="020F0502020204030204" pitchFamily="34" charset="0"/>
                <a:ea typeface="Calibri" panose="020F0502020204030204" pitchFamily="34" charset="0"/>
                <a:cs typeface="Calibri" panose="020F0502020204030204" pitchFamily="34" charset="0"/>
                <a:hlinkClick r:id="rId2"/>
              </a:rPr>
              <a:t>needs</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wants, consumption patterns, purchasing </a:t>
            </a:r>
            <a:r>
              <a:rPr lang="en-GB"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behavior</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perceptions about the company's products or services. </a:t>
            </a:r>
          </a:p>
          <a:p>
            <a:pPr lvl="1"/>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Profound knowledge of customers aids in market segmentation, positioning, and determining marketing communication strategies</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3000" b="1" u="sng" dirty="0">
                <a:effectLst/>
                <a:latin typeface="Calibri" panose="020F0502020204030204" pitchFamily="34" charset="0"/>
                <a:ea typeface="Calibri" panose="020F0502020204030204" pitchFamily="34" charset="0"/>
                <a:cs typeface="Calibri" panose="020F0502020204030204" pitchFamily="34" charset="0"/>
              </a:rPr>
              <a:t>Competitors</a:t>
            </a:r>
            <a:endParaRPr lang="en-GB" sz="3000" b="1" dirty="0">
              <a:effectLst/>
              <a:latin typeface="Calibri" panose="020F0502020204030204" pitchFamily="34" charset="0"/>
              <a:ea typeface="Calibri" panose="020F0502020204030204" pitchFamily="34" charset="0"/>
              <a:cs typeface="Calibri" panose="020F0502020204030204" pitchFamily="34" charset="0"/>
            </a:endParaRPr>
          </a:p>
          <a:p>
            <a:pPr lvl="1"/>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involves </a:t>
            </a:r>
            <a:r>
              <a:rPr lang="en-GB"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identifying and evaluating the company's main competitors.</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lvl="1"/>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A</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ssessing their strategies, strengths, weaknesses, market positions, and </a:t>
            </a:r>
            <a:r>
              <a:rPr lang="en-GB" u="sng" dirty="0">
                <a:solidFill>
                  <a:srgbClr val="4F81BD"/>
                </a:solidFill>
                <a:effectLst/>
                <a:latin typeface="Calibri" panose="020F0502020204030204" pitchFamily="34" charset="0"/>
                <a:ea typeface="Calibri" panose="020F0502020204030204" pitchFamily="34" charset="0"/>
                <a:cs typeface="Calibri" panose="020F0502020204030204" pitchFamily="34" charset="0"/>
                <a:hlinkClick r:id="rId3"/>
              </a:rPr>
              <a:t>products or services</a:t>
            </a: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lvl="1"/>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Through competitor analysis, a company can understand its relative position within the market, identify potential threats, and uncover opportunities to differentiate itself.</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646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5F4C8-2C9C-3973-FEA2-CA67E8573419}"/>
              </a:ext>
            </a:extLst>
          </p:cNvPr>
          <p:cNvSpPr>
            <a:spLocks noGrp="1"/>
          </p:cNvSpPr>
          <p:nvPr>
            <p:ph idx="1"/>
          </p:nvPr>
        </p:nvSpPr>
        <p:spPr>
          <a:xfrm>
            <a:off x="680545" y="953267"/>
            <a:ext cx="10515600" cy="4351338"/>
          </a:xfrm>
        </p:spPr>
        <p:txBody>
          <a:bodyPr>
            <a:normAutofit/>
          </a:bodyPr>
          <a:lstStyle/>
          <a:p>
            <a:pPr marL="0" indent="0">
              <a:buNone/>
            </a:pPr>
            <a:r>
              <a:rPr lang="en-GB" b="1" u="sng" dirty="0">
                <a:effectLst/>
                <a:latin typeface="Calibri" panose="020F0502020204030204" pitchFamily="34" charset="0"/>
                <a:ea typeface="Calibri" panose="020F0502020204030204" pitchFamily="34" charset="0"/>
                <a:cs typeface="Calibri" panose="020F0502020204030204" pitchFamily="34" charset="0"/>
              </a:rPr>
              <a:t>Collaborators</a:t>
            </a:r>
            <a:endParaRPr lang="en-GB" b="1" dirty="0">
              <a:effectLst/>
              <a:latin typeface="Calibri" panose="020F0502020204030204" pitchFamily="34" charset="0"/>
              <a:ea typeface="Calibri" panose="020F0502020204030204" pitchFamily="34" charset="0"/>
              <a:cs typeface="Calibri" panose="020F0502020204030204" pitchFamily="34" charset="0"/>
            </a:endParaRPr>
          </a:p>
          <a:p>
            <a:pPr lvl="1">
              <a:spcBef>
                <a:spcPts val="0"/>
              </a:spcBef>
            </a:pP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Collaborators </a:t>
            </a:r>
            <a:r>
              <a:rPr lang="en-GB"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may include suppliers, distributors, shareholders, or any other stakeholders contributing to the company's success.</a:t>
            </a:r>
          </a:p>
          <a:p>
            <a:pPr lvl="1">
              <a:spcBef>
                <a:spcPts val="0"/>
              </a:spcBef>
            </a:pP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thorough analysis of collaborators can lead to the development of more integrated and efficient strategies that leverage these relationships.</a:t>
            </a:r>
            <a:r>
              <a:rPr lang="en-GB" dirty="0">
                <a:effectLst/>
                <a:latin typeface="Calibri" panose="020F0502020204030204" pitchFamily="34" charset="0"/>
                <a:ea typeface="Calibri" panose="020F0502020204030204" pitchFamily="34" charset="0"/>
                <a:cs typeface="Calibri" panose="020F0502020204030204" pitchFamily="34" charset="0"/>
              </a:rPr>
              <a:t> </a:t>
            </a:r>
            <a:br>
              <a:rPr lang="en-GB" dirty="0">
                <a:effectLst/>
                <a:latin typeface="Calibri" panose="020F0502020204030204" pitchFamily="34" charset="0"/>
                <a:ea typeface="Calibri" panose="020F0502020204030204" pitchFamily="34" charset="0"/>
                <a:cs typeface="Calibri" panose="020F0502020204030204" pitchFamily="34" charset="0"/>
              </a:rPr>
            </a:b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r>
              <a:rPr lang="en-GB" b="1" u="sng" dirty="0">
                <a:effectLst/>
                <a:latin typeface="Calibri" panose="020F0502020204030204" pitchFamily="34" charset="0"/>
                <a:ea typeface="Calibri" panose="020F0502020204030204" pitchFamily="34" charset="0"/>
                <a:cs typeface="Calibri" panose="020F0502020204030204" pitchFamily="34" charset="0"/>
              </a:rPr>
              <a:t>Climate</a:t>
            </a:r>
            <a:endParaRPr lang="en-GB" b="1" dirty="0">
              <a:effectLst/>
              <a:latin typeface="Calibri" panose="020F0502020204030204" pitchFamily="34" charset="0"/>
              <a:ea typeface="Calibri" panose="020F0502020204030204" pitchFamily="34" charset="0"/>
              <a:cs typeface="Calibri" panose="020F0502020204030204" pitchFamily="34" charset="0"/>
            </a:endParaRPr>
          </a:p>
          <a:p>
            <a:pPr lvl="1">
              <a:spcBef>
                <a:spcPts val="0"/>
              </a:spcBef>
            </a:pP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involves macro-environmental factors (also known as PESTEL factors: Political, Economic, Social, Technological, Environmental, and Legal) that influence a company's operations and market potential. </a:t>
            </a:r>
          </a:p>
          <a:p>
            <a:pPr lvl="1">
              <a:spcBef>
                <a:spcPts val="0"/>
              </a:spcBef>
            </a:pPr>
            <a:r>
              <a:rPr lang="en-GB"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Understanding these factors can help a company predict market trends, prepare for industry shifts, and mitigate potential risks.</a:t>
            </a:r>
            <a:endParaRPr lang="en-GB" dirty="0">
              <a:effectLst/>
              <a:latin typeface="Calibri" panose="020F0502020204030204" pitchFamily="34" charset="0"/>
              <a:ea typeface="Calibri" panose="020F0502020204030204" pitchFamily="34" charset="0"/>
              <a:cs typeface="Calibri" panose="020F0502020204030204" pitchFamily="34" charset="0"/>
            </a:endParaRPr>
          </a:p>
          <a:p>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416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D1A109-1183-D4FE-4EEE-F7CC1AF6B448}"/>
              </a:ext>
            </a:extLst>
          </p:cNvPr>
          <p:cNvPicPr>
            <a:picLocks noChangeAspect="1"/>
          </p:cNvPicPr>
          <p:nvPr/>
        </p:nvPicPr>
        <p:blipFill>
          <a:blip r:embed="rId2"/>
          <a:stretch>
            <a:fillRect/>
          </a:stretch>
        </p:blipFill>
        <p:spPr>
          <a:xfrm>
            <a:off x="746234" y="735724"/>
            <a:ext cx="10699531" cy="5108028"/>
          </a:xfrm>
          <a:prstGeom prst="rect">
            <a:avLst/>
          </a:prstGeom>
        </p:spPr>
      </p:pic>
    </p:spTree>
    <p:extLst>
      <p:ext uri="{BB962C8B-B14F-4D97-AF65-F5344CB8AC3E}">
        <p14:creationId xmlns:p14="http://schemas.microsoft.com/office/powerpoint/2010/main" val="1168368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2DC71F-FCFE-0E69-0E72-2C3A2354C03D}"/>
              </a:ext>
            </a:extLst>
          </p:cNvPr>
          <p:cNvSpPr>
            <a:spLocks noGrp="1"/>
          </p:cNvSpPr>
          <p:nvPr>
            <p:ph idx="1"/>
          </p:nvPr>
        </p:nvSpPr>
        <p:spPr>
          <a:xfrm>
            <a:off x="838200" y="1097688"/>
            <a:ext cx="10515600" cy="4351338"/>
          </a:xfrm>
        </p:spPr>
        <p:txBody>
          <a:bodyPr>
            <a:noAutofit/>
          </a:bodyPr>
          <a:lstStyle/>
          <a:p>
            <a:pPr marL="0" indent="0">
              <a:buNone/>
            </a:pPr>
            <a:r>
              <a:rPr lang="en-GB" sz="2000" dirty="0">
                <a:latin typeface="Calibri" panose="020F0502020204030204" pitchFamily="34" charset="0"/>
                <a:ea typeface="Calibri" panose="020F0502020204030204" pitchFamily="34" charset="0"/>
                <a:cs typeface="Calibri" panose="020F0502020204030204" pitchFamily="34" charset="0"/>
              </a:rPr>
              <a:t>Here’s how the framework is commonly used:</a:t>
            </a:r>
          </a:p>
          <a:p>
            <a:r>
              <a:rPr lang="en-GB" sz="2000" b="1" dirty="0">
                <a:latin typeface="Calibri" panose="020F0502020204030204" pitchFamily="34" charset="0"/>
                <a:ea typeface="Calibri" panose="020F0502020204030204" pitchFamily="34" charset="0"/>
                <a:cs typeface="Calibri" panose="020F0502020204030204" pitchFamily="34" charset="0"/>
              </a:rPr>
              <a:t>Strategic Planning </a:t>
            </a:r>
            <a:r>
              <a:rPr lang="en-GB" sz="2000" dirty="0">
                <a:latin typeface="Calibri" panose="020F0502020204030204" pitchFamily="34" charset="0"/>
                <a:ea typeface="Calibri" panose="020F0502020204030204" pitchFamily="34" charset="0"/>
                <a:cs typeface="Calibri" panose="020F0502020204030204" pitchFamily="34" charset="0"/>
              </a:rPr>
              <a:t>– Businesses employ the 5C’s framework during the strategic planning process. It helps organizations align their internal strengths with external opportunities and address weaknesses and threats.</a:t>
            </a:r>
          </a:p>
          <a:p>
            <a:r>
              <a:rPr lang="en-GB" sz="2000" b="1" dirty="0">
                <a:latin typeface="Calibri" panose="020F0502020204030204" pitchFamily="34" charset="0"/>
                <a:ea typeface="Calibri" panose="020F0502020204030204" pitchFamily="34" charset="0"/>
                <a:cs typeface="Calibri" panose="020F0502020204030204" pitchFamily="34" charset="0"/>
              </a:rPr>
              <a:t>Market Analysis </a:t>
            </a:r>
            <a:r>
              <a:rPr lang="en-GB" sz="2000" dirty="0">
                <a:latin typeface="Calibri" panose="020F0502020204030204" pitchFamily="34" charset="0"/>
                <a:ea typeface="Calibri" panose="020F0502020204030204" pitchFamily="34" charset="0"/>
                <a:cs typeface="Calibri" panose="020F0502020204030204" pitchFamily="34" charset="0"/>
              </a:rPr>
              <a:t>– The framework aids in conducting a thorough analysis of the market, identifying key players, understanding customer needs, and evaluating the competitive landscape.</a:t>
            </a:r>
          </a:p>
          <a:p>
            <a:r>
              <a:rPr lang="en-GB" sz="2000" b="1" dirty="0">
                <a:latin typeface="Calibri" panose="020F0502020204030204" pitchFamily="34" charset="0"/>
                <a:ea typeface="Calibri" panose="020F0502020204030204" pitchFamily="34" charset="0"/>
                <a:cs typeface="Calibri" panose="020F0502020204030204" pitchFamily="34" charset="0"/>
              </a:rPr>
              <a:t>Decision-Making </a:t>
            </a:r>
            <a:r>
              <a:rPr lang="en-GB" sz="2000" dirty="0">
                <a:latin typeface="Calibri" panose="020F0502020204030204" pitchFamily="34" charset="0"/>
                <a:ea typeface="Calibri" panose="020F0502020204030204" pitchFamily="34" charset="0"/>
                <a:cs typeface="Calibri" panose="020F0502020204030204" pitchFamily="34" charset="0"/>
              </a:rPr>
              <a:t>– When faced with strategic decisions, businesses refer to the 5C’s framework to assess the potential impact on the company, customers, competitors, collaborators, and the broader business context.</a:t>
            </a:r>
          </a:p>
          <a:p>
            <a:r>
              <a:rPr lang="en-GB" sz="2000" b="1" dirty="0">
                <a:latin typeface="Calibri" panose="020F0502020204030204" pitchFamily="34" charset="0"/>
                <a:ea typeface="Calibri" panose="020F0502020204030204" pitchFamily="34" charset="0"/>
                <a:cs typeface="Calibri" panose="020F0502020204030204" pitchFamily="34" charset="0"/>
              </a:rPr>
              <a:t>Risk Management</a:t>
            </a:r>
            <a:r>
              <a:rPr lang="en-GB" sz="2000" dirty="0">
                <a:latin typeface="Calibri" panose="020F0502020204030204" pitchFamily="34" charset="0"/>
                <a:ea typeface="Calibri" panose="020F0502020204030204" pitchFamily="34" charset="0"/>
                <a:cs typeface="Calibri" panose="020F0502020204030204" pitchFamily="34" charset="0"/>
              </a:rPr>
              <a:t> – By considering all five components, businesses can better anticipate and manage risks. Understanding the external climate and potential collaborators, for example, helps mitigate unforeseen challenges.</a:t>
            </a:r>
          </a:p>
          <a:p>
            <a:r>
              <a:rPr lang="en-GB" sz="2000" b="1" dirty="0">
                <a:latin typeface="Calibri" panose="020F0502020204030204" pitchFamily="34" charset="0"/>
                <a:ea typeface="Calibri" panose="020F0502020204030204" pitchFamily="34" charset="0"/>
                <a:cs typeface="Calibri" panose="020F0502020204030204" pitchFamily="34" charset="0"/>
              </a:rPr>
              <a:t>Resource Allocation </a:t>
            </a:r>
            <a:r>
              <a:rPr lang="en-GB" sz="2000" dirty="0">
                <a:latin typeface="Calibri" panose="020F0502020204030204" pitchFamily="34" charset="0"/>
                <a:ea typeface="Calibri" panose="020F0502020204030204" pitchFamily="34" charset="0"/>
                <a:cs typeface="Calibri" panose="020F0502020204030204" pitchFamily="34" charset="0"/>
              </a:rPr>
              <a:t>-The framework assists in allocating resources effectively by prioritizing areas that align with the company’s internal strengths and market opportunities.</a:t>
            </a:r>
          </a:p>
          <a:p>
            <a:endParaRPr lang="en-IN"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457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C1B4EB-D4B3-D846-A60D-FE01C3312760}"/>
              </a:ext>
            </a:extLst>
          </p:cNvPr>
          <p:cNvSpPr>
            <a:spLocks noGrp="1"/>
          </p:cNvSpPr>
          <p:nvPr>
            <p:ph type="sldNum" sz="quarter" idx="12"/>
          </p:nvPr>
        </p:nvSpPr>
        <p:spPr/>
        <p:txBody>
          <a:bodyPr/>
          <a:lstStyle/>
          <a:p>
            <a:fld id="{652C0B1A-A5E0-774D-A875-EBDDBB77944E}" type="slidenum">
              <a:rPr lang="en-US" smtClean="0"/>
              <a:t>23</a:t>
            </a:fld>
            <a:endParaRPr lang="en-US"/>
          </a:p>
        </p:txBody>
      </p:sp>
      <p:sp>
        <p:nvSpPr>
          <p:cNvPr id="6" name="Rectangle 4">
            <a:extLst>
              <a:ext uri="{FF2B5EF4-FFF2-40B4-BE49-F238E27FC236}">
                <a16:creationId xmlns:a16="http://schemas.microsoft.com/office/drawing/2014/main" id="{19420D10-5BA7-974E-B54C-CD6F4729ABE8}"/>
              </a:ext>
            </a:extLst>
          </p:cNvPr>
          <p:cNvSpPr>
            <a:spLocks noChangeArrowheads="1"/>
          </p:cNvSpPr>
          <p:nvPr/>
        </p:nvSpPr>
        <p:spPr bwMode="auto">
          <a:xfrm>
            <a:off x="1740977" y="1757284"/>
            <a:ext cx="8710047" cy="3077766"/>
          </a:xfrm>
          <a:prstGeom prst="rect">
            <a:avLst/>
          </a:prstGeom>
          <a:noFill/>
          <a:ln w="9525">
            <a:noFill/>
            <a:miter lim="800000"/>
            <a:headEnd/>
            <a:tailEnd/>
          </a:ln>
          <a:effectLst/>
        </p:spPr>
        <p:txBody>
          <a:bodyPr wrap="square">
            <a:spAutoFit/>
          </a:bodyPr>
          <a:lstStyle/>
          <a:p>
            <a:pPr algn="ctr">
              <a:defRPr/>
            </a:pPr>
            <a:r>
              <a:rPr lang="en-US" sz="4000" dirty="0">
                <a:solidFill>
                  <a:srgbClr val="C00000"/>
                </a:solidFill>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rPr>
              <a:t>Profit=f(Industry)</a:t>
            </a:r>
          </a:p>
          <a:p>
            <a:pPr algn="l">
              <a:defRPr/>
            </a:pPr>
            <a:endParaRPr lang="en-US" sz="2400" i="1"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endParaRPr>
          </a:p>
          <a:p>
            <a:pPr algn="l">
              <a:defRPr/>
            </a:pPr>
            <a:endParaRPr lang="en-US"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endParaRPr>
          </a:p>
          <a:p>
            <a:pPr algn="ctr">
              <a:defRPr/>
            </a:pPr>
            <a:r>
              <a:rPr lang="en-US" sz="2800" b="1"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rPr>
              <a:t>Industry</a:t>
            </a:r>
            <a:endParaRPr lang="en-US" sz="2800"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endParaRPr>
          </a:p>
          <a:p>
            <a:pPr algn="l">
              <a:defRPr/>
            </a:pPr>
            <a:endParaRPr lang="en-US"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endParaRPr>
          </a:p>
          <a:p>
            <a:pPr algn="ctr">
              <a:defRPr/>
            </a:pPr>
            <a:r>
              <a:rPr lang="en-US" sz="2400"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rPr>
              <a:t>“Groups of Firms producing products which are close substitutes to each other”</a:t>
            </a:r>
          </a:p>
          <a:p>
            <a:pPr algn="l">
              <a:defRPr/>
            </a:pPr>
            <a:endParaRPr lang="en-US" dirty="0">
              <a:effectLst>
                <a:outerShdw blurRad="38100" dist="38100" dir="2700000" algn="tl">
                  <a:srgbClr val="C0C0C0"/>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758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9E2941-CE9C-B249-9AF6-410C54DB3818}"/>
              </a:ext>
            </a:extLst>
          </p:cNvPr>
          <p:cNvSpPr>
            <a:spLocks noGrp="1"/>
          </p:cNvSpPr>
          <p:nvPr>
            <p:ph type="sldNum" sz="quarter" idx="12"/>
          </p:nvPr>
        </p:nvSpPr>
        <p:spPr/>
        <p:txBody>
          <a:bodyPr/>
          <a:lstStyle/>
          <a:p>
            <a:fld id="{652C0B1A-A5E0-774D-A875-EBDDBB77944E}" type="slidenum">
              <a:rPr lang="en-US" smtClean="0"/>
              <a:t>24</a:t>
            </a:fld>
            <a:endParaRPr lang="en-US"/>
          </a:p>
        </p:txBody>
      </p:sp>
      <p:pic>
        <p:nvPicPr>
          <p:cNvPr id="12" name="Picture 11">
            <a:extLst>
              <a:ext uri="{FF2B5EF4-FFF2-40B4-BE49-F238E27FC236}">
                <a16:creationId xmlns:a16="http://schemas.microsoft.com/office/drawing/2014/main" id="{72895548-1F91-F34C-9026-0B91863B8836}"/>
              </a:ext>
            </a:extLst>
          </p:cNvPr>
          <p:cNvPicPr>
            <a:picLocks noChangeAspect="1"/>
          </p:cNvPicPr>
          <p:nvPr/>
        </p:nvPicPr>
        <p:blipFill>
          <a:blip r:embed="rId2"/>
          <a:stretch>
            <a:fillRect/>
          </a:stretch>
        </p:blipFill>
        <p:spPr>
          <a:xfrm>
            <a:off x="1972603" y="776143"/>
            <a:ext cx="7849771" cy="5526880"/>
          </a:xfrm>
          <a:prstGeom prst="rect">
            <a:avLst/>
          </a:prstGeom>
        </p:spPr>
      </p:pic>
    </p:spTree>
    <p:extLst>
      <p:ext uri="{BB962C8B-B14F-4D97-AF65-F5344CB8AC3E}">
        <p14:creationId xmlns:p14="http://schemas.microsoft.com/office/powerpoint/2010/main" val="142521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10" descr="This image shows that as a industry moves from fragmented to consolidated, the features of it change. ">
            <a:extLst>
              <a:ext uri="{FF2B5EF4-FFF2-40B4-BE49-F238E27FC236}">
                <a16:creationId xmlns:a16="http://schemas.microsoft.com/office/drawing/2014/main" id="{B18349E1-6791-4E40-955E-C933AE489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2764" y="1563688"/>
            <a:ext cx="8169275" cy="4532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187" name="Title 1">
            <a:extLst>
              <a:ext uri="{FF2B5EF4-FFF2-40B4-BE49-F238E27FC236}">
                <a16:creationId xmlns:a16="http://schemas.microsoft.com/office/drawing/2014/main" id="{401D0601-1466-1C40-B1B6-E651BDC849FA}"/>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dirty="0">
                <a:solidFill>
                  <a:srgbClr val="C00000"/>
                </a:solidFill>
                <a:latin typeface="Calibri" panose="020F0502020204030204" pitchFamily="34" charset="0"/>
                <a:ea typeface="Calibri" panose="020F0502020204030204" pitchFamily="34" charset="0"/>
                <a:cs typeface="Calibri" panose="020F0502020204030204" pitchFamily="34" charset="0"/>
              </a:rPr>
              <a:t>Industry Competitive Structures</a:t>
            </a:r>
          </a:p>
        </p:txBody>
      </p:sp>
    </p:spTree>
    <p:extLst>
      <p:ext uri="{BB962C8B-B14F-4D97-AF65-F5344CB8AC3E}">
        <p14:creationId xmlns:p14="http://schemas.microsoft.com/office/powerpoint/2010/main" val="14673239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3187"/>
                                        </p:tgtEl>
                                        <p:attrNameLst>
                                          <p:attrName>style.visibility</p:attrName>
                                        </p:attrNameLst>
                                      </p:cBhvr>
                                      <p:to>
                                        <p:strVal val="visible"/>
                                      </p:to>
                                    </p:set>
                                    <p:animEffect transition="in" filter="fade">
                                      <p:cBhvr>
                                        <p:cTn id="7" dur="1000"/>
                                        <p:tgtEl>
                                          <p:spTgt spid="93187"/>
                                        </p:tgtEl>
                                      </p:cBhvr>
                                    </p:animEffect>
                                    <p:anim calcmode="lin" valueType="num">
                                      <p:cBhvr>
                                        <p:cTn id="8" dur="1000" fill="hold"/>
                                        <p:tgtEl>
                                          <p:spTgt spid="93187"/>
                                        </p:tgtEl>
                                        <p:attrNameLst>
                                          <p:attrName>ppt_x</p:attrName>
                                        </p:attrNameLst>
                                      </p:cBhvr>
                                      <p:tavLst>
                                        <p:tav tm="0">
                                          <p:val>
                                            <p:strVal val="#ppt_x"/>
                                          </p:val>
                                        </p:tav>
                                        <p:tav tm="100000">
                                          <p:val>
                                            <p:strVal val="#ppt_x"/>
                                          </p:val>
                                        </p:tav>
                                      </p:tavLst>
                                    </p:anim>
                                    <p:anim calcmode="lin" valueType="num">
                                      <p:cBhvr>
                                        <p:cTn id="9" dur="1000" fill="hold"/>
                                        <p:tgtEl>
                                          <p:spTgt spid="931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26</a:t>
            </a:fld>
            <a:endParaRPr lang="en-US"/>
          </a:p>
        </p:txBody>
      </p:sp>
      <p:sp>
        <p:nvSpPr>
          <p:cNvPr id="6" name="Rectangle 5">
            <a:extLst>
              <a:ext uri="{FF2B5EF4-FFF2-40B4-BE49-F238E27FC236}">
                <a16:creationId xmlns:a16="http://schemas.microsoft.com/office/drawing/2014/main" id="{1B96FA81-2348-2047-B362-279D74D71912}"/>
              </a:ext>
            </a:extLst>
          </p:cNvPr>
          <p:cNvSpPr/>
          <p:nvPr/>
        </p:nvSpPr>
        <p:spPr>
          <a:xfrm>
            <a:off x="7053264"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BD3D0E-7F18-7249-9490-9C8DE1FA7D1D}"/>
              </a:ext>
            </a:extLst>
          </p:cNvPr>
          <p:cNvSpPr/>
          <p:nvPr/>
        </p:nvSpPr>
        <p:spPr>
          <a:xfrm>
            <a:off x="7053263" y="2614558"/>
            <a:ext cx="2643187" cy="957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7AB657-2157-2641-AFAD-E7AD8EE5971A}"/>
              </a:ext>
            </a:extLst>
          </p:cNvPr>
          <p:cNvSpPr/>
          <p:nvPr/>
        </p:nvSpPr>
        <p:spPr>
          <a:xfrm>
            <a:off x="2152650" y="1310238"/>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4A53B7-414A-3B4C-A9F2-8CA7FFCC427C}"/>
              </a:ext>
            </a:extLst>
          </p:cNvPr>
          <p:cNvSpPr/>
          <p:nvPr/>
        </p:nvSpPr>
        <p:spPr>
          <a:xfrm>
            <a:off x="5181600" y="5373515"/>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476C8B-9A71-B44B-A762-49410F6F55F2}"/>
              </a:ext>
            </a:extLst>
          </p:cNvPr>
          <p:cNvSpPr/>
          <p:nvPr/>
        </p:nvSpPr>
        <p:spPr>
          <a:xfrm>
            <a:off x="2088355"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7C3879-70D7-484F-A606-E7017A243694}"/>
              </a:ext>
            </a:extLst>
          </p:cNvPr>
          <p:cNvSpPr/>
          <p:nvPr/>
        </p:nvSpPr>
        <p:spPr>
          <a:xfrm>
            <a:off x="2152651" y="2564708"/>
            <a:ext cx="21574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CC97F97-EB89-314D-96B9-6CD50DFE6370}"/>
              </a:ext>
            </a:extLst>
          </p:cNvPr>
          <p:cNvSpPr/>
          <p:nvPr/>
        </p:nvSpPr>
        <p:spPr>
          <a:xfrm>
            <a:off x="6316878" y="2471738"/>
            <a:ext cx="3943350" cy="461665"/>
          </a:xfrm>
          <a:prstGeom prst="rect">
            <a:avLst/>
          </a:prstGeom>
        </p:spPr>
        <p:txBody>
          <a:bodyPr wrap="square">
            <a:spAutoFit/>
          </a:bodyPr>
          <a:lstStyle/>
          <a:p>
            <a:pPr>
              <a:defRPr/>
            </a:pPr>
            <a:r>
              <a:rPr lang="en-US" sz="1200" b="1" dirty="0">
                <a:latin typeface="Garamond" panose="02020404030301010803" pitchFamily="18" charset="0"/>
                <a:ea typeface="Arial" charset="0"/>
              </a:rPr>
              <a:t>The intensity with which companies in the same industry compete for market share and profitability</a:t>
            </a:r>
          </a:p>
        </p:txBody>
      </p:sp>
    </p:spTree>
    <p:extLst>
      <p:ext uri="{BB962C8B-B14F-4D97-AF65-F5344CB8AC3E}">
        <p14:creationId xmlns:p14="http://schemas.microsoft.com/office/powerpoint/2010/main" val="957608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55572"/>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27</a:t>
            </a:fld>
            <a:endParaRPr lang="en-US"/>
          </a:p>
        </p:txBody>
      </p:sp>
      <p:sp>
        <p:nvSpPr>
          <p:cNvPr id="7" name="Rectangle 6">
            <a:extLst>
              <a:ext uri="{FF2B5EF4-FFF2-40B4-BE49-F238E27FC236}">
                <a16:creationId xmlns:a16="http://schemas.microsoft.com/office/drawing/2014/main" id="{CF359748-9616-3847-B01E-927B69635851}"/>
              </a:ext>
            </a:extLst>
          </p:cNvPr>
          <p:cNvSpPr/>
          <p:nvPr/>
        </p:nvSpPr>
        <p:spPr>
          <a:xfrm>
            <a:off x="7053263" y="1245843"/>
            <a:ext cx="25003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BD3D0E-7F18-7249-9490-9C8DE1FA7D1D}"/>
              </a:ext>
            </a:extLst>
          </p:cNvPr>
          <p:cNvSpPr/>
          <p:nvPr/>
        </p:nvSpPr>
        <p:spPr>
          <a:xfrm>
            <a:off x="7053263" y="2614558"/>
            <a:ext cx="2643187" cy="957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7AB657-2157-2641-AFAD-E7AD8EE5971A}"/>
              </a:ext>
            </a:extLst>
          </p:cNvPr>
          <p:cNvSpPr/>
          <p:nvPr/>
        </p:nvSpPr>
        <p:spPr>
          <a:xfrm>
            <a:off x="2152650" y="1310238"/>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4A53B7-414A-3B4C-A9F2-8CA7FFCC427C}"/>
              </a:ext>
            </a:extLst>
          </p:cNvPr>
          <p:cNvSpPr/>
          <p:nvPr/>
        </p:nvSpPr>
        <p:spPr>
          <a:xfrm>
            <a:off x="5181600" y="5373515"/>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476C8B-9A71-B44B-A762-49410F6F55F2}"/>
              </a:ext>
            </a:extLst>
          </p:cNvPr>
          <p:cNvSpPr/>
          <p:nvPr/>
        </p:nvSpPr>
        <p:spPr>
          <a:xfrm>
            <a:off x="2088355"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7C3879-70D7-484F-A606-E7017A243694}"/>
              </a:ext>
            </a:extLst>
          </p:cNvPr>
          <p:cNvSpPr/>
          <p:nvPr/>
        </p:nvSpPr>
        <p:spPr>
          <a:xfrm>
            <a:off x="2152651" y="2564708"/>
            <a:ext cx="21574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3B1C0BB-8D62-2F44-A710-E9DAC64EFF0C}"/>
              </a:ext>
            </a:extLst>
          </p:cNvPr>
          <p:cNvSpPr/>
          <p:nvPr/>
        </p:nvSpPr>
        <p:spPr>
          <a:xfrm>
            <a:off x="6724650" y="3132771"/>
            <a:ext cx="4572000" cy="646331"/>
          </a:xfrm>
          <a:prstGeom prst="rect">
            <a:avLst/>
          </a:prstGeom>
        </p:spPr>
        <p:txBody>
          <a:bodyPr>
            <a:spAutoFit/>
          </a:bodyPr>
          <a:lstStyle/>
          <a:p>
            <a:r>
              <a:rPr lang="en-US" altLang="en-US" sz="1200" dirty="0">
                <a:latin typeface="Garamond" panose="02020404030301010803" pitchFamily="18" charset="0"/>
                <a:ea typeface="ヒラギノ角ゴ Pro W3" panose="020B0300000000000000" pitchFamily="34" charset="-128"/>
              </a:rPr>
              <a:t>P</a:t>
            </a:r>
            <a:r>
              <a:rPr lang="en-US" altLang="en-US" sz="1200" b="1" dirty="0">
                <a:latin typeface="Garamond" panose="02020404030301010803" pitchFamily="18" charset="0"/>
                <a:ea typeface="ヒラギノ角ゴ Pro W3" panose="020B0300000000000000" pitchFamily="34" charset="-128"/>
              </a:rPr>
              <a:t>ressure customers put on an industry by demanding:</a:t>
            </a:r>
          </a:p>
          <a:p>
            <a:pPr lvl="1"/>
            <a:r>
              <a:rPr lang="en-US" altLang="en-US" sz="1200" b="1" dirty="0">
                <a:latin typeface="Garamond" panose="02020404030301010803" pitchFamily="18" charset="0"/>
                <a:cs typeface="Arial" panose="020B0604020202020204" pitchFamily="34" charset="0"/>
              </a:rPr>
              <a:t>A lower price or </a:t>
            </a:r>
          </a:p>
          <a:p>
            <a:pPr lvl="1"/>
            <a:r>
              <a:rPr lang="en-US" altLang="en-US" sz="1200" b="1" dirty="0">
                <a:latin typeface="Garamond" panose="02020404030301010803" pitchFamily="18" charset="0"/>
                <a:cs typeface="Arial" panose="020B0604020202020204" pitchFamily="34" charset="0"/>
              </a:rPr>
              <a:t>Higher product quality</a:t>
            </a:r>
          </a:p>
        </p:txBody>
      </p:sp>
    </p:spTree>
    <p:extLst>
      <p:ext uri="{BB962C8B-B14F-4D97-AF65-F5344CB8AC3E}">
        <p14:creationId xmlns:p14="http://schemas.microsoft.com/office/powerpoint/2010/main" val="1606815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28</a:t>
            </a:fld>
            <a:endParaRPr lang="en-US"/>
          </a:p>
        </p:txBody>
      </p:sp>
      <p:sp>
        <p:nvSpPr>
          <p:cNvPr id="6" name="Rectangle 5">
            <a:extLst>
              <a:ext uri="{FF2B5EF4-FFF2-40B4-BE49-F238E27FC236}">
                <a16:creationId xmlns:a16="http://schemas.microsoft.com/office/drawing/2014/main" id="{1B96FA81-2348-2047-B362-279D74D71912}"/>
              </a:ext>
            </a:extLst>
          </p:cNvPr>
          <p:cNvSpPr/>
          <p:nvPr/>
        </p:nvSpPr>
        <p:spPr>
          <a:xfrm>
            <a:off x="7053264"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F359748-9616-3847-B01E-927B69635851}"/>
              </a:ext>
            </a:extLst>
          </p:cNvPr>
          <p:cNvSpPr/>
          <p:nvPr/>
        </p:nvSpPr>
        <p:spPr>
          <a:xfrm>
            <a:off x="7053263" y="1245843"/>
            <a:ext cx="25003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BD3D0E-7F18-7249-9490-9C8DE1FA7D1D}"/>
              </a:ext>
            </a:extLst>
          </p:cNvPr>
          <p:cNvSpPr/>
          <p:nvPr/>
        </p:nvSpPr>
        <p:spPr>
          <a:xfrm>
            <a:off x="7053263" y="2614558"/>
            <a:ext cx="2643187" cy="957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7AB657-2157-2641-AFAD-E7AD8EE5971A}"/>
              </a:ext>
            </a:extLst>
          </p:cNvPr>
          <p:cNvSpPr/>
          <p:nvPr/>
        </p:nvSpPr>
        <p:spPr>
          <a:xfrm>
            <a:off x="2152650" y="1310238"/>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4A53B7-414A-3B4C-A9F2-8CA7FFCC427C}"/>
              </a:ext>
            </a:extLst>
          </p:cNvPr>
          <p:cNvSpPr/>
          <p:nvPr/>
        </p:nvSpPr>
        <p:spPr>
          <a:xfrm>
            <a:off x="5181600" y="5373515"/>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67C3879-70D7-484F-A606-E7017A243694}"/>
              </a:ext>
            </a:extLst>
          </p:cNvPr>
          <p:cNvSpPr/>
          <p:nvPr/>
        </p:nvSpPr>
        <p:spPr>
          <a:xfrm>
            <a:off x="2152651" y="2564708"/>
            <a:ext cx="21574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720BE0D-69D0-D14D-8473-0469688977B1}"/>
              </a:ext>
            </a:extLst>
          </p:cNvPr>
          <p:cNvSpPr/>
          <p:nvPr/>
        </p:nvSpPr>
        <p:spPr>
          <a:xfrm>
            <a:off x="1524000" y="2905963"/>
            <a:ext cx="3766088" cy="830997"/>
          </a:xfrm>
          <a:prstGeom prst="rect">
            <a:avLst/>
          </a:prstGeom>
        </p:spPr>
        <p:txBody>
          <a:bodyPr wrap="square">
            <a:spAutoFit/>
          </a:bodyPr>
          <a:lstStyle/>
          <a:p>
            <a:r>
              <a:rPr lang="en-US" altLang="en-US" sz="1200" b="1" dirty="0">
                <a:latin typeface="Garamond" panose="02020404030301010803" pitchFamily="18" charset="0"/>
                <a:ea typeface="ヒラギノ角ゴ Pro W3" panose="020B0300000000000000" pitchFamily="34" charset="-128"/>
              </a:rPr>
              <a:t>Pressures that industry suppliers can exert on an industry’s profit potential if:</a:t>
            </a:r>
          </a:p>
          <a:p>
            <a:pPr lvl="1"/>
            <a:r>
              <a:rPr lang="en-US" altLang="en-US" sz="1200" b="1" dirty="0">
                <a:latin typeface="Garamond" panose="02020404030301010803" pitchFamily="18" charset="0"/>
                <a:cs typeface="Arial" panose="020B0604020202020204" pitchFamily="34" charset="0"/>
              </a:rPr>
              <a:t>Suppliers demand higher prices for their inputs</a:t>
            </a:r>
          </a:p>
          <a:p>
            <a:pPr lvl="1"/>
            <a:r>
              <a:rPr lang="en-US" altLang="en-US" sz="1200" b="1" dirty="0">
                <a:latin typeface="Garamond" panose="02020404030301010803" pitchFamily="18" charset="0"/>
                <a:cs typeface="Arial" panose="020B0604020202020204" pitchFamily="34" charset="0"/>
              </a:rPr>
              <a:t>Suppliers reduce quality</a:t>
            </a:r>
            <a:endParaRPr lang="en-US" altLang="en-US" sz="1200" b="1" dirty="0">
              <a:latin typeface="Garamond" panose="02020404030301010803" pitchFamily="18" charset="0"/>
              <a:ea typeface="ヒラギノ角ゴ Pro W3" panose="020B0300000000000000" pitchFamily="34" charset="-128"/>
            </a:endParaRPr>
          </a:p>
        </p:txBody>
      </p:sp>
    </p:spTree>
    <p:extLst>
      <p:ext uri="{BB962C8B-B14F-4D97-AF65-F5344CB8AC3E}">
        <p14:creationId xmlns:p14="http://schemas.microsoft.com/office/powerpoint/2010/main" val="2276856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29</a:t>
            </a:fld>
            <a:endParaRPr lang="en-US"/>
          </a:p>
        </p:txBody>
      </p:sp>
      <p:sp>
        <p:nvSpPr>
          <p:cNvPr id="6" name="Rectangle 5">
            <a:extLst>
              <a:ext uri="{FF2B5EF4-FFF2-40B4-BE49-F238E27FC236}">
                <a16:creationId xmlns:a16="http://schemas.microsoft.com/office/drawing/2014/main" id="{1B96FA81-2348-2047-B362-279D74D71912}"/>
              </a:ext>
            </a:extLst>
          </p:cNvPr>
          <p:cNvSpPr/>
          <p:nvPr/>
        </p:nvSpPr>
        <p:spPr>
          <a:xfrm>
            <a:off x="7053264"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F359748-9616-3847-B01E-927B69635851}"/>
              </a:ext>
            </a:extLst>
          </p:cNvPr>
          <p:cNvSpPr/>
          <p:nvPr/>
        </p:nvSpPr>
        <p:spPr>
          <a:xfrm>
            <a:off x="7053263" y="1245843"/>
            <a:ext cx="25003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BD3D0E-7F18-7249-9490-9C8DE1FA7D1D}"/>
              </a:ext>
            </a:extLst>
          </p:cNvPr>
          <p:cNvSpPr/>
          <p:nvPr/>
        </p:nvSpPr>
        <p:spPr>
          <a:xfrm>
            <a:off x="7053263" y="2614558"/>
            <a:ext cx="2643187" cy="957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7AB657-2157-2641-AFAD-E7AD8EE5971A}"/>
              </a:ext>
            </a:extLst>
          </p:cNvPr>
          <p:cNvSpPr/>
          <p:nvPr/>
        </p:nvSpPr>
        <p:spPr>
          <a:xfrm>
            <a:off x="2152650" y="1310238"/>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476C8B-9A71-B44B-A762-49410F6F55F2}"/>
              </a:ext>
            </a:extLst>
          </p:cNvPr>
          <p:cNvSpPr/>
          <p:nvPr/>
        </p:nvSpPr>
        <p:spPr>
          <a:xfrm>
            <a:off x="2088355"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7C3879-70D7-484F-A606-E7017A243694}"/>
              </a:ext>
            </a:extLst>
          </p:cNvPr>
          <p:cNvSpPr/>
          <p:nvPr/>
        </p:nvSpPr>
        <p:spPr>
          <a:xfrm>
            <a:off x="2152651" y="2564708"/>
            <a:ext cx="21574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775F891-FF26-2446-978D-979757194239}"/>
              </a:ext>
            </a:extLst>
          </p:cNvPr>
          <p:cNvSpPr/>
          <p:nvPr/>
        </p:nvSpPr>
        <p:spPr>
          <a:xfrm>
            <a:off x="6096000" y="4431037"/>
            <a:ext cx="4572000" cy="461665"/>
          </a:xfrm>
          <a:prstGeom prst="rect">
            <a:avLst/>
          </a:prstGeom>
        </p:spPr>
        <p:txBody>
          <a:bodyPr>
            <a:spAutoFit/>
          </a:bodyPr>
          <a:lstStyle/>
          <a:p>
            <a:r>
              <a:rPr lang="en-US" altLang="en-US" sz="1200" b="1" dirty="0">
                <a:latin typeface="Garamond" panose="02020404030301010803" pitchFamily="18" charset="0"/>
                <a:ea typeface="ヒラギノ角ゴ Pro W3" panose="020B0300000000000000" pitchFamily="34" charset="-128"/>
              </a:rPr>
              <a:t>Products or services outside an industry meeting the needs of current customers</a:t>
            </a:r>
          </a:p>
        </p:txBody>
      </p:sp>
    </p:spTree>
    <p:extLst>
      <p:ext uri="{BB962C8B-B14F-4D97-AF65-F5344CB8AC3E}">
        <p14:creationId xmlns:p14="http://schemas.microsoft.com/office/powerpoint/2010/main" val="3860184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30</a:t>
            </a:fld>
            <a:endParaRPr lang="en-US"/>
          </a:p>
        </p:txBody>
      </p:sp>
      <p:sp>
        <p:nvSpPr>
          <p:cNvPr id="6" name="Rectangle 5">
            <a:extLst>
              <a:ext uri="{FF2B5EF4-FFF2-40B4-BE49-F238E27FC236}">
                <a16:creationId xmlns:a16="http://schemas.microsoft.com/office/drawing/2014/main" id="{1B96FA81-2348-2047-B362-279D74D71912}"/>
              </a:ext>
            </a:extLst>
          </p:cNvPr>
          <p:cNvSpPr/>
          <p:nvPr/>
        </p:nvSpPr>
        <p:spPr>
          <a:xfrm>
            <a:off x="7053264"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F359748-9616-3847-B01E-927B69635851}"/>
              </a:ext>
            </a:extLst>
          </p:cNvPr>
          <p:cNvSpPr/>
          <p:nvPr/>
        </p:nvSpPr>
        <p:spPr>
          <a:xfrm>
            <a:off x="7053263" y="1245843"/>
            <a:ext cx="25003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BD3D0E-7F18-7249-9490-9C8DE1FA7D1D}"/>
              </a:ext>
            </a:extLst>
          </p:cNvPr>
          <p:cNvSpPr/>
          <p:nvPr/>
        </p:nvSpPr>
        <p:spPr>
          <a:xfrm>
            <a:off x="7053263" y="2614558"/>
            <a:ext cx="2643187" cy="957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4A53B7-414A-3B4C-A9F2-8CA7FFCC427C}"/>
              </a:ext>
            </a:extLst>
          </p:cNvPr>
          <p:cNvSpPr/>
          <p:nvPr/>
        </p:nvSpPr>
        <p:spPr>
          <a:xfrm>
            <a:off x="5181600" y="5373515"/>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476C8B-9A71-B44B-A762-49410F6F55F2}"/>
              </a:ext>
            </a:extLst>
          </p:cNvPr>
          <p:cNvSpPr/>
          <p:nvPr/>
        </p:nvSpPr>
        <p:spPr>
          <a:xfrm>
            <a:off x="2088355"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7C3879-70D7-484F-A606-E7017A243694}"/>
              </a:ext>
            </a:extLst>
          </p:cNvPr>
          <p:cNvSpPr/>
          <p:nvPr/>
        </p:nvSpPr>
        <p:spPr>
          <a:xfrm>
            <a:off x="2152651" y="2564708"/>
            <a:ext cx="21574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772BE2-9336-1644-B3EE-C5A0229183C1}"/>
              </a:ext>
            </a:extLst>
          </p:cNvPr>
          <p:cNvSpPr/>
          <p:nvPr/>
        </p:nvSpPr>
        <p:spPr>
          <a:xfrm>
            <a:off x="2981324" y="943053"/>
            <a:ext cx="3114676" cy="646331"/>
          </a:xfrm>
          <a:prstGeom prst="rect">
            <a:avLst/>
          </a:prstGeom>
        </p:spPr>
        <p:txBody>
          <a:bodyPr wrap="square">
            <a:spAutoFit/>
          </a:bodyPr>
          <a:lstStyle/>
          <a:p>
            <a:r>
              <a:rPr lang="en-US" altLang="en-US" sz="1200" b="1" dirty="0">
                <a:latin typeface="Garamond" panose="02020404030301010803" pitchFamily="18" charset="0"/>
                <a:ea typeface="ヒラギノ角ゴ Pro W3" panose="020B0300000000000000" pitchFamily="34" charset="-128"/>
              </a:rPr>
              <a:t>The risk that potential competitors will enter an industry</a:t>
            </a:r>
          </a:p>
          <a:p>
            <a:pPr lvl="1"/>
            <a:r>
              <a:rPr lang="en-US" altLang="en-US" sz="1200" b="1" dirty="0">
                <a:latin typeface="Garamond" panose="02020404030301010803" pitchFamily="18" charset="0"/>
                <a:cs typeface="Arial" panose="020B0604020202020204" pitchFamily="34" charset="0"/>
              </a:rPr>
              <a:t>Incumbents lower prices</a:t>
            </a:r>
          </a:p>
        </p:txBody>
      </p:sp>
    </p:spTree>
    <p:extLst>
      <p:ext uri="{BB962C8B-B14F-4D97-AF65-F5344CB8AC3E}">
        <p14:creationId xmlns:p14="http://schemas.microsoft.com/office/powerpoint/2010/main" val="2669018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31</a:t>
            </a:fld>
            <a:endParaRPr lang="en-US"/>
          </a:p>
        </p:txBody>
      </p:sp>
      <p:sp>
        <p:nvSpPr>
          <p:cNvPr id="6" name="Rectangle 5">
            <a:extLst>
              <a:ext uri="{FF2B5EF4-FFF2-40B4-BE49-F238E27FC236}">
                <a16:creationId xmlns:a16="http://schemas.microsoft.com/office/drawing/2014/main" id="{1B96FA81-2348-2047-B362-279D74D71912}"/>
              </a:ext>
            </a:extLst>
          </p:cNvPr>
          <p:cNvSpPr/>
          <p:nvPr/>
        </p:nvSpPr>
        <p:spPr>
          <a:xfrm>
            <a:off x="7053264"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F359748-9616-3847-B01E-927B69635851}"/>
              </a:ext>
            </a:extLst>
          </p:cNvPr>
          <p:cNvSpPr/>
          <p:nvPr/>
        </p:nvSpPr>
        <p:spPr>
          <a:xfrm>
            <a:off x="7053263" y="1245843"/>
            <a:ext cx="25003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7AB657-2157-2641-AFAD-E7AD8EE5971A}"/>
              </a:ext>
            </a:extLst>
          </p:cNvPr>
          <p:cNvSpPr/>
          <p:nvPr/>
        </p:nvSpPr>
        <p:spPr>
          <a:xfrm>
            <a:off x="2152650" y="1310238"/>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4A53B7-414A-3B4C-A9F2-8CA7FFCC427C}"/>
              </a:ext>
            </a:extLst>
          </p:cNvPr>
          <p:cNvSpPr/>
          <p:nvPr/>
        </p:nvSpPr>
        <p:spPr>
          <a:xfrm>
            <a:off x="5181600" y="5373515"/>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476C8B-9A71-B44B-A762-49410F6F55F2}"/>
              </a:ext>
            </a:extLst>
          </p:cNvPr>
          <p:cNvSpPr/>
          <p:nvPr/>
        </p:nvSpPr>
        <p:spPr>
          <a:xfrm>
            <a:off x="2088355"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7C3879-70D7-484F-A606-E7017A243694}"/>
              </a:ext>
            </a:extLst>
          </p:cNvPr>
          <p:cNvSpPr/>
          <p:nvPr/>
        </p:nvSpPr>
        <p:spPr>
          <a:xfrm>
            <a:off x="2152651" y="2564708"/>
            <a:ext cx="21574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3C29788-2DBB-6147-97C2-5EFB8B05F196}"/>
              </a:ext>
            </a:extLst>
          </p:cNvPr>
          <p:cNvSpPr/>
          <p:nvPr/>
        </p:nvSpPr>
        <p:spPr>
          <a:xfrm>
            <a:off x="6210301" y="2223315"/>
            <a:ext cx="4572000" cy="276999"/>
          </a:xfrm>
          <a:prstGeom prst="rect">
            <a:avLst/>
          </a:prstGeom>
        </p:spPr>
        <p:txBody>
          <a:bodyPr>
            <a:spAutoFit/>
          </a:bodyPr>
          <a:lstStyle/>
          <a:p>
            <a:r>
              <a:rPr lang="en-US" altLang="en-US" sz="1200" b="1" dirty="0">
                <a:latin typeface="Garamond" panose="02020404030301010803" pitchFamily="18" charset="0"/>
                <a:ea typeface="ヒラギノ角ゴ Pro W3" panose="020B0300000000000000" pitchFamily="34" charset="-128"/>
              </a:rPr>
              <a:t>Obstacles that determine how easily a firm can leave that industry</a:t>
            </a:r>
          </a:p>
        </p:txBody>
      </p:sp>
    </p:spTree>
    <p:extLst>
      <p:ext uri="{BB962C8B-B14F-4D97-AF65-F5344CB8AC3E}">
        <p14:creationId xmlns:p14="http://schemas.microsoft.com/office/powerpoint/2010/main" val="1223201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32</a:t>
            </a:fld>
            <a:endParaRPr lang="en-US"/>
          </a:p>
        </p:txBody>
      </p:sp>
      <p:sp>
        <p:nvSpPr>
          <p:cNvPr id="6" name="Rectangle 5">
            <a:extLst>
              <a:ext uri="{FF2B5EF4-FFF2-40B4-BE49-F238E27FC236}">
                <a16:creationId xmlns:a16="http://schemas.microsoft.com/office/drawing/2014/main" id="{1B96FA81-2348-2047-B362-279D74D71912}"/>
              </a:ext>
            </a:extLst>
          </p:cNvPr>
          <p:cNvSpPr/>
          <p:nvPr/>
        </p:nvSpPr>
        <p:spPr>
          <a:xfrm>
            <a:off x="7053264"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F359748-9616-3847-B01E-927B69635851}"/>
              </a:ext>
            </a:extLst>
          </p:cNvPr>
          <p:cNvSpPr/>
          <p:nvPr/>
        </p:nvSpPr>
        <p:spPr>
          <a:xfrm>
            <a:off x="7053263" y="1245843"/>
            <a:ext cx="2500312"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BD3D0E-7F18-7249-9490-9C8DE1FA7D1D}"/>
              </a:ext>
            </a:extLst>
          </p:cNvPr>
          <p:cNvSpPr/>
          <p:nvPr/>
        </p:nvSpPr>
        <p:spPr>
          <a:xfrm>
            <a:off x="7053263" y="2614558"/>
            <a:ext cx="2643187" cy="957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7AB657-2157-2641-AFAD-E7AD8EE5971A}"/>
              </a:ext>
            </a:extLst>
          </p:cNvPr>
          <p:cNvSpPr/>
          <p:nvPr/>
        </p:nvSpPr>
        <p:spPr>
          <a:xfrm>
            <a:off x="2152650" y="1310238"/>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4A53B7-414A-3B4C-A9F2-8CA7FFCC427C}"/>
              </a:ext>
            </a:extLst>
          </p:cNvPr>
          <p:cNvSpPr/>
          <p:nvPr/>
        </p:nvSpPr>
        <p:spPr>
          <a:xfrm>
            <a:off x="5181600" y="5373515"/>
            <a:ext cx="1828800" cy="1254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476C8B-9A71-B44B-A762-49410F6F55F2}"/>
              </a:ext>
            </a:extLst>
          </p:cNvPr>
          <p:cNvSpPr/>
          <p:nvPr/>
        </p:nvSpPr>
        <p:spPr>
          <a:xfrm>
            <a:off x="2088355" y="4343400"/>
            <a:ext cx="2986087"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83FA577-98D9-714B-AF49-755D77DC219A}"/>
              </a:ext>
            </a:extLst>
          </p:cNvPr>
          <p:cNvSpPr/>
          <p:nvPr/>
        </p:nvSpPr>
        <p:spPr>
          <a:xfrm>
            <a:off x="3107067" y="5768297"/>
            <a:ext cx="4572000" cy="830997"/>
          </a:xfrm>
          <a:prstGeom prst="rect">
            <a:avLst/>
          </a:prstGeom>
        </p:spPr>
        <p:txBody>
          <a:bodyPr>
            <a:spAutoFit/>
          </a:bodyPr>
          <a:lstStyle/>
          <a:p>
            <a:r>
              <a:rPr lang="en-US" altLang="en-US" sz="1200" b="1" dirty="0">
                <a:latin typeface="Garamond" panose="02020404030301010803" pitchFamily="18" charset="0"/>
                <a:ea typeface="ヒラギノ角ゴ Pro W3" panose="020B0300000000000000" pitchFamily="34" charset="-128"/>
              </a:rPr>
              <a:t>Complementor: </a:t>
            </a:r>
          </a:p>
          <a:p>
            <a:pPr lvl="1"/>
            <a:r>
              <a:rPr lang="en-US" altLang="en-US" sz="1200" b="1" dirty="0">
                <a:latin typeface="Garamond" panose="02020404030301010803" pitchFamily="18" charset="0"/>
                <a:cs typeface="Arial" panose="020B0604020202020204" pitchFamily="34" charset="0"/>
              </a:rPr>
              <a:t>A company that provides a good or service that leads customers to value your firm’s offering more when the two are combined</a:t>
            </a:r>
          </a:p>
        </p:txBody>
      </p:sp>
      <p:sp>
        <p:nvSpPr>
          <p:cNvPr id="12" name="Rectangle 11">
            <a:extLst>
              <a:ext uri="{FF2B5EF4-FFF2-40B4-BE49-F238E27FC236}">
                <a16:creationId xmlns:a16="http://schemas.microsoft.com/office/drawing/2014/main" id="{2AEC6430-9D3E-1C48-81B7-CAD37F72D055}"/>
              </a:ext>
            </a:extLst>
          </p:cNvPr>
          <p:cNvSpPr/>
          <p:nvPr/>
        </p:nvSpPr>
        <p:spPr>
          <a:xfrm>
            <a:off x="2088354" y="2500313"/>
            <a:ext cx="2380324" cy="1194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894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9E46-4C03-5C49-9AE6-B53AE206B19F}"/>
              </a:ext>
            </a:extLst>
          </p:cNvPr>
          <p:cNvSpPr>
            <a:spLocks noGrp="1"/>
          </p:cNvSpPr>
          <p:nvPr>
            <p:ph type="title"/>
          </p:nvPr>
        </p:nvSpPr>
        <p:spPr>
          <a:xfrm>
            <a:off x="2152650" y="365127"/>
            <a:ext cx="7886700" cy="895263"/>
          </a:xfrm>
        </p:spPr>
        <p:txBody>
          <a:bodyPr>
            <a:normAutofit/>
          </a:bodyPr>
          <a:lstStyle/>
          <a:p>
            <a:pPr algn="ctr"/>
            <a:r>
              <a:rPr lang="en-US" sz="2800" b="1" dirty="0">
                <a:solidFill>
                  <a:srgbClr val="C00000"/>
                </a:solidFill>
                <a:latin typeface="Garamond" panose="02020404030301010803" pitchFamily="18" charset="0"/>
              </a:rPr>
              <a:t>Porter’s Five Forces Framework</a:t>
            </a:r>
          </a:p>
        </p:txBody>
      </p:sp>
      <p:pic>
        <p:nvPicPr>
          <p:cNvPr id="3" name="Picture 2">
            <a:extLst>
              <a:ext uri="{FF2B5EF4-FFF2-40B4-BE49-F238E27FC236}">
                <a16:creationId xmlns:a16="http://schemas.microsoft.com/office/drawing/2014/main" id="{337A75D3-64E9-0A43-9ACA-6F59A3FC3022}"/>
              </a:ext>
            </a:extLst>
          </p:cNvPr>
          <p:cNvPicPr>
            <a:picLocks noChangeAspect="1"/>
          </p:cNvPicPr>
          <p:nvPr/>
        </p:nvPicPr>
        <p:blipFill>
          <a:blip r:embed="rId2"/>
          <a:stretch>
            <a:fillRect/>
          </a:stretch>
        </p:blipFill>
        <p:spPr>
          <a:xfrm>
            <a:off x="1931773" y="1245844"/>
            <a:ext cx="8107578" cy="4967687"/>
          </a:xfrm>
          <a:prstGeom prst="rect">
            <a:avLst/>
          </a:prstGeom>
        </p:spPr>
      </p:pic>
      <p:sp>
        <p:nvSpPr>
          <p:cNvPr id="4" name="Slide Number Placeholder 3">
            <a:extLst>
              <a:ext uri="{FF2B5EF4-FFF2-40B4-BE49-F238E27FC236}">
                <a16:creationId xmlns:a16="http://schemas.microsoft.com/office/drawing/2014/main" id="{C47DF5EF-90CA-2147-B69E-5517063EC4E8}"/>
              </a:ext>
            </a:extLst>
          </p:cNvPr>
          <p:cNvSpPr>
            <a:spLocks noGrp="1"/>
          </p:cNvSpPr>
          <p:nvPr>
            <p:ph type="sldNum" sz="quarter" idx="12"/>
          </p:nvPr>
        </p:nvSpPr>
        <p:spPr/>
        <p:txBody>
          <a:bodyPr/>
          <a:lstStyle/>
          <a:p>
            <a:fld id="{652C0B1A-A5E0-774D-A875-EBDDBB77944E}" type="slidenum">
              <a:rPr lang="en-US" smtClean="0"/>
              <a:t>33</a:t>
            </a:fld>
            <a:endParaRPr lang="en-US"/>
          </a:p>
        </p:txBody>
      </p:sp>
    </p:spTree>
    <p:extLst>
      <p:ext uri="{BB962C8B-B14F-4D97-AF65-F5344CB8AC3E}">
        <p14:creationId xmlns:p14="http://schemas.microsoft.com/office/powerpoint/2010/main" val="284404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D3C79-110B-B745-8BAC-32616511D035}"/>
              </a:ext>
            </a:extLst>
          </p:cNvPr>
          <p:cNvSpPr>
            <a:spLocks noGrp="1"/>
          </p:cNvSpPr>
          <p:nvPr>
            <p:ph type="title"/>
          </p:nvPr>
        </p:nvSpPr>
        <p:spPr>
          <a:xfrm>
            <a:off x="3400686" y="5256099"/>
            <a:ext cx="5018385" cy="1325563"/>
          </a:xfrm>
        </p:spPr>
        <p:txBody>
          <a:bodyPr>
            <a:normAutofit/>
          </a:bodyPr>
          <a:lstStyle/>
          <a:p>
            <a:pPr algn="ctr"/>
            <a:r>
              <a:rPr lang="en-US" sz="1800" b="1" dirty="0">
                <a:solidFill>
                  <a:srgbClr val="C00000"/>
                </a:solidFill>
                <a:latin typeface="Garamond" panose="02020404030301010803" pitchFamily="18" charset="0"/>
              </a:rPr>
              <a:t>“Choose” an industry with a “favorable industry structure”</a:t>
            </a:r>
          </a:p>
        </p:txBody>
      </p:sp>
      <p:pic>
        <p:nvPicPr>
          <p:cNvPr id="3" name="Picture 2">
            <a:extLst>
              <a:ext uri="{FF2B5EF4-FFF2-40B4-BE49-F238E27FC236}">
                <a16:creationId xmlns:a16="http://schemas.microsoft.com/office/drawing/2014/main" id="{621BB47B-BCD3-704C-A383-06764A9F6B4D}"/>
              </a:ext>
            </a:extLst>
          </p:cNvPr>
          <p:cNvPicPr>
            <a:picLocks noChangeAspect="1"/>
          </p:cNvPicPr>
          <p:nvPr/>
        </p:nvPicPr>
        <p:blipFill>
          <a:blip r:embed="rId2"/>
          <a:stretch>
            <a:fillRect/>
          </a:stretch>
        </p:blipFill>
        <p:spPr>
          <a:xfrm>
            <a:off x="3494904" y="1080241"/>
            <a:ext cx="5293016" cy="4036042"/>
          </a:xfrm>
          <a:prstGeom prst="rect">
            <a:avLst/>
          </a:prstGeom>
        </p:spPr>
      </p:pic>
      <p:sp>
        <p:nvSpPr>
          <p:cNvPr id="4" name="TextBox 3">
            <a:extLst>
              <a:ext uri="{FF2B5EF4-FFF2-40B4-BE49-F238E27FC236}">
                <a16:creationId xmlns:a16="http://schemas.microsoft.com/office/drawing/2014/main" id="{880B26F5-34CF-5940-B163-38C2D7B8579C}"/>
              </a:ext>
            </a:extLst>
          </p:cNvPr>
          <p:cNvSpPr txBox="1"/>
          <p:nvPr/>
        </p:nvSpPr>
        <p:spPr>
          <a:xfrm>
            <a:off x="2724150" y="142858"/>
            <a:ext cx="6986588" cy="461665"/>
          </a:xfrm>
          <a:prstGeom prst="rect">
            <a:avLst/>
          </a:prstGeom>
          <a:noFill/>
        </p:spPr>
        <p:txBody>
          <a:bodyPr wrap="square" rtlCol="0">
            <a:spAutoFit/>
          </a:bodyPr>
          <a:lstStyle/>
          <a:p>
            <a:pPr algn="ctr"/>
            <a:r>
              <a:rPr lang="en-US" sz="2400" b="1" dirty="0">
                <a:solidFill>
                  <a:srgbClr val="C00000"/>
                </a:solidFill>
                <a:latin typeface="Garamond" panose="02020404030301010803" pitchFamily="18" charset="0"/>
              </a:rPr>
              <a:t>Where to compete?</a:t>
            </a:r>
          </a:p>
        </p:txBody>
      </p:sp>
      <p:sp>
        <p:nvSpPr>
          <p:cNvPr id="7" name="Slide Number Placeholder 6">
            <a:extLst>
              <a:ext uri="{FF2B5EF4-FFF2-40B4-BE49-F238E27FC236}">
                <a16:creationId xmlns:a16="http://schemas.microsoft.com/office/drawing/2014/main" id="{0778548C-7686-7243-9216-6CB5F9380F48}"/>
              </a:ext>
            </a:extLst>
          </p:cNvPr>
          <p:cNvSpPr>
            <a:spLocks noGrp="1"/>
          </p:cNvSpPr>
          <p:nvPr>
            <p:ph type="sldNum" sz="quarter" idx="12"/>
          </p:nvPr>
        </p:nvSpPr>
        <p:spPr/>
        <p:txBody>
          <a:bodyPr/>
          <a:lstStyle/>
          <a:p>
            <a:fld id="{652C0B1A-A5E0-774D-A875-EBDDBB77944E}" type="slidenum">
              <a:rPr lang="en-US" smtClean="0"/>
              <a:t>34</a:t>
            </a:fld>
            <a:endParaRPr lang="en-US"/>
          </a:p>
        </p:txBody>
      </p:sp>
    </p:spTree>
    <p:extLst>
      <p:ext uri="{BB962C8B-B14F-4D97-AF65-F5344CB8AC3E}">
        <p14:creationId xmlns:p14="http://schemas.microsoft.com/office/powerpoint/2010/main" val="1892561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EB7D-BF65-C34C-868B-58EA9E44DB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33531D-E94C-4841-B1ED-2E6C92006C25}"/>
              </a:ext>
            </a:extLst>
          </p:cNvPr>
          <p:cNvSpPr>
            <a:spLocks noGrp="1"/>
          </p:cNvSpPr>
          <p:nvPr>
            <p:ph idx="1"/>
          </p:nvPr>
        </p:nvSpPr>
        <p:spPr/>
        <p:txBody>
          <a:bodyPr/>
          <a:lstStyle/>
          <a:p>
            <a:pPr marL="0" indent="0">
              <a:buNone/>
            </a:pPr>
            <a:endParaRPr lang="en-US" altLang="en-US" dirty="0">
              <a:cs typeface="Arial" panose="020B0604020202020204" pitchFamily="34" charset="0"/>
              <a:hlinkClick r:id="" action="ppaction://noaction"/>
            </a:endParaRPr>
          </a:p>
          <a:p>
            <a:pPr marL="0" indent="0">
              <a:buNone/>
            </a:pPr>
            <a:r>
              <a:rPr lang="en-US" altLang="en-US" dirty="0">
                <a:cs typeface="Arial" panose="020B0604020202020204" pitchFamily="34" charset="0"/>
                <a:hlinkClick r:id="" action="ppaction://noaction"/>
              </a:rPr>
              <a:t>Prof. Michael Porter on Five Forces</a:t>
            </a:r>
          </a:p>
          <a:p>
            <a:pPr marL="0" indent="0">
              <a:buNone/>
            </a:pPr>
            <a:endParaRPr lang="en-US" altLang="en-US" dirty="0">
              <a:cs typeface="Arial" panose="020B0604020202020204" pitchFamily="34" charset="0"/>
              <a:hlinkClick r:id="" action="ppaction://noaction"/>
            </a:endParaRPr>
          </a:p>
          <a:p>
            <a:pPr marL="0" indent="0">
              <a:buNone/>
            </a:pPr>
            <a:r>
              <a:rPr lang="en-US" altLang="en-US" dirty="0">
                <a:cs typeface="Arial" panose="020B0604020202020204" pitchFamily="34" charset="0"/>
                <a:hlinkClick r:id="" action="ppaction://noaction"/>
              </a:rPr>
              <a:t>https://www.youtube.com/watch?v=mYF2_FBCvXw</a:t>
            </a:r>
            <a:endParaRPr lang="en-US" altLang="en-US" dirty="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8F8750F7-D6A5-084F-8E91-691B71D5E163}"/>
              </a:ext>
            </a:extLst>
          </p:cNvPr>
          <p:cNvSpPr>
            <a:spLocks noGrp="1"/>
          </p:cNvSpPr>
          <p:nvPr>
            <p:ph type="sldNum" sz="quarter" idx="12"/>
          </p:nvPr>
        </p:nvSpPr>
        <p:spPr/>
        <p:txBody>
          <a:bodyPr/>
          <a:lstStyle/>
          <a:p>
            <a:fld id="{652C0B1A-A5E0-774D-A875-EBDDBB77944E}" type="slidenum">
              <a:rPr lang="en-US" smtClean="0"/>
              <a:t>35</a:t>
            </a:fld>
            <a:endParaRPr lang="en-US"/>
          </a:p>
        </p:txBody>
      </p:sp>
    </p:spTree>
    <p:extLst>
      <p:ext uri="{BB962C8B-B14F-4D97-AF65-F5344CB8AC3E}">
        <p14:creationId xmlns:p14="http://schemas.microsoft.com/office/powerpoint/2010/main" val="388286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1642-C878-286C-E70D-1733BD0E82A0}"/>
              </a:ext>
            </a:extLst>
          </p:cNvPr>
          <p:cNvSpPr>
            <a:spLocks noGrp="1"/>
          </p:cNvSpPr>
          <p:nvPr>
            <p:ph type="title"/>
          </p:nvPr>
        </p:nvSpPr>
        <p:spPr>
          <a:xfrm>
            <a:off x="564931" y="1162843"/>
            <a:ext cx="10515600" cy="1325563"/>
          </a:xfrm>
        </p:spPr>
        <p:txBody>
          <a:bodyPr/>
          <a:lstStyle/>
          <a:p>
            <a:pPr algn="ctr"/>
            <a:r>
              <a:rPr lang="en-GB" dirty="0">
                <a:latin typeface="Calibri" panose="020F0502020204030204" pitchFamily="34" charset="0"/>
                <a:ea typeface="Calibri" panose="020F0502020204030204" pitchFamily="34" charset="0"/>
                <a:cs typeface="Calibri" panose="020F0502020204030204" pitchFamily="34" charset="0"/>
              </a:rPr>
              <a:t>Case study</a:t>
            </a: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FF633D2-4676-5506-C7CF-D42CE05ED0FD}"/>
              </a:ext>
            </a:extLst>
          </p:cNvPr>
          <p:cNvSpPr>
            <a:spLocks noGrp="1"/>
          </p:cNvSpPr>
          <p:nvPr>
            <p:ph idx="1"/>
          </p:nvPr>
        </p:nvSpPr>
        <p:spPr>
          <a:xfrm>
            <a:off x="838200" y="1835353"/>
            <a:ext cx="10515600" cy="4351338"/>
          </a:xfrm>
        </p:spPr>
        <p:txBody>
          <a:bodyPr/>
          <a:lstStyle/>
          <a:p>
            <a:pPr marL="0" indent="0" algn="r">
              <a:buNone/>
            </a:pPr>
            <a:endParaRPr lang="en-GB" dirty="0">
              <a:latin typeface="Calibri" panose="020F0502020204030204" pitchFamily="34" charset="0"/>
              <a:ea typeface="Calibri" panose="020F0502020204030204" pitchFamily="34" charset="0"/>
              <a:cs typeface="Calibri" panose="020F0502020204030204" pitchFamily="34" charset="0"/>
            </a:endParaRPr>
          </a:p>
          <a:p>
            <a:pPr marL="0" indent="0" algn="r">
              <a:buNone/>
            </a:pPr>
            <a:endParaRPr lang="en-GB" dirty="0">
              <a:latin typeface="Calibri" panose="020F0502020204030204" pitchFamily="34" charset="0"/>
              <a:ea typeface="Calibri" panose="020F0502020204030204" pitchFamily="34" charset="0"/>
              <a:cs typeface="Calibri" panose="020F0502020204030204" pitchFamily="34" charset="0"/>
            </a:endParaRPr>
          </a:p>
          <a:p>
            <a:pPr marL="0" indent="0" algn="r">
              <a:buNone/>
            </a:pPr>
            <a:endParaRPr lang="en-GB"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GB" b="1" dirty="0">
                <a:latin typeface="Calibri" panose="020F0502020204030204" pitchFamily="34" charset="0"/>
                <a:ea typeface="Calibri" panose="020F0502020204030204" pitchFamily="34" charset="0"/>
                <a:cs typeface="Calibri" panose="020F0502020204030204" pitchFamily="34" charset="0"/>
              </a:rPr>
              <a:t>Country Delight: Expanding the consumer’s product pantry</a:t>
            </a:r>
            <a:endParaRPr lang="en-IN"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8770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97C9-BE29-3AF6-4D7C-D5C189A856E3}"/>
              </a:ext>
            </a:extLst>
          </p:cNvPr>
          <p:cNvSpPr>
            <a:spLocks noGrp="1"/>
          </p:cNvSpPr>
          <p:nvPr>
            <p:ph type="title"/>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Company Background</a:t>
            </a: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8021A7D-F820-768C-C9D8-B6AF38F22CE5}"/>
              </a:ext>
            </a:extLst>
          </p:cNvPr>
          <p:cNvSpPr>
            <a:spLocks noGrp="1"/>
          </p:cNvSpPr>
          <p:nvPr>
            <p:ph idx="1"/>
          </p:nvPr>
        </p:nvSpPr>
        <p:spPr>
          <a:xfrm>
            <a:off x="838200" y="1690688"/>
            <a:ext cx="10515600" cy="4351338"/>
          </a:xfrm>
        </p:spPr>
        <p:txBody>
          <a:bodyPr>
            <a:normAutofit/>
          </a:bodyPr>
          <a:lstStyle/>
          <a:p>
            <a:r>
              <a:rPr lang="en-GB" b="1" dirty="0">
                <a:latin typeface="Calibri" panose="020F0502020204030204" pitchFamily="34" charset="0"/>
                <a:ea typeface="Calibri" panose="020F0502020204030204" pitchFamily="34" charset="0"/>
                <a:cs typeface="Calibri" panose="020F0502020204030204" pitchFamily="34" charset="0"/>
              </a:rPr>
              <a:t>Founders: </a:t>
            </a:r>
            <a:r>
              <a:rPr lang="en-GB" dirty="0">
                <a:latin typeface="Calibri" panose="020F0502020204030204" pitchFamily="34" charset="0"/>
                <a:ea typeface="Calibri" panose="020F0502020204030204" pitchFamily="34" charset="0"/>
                <a:cs typeface="Calibri" panose="020F0502020204030204" pitchFamily="34" charset="0"/>
              </a:rPr>
              <a:t>Chakradhar Gade and Nitin Kaushal</a:t>
            </a:r>
          </a:p>
          <a:p>
            <a:r>
              <a:rPr lang="en-GB" b="1" dirty="0">
                <a:latin typeface="Calibri" panose="020F0502020204030204" pitchFamily="34" charset="0"/>
                <a:ea typeface="Calibri" panose="020F0502020204030204" pitchFamily="34" charset="0"/>
                <a:cs typeface="Calibri" panose="020F0502020204030204" pitchFamily="34" charset="0"/>
              </a:rPr>
              <a:t>Business model: </a:t>
            </a:r>
            <a:r>
              <a:rPr lang="en-GB" dirty="0">
                <a:latin typeface="Calibri" panose="020F0502020204030204" pitchFamily="34" charset="0"/>
                <a:ea typeface="Calibri" panose="020F0502020204030204" pitchFamily="34" charset="0"/>
                <a:cs typeface="Calibri" panose="020F0502020204030204" pitchFamily="34" charset="0"/>
              </a:rPr>
              <a:t>D2H delivery of fresh milk</a:t>
            </a:r>
          </a:p>
          <a:p>
            <a:r>
              <a:rPr lang="en-GB" b="1" dirty="0">
                <a:latin typeface="Calibri" panose="020F0502020204030204" pitchFamily="34" charset="0"/>
                <a:ea typeface="Calibri" panose="020F0502020204030204" pitchFamily="34" charset="0"/>
                <a:cs typeface="Calibri" panose="020F0502020204030204" pitchFamily="34" charset="0"/>
              </a:rPr>
              <a:t>USP: </a:t>
            </a:r>
            <a:r>
              <a:rPr lang="en-GB" dirty="0">
                <a:latin typeface="Calibri" panose="020F0502020204030204" pitchFamily="34" charset="0"/>
                <a:ea typeface="Calibri" panose="020F0502020204030204" pitchFamily="34" charset="0"/>
                <a:cs typeface="Calibri" panose="020F0502020204030204" pitchFamily="34" charset="0"/>
              </a:rPr>
              <a:t>Fresh, high-quality, unadulterated milk and dairy products delivered within 24-36 hrs of milking</a:t>
            </a:r>
          </a:p>
          <a:p>
            <a:r>
              <a:rPr lang="en-GB" dirty="0">
                <a:latin typeface="Calibri" panose="020F0502020204030204" pitchFamily="34" charset="0"/>
                <a:ea typeface="Calibri" panose="020F0502020204030204" pitchFamily="34" charset="0"/>
                <a:cs typeface="Calibri" panose="020F0502020204030204" pitchFamily="34" charset="0"/>
              </a:rPr>
              <a:t>Began its operations in NCR and spread across 15 metro cities</a:t>
            </a:r>
          </a:p>
          <a:p>
            <a:r>
              <a:rPr lang="en-GB" b="1" dirty="0">
                <a:latin typeface="Calibri" panose="020F0502020204030204" pitchFamily="34" charset="0"/>
                <a:ea typeface="Calibri" panose="020F0502020204030204" pitchFamily="34" charset="0"/>
                <a:cs typeface="Calibri" panose="020F0502020204030204" pitchFamily="34" charset="0"/>
              </a:rPr>
              <a:t>Aims to double its current subscriber base (500000) to reach 1 million by 2025</a:t>
            </a:r>
          </a:p>
        </p:txBody>
      </p:sp>
    </p:spTree>
    <p:extLst>
      <p:ext uri="{BB962C8B-B14F-4D97-AF65-F5344CB8AC3E}">
        <p14:creationId xmlns:p14="http://schemas.microsoft.com/office/powerpoint/2010/main" val="3098599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F44168-9F5F-C231-ED42-4A3764BD52A0}"/>
              </a:ext>
            </a:extLst>
          </p:cNvPr>
          <p:cNvSpPr>
            <a:spLocks noGrp="1"/>
          </p:cNvSpPr>
          <p:nvPr>
            <p:ph idx="1"/>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As the company is planning to scale up, the dilemma being faced by Gade (CEO) and Kaushal (COO) are: </a:t>
            </a:r>
          </a:p>
          <a:p>
            <a:endParaRPr lang="en-GB"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GB" b="1" dirty="0">
                <a:latin typeface="Calibri" panose="020F0502020204030204" pitchFamily="34" charset="0"/>
                <a:ea typeface="Calibri" panose="020F0502020204030204" pitchFamily="34" charset="0"/>
                <a:cs typeface="Calibri" panose="020F0502020204030204" pitchFamily="34" charset="0"/>
              </a:rPr>
              <a:t>“ How to scale further without losing its core identity”</a:t>
            </a:r>
          </a:p>
          <a:p>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3708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DFB8-4A8F-75B5-63C3-52ECB8909F91}"/>
              </a:ext>
            </a:extLst>
          </p:cNvPr>
          <p:cNvSpPr>
            <a:spLocks noGrp="1"/>
          </p:cNvSpPr>
          <p:nvPr>
            <p:ph type="title"/>
          </p:nvPr>
        </p:nvSpPr>
        <p:spPr>
          <a:xfrm>
            <a:off x="838200" y="500062"/>
            <a:ext cx="10515600" cy="1325563"/>
          </a:xfrm>
        </p:spPr>
        <p:txBody>
          <a:bodyPr/>
          <a:lstStyle/>
          <a:p>
            <a:pPr algn="ctr"/>
            <a:r>
              <a:rPr lang="en-GB" dirty="0">
                <a:latin typeface="Calibri" panose="020F0502020204030204" pitchFamily="34" charset="0"/>
                <a:ea typeface="Calibri" panose="020F0502020204030204" pitchFamily="34" charset="0"/>
                <a:cs typeface="Calibri" panose="020F0502020204030204" pitchFamily="34" charset="0"/>
              </a:rPr>
              <a:t>Growth strategies</a:t>
            </a: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B3E802D-242C-087C-1E68-D00182F5CBE9}"/>
              </a:ext>
            </a:extLst>
          </p:cNvPr>
          <p:cNvSpPr>
            <a:spLocks noGrp="1"/>
          </p:cNvSpPr>
          <p:nvPr>
            <p:ph idx="1"/>
          </p:nvPr>
        </p:nvSpPr>
        <p:spPr>
          <a:xfrm>
            <a:off x="838200" y="1825625"/>
            <a:ext cx="10515600" cy="3009134"/>
          </a:xfrm>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Expansion to new geographies (moving beyond 15 cities to tier 2 and tier 3 markets)</a:t>
            </a:r>
          </a:p>
          <a:p>
            <a:r>
              <a:rPr lang="en-GB" dirty="0">
                <a:latin typeface="Calibri" panose="020F0502020204030204" pitchFamily="34" charset="0"/>
                <a:ea typeface="Calibri" panose="020F0502020204030204" pitchFamily="34" charset="0"/>
                <a:cs typeface="Calibri" panose="020F0502020204030204" pitchFamily="34" charset="0"/>
              </a:rPr>
              <a:t>Adding products to the existing portfolio (ice cream, </a:t>
            </a:r>
            <a:r>
              <a:rPr lang="en-GB" dirty="0" err="1">
                <a:latin typeface="Calibri" panose="020F0502020204030204" pitchFamily="34" charset="0"/>
                <a:ea typeface="Calibri" panose="020F0502020204030204" pitchFamily="34" charset="0"/>
                <a:cs typeface="Calibri" panose="020F0502020204030204" pitchFamily="34" charset="0"/>
              </a:rPr>
              <a:t>misti</a:t>
            </a:r>
            <a:r>
              <a:rPr lang="en-GB" dirty="0">
                <a:latin typeface="Calibri" panose="020F0502020204030204" pitchFamily="34" charset="0"/>
                <a:ea typeface="Calibri" panose="020F0502020204030204" pitchFamily="34" charset="0"/>
                <a:cs typeface="Calibri" panose="020F0502020204030204" pitchFamily="34" charset="0"/>
              </a:rPr>
              <a:t> </a:t>
            </a:r>
            <a:r>
              <a:rPr lang="en-GB" dirty="0" err="1">
                <a:latin typeface="Calibri" panose="020F0502020204030204" pitchFamily="34" charset="0"/>
                <a:ea typeface="Calibri" panose="020F0502020204030204" pitchFamily="34" charset="0"/>
                <a:cs typeface="Calibri" panose="020F0502020204030204" pitchFamily="34" charset="0"/>
              </a:rPr>
              <a:t>doi</a:t>
            </a:r>
            <a:r>
              <a:rPr lang="en-GB" dirty="0">
                <a:latin typeface="Calibri" panose="020F0502020204030204" pitchFamily="34" charset="0"/>
                <a:ea typeface="Calibri" panose="020F0502020204030204" pitchFamily="34" charset="0"/>
                <a:cs typeface="Calibri" panose="020F0502020204030204" pitchFamily="34" charset="0"/>
              </a:rPr>
              <a:t>, kheer, or entering the plant-based milk segment)</a:t>
            </a:r>
          </a:p>
          <a:p>
            <a:r>
              <a:rPr lang="en-GB" dirty="0">
                <a:latin typeface="Calibri" panose="020F0502020204030204" pitchFamily="34" charset="0"/>
                <a:ea typeface="Calibri" panose="020F0502020204030204" pitchFamily="34" charset="0"/>
                <a:cs typeface="Calibri" panose="020F0502020204030204" pitchFamily="34" charset="0"/>
              </a:rPr>
              <a:t>Diversification into agritourism (like the Pune-based vineyard Sula, or farm-fresh meat, poultry, or seafood)</a:t>
            </a:r>
          </a:p>
        </p:txBody>
      </p:sp>
    </p:spTree>
    <p:extLst>
      <p:ext uri="{BB962C8B-B14F-4D97-AF65-F5344CB8AC3E}">
        <p14:creationId xmlns:p14="http://schemas.microsoft.com/office/powerpoint/2010/main" val="2853669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88BB-33FE-D71B-E5D8-F0BB0985B828}"/>
              </a:ext>
            </a:extLst>
          </p:cNvPr>
          <p:cNvSpPr>
            <a:spLocks noGrp="1"/>
          </p:cNvSpPr>
          <p:nvPr>
            <p:ph type="title"/>
          </p:nvPr>
        </p:nvSpPr>
        <p:spPr>
          <a:xfrm>
            <a:off x="835572" y="901153"/>
            <a:ext cx="10515600" cy="1325563"/>
          </a:xfrm>
        </p:spPr>
        <p:txBody>
          <a:bodyPr>
            <a:noAutofit/>
          </a:bodyPr>
          <a:lstStyle/>
          <a:p>
            <a:pPr algn="ctr"/>
            <a:r>
              <a:rPr lang="en-GB" sz="2800" b="1" dirty="0">
                <a:latin typeface="Calibri" panose="020F0502020204030204" pitchFamily="34" charset="0"/>
                <a:ea typeface="Calibri" panose="020F0502020204030204" pitchFamily="34" charset="0"/>
                <a:cs typeface="Calibri" panose="020F0502020204030204" pitchFamily="34" charset="0"/>
              </a:rPr>
              <a:t>What factors matter most to Indian consumers when buying milk for their family's daily use? </a:t>
            </a:r>
            <a:br>
              <a:rPr lang="en-GB" sz="2800" dirty="0">
                <a:latin typeface="Calibri" panose="020F0502020204030204" pitchFamily="34" charset="0"/>
                <a:ea typeface="Calibri" panose="020F0502020204030204" pitchFamily="34" charset="0"/>
                <a:cs typeface="Calibri" panose="020F0502020204030204" pitchFamily="34" charset="0"/>
              </a:rPr>
            </a:br>
            <a:r>
              <a:rPr lang="en-GB" sz="2800" dirty="0">
                <a:latin typeface="Calibri" panose="020F0502020204030204" pitchFamily="34" charset="0"/>
                <a:ea typeface="Calibri" panose="020F0502020204030204" pitchFamily="34" charset="0"/>
                <a:cs typeface="Calibri" panose="020F0502020204030204" pitchFamily="34" charset="0"/>
              </a:rPr>
              <a:t>(Please rank as 1 the most important, 2 as the next, and so on.)</a:t>
            </a:r>
            <a:br>
              <a:rPr lang="en-GB" sz="2800" dirty="0">
                <a:latin typeface="Calibri" panose="020F0502020204030204" pitchFamily="34" charset="0"/>
                <a:ea typeface="Calibri" panose="020F0502020204030204" pitchFamily="34" charset="0"/>
                <a:cs typeface="Calibri" panose="020F0502020204030204" pitchFamily="34" charset="0"/>
              </a:rPr>
            </a:br>
            <a:endParaRPr lang="en-IN"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59A886E-69C0-F0F3-372B-D002C014EAF8}"/>
              </a:ext>
            </a:extLst>
          </p:cNvPr>
          <p:cNvSpPr>
            <a:spLocks noGrp="1"/>
          </p:cNvSpPr>
          <p:nvPr>
            <p:ph idx="1"/>
          </p:nvPr>
        </p:nvSpPr>
        <p:spPr>
          <a:xfrm>
            <a:off x="835572" y="2226715"/>
            <a:ext cx="10518228" cy="3950247"/>
          </a:xfrm>
        </p:spPr>
        <p:txBody>
          <a:bodyPr>
            <a:normAutofit/>
          </a:bodyPr>
          <a:lstStyle/>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Price</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Taste</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Freshness</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Convenience (at-my-doorstep)</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Fat Content</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Unadulterated</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Packaging</a:t>
            </a:r>
          </a:p>
          <a:p>
            <a:pPr>
              <a:buFont typeface="Wingdings" panose="05000000000000000000" pitchFamily="2" charset="2"/>
              <a:buChar char="q"/>
            </a:pPr>
            <a:r>
              <a:rPr lang="en-GB" sz="2400" dirty="0">
                <a:latin typeface="Calibri" panose="020F0502020204030204" pitchFamily="34" charset="0"/>
                <a:ea typeface="Calibri" panose="020F0502020204030204" pitchFamily="34" charset="0"/>
                <a:cs typeface="Calibri" panose="020F0502020204030204" pitchFamily="34" charset="0"/>
              </a:rPr>
              <a:t>Health benefits</a:t>
            </a:r>
            <a:endParaRPr lang="en-IN"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9551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lose-up of a survey&#10;&#10;AI-generated content may be incorrect.">
            <a:extLst>
              <a:ext uri="{FF2B5EF4-FFF2-40B4-BE49-F238E27FC236}">
                <a16:creationId xmlns:a16="http://schemas.microsoft.com/office/drawing/2014/main" id="{6E862F93-FE0A-6E4D-B54D-AFBD43D67841}"/>
              </a:ext>
            </a:extLst>
          </p:cNvPr>
          <p:cNvPicPr>
            <a:picLocks noGrp="1" noChangeAspect="1"/>
          </p:cNvPicPr>
          <p:nvPr>
            <p:ph idx="1"/>
          </p:nvPr>
        </p:nvPicPr>
        <p:blipFill>
          <a:blip r:embed="rId2"/>
          <a:stretch>
            <a:fillRect/>
          </a:stretch>
        </p:blipFill>
        <p:spPr>
          <a:xfrm>
            <a:off x="840277" y="643466"/>
            <a:ext cx="10511446" cy="5571067"/>
          </a:xfrm>
          <a:prstGeom prst="rect">
            <a:avLst/>
          </a:prstGeom>
        </p:spPr>
      </p:pic>
    </p:spTree>
    <p:extLst>
      <p:ext uri="{BB962C8B-B14F-4D97-AF65-F5344CB8AC3E}">
        <p14:creationId xmlns:p14="http://schemas.microsoft.com/office/powerpoint/2010/main" val="2228498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12" name="Freeform: Shape 11">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5" name="Content Placeholder 4" descr="A diagram of a company model&#10;&#10;AI-generated content may be incorrect.">
            <a:extLst>
              <a:ext uri="{FF2B5EF4-FFF2-40B4-BE49-F238E27FC236}">
                <a16:creationId xmlns:a16="http://schemas.microsoft.com/office/drawing/2014/main" id="{5689E530-A4B4-31A2-B354-74E8932F8BFD}"/>
              </a:ext>
            </a:extLst>
          </p:cNvPr>
          <p:cNvPicPr>
            <a:picLocks noGrp="1" noChangeAspect="1"/>
          </p:cNvPicPr>
          <p:nvPr>
            <p:ph idx="1"/>
          </p:nvPr>
        </p:nvPicPr>
        <p:blipFill>
          <a:blip r:embed="rId2"/>
          <a:stretch>
            <a:fillRect/>
          </a:stretch>
        </p:blipFill>
        <p:spPr>
          <a:xfrm>
            <a:off x="1030014" y="548875"/>
            <a:ext cx="10468303" cy="5571066"/>
          </a:xfrm>
          <a:prstGeom prst="rect">
            <a:avLst/>
          </a:prstGeom>
        </p:spPr>
      </p:pic>
    </p:spTree>
    <p:extLst>
      <p:ext uri="{BB962C8B-B14F-4D97-AF65-F5344CB8AC3E}">
        <p14:creationId xmlns:p14="http://schemas.microsoft.com/office/powerpoint/2010/main" val="4061005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7520-EE4E-FFA8-7130-21B799ACD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52A63B-F189-5F1D-D9C9-1F801481B8D7}"/>
              </a:ext>
            </a:extLst>
          </p:cNvPr>
          <p:cNvSpPr>
            <a:spLocks noGrp="1"/>
          </p:cNvSpPr>
          <p:nvPr>
            <p:ph type="title"/>
          </p:nvPr>
        </p:nvSpPr>
        <p:spPr>
          <a:xfrm>
            <a:off x="856593" y="764145"/>
            <a:ext cx="10515600" cy="753268"/>
          </a:xfrm>
        </p:spPr>
        <p:txBody>
          <a:bodyPr>
            <a:normAutofit fontScale="90000"/>
          </a:bodyPr>
          <a:lstStyle/>
          <a:p>
            <a:r>
              <a:rPr lang="en-GB" dirty="0" err="1">
                <a:latin typeface="Calibri" panose="020F0502020204030204" pitchFamily="34" charset="0"/>
                <a:ea typeface="Calibri" panose="020F0502020204030204" pitchFamily="34" charset="0"/>
                <a:cs typeface="Calibri" panose="020F0502020204030204" pitchFamily="34" charset="0"/>
              </a:rPr>
              <a:t>Analyzing</a:t>
            </a:r>
            <a:r>
              <a:rPr lang="en-GB" dirty="0">
                <a:latin typeface="Calibri" panose="020F0502020204030204" pitchFamily="34" charset="0"/>
                <a:ea typeface="Calibri" panose="020F0502020204030204" pitchFamily="34" charset="0"/>
                <a:cs typeface="Calibri" panose="020F0502020204030204" pitchFamily="34" charset="0"/>
              </a:rPr>
              <a:t> the competition (Milk and Dairy Sector)</a:t>
            </a:r>
            <a:br>
              <a:rPr lang="en-GB" dirty="0">
                <a:latin typeface="Calibri" panose="020F0502020204030204" pitchFamily="34" charset="0"/>
                <a:ea typeface="Calibri" panose="020F0502020204030204" pitchFamily="34" charset="0"/>
                <a:cs typeface="Calibri" panose="020F0502020204030204" pitchFamily="34" charset="0"/>
              </a:rPr>
            </a:b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11E6D64-1BB3-5C13-3816-7C87A60C3339}"/>
              </a:ext>
            </a:extLst>
          </p:cNvPr>
          <p:cNvSpPr>
            <a:spLocks noGrp="1"/>
          </p:cNvSpPr>
          <p:nvPr>
            <p:ph idx="1"/>
          </p:nvPr>
        </p:nvSpPr>
        <p:spPr>
          <a:xfrm>
            <a:off x="856593" y="1253330"/>
            <a:ext cx="10515600" cy="4727055"/>
          </a:xfrm>
        </p:spPr>
        <p:txBody>
          <a:bodyPr/>
          <a:lstStyle/>
          <a:p>
            <a:pPr marL="0" indent="0">
              <a:buNone/>
            </a:pPr>
            <a:r>
              <a:rPr lang="en-GB" dirty="0">
                <a:latin typeface="Calibri" panose="020F0502020204030204" pitchFamily="34" charset="0"/>
                <a:ea typeface="Calibri" panose="020F0502020204030204" pitchFamily="34" charset="0"/>
                <a:cs typeface="Calibri" panose="020F0502020204030204" pitchFamily="34" charset="0"/>
              </a:rPr>
              <a:t>Opportunities:</a:t>
            </a:r>
          </a:p>
          <a:p>
            <a:pPr marL="0" indent="0">
              <a:buNone/>
            </a:pPr>
            <a:endParaRPr lang="en-GB" dirty="0"/>
          </a:p>
          <a:p>
            <a:pPr marL="0" indent="0">
              <a:buNone/>
            </a:pPr>
            <a:endParaRPr lang="en-GB" dirty="0"/>
          </a:p>
          <a:p>
            <a:pPr marL="0" indent="0">
              <a:buNone/>
            </a:pPr>
            <a:endParaRPr lang="en-GB" dirty="0"/>
          </a:p>
          <a:p>
            <a:endParaRPr lang="en-GB" dirty="0"/>
          </a:p>
          <a:p>
            <a:pPr marL="0" indent="0">
              <a:buNone/>
            </a:pPr>
            <a:endParaRPr lang="en-IN" dirty="0"/>
          </a:p>
          <a:p>
            <a:pPr marL="0" indent="0">
              <a:buNone/>
            </a:pPr>
            <a:endParaRPr lang="en-IN" dirty="0"/>
          </a:p>
          <a:p>
            <a:pPr marL="0" indent="0">
              <a:buNone/>
            </a:pPr>
            <a:endParaRPr lang="en-GB" dirty="0"/>
          </a:p>
          <a:p>
            <a:pPr marL="0" indent="0">
              <a:buNone/>
            </a:pPr>
            <a:endParaRPr lang="en-IN" dirty="0"/>
          </a:p>
        </p:txBody>
      </p:sp>
      <p:sp>
        <p:nvSpPr>
          <p:cNvPr id="5" name="Rectangle 2">
            <a:extLst>
              <a:ext uri="{FF2B5EF4-FFF2-40B4-BE49-F238E27FC236}">
                <a16:creationId xmlns:a16="http://schemas.microsoft.com/office/drawing/2014/main" id="{5E11A4ED-B769-0387-C05F-91FB061547F1}"/>
              </a:ext>
            </a:extLst>
          </p:cNvPr>
          <p:cNvSpPr>
            <a:spLocks noChangeArrowheads="1"/>
          </p:cNvSpPr>
          <p:nvPr/>
        </p:nvSpPr>
        <p:spPr bwMode="auto">
          <a:xfrm>
            <a:off x="1077310" y="1781496"/>
            <a:ext cx="934369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742950" lvl="1" indent="-285750" eaLnBrk="0" fontAlgn="base" hangingPunct="0">
              <a:spcBef>
                <a:spcPct val="0"/>
              </a:spcBef>
              <a:spcAft>
                <a:spcPct val="0"/>
              </a:spcAft>
              <a:buFont typeface="Arial" panose="020B0604020202020204" pitchFamily="34" charset="0"/>
              <a:buChar char="•"/>
            </a:pPr>
            <a:r>
              <a:rPr kumimoji="0" lang="en-US" altLang="en-US" b="1" i="0" u="none" strike="noStrike" cap="none" normalizeH="0" baseline="0" dirty="0">
                <a:ln>
                  <a:noFill/>
                </a:ln>
                <a:solidFill>
                  <a:schemeClr val="tx1"/>
                </a:solidFill>
                <a:effectLst/>
                <a:latin typeface="Arial" panose="020B0604020202020204" pitchFamily="34" charset="0"/>
              </a:rPr>
              <a:t>Health-Conscious Consumers</a:t>
            </a:r>
            <a:r>
              <a:rPr kumimoji="0" lang="en-US" altLang="en-US" b="0" i="0" u="none" strike="noStrike" cap="none" normalizeH="0" baseline="0" dirty="0">
                <a:ln>
                  <a:noFill/>
                </a:ln>
                <a:solidFill>
                  <a:schemeClr val="tx1"/>
                </a:solidFill>
                <a:effectLst/>
                <a:latin typeface="Arial" panose="020B0604020202020204" pitchFamily="34" charset="0"/>
              </a:rPr>
              <a:t> – Rising demand for fresh, organic, and </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unadulterated</a:t>
            </a:r>
            <a:r>
              <a:rPr kumimoji="0" lang="en-US" altLang="en-US" b="0" i="0" u="none" strike="noStrike" cap="none" normalizeH="0" baseline="0" dirty="0">
                <a:ln>
                  <a:noFill/>
                </a:ln>
                <a:solidFill>
                  <a:schemeClr val="tx1"/>
                </a:solidFill>
                <a:effectLst/>
                <a:latin typeface="Arial" panose="020B0604020202020204" pitchFamily="34" charset="0"/>
              </a:rPr>
              <a:t> dairy products.</a:t>
            </a:r>
          </a:p>
          <a:p>
            <a:pPr marL="742950" lvl="1" indent="-285750" eaLnBrk="0" fontAlgn="base" hangingPunct="0">
              <a:spcBef>
                <a:spcPct val="0"/>
              </a:spcBef>
              <a:spcAft>
                <a:spcPct val="0"/>
              </a:spcAft>
              <a:buFont typeface="Arial" panose="020B0604020202020204" pitchFamily="34" charset="0"/>
              <a:buChar char="•"/>
            </a:pPr>
            <a:r>
              <a:rPr kumimoji="0" lang="en-US" altLang="en-US" b="1" i="0" u="none" strike="noStrike" cap="none" normalizeH="0" baseline="0" dirty="0">
                <a:ln>
                  <a:noFill/>
                </a:ln>
                <a:solidFill>
                  <a:schemeClr val="tx1"/>
                </a:solidFill>
                <a:effectLst/>
                <a:latin typeface="Arial" panose="020B0604020202020204" pitchFamily="34" charset="0"/>
              </a:rPr>
              <a:t>Direct-to-Consumer (D2C) Models</a:t>
            </a:r>
            <a:r>
              <a:rPr kumimoji="0" lang="en-US" altLang="en-US" b="0" i="0" u="none" strike="noStrike" cap="none" normalizeH="0" baseline="0" dirty="0">
                <a:ln>
                  <a:noFill/>
                </a:ln>
                <a:solidFill>
                  <a:schemeClr val="tx1"/>
                </a:solidFill>
                <a:effectLst/>
                <a:latin typeface="Arial" panose="020B0604020202020204" pitchFamily="34" charset="0"/>
              </a:rPr>
              <a:t> – Subscription-based and farm-to-home delivery models gaining traction.</a:t>
            </a:r>
          </a:p>
          <a:p>
            <a:pPr marL="742950" lvl="1" indent="-285750" eaLnBrk="0" fontAlgn="base" hangingPunct="0">
              <a:spcBef>
                <a:spcPct val="0"/>
              </a:spcBef>
              <a:spcAft>
                <a:spcPct val="0"/>
              </a:spcAft>
              <a:buFont typeface="Arial" panose="020B0604020202020204" pitchFamily="34" charset="0"/>
              <a:buChar char="•"/>
            </a:pPr>
            <a:r>
              <a:rPr kumimoji="0" lang="en-US" altLang="en-US" b="1" i="0" u="none" strike="noStrike" cap="none" normalizeH="0" baseline="0" dirty="0">
                <a:ln>
                  <a:noFill/>
                </a:ln>
                <a:solidFill>
                  <a:schemeClr val="tx1"/>
                </a:solidFill>
                <a:effectLst/>
                <a:latin typeface="Arial" panose="020B0604020202020204" pitchFamily="34" charset="0"/>
              </a:rPr>
              <a:t>Premiumization</a:t>
            </a:r>
            <a:r>
              <a:rPr kumimoji="0" lang="en-US" altLang="en-US" b="0" i="0" u="none" strike="noStrike" cap="none" normalizeH="0" baseline="0" dirty="0">
                <a:ln>
                  <a:noFill/>
                </a:ln>
                <a:solidFill>
                  <a:schemeClr val="tx1"/>
                </a:solidFill>
                <a:effectLst/>
                <a:latin typeface="Arial" panose="020B0604020202020204" pitchFamily="34" charset="0"/>
              </a:rPr>
              <a:t> – Consumers willing to pay more for high-quality, natural dairy products.</a:t>
            </a:r>
          </a:p>
          <a:p>
            <a:pPr marL="742950" lvl="1" indent="-285750" eaLnBrk="0" fontAlgn="base" hangingPunct="0">
              <a:spcBef>
                <a:spcPct val="0"/>
              </a:spcBef>
              <a:spcAft>
                <a:spcPct val="0"/>
              </a:spcAft>
              <a:buFont typeface="Arial" panose="020B0604020202020204" pitchFamily="34" charset="0"/>
              <a:buChar char="•"/>
            </a:pPr>
            <a:r>
              <a:rPr kumimoji="0" lang="en-US" altLang="en-US" b="1" i="0" u="none" strike="noStrike" cap="none" normalizeH="0" baseline="0" dirty="0">
                <a:ln>
                  <a:noFill/>
                </a:ln>
                <a:solidFill>
                  <a:schemeClr val="tx1"/>
                </a:solidFill>
                <a:effectLst/>
                <a:latin typeface="Arial" panose="020B0604020202020204" pitchFamily="34" charset="0"/>
              </a:rPr>
              <a:t>Government Support</a:t>
            </a:r>
            <a:r>
              <a:rPr kumimoji="0" lang="en-US" altLang="en-US" b="0" i="0" u="none" strike="noStrike" cap="none" normalizeH="0" baseline="0" dirty="0">
                <a:ln>
                  <a:noFill/>
                </a:ln>
                <a:solidFill>
                  <a:schemeClr val="tx1"/>
                </a:solidFill>
                <a:effectLst/>
                <a:latin typeface="Arial" panose="020B0604020202020204" pitchFamily="34" charset="0"/>
              </a:rPr>
              <a:t> – Policies promoting dairy farming and entrepreneurship.</a:t>
            </a:r>
          </a:p>
          <a:p>
            <a:pPr marL="742950" lvl="1" indent="-285750" eaLnBrk="0" fontAlgn="base" hangingPunct="0">
              <a:spcBef>
                <a:spcPct val="0"/>
              </a:spcBef>
              <a:spcAft>
                <a:spcPct val="0"/>
              </a:spcAft>
              <a:buFont typeface="Arial" panose="020B0604020202020204" pitchFamily="34" charset="0"/>
              <a:buChar char="•"/>
            </a:pPr>
            <a:r>
              <a:rPr kumimoji="0" lang="en-US" altLang="en-US" b="1" i="0" u="none" strike="noStrike" cap="none" normalizeH="0" baseline="0" dirty="0">
                <a:ln>
                  <a:noFill/>
                </a:ln>
                <a:solidFill>
                  <a:schemeClr val="tx1"/>
                </a:solidFill>
                <a:effectLst/>
                <a:latin typeface="Arial" panose="020B0604020202020204" pitchFamily="34" charset="0"/>
              </a:rPr>
              <a:t>Technological Advancements</a:t>
            </a:r>
            <a:r>
              <a:rPr kumimoji="0" lang="en-US" altLang="en-US" b="0" i="0" u="none" strike="noStrike" cap="none" normalizeH="0" baseline="0" dirty="0">
                <a:ln>
                  <a:noFill/>
                </a:ln>
                <a:solidFill>
                  <a:schemeClr val="tx1"/>
                </a:solidFill>
                <a:effectLst/>
                <a:latin typeface="Arial" panose="020B0604020202020204" pitchFamily="34" charset="0"/>
              </a:rPr>
              <a:t> – IoT-based supply chain tracking ensures product freshness and quality </a:t>
            </a:r>
          </a:p>
          <a:p>
            <a:pPr marL="742950" lvl="1" indent="-285750" eaLnBrk="0" fontAlgn="base" hangingPunct="0">
              <a:spcBef>
                <a:spcPct val="0"/>
              </a:spcBef>
              <a:spcAft>
                <a:spcPct val="0"/>
              </a:spcAft>
              <a:buFont typeface="Arial" panose="020B0604020202020204" pitchFamily="34" charset="0"/>
              <a:buChar char="•"/>
            </a:pPr>
            <a:r>
              <a:rPr kumimoji="0" lang="en-US" altLang="en-US" b="1" i="0" u="none" strike="noStrike" cap="none" normalizeH="0" baseline="0" dirty="0">
                <a:ln>
                  <a:noFill/>
                </a:ln>
                <a:solidFill>
                  <a:schemeClr val="tx1"/>
                </a:solidFill>
                <a:effectLst/>
                <a:latin typeface="Arial" panose="020B0604020202020204" pitchFamily="34" charset="0"/>
              </a:rPr>
              <a:t>Growing Market Demand</a:t>
            </a:r>
            <a:r>
              <a:rPr kumimoji="0" lang="en-US" altLang="en-US" b="0" i="0" u="none" strike="noStrike" cap="none" normalizeH="0" baseline="0" dirty="0">
                <a:ln>
                  <a:noFill/>
                </a:ln>
                <a:solidFill>
                  <a:schemeClr val="tx1"/>
                </a:solidFill>
                <a:effectLst/>
                <a:latin typeface="Arial" panose="020B0604020202020204" pitchFamily="34" charset="0"/>
              </a:rPr>
              <a:t> – Increasing per capita milk consumption in India.</a:t>
            </a:r>
          </a:p>
        </p:txBody>
      </p:sp>
    </p:spTree>
    <p:extLst>
      <p:ext uri="{BB962C8B-B14F-4D97-AF65-F5344CB8AC3E}">
        <p14:creationId xmlns:p14="http://schemas.microsoft.com/office/powerpoint/2010/main" val="2243402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3D279-A7A8-1A88-CCAA-46B38DF48C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1A4F42-2BFF-D27E-ABF6-896079A5253D}"/>
              </a:ext>
            </a:extLst>
          </p:cNvPr>
          <p:cNvSpPr>
            <a:spLocks noGrp="1"/>
          </p:cNvSpPr>
          <p:nvPr>
            <p:ph type="title"/>
          </p:nvPr>
        </p:nvSpPr>
        <p:spPr>
          <a:xfrm>
            <a:off x="838200" y="1017767"/>
            <a:ext cx="10515600" cy="753268"/>
          </a:xfrm>
        </p:spPr>
        <p:txBody>
          <a:bodyPr>
            <a:normAutofit fontScale="90000"/>
          </a:bodyPr>
          <a:lstStyle/>
          <a:p>
            <a:r>
              <a:rPr lang="en-GB" dirty="0" err="1">
                <a:latin typeface="Calibri" panose="020F0502020204030204" pitchFamily="34" charset="0"/>
                <a:ea typeface="Calibri" panose="020F0502020204030204" pitchFamily="34" charset="0"/>
                <a:cs typeface="Calibri" panose="020F0502020204030204" pitchFamily="34" charset="0"/>
              </a:rPr>
              <a:t>Analyzing</a:t>
            </a:r>
            <a:r>
              <a:rPr lang="en-GB" dirty="0">
                <a:latin typeface="Calibri" panose="020F0502020204030204" pitchFamily="34" charset="0"/>
                <a:ea typeface="Calibri" panose="020F0502020204030204" pitchFamily="34" charset="0"/>
                <a:cs typeface="Calibri" panose="020F0502020204030204" pitchFamily="34" charset="0"/>
              </a:rPr>
              <a:t> the competition (Milk and Dairy Sector)</a:t>
            </a:r>
            <a:br>
              <a:rPr lang="en-GB" dirty="0">
                <a:latin typeface="Calibri" panose="020F0502020204030204" pitchFamily="34" charset="0"/>
                <a:ea typeface="Calibri" panose="020F0502020204030204" pitchFamily="34" charset="0"/>
                <a:cs typeface="Calibri" panose="020F0502020204030204" pitchFamily="34" charset="0"/>
              </a:rPr>
            </a:b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1">
            <a:extLst>
              <a:ext uri="{FF2B5EF4-FFF2-40B4-BE49-F238E27FC236}">
                <a16:creationId xmlns:a16="http://schemas.microsoft.com/office/drawing/2014/main" id="{807D5083-01F4-71D3-1136-EBD1B622E6D8}"/>
              </a:ext>
            </a:extLst>
          </p:cNvPr>
          <p:cNvSpPr>
            <a:spLocks noChangeArrowheads="1"/>
          </p:cNvSpPr>
          <p:nvPr/>
        </p:nvSpPr>
        <p:spPr bwMode="auto">
          <a:xfrm>
            <a:off x="1430064" y="1997077"/>
            <a:ext cx="9869213"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Regulatory Challenges</a:t>
            </a:r>
            <a:r>
              <a:rPr kumimoji="0" lang="en-US" altLang="en-US" sz="1800" b="0" i="0" u="none" strike="noStrike" cap="none" normalizeH="0" baseline="0" dirty="0">
                <a:ln>
                  <a:noFill/>
                </a:ln>
                <a:solidFill>
                  <a:schemeClr val="tx1"/>
                </a:solidFill>
                <a:effectLst/>
                <a:latin typeface="Arial" panose="020B0604020202020204" pitchFamily="34" charset="0"/>
              </a:rPr>
              <a:t> – Compliance with food safety, labeling, and pricing regulations.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High Competition</a:t>
            </a:r>
            <a:r>
              <a:rPr kumimoji="0" lang="en-US" altLang="en-US" sz="1800" b="0" i="0" u="none" strike="noStrike" cap="none" normalizeH="0" baseline="0" dirty="0">
                <a:ln>
                  <a:noFill/>
                </a:ln>
                <a:solidFill>
                  <a:schemeClr val="tx1"/>
                </a:solidFill>
                <a:effectLst/>
                <a:latin typeface="Arial" panose="020B0604020202020204" pitchFamily="34" charset="0"/>
              </a:rPr>
              <a:t> – Strong competition from established players like Amul, Mother Dairy, and Nestlé.</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Supply Chain Risks</a:t>
            </a:r>
            <a:r>
              <a:rPr kumimoji="0" lang="en-US" altLang="en-US" sz="1800" b="0" i="0" u="none" strike="noStrike" cap="none" normalizeH="0" baseline="0" dirty="0">
                <a:ln>
                  <a:noFill/>
                </a:ln>
                <a:solidFill>
                  <a:schemeClr val="tx1"/>
                </a:solidFill>
                <a:effectLst/>
                <a:latin typeface="Arial" panose="020B0604020202020204" pitchFamily="34" charset="0"/>
              </a:rPr>
              <a:t> – Cold chain logistics challenges and dependence on small farmers.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Price Sensitivity</a:t>
            </a:r>
            <a:r>
              <a:rPr kumimoji="0" lang="en-US" altLang="en-US" sz="1800" b="0" i="0" u="none" strike="noStrike" cap="none" normalizeH="0" baseline="0" dirty="0">
                <a:ln>
                  <a:noFill/>
                </a:ln>
                <a:solidFill>
                  <a:schemeClr val="tx1"/>
                </a:solidFill>
                <a:effectLst/>
                <a:latin typeface="Arial" panose="020B0604020202020204" pitchFamily="34" charset="0"/>
              </a:rPr>
              <a:t> – Consumer reluctance to pay a premium for fresh milk versus mass-market brands.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Plant-Based Alternatives</a:t>
            </a:r>
            <a:r>
              <a:rPr kumimoji="0" lang="en-US" altLang="en-US" sz="1800" b="0" i="0" u="none" strike="noStrike" cap="none" normalizeH="0" baseline="0" dirty="0">
                <a:ln>
                  <a:noFill/>
                </a:ln>
                <a:solidFill>
                  <a:schemeClr val="tx1"/>
                </a:solidFill>
                <a:effectLst/>
                <a:latin typeface="Arial" panose="020B0604020202020204" pitchFamily="34" charset="0"/>
              </a:rPr>
              <a:t> – rising popularity of almond, soy, and oat milk alternatives.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Fluctuating Raw Material Costs</a:t>
            </a:r>
            <a:r>
              <a:rPr kumimoji="0" lang="en-US" altLang="en-US" sz="1800" b="0" i="0" u="none" strike="noStrike" cap="none" normalizeH="0" baseline="0" dirty="0">
                <a:ln>
                  <a:noFill/>
                </a:ln>
                <a:solidFill>
                  <a:schemeClr val="tx1"/>
                </a:solidFill>
                <a:effectLst/>
                <a:latin typeface="Arial" panose="020B0604020202020204" pitchFamily="34" charset="0"/>
              </a:rPr>
              <a:t> – Changes in fodder, fuel, and operational costs impact profitability. </a:t>
            </a:r>
          </a:p>
        </p:txBody>
      </p:sp>
      <p:sp>
        <p:nvSpPr>
          <p:cNvPr id="7" name="Content Placeholder 6">
            <a:extLst>
              <a:ext uri="{FF2B5EF4-FFF2-40B4-BE49-F238E27FC236}">
                <a16:creationId xmlns:a16="http://schemas.microsoft.com/office/drawing/2014/main" id="{E9DF1BD0-4A72-09EA-C408-EA6BB4E65F0D}"/>
              </a:ext>
            </a:extLst>
          </p:cNvPr>
          <p:cNvSpPr>
            <a:spLocks noGrp="1"/>
          </p:cNvSpPr>
          <p:nvPr>
            <p:ph idx="1"/>
          </p:nvPr>
        </p:nvSpPr>
        <p:spPr>
          <a:xfrm>
            <a:off x="984031" y="1544993"/>
            <a:ext cx="10260724" cy="4351338"/>
          </a:xfrm>
        </p:spPr>
        <p:txBody>
          <a:bodyPr/>
          <a:lstStyle/>
          <a:p>
            <a:pPr marL="0" indent="0">
              <a:buNone/>
            </a:pPr>
            <a:r>
              <a:rPr lang="en-GB" dirty="0">
                <a:latin typeface="Calibri" panose="020F0502020204030204" pitchFamily="34" charset="0"/>
                <a:ea typeface="Calibri" panose="020F0502020204030204" pitchFamily="34" charset="0"/>
                <a:cs typeface="Calibri" panose="020F0502020204030204" pitchFamily="34" charset="0"/>
              </a:rPr>
              <a:t>Threats:</a:t>
            </a:r>
          </a:p>
          <a:p>
            <a:pPr marL="0" indent="0">
              <a:buNone/>
            </a:pPr>
            <a:endParaRPr lang="en-GB"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2879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12" name="Freeform: Shape 11">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5" name="Content Placeholder 4" descr="A screenshot of a diagram&#10;&#10;AI-generated content may be incorrect.">
            <a:extLst>
              <a:ext uri="{FF2B5EF4-FFF2-40B4-BE49-F238E27FC236}">
                <a16:creationId xmlns:a16="http://schemas.microsoft.com/office/drawing/2014/main" id="{61528401-B13C-8F6C-CA13-8809FC1D38ED}"/>
              </a:ext>
            </a:extLst>
          </p:cNvPr>
          <p:cNvPicPr>
            <a:picLocks noGrp="1" noChangeAspect="1"/>
          </p:cNvPicPr>
          <p:nvPr>
            <p:ph idx="1"/>
          </p:nvPr>
        </p:nvPicPr>
        <p:blipFill>
          <a:blip r:embed="rId2"/>
          <a:stretch>
            <a:fillRect/>
          </a:stretch>
        </p:blipFill>
        <p:spPr>
          <a:xfrm>
            <a:off x="935421" y="653195"/>
            <a:ext cx="10636469" cy="5571066"/>
          </a:xfrm>
          <a:prstGeom prst="rect">
            <a:avLst/>
          </a:prstGeom>
        </p:spPr>
      </p:pic>
    </p:spTree>
    <p:extLst>
      <p:ext uri="{BB962C8B-B14F-4D97-AF65-F5344CB8AC3E}">
        <p14:creationId xmlns:p14="http://schemas.microsoft.com/office/powerpoint/2010/main" val="347120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55375-61AF-CD39-440B-3F1FDAB447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A2798-AFEA-86A5-00E1-AB75B39C902A}"/>
              </a:ext>
            </a:extLst>
          </p:cNvPr>
          <p:cNvSpPr>
            <a:spLocks noGrp="1"/>
          </p:cNvSpPr>
          <p:nvPr>
            <p:ph type="title"/>
          </p:nvPr>
        </p:nvSpPr>
        <p:spPr>
          <a:xfrm>
            <a:off x="856593" y="1233229"/>
            <a:ext cx="10515600" cy="753268"/>
          </a:xfrm>
        </p:spPr>
        <p:txBody>
          <a:bodyPr>
            <a:normAutofit fontScale="90000"/>
          </a:bodyPr>
          <a:lstStyle/>
          <a:p>
            <a:r>
              <a:rPr lang="en-GB" dirty="0" err="1">
                <a:latin typeface="Calibri" panose="020F0502020204030204" pitchFamily="34" charset="0"/>
                <a:ea typeface="Calibri" panose="020F0502020204030204" pitchFamily="34" charset="0"/>
                <a:cs typeface="Calibri" panose="020F0502020204030204" pitchFamily="34" charset="0"/>
              </a:rPr>
              <a:t>Analyzing</a:t>
            </a:r>
            <a:r>
              <a:rPr lang="en-GB" dirty="0">
                <a:latin typeface="Calibri" panose="020F0502020204030204" pitchFamily="34" charset="0"/>
                <a:ea typeface="Calibri" panose="020F0502020204030204" pitchFamily="34" charset="0"/>
                <a:cs typeface="Calibri" panose="020F0502020204030204" pitchFamily="34" charset="0"/>
              </a:rPr>
              <a:t> the competition (Grocery and Online Marketplace)</a:t>
            </a:r>
            <a:br>
              <a:rPr lang="en-GB" dirty="0"/>
            </a:br>
            <a:endParaRPr lang="en-IN" dirty="0"/>
          </a:p>
        </p:txBody>
      </p:sp>
      <p:sp>
        <p:nvSpPr>
          <p:cNvPr id="3" name="Rectangle 1">
            <a:extLst>
              <a:ext uri="{FF2B5EF4-FFF2-40B4-BE49-F238E27FC236}">
                <a16:creationId xmlns:a16="http://schemas.microsoft.com/office/drawing/2014/main" id="{60264EE8-CC88-927F-470F-5E37D4EC1104}"/>
              </a:ext>
            </a:extLst>
          </p:cNvPr>
          <p:cNvSpPr>
            <a:spLocks noChangeArrowheads="1"/>
          </p:cNvSpPr>
          <p:nvPr/>
        </p:nvSpPr>
        <p:spPr bwMode="auto">
          <a:xfrm>
            <a:off x="856593" y="1936285"/>
            <a:ext cx="10426262" cy="298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Opportunities:</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000" b="1" dirty="0">
              <a:latin typeface="Calibri" panose="020F0502020204030204" pitchFamily="34" charset="0"/>
              <a:ea typeface="Calibri" panose="020F0502020204030204" pitchFamily="34" charset="0"/>
              <a:cs typeface="Calibri" panose="020F0502020204030204" pitchFamily="34" charset="0"/>
            </a:endParaRPr>
          </a:p>
          <a:p>
            <a:pPr lvl="1" eaLnBrk="0" fontAlgn="base" hangingPunct="0">
              <a:spcBef>
                <a:spcPct val="0"/>
              </a:spcBef>
              <a:spcAft>
                <a:spcPct val="0"/>
              </a:spcAft>
              <a:buFontTx/>
              <a:buChar char="•"/>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E-commerce Boom</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Increasing consumer adoption of online grocery shopping.</a:t>
            </a:r>
          </a:p>
          <a:p>
            <a:pPr lvl="1" eaLnBrk="0" fontAlgn="base" hangingPunct="0">
              <a:spcBef>
                <a:spcPct val="0"/>
              </a:spcBef>
              <a:spcAft>
                <a:spcPct val="0"/>
              </a:spcAft>
              <a:buFontTx/>
              <a:buChar char="•"/>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Urbanization &amp; Lifestyle Changes</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Demand for convenient, home-delivered fresh produce and grocery essentials.</a:t>
            </a:r>
          </a:p>
          <a:p>
            <a:pPr lvl="1" eaLnBrk="0" fontAlgn="base" hangingPunct="0">
              <a:spcBef>
                <a:spcPct val="0"/>
              </a:spcBef>
              <a:spcAft>
                <a:spcPct val="0"/>
              </a:spcAft>
              <a:buFontTx/>
              <a:buChar char="•"/>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Product Expansion</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Addition of fresh meats, bakery, and organic grocery items.</a:t>
            </a:r>
          </a:p>
          <a:p>
            <a:pPr lvl="1" eaLnBrk="0" fontAlgn="base" hangingPunct="0">
              <a:spcBef>
                <a:spcPct val="0"/>
              </a:spcBef>
              <a:spcAft>
                <a:spcPct val="0"/>
              </a:spcAft>
              <a:buFontTx/>
              <a:buChar char="•"/>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Strategic Partnerships</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Tie-ups with local farmers and suppliers to ensure fresh produce.</a:t>
            </a:r>
          </a:p>
          <a:p>
            <a:pPr lvl="1" eaLnBrk="0" fontAlgn="base" hangingPunct="0">
              <a:spcBef>
                <a:spcPct val="0"/>
              </a:spcBef>
              <a:spcAft>
                <a:spcPct val="0"/>
              </a:spcAft>
              <a:buFontTx/>
              <a:buChar char="•"/>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Subscription-Based Models</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Steady revenue stream with predictive demand analysis.</a:t>
            </a:r>
          </a:p>
          <a:p>
            <a:pPr lvl="1" eaLnBrk="0" fontAlgn="base" hangingPunct="0">
              <a:spcBef>
                <a:spcPct val="0"/>
              </a:spcBef>
              <a:spcAft>
                <a:spcPct val="0"/>
              </a:spcAft>
              <a:buFontTx/>
              <a:buChar char="•"/>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AI &amp; Data Analytics</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Personalized shopping experiences and demand forecasting. </a:t>
            </a:r>
          </a:p>
        </p:txBody>
      </p:sp>
    </p:spTree>
    <p:extLst>
      <p:ext uri="{BB962C8B-B14F-4D97-AF65-F5344CB8AC3E}">
        <p14:creationId xmlns:p14="http://schemas.microsoft.com/office/powerpoint/2010/main" val="18855065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279D8-7A37-119F-C03F-67821100A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57239-F9DB-8401-71D8-15A4721D4664}"/>
              </a:ext>
            </a:extLst>
          </p:cNvPr>
          <p:cNvSpPr>
            <a:spLocks noGrp="1"/>
          </p:cNvSpPr>
          <p:nvPr>
            <p:ph type="title"/>
          </p:nvPr>
        </p:nvSpPr>
        <p:spPr>
          <a:xfrm>
            <a:off x="856593" y="1233229"/>
            <a:ext cx="10515600" cy="753268"/>
          </a:xfrm>
        </p:spPr>
        <p:txBody>
          <a:bodyPr>
            <a:normAutofit fontScale="90000"/>
          </a:bodyPr>
          <a:lstStyle/>
          <a:p>
            <a:r>
              <a:rPr lang="en-GB" dirty="0" err="1"/>
              <a:t>Analyzing</a:t>
            </a:r>
            <a:r>
              <a:rPr lang="en-GB" dirty="0"/>
              <a:t> </a:t>
            </a:r>
            <a:r>
              <a:rPr lang="en-GB" dirty="0">
                <a:latin typeface="Calibri" panose="020F0502020204030204" pitchFamily="34" charset="0"/>
                <a:ea typeface="Calibri" panose="020F0502020204030204" pitchFamily="34" charset="0"/>
                <a:cs typeface="Calibri" panose="020F0502020204030204" pitchFamily="34" charset="0"/>
              </a:rPr>
              <a:t>the</a:t>
            </a:r>
            <a:r>
              <a:rPr lang="en-GB" dirty="0"/>
              <a:t> competition (Grocery and Online Marketplace)</a:t>
            </a:r>
            <a:br>
              <a:rPr lang="en-GB" dirty="0"/>
            </a:br>
            <a:endParaRPr lang="en-IN" dirty="0"/>
          </a:p>
        </p:txBody>
      </p:sp>
      <p:sp>
        <p:nvSpPr>
          <p:cNvPr id="5" name="TextBox 4">
            <a:extLst>
              <a:ext uri="{FF2B5EF4-FFF2-40B4-BE49-F238E27FC236}">
                <a16:creationId xmlns:a16="http://schemas.microsoft.com/office/drawing/2014/main" id="{FC977975-FFB5-55DD-2D8C-DEE1DA82B20B}"/>
              </a:ext>
            </a:extLst>
          </p:cNvPr>
          <p:cNvSpPr txBox="1"/>
          <p:nvPr/>
        </p:nvSpPr>
        <p:spPr>
          <a:xfrm>
            <a:off x="1103586" y="1912966"/>
            <a:ext cx="9942785" cy="3231654"/>
          </a:xfrm>
          <a:prstGeom prst="rect">
            <a:avLst/>
          </a:prstGeom>
          <a:noFill/>
        </p:spPr>
        <p:txBody>
          <a:bodyPr wrap="square">
            <a:spAutoFit/>
          </a:bodyPr>
          <a:lstStyle/>
          <a:p>
            <a:r>
              <a:rPr kumimoji="0" lang="en-US"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Threats:</a:t>
            </a:r>
          </a:p>
          <a:p>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Competition from Aggregators</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Players like Big Basket, </a:t>
            </a:r>
            <a:r>
              <a:rPr kumimoji="0" lang="en-US" altLang="en-US" sz="1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Blinkit</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US" altLang="en-US" sz="1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Zepto</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and Amazon Fresh dominate the market</a:t>
            </a:r>
            <a:endParaRPr lang="en-IN"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Inventory &amp; Perishability Risks</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Fresh products have a short shelf life and require tight supply chain management.</a:t>
            </a:r>
          </a:p>
          <a:p>
            <a:pPr marL="285750" indent="-285750">
              <a:buFont typeface="Arial" panose="020B0604020202020204" pitchFamily="34" charset="0"/>
              <a:buChar char="•"/>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Logistics &amp; Fulfillment Challenges</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Efficient last-mile delivery and cold chain management are crucial</a:t>
            </a:r>
            <a:endParaRPr lang="en-IN"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ea typeface="Calibri" panose="020F0502020204030204" pitchFamily="34" charset="0"/>
                <a:cs typeface="Calibri" panose="020F0502020204030204" pitchFamily="34" charset="0"/>
              </a:rPr>
              <a:t>Too much variety will dilute the core value of “freshness”, essentially the Country Delight promise.</a:t>
            </a:r>
          </a:p>
          <a:p>
            <a:pPr marL="285750" indent="-285750">
              <a:buFont typeface="Arial" panose="020B0604020202020204" pitchFamily="34" charset="0"/>
              <a:buChar char="•"/>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Pricing Pressure</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Competitive pricing from major grocery retailers and discount-driven marketplaces.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Regulatory Hurdles</a:t>
            </a:r>
            <a:r>
              <a:rPr kumimoji="0" lang="en-US"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Compliance with food safety, storage, and packaging norms. </a:t>
            </a:r>
          </a:p>
          <a:p>
            <a:pPr marL="285750" indent="-285750">
              <a:buFont typeface="Arial" panose="020B0604020202020204" pitchFamily="34" charset="0"/>
              <a:buChar char="•"/>
            </a:pP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28710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A5D8A2-FEFD-9A7E-5C22-8C2FB85E9E3E}"/>
              </a:ext>
            </a:extLst>
          </p:cNvPr>
          <p:cNvPicPr>
            <a:picLocks noChangeAspect="1"/>
          </p:cNvPicPr>
          <p:nvPr/>
        </p:nvPicPr>
        <p:blipFill>
          <a:blip r:embed="rId2"/>
          <a:stretch>
            <a:fillRect/>
          </a:stretch>
        </p:blipFill>
        <p:spPr>
          <a:xfrm>
            <a:off x="798787" y="980733"/>
            <a:ext cx="10678510" cy="5209860"/>
          </a:xfrm>
          <a:prstGeom prst="rect">
            <a:avLst/>
          </a:prstGeom>
        </p:spPr>
      </p:pic>
    </p:spTree>
    <p:extLst>
      <p:ext uri="{BB962C8B-B14F-4D97-AF65-F5344CB8AC3E}">
        <p14:creationId xmlns:p14="http://schemas.microsoft.com/office/powerpoint/2010/main" val="5200552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3AA33-F2F7-2230-16B5-BF649A2C083F}"/>
              </a:ext>
            </a:extLst>
          </p:cNvPr>
          <p:cNvSpPr>
            <a:spLocks noGrp="1"/>
          </p:cNvSpPr>
          <p:nvPr>
            <p:ph type="title"/>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Strengths and Weaknesses</a:t>
            </a: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CAAD2DE4-3293-3AC4-58A6-02C3B1092A8A}"/>
              </a:ext>
            </a:extLst>
          </p:cNvPr>
          <p:cNvSpPr>
            <a:spLocks noGrp="1"/>
          </p:cNvSpPr>
          <p:nvPr>
            <p:ph idx="1"/>
          </p:nvPr>
        </p:nvSpPr>
        <p:spPr/>
        <p:txBody>
          <a:bodyPr>
            <a:normAutofit fontScale="92500" lnSpcReduction="10000"/>
          </a:bodyPr>
          <a:lstStyle/>
          <a:p>
            <a:pPr marL="0" indent="0">
              <a:buNone/>
            </a:pPr>
            <a:r>
              <a:rPr lang="en-GB" b="1" dirty="0">
                <a:latin typeface="Calibri" panose="020F0502020204030204" pitchFamily="34" charset="0"/>
                <a:ea typeface="Calibri" panose="020F0502020204030204" pitchFamily="34" charset="0"/>
                <a:cs typeface="Calibri" panose="020F0502020204030204" pitchFamily="34" charset="0"/>
              </a:rPr>
              <a:t>Strengths</a:t>
            </a:r>
          </a:p>
          <a:p>
            <a:pPr lvl="1"/>
            <a:r>
              <a:rPr lang="en-GB" dirty="0">
                <a:latin typeface="Calibri" panose="020F0502020204030204" pitchFamily="34" charset="0"/>
                <a:ea typeface="Calibri" panose="020F0502020204030204" pitchFamily="34" charset="0"/>
                <a:cs typeface="Calibri" panose="020F0502020204030204" pitchFamily="34" charset="0"/>
              </a:rPr>
              <a:t>Business professional therefore, structured decision-making</a:t>
            </a:r>
          </a:p>
          <a:p>
            <a:pPr lvl="1"/>
            <a:r>
              <a:rPr lang="en-GB" dirty="0">
                <a:latin typeface="Calibri" panose="020F0502020204030204" pitchFamily="34" charset="0"/>
                <a:ea typeface="Calibri" panose="020F0502020204030204" pitchFamily="34" charset="0"/>
                <a:cs typeface="Calibri" panose="020F0502020204030204" pitchFamily="34" charset="0"/>
              </a:rPr>
              <a:t>Large in-company team handling primary activities (marketing, operations, and technology) meant standardized operations</a:t>
            </a:r>
          </a:p>
          <a:p>
            <a:pPr lvl="1"/>
            <a:r>
              <a:rPr lang="en-GB" dirty="0">
                <a:latin typeface="Calibri" panose="020F0502020204030204" pitchFamily="34" charset="0"/>
                <a:ea typeface="Calibri" panose="020F0502020204030204" pitchFamily="34" charset="0"/>
                <a:cs typeface="Calibri" panose="020F0502020204030204" pitchFamily="34" charset="0"/>
              </a:rPr>
              <a:t> Well-oiled in terms of funding for every phase of growth</a:t>
            </a:r>
          </a:p>
          <a:p>
            <a:pPr lvl="1"/>
            <a:r>
              <a:rPr lang="en-GB" dirty="0">
                <a:latin typeface="Calibri" panose="020F0502020204030204" pitchFamily="34" charset="0"/>
                <a:ea typeface="Calibri" panose="020F0502020204030204" pitchFamily="34" charset="0"/>
                <a:cs typeface="Calibri" panose="020F0502020204030204" pitchFamily="34" charset="0"/>
              </a:rPr>
              <a:t>400,000 subscriber base with decent loyalty</a:t>
            </a:r>
          </a:p>
          <a:p>
            <a:pPr lvl="1"/>
            <a:r>
              <a:rPr lang="en-GB" dirty="0">
                <a:latin typeface="Calibri" panose="020F0502020204030204" pitchFamily="34" charset="0"/>
                <a:ea typeface="Calibri" panose="020F0502020204030204" pitchFamily="34" charset="0"/>
                <a:cs typeface="Calibri" panose="020F0502020204030204" pitchFamily="34" charset="0"/>
              </a:rPr>
              <a:t>Has lower attrition amongst suppliers as it pays 10%–15% higher than other players</a:t>
            </a:r>
          </a:p>
          <a:p>
            <a:pPr lvl="1"/>
            <a:r>
              <a:rPr lang="en-GB" dirty="0">
                <a:latin typeface="Calibri" panose="020F0502020204030204" pitchFamily="34" charset="0"/>
                <a:ea typeface="Calibri" panose="020F0502020204030204" pitchFamily="34" charset="0"/>
                <a:cs typeface="Calibri" panose="020F0502020204030204" pitchFamily="34" charset="0"/>
              </a:rPr>
              <a:t>Timely payments and pocket-friendly loan schemes for the farmers as they seek to expand their business</a:t>
            </a:r>
          </a:p>
          <a:p>
            <a:pPr lvl="1"/>
            <a:r>
              <a:rPr lang="en-GB" dirty="0">
                <a:latin typeface="Calibri" panose="020F0502020204030204" pitchFamily="34" charset="0"/>
                <a:ea typeface="Calibri" panose="020F0502020204030204" pitchFamily="34" charset="0"/>
                <a:cs typeface="Calibri" panose="020F0502020204030204" pitchFamily="34" charset="0"/>
              </a:rPr>
              <a:t>State-of-the-art hardware for quality checks</a:t>
            </a:r>
          </a:p>
          <a:p>
            <a:pPr lvl="1"/>
            <a:r>
              <a:rPr lang="en-GB" dirty="0">
                <a:latin typeface="Calibri" panose="020F0502020204030204" pitchFamily="34" charset="0"/>
                <a:ea typeface="Calibri" panose="020F0502020204030204" pitchFamily="34" charset="0"/>
                <a:cs typeface="Calibri" panose="020F0502020204030204" pitchFamily="34" charset="0"/>
              </a:rPr>
              <a:t> In-house technology to facilitate remote monitoring and quality checks</a:t>
            </a:r>
          </a:p>
          <a:p>
            <a:pPr lvl="1"/>
            <a:r>
              <a:rPr lang="en-GB" dirty="0">
                <a:latin typeface="Calibri" panose="020F0502020204030204" pitchFamily="34" charset="0"/>
                <a:ea typeface="Calibri" panose="020F0502020204030204" pitchFamily="34" charset="0"/>
                <a:cs typeface="Calibri" panose="020F0502020204030204" pitchFamily="34" charset="0"/>
              </a:rPr>
              <a:t>Simple use of a refrigerated end-to-end supply chain ensures delivery of “fresh milk” to the customer’s doorstep</a:t>
            </a: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8551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CC2DE-3475-7569-EA02-DE457E55C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A2DE7-3FF3-BD5F-2A00-C0E6250337B9}"/>
              </a:ext>
            </a:extLst>
          </p:cNvPr>
          <p:cNvSpPr>
            <a:spLocks noGrp="1"/>
          </p:cNvSpPr>
          <p:nvPr>
            <p:ph type="title"/>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Strengths and Weaknesses</a:t>
            </a: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AF838B2-DF39-FB6A-E2BC-99497151AC9A}"/>
              </a:ext>
            </a:extLst>
          </p:cNvPr>
          <p:cNvSpPr>
            <a:spLocks noGrp="1"/>
          </p:cNvSpPr>
          <p:nvPr>
            <p:ph idx="1"/>
          </p:nvPr>
        </p:nvSpPr>
        <p:spPr>
          <a:xfrm>
            <a:off x="825062" y="1478783"/>
            <a:ext cx="10515600" cy="4351338"/>
          </a:xfrm>
        </p:spPr>
        <p:txBody>
          <a:bodyPr>
            <a:normAutofit/>
          </a:bodyPr>
          <a:lstStyle/>
          <a:p>
            <a:pPr lvl="1"/>
            <a:endParaRPr lang="en-GB" sz="2800" b="1" dirty="0">
              <a:latin typeface="Calibri" panose="020F0502020204030204" pitchFamily="34" charset="0"/>
              <a:ea typeface="Calibri" panose="020F0502020204030204" pitchFamily="34" charset="0"/>
              <a:cs typeface="Calibri" panose="020F0502020204030204" pitchFamily="34" charset="0"/>
            </a:endParaRPr>
          </a:p>
          <a:p>
            <a:pPr marL="457200" lvl="1" indent="0">
              <a:buNone/>
            </a:pPr>
            <a:r>
              <a:rPr lang="en-GB" sz="2800" b="1" dirty="0">
                <a:latin typeface="Calibri" panose="020F0502020204030204" pitchFamily="34" charset="0"/>
                <a:ea typeface="Calibri" panose="020F0502020204030204" pitchFamily="34" charset="0"/>
                <a:cs typeface="Calibri" panose="020F0502020204030204" pitchFamily="34" charset="0"/>
              </a:rPr>
              <a:t>Weaknesses:</a:t>
            </a:r>
          </a:p>
          <a:p>
            <a:pPr lvl="2"/>
            <a:r>
              <a:rPr lang="en-GB" sz="2400" dirty="0">
                <a:latin typeface="Calibri" panose="020F0502020204030204" pitchFamily="34" charset="0"/>
                <a:ea typeface="Calibri" panose="020F0502020204030204" pitchFamily="34" charset="0"/>
                <a:cs typeface="Calibri" panose="020F0502020204030204" pitchFamily="34" charset="0"/>
              </a:rPr>
              <a:t>The firm did not have a well-defined human resource management structure</a:t>
            </a:r>
          </a:p>
          <a:p>
            <a:pPr lvl="2"/>
            <a:r>
              <a:rPr lang="en-GB" sz="2400" dirty="0">
                <a:latin typeface="Calibri" panose="020F0502020204030204" pitchFamily="34" charset="0"/>
                <a:ea typeface="Calibri" panose="020F0502020204030204" pitchFamily="34" charset="0"/>
                <a:cs typeface="Calibri" panose="020F0502020204030204" pitchFamily="34" charset="0"/>
              </a:rPr>
              <a:t> A company that has aspirations for fast growth must delegate and have a professional team with domain-relevant experience</a:t>
            </a:r>
          </a:p>
          <a:p>
            <a:pPr lvl="2"/>
            <a:r>
              <a:rPr lang="en-GB" sz="2400" dirty="0">
                <a:latin typeface="Calibri" panose="020F0502020204030204" pitchFamily="34" charset="0"/>
                <a:ea typeface="Calibri" panose="020F0502020204030204" pitchFamily="34" charset="0"/>
                <a:cs typeface="Calibri" panose="020F0502020204030204" pitchFamily="34" charset="0"/>
              </a:rPr>
              <a:t>Needs substantial funding or IPO to fuel its next ambitious growth plan</a:t>
            </a:r>
          </a:p>
          <a:p>
            <a:pPr lvl="2"/>
            <a:r>
              <a:rPr lang="en-GB" sz="2400" dirty="0">
                <a:latin typeface="Calibri" panose="020F0502020204030204" pitchFamily="34" charset="0"/>
                <a:ea typeface="Calibri" panose="020F0502020204030204" pitchFamily="34" charset="0"/>
                <a:cs typeface="Calibri" panose="020F0502020204030204" pitchFamily="34" charset="0"/>
              </a:rPr>
              <a:t>Higher production costs due to organic farming methods</a:t>
            </a:r>
          </a:p>
          <a:p>
            <a:pPr lvl="2"/>
            <a:r>
              <a:rPr lang="en-GB" sz="2400" dirty="0">
                <a:latin typeface="Calibri" panose="020F0502020204030204" pitchFamily="34" charset="0"/>
                <a:ea typeface="Calibri" panose="020F0502020204030204" pitchFamily="34" charset="0"/>
                <a:cs typeface="Calibri" panose="020F0502020204030204" pitchFamily="34" charset="0"/>
              </a:rPr>
              <a:t>Limited control on the procedures being used by suppliers necessary to generate high-quality products</a:t>
            </a:r>
          </a:p>
        </p:txBody>
      </p:sp>
    </p:spTree>
    <p:extLst>
      <p:ext uri="{BB962C8B-B14F-4D97-AF65-F5344CB8AC3E}">
        <p14:creationId xmlns:p14="http://schemas.microsoft.com/office/powerpoint/2010/main" val="25903676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4F814-C08E-C096-FA80-A21973337E95}"/>
              </a:ext>
            </a:extLst>
          </p:cNvPr>
          <p:cNvSpPr>
            <a:spLocks noGrp="1"/>
          </p:cNvSpPr>
          <p:nvPr>
            <p:ph type="title"/>
          </p:nvPr>
        </p:nvSpPr>
        <p:spPr>
          <a:xfrm>
            <a:off x="825062" y="0"/>
            <a:ext cx="10515600" cy="1325563"/>
          </a:xfrm>
        </p:spPr>
        <p:txBody>
          <a:bodyPr/>
          <a:lstStyle/>
          <a:p>
            <a:r>
              <a:rPr lang="en-GB" dirty="0"/>
              <a:t>Core </a:t>
            </a:r>
            <a:r>
              <a:rPr lang="en-GB" dirty="0">
                <a:latin typeface="Calibri" panose="020F0502020204030204" pitchFamily="34" charset="0"/>
                <a:ea typeface="Calibri" panose="020F0502020204030204" pitchFamily="34" charset="0"/>
                <a:cs typeface="Calibri" panose="020F0502020204030204" pitchFamily="34" charset="0"/>
              </a:rPr>
              <a:t>Capabilities</a:t>
            </a:r>
            <a:endParaRPr lang="en-IN"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25A2E75-9B4F-F0CE-0F90-DAEDCA9E30E4}"/>
              </a:ext>
            </a:extLst>
          </p:cNvPr>
          <p:cNvSpPr>
            <a:spLocks noGrp="1"/>
          </p:cNvSpPr>
          <p:nvPr>
            <p:ph idx="1"/>
          </p:nvPr>
        </p:nvSpPr>
        <p:spPr>
          <a:xfrm>
            <a:off x="825062" y="1177159"/>
            <a:ext cx="10515600" cy="5129047"/>
          </a:xfrm>
        </p:spPr>
        <p:txBody>
          <a:bodyPr>
            <a:normAutofit fontScale="85000" lnSpcReduction="10000"/>
          </a:bodyPr>
          <a:lstStyle/>
          <a:p>
            <a:r>
              <a:rPr lang="en-GB" dirty="0">
                <a:latin typeface="Calibri" panose="020F0502020204030204" pitchFamily="34" charset="0"/>
                <a:ea typeface="Calibri" panose="020F0502020204030204" pitchFamily="34" charset="0"/>
                <a:cs typeface="Calibri" panose="020F0502020204030204" pitchFamily="34" charset="0"/>
              </a:rPr>
              <a:t>Country Delight has as its biggest strength its nearly wholly owned supply chain, which is the backbone of how it can delight its customers.</a:t>
            </a:r>
          </a:p>
          <a:p>
            <a:r>
              <a:rPr lang="en-GB" dirty="0">
                <a:latin typeface="Calibri" panose="020F0502020204030204" pitchFamily="34" charset="0"/>
                <a:ea typeface="Calibri" panose="020F0502020204030204" pitchFamily="34" charset="0"/>
                <a:cs typeface="Calibri" panose="020F0502020204030204" pitchFamily="34" charset="0"/>
              </a:rPr>
              <a:t>Country Delight had at its core milk, which, along with the range of dairy products, was the core product.</a:t>
            </a:r>
          </a:p>
          <a:p>
            <a:r>
              <a:rPr lang="en-GB" dirty="0">
                <a:latin typeface="Calibri" panose="020F0502020204030204" pitchFamily="34" charset="0"/>
                <a:ea typeface="Calibri" panose="020F0502020204030204" pitchFamily="34" charset="0"/>
                <a:cs typeface="Calibri" panose="020F0502020204030204" pitchFamily="34" charset="0"/>
              </a:rPr>
              <a:t>The clever use of technology to enable quality monitoring and avoid loss due to spoilage is controlled and largely minimized.</a:t>
            </a:r>
          </a:p>
          <a:p>
            <a:r>
              <a:rPr lang="en-GB" dirty="0">
                <a:latin typeface="Calibri" panose="020F0502020204030204" pitchFamily="34" charset="0"/>
                <a:ea typeface="Calibri" panose="020F0502020204030204" pitchFamily="34" charset="0"/>
                <a:cs typeface="Calibri" panose="020F0502020204030204" pitchFamily="34" charset="0"/>
              </a:rPr>
              <a:t>The flipside of the model is that the space has low entry and exit barriers and thus the threat from new entrants who can enter the space will be considerable.</a:t>
            </a:r>
          </a:p>
          <a:p>
            <a:r>
              <a:rPr lang="en-GB" dirty="0">
                <a:latin typeface="Calibri" panose="020F0502020204030204" pitchFamily="34" charset="0"/>
                <a:ea typeface="Calibri" panose="020F0502020204030204" pitchFamily="34" charset="0"/>
                <a:cs typeface="Calibri" panose="020F0502020204030204" pitchFamily="34" charset="0"/>
              </a:rPr>
              <a:t> In a price-sensitive market, the pressure to manage costs will increase as the firm expands into new geographies and wants the same tightly controlled supply chain, requiring significant capital investment.</a:t>
            </a:r>
          </a:p>
          <a:p>
            <a:r>
              <a:rPr lang="en-GB" dirty="0">
                <a:latin typeface="Calibri" panose="020F0502020204030204" pitchFamily="34" charset="0"/>
                <a:ea typeface="Calibri" panose="020F0502020204030204" pitchFamily="34" charset="0"/>
                <a:cs typeface="Calibri" panose="020F0502020204030204" pitchFamily="34" charset="0"/>
              </a:rPr>
              <a:t>Quality checks into categories like pulses, spices and oils which the firm procures from the local wholesalers and packaging may offer a different value than big brands with a better procurement and packaging and quality monitoring system.</a:t>
            </a:r>
          </a:p>
          <a:p>
            <a:pPr marL="0" indent="0">
              <a:buNone/>
            </a:pPr>
            <a:endParaRPr lang="en-IN"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6674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0A9D-6F05-6559-9FF4-C33D14743071}"/>
              </a:ext>
            </a:extLst>
          </p:cNvPr>
          <p:cNvSpPr>
            <a:spLocks noGrp="1"/>
          </p:cNvSpPr>
          <p:nvPr>
            <p:ph type="title"/>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Identifying the best alternative</a:t>
            </a:r>
            <a:endParaRPr lang="en-IN"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05547E86-3B57-6E24-B576-51F90E18F64E}"/>
              </a:ext>
            </a:extLst>
          </p:cNvPr>
          <p:cNvPicPr>
            <a:picLocks noChangeAspect="1"/>
          </p:cNvPicPr>
          <p:nvPr/>
        </p:nvPicPr>
        <p:blipFill>
          <a:blip r:embed="rId2"/>
          <a:stretch>
            <a:fillRect/>
          </a:stretch>
        </p:blipFill>
        <p:spPr>
          <a:xfrm>
            <a:off x="838200" y="1877108"/>
            <a:ext cx="8355724" cy="4344006"/>
          </a:xfrm>
          <a:prstGeom prst="rect">
            <a:avLst/>
          </a:prstGeom>
        </p:spPr>
      </p:pic>
    </p:spTree>
    <p:extLst>
      <p:ext uri="{BB962C8B-B14F-4D97-AF65-F5344CB8AC3E}">
        <p14:creationId xmlns:p14="http://schemas.microsoft.com/office/powerpoint/2010/main" val="39148559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5FA0FC-7728-4222-2EAB-4407D7756791}"/>
              </a:ext>
            </a:extLst>
          </p:cNvPr>
          <p:cNvSpPr>
            <a:spLocks noGrp="1"/>
          </p:cNvSpPr>
          <p:nvPr>
            <p:ph idx="1"/>
          </p:nvPr>
        </p:nvSpPr>
        <p:spPr>
          <a:xfrm>
            <a:off x="838200" y="2701114"/>
            <a:ext cx="10515600" cy="4351338"/>
          </a:xfrm>
        </p:spPr>
        <p:txBody>
          <a:bodyPr>
            <a:normAutofit/>
          </a:bodyPr>
          <a:lstStyle/>
          <a:p>
            <a:pPr marL="0" indent="0" algn="ctr">
              <a:buNone/>
            </a:pPr>
            <a:r>
              <a:rPr lang="en-GB" sz="5400" dirty="0"/>
              <a:t>Thank you</a:t>
            </a:r>
            <a:endParaRPr lang="en-IN" sz="5400" dirty="0"/>
          </a:p>
        </p:txBody>
      </p:sp>
    </p:spTree>
    <p:extLst>
      <p:ext uri="{BB962C8B-B14F-4D97-AF65-F5344CB8AC3E}">
        <p14:creationId xmlns:p14="http://schemas.microsoft.com/office/powerpoint/2010/main" val="782327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2E9CB8"/>
      </a:accent2>
      <a:accent3>
        <a:srgbClr val="E97132"/>
      </a:accent3>
      <a:accent4>
        <a:srgbClr val="196B24"/>
      </a:accent4>
      <a:accent5>
        <a:srgbClr val="4EA72E"/>
      </a:accent5>
      <a:accent6>
        <a:srgbClr val="C80724"/>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4010</TotalTime>
  <Words>3072</Words>
  <Application>Microsoft Office PowerPoint</Application>
  <PresentationFormat>Widescreen</PresentationFormat>
  <Paragraphs>271</Paragraphs>
  <Slides>53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53</vt:i4>
      </vt:variant>
    </vt:vector>
  </HeadingPairs>
  <TitlesOfParts>
    <vt:vector size="61" baseType="lpstr">
      <vt:lpstr>Aptos</vt:lpstr>
      <vt:lpstr>Aptos Display</vt:lpstr>
      <vt:lpstr>Arial</vt:lpstr>
      <vt:lpstr>Calibri</vt:lpstr>
      <vt:lpstr>Garamond</vt:lpstr>
      <vt:lpstr>Wingdings</vt:lpstr>
      <vt:lpstr>Office Theme</vt:lpstr>
      <vt:lpstr>Office Theme</vt:lpstr>
      <vt:lpstr>MARKET</vt:lpstr>
      <vt:lpstr>Marketing: Definitions</vt:lpstr>
      <vt:lpstr>MARKETING ENVIRONMENT</vt:lpstr>
      <vt:lpstr>Types of Marketing Environment</vt:lpstr>
      <vt:lpstr>Importance of Environmental Analysis</vt:lpstr>
      <vt:lpstr>MICRO-ENVIRONMENT</vt:lpstr>
      <vt:lpstr>PowerPoint Presentation</vt:lpstr>
      <vt:lpstr>PowerPoint Presentation</vt:lpstr>
      <vt:lpstr>Macro Environment</vt:lpstr>
      <vt:lpstr>Demographic Environment:</vt:lpstr>
      <vt:lpstr>Economic Environment</vt:lpstr>
      <vt:lpstr>PowerPoint Presentation</vt:lpstr>
      <vt:lpstr>PowerPoint Presentation</vt:lpstr>
      <vt:lpstr>PowerPoint Presentation</vt:lpstr>
      <vt:lpstr>New Indian Consumer in Vibrant Marketing Environment</vt:lpstr>
      <vt:lpstr>5 C’s Framework</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Industry Competitive Structures</vt:lpstr>
      <vt:lpstr>Porter’s Five Forces Framework</vt:lpstr>
      <vt:lpstr>Porter’s Five Forces Framework</vt:lpstr>
      <vt:lpstr>Porter’s Five Forces Framework</vt:lpstr>
      <vt:lpstr>Porter’s Five Forces Framework</vt:lpstr>
      <vt:lpstr>Porter’s Five Forces Framework</vt:lpstr>
      <vt:lpstr>Porter’s Five Forces Framework</vt:lpstr>
      <vt:lpstr>Porter’s Five Forces Framework</vt:lpstr>
      <vt:lpstr>Porter’s Five Forces Framework</vt:lpstr>
      <vt:lpstr>“Choose” an industry with a “favorable industry structure”</vt:lpstr>
      <vt:lpstr>PowerPoint Presentation</vt:lpstr>
      <vt:lpstr>Case study</vt:lpstr>
      <vt:lpstr>Company Background</vt:lpstr>
      <vt:lpstr>PowerPoint Presentation</vt:lpstr>
      <vt:lpstr>Growth strategies</vt:lpstr>
      <vt:lpstr>What factors matter most to Indian consumers when buying milk for their family's daily use?  (Please rank as 1 the most important, 2 as the next, and so on.) </vt:lpstr>
      <vt:lpstr>PowerPoint Presentation</vt:lpstr>
      <vt:lpstr>PowerPoint Presentation</vt:lpstr>
      <vt:lpstr>Analyzing the competition (Milk and Dairy Sector) </vt:lpstr>
      <vt:lpstr>Analyzing the competition (Milk and Dairy Sector) </vt:lpstr>
      <vt:lpstr>PowerPoint Presentation</vt:lpstr>
      <vt:lpstr>Analyzing the competition (Grocery and Online Marketplace) </vt:lpstr>
      <vt:lpstr>Analyzing the competition (Grocery and Online Marketplace) </vt:lpstr>
      <vt:lpstr>PowerPoint Presentation</vt:lpstr>
      <vt:lpstr>Strengths and Weaknesses</vt:lpstr>
      <vt:lpstr>Strengths and Weaknesses</vt:lpstr>
      <vt:lpstr>Core Capabilities</vt:lpstr>
      <vt:lpstr>Identifying the best alternative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dc:title>
  <dc:creator>Rubina Chakma</dc:creator>
  <cp:lastModifiedBy>Rubina Chakma</cp:lastModifiedBy>
  <cp:revision>59</cp:revision>
  <dcterms:created xsi:type="dcterms:W3CDTF">2025-03-01T10:46:18Z</dcterms:created>
  <dcterms:modified xsi:type="dcterms:W3CDTF">2025-03-05T06:08:42Z</dcterms:modified>
</cp:coreProperties>
</file>