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4" r:id="rId5"/>
    <p:sldId id="265" r:id="rId6"/>
    <p:sldId id="266" r:id="rId7"/>
    <p:sldId id="267" r:id="rId8"/>
    <p:sldId id="258" r:id="rId9"/>
    <p:sldId id="269" r:id="rId10"/>
    <p:sldId id="259" r:id="rId11"/>
    <p:sldId id="260" r:id="rId12"/>
    <p:sldId id="261" r:id="rId13"/>
    <p:sldId id="262"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4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8775C-11B8-4ADA-823E-36EBBE8675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3CD93E-A37F-49D8-9B37-09A245F113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1189A2-D6C0-4A35-8D80-843CCD20C925}"/>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5" name="Footer Placeholder 4">
            <a:extLst>
              <a:ext uri="{FF2B5EF4-FFF2-40B4-BE49-F238E27FC236}">
                <a16:creationId xmlns:a16="http://schemas.microsoft.com/office/drawing/2014/main" id="{9C7B836D-6298-428C-B918-8D3A1F9CBD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16DA90D-351F-46D8-9FD2-07668A2DE61F}"/>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2719119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3BCFD-2CDD-4BF8-8306-A52676B927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B1166D-AF4D-48D2-9800-6B74FCB467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8DF85-C87C-47CF-9B2E-47DA10B9E70B}"/>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5" name="Footer Placeholder 4">
            <a:extLst>
              <a:ext uri="{FF2B5EF4-FFF2-40B4-BE49-F238E27FC236}">
                <a16:creationId xmlns:a16="http://schemas.microsoft.com/office/drawing/2014/main" id="{B1729DFD-BC45-4996-88A9-83B2329490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54938C-BBF2-40C0-A83D-F64D0C85852F}"/>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266246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1B08-8E63-4748-AB33-2DFC02D0B8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165C6E-31E8-4C29-AF71-295E897D4B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29FB22-9096-4C1A-9A6D-F43D0C8D1730}"/>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5" name="Footer Placeholder 4">
            <a:extLst>
              <a:ext uri="{FF2B5EF4-FFF2-40B4-BE49-F238E27FC236}">
                <a16:creationId xmlns:a16="http://schemas.microsoft.com/office/drawing/2014/main" id="{14CF028B-630A-473E-B3EF-645EE7D18E5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C3DC389-4C89-4BCC-B804-D3B4AF14E3B8}"/>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2336556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D1E11-825B-4413-AADC-99BD9F0C2C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027FA0-E9F0-4733-99AB-5856ECE63D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112CD3-39D4-48CD-A5ED-DA7DC1A514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9102C0-6A88-44BE-A046-9DE2FD250300}"/>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6" name="Footer Placeholder 5">
            <a:extLst>
              <a:ext uri="{FF2B5EF4-FFF2-40B4-BE49-F238E27FC236}">
                <a16:creationId xmlns:a16="http://schemas.microsoft.com/office/drawing/2014/main" id="{D8B03D36-B1E3-4BC0-8D1E-293AC06A8B9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1457916-FA10-404B-8318-92AE0401A3AC}"/>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671500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E5DA9-1CC1-4A7C-91E0-61C8F2E92B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E79FCC-7CCC-4DE6-B305-B686FDD608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53FF4C-BA3E-48BE-8408-D76C1B278B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EC4902-C5E6-4DEE-884E-0743F83DFA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441878-706F-4F3F-AAE5-A03F8E5B3C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42AE80-8B8F-4660-8DE2-92B22F489F23}"/>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8" name="Footer Placeholder 7">
            <a:extLst>
              <a:ext uri="{FF2B5EF4-FFF2-40B4-BE49-F238E27FC236}">
                <a16:creationId xmlns:a16="http://schemas.microsoft.com/office/drawing/2014/main" id="{F333C80E-F73E-461A-AAA3-C8F0DB16A2F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CE9B694-3E3E-4AE4-B769-1D36AB4868DE}"/>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148466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881E-4A97-422A-ACDD-0CF6E1FEC6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B74C3B-46CF-4BBC-A9BD-F47026206669}"/>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4" name="Footer Placeholder 3">
            <a:extLst>
              <a:ext uri="{FF2B5EF4-FFF2-40B4-BE49-F238E27FC236}">
                <a16:creationId xmlns:a16="http://schemas.microsoft.com/office/drawing/2014/main" id="{EEF6880D-0D8C-4484-9948-E0CC2A610FC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244EABD-7F94-4ABD-B1D6-1DF9C2491E8D}"/>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142619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20097E-2048-4BEC-8C84-10DDACFC004B}"/>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3" name="Footer Placeholder 2">
            <a:extLst>
              <a:ext uri="{FF2B5EF4-FFF2-40B4-BE49-F238E27FC236}">
                <a16:creationId xmlns:a16="http://schemas.microsoft.com/office/drawing/2014/main" id="{C70493D2-C1CF-4FFE-8F97-C9BEA84B30E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13D4B-D7B4-485F-ADF2-8CE4C23F399E}"/>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2372246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9D74F-CA90-4BFE-A654-BFC488A6A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AFE581-60B4-4FE2-9DD2-F09773066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9A8C68-B89C-4064-BADD-A4C935DC85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57BC03-9AA8-42B8-9E6C-6EF489169284}"/>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6" name="Footer Placeholder 5">
            <a:extLst>
              <a:ext uri="{FF2B5EF4-FFF2-40B4-BE49-F238E27FC236}">
                <a16:creationId xmlns:a16="http://schemas.microsoft.com/office/drawing/2014/main" id="{5035D9CD-7C04-4BE1-A8E3-C5D105856E2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A36224-0CFB-44E3-84C7-39A28739043A}"/>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2759849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79514-940A-41F7-B0DB-697324E4FE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3CF5A1-2169-4B3B-BB7D-E1DFC3BE75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3B7D2FF-FC7E-4647-B2E5-6EC6A1785A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2EE744-1C7E-44EC-938B-14FD56F85F64}"/>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6" name="Footer Placeholder 5">
            <a:extLst>
              <a:ext uri="{FF2B5EF4-FFF2-40B4-BE49-F238E27FC236}">
                <a16:creationId xmlns:a16="http://schemas.microsoft.com/office/drawing/2014/main" id="{5AF7FDC0-679F-4549-98E4-D5F7AE01D8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7E22307-0566-4103-9546-9106FFF69310}"/>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2676183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BA8-22EB-4CCB-8A95-BEC054C111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8F409F-2426-417F-99D7-451F81C8B3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E9C571-E36C-4754-BD54-20F9A76F3D4C}"/>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5" name="Footer Placeholder 4">
            <a:extLst>
              <a:ext uri="{FF2B5EF4-FFF2-40B4-BE49-F238E27FC236}">
                <a16:creationId xmlns:a16="http://schemas.microsoft.com/office/drawing/2014/main" id="{001B9B31-11D0-4AA3-89D1-6223687C9D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D9F551-E264-4FD8-ADED-86B504BE0325}"/>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3309755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4548F6-AC04-4FE3-9A16-CF39EEE2AC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094E7D-ED11-44EB-BC0D-0C8736F017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7D30B4-AA43-4763-A1C2-150C36251AA4}"/>
              </a:ext>
            </a:extLst>
          </p:cNvPr>
          <p:cNvSpPr>
            <a:spLocks noGrp="1"/>
          </p:cNvSpPr>
          <p:nvPr>
            <p:ph type="dt" sz="half" idx="10"/>
          </p:nvPr>
        </p:nvSpPr>
        <p:spPr/>
        <p:txBody>
          <a:bodyPr/>
          <a:lstStyle/>
          <a:p>
            <a:fld id="{0DE5657C-8543-40FC-8D47-278D2AECC616}" type="datetimeFigureOut">
              <a:rPr lang="en-US" smtClean="0"/>
              <a:t>2/4/2022</a:t>
            </a:fld>
            <a:endParaRPr lang="en-US" dirty="0"/>
          </a:p>
        </p:txBody>
      </p:sp>
      <p:sp>
        <p:nvSpPr>
          <p:cNvPr id="5" name="Footer Placeholder 4">
            <a:extLst>
              <a:ext uri="{FF2B5EF4-FFF2-40B4-BE49-F238E27FC236}">
                <a16:creationId xmlns:a16="http://schemas.microsoft.com/office/drawing/2014/main" id="{DE05F133-D437-4F08-A71B-4B84E5E82F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F5866F-F86E-404D-A8AF-7ABD9CFCB270}"/>
              </a:ext>
            </a:extLst>
          </p:cNvPr>
          <p:cNvSpPr>
            <a:spLocks noGrp="1"/>
          </p:cNvSpPr>
          <p:nvPr>
            <p:ph type="sldNum" sz="quarter" idx="12"/>
          </p:nvPr>
        </p:nvSpPr>
        <p:spPr/>
        <p:txBody>
          <a:bodyPr/>
          <a:lstStyle/>
          <a:p>
            <a:fld id="{E89D3402-1BC3-4EE4-A605-C8475159D56F}" type="slidenum">
              <a:rPr lang="en-US" smtClean="0"/>
              <a:t>‹#›</a:t>
            </a:fld>
            <a:endParaRPr lang="en-US" dirty="0"/>
          </a:p>
        </p:txBody>
      </p:sp>
    </p:spTree>
    <p:extLst>
      <p:ext uri="{BB962C8B-B14F-4D97-AF65-F5344CB8AC3E}">
        <p14:creationId xmlns:p14="http://schemas.microsoft.com/office/powerpoint/2010/main" val="609616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C02720-66FF-46B8-9C30-FBFC6278A3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F2E852-C89F-447C-886E-CA774DC76B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A027F-0CB3-43AB-8CCF-02A9221B73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657C-8543-40FC-8D47-278D2AECC616}" type="datetimeFigureOut">
              <a:rPr lang="en-US" smtClean="0"/>
              <a:t>2/4/2022</a:t>
            </a:fld>
            <a:endParaRPr lang="en-US" dirty="0"/>
          </a:p>
        </p:txBody>
      </p:sp>
      <p:sp>
        <p:nvSpPr>
          <p:cNvPr id="5" name="Footer Placeholder 4">
            <a:extLst>
              <a:ext uri="{FF2B5EF4-FFF2-40B4-BE49-F238E27FC236}">
                <a16:creationId xmlns:a16="http://schemas.microsoft.com/office/drawing/2014/main" id="{C03FDA9C-8D3D-48B3-B09D-21976D9BE5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F76D595-6374-4E2A-AE33-8CB3B87CAE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9D3402-1BC3-4EE4-A605-C8475159D56F}" type="slidenum">
              <a:rPr lang="en-US" smtClean="0"/>
              <a:t>‹#›</a:t>
            </a:fld>
            <a:endParaRPr lang="en-US" dirty="0"/>
          </a:p>
        </p:txBody>
      </p:sp>
    </p:spTree>
    <p:extLst>
      <p:ext uri="{BB962C8B-B14F-4D97-AF65-F5344CB8AC3E}">
        <p14:creationId xmlns:p14="http://schemas.microsoft.com/office/powerpoint/2010/main" val="1854156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Market Basket Analysis: A Tutorial - KDnuggets">
            <a:extLst>
              <a:ext uri="{FF2B5EF4-FFF2-40B4-BE49-F238E27FC236}">
                <a16:creationId xmlns:a16="http://schemas.microsoft.com/office/drawing/2014/main" id="{0CD8B3BF-B743-4851-A2E6-AF6965D7F4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073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E454-7A68-4E4D-B76E-B30FAC50784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7D3FA08C-415C-414F-9CE0-A2418DBD39E4}"/>
              </a:ext>
            </a:extLst>
          </p:cNvPr>
          <p:cNvSpPr>
            <a:spLocks noGrp="1"/>
          </p:cNvSpPr>
          <p:nvPr>
            <p:ph idx="1"/>
          </p:nvPr>
        </p:nvSpPr>
        <p:spPr/>
        <p:txBody>
          <a:bodyPr>
            <a:normAutofit/>
          </a:bodyPr>
          <a:lstStyle/>
          <a:p>
            <a:pPr marL="0" indent="0">
              <a:buNone/>
            </a:pPr>
            <a:endParaRPr lang="en-US" dirty="0"/>
          </a:p>
          <a:p>
            <a:r>
              <a:rPr lang="en-US" dirty="0"/>
              <a:t>Market Basket Analysis is a techniques used by large retailers to uncover associations between items.</a:t>
            </a:r>
            <a:r>
              <a:rPr lang="en-US" b="0" i="0" dirty="0">
                <a:solidFill>
                  <a:srgbClr val="292929"/>
                </a:solidFill>
                <a:effectLst/>
                <a:latin typeface="charter"/>
              </a:rPr>
              <a:t> </a:t>
            </a:r>
          </a:p>
          <a:p>
            <a:r>
              <a:rPr lang="en-US" dirty="0"/>
              <a:t>It works by looking for combinations of items that occur together frequently in transactions. </a:t>
            </a:r>
          </a:p>
          <a:p>
            <a:r>
              <a:rPr lang="en-US" dirty="0"/>
              <a:t>To put it another way, it allows retailers to identify relationships between the items that people buy.</a:t>
            </a:r>
          </a:p>
        </p:txBody>
      </p:sp>
    </p:spTree>
    <p:extLst>
      <p:ext uri="{BB962C8B-B14F-4D97-AF65-F5344CB8AC3E}">
        <p14:creationId xmlns:p14="http://schemas.microsoft.com/office/powerpoint/2010/main" val="3527156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E8FB1-3240-41A5-B1E3-6CD7726850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4AE0A4-3AEE-47A3-ACB8-6719815C137B}"/>
              </a:ext>
            </a:extLst>
          </p:cNvPr>
          <p:cNvSpPr>
            <a:spLocks noGrp="1"/>
          </p:cNvSpPr>
          <p:nvPr>
            <p:ph idx="1"/>
          </p:nvPr>
        </p:nvSpPr>
        <p:spPr/>
        <p:txBody>
          <a:bodyPr/>
          <a:lstStyle/>
          <a:p>
            <a:pPr marL="0" indent="0">
              <a:buNone/>
            </a:pPr>
            <a:endParaRPr lang="en-US" dirty="0"/>
          </a:p>
          <a:p>
            <a:r>
              <a:rPr lang="en-US" dirty="0"/>
              <a:t>Market Basket Analysis is modeled on Association rule mining, OR, the IF {}, THEN {} construct. </a:t>
            </a:r>
          </a:p>
          <a:p>
            <a:r>
              <a:rPr lang="en-US" dirty="0"/>
              <a:t>For example, IF a customer buys bread, THEN he is likely to buy butter as well. </a:t>
            </a:r>
          </a:p>
          <a:p>
            <a:r>
              <a:rPr lang="en-US" dirty="0"/>
              <a:t>Association rules are usually represented as: {Bread} -&gt; {Butter}</a:t>
            </a:r>
          </a:p>
          <a:p>
            <a:endParaRPr lang="en-US" dirty="0"/>
          </a:p>
        </p:txBody>
      </p:sp>
    </p:spTree>
    <p:extLst>
      <p:ext uri="{BB962C8B-B14F-4D97-AF65-F5344CB8AC3E}">
        <p14:creationId xmlns:p14="http://schemas.microsoft.com/office/powerpoint/2010/main" val="2532419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098183C-5A23-40C8-9A66-8A038C695546}"/>
              </a:ext>
            </a:extLst>
          </p:cNvPr>
          <p:cNvSpPr>
            <a:spLocks noGrp="1"/>
          </p:cNvSpPr>
          <p:nvPr>
            <p:ph idx="1"/>
          </p:nvPr>
        </p:nvSpPr>
        <p:spPr>
          <a:xfrm>
            <a:off x="838200" y="304800"/>
            <a:ext cx="10515600" cy="5872163"/>
          </a:xfrm>
        </p:spPr>
        <p:txBody>
          <a:bodyPr/>
          <a:lstStyle/>
          <a:p>
            <a:pPr marL="0" indent="0">
              <a:buNone/>
            </a:pPr>
            <a:r>
              <a:rPr lang="en-US" dirty="0"/>
              <a:t>For Example look at the Transaction Table Below. Can you Identify any association between Items? </a:t>
            </a:r>
          </a:p>
          <a:p>
            <a:pPr marL="0" indent="0">
              <a:buNone/>
            </a:pPr>
            <a:r>
              <a:rPr lang="en-US" dirty="0"/>
              <a:t>Look For items that have been bought together most of the time.</a:t>
            </a:r>
          </a:p>
          <a:p>
            <a:pPr marL="0" indent="0">
              <a:buNone/>
            </a:pPr>
            <a:endParaRPr lang="en-US" dirty="0"/>
          </a:p>
        </p:txBody>
      </p:sp>
      <p:graphicFrame>
        <p:nvGraphicFramePr>
          <p:cNvPr id="9" name="Table 4">
            <a:extLst>
              <a:ext uri="{FF2B5EF4-FFF2-40B4-BE49-F238E27FC236}">
                <a16:creationId xmlns:a16="http://schemas.microsoft.com/office/drawing/2014/main" id="{9D860844-0040-4B70-83A1-6F310D7C9CD3}"/>
              </a:ext>
            </a:extLst>
          </p:cNvPr>
          <p:cNvGraphicFramePr>
            <a:graphicFrameLocks/>
          </p:cNvGraphicFramePr>
          <p:nvPr>
            <p:extLst>
              <p:ext uri="{D42A27DB-BD31-4B8C-83A1-F6EECF244321}">
                <p14:modId xmlns:p14="http://schemas.microsoft.com/office/powerpoint/2010/main" val="2757659506"/>
              </p:ext>
            </p:extLst>
          </p:nvPr>
        </p:nvGraphicFramePr>
        <p:xfrm>
          <a:off x="838200" y="1790757"/>
          <a:ext cx="10515600" cy="4623334"/>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2835936772"/>
                    </a:ext>
                  </a:extLst>
                </a:gridCol>
                <a:gridCol w="1752600">
                  <a:extLst>
                    <a:ext uri="{9D8B030D-6E8A-4147-A177-3AD203B41FA5}">
                      <a16:colId xmlns:a16="http://schemas.microsoft.com/office/drawing/2014/main" val="2768797189"/>
                    </a:ext>
                  </a:extLst>
                </a:gridCol>
                <a:gridCol w="1752600">
                  <a:extLst>
                    <a:ext uri="{9D8B030D-6E8A-4147-A177-3AD203B41FA5}">
                      <a16:colId xmlns:a16="http://schemas.microsoft.com/office/drawing/2014/main" val="3640746818"/>
                    </a:ext>
                  </a:extLst>
                </a:gridCol>
                <a:gridCol w="1752600">
                  <a:extLst>
                    <a:ext uri="{9D8B030D-6E8A-4147-A177-3AD203B41FA5}">
                      <a16:colId xmlns:a16="http://schemas.microsoft.com/office/drawing/2014/main" val="3552392956"/>
                    </a:ext>
                  </a:extLst>
                </a:gridCol>
                <a:gridCol w="1752600">
                  <a:extLst>
                    <a:ext uri="{9D8B030D-6E8A-4147-A177-3AD203B41FA5}">
                      <a16:colId xmlns:a16="http://schemas.microsoft.com/office/drawing/2014/main" val="2751374974"/>
                    </a:ext>
                  </a:extLst>
                </a:gridCol>
                <a:gridCol w="1752600">
                  <a:extLst>
                    <a:ext uri="{9D8B030D-6E8A-4147-A177-3AD203B41FA5}">
                      <a16:colId xmlns:a16="http://schemas.microsoft.com/office/drawing/2014/main" val="4133102801"/>
                    </a:ext>
                  </a:extLst>
                </a:gridCol>
              </a:tblGrid>
              <a:tr h="706886">
                <a:tc>
                  <a:txBody>
                    <a:bodyPr/>
                    <a:lstStyle/>
                    <a:p>
                      <a:r>
                        <a:rPr lang="en-US" dirty="0"/>
                        <a:t>Transaction No.</a:t>
                      </a:r>
                    </a:p>
                  </a:txBody>
                  <a:tcPr/>
                </a:tc>
                <a:tc>
                  <a:txBody>
                    <a:bodyPr/>
                    <a:lstStyle/>
                    <a:p>
                      <a:r>
                        <a:rPr lang="en-US" dirty="0"/>
                        <a:t>Item 1</a:t>
                      </a:r>
                    </a:p>
                  </a:txBody>
                  <a:tcPr/>
                </a:tc>
                <a:tc>
                  <a:txBody>
                    <a:bodyPr/>
                    <a:lstStyle/>
                    <a:p>
                      <a:r>
                        <a:rPr lang="en-US" dirty="0"/>
                        <a:t>Item 2</a:t>
                      </a:r>
                    </a:p>
                  </a:txBody>
                  <a:tcPr/>
                </a:tc>
                <a:tc>
                  <a:txBody>
                    <a:bodyPr/>
                    <a:lstStyle/>
                    <a:p>
                      <a:r>
                        <a:rPr lang="en-US" dirty="0"/>
                        <a:t>Item 3</a:t>
                      </a:r>
                    </a:p>
                  </a:txBody>
                  <a:tcPr/>
                </a:tc>
                <a:tc>
                  <a:txBody>
                    <a:bodyPr/>
                    <a:lstStyle/>
                    <a:p>
                      <a:r>
                        <a:rPr lang="en-US" dirty="0"/>
                        <a:t>Item 4</a:t>
                      </a:r>
                    </a:p>
                  </a:txBody>
                  <a:tcPr/>
                </a:tc>
                <a:tc>
                  <a:txBody>
                    <a:bodyPr/>
                    <a:lstStyle/>
                    <a:p>
                      <a:r>
                        <a:rPr lang="en-US" dirty="0"/>
                        <a:t>………</a:t>
                      </a:r>
                    </a:p>
                  </a:txBody>
                  <a:tcPr/>
                </a:tc>
                <a:extLst>
                  <a:ext uri="{0D108BD9-81ED-4DB2-BD59-A6C34878D82A}">
                    <a16:rowId xmlns:a16="http://schemas.microsoft.com/office/drawing/2014/main" val="3301511807"/>
                  </a:ext>
                </a:extLst>
              </a:tr>
              <a:tr h="409546">
                <a:tc>
                  <a:txBody>
                    <a:bodyPr/>
                    <a:lstStyle/>
                    <a:p>
                      <a:r>
                        <a:rPr lang="en-US" dirty="0"/>
                        <a:t>100</a:t>
                      </a:r>
                    </a:p>
                  </a:txBody>
                  <a:tcPr/>
                </a:tc>
                <a:tc>
                  <a:txBody>
                    <a:bodyPr/>
                    <a:lstStyle/>
                    <a:p>
                      <a:r>
                        <a:rPr lang="en-US" dirty="0"/>
                        <a:t>Beer</a:t>
                      </a:r>
                    </a:p>
                  </a:txBody>
                  <a:tcPr/>
                </a:tc>
                <a:tc>
                  <a:txBody>
                    <a:bodyPr/>
                    <a:lstStyle/>
                    <a:p>
                      <a:r>
                        <a:rPr lang="en-US" dirty="0"/>
                        <a:t>Diaper</a:t>
                      </a:r>
                    </a:p>
                  </a:txBody>
                  <a:tcPr/>
                </a:tc>
                <a:tc>
                  <a:txBody>
                    <a:bodyPr/>
                    <a:lstStyle/>
                    <a:p>
                      <a:r>
                        <a:rPr lang="en-US" dirty="0"/>
                        <a:t>Chocolate</a:t>
                      </a:r>
                    </a:p>
                  </a:txBody>
                  <a:tcPr/>
                </a:tc>
                <a:tc>
                  <a:txBody>
                    <a:bodyPr/>
                    <a:lstStyle/>
                    <a:p>
                      <a:r>
                        <a:rPr lang="en-US" dirty="0"/>
                        <a:t>Cheese</a:t>
                      </a:r>
                    </a:p>
                  </a:txBody>
                  <a:tcPr/>
                </a:tc>
                <a:tc>
                  <a:txBody>
                    <a:bodyPr/>
                    <a:lstStyle/>
                    <a:p>
                      <a:endParaRPr lang="en-US"/>
                    </a:p>
                  </a:txBody>
                  <a:tcPr/>
                </a:tc>
                <a:extLst>
                  <a:ext uri="{0D108BD9-81ED-4DB2-BD59-A6C34878D82A}">
                    <a16:rowId xmlns:a16="http://schemas.microsoft.com/office/drawing/2014/main" val="3948706116"/>
                  </a:ext>
                </a:extLst>
              </a:tr>
              <a:tr h="409546">
                <a:tc>
                  <a:txBody>
                    <a:bodyPr/>
                    <a:lstStyle/>
                    <a:p>
                      <a:r>
                        <a:rPr lang="en-US" dirty="0"/>
                        <a:t>101</a:t>
                      </a:r>
                    </a:p>
                  </a:txBody>
                  <a:tcPr/>
                </a:tc>
                <a:tc>
                  <a:txBody>
                    <a:bodyPr/>
                    <a:lstStyle/>
                    <a:p>
                      <a:r>
                        <a:rPr lang="en-US" dirty="0"/>
                        <a:t>Milk</a:t>
                      </a:r>
                    </a:p>
                  </a:txBody>
                  <a:tcPr/>
                </a:tc>
                <a:tc>
                  <a:txBody>
                    <a:bodyPr/>
                    <a:lstStyle/>
                    <a:p>
                      <a:r>
                        <a:rPr lang="en-US" dirty="0"/>
                        <a:t>Chocolate</a:t>
                      </a:r>
                    </a:p>
                  </a:txBody>
                  <a:tcPr/>
                </a:tc>
                <a:tc>
                  <a:txBody>
                    <a:bodyPr/>
                    <a:lstStyle/>
                    <a:p>
                      <a:r>
                        <a:rPr lang="en-US" dirty="0"/>
                        <a:t>Shampoo</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734570911"/>
                  </a:ext>
                </a:extLst>
              </a:tr>
              <a:tr h="409546">
                <a:tc>
                  <a:txBody>
                    <a:bodyPr/>
                    <a:lstStyle/>
                    <a:p>
                      <a:r>
                        <a:rPr lang="en-US" dirty="0"/>
                        <a:t>102</a:t>
                      </a:r>
                    </a:p>
                  </a:txBody>
                  <a:tcPr/>
                </a:tc>
                <a:tc>
                  <a:txBody>
                    <a:bodyPr/>
                    <a:lstStyle/>
                    <a:p>
                      <a:r>
                        <a:rPr lang="en-US" dirty="0"/>
                        <a:t>Beer</a:t>
                      </a:r>
                    </a:p>
                  </a:txBody>
                  <a:tcPr/>
                </a:tc>
                <a:tc>
                  <a:txBody>
                    <a:bodyPr/>
                    <a:lstStyle/>
                    <a:p>
                      <a:r>
                        <a:rPr lang="en-US" dirty="0"/>
                        <a:t>Wine</a:t>
                      </a:r>
                    </a:p>
                  </a:txBody>
                  <a:tcPr/>
                </a:tc>
                <a:tc>
                  <a:txBody>
                    <a:bodyPr/>
                    <a:lstStyle/>
                    <a:p>
                      <a:r>
                        <a:rPr lang="en-US" dirty="0"/>
                        <a:t>Vodka</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6958387"/>
                  </a:ext>
                </a:extLst>
              </a:tr>
              <a:tr h="409546">
                <a:tc>
                  <a:txBody>
                    <a:bodyPr/>
                    <a:lstStyle/>
                    <a:p>
                      <a:r>
                        <a:rPr lang="en-US" dirty="0"/>
                        <a:t>103</a:t>
                      </a:r>
                    </a:p>
                  </a:txBody>
                  <a:tcPr/>
                </a:tc>
                <a:tc>
                  <a:txBody>
                    <a:bodyPr/>
                    <a:lstStyle/>
                    <a:p>
                      <a:r>
                        <a:rPr lang="en-US" dirty="0"/>
                        <a:t>Beer</a:t>
                      </a:r>
                    </a:p>
                  </a:txBody>
                  <a:tcPr/>
                </a:tc>
                <a:tc>
                  <a:txBody>
                    <a:bodyPr/>
                    <a:lstStyle/>
                    <a:p>
                      <a:r>
                        <a:rPr lang="en-US" dirty="0"/>
                        <a:t>Cheese</a:t>
                      </a:r>
                    </a:p>
                  </a:txBody>
                  <a:tcPr/>
                </a:tc>
                <a:tc>
                  <a:txBody>
                    <a:bodyPr/>
                    <a:lstStyle/>
                    <a:p>
                      <a:r>
                        <a:rPr lang="en-US" dirty="0"/>
                        <a:t>Diaper</a:t>
                      </a:r>
                    </a:p>
                  </a:txBody>
                  <a:tcPr/>
                </a:tc>
                <a:tc>
                  <a:txBody>
                    <a:bodyPr/>
                    <a:lstStyle/>
                    <a:p>
                      <a:r>
                        <a:rPr lang="en-US" dirty="0"/>
                        <a:t>Chocolate</a:t>
                      </a:r>
                    </a:p>
                  </a:txBody>
                  <a:tcPr/>
                </a:tc>
                <a:tc>
                  <a:txBody>
                    <a:bodyPr/>
                    <a:lstStyle/>
                    <a:p>
                      <a:endParaRPr lang="en-US"/>
                    </a:p>
                  </a:txBody>
                  <a:tcPr/>
                </a:tc>
                <a:extLst>
                  <a:ext uri="{0D108BD9-81ED-4DB2-BD59-A6C34878D82A}">
                    <a16:rowId xmlns:a16="http://schemas.microsoft.com/office/drawing/2014/main" val="2034405042"/>
                  </a:ext>
                </a:extLst>
              </a:tr>
              <a:tr h="409546">
                <a:tc>
                  <a:txBody>
                    <a:bodyPr/>
                    <a:lstStyle/>
                    <a:p>
                      <a:r>
                        <a:rPr lang="en-US" dirty="0"/>
                        <a:t>104</a:t>
                      </a:r>
                    </a:p>
                  </a:txBody>
                  <a:tcPr/>
                </a:tc>
                <a:tc>
                  <a:txBody>
                    <a:bodyPr/>
                    <a:lstStyle/>
                    <a:p>
                      <a:r>
                        <a:rPr lang="en-US" dirty="0"/>
                        <a:t>Ice Cream</a:t>
                      </a:r>
                    </a:p>
                  </a:txBody>
                  <a:tcPr/>
                </a:tc>
                <a:tc>
                  <a:txBody>
                    <a:bodyPr/>
                    <a:lstStyle/>
                    <a:p>
                      <a:r>
                        <a:rPr lang="en-US" dirty="0"/>
                        <a:t>Diaper</a:t>
                      </a:r>
                    </a:p>
                  </a:txBody>
                  <a:tcPr/>
                </a:tc>
                <a:tc>
                  <a:txBody>
                    <a:bodyPr/>
                    <a:lstStyle/>
                    <a:p>
                      <a:r>
                        <a:rPr lang="en-US" dirty="0"/>
                        <a:t>Beer</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17114487"/>
                  </a:ext>
                </a:extLst>
              </a:tr>
              <a:tr h="409546">
                <a:tc>
                  <a:txBody>
                    <a:bodyPr/>
                    <a:lstStyle/>
                    <a:p>
                      <a:r>
                        <a:rPr lang="en-US" dirty="0"/>
                        <a:t>105</a:t>
                      </a:r>
                    </a:p>
                  </a:txBody>
                  <a:tcPr/>
                </a:tc>
                <a:tc>
                  <a:txBody>
                    <a:bodyPr/>
                    <a:lstStyle/>
                    <a:p>
                      <a:r>
                        <a:rPr lang="en-US" dirty="0"/>
                        <a:t>Diaper</a:t>
                      </a:r>
                    </a:p>
                  </a:txBody>
                  <a:tcPr/>
                </a:tc>
                <a:tc>
                  <a:txBody>
                    <a:bodyPr/>
                    <a:lstStyle/>
                    <a:p>
                      <a:r>
                        <a:rPr lang="en-US" dirty="0"/>
                        <a:t>Beer</a:t>
                      </a:r>
                    </a:p>
                  </a:txBody>
                  <a:tcPr/>
                </a:tc>
                <a:tc>
                  <a:txBody>
                    <a:bodyPr/>
                    <a:lstStyle/>
                    <a:p>
                      <a:r>
                        <a:rPr lang="en-US" dirty="0"/>
                        <a:t>Milk</a:t>
                      </a:r>
                    </a:p>
                  </a:txBody>
                  <a:tcPr/>
                </a:tc>
                <a:tc>
                  <a:txBody>
                    <a:bodyPr/>
                    <a:lstStyle/>
                    <a:p>
                      <a:r>
                        <a:rPr lang="en-US" dirty="0"/>
                        <a:t>Chocolate</a:t>
                      </a:r>
                    </a:p>
                  </a:txBody>
                  <a:tcPr/>
                </a:tc>
                <a:tc>
                  <a:txBody>
                    <a:bodyPr/>
                    <a:lstStyle/>
                    <a:p>
                      <a:endParaRPr lang="en-US" dirty="0"/>
                    </a:p>
                  </a:txBody>
                  <a:tcPr/>
                </a:tc>
                <a:extLst>
                  <a:ext uri="{0D108BD9-81ED-4DB2-BD59-A6C34878D82A}">
                    <a16:rowId xmlns:a16="http://schemas.microsoft.com/office/drawing/2014/main" val="3524828479"/>
                  </a:ext>
                </a:extLst>
              </a:tr>
              <a:tr h="409546">
                <a:tc>
                  <a:txBody>
                    <a:bodyPr/>
                    <a:lstStyle/>
                    <a:p>
                      <a:r>
                        <a:rPr lang="en-US" dirty="0"/>
                        <a:t>106</a:t>
                      </a:r>
                    </a:p>
                  </a:txBody>
                  <a:tcPr/>
                </a:tc>
                <a:tc>
                  <a:txBody>
                    <a:bodyPr/>
                    <a:lstStyle/>
                    <a:p>
                      <a:r>
                        <a:rPr lang="en-US" dirty="0"/>
                        <a:t>Diaper</a:t>
                      </a:r>
                    </a:p>
                  </a:txBody>
                  <a:tcPr/>
                </a:tc>
                <a:tc>
                  <a:txBody>
                    <a:bodyPr/>
                    <a:lstStyle/>
                    <a:p>
                      <a:r>
                        <a:rPr lang="en-US" dirty="0"/>
                        <a:t>Cheese</a:t>
                      </a:r>
                    </a:p>
                  </a:txBody>
                  <a:tcPr/>
                </a:tc>
                <a:tc>
                  <a:txBody>
                    <a:bodyPr/>
                    <a:lstStyle/>
                    <a:p>
                      <a:r>
                        <a:rPr lang="en-US" dirty="0"/>
                        <a:t>Milk</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737547714"/>
                  </a:ext>
                </a:extLst>
              </a:tr>
              <a:tr h="409546">
                <a:tc>
                  <a:txBody>
                    <a:bodyPr/>
                    <a:lstStyle/>
                    <a:p>
                      <a:r>
                        <a:rPr lang="en-US" dirty="0"/>
                        <a:t>107</a:t>
                      </a:r>
                    </a:p>
                  </a:txBody>
                  <a:tcPr/>
                </a:tc>
                <a:tc>
                  <a:txBody>
                    <a:bodyPr/>
                    <a:lstStyle/>
                    <a:p>
                      <a:r>
                        <a:rPr lang="en-US" dirty="0"/>
                        <a:t>Diaper</a:t>
                      </a:r>
                    </a:p>
                  </a:txBody>
                  <a:tcPr/>
                </a:tc>
                <a:tc>
                  <a:txBody>
                    <a:bodyPr/>
                    <a:lstStyle/>
                    <a:p>
                      <a:r>
                        <a:rPr lang="en-US" dirty="0"/>
                        <a:t>Beer</a:t>
                      </a:r>
                    </a:p>
                  </a:txBody>
                  <a:tcPr/>
                </a:tc>
                <a:tc>
                  <a:txBody>
                    <a:bodyPr/>
                    <a:lstStyle/>
                    <a:p>
                      <a:r>
                        <a:rPr lang="en-US" dirty="0" err="1"/>
                        <a:t>Choclate</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40954030"/>
                  </a:ext>
                </a:extLst>
              </a:tr>
              <a:tr h="608520">
                <a:tc>
                  <a:txBody>
                    <a:bodyPr/>
                    <a:lstStyle/>
                    <a:p>
                      <a:endParaRPr lang="en-US" dirty="0"/>
                    </a:p>
                    <a:p>
                      <a:r>
                        <a:rPr lang="en-US" dirty="0"/>
                        <a:t>………..</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29252072"/>
                  </a:ext>
                </a:extLst>
              </a:tr>
            </a:tbl>
          </a:graphicData>
        </a:graphic>
      </p:graphicFrame>
    </p:spTree>
    <p:extLst>
      <p:ext uri="{BB962C8B-B14F-4D97-AF65-F5344CB8AC3E}">
        <p14:creationId xmlns:p14="http://schemas.microsoft.com/office/powerpoint/2010/main" val="3737261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E4274A-8483-4C3E-A7D3-75D78EC05CE2}"/>
              </a:ext>
            </a:extLst>
          </p:cNvPr>
          <p:cNvSpPr>
            <a:spLocks noGrp="1"/>
          </p:cNvSpPr>
          <p:nvPr>
            <p:ph idx="1"/>
          </p:nvPr>
        </p:nvSpPr>
        <p:spPr>
          <a:xfrm>
            <a:off x="838200" y="1253331"/>
            <a:ext cx="10515600" cy="4351338"/>
          </a:xfrm>
        </p:spPr>
        <p:txBody>
          <a:bodyPr/>
          <a:lstStyle/>
          <a:p>
            <a:pPr marL="0" indent="0">
              <a:buNone/>
            </a:pPr>
            <a:r>
              <a:rPr lang="en-US" dirty="0"/>
              <a:t>From Previous Slide we observe:</a:t>
            </a:r>
          </a:p>
          <a:p>
            <a:pPr marL="514350" indent="-514350">
              <a:buFont typeface="+mj-lt"/>
              <a:buAutoNum type="arabicPeriod"/>
            </a:pPr>
            <a:r>
              <a:rPr lang="en-US" dirty="0"/>
              <a:t>Shoppers Who buy Diaper are  very likely to buy Beer </a:t>
            </a:r>
          </a:p>
          <a:p>
            <a:pPr marL="0" indent="0">
              <a:buNone/>
            </a:pPr>
            <a:r>
              <a:rPr lang="en-US" dirty="0"/>
              <a:t>{Diaper} -&gt; {Beer} or Vice-Versa</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0" indent="0">
              <a:buNone/>
            </a:pPr>
            <a:endParaRPr lang="en-US" dirty="0"/>
          </a:p>
          <a:p>
            <a:pPr marL="0" indent="0">
              <a:buNone/>
            </a:pPr>
            <a:r>
              <a:rPr lang="en-US" dirty="0"/>
              <a:t>2. Shoppers Who Buy Beer and Diaper are also likely to buy Chocolate</a:t>
            </a:r>
          </a:p>
        </p:txBody>
      </p:sp>
      <p:sp>
        <p:nvSpPr>
          <p:cNvPr id="4" name="Rectangle 3">
            <a:extLst>
              <a:ext uri="{FF2B5EF4-FFF2-40B4-BE49-F238E27FC236}">
                <a16:creationId xmlns:a16="http://schemas.microsoft.com/office/drawing/2014/main" id="{711697B9-F2F5-4350-9C1A-01E05607BC20}"/>
              </a:ext>
            </a:extLst>
          </p:cNvPr>
          <p:cNvSpPr/>
          <p:nvPr/>
        </p:nvSpPr>
        <p:spPr>
          <a:xfrm>
            <a:off x="3244119" y="3200401"/>
            <a:ext cx="1722282" cy="886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If Buy Diaper</a:t>
            </a:r>
          </a:p>
        </p:txBody>
      </p:sp>
      <p:grpSp>
        <p:nvGrpSpPr>
          <p:cNvPr id="24" name="Group 23">
            <a:extLst>
              <a:ext uri="{FF2B5EF4-FFF2-40B4-BE49-F238E27FC236}">
                <a16:creationId xmlns:a16="http://schemas.microsoft.com/office/drawing/2014/main" id="{41201AE7-1359-4BA1-B5B3-379AD22D7BED}"/>
              </a:ext>
            </a:extLst>
          </p:cNvPr>
          <p:cNvGrpSpPr/>
          <p:nvPr/>
        </p:nvGrpSpPr>
        <p:grpSpPr>
          <a:xfrm>
            <a:off x="4966401" y="3066758"/>
            <a:ext cx="3981480" cy="1019907"/>
            <a:chOff x="4966401" y="2933115"/>
            <a:chExt cx="3981480" cy="1019907"/>
          </a:xfrm>
        </p:grpSpPr>
        <p:sp>
          <p:nvSpPr>
            <p:cNvPr id="9" name="Rectangle 8">
              <a:extLst>
                <a:ext uri="{FF2B5EF4-FFF2-40B4-BE49-F238E27FC236}">
                  <a16:creationId xmlns:a16="http://schemas.microsoft.com/office/drawing/2014/main" id="{DC8D0774-F9E1-458A-9FA0-A2123D6D9357}"/>
                </a:ext>
              </a:extLst>
            </p:cNvPr>
            <p:cNvSpPr/>
            <p:nvPr/>
          </p:nvSpPr>
          <p:spPr>
            <a:xfrm>
              <a:off x="7225599" y="3066758"/>
              <a:ext cx="1722282" cy="886264"/>
            </a:xfrm>
            <a:prstGeom prst="rect">
              <a:avLst/>
            </a:prstGeom>
            <a:solidFill>
              <a:srgbClr val="F14B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Buy Beer</a:t>
              </a:r>
            </a:p>
          </p:txBody>
        </p:sp>
        <p:cxnSp>
          <p:nvCxnSpPr>
            <p:cNvPr id="11" name="Straight Arrow Connector 10">
              <a:extLst>
                <a:ext uri="{FF2B5EF4-FFF2-40B4-BE49-F238E27FC236}">
                  <a16:creationId xmlns:a16="http://schemas.microsoft.com/office/drawing/2014/main" id="{0F7A1801-7F72-457A-96D0-2ED752A99D51}"/>
                </a:ext>
              </a:extLst>
            </p:cNvPr>
            <p:cNvCxnSpPr>
              <a:stCxn id="4" idx="3"/>
              <a:endCxn id="9" idx="1"/>
            </p:cNvCxnSpPr>
            <p:nvPr/>
          </p:nvCxnSpPr>
          <p:spPr>
            <a:xfrm>
              <a:off x="4966401" y="3509890"/>
              <a:ext cx="225919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EEDB762C-4E7E-4925-B656-400DA07295FC}"/>
                </a:ext>
              </a:extLst>
            </p:cNvPr>
            <p:cNvSpPr/>
            <p:nvPr/>
          </p:nvSpPr>
          <p:spPr>
            <a:xfrm>
              <a:off x="5484056" y="2933115"/>
              <a:ext cx="1223888" cy="41499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tx1"/>
                  </a:solidFill>
                </a:rPr>
                <a:t>Then</a:t>
              </a:r>
            </a:p>
          </p:txBody>
        </p:sp>
      </p:grpSp>
    </p:spTree>
    <p:extLst>
      <p:ext uri="{BB962C8B-B14F-4D97-AF65-F5344CB8AC3E}">
        <p14:creationId xmlns:p14="http://schemas.microsoft.com/office/powerpoint/2010/main" val="948086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DAE92B-D163-4A40-A303-B60E8A2EA6D8}"/>
              </a:ext>
            </a:extLst>
          </p:cNvPr>
          <p:cNvSpPr>
            <a:spLocks noGrp="1"/>
          </p:cNvSpPr>
          <p:nvPr>
            <p:ph idx="1"/>
          </p:nvPr>
        </p:nvSpPr>
        <p:spPr>
          <a:xfrm>
            <a:off x="239151" y="235975"/>
            <a:ext cx="11830929" cy="6291434"/>
          </a:xfrm>
        </p:spPr>
        <p:txBody>
          <a:bodyPr/>
          <a:lstStyle/>
          <a:p>
            <a:r>
              <a:rPr lang="en-US" dirty="0"/>
              <a:t>It turns out that in a large retail transaction many such rules can be found -- the challenge is to find those that </a:t>
            </a:r>
            <a:r>
              <a:rPr lang="en-US" u="sng" dirty="0"/>
              <a:t>are meaningful or interesting </a:t>
            </a:r>
            <a:r>
              <a:rPr lang="en-US" dirty="0"/>
              <a:t>and that also </a:t>
            </a:r>
            <a:r>
              <a:rPr lang="en-US" u="sng" dirty="0"/>
              <a:t>lead to actionable business decisions</a:t>
            </a:r>
            <a:r>
              <a:rPr lang="en-US" dirty="0"/>
              <a:t>. </a:t>
            </a:r>
          </a:p>
          <a:p>
            <a:pPr marL="0" indent="0">
              <a:buNone/>
            </a:pPr>
            <a:endParaRPr lang="en-US" dirty="0"/>
          </a:p>
          <a:p>
            <a:r>
              <a:rPr lang="en-US" dirty="0"/>
              <a:t>An example is "eighty percent of people who buy beer and pretzels also buy chocolate." {Beer, Pretzel} -&gt; {Chocolate} </a:t>
            </a:r>
          </a:p>
          <a:p>
            <a:pPr marL="0" indent="0">
              <a:buNone/>
            </a:pPr>
            <a:endParaRPr lang="en-US" dirty="0"/>
          </a:p>
          <a:p>
            <a:r>
              <a:rPr lang="en-US" dirty="0"/>
              <a:t>This combination is not obvious, and it can lead to a change in display layout, for example, moving the chocolate display closer to where beer is on sale.</a:t>
            </a:r>
          </a:p>
          <a:p>
            <a:endParaRPr lang="en-US" dirty="0"/>
          </a:p>
          <a:p>
            <a:r>
              <a:rPr lang="en-US" dirty="0"/>
              <a:t>On the other hand, a rule like "eighty percent of people who buy paint also buy paint brushes" </a:t>
            </a:r>
            <a:r>
              <a:rPr lang="en-US" dirty="0">
                <a:solidFill>
                  <a:srgbClr val="FF0000"/>
                </a:solidFill>
              </a:rPr>
              <a:t>is not very useful. </a:t>
            </a:r>
            <a:r>
              <a:rPr lang="en-US" dirty="0"/>
              <a:t>{Paint} -&gt; {Paint Brush} </a:t>
            </a:r>
          </a:p>
        </p:txBody>
      </p:sp>
    </p:spTree>
    <p:extLst>
      <p:ext uri="{BB962C8B-B14F-4D97-AF65-F5344CB8AC3E}">
        <p14:creationId xmlns:p14="http://schemas.microsoft.com/office/powerpoint/2010/main" val="2354543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B30669-9E47-48E2-89E3-06341888E446}"/>
              </a:ext>
            </a:extLst>
          </p:cNvPr>
          <p:cNvSpPr>
            <a:spLocks noGrp="1"/>
          </p:cNvSpPr>
          <p:nvPr>
            <p:ph idx="1"/>
          </p:nvPr>
        </p:nvSpPr>
        <p:spPr>
          <a:xfrm>
            <a:off x="166255" y="176935"/>
            <a:ext cx="11859490" cy="6514810"/>
          </a:xfrm>
        </p:spPr>
        <p:txBody>
          <a:bodyPr/>
          <a:lstStyle/>
          <a:p>
            <a:r>
              <a:rPr lang="en-US" dirty="0"/>
              <a:t>Given that it's obvious and doesn't lead you to change the arrangement of these items in your store -- they're probably already displayed near each other</a:t>
            </a:r>
          </a:p>
          <a:p>
            <a:endParaRPr lang="en-US" dirty="0"/>
          </a:p>
          <a:p>
            <a:r>
              <a:rPr lang="en-US" dirty="0"/>
              <a:t>Similarly, "eighty percent of people who buy toothpaste and tissues also buy tomatoes” {Toothpaste, Tissues} -&gt; {Tomatoes} </a:t>
            </a:r>
          </a:p>
          <a:p>
            <a:endParaRPr lang="en-US" dirty="0"/>
          </a:p>
          <a:p>
            <a:r>
              <a:rPr lang="en-US" dirty="0"/>
              <a:t>Although not obvious, however the above association is probably not useful since it may not lead to any actionable business decision.</a:t>
            </a:r>
          </a:p>
          <a:p>
            <a:endParaRPr lang="en-US" dirty="0"/>
          </a:p>
          <a:p>
            <a:r>
              <a:rPr lang="en-US" dirty="0"/>
              <a:t>Secondly, since transaction datasets are large determining such association is not very easy. Therefore, to identify rules that are useful or interesting, few measures have been suggested. </a:t>
            </a:r>
          </a:p>
          <a:p>
            <a:endParaRPr lang="en-US" dirty="0"/>
          </a:p>
          <a:p>
            <a:endParaRPr lang="en-US" dirty="0"/>
          </a:p>
          <a:p>
            <a:endParaRPr lang="en-US" dirty="0"/>
          </a:p>
        </p:txBody>
      </p:sp>
    </p:spTree>
    <p:extLst>
      <p:ext uri="{BB962C8B-B14F-4D97-AF65-F5344CB8AC3E}">
        <p14:creationId xmlns:p14="http://schemas.microsoft.com/office/powerpoint/2010/main" val="3868265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E29F9-9342-4B0B-8D07-4EED16062BAF}"/>
              </a:ext>
            </a:extLst>
          </p:cNvPr>
          <p:cNvSpPr>
            <a:spLocks noGrp="1"/>
          </p:cNvSpPr>
          <p:nvPr>
            <p:ph type="title"/>
          </p:nvPr>
        </p:nvSpPr>
        <p:spPr/>
        <p:txBody>
          <a:bodyPr/>
          <a:lstStyle/>
          <a:p>
            <a:r>
              <a:rPr lang="en-US" dirty="0"/>
              <a:t>Measures</a:t>
            </a:r>
          </a:p>
        </p:txBody>
      </p:sp>
      <p:sp>
        <p:nvSpPr>
          <p:cNvPr id="3" name="Content Placeholder 2">
            <a:extLst>
              <a:ext uri="{FF2B5EF4-FFF2-40B4-BE49-F238E27FC236}">
                <a16:creationId xmlns:a16="http://schemas.microsoft.com/office/drawing/2014/main" id="{89C36343-B119-47BB-A627-54901C60FD5A}"/>
              </a:ext>
            </a:extLst>
          </p:cNvPr>
          <p:cNvSpPr>
            <a:spLocks noGrp="1"/>
          </p:cNvSpPr>
          <p:nvPr>
            <p:ph idx="1"/>
          </p:nvPr>
        </p:nvSpPr>
        <p:spPr>
          <a:xfrm>
            <a:off x="838200" y="1382278"/>
            <a:ext cx="10515600" cy="5267903"/>
          </a:xfrm>
        </p:spPr>
        <p:txBody>
          <a:bodyPr>
            <a:normAutofit/>
          </a:bodyPr>
          <a:lstStyle/>
          <a:p>
            <a:pPr marL="0" marR="0" indent="0" algn="just">
              <a:buNone/>
            </a:pPr>
            <a:r>
              <a:rPr lang="en-US" sz="2400" dirty="0">
                <a:solidFill>
                  <a:srgbClr val="000000"/>
                </a:solidFill>
                <a:effectLst/>
                <a:ea typeface="Times New Roman" panose="02020603050405020304" pitchFamily="18" charset="0"/>
              </a:rPr>
              <a:t>To identify rules that are useful or interesting, three measures are introduced: Support, Confidence, Lift and Coverage.</a:t>
            </a:r>
          </a:p>
          <a:p>
            <a:pPr marL="0" marR="0" indent="0" algn="just">
              <a:buNone/>
            </a:pPr>
            <a:endParaRPr lang="en-US" sz="2400" dirty="0">
              <a:effectLst/>
              <a:ea typeface="Times New Roman" panose="02020603050405020304" pitchFamily="18" charset="0"/>
            </a:endParaRPr>
          </a:p>
          <a:p>
            <a:pPr marL="0" marR="0" algn="just"/>
            <a:r>
              <a:rPr lang="en-US" sz="2400" b="1" dirty="0">
                <a:solidFill>
                  <a:srgbClr val="000000"/>
                </a:solidFill>
                <a:effectLst/>
                <a:ea typeface="Times New Roman" panose="02020603050405020304" pitchFamily="18" charset="0"/>
              </a:rPr>
              <a:t>Support:</a:t>
            </a:r>
            <a:r>
              <a:rPr lang="en-US" sz="2400" dirty="0">
                <a:solidFill>
                  <a:srgbClr val="000000"/>
                </a:solidFill>
                <a:effectLst/>
                <a:ea typeface="Times New Roman" panose="02020603050405020304" pitchFamily="18" charset="0"/>
              </a:rPr>
              <a:t> First, determine which rules have strong support, that is, rules that are based on many examples in the database. Support is </a:t>
            </a:r>
            <a:r>
              <a:rPr lang="en-US" sz="2400" b="1" dirty="0">
                <a:solidFill>
                  <a:srgbClr val="000000"/>
                </a:solidFill>
                <a:effectLst/>
                <a:ea typeface="Times New Roman" panose="02020603050405020304" pitchFamily="18" charset="0"/>
              </a:rPr>
              <a:t>the percentage of records</a:t>
            </a:r>
            <a:r>
              <a:rPr lang="en-US" sz="2400" dirty="0">
                <a:solidFill>
                  <a:srgbClr val="000000"/>
                </a:solidFill>
                <a:effectLst/>
                <a:ea typeface="Times New Roman" panose="02020603050405020304" pitchFamily="18" charset="0"/>
              </a:rPr>
              <a:t> that obey the rule, that is, baskets </a:t>
            </a:r>
            <a:r>
              <a:rPr lang="en-US" sz="2400" b="1" dirty="0">
                <a:solidFill>
                  <a:srgbClr val="000000"/>
                </a:solidFill>
                <a:effectLst/>
                <a:ea typeface="Times New Roman" panose="02020603050405020304" pitchFamily="18" charset="0"/>
              </a:rPr>
              <a:t>that contain both A and B</a:t>
            </a:r>
            <a:r>
              <a:rPr lang="en-US" sz="2400" dirty="0">
                <a:solidFill>
                  <a:srgbClr val="000000"/>
                </a:solidFill>
                <a:effectLst/>
                <a:ea typeface="Times New Roman" panose="02020603050405020304" pitchFamily="18" charset="0"/>
              </a:rPr>
              <a:t>.</a:t>
            </a:r>
          </a:p>
          <a:p>
            <a:pPr marL="0" marR="0" indent="0" algn="just">
              <a:buNone/>
            </a:pPr>
            <a:endParaRPr lang="en-US" sz="2400" dirty="0">
              <a:effectLst/>
              <a:ea typeface="Times New Roman" panose="02020603050405020304" pitchFamily="18" charset="0"/>
            </a:endParaRPr>
          </a:p>
          <a:p>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6C430FC-F03F-4E22-8FD5-A381908D65B9}"/>
                  </a:ext>
                </a:extLst>
              </p:cNvPr>
              <p:cNvSpPr txBox="1"/>
              <p:nvPr/>
            </p:nvSpPr>
            <p:spPr>
              <a:xfrm>
                <a:off x="1565563" y="4016229"/>
                <a:ext cx="9060873" cy="873572"/>
              </a:xfrm>
              <a:prstGeom prst="rect">
                <a:avLst/>
              </a:prstGeom>
              <a:noFill/>
            </p:spPr>
            <p:txBody>
              <a:bodyPr wrap="square" lIns="0" tIns="0" rIns="0" bIns="0" rtlCol="0">
                <a:spAutoFit/>
              </a:bodyPr>
              <a:lstStyle/>
              <a:p>
                <a:r>
                  <a:rPr lang="en-US" sz="3600" i="1" dirty="0">
                    <a:latin typeface="Cambria Math" panose="02040503050406030204" pitchFamily="18" charset="0"/>
                  </a:rPr>
                  <a:t>Support</a:t>
                </a:r>
                <a14:m>
                  <m:oMath xmlns:m="http://schemas.openxmlformats.org/officeDocument/2006/math">
                    <m:r>
                      <a:rPr lang="en-US" sz="3600" i="1">
                        <a:latin typeface="Cambria Math" panose="02040503050406030204" pitchFamily="18" charset="0"/>
                      </a:rPr>
                      <m:t> =</m:t>
                    </m:r>
                    <m:f>
                      <m:fPr>
                        <m:ctrlPr>
                          <a:rPr lang="en-US" sz="3600" i="1">
                            <a:latin typeface="Cambria Math" panose="02040503050406030204" pitchFamily="18" charset="0"/>
                          </a:rPr>
                        </m:ctrlPr>
                      </m:fPr>
                      <m:num>
                        <m:r>
                          <a:rPr lang="en-US" sz="3600" i="1">
                            <a:latin typeface="Cambria Math" panose="02040503050406030204" pitchFamily="18" charset="0"/>
                          </a:rPr>
                          <m:t>𝐹𝑟𝑒𝑞𝑢𝑒𝑛𝑐𝑦</m:t>
                        </m:r>
                        <m:r>
                          <a:rPr lang="en-US" sz="3600" i="1">
                            <a:latin typeface="Cambria Math" panose="02040503050406030204" pitchFamily="18" charset="0"/>
                          </a:rPr>
                          <m:t> </m:t>
                        </m:r>
                        <m:r>
                          <a:rPr lang="en-US" sz="3600" i="1">
                            <a:latin typeface="Cambria Math" panose="02040503050406030204" pitchFamily="18" charset="0"/>
                          </a:rPr>
                          <m:t>𝑜𝑓</m:t>
                        </m:r>
                        <m:r>
                          <a:rPr lang="en-US" sz="3600" i="1">
                            <a:latin typeface="Cambria Math" panose="02040503050406030204" pitchFamily="18" charset="0"/>
                          </a:rPr>
                          <m:t> </m:t>
                        </m:r>
                        <m:r>
                          <a:rPr lang="en-US" sz="3600" i="1">
                            <a:latin typeface="Cambria Math" panose="02040503050406030204" pitchFamily="18" charset="0"/>
                          </a:rPr>
                          <m:t>𝑂𝑐𝑐𝑢𝑟𝑎𝑛𝑐𝑒</m:t>
                        </m:r>
                        <m:r>
                          <a:rPr lang="en-US" sz="3600" i="1">
                            <a:latin typeface="Cambria Math" panose="02040503050406030204" pitchFamily="18" charset="0"/>
                          </a:rPr>
                          <m:t> </m:t>
                        </m:r>
                        <m:r>
                          <a:rPr lang="en-US" sz="3600" i="1">
                            <a:latin typeface="Cambria Math" panose="02040503050406030204" pitchFamily="18" charset="0"/>
                          </a:rPr>
                          <m:t>𝑜𝑓</m:t>
                        </m:r>
                        <m:r>
                          <a:rPr lang="en-US" sz="3600" i="1">
                            <a:latin typeface="Cambria Math" panose="02040503050406030204" pitchFamily="18" charset="0"/>
                          </a:rPr>
                          <m:t> (</m:t>
                        </m:r>
                        <m:r>
                          <a:rPr lang="en-US" sz="3600" b="0" i="1" smtClean="0">
                            <a:latin typeface="Cambria Math" panose="02040503050406030204" pitchFamily="18" charset="0"/>
                          </a:rPr>
                          <m:t>𝐴</m:t>
                        </m:r>
                        <m:r>
                          <a:rPr lang="en-US" sz="3600" i="1">
                            <a:latin typeface="Cambria Math" panose="02040503050406030204" pitchFamily="18" charset="0"/>
                          </a:rPr>
                          <m:t>,</m:t>
                        </m:r>
                        <m:r>
                          <a:rPr lang="en-US" sz="3600" b="0" i="1" smtClean="0">
                            <a:latin typeface="Cambria Math" panose="02040503050406030204" pitchFamily="18" charset="0"/>
                          </a:rPr>
                          <m:t>𝐵</m:t>
                        </m:r>
                        <m:r>
                          <a:rPr lang="en-US" sz="3600" i="1">
                            <a:latin typeface="Cambria Math" panose="02040503050406030204" pitchFamily="18" charset="0"/>
                          </a:rPr>
                          <m:t>)</m:t>
                        </m:r>
                      </m:num>
                      <m:den>
                        <m:r>
                          <a:rPr lang="en-US" sz="3600" i="1">
                            <a:latin typeface="Cambria Math" panose="02040503050406030204" pitchFamily="18" charset="0"/>
                          </a:rPr>
                          <m:t>𝑇𝑜𝑡𝑎𝑙</m:t>
                        </m:r>
                        <m:r>
                          <a:rPr lang="en-US" sz="3600" i="1">
                            <a:latin typeface="Cambria Math" panose="02040503050406030204" pitchFamily="18" charset="0"/>
                          </a:rPr>
                          <m:t> </m:t>
                        </m:r>
                        <m:r>
                          <a:rPr lang="en-US" sz="3600" i="1">
                            <a:latin typeface="Cambria Math" panose="02040503050406030204" pitchFamily="18" charset="0"/>
                          </a:rPr>
                          <m:t>𝑁𝑢𝑚𝑏𝑒𝑟</m:t>
                        </m:r>
                        <m:r>
                          <a:rPr lang="en-US" sz="3600" i="1">
                            <a:latin typeface="Cambria Math" panose="02040503050406030204" pitchFamily="18" charset="0"/>
                          </a:rPr>
                          <m:t> </m:t>
                        </m:r>
                        <m:r>
                          <a:rPr lang="en-US" sz="3600" i="1">
                            <a:latin typeface="Cambria Math" panose="02040503050406030204" pitchFamily="18" charset="0"/>
                          </a:rPr>
                          <m:t>𝑜𝑓</m:t>
                        </m:r>
                        <m:r>
                          <a:rPr lang="en-US" sz="3600" i="1">
                            <a:latin typeface="Cambria Math" panose="02040503050406030204" pitchFamily="18" charset="0"/>
                          </a:rPr>
                          <m:t> </m:t>
                        </m:r>
                        <m:r>
                          <a:rPr lang="en-US" sz="3600" i="1">
                            <a:latin typeface="Cambria Math" panose="02040503050406030204" pitchFamily="18" charset="0"/>
                          </a:rPr>
                          <m:t>𝑇𝑟𝑎𝑛𝑠𝑎𝑐𝑡𝑖𝑜𝑛𝑠</m:t>
                        </m:r>
                      </m:den>
                    </m:f>
                  </m:oMath>
                </a14:m>
                <a:endParaRPr lang="en-US" sz="3600" i="1" dirty="0">
                  <a:latin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46C430FC-F03F-4E22-8FD5-A381908D65B9}"/>
                  </a:ext>
                </a:extLst>
              </p:cNvPr>
              <p:cNvSpPr txBox="1">
                <a:spLocks noRot="1" noChangeAspect="1" noMove="1" noResize="1" noEditPoints="1" noAdjustHandles="1" noChangeArrowheads="1" noChangeShapeType="1" noTextEdit="1"/>
              </p:cNvSpPr>
              <p:nvPr/>
            </p:nvSpPr>
            <p:spPr>
              <a:xfrm>
                <a:off x="1565563" y="4016229"/>
                <a:ext cx="9060873" cy="873572"/>
              </a:xfrm>
              <a:prstGeom prst="rect">
                <a:avLst/>
              </a:prstGeom>
              <a:blipFill>
                <a:blip r:embed="rId2"/>
                <a:stretch>
                  <a:fillRect l="-3096" t="-1399" b="-9091"/>
                </a:stretch>
              </a:blipFill>
            </p:spPr>
            <p:txBody>
              <a:bodyPr/>
              <a:lstStyle/>
              <a:p>
                <a:r>
                  <a:rPr lang="en-US">
                    <a:noFill/>
                  </a:rPr>
                  <a:t> </a:t>
                </a:r>
              </a:p>
            </p:txBody>
          </p:sp>
        </mc:Fallback>
      </mc:AlternateContent>
    </p:spTree>
    <p:extLst>
      <p:ext uri="{BB962C8B-B14F-4D97-AF65-F5344CB8AC3E}">
        <p14:creationId xmlns:p14="http://schemas.microsoft.com/office/powerpoint/2010/main" val="1913505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A31438-F726-4751-BBDE-77483528ED06}"/>
              </a:ext>
            </a:extLst>
          </p:cNvPr>
          <p:cNvSpPr>
            <a:spLocks noGrp="1"/>
          </p:cNvSpPr>
          <p:nvPr>
            <p:ph idx="1"/>
          </p:nvPr>
        </p:nvSpPr>
        <p:spPr>
          <a:xfrm>
            <a:off x="166255" y="249382"/>
            <a:ext cx="11187545" cy="6373091"/>
          </a:xfrm>
        </p:spPr>
        <p:txBody>
          <a:bodyPr/>
          <a:lstStyle/>
          <a:p>
            <a:pPr marL="0" marR="0" algn="just"/>
            <a:r>
              <a:rPr lang="en-US" sz="2400" b="1" dirty="0">
                <a:solidFill>
                  <a:srgbClr val="000000"/>
                </a:solidFill>
                <a:effectLst/>
                <a:ea typeface="Times New Roman" panose="02020603050405020304" pitchFamily="18" charset="0"/>
              </a:rPr>
              <a:t>Confidence:</a:t>
            </a:r>
            <a:r>
              <a:rPr lang="en-US" sz="2400" dirty="0">
                <a:solidFill>
                  <a:srgbClr val="000000"/>
                </a:solidFill>
                <a:effectLst/>
                <a:ea typeface="Times New Roman" panose="02020603050405020304" pitchFamily="18" charset="0"/>
              </a:rPr>
              <a:t> Next, determine which rules have high confidence, that is, </a:t>
            </a:r>
            <a:r>
              <a:rPr lang="en-US" sz="2400" b="1" dirty="0">
                <a:solidFill>
                  <a:srgbClr val="000000"/>
                </a:solidFill>
                <a:effectLst/>
                <a:ea typeface="Times New Roman" panose="02020603050405020304" pitchFamily="18" charset="0"/>
              </a:rPr>
              <a:t>instances that obey the rule (contain both A and B)</a:t>
            </a:r>
            <a:r>
              <a:rPr lang="en-US" sz="2400" dirty="0">
                <a:solidFill>
                  <a:srgbClr val="000000"/>
                </a:solidFill>
                <a:effectLst/>
                <a:ea typeface="Times New Roman" panose="02020603050405020304" pitchFamily="18" charset="0"/>
              </a:rPr>
              <a:t> as a </a:t>
            </a:r>
            <a:r>
              <a:rPr lang="en-US" sz="2400" b="1" dirty="0">
                <a:solidFill>
                  <a:srgbClr val="000000"/>
                </a:solidFill>
                <a:effectLst/>
                <a:ea typeface="Times New Roman" panose="02020603050405020304" pitchFamily="18" charset="0"/>
              </a:rPr>
              <a:t>percentage of all instances of A</a:t>
            </a:r>
            <a:r>
              <a:rPr lang="en-US" sz="2400" dirty="0">
                <a:solidFill>
                  <a:srgbClr val="000000"/>
                </a:solidFill>
                <a:effectLst/>
                <a:ea typeface="Times New Roman" panose="02020603050405020304" pitchFamily="18" charset="0"/>
              </a:rPr>
              <a:t>. For example, assume you have 10 instances of A, 8 of which also have B; the other 2 do not have B. Confidence is 8 out of 10, or 80 percent.</a:t>
            </a:r>
          </a:p>
          <a:p>
            <a:pPr marL="0" marR="0" indent="0" algn="just">
              <a:buNone/>
            </a:pPr>
            <a:r>
              <a:rPr lang="en-US" sz="2400" dirty="0">
                <a:solidFill>
                  <a:srgbClr val="000000"/>
                </a:solidFill>
                <a:ea typeface="Times New Roman" panose="02020603050405020304" pitchFamily="18" charset="0"/>
              </a:rPr>
              <a:t> </a:t>
            </a:r>
            <a:endParaRPr lang="en-US" sz="2400" dirty="0">
              <a:solidFill>
                <a:srgbClr val="000000"/>
              </a:solidFill>
              <a:effectLst/>
              <a:ea typeface="Times New Roman" panose="02020603050405020304" pitchFamily="18" charset="0"/>
            </a:endParaRPr>
          </a:p>
          <a:p>
            <a:pPr marL="0" marR="0" indent="0" algn="just">
              <a:buNone/>
            </a:pPr>
            <a:endParaRPr lang="en-US" sz="2400" dirty="0">
              <a:effectLst/>
              <a:ea typeface="Times New Roman" panose="02020603050405020304" pitchFamily="18" charset="0"/>
            </a:endParaRPr>
          </a:p>
          <a:p>
            <a:pPr marL="0" marR="0" indent="0" algn="just">
              <a:buNone/>
            </a:pPr>
            <a:endParaRPr lang="en-US" sz="2400" b="1" dirty="0">
              <a:solidFill>
                <a:srgbClr val="000000"/>
              </a:solidFill>
              <a:effectLst/>
              <a:ea typeface="Times New Roman" panose="02020603050405020304" pitchFamily="18" charset="0"/>
            </a:endParaRPr>
          </a:p>
          <a:p>
            <a:pPr marL="0" marR="0" algn="just"/>
            <a:endParaRPr lang="en-US" sz="2400" b="1" dirty="0">
              <a:solidFill>
                <a:srgbClr val="000000"/>
              </a:solidFill>
              <a:ea typeface="Times New Roman" panose="02020603050405020304" pitchFamily="18" charset="0"/>
            </a:endParaRPr>
          </a:p>
          <a:p>
            <a:pPr marL="0" marR="0" algn="just"/>
            <a:r>
              <a:rPr lang="en-US" sz="2400" b="1" dirty="0">
                <a:solidFill>
                  <a:srgbClr val="000000"/>
                </a:solidFill>
                <a:effectLst/>
                <a:ea typeface="Times New Roman" panose="02020603050405020304" pitchFamily="18" charset="0"/>
              </a:rPr>
              <a:t>Lift:</a:t>
            </a:r>
            <a:r>
              <a:rPr lang="en-US" sz="2400" dirty="0">
                <a:solidFill>
                  <a:srgbClr val="000000"/>
                </a:solidFill>
                <a:effectLst/>
                <a:ea typeface="Times New Roman" panose="02020603050405020304" pitchFamily="18" charset="0"/>
              </a:rPr>
              <a:t> Lift compares the </a:t>
            </a:r>
            <a:r>
              <a:rPr lang="en-US" sz="2400" b="1" dirty="0">
                <a:solidFill>
                  <a:srgbClr val="000000"/>
                </a:solidFill>
                <a:effectLst/>
                <a:ea typeface="Times New Roman" panose="02020603050405020304" pitchFamily="18" charset="0"/>
              </a:rPr>
              <a:t>chances of having B, given A</a:t>
            </a:r>
            <a:r>
              <a:rPr lang="en-US" sz="2400" dirty="0">
                <a:solidFill>
                  <a:srgbClr val="000000"/>
                </a:solidFill>
                <a:effectLst/>
                <a:ea typeface="Times New Roman" panose="02020603050405020304" pitchFamily="18" charset="0"/>
              </a:rPr>
              <a:t>, to the </a:t>
            </a:r>
            <a:r>
              <a:rPr lang="en-US" sz="2400" b="1" dirty="0">
                <a:solidFill>
                  <a:srgbClr val="000000"/>
                </a:solidFill>
                <a:effectLst/>
                <a:ea typeface="Times New Roman" panose="02020603050405020304" pitchFamily="18" charset="0"/>
              </a:rPr>
              <a:t>chances of having B in any random basket</a:t>
            </a:r>
            <a:r>
              <a:rPr lang="en-US" sz="2400" dirty="0">
                <a:solidFill>
                  <a:srgbClr val="000000"/>
                </a:solidFill>
                <a:effectLst/>
                <a:ea typeface="Times New Roman" panose="02020603050405020304" pitchFamily="18" charset="0"/>
              </a:rPr>
              <a:t>. Of the three, lift is the most useful because it improves predictability</a:t>
            </a:r>
            <a:r>
              <a:rPr lang="en-US" sz="2400" dirty="0">
                <a:solidFill>
                  <a:srgbClr val="000000"/>
                </a:solidFill>
                <a:effectLst/>
                <a:latin typeface="Times New Roman" panose="02020603050405020304" pitchFamily="18"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a:p>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672E3C8-93D6-4A66-A0A7-9BBA4A775D88}"/>
                  </a:ext>
                </a:extLst>
              </p:cNvPr>
              <p:cNvSpPr txBox="1"/>
              <p:nvPr/>
            </p:nvSpPr>
            <p:spPr>
              <a:xfrm>
                <a:off x="1676399" y="2048884"/>
                <a:ext cx="9060873" cy="882486"/>
              </a:xfrm>
              <a:prstGeom prst="rect">
                <a:avLst/>
              </a:prstGeom>
              <a:noFill/>
            </p:spPr>
            <p:txBody>
              <a:bodyPr wrap="square" lIns="0" tIns="0" rIns="0" bIns="0" rtlCol="0">
                <a:spAutoFit/>
              </a:bodyPr>
              <a:lstStyle/>
              <a:p>
                <a:r>
                  <a:rPr lang="en-US" sz="3600" i="1" dirty="0">
                    <a:latin typeface="Cambria Math" panose="02040503050406030204" pitchFamily="18" charset="0"/>
                  </a:rPr>
                  <a:t>Confidence</a:t>
                </a:r>
                <a14:m>
                  <m:oMath xmlns:m="http://schemas.openxmlformats.org/officeDocument/2006/math">
                    <m:r>
                      <a:rPr lang="en-US" sz="3600" i="1">
                        <a:latin typeface="Cambria Math" panose="02040503050406030204" pitchFamily="18" charset="0"/>
                      </a:rPr>
                      <m:t> =</m:t>
                    </m:r>
                    <m:f>
                      <m:fPr>
                        <m:ctrlPr>
                          <a:rPr lang="en-US" sz="3600" i="1">
                            <a:latin typeface="Cambria Math" panose="02040503050406030204" pitchFamily="18" charset="0"/>
                          </a:rPr>
                        </m:ctrlPr>
                      </m:fPr>
                      <m:num>
                        <m:r>
                          <a:rPr lang="en-US" sz="3600" i="1">
                            <a:latin typeface="Cambria Math" panose="02040503050406030204" pitchFamily="18" charset="0"/>
                          </a:rPr>
                          <m:t>𝐹𝑟𝑒𝑞𝑢𝑒𝑛𝑐𝑦</m:t>
                        </m:r>
                        <m:r>
                          <a:rPr lang="en-US" sz="3600" i="1">
                            <a:latin typeface="Cambria Math" panose="02040503050406030204" pitchFamily="18" charset="0"/>
                          </a:rPr>
                          <m:t> </m:t>
                        </m:r>
                        <m:r>
                          <a:rPr lang="en-US" sz="3600" i="1">
                            <a:latin typeface="Cambria Math" panose="02040503050406030204" pitchFamily="18" charset="0"/>
                          </a:rPr>
                          <m:t>𝑜𝑓</m:t>
                        </m:r>
                        <m:r>
                          <a:rPr lang="en-US" sz="3600" i="1">
                            <a:latin typeface="Cambria Math" panose="02040503050406030204" pitchFamily="18" charset="0"/>
                          </a:rPr>
                          <m:t> </m:t>
                        </m:r>
                        <m:r>
                          <a:rPr lang="en-US" sz="3600" i="1">
                            <a:latin typeface="Cambria Math" panose="02040503050406030204" pitchFamily="18" charset="0"/>
                          </a:rPr>
                          <m:t>𝑂𝑐𝑐𝑢𝑟𝑎𝑛𝑐𝑒</m:t>
                        </m:r>
                        <m:r>
                          <a:rPr lang="en-US" sz="3600" i="1">
                            <a:latin typeface="Cambria Math" panose="02040503050406030204" pitchFamily="18" charset="0"/>
                          </a:rPr>
                          <m:t> </m:t>
                        </m:r>
                        <m:r>
                          <a:rPr lang="en-US" sz="3600" i="1">
                            <a:latin typeface="Cambria Math" panose="02040503050406030204" pitchFamily="18" charset="0"/>
                          </a:rPr>
                          <m:t>𝑜𝑓</m:t>
                        </m:r>
                        <m:r>
                          <a:rPr lang="en-US" sz="3600" i="1">
                            <a:latin typeface="Cambria Math" panose="02040503050406030204" pitchFamily="18" charset="0"/>
                          </a:rPr>
                          <m:t> (</m:t>
                        </m:r>
                        <m:r>
                          <a:rPr lang="en-US" sz="3600" b="0" i="1" smtClean="0">
                            <a:latin typeface="Cambria Math" panose="02040503050406030204" pitchFamily="18" charset="0"/>
                          </a:rPr>
                          <m:t>𝐴</m:t>
                        </m:r>
                        <m:r>
                          <a:rPr lang="en-US" sz="3600" i="1">
                            <a:latin typeface="Cambria Math" panose="02040503050406030204" pitchFamily="18" charset="0"/>
                          </a:rPr>
                          <m:t>,</m:t>
                        </m:r>
                        <m:r>
                          <a:rPr lang="en-US" sz="3600" b="0" i="1" smtClean="0">
                            <a:latin typeface="Cambria Math" panose="02040503050406030204" pitchFamily="18" charset="0"/>
                          </a:rPr>
                          <m:t>𝐵</m:t>
                        </m:r>
                        <m:r>
                          <a:rPr lang="en-US" sz="3600" i="1">
                            <a:latin typeface="Cambria Math" panose="02040503050406030204" pitchFamily="18" charset="0"/>
                          </a:rPr>
                          <m:t>)</m:t>
                        </m:r>
                      </m:num>
                      <m:den>
                        <m:r>
                          <a:rPr lang="en-US" sz="3600" b="0" i="1" smtClean="0">
                            <a:latin typeface="Cambria Math" panose="02040503050406030204" pitchFamily="18" charset="0"/>
                          </a:rPr>
                          <m:t>𝐹𝑟𝑒𝑞𝑢𝑒𝑛𝑐𝑦</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𝑂𝑐𝑐𝑢𝑟𝑎𝑛𝑐𝑒</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𝐴</m:t>
                        </m:r>
                        <m:r>
                          <a:rPr lang="en-US" sz="3600" b="0" i="1" smtClean="0">
                            <a:latin typeface="Cambria Math" panose="02040503050406030204" pitchFamily="18" charset="0"/>
                          </a:rPr>
                          <m:t>)</m:t>
                        </m:r>
                      </m:den>
                    </m:f>
                  </m:oMath>
                </a14:m>
                <a:endParaRPr lang="en-US" sz="3600" i="1" dirty="0">
                  <a:latin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0672E3C8-93D6-4A66-A0A7-9BBA4A775D88}"/>
                  </a:ext>
                </a:extLst>
              </p:cNvPr>
              <p:cNvSpPr txBox="1">
                <a:spLocks noRot="1" noChangeAspect="1" noMove="1" noResize="1" noEditPoints="1" noAdjustHandles="1" noChangeArrowheads="1" noChangeShapeType="1" noTextEdit="1"/>
              </p:cNvSpPr>
              <p:nvPr/>
            </p:nvSpPr>
            <p:spPr>
              <a:xfrm>
                <a:off x="1676399" y="2048884"/>
                <a:ext cx="9060873" cy="882486"/>
              </a:xfrm>
              <a:prstGeom prst="rect">
                <a:avLst/>
              </a:prstGeom>
              <a:blipFill>
                <a:blip r:embed="rId2"/>
                <a:stretch>
                  <a:fillRect l="-3028" t="-1379" b="-82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C7C45A1-7BB4-42A1-AC32-69CB9CC30AB3}"/>
                  </a:ext>
                </a:extLst>
              </p:cNvPr>
              <p:cNvSpPr txBox="1"/>
              <p:nvPr/>
            </p:nvSpPr>
            <p:spPr>
              <a:xfrm>
                <a:off x="2292927" y="4730872"/>
                <a:ext cx="9060873" cy="882486"/>
              </a:xfrm>
              <a:prstGeom prst="rect">
                <a:avLst/>
              </a:prstGeom>
              <a:noFill/>
            </p:spPr>
            <p:txBody>
              <a:bodyPr wrap="square" lIns="0" tIns="0" rIns="0" bIns="0" rtlCol="0">
                <a:spAutoFit/>
              </a:bodyPr>
              <a:lstStyle/>
              <a:p>
                <a:r>
                  <a:rPr lang="en-US" sz="3600" i="1" dirty="0">
                    <a:latin typeface="Cambria Math" panose="02040503050406030204" pitchFamily="18" charset="0"/>
                  </a:rPr>
                  <a:t>Lift</a:t>
                </a:r>
                <a14:m>
                  <m:oMath xmlns:m="http://schemas.openxmlformats.org/officeDocument/2006/math">
                    <m:r>
                      <a:rPr lang="en-US" sz="3600" i="1">
                        <a:latin typeface="Cambria Math" panose="02040503050406030204" pitchFamily="18" charset="0"/>
                      </a:rPr>
                      <m:t> =</m:t>
                    </m:r>
                    <m:f>
                      <m:fPr>
                        <m:ctrlPr>
                          <a:rPr lang="en-US" sz="3600" i="1">
                            <a:latin typeface="Cambria Math" panose="02040503050406030204" pitchFamily="18" charset="0"/>
                          </a:rPr>
                        </m:ctrlPr>
                      </m:fPr>
                      <m:num>
                        <m:r>
                          <a:rPr lang="en-US" sz="3600" b="0" i="1" smtClean="0">
                            <a:latin typeface="Cambria Math" panose="02040503050406030204" pitchFamily="18" charset="0"/>
                          </a:rPr>
                          <m:t>𝑆𝑢𝑝𝑝𝑜𝑟𝑡</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𝐴</m:t>
                        </m:r>
                        <m:r>
                          <a:rPr lang="en-US" sz="3600" b="0" i="1" smtClean="0">
                            <a:latin typeface="Cambria Math" panose="02040503050406030204" pitchFamily="18" charset="0"/>
                          </a:rPr>
                          <m:t>,</m:t>
                        </m:r>
                        <m:r>
                          <a:rPr lang="en-US" sz="3600" b="0" i="1" smtClean="0">
                            <a:latin typeface="Cambria Math" panose="02040503050406030204" pitchFamily="18" charset="0"/>
                          </a:rPr>
                          <m:t>𝐵</m:t>
                        </m:r>
                        <m:r>
                          <a:rPr lang="en-US" sz="3600" b="0" i="1" smtClean="0">
                            <a:latin typeface="Cambria Math" panose="02040503050406030204" pitchFamily="18" charset="0"/>
                          </a:rPr>
                          <m:t>)</m:t>
                        </m:r>
                      </m:num>
                      <m:den>
                        <m:r>
                          <a:rPr lang="en-US" sz="3600" b="0" i="1" smtClean="0">
                            <a:latin typeface="Cambria Math" panose="02040503050406030204" pitchFamily="18" charset="0"/>
                          </a:rPr>
                          <m:t>𝑆𝑢𝑝𝑝𝑜𝑟𝑡</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𝐴</m:t>
                        </m:r>
                        <m:r>
                          <a:rPr lang="en-US" sz="3600" b="0" i="1" smtClean="0">
                            <a:latin typeface="Cambria Math" panose="02040503050406030204" pitchFamily="18" charset="0"/>
                          </a:rPr>
                          <m:t>) ∗ </m:t>
                        </m:r>
                        <m:r>
                          <a:rPr lang="en-US" sz="3600" b="0" i="1" smtClean="0">
                            <a:latin typeface="Cambria Math" panose="02040503050406030204" pitchFamily="18" charset="0"/>
                          </a:rPr>
                          <m:t>𝑆𝑢𝑝𝑝𝑜𝑟𝑡</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𝐵</m:t>
                        </m:r>
                        <m:r>
                          <a:rPr lang="en-US" sz="3600" b="0" i="1" smtClean="0">
                            <a:latin typeface="Cambria Math" panose="02040503050406030204" pitchFamily="18" charset="0"/>
                          </a:rPr>
                          <m:t>) </m:t>
                        </m:r>
                      </m:den>
                    </m:f>
                  </m:oMath>
                </a14:m>
                <a:endParaRPr lang="en-US" sz="3600" i="1" dirty="0">
                  <a:latin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5C7C45A1-7BB4-42A1-AC32-69CB9CC30AB3}"/>
                  </a:ext>
                </a:extLst>
              </p:cNvPr>
              <p:cNvSpPr txBox="1">
                <a:spLocks noRot="1" noChangeAspect="1" noMove="1" noResize="1" noEditPoints="1" noAdjustHandles="1" noChangeArrowheads="1" noChangeShapeType="1" noTextEdit="1"/>
              </p:cNvSpPr>
              <p:nvPr/>
            </p:nvSpPr>
            <p:spPr>
              <a:xfrm>
                <a:off x="2292927" y="4730872"/>
                <a:ext cx="9060873" cy="882486"/>
              </a:xfrm>
              <a:prstGeom prst="rect">
                <a:avLst/>
              </a:prstGeom>
              <a:blipFill>
                <a:blip r:embed="rId3"/>
                <a:stretch>
                  <a:fillRect l="-3026" t="-1379" b="-8276"/>
                </a:stretch>
              </a:blipFill>
            </p:spPr>
            <p:txBody>
              <a:bodyPr/>
              <a:lstStyle/>
              <a:p>
                <a:r>
                  <a:rPr lang="en-US">
                    <a:noFill/>
                  </a:rPr>
                  <a:t> </a:t>
                </a:r>
              </a:p>
            </p:txBody>
          </p:sp>
        </mc:Fallback>
      </mc:AlternateContent>
    </p:spTree>
    <p:extLst>
      <p:ext uri="{BB962C8B-B14F-4D97-AF65-F5344CB8AC3E}">
        <p14:creationId xmlns:p14="http://schemas.microsoft.com/office/powerpoint/2010/main" val="61746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BF9079-EB86-4C52-AF1F-5E23CB230890}"/>
              </a:ext>
            </a:extLst>
          </p:cNvPr>
          <p:cNvSpPr>
            <a:spLocks noGrp="1"/>
          </p:cNvSpPr>
          <p:nvPr>
            <p:ph idx="1"/>
          </p:nvPr>
        </p:nvSpPr>
        <p:spPr>
          <a:xfrm>
            <a:off x="263236" y="193964"/>
            <a:ext cx="11090564" cy="5982999"/>
          </a:xfrm>
        </p:spPr>
        <p:txBody>
          <a:bodyPr/>
          <a:lstStyle/>
          <a:p>
            <a:pPr marL="0" indent="0">
              <a:buNone/>
            </a:pPr>
            <a:r>
              <a:rPr lang="en-US" b="1" dirty="0">
                <a:solidFill>
                  <a:srgbClr val="000000"/>
                </a:solidFill>
                <a:ea typeface="Times New Roman" panose="02020603050405020304" pitchFamily="18" charset="0"/>
              </a:rPr>
              <a:t>Coverage</a:t>
            </a:r>
            <a:r>
              <a:rPr lang="en-US" sz="2800" b="1" dirty="0">
                <a:solidFill>
                  <a:srgbClr val="000000"/>
                </a:solidFill>
                <a:effectLst/>
                <a:ea typeface="Times New Roman" panose="02020603050405020304" pitchFamily="18" charset="0"/>
              </a:rPr>
              <a:t>:</a:t>
            </a:r>
            <a:r>
              <a:rPr lang="en-US" b="1" dirty="0">
                <a:solidFill>
                  <a:srgbClr val="000000"/>
                </a:solidFill>
                <a:ea typeface="Times New Roman" panose="02020603050405020304" pitchFamily="18" charset="0"/>
              </a:rPr>
              <a:t> </a:t>
            </a:r>
            <a:r>
              <a:rPr lang="en-US" dirty="0">
                <a:solidFill>
                  <a:srgbClr val="000000"/>
                </a:solidFill>
                <a:ea typeface="Times New Roman" panose="02020603050405020304" pitchFamily="18" charset="0"/>
              </a:rPr>
              <a:t>is</a:t>
            </a:r>
            <a:r>
              <a:rPr lang="en-US" sz="2800" dirty="0">
                <a:solidFill>
                  <a:srgbClr val="000000"/>
                </a:solidFill>
                <a:effectLst/>
                <a:ea typeface="Times New Roman" panose="02020603050405020304" pitchFamily="18" charset="0"/>
              </a:rPr>
              <a:t> cover or LHS-support, and is the support of the left-hand-side of the rule X =&gt; Y, i.e., supp(X). It represents a measure of how often the rule can be applied.</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a:p>
            <a:pPr marL="0" indent="0">
              <a:buNone/>
            </a:pPr>
            <a:r>
              <a:rPr lang="en-US" dirty="0">
                <a:solidFill>
                  <a:srgbClr val="000000"/>
                </a:solidFill>
              </a:rPr>
              <a:t>This can be further simplified as using the support and confidence formula</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a:p>
            <a:pPr marL="0" indent="0">
              <a:buNone/>
            </a:pPr>
            <a:r>
              <a:rPr lang="en-US" dirty="0">
                <a:solidFill>
                  <a:srgbClr val="000000"/>
                </a:solidFill>
              </a:rPr>
              <a:t>This suggest that coverage is nothing but Support (A).</a:t>
            </a:r>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B16D39E-6D51-47A2-BD52-6564EA3D199D}"/>
                  </a:ext>
                </a:extLst>
              </p:cNvPr>
              <p:cNvSpPr txBox="1"/>
              <p:nvPr/>
            </p:nvSpPr>
            <p:spPr>
              <a:xfrm>
                <a:off x="2812472" y="1654882"/>
                <a:ext cx="6567055" cy="882486"/>
              </a:xfrm>
              <a:prstGeom prst="rect">
                <a:avLst/>
              </a:prstGeom>
              <a:noFill/>
            </p:spPr>
            <p:txBody>
              <a:bodyPr wrap="square" lIns="0" tIns="0" rIns="0" bIns="0" rtlCol="0">
                <a:spAutoFit/>
              </a:bodyPr>
              <a:lstStyle/>
              <a:p>
                <a:r>
                  <a:rPr lang="en-US" sz="3600" i="1" dirty="0">
                    <a:latin typeface="Cambria Math" panose="02040503050406030204" pitchFamily="18" charset="0"/>
                  </a:rPr>
                  <a:t>Coverage</a:t>
                </a:r>
                <a14:m>
                  <m:oMath xmlns:m="http://schemas.openxmlformats.org/officeDocument/2006/math">
                    <m:r>
                      <a:rPr lang="en-US" sz="3600" i="1">
                        <a:latin typeface="Cambria Math" panose="02040503050406030204" pitchFamily="18" charset="0"/>
                      </a:rPr>
                      <m:t> =</m:t>
                    </m:r>
                    <m:f>
                      <m:fPr>
                        <m:ctrlPr>
                          <a:rPr lang="en-US" sz="3600" i="1">
                            <a:latin typeface="Cambria Math" panose="02040503050406030204" pitchFamily="18" charset="0"/>
                          </a:rPr>
                        </m:ctrlPr>
                      </m:fPr>
                      <m:num>
                        <m:r>
                          <a:rPr lang="en-US" sz="3600" b="0" i="1" smtClean="0">
                            <a:latin typeface="Cambria Math" panose="02040503050406030204" pitchFamily="18" charset="0"/>
                          </a:rPr>
                          <m:t>𝑆𝑢𝑝𝑝𝑜𝑟𝑡</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𝐴</m:t>
                        </m:r>
                        <m:r>
                          <a:rPr lang="en-US" sz="3600" b="0" i="1" smtClean="0">
                            <a:latin typeface="Cambria Math" panose="02040503050406030204" pitchFamily="18" charset="0"/>
                          </a:rPr>
                          <m:t>,</m:t>
                        </m:r>
                        <m:r>
                          <a:rPr lang="en-US" sz="3600" b="0" i="1" smtClean="0">
                            <a:latin typeface="Cambria Math" panose="02040503050406030204" pitchFamily="18" charset="0"/>
                          </a:rPr>
                          <m:t>𝐵</m:t>
                        </m:r>
                        <m:r>
                          <a:rPr lang="en-US" sz="3600" b="0" i="1" smtClean="0">
                            <a:latin typeface="Cambria Math" panose="02040503050406030204" pitchFamily="18" charset="0"/>
                          </a:rPr>
                          <m:t>)</m:t>
                        </m:r>
                      </m:num>
                      <m:den>
                        <m:r>
                          <a:rPr lang="en-US" sz="3600" b="0" i="1" smtClean="0">
                            <a:latin typeface="Cambria Math" panose="02040503050406030204" pitchFamily="18" charset="0"/>
                          </a:rPr>
                          <m:t>𝐶𝑜𝑛𝑓𝑖𝑑𝑒𝑛𝑐𝑒</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𝐴</m:t>
                        </m:r>
                        <m:r>
                          <a:rPr lang="en-US" sz="3600" b="0" i="1" smtClean="0">
                            <a:latin typeface="Cambria Math" panose="02040503050406030204" pitchFamily="18" charset="0"/>
                          </a:rPr>
                          <m:t>,</m:t>
                        </m:r>
                        <m:r>
                          <a:rPr lang="en-US" sz="3600" b="0" i="1" smtClean="0">
                            <a:latin typeface="Cambria Math" panose="02040503050406030204" pitchFamily="18" charset="0"/>
                          </a:rPr>
                          <m:t>𝐵</m:t>
                        </m:r>
                        <m:r>
                          <a:rPr lang="en-US" sz="3600" b="0" i="1" smtClean="0">
                            <a:latin typeface="Cambria Math" panose="02040503050406030204" pitchFamily="18" charset="0"/>
                          </a:rPr>
                          <m:t>)</m:t>
                        </m:r>
                      </m:den>
                    </m:f>
                  </m:oMath>
                </a14:m>
                <a:endParaRPr lang="en-US" sz="3600" i="1" dirty="0">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8B16D39E-6D51-47A2-BD52-6564EA3D199D}"/>
                  </a:ext>
                </a:extLst>
              </p:cNvPr>
              <p:cNvSpPr txBox="1">
                <a:spLocks noRot="1" noChangeAspect="1" noMove="1" noResize="1" noEditPoints="1" noAdjustHandles="1" noChangeArrowheads="1" noChangeShapeType="1" noTextEdit="1"/>
              </p:cNvSpPr>
              <p:nvPr/>
            </p:nvSpPr>
            <p:spPr>
              <a:xfrm>
                <a:off x="2812472" y="1654882"/>
                <a:ext cx="6567055" cy="882486"/>
              </a:xfrm>
              <a:prstGeom prst="rect">
                <a:avLst/>
              </a:prstGeom>
              <a:blipFill>
                <a:blip r:embed="rId2"/>
                <a:stretch>
                  <a:fillRect l="-4174" t="-1379" b="-82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76A1A60-B3AA-44A1-B23C-F278E8E3D79E}"/>
                  </a:ext>
                </a:extLst>
              </p:cNvPr>
              <p:cNvSpPr txBox="1"/>
              <p:nvPr/>
            </p:nvSpPr>
            <p:spPr>
              <a:xfrm>
                <a:off x="2812472" y="3998286"/>
                <a:ext cx="6567055" cy="873572"/>
              </a:xfrm>
              <a:prstGeom prst="rect">
                <a:avLst/>
              </a:prstGeom>
              <a:noFill/>
            </p:spPr>
            <p:txBody>
              <a:bodyPr wrap="square" lIns="0" tIns="0" rIns="0" bIns="0" rtlCol="0">
                <a:spAutoFit/>
              </a:bodyPr>
              <a:lstStyle/>
              <a:p>
                <a:r>
                  <a:rPr lang="en-US" sz="3600" i="1" dirty="0">
                    <a:latin typeface="Cambria Math" panose="02040503050406030204" pitchFamily="18" charset="0"/>
                  </a:rPr>
                  <a:t>Coverage</a:t>
                </a:r>
                <a14:m>
                  <m:oMath xmlns:m="http://schemas.openxmlformats.org/officeDocument/2006/math">
                    <m:r>
                      <a:rPr lang="en-US" sz="3600" i="1">
                        <a:latin typeface="Cambria Math" panose="02040503050406030204" pitchFamily="18" charset="0"/>
                      </a:rPr>
                      <m:t> =</m:t>
                    </m:r>
                    <m:f>
                      <m:fPr>
                        <m:ctrlPr>
                          <a:rPr lang="en-US" sz="3600" i="1">
                            <a:latin typeface="Cambria Math" panose="02040503050406030204" pitchFamily="18" charset="0"/>
                          </a:rPr>
                        </m:ctrlPr>
                      </m:fPr>
                      <m:num>
                        <m:r>
                          <a:rPr lang="en-US" sz="3600" b="0" i="1" smtClean="0">
                            <a:latin typeface="Cambria Math" panose="02040503050406030204" pitchFamily="18" charset="0"/>
                          </a:rPr>
                          <m:t>𝐹𝑟𝑒𝑞𝑢𝑒𝑛𝑐𝑦</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𝐴</m:t>
                        </m:r>
                        <m:r>
                          <a:rPr lang="en-US" sz="3600" b="0" i="1" smtClean="0">
                            <a:latin typeface="Cambria Math" panose="02040503050406030204" pitchFamily="18" charset="0"/>
                          </a:rPr>
                          <m:t>)</m:t>
                        </m:r>
                      </m:num>
                      <m:den>
                        <m:r>
                          <a:rPr lang="en-US" sz="3600" b="0" i="1" smtClean="0">
                            <a:latin typeface="Cambria Math" panose="02040503050406030204" pitchFamily="18" charset="0"/>
                          </a:rPr>
                          <m:t>𝑇𝑜𝑡𝑎𝑙</m:t>
                        </m:r>
                        <m:r>
                          <a:rPr lang="en-US" sz="3600" b="0" i="1" smtClean="0">
                            <a:latin typeface="Cambria Math" panose="02040503050406030204" pitchFamily="18" charset="0"/>
                          </a:rPr>
                          <m:t> </m:t>
                        </m:r>
                        <m:r>
                          <a:rPr lang="en-US" sz="3600" b="0" i="1" smtClean="0">
                            <a:latin typeface="Cambria Math" panose="02040503050406030204" pitchFamily="18" charset="0"/>
                          </a:rPr>
                          <m:t>𝑛𝑜</m:t>
                        </m:r>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𝑇𝑟𝑎𝑛𝑠𝑎𝑐𝑡𝑖𝑜𝑛</m:t>
                        </m:r>
                      </m:den>
                    </m:f>
                  </m:oMath>
                </a14:m>
                <a:endParaRPr lang="en-US" sz="3600" i="1" dirty="0">
                  <a:latin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776A1A60-B3AA-44A1-B23C-F278E8E3D79E}"/>
                  </a:ext>
                </a:extLst>
              </p:cNvPr>
              <p:cNvSpPr txBox="1">
                <a:spLocks noRot="1" noChangeAspect="1" noMove="1" noResize="1" noEditPoints="1" noAdjustHandles="1" noChangeArrowheads="1" noChangeShapeType="1" noTextEdit="1"/>
              </p:cNvSpPr>
              <p:nvPr/>
            </p:nvSpPr>
            <p:spPr>
              <a:xfrm>
                <a:off x="2812472" y="3998286"/>
                <a:ext cx="6567055" cy="873572"/>
              </a:xfrm>
              <a:prstGeom prst="rect">
                <a:avLst/>
              </a:prstGeom>
              <a:blipFill>
                <a:blip r:embed="rId3"/>
                <a:stretch>
                  <a:fillRect l="-4174" t="-1399" b="-9091"/>
                </a:stretch>
              </a:blipFill>
            </p:spPr>
            <p:txBody>
              <a:bodyPr/>
              <a:lstStyle/>
              <a:p>
                <a:r>
                  <a:rPr lang="en-US">
                    <a:noFill/>
                  </a:rPr>
                  <a:t> </a:t>
                </a:r>
              </a:p>
            </p:txBody>
          </p:sp>
        </mc:Fallback>
      </mc:AlternateContent>
    </p:spTree>
    <p:extLst>
      <p:ext uri="{BB962C8B-B14F-4D97-AF65-F5344CB8AC3E}">
        <p14:creationId xmlns:p14="http://schemas.microsoft.com/office/powerpoint/2010/main" val="490760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DC55-5719-4E0E-92F6-84B57CF4F049}"/>
              </a:ext>
            </a:extLst>
          </p:cNvPr>
          <p:cNvSpPr>
            <a:spLocks noGrp="1"/>
          </p:cNvSpPr>
          <p:nvPr>
            <p:ph type="title"/>
          </p:nvPr>
        </p:nvSpPr>
        <p:spPr/>
        <p:txBody>
          <a:bodyPr/>
          <a:lstStyle/>
          <a:p>
            <a:r>
              <a:rPr lang="en-US" dirty="0"/>
              <a:t>Steps for Market Basket Analysis in R</a:t>
            </a:r>
          </a:p>
        </p:txBody>
      </p:sp>
      <p:sp>
        <p:nvSpPr>
          <p:cNvPr id="3" name="Content Placeholder 2">
            <a:extLst>
              <a:ext uri="{FF2B5EF4-FFF2-40B4-BE49-F238E27FC236}">
                <a16:creationId xmlns:a16="http://schemas.microsoft.com/office/drawing/2014/main" id="{87F0CC55-CDB0-4198-A01E-993BEBA68B6B}"/>
              </a:ext>
            </a:extLst>
          </p:cNvPr>
          <p:cNvSpPr>
            <a:spLocks noGrp="1"/>
          </p:cNvSpPr>
          <p:nvPr>
            <p:ph idx="1"/>
          </p:nvPr>
        </p:nvSpPr>
        <p:spPr/>
        <p:txBody>
          <a:bodyPr/>
          <a:lstStyle/>
          <a:p>
            <a:pPr marL="514350" indent="-514350">
              <a:buFont typeface="+mj-lt"/>
              <a:buAutoNum type="arabicPeriod"/>
            </a:pPr>
            <a:r>
              <a:rPr lang="en-US" dirty="0"/>
              <a:t>Open the data file “market basket analysis.xlsx” shared with you.</a:t>
            </a:r>
          </a:p>
          <a:p>
            <a:pPr marL="514350" indent="-514350">
              <a:buFont typeface="+mj-lt"/>
              <a:buAutoNum type="arabicPeriod"/>
            </a:pPr>
            <a:r>
              <a:rPr lang="en-US" dirty="0">
                <a:solidFill>
                  <a:srgbClr val="FF0000"/>
                </a:solidFill>
              </a:rPr>
              <a:t>Don’t Copy the header or the first line from excel </a:t>
            </a:r>
            <a:r>
              <a:rPr lang="en-US" dirty="0"/>
              <a:t>i.e. “Type of Goods”. Copy from Second line onwards.</a:t>
            </a:r>
          </a:p>
          <a:p>
            <a:pPr marL="0" indent="0">
              <a:buNone/>
            </a:pPr>
            <a:endParaRPr lang="en-US" dirty="0"/>
          </a:p>
        </p:txBody>
      </p:sp>
      <p:pic>
        <p:nvPicPr>
          <p:cNvPr id="4" name="Picture 3">
            <a:extLst>
              <a:ext uri="{FF2B5EF4-FFF2-40B4-BE49-F238E27FC236}">
                <a16:creationId xmlns:a16="http://schemas.microsoft.com/office/drawing/2014/main" id="{95A2C9E6-4FBB-49F0-8611-C5C5948D8EBD}"/>
              </a:ext>
            </a:extLst>
          </p:cNvPr>
          <p:cNvPicPr>
            <a:picLocks noChangeAspect="1"/>
          </p:cNvPicPr>
          <p:nvPr/>
        </p:nvPicPr>
        <p:blipFill>
          <a:blip r:embed="rId2"/>
          <a:stretch>
            <a:fillRect/>
          </a:stretch>
        </p:blipFill>
        <p:spPr>
          <a:xfrm>
            <a:off x="1025235" y="3429000"/>
            <a:ext cx="10072255" cy="3429000"/>
          </a:xfrm>
          <a:prstGeom prst="rect">
            <a:avLst/>
          </a:prstGeom>
        </p:spPr>
      </p:pic>
    </p:spTree>
    <p:extLst>
      <p:ext uri="{BB962C8B-B14F-4D97-AF65-F5344CB8AC3E}">
        <p14:creationId xmlns:p14="http://schemas.microsoft.com/office/powerpoint/2010/main" val="311171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B52A06-551C-4B84-835B-96381A4C80F6}"/>
              </a:ext>
            </a:extLst>
          </p:cNvPr>
          <p:cNvSpPr>
            <a:spLocks noGrp="1"/>
          </p:cNvSpPr>
          <p:nvPr>
            <p:ph idx="1"/>
          </p:nvPr>
        </p:nvSpPr>
        <p:spPr>
          <a:xfrm>
            <a:off x="838200" y="429491"/>
            <a:ext cx="10515600" cy="5747472"/>
          </a:xfrm>
        </p:spPr>
        <p:txBody>
          <a:bodyPr/>
          <a:lstStyle/>
          <a:p>
            <a:pPr marL="0" indent="0">
              <a:buNone/>
            </a:pPr>
            <a:endParaRPr lang="en-US" dirty="0"/>
          </a:p>
          <a:p>
            <a:pPr marL="0" indent="0">
              <a:buNone/>
            </a:pPr>
            <a:r>
              <a:rPr lang="en-US" dirty="0"/>
              <a:t>3. Copy the second column and paste it into a New Notepad file. As shown below</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2BF990F3-8472-4742-A0A7-FD12EDF979B1}"/>
              </a:ext>
            </a:extLst>
          </p:cNvPr>
          <p:cNvPicPr>
            <a:picLocks noChangeAspect="1"/>
          </p:cNvPicPr>
          <p:nvPr/>
        </p:nvPicPr>
        <p:blipFill>
          <a:blip r:embed="rId2"/>
          <a:stretch>
            <a:fillRect/>
          </a:stretch>
        </p:blipFill>
        <p:spPr>
          <a:xfrm>
            <a:off x="1205345" y="1963664"/>
            <a:ext cx="9781309" cy="3870615"/>
          </a:xfrm>
          <a:prstGeom prst="rect">
            <a:avLst/>
          </a:prstGeom>
        </p:spPr>
      </p:pic>
    </p:spTree>
    <p:extLst>
      <p:ext uri="{BB962C8B-B14F-4D97-AF65-F5344CB8AC3E}">
        <p14:creationId xmlns:p14="http://schemas.microsoft.com/office/powerpoint/2010/main" val="3856015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8F6088-A70B-400D-B31D-639A00ABCC1F}"/>
              </a:ext>
            </a:extLst>
          </p:cNvPr>
          <p:cNvSpPr>
            <a:spLocks noGrp="1"/>
          </p:cNvSpPr>
          <p:nvPr>
            <p:ph idx="1"/>
          </p:nvPr>
        </p:nvSpPr>
        <p:spPr>
          <a:xfrm>
            <a:off x="838200" y="484909"/>
            <a:ext cx="10515600" cy="5692054"/>
          </a:xfrm>
        </p:spPr>
        <p:txBody>
          <a:bodyPr/>
          <a:lstStyle/>
          <a:p>
            <a:pPr marL="0" indent="0">
              <a:buNone/>
            </a:pPr>
            <a:r>
              <a:rPr lang="en-US" dirty="0"/>
              <a:t>4. Save the Notepad file save as .csv file. For e.g. “marketbasket.csv” . This file will now be used to do analysis in R. So remember wherever you have saved it.</a:t>
            </a:r>
          </a:p>
          <a:p>
            <a:pPr marL="0" indent="0">
              <a:buNone/>
            </a:pPr>
            <a:endParaRPr lang="en-US" dirty="0"/>
          </a:p>
        </p:txBody>
      </p:sp>
      <p:pic>
        <p:nvPicPr>
          <p:cNvPr id="4" name="Picture 3">
            <a:extLst>
              <a:ext uri="{FF2B5EF4-FFF2-40B4-BE49-F238E27FC236}">
                <a16:creationId xmlns:a16="http://schemas.microsoft.com/office/drawing/2014/main" id="{C563CC7B-964F-4F2B-91C6-5900AAE37E14}"/>
              </a:ext>
            </a:extLst>
          </p:cNvPr>
          <p:cNvPicPr>
            <a:picLocks noChangeAspect="1"/>
          </p:cNvPicPr>
          <p:nvPr/>
        </p:nvPicPr>
        <p:blipFill>
          <a:blip r:embed="rId2"/>
          <a:stretch>
            <a:fillRect/>
          </a:stretch>
        </p:blipFill>
        <p:spPr>
          <a:xfrm>
            <a:off x="1967345" y="2033212"/>
            <a:ext cx="7924800" cy="4021224"/>
          </a:xfrm>
          <a:prstGeom prst="rect">
            <a:avLst/>
          </a:prstGeom>
        </p:spPr>
      </p:pic>
    </p:spTree>
    <p:extLst>
      <p:ext uri="{BB962C8B-B14F-4D97-AF65-F5344CB8AC3E}">
        <p14:creationId xmlns:p14="http://schemas.microsoft.com/office/powerpoint/2010/main" val="309783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2093BA-3E47-42EE-87AA-ACFE8C33C4AA}"/>
              </a:ext>
            </a:extLst>
          </p:cNvPr>
          <p:cNvSpPr>
            <a:spLocks noGrp="1"/>
          </p:cNvSpPr>
          <p:nvPr>
            <p:ph idx="1"/>
          </p:nvPr>
        </p:nvSpPr>
        <p:spPr>
          <a:xfrm>
            <a:off x="838200" y="387927"/>
            <a:ext cx="10515600" cy="5789036"/>
          </a:xfrm>
        </p:spPr>
        <p:txBody>
          <a:bodyPr/>
          <a:lstStyle/>
          <a:p>
            <a:pPr marL="0" indent="0">
              <a:buNone/>
            </a:pPr>
            <a:r>
              <a:rPr lang="en-US" dirty="0"/>
              <a:t>5. Open the R file named “</a:t>
            </a:r>
            <a:r>
              <a:rPr lang="en-US" dirty="0" err="1"/>
              <a:t>app_marketbasketanalysis.R</a:t>
            </a:r>
            <a:r>
              <a:rPr lang="en-US" dirty="0"/>
              <a:t>” already shared with you. It should open up in R-Studio. And Click on Run App as shown below.</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20D8536C-7911-440C-A670-DCBC19275A89}"/>
              </a:ext>
            </a:extLst>
          </p:cNvPr>
          <p:cNvPicPr>
            <a:picLocks noChangeAspect="1"/>
          </p:cNvPicPr>
          <p:nvPr/>
        </p:nvPicPr>
        <p:blipFill>
          <a:blip r:embed="rId2"/>
          <a:stretch>
            <a:fillRect/>
          </a:stretch>
        </p:blipFill>
        <p:spPr>
          <a:xfrm>
            <a:off x="838200" y="1828800"/>
            <a:ext cx="10647218" cy="4348163"/>
          </a:xfrm>
          <a:prstGeom prst="rect">
            <a:avLst/>
          </a:prstGeom>
        </p:spPr>
      </p:pic>
    </p:spTree>
    <p:extLst>
      <p:ext uri="{BB962C8B-B14F-4D97-AF65-F5344CB8AC3E}">
        <p14:creationId xmlns:p14="http://schemas.microsoft.com/office/powerpoint/2010/main" val="2891065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FB4252-46A8-4CB1-983A-56C8AA7B4A12}"/>
              </a:ext>
            </a:extLst>
          </p:cNvPr>
          <p:cNvSpPr>
            <a:spLocks noGrp="1"/>
          </p:cNvSpPr>
          <p:nvPr>
            <p:ph idx="1"/>
          </p:nvPr>
        </p:nvSpPr>
        <p:spPr>
          <a:xfrm>
            <a:off x="152400" y="166255"/>
            <a:ext cx="11201400" cy="6010708"/>
          </a:xfrm>
        </p:spPr>
        <p:txBody>
          <a:bodyPr/>
          <a:lstStyle/>
          <a:p>
            <a:pPr marL="0" indent="0">
              <a:buNone/>
            </a:pPr>
            <a:r>
              <a:rPr lang="en-US" dirty="0"/>
              <a:t>6. Run app button should open a window as shown below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t>Using the browse button choose the file made in step 3. File “marketbasket.csv. </a:t>
            </a:r>
          </a:p>
          <a:p>
            <a:pPr marL="0" indent="0">
              <a:buNone/>
            </a:pPr>
            <a:endParaRPr lang="en-US" dirty="0"/>
          </a:p>
        </p:txBody>
      </p:sp>
      <p:pic>
        <p:nvPicPr>
          <p:cNvPr id="4" name="Picture 3">
            <a:extLst>
              <a:ext uri="{FF2B5EF4-FFF2-40B4-BE49-F238E27FC236}">
                <a16:creationId xmlns:a16="http://schemas.microsoft.com/office/drawing/2014/main" id="{E5606207-49EB-40CC-9CFD-7307E6E7BB8D}"/>
              </a:ext>
            </a:extLst>
          </p:cNvPr>
          <p:cNvPicPr>
            <a:picLocks noChangeAspect="1"/>
          </p:cNvPicPr>
          <p:nvPr/>
        </p:nvPicPr>
        <p:blipFill>
          <a:blip r:embed="rId2"/>
          <a:stretch>
            <a:fillRect/>
          </a:stretch>
        </p:blipFill>
        <p:spPr>
          <a:xfrm>
            <a:off x="277091" y="1094509"/>
            <a:ext cx="10737273" cy="5597236"/>
          </a:xfrm>
          <a:prstGeom prst="rect">
            <a:avLst/>
          </a:prstGeom>
        </p:spPr>
      </p:pic>
    </p:spTree>
    <p:extLst>
      <p:ext uri="{BB962C8B-B14F-4D97-AF65-F5344CB8AC3E}">
        <p14:creationId xmlns:p14="http://schemas.microsoft.com/office/powerpoint/2010/main" val="1202712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377FAC-DCB3-4D98-80D5-FC7E77440101}"/>
              </a:ext>
            </a:extLst>
          </p:cNvPr>
          <p:cNvSpPr>
            <a:spLocks noGrp="1"/>
          </p:cNvSpPr>
          <p:nvPr>
            <p:ph idx="1"/>
          </p:nvPr>
        </p:nvSpPr>
        <p:spPr>
          <a:xfrm>
            <a:off x="152399" y="124691"/>
            <a:ext cx="11817927" cy="6052272"/>
          </a:xfrm>
        </p:spPr>
        <p:txBody>
          <a:bodyPr/>
          <a:lstStyle/>
          <a:p>
            <a:pPr marL="0" indent="0">
              <a:buNone/>
            </a:pPr>
            <a:r>
              <a:rPr lang="en-US" dirty="0"/>
              <a:t>7. Click on Run Analysis Button to get output, which will as shown below. The different tabs will show you different results. Clicking on each Tab i.e. Analysis Stat, Frequency Chart and Graph will show you </a:t>
            </a:r>
            <a:r>
              <a:rPr lang="en-US"/>
              <a:t>different Output</a:t>
            </a:r>
            <a:endParaRPr lang="en-US" dirty="0"/>
          </a:p>
          <a:p>
            <a:pPr marL="0" indent="0">
              <a:buNone/>
            </a:pPr>
            <a:endParaRPr lang="en-US" dirty="0"/>
          </a:p>
        </p:txBody>
      </p:sp>
      <p:pic>
        <p:nvPicPr>
          <p:cNvPr id="4" name="Picture 3">
            <a:extLst>
              <a:ext uri="{FF2B5EF4-FFF2-40B4-BE49-F238E27FC236}">
                <a16:creationId xmlns:a16="http://schemas.microsoft.com/office/drawing/2014/main" id="{DD1BEA23-BF17-4481-B140-6410584289A3}"/>
              </a:ext>
            </a:extLst>
          </p:cNvPr>
          <p:cNvPicPr>
            <a:picLocks noChangeAspect="1"/>
          </p:cNvPicPr>
          <p:nvPr/>
        </p:nvPicPr>
        <p:blipFill>
          <a:blip r:embed="rId2"/>
          <a:stretch>
            <a:fillRect/>
          </a:stretch>
        </p:blipFill>
        <p:spPr>
          <a:xfrm>
            <a:off x="457200" y="1704109"/>
            <a:ext cx="10778836" cy="4821382"/>
          </a:xfrm>
          <a:prstGeom prst="rect">
            <a:avLst/>
          </a:prstGeom>
        </p:spPr>
      </p:pic>
    </p:spTree>
    <p:extLst>
      <p:ext uri="{BB962C8B-B14F-4D97-AF65-F5344CB8AC3E}">
        <p14:creationId xmlns:p14="http://schemas.microsoft.com/office/powerpoint/2010/main" val="1552129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39051129-FF9C-4DA6-BE28-93C96E8EDA30}"/>
              </a:ext>
            </a:extLst>
          </p:cNvPr>
          <p:cNvSpPr>
            <a:spLocks noGrp="1"/>
          </p:cNvSpPr>
          <p:nvPr>
            <p:ph idx="1"/>
          </p:nvPr>
        </p:nvSpPr>
        <p:spPr>
          <a:xfrm>
            <a:off x="304800" y="221673"/>
            <a:ext cx="11049000" cy="5955290"/>
          </a:xfrm>
        </p:spPr>
        <p:txBody>
          <a:bodyPr/>
          <a:lstStyle/>
          <a:p>
            <a:pPr marL="0" indent="0">
              <a:buNone/>
            </a:pPr>
            <a:r>
              <a:rPr lang="en-US" dirty="0"/>
              <a:t>An Output file with name “mba12.xlsx” is also available in the directory where you have saved the file “</a:t>
            </a:r>
            <a:r>
              <a:rPr lang="en-US" dirty="0" err="1"/>
              <a:t>app_marketbasketanalysis.R</a:t>
            </a:r>
            <a:r>
              <a:rPr lang="en-US" dirty="0"/>
              <a:t>”</a:t>
            </a:r>
          </a:p>
        </p:txBody>
      </p:sp>
      <p:pic>
        <p:nvPicPr>
          <p:cNvPr id="11" name="Picture 10">
            <a:extLst>
              <a:ext uri="{FF2B5EF4-FFF2-40B4-BE49-F238E27FC236}">
                <a16:creationId xmlns:a16="http://schemas.microsoft.com/office/drawing/2014/main" id="{B77A403E-9B5B-4007-A93F-F40EC958301F}"/>
              </a:ext>
            </a:extLst>
          </p:cNvPr>
          <p:cNvPicPr>
            <a:picLocks noChangeAspect="1"/>
          </p:cNvPicPr>
          <p:nvPr/>
        </p:nvPicPr>
        <p:blipFill>
          <a:blip r:embed="rId2"/>
          <a:stretch>
            <a:fillRect/>
          </a:stretch>
        </p:blipFill>
        <p:spPr>
          <a:xfrm>
            <a:off x="401782" y="1514475"/>
            <a:ext cx="10778836" cy="4858616"/>
          </a:xfrm>
          <a:prstGeom prst="rect">
            <a:avLst/>
          </a:prstGeom>
        </p:spPr>
      </p:pic>
    </p:spTree>
    <p:extLst>
      <p:ext uri="{BB962C8B-B14F-4D97-AF65-F5344CB8AC3E}">
        <p14:creationId xmlns:p14="http://schemas.microsoft.com/office/powerpoint/2010/main" val="15060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688</TotalTime>
  <Words>971</Words>
  <Application>Microsoft Office PowerPoint</Application>
  <PresentationFormat>Widescreen</PresentationFormat>
  <Paragraphs>114</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Cambria Math</vt:lpstr>
      <vt:lpstr>charter</vt:lpstr>
      <vt:lpstr>Times New Roman</vt:lpstr>
      <vt:lpstr>Office Theme</vt:lpstr>
      <vt:lpstr>PowerPoint Presentation</vt:lpstr>
      <vt:lpstr>Introduction</vt:lpstr>
      <vt:lpstr>PowerPoint Presentation</vt:lpstr>
      <vt:lpstr>PowerPoint Presentation</vt:lpstr>
      <vt:lpstr>PowerPoint Presentation</vt:lpstr>
      <vt:lpstr>PowerPoint Presentation</vt:lpstr>
      <vt:lpstr>PowerPoint Presentation</vt:lpstr>
      <vt:lpstr>Measures</vt:lpstr>
      <vt:lpstr>PowerPoint Presentation</vt:lpstr>
      <vt:lpstr>PowerPoint Presentation</vt:lpstr>
      <vt:lpstr>Steps for Market Basket Analysis in R</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Basket Analysis</dc:title>
  <dc:creator>Ashish Gupta</dc:creator>
  <cp:lastModifiedBy>Ashish Gupta</cp:lastModifiedBy>
  <cp:revision>6</cp:revision>
  <dcterms:created xsi:type="dcterms:W3CDTF">2022-02-03T14:08:52Z</dcterms:created>
  <dcterms:modified xsi:type="dcterms:W3CDTF">2022-02-04T01:41:13Z</dcterms:modified>
</cp:coreProperties>
</file>