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353" r:id="rId2"/>
    <p:sldId id="354" r:id="rId3"/>
    <p:sldId id="355" r:id="rId4"/>
    <p:sldId id="356" r:id="rId5"/>
    <p:sldId id="782" r:id="rId6"/>
    <p:sldId id="780" r:id="rId7"/>
    <p:sldId id="781" r:id="rId8"/>
    <p:sldId id="280" r:id="rId9"/>
    <p:sldId id="357" r:id="rId10"/>
    <p:sldId id="358" r:id="rId11"/>
    <p:sldId id="359" r:id="rId12"/>
    <p:sldId id="360" r:id="rId13"/>
    <p:sldId id="362" r:id="rId14"/>
    <p:sldId id="363" r:id="rId15"/>
    <p:sldId id="364" r:id="rId16"/>
    <p:sldId id="365" r:id="rId17"/>
    <p:sldId id="368" r:id="rId18"/>
    <p:sldId id="366" r:id="rId19"/>
    <p:sldId id="305" r:id="rId20"/>
    <p:sldId id="773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43" autoAdjust="0"/>
    <p:restoredTop sz="94660"/>
  </p:normalViewPr>
  <p:slideViewPr>
    <p:cSldViewPr snapToGrid="0">
      <p:cViewPr varScale="1">
        <p:scale>
          <a:sx n="74" d="100"/>
          <a:sy n="74" d="100"/>
        </p:scale>
        <p:origin x="3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veri Krishnan" userId="b7c3e7e8-bc1d-4623-be8e-3cf7f79f0877" providerId="ADAL" clId="{536D7385-4A1E-4157-833D-B43DC6D1D048}"/>
    <pc:docChg chg="delSld">
      <pc:chgData name="Kaveri Krishnan" userId="b7c3e7e8-bc1d-4623-be8e-3cf7f79f0877" providerId="ADAL" clId="{536D7385-4A1E-4157-833D-B43DC6D1D048}" dt="2024-03-26T06:49:26.770" v="19" actId="47"/>
      <pc:docMkLst>
        <pc:docMk/>
      </pc:docMkLst>
      <pc:sldChg chg="del">
        <pc:chgData name="Kaveri Krishnan" userId="b7c3e7e8-bc1d-4623-be8e-3cf7f79f0877" providerId="ADAL" clId="{536D7385-4A1E-4157-833D-B43DC6D1D048}" dt="2024-03-26T06:49:26.770" v="19" actId="47"/>
        <pc:sldMkLst>
          <pc:docMk/>
          <pc:sldMk cId="791221862" sldId="301"/>
        </pc:sldMkLst>
      </pc:sldChg>
      <pc:sldChg chg="del">
        <pc:chgData name="Kaveri Krishnan" userId="b7c3e7e8-bc1d-4623-be8e-3cf7f79f0877" providerId="ADAL" clId="{536D7385-4A1E-4157-833D-B43DC6D1D048}" dt="2024-03-26T06:49:14.158" v="0" actId="47"/>
        <pc:sldMkLst>
          <pc:docMk/>
          <pc:sldMk cId="691811783" sldId="381"/>
        </pc:sldMkLst>
      </pc:sldChg>
      <pc:sldChg chg="del">
        <pc:chgData name="Kaveri Krishnan" userId="b7c3e7e8-bc1d-4623-be8e-3cf7f79f0877" providerId="ADAL" clId="{536D7385-4A1E-4157-833D-B43DC6D1D048}" dt="2024-03-26T06:49:14.885" v="1" actId="47"/>
        <pc:sldMkLst>
          <pc:docMk/>
          <pc:sldMk cId="2743965899" sldId="383"/>
        </pc:sldMkLst>
      </pc:sldChg>
      <pc:sldChg chg="del">
        <pc:chgData name="Kaveri Krishnan" userId="b7c3e7e8-bc1d-4623-be8e-3cf7f79f0877" providerId="ADAL" clId="{536D7385-4A1E-4157-833D-B43DC6D1D048}" dt="2024-03-26T06:49:15.968" v="2" actId="47"/>
        <pc:sldMkLst>
          <pc:docMk/>
          <pc:sldMk cId="2702132610" sldId="384"/>
        </pc:sldMkLst>
      </pc:sldChg>
      <pc:sldChg chg="del">
        <pc:chgData name="Kaveri Krishnan" userId="b7c3e7e8-bc1d-4623-be8e-3cf7f79f0877" providerId="ADAL" clId="{536D7385-4A1E-4157-833D-B43DC6D1D048}" dt="2024-03-26T06:49:22.236" v="11" actId="47"/>
        <pc:sldMkLst>
          <pc:docMk/>
          <pc:sldMk cId="2308240593" sldId="392"/>
        </pc:sldMkLst>
      </pc:sldChg>
      <pc:sldChg chg="del">
        <pc:chgData name="Kaveri Krishnan" userId="b7c3e7e8-bc1d-4623-be8e-3cf7f79f0877" providerId="ADAL" clId="{536D7385-4A1E-4157-833D-B43DC6D1D048}" dt="2024-03-26T06:49:22.738" v="12" actId="47"/>
        <pc:sldMkLst>
          <pc:docMk/>
          <pc:sldMk cId="4026680092" sldId="393"/>
        </pc:sldMkLst>
      </pc:sldChg>
      <pc:sldChg chg="del">
        <pc:chgData name="Kaveri Krishnan" userId="b7c3e7e8-bc1d-4623-be8e-3cf7f79f0877" providerId="ADAL" clId="{536D7385-4A1E-4157-833D-B43DC6D1D048}" dt="2024-03-26T06:49:23.131" v="13" actId="47"/>
        <pc:sldMkLst>
          <pc:docMk/>
          <pc:sldMk cId="2211609171" sldId="396"/>
        </pc:sldMkLst>
      </pc:sldChg>
      <pc:sldChg chg="del">
        <pc:chgData name="Kaveri Krishnan" userId="b7c3e7e8-bc1d-4623-be8e-3cf7f79f0877" providerId="ADAL" clId="{536D7385-4A1E-4157-833D-B43DC6D1D048}" dt="2024-03-26T06:49:24.750" v="14" actId="47"/>
        <pc:sldMkLst>
          <pc:docMk/>
          <pc:sldMk cId="390871588" sldId="397"/>
        </pc:sldMkLst>
      </pc:sldChg>
      <pc:sldChg chg="del">
        <pc:chgData name="Kaveri Krishnan" userId="b7c3e7e8-bc1d-4623-be8e-3cf7f79f0877" providerId="ADAL" clId="{536D7385-4A1E-4157-833D-B43DC6D1D048}" dt="2024-03-26T06:49:25.143" v="15" actId="47"/>
        <pc:sldMkLst>
          <pc:docMk/>
          <pc:sldMk cId="2089308650" sldId="399"/>
        </pc:sldMkLst>
      </pc:sldChg>
      <pc:sldChg chg="del">
        <pc:chgData name="Kaveri Krishnan" userId="b7c3e7e8-bc1d-4623-be8e-3cf7f79f0877" providerId="ADAL" clId="{536D7385-4A1E-4157-833D-B43DC6D1D048}" dt="2024-03-26T06:49:25.441" v="16" actId="47"/>
        <pc:sldMkLst>
          <pc:docMk/>
          <pc:sldMk cId="3216443163" sldId="400"/>
        </pc:sldMkLst>
      </pc:sldChg>
      <pc:sldChg chg="del">
        <pc:chgData name="Kaveri Krishnan" userId="b7c3e7e8-bc1d-4623-be8e-3cf7f79f0877" providerId="ADAL" clId="{536D7385-4A1E-4157-833D-B43DC6D1D048}" dt="2024-03-26T06:49:25.790" v="17" actId="47"/>
        <pc:sldMkLst>
          <pc:docMk/>
          <pc:sldMk cId="3588636418" sldId="401"/>
        </pc:sldMkLst>
      </pc:sldChg>
      <pc:sldChg chg="del">
        <pc:chgData name="Kaveri Krishnan" userId="b7c3e7e8-bc1d-4623-be8e-3cf7f79f0877" providerId="ADAL" clId="{536D7385-4A1E-4157-833D-B43DC6D1D048}" dt="2024-03-26T06:49:17.677" v="3" actId="47"/>
        <pc:sldMkLst>
          <pc:docMk/>
          <pc:sldMk cId="3700550882" sldId="403"/>
        </pc:sldMkLst>
      </pc:sldChg>
      <pc:sldChg chg="del">
        <pc:chgData name="Kaveri Krishnan" userId="b7c3e7e8-bc1d-4623-be8e-3cf7f79f0877" providerId="ADAL" clId="{536D7385-4A1E-4157-833D-B43DC6D1D048}" dt="2024-03-26T06:49:20.659" v="8" actId="47"/>
        <pc:sldMkLst>
          <pc:docMk/>
          <pc:sldMk cId="379419397" sldId="406"/>
        </pc:sldMkLst>
      </pc:sldChg>
      <pc:sldChg chg="del">
        <pc:chgData name="Kaveri Krishnan" userId="b7c3e7e8-bc1d-4623-be8e-3cf7f79f0877" providerId="ADAL" clId="{536D7385-4A1E-4157-833D-B43DC6D1D048}" dt="2024-03-26T06:49:21.319" v="9" actId="47"/>
        <pc:sldMkLst>
          <pc:docMk/>
          <pc:sldMk cId="2383034222" sldId="408"/>
        </pc:sldMkLst>
      </pc:sldChg>
      <pc:sldChg chg="del">
        <pc:chgData name="Kaveri Krishnan" userId="b7c3e7e8-bc1d-4623-be8e-3cf7f79f0877" providerId="ADAL" clId="{536D7385-4A1E-4157-833D-B43DC6D1D048}" dt="2024-03-26T06:49:21.728" v="10" actId="47"/>
        <pc:sldMkLst>
          <pc:docMk/>
          <pc:sldMk cId="4190153669" sldId="409"/>
        </pc:sldMkLst>
      </pc:sldChg>
      <pc:sldChg chg="del">
        <pc:chgData name="Kaveri Krishnan" userId="b7c3e7e8-bc1d-4623-be8e-3cf7f79f0877" providerId="ADAL" clId="{536D7385-4A1E-4157-833D-B43DC6D1D048}" dt="2024-03-26T06:49:26.404" v="18" actId="47"/>
        <pc:sldMkLst>
          <pc:docMk/>
          <pc:sldMk cId="372055538" sldId="772"/>
        </pc:sldMkLst>
      </pc:sldChg>
      <pc:sldChg chg="del">
        <pc:chgData name="Kaveri Krishnan" userId="b7c3e7e8-bc1d-4623-be8e-3cf7f79f0877" providerId="ADAL" clId="{536D7385-4A1E-4157-833D-B43DC6D1D048}" dt="2024-03-26T06:49:18.495" v="4" actId="47"/>
        <pc:sldMkLst>
          <pc:docMk/>
          <pc:sldMk cId="625700582" sldId="775"/>
        </pc:sldMkLst>
      </pc:sldChg>
      <pc:sldChg chg="del">
        <pc:chgData name="Kaveri Krishnan" userId="b7c3e7e8-bc1d-4623-be8e-3cf7f79f0877" providerId="ADAL" clId="{536D7385-4A1E-4157-833D-B43DC6D1D048}" dt="2024-03-26T06:49:19.001" v="5" actId="47"/>
        <pc:sldMkLst>
          <pc:docMk/>
          <pc:sldMk cId="2422958234" sldId="776"/>
        </pc:sldMkLst>
      </pc:sldChg>
      <pc:sldChg chg="del">
        <pc:chgData name="Kaveri Krishnan" userId="b7c3e7e8-bc1d-4623-be8e-3cf7f79f0877" providerId="ADAL" clId="{536D7385-4A1E-4157-833D-B43DC6D1D048}" dt="2024-03-26T06:49:19.320" v="6" actId="47"/>
        <pc:sldMkLst>
          <pc:docMk/>
          <pc:sldMk cId="2260317152" sldId="777"/>
        </pc:sldMkLst>
      </pc:sldChg>
      <pc:sldChg chg="del">
        <pc:chgData name="Kaveri Krishnan" userId="b7c3e7e8-bc1d-4623-be8e-3cf7f79f0877" providerId="ADAL" clId="{536D7385-4A1E-4157-833D-B43DC6D1D048}" dt="2024-03-26T06:49:19.730" v="7" actId="47"/>
        <pc:sldMkLst>
          <pc:docMk/>
          <pc:sldMk cId="1312630011" sldId="77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C8D2A0-9A0F-4BAD-B700-2EEA79869424}" type="datetimeFigureOut">
              <a:rPr lang="en-IN" smtClean="0"/>
              <a:t>26-03-2024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0A6CF6-56A4-47D3-9C82-00B097DD33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11923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>
            <a:extLst>
              <a:ext uri="{FF2B5EF4-FFF2-40B4-BE49-F238E27FC236}">
                <a16:creationId xmlns:a16="http://schemas.microsoft.com/office/drawing/2014/main" id="{96D591A2-1EC0-E236-BBE4-5507EE2D977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>
            <a:extLst>
              <a:ext uri="{FF2B5EF4-FFF2-40B4-BE49-F238E27FC236}">
                <a16:creationId xmlns:a16="http://schemas.microsoft.com/office/drawing/2014/main" id="{C782E36D-1BE8-188B-715A-51750A22AC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8372" name="Slide Number Placeholder 3">
            <a:extLst>
              <a:ext uri="{FF2B5EF4-FFF2-40B4-BE49-F238E27FC236}">
                <a16:creationId xmlns:a16="http://schemas.microsoft.com/office/drawing/2014/main" id="{2CF61CBA-C76F-B035-344B-C3FE9FF465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7E9D6F-1798-4803-B07E-A70FF2082EC6}" type="slidenum">
              <a:rPr lang="en-US" altLang="en-US"/>
              <a:pPr>
                <a:spcBef>
                  <a:spcPct val="0"/>
                </a:spcBef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0172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B3B5BB4B-4D27-75C8-B2EF-8FEF16C955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9D39D542-7D50-74E6-2583-5392966EB2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60614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ECEC8906-A4CD-5D91-A4C2-1558288F54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BC007FE8-67D8-4534-DD87-BBE264B120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3/26/2024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652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t>3/26/2024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429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t>3/26/2024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593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t>3/26/2024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65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t>3/26/2024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171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t>3/26/2024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53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3/26/2024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273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/>
          <a:lstStyle/>
          <a:p>
            <a:fld id="{D82884F1-FFEA-405F-9602-3DCA865EDA4E}" type="datetime1">
              <a:rPr lang="en-US" smtClean="0"/>
              <a:t>3/26/2024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677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t>3/26/2024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895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D4963-E985-44C4-B8C4-FDD613B7C2F8}" type="datetime1">
              <a:rPr lang="en-US" smtClean="0"/>
              <a:t>3/26/2024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206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3/26/2024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777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3/26/2024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66250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5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9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833F3-AA4A-4E6D-B770-A74680BCB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Accuracy of v</a:t>
            </a:r>
            <a:r>
              <a:rPr lang="en-IN" cap="small" dirty="0"/>
              <a:t>a</a:t>
            </a:r>
            <a:r>
              <a:rPr lang="en-IN" dirty="0"/>
              <a:t>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9C0497-2DC7-4F8F-A28D-0FF07D3B5F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Suppose that </a:t>
            </a:r>
            <a:r>
              <a:rPr lang="en-US" altLang="en-US" i="1" dirty="0">
                <a:latin typeface="Times New Roman" panose="02020603050405020304" pitchFamily="18" charset="0"/>
              </a:rPr>
              <a:t>x</a:t>
            </a:r>
            <a:r>
              <a:rPr lang="en-US" altLang="en-US" dirty="0"/>
              <a:t> is the </a:t>
            </a:r>
            <a:r>
              <a:rPr lang="en-US" altLang="en-US" i="1" dirty="0" err="1">
                <a:latin typeface="Times New Roman" panose="02020603050405020304" pitchFamily="18" charset="0"/>
              </a:rPr>
              <a:t>q</a:t>
            </a:r>
            <a:r>
              <a:rPr lang="en-US" altLang="en-US" dirty="0" err="1"/>
              <a:t>th</a:t>
            </a:r>
            <a:r>
              <a:rPr lang="en-US" altLang="en-US" dirty="0"/>
              <a:t> percentile of the loss distribution when it is estimated from </a:t>
            </a:r>
            <a:r>
              <a:rPr lang="en-US" altLang="en-US" i="1" dirty="0">
                <a:latin typeface="Times New Roman" panose="02020603050405020304" pitchFamily="18" charset="0"/>
              </a:rPr>
              <a:t>n</a:t>
            </a:r>
            <a:r>
              <a:rPr lang="en-US" altLang="en-US" dirty="0"/>
              <a:t> observations. </a:t>
            </a:r>
          </a:p>
          <a:p>
            <a:r>
              <a:rPr lang="en-US" altLang="en-US" dirty="0"/>
              <a:t>The standard error of </a:t>
            </a:r>
            <a:r>
              <a:rPr lang="en-US" altLang="en-US" i="1" dirty="0">
                <a:latin typeface="Times New Roman" panose="02020603050405020304" pitchFamily="18" charset="0"/>
              </a:rPr>
              <a:t>x</a:t>
            </a:r>
            <a:r>
              <a:rPr lang="en-US" altLang="en-US" dirty="0"/>
              <a:t> is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altLang="en-US" dirty="0"/>
              <a:t>where </a:t>
            </a:r>
            <a:r>
              <a:rPr lang="en-US" altLang="en-US" i="1" dirty="0">
                <a:latin typeface="Times New Roman" panose="02020603050405020304" pitchFamily="18" charset="0"/>
              </a:rPr>
              <a:t>f</a:t>
            </a:r>
            <a:r>
              <a:rPr lang="en-US" altLang="en-US" dirty="0"/>
              <a:t>(</a:t>
            </a:r>
            <a:r>
              <a:rPr lang="en-US" altLang="en-US" i="1" dirty="0">
                <a:latin typeface="Times New Roman" panose="02020603050405020304" pitchFamily="18" charset="0"/>
              </a:rPr>
              <a:t>x</a:t>
            </a:r>
            <a:r>
              <a:rPr lang="en-US" altLang="en-US" dirty="0"/>
              <a:t>) is an estimate of the probability density of the loss at the </a:t>
            </a:r>
            <a:r>
              <a:rPr lang="en-US" altLang="en-US" i="1" dirty="0" err="1">
                <a:latin typeface="Times New Roman" panose="02020603050405020304" pitchFamily="18" charset="0"/>
              </a:rPr>
              <a:t>q</a:t>
            </a:r>
            <a:r>
              <a:rPr lang="en-US" altLang="en-US" dirty="0" err="1"/>
              <a:t>th</a:t>
            </a:r>
            <a:r>
              <a:rPr lang="en-US" altLang="en-US" dirty="0"/>
              <a:t> percentile calculated by assuming a probability distribution for the loss</a:t>
            </a:r>
            <a:endParaRPr lang="en-IN" dirty="0"/>
          </a:p>
        </p:txBody>
      </p:sp>
      <p:graphicFrame>
        <p:nvGraphicFramePr>
          <p:cNvPr id="4" name="Object 4">
            <a:extLst>
              <a:ext uri="{FF2B5EF4-FFF2-40B4-BE49-F238E27FC236}">
                <a16:creationId xmlns:a16="http://schemas.microsoft.com/office/drawing/2014/main" id="{9294282A-C0C0-43E4-85D9-023C5E5C5B3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14663" y="3429000"/>
          <a:ext cx="1979612" cy="925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77900" imgH="457200" progId="Equation.3">
                  <p:embed/>
                </p:oleObj>
              </mc:Choice>
              <mc:Fallback>
                <p:oleObj name="Equation" r:id="rId2" imgW="977900" imgH="457200" progId="Equation.3">
                  <p:embed/>
                  <p:pic>
                    <p:nvPicPr>
                      <p:cNvPr id="4" name="Object 4">
                        <a:extLst>
                          <a:ext uri="{FF2B5EF4-FFF2-40B4-BE49-F238E27FC236}">
                            <a16:creationId xmlns:a16="http://schemas.microsoft.com/office/drawing/2014/main" id="{9294282A-C0C0-43E4-85D9-023C5E5C5B3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4663" y="3429000"/>
                        <a:ext cx="1979612" cy="925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00027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B6D01-41F1-4F43-9993-8C4EB9934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76E8A4-434A-4A59-A445-DB14AD6F56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 dirty="0"/>
              <a:t>We estimate the 99</a:t>
            </a:r>
            <a:r>
              <a:rPr lang="en-US" altLang="en-US" baseline="30000" dirty="0"/>
              <a:t>th</a:t>
            </a:r>
            <a:r>
              <a:rPr lang="en-US" altLang="en-US" dirty="0"/>
              <a:t> percentile of a loss distribution from 500 observations as $25 million </a:t>
            </a:r>
          </a:p>
          <a:p>
            <a:r>
              <a:rPr lang="en-US" altLang="en-US" dirty="0"/>
              <a:t>We estimate </a:t>
            </a:r>
            <a:r>
              <a:rPr lang="en-US" altLang="en-US" i="1" dirty="0">
                <a:latin typeface="Times New Roman" panose="02020603050405020304" pitchFamily="18" charset="0"/>
              </a:rPr>
              <a:t>f</a:t>
            </a:r>
            <a:r>
              <a:rPr lang="en-US" altLang="en-US" dirty="0"/>
              <a:t>(</a:t>
            </a:r>
            <a:r>
              <a:rPr lang="en-US" altLang="en-US" i="1" dirty="0">
                <a:latin typeface="Times New Roman" panose="02020603050405020304" pitchFamily="18" charset="0"/>
              </a:rPr>
              <a:t>x</a:t>
            </a:r>
            <a:r>
              <a:rPr lang="en-US" altLang="en-US" dirty="0"/>
              <a:t>) by approximating the actual empirical distribution with a normal distribution mean zero and standard deviation $10 million</a:t>
            </a:r>
          </a:p>
          <a:p>
            <a:r>
              <a:rPr lang="en-US" altLang="en-US" dirty="0"/>
              <a:t>The 99</a:t>
            </a:r>
            <a:r>
              <a:rPr lang="en-US" altLang="en-US" baseline="30000" dirty="0"/>
              <a:t>th</a:t>
            </a:r>
            <a:r>
              <a:rPr lang="en-US" altLang="en-US" dirty="0"/>
              <a:t> percentile of the approximating distribution is NORMINV(0.99,0,10) = 23.26 and the value of </a:t>
            </a:r>
            <a:r>
              <a:rPr lang="en-US" altLang="en-US" i="1" dirty="0">
                <a:latin typeface="Times New Roman" panose="02020603050405020304" pitchFamily="18" charset="0"/>
              </a:rPr>
              <a:t>f</a:t>
            </a:r>
            <a:r>
              <a:rPr lang="en-US" altLang="en-US" dirty="0"/>
              <a:t>(</a:t>
            </a:r>
            <a:r>
              <a:rPr lang="en-US" altLang="en-US" i="1" dirty="0">
                <a:latin typeface="Times New Roman" panose="02020603050405020304" pitchFamily="18" charset="0"/>
              </a:rPr>
              <a:t>x</a:t>
            </a:r>
            <a:r>
              <a:rPr lang="en-US" altLang="en-US" dirty="0"/>
              <a:t>) is NORMDIST(23.26,0,10,FALSE)=0.0027</a:t>
            </a:r>
          </a:p>
          <a:p>
            <a:r>
              <a:rPr lang="en-US" altLang="en-US" dirty="0"/>
              <a:t>The estimate of the standard error is therefore </a:t>
            </a:r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r>
              <a:rPr lang="en-IN" dirty="0"/>
              <a:t>95% confidence interval is from 25 – 1.96 x 1.67 to 25 + 1.96 x 1.67, </a:t>
            </a:r>
            <a:r>
              <a:rPr lang="en-IN" dirty="0" err="1"/>
              <a:t>ie</a:t>
            </a:r>
            <a:r>
              <a:rPr lang="en-IN" dirty="0"/>
              <a:t>, from $ 21.7 million to $ 28.3 million</a:t>
            </a:r>
          </a:p>
        </p:txBody>
      </p:sp>
      <p:graphicFrame>
        <p:nvGraphicFramePr>
          <p:cNvPr id="4" name="Object 4">
            <a:extLst>
              <a:ext uri="{FF2B5EF4-FFF2-40B4-BE49-F238E27FC236}">
                <a16:creationId xmlns:a16="http://schemas.microsoft.com/office/drawing/2014/main" id="{6E888719-F939-4D0B-AAAF-FE3884AF3C1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96696" y="4497480"/>
          <a:ext cx="3014663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790700" imgH="444500" progId="Equation.3">
                  <p:embed/>
                </p:oleObj>
              </mc:Choice>
              <mc:Fallback>
                <p:oleObj name="Equation" r:id="rId2" imgW="1790700" imgH="444500" progId="Equation.3">
                  <p:embed/>
                  <p:pic>
                    <p:nvPicPr>
                      <p:cNvPr id="4" name="Object 4">
                        <a:extLst>
                          <a:ext uri="{FF2B5EF4-FFF2-40B4-BE49-F238E27FC236}">
                            <a16:creationId xmlns:a16="http://schemas.microsoft.com/office/drawing/2014/main" id="{6E888719-F939-4D0B-AAAF-FE3884AF3C1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6696" y="4497480"/>
                        <a:ext cx="3014663" cy="742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38489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90C23-96A7-43DC-AED1-5195BF1D2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Weighting of observations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2AD99C-8938-412A-A2FC-C747E6881F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Let weights assigned to observations decline exponentially as we go back in time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Weight given to scenario </a:t>
            </a:r>
            <a:r>
              <a:rPr lang="en-US" altLang="en-US" i="1" dirty="0" err="1"/>
              <a:t>i</a:t>
            </a:r>
            <a:r>
              <a:rPr lang="en-US" altLang="en-US" dirty="0"/>
              <a:t> is    </a:t>
            </a:r>
            <a:r>
              <a:rPr lang="en-US" altLang="en-US" u="sng" dirty="0">
                <a:sym typeface="Symbol" panose="05050102010706020507" pitchFamily="18" charset="2"/>
              </a:rPr>
              <a:t></a:t>
            </a:r>
            <a:r>
              <a:rPr lang="en-US" altLang="en-US" u="sng" baseline="30000" dirty="0">
                <a:sym typeface="Symbol" panose="05050102010706020507" pitchFamily="18" charset="2"/>
              </a:rPr>
              <a:t>n-</a:t>
            </a:r>
            <a:r>
              <a:rPr lang="en-US" altLang="en-US" u="sng" baseline="30000" dirty="0" err="1">
                <a:sym typeface="Symbol" panose="05050102010706020507" pitchFamily="18" charset="2"/>
              </a:rPr>
              <a:t>i</a:t>
            </a:r>
            <a:r>
              <a:rPr lang="en-US" altLang="en-US" u="sng" dirty="0">
                <a:sym typeface="Symbol" panose="05050102010706020507" pitchFamily="18" charset="2"/>
              </a:rPr>
              <a:t> (1- )</a:t>
            </a:r>
          </a:p>
          <a:p>
            <a:pPr marL="324000" lvl="1" indent="0">
              <a:spcAft>
                <a:spcPts val="0"/>
              </a:spcAft>
              <a:buNone/>
            </a:pPr>
            <a:r>
              <a:rPr lang="en-US" altLang="en-US" dirty="0">
                <a:sym typeface="Symbol" panose="05050102010706020507" pitchFamily="18" charset="2"/>
              </a:rPr>
              <a:t>                                                    1- </a:t>
            </a:r>
            <a:r>
              <a:rPr lang="en-US" altLang="en-US" baseline="30000" dirty="0">
                <a:sym typeface="Symbol" panose="05050102010706020507" pitchFamily="18" charset="2"/>
              </a:rPr>
              <a:t>n</a:t>
            </a:r>
            <a:endParaRPr lang="en-US" altLang="en-US" baseline="30000" dirty="0"/>
          </a:p>
          <a:p>
            <a:r>
              <a:rPr lang="en-US" altLang="en-US" dirty="0"/>
              <a:t>Rank observations from worst to best</a:t>
            </a:r>
          </a:p>
          <a:p>
            <a:r>
              <a:rPr lang="en-US" altLang="en-US" dirty="0"/>
              <a:t>Starting at worst observation sum weights until the required percentile is reached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6928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75CC9-83A4-411A-B016-BC194E31E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Application to 4-Index Portfolio</a:t>
            </a:r>
            <a:br>
              <a:rPr lang="en-US" altLang="en-US" dirty="0"/>
            </a:br>
            <a:endParaRPr lang="en-IN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CDC9E92-F079-4259-B0C3-5C0C9F3DF8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97212" y="1695055"/>
            <a:ext cx="6187976" cy="306045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2DA7EBC-F9DB-4012-BED4-EF7490336035}"/>
              </a:ext>
            </a:extLst>
          </p:cNvPr>
          <p:cNvSpPr/>
          <p:nvPr/>
        </p:nvSpPr>
        <p:spPr>
          <a:xfrm>
            <a:off x="1558891" y="3040618"/>
            <a:ext cx="9589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>
                <a:latin typeface="Symbol" panose="05050102010706020507" pitchFamily="18" charset="2"/>
                <a:sym typeface="Symbol" panose="05050102010706020507" pitchFamily="18" charset="2"/>
              </a:rPr>
              <a:t></a:t>
            </a:r>
            <a:r>
              <a:rPr lang="en-US" altLang="en-US" dirty="0"/>
              <a:t>=0.995</a:t>
            </a:r>
            <a:endParaRPr lang="en-IN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E3B602-12E0-4F63-A087-6B41B38FCEFE}"/>
              </a:ext>
            </a:extLst>
          </p:cNvPr>
          <p:cNvSpPr/>
          <p:nvPr/>
        </p:nvSpPr>
        <p:spPr>
          <a:xfrm>
            <a:off x="1558891" y="4967125"/>
            <a:ext cx="885193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2000" dirty="0"/>
              <a:t>One-day 99% VaR=$282,204</a:t>
            </a:r>
          </a:p>
          <a:p>
            <a:pPr>
              <a:spcBef>
                <a:spcPct val="0"/>
              </a:spcBef>
            </a:pPr>
            <a:endParaRPr lang="en-US" altLang="en-US" sz="2000" dirty="0"/>
          </a:p>
          <a:p>
            <a:pPr>
              <a:spcBef>
                <a:spcPct val="0"/>
              </a:spcBef>
            </a:pPr>
            <a:r>
              <a:rPr lang="en-US" altLang="en-US" sz="2000" dirty="0"/>
              <a:t>One day 99% ES is</a:t>
            </a:r>
          </a:p>
          <a:p>
            <a:pPr>
              <a:spcBef>
                <a:spcPct val="0"/>
              </a:spcBef>
            </a:pPr>
            <a:r>
              <a:rPr lang="en-US" altLang="en-US" dirty="0"/>
              <a:t>[0.00528×477,841+0.00243×345,435+(0.01−0.00528 − 0.00243)×282,204]/0.01 = $400,914  </a:t>
            </a:r>
          </a:p>
        </p:txBody>
      </p:sp>
    </p:spTree>
    <p:extLst>
      <p:ext uri="{BB962C8B-B14F-4D97-AF65-F5344CB8AC3E}">
        <p14:creationId xmlns:p14="http://schemas.microsoft.com/office/powerpoint/2010/main" val="36927981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DFFCF-551E-93D1-8A29-D411A1DB2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Volatility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1410D4-4105-0827-CF06-830527FDB5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risk management, the daily volatility of a market variable is defined as the standard deviation of the percentage daily change in the market variable.</a:t>
            </a:r>
          </a:p>
          <a:p>
            <a:r>
              <a:rPr lang="en-US" dirty="0"/>
              <a:t>The daily variance rate is the square of the daily volatility</a:t>
            </a:r>
          </a:p>
          <a:p>
            <a:r>
              <a:rPr lang="en-US" dirty="0"/>
              <a:t>Volatility tends to be higher on trading days than on nontrading days</a:t>
            </a:r>
          </a:p>
          <a:p>
            <a:r>
              <a:rPr lang="en-US" dirty="0"/>
              <a:t>Most market variables have distributions for percentage daily changes with much heavier tails than normal distribution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89934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5">
            <a:extLst>
              <a:ext uri="{FF2B5EF4-FFF2-40B4-BE49-F238E27FC236}">
                <a16:creationId xmlns:a16="http://schemas.microsoft.com/office/drawing/2014/main" id="{7124E9ED-EF20-7D92-BE4A-00FCC2010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Normal and Heavy-Tailed Distribution</a:t>
            </a:r>
          </a:p>
        </p:txBody>
      </p:sp>
      <p:sp>
        <p:nvSpPr>
          <p:cNvPr id="20484" name="Slide Number Placeholder 2">
            <a:extLst>
              <a:ext uri="{FF2B5EF4-FFF2-40B4-BE49-F238E27FC236}">
                <a16:creationId xmlns:a16="http://schemas.microsoft.com/office/drawing/2014/main" id="{A6C0536E-7350-03D3-6DCA-28D3E5163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B5E6178-3906-4E30-94E3-AAE0CCCBA930}" type="slidenum">
              <a:rPr lang="en-US" altLang="en-US" sz="1800"/>
              <a:pPr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en-US" altLang="en-US" sz="1800"/>
          </a:p>
        </p:txBody>
      </p:sp>
      <p:pic>
        <p:nvPicPr>
          <p:cNvPr id="20485" name="Picture 2">
            <a:extLst>
              <a:ext uri="{FF2B5EF4-FFF2-40B4-BE49-F238E27FC236}">
                <a16:creationId xmlns:a16="http://schemas.microsoft.com/office/drawing/2014/main" id="{B5AD1127-FA12-4101-394E-B8E4B376BC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1" y="2278856"/>
            <a:ext cx="5738813" cy="345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1430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1F36C-3866-D028-B871-28D5A4697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Heavy TAILS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2511E-E9E5-577D-BA46-8DA7EAD2D7B0}"/>
              </a:ext>
            </a:extLst>
          </p:cNvPr>
          <p:cNvSpPr txBox="1">
            <a:spLocks/>
          </p:cNvSpPr>
          <p:nvPr/>
        </p:nvSpPr>
        <p:spPr>
          <a:xfrm>
            <a:off x="457200" y="1719263"/>
            <a:ext cx="10731260" cy="4534888"/>
          </a:xfrm>
          <a:prstGeom prst="rect">
            <a:avLst/>
          </a:prstGeom>
        </p:spPr>
        <p:txBody>
          <a:bodyPr/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800" dirty="0">
                <a:cs typeface="Arial" panose="020B0604020202020204" pitchFamily="34" charset="0"/>
              </a:rPr>
              <a:t>Daily exchange rate changes are not normally distributed</a:t>
            </a:r>
          </a:p>
          <a:p>
            <a:pPr lvl="1"/>
            <a:r>
              <a:rPr lang="en-US" altLang="en-US" sz="2400" dirty="0">
                <a:cs typeface="Arial" panose="020B0604020202020204" pitchFamily="34" charset="0"/>
              </a:rPr>
              <a:t>The distribution has heavier tails than the normal distribution</a:t>
            </a:r>
          </a:p>
          <a:p>
            <a:pPr lvl="1"/>
            <a:r>
              <a:rPr lang="en-US" altLang="en-US" sz="2400" dirty="0">
                <a:cs typeface="Arial" panose="020B0604020202020204" pitchFamily="34" charset="0"/>
              </a:rPr>
              <a:t>It is more peaked than the normal distribution</a:t>
            </a:r>
          </a:p>
          <a:p>
            <a:r>
              <a:rPr lang="en-US" altLang="en-US" sz="2800" dirty="0">
                <a:cs typeface="Arial" panose="020B0604020202020204" pitchFamily="34" charset="0"/>
              </a:rPr>
              <a:t>This means that small changes and large changes are more likely than the normal distribution would suggest</a:t>
            </a:r>
          </a:p>
          <a:p>
            <a:r>
              <a:rPr lang="en-US" altLang="en-US" sz="2800" dirty="0">
                <a:cs typeface="Arial" panose="020B0604020202020204" pitchFamily="34" charset="0"/>
              </a:rPr>
              <a:t>Many market variables have this property, known as excess kurtosis </a:t>
            </a:r>
          </a:p>
        </p:txBody>
      </p:sp>
    </p:spTree>
    <p:extLst>
      <p:ext uri="{BB962C8B-B14F-4D97-AF65-F5344CB8AC3E}">
        <p14:creationId xmlns:p14="http://schemas.microsoft.com/office/powerpoint/2010/main" val="1570277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67D1B4B3-AE35-4308-D958-2542FECE21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3000" dirty="0"/>
              <a:t>Alternatives to Normal Distributions: The Power Law 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8CF4B26E-1A78-7313-5210-226547BAFAC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</a:pPr>
            <a:endParaRPr lang="en-US" altLang="en-US" dirty="0">
              <a:cs typeface="Arial" panose="020B0604020202020204" pitchFamily="34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dirty="0">
                <a:cs typeface="Arial" panose="020B0604020202020204" pitchFamily="34" charset="0"/>
              </a:rPr>
              <a:t>Prob(</a:t>
            </a:r>
            <a:r>
              <a:rPr lang="en-US" altLang="en-US" i="1" dirty="0">
                <a:latin typeface="Times New Roman" panose="02020603050405020304" pitchFamily="18" charset="0"/>
                <a:cs typeface="Arial" panose="020B0604020202020204" pitchFamily="34" charset="0"/>
              </a:rPr>
              <a:t>v </a:t>
            </a:r>
            <a:r>
              <a:rPr lang="en-US" altLang="en-US" dirty="0">
                <a:cs typeface="Arial" panose="020B0604020202020204" pitchFamily="34" charset="0"/>
              </a:rPr>
              <a:t>&gt; </a:t>
            </a:r>
            <a:r>
              <a:rPr lang="en-US" altLang="en-US" i="1" dirty="0">
                <a:latin typeface="Times New Roman" panose="02020603050405020304" pitchFamily="18" charset="0"/>
                <a:cs typeface="Arial" panose="020B0604020202020204" pitchFamily="34" charset="0"/>
              </a:rPr>
              <a:t>x</a:t>
            </a:r>
            <a:r>
              <a:rPr lang="en-US" altLang="en-US" dirty="0">
                <a:cs typeface="Arial" panose="020B0604020202020204" pitchFamily="34" charset="0"/>
              </a:rPr>
              <a:t>) = </a:t>
            </a:r>
            <a:r>
              <a:rPr lang="en-US" altLang="en-US" i="1" dirty="0">
                <a:latin typeface="Times New Roman" panose="02020603050405020304" pitchFamily="18" charset="0"/>
                <a:cs typeface="Arial" panose="020B0604020202020204" pitchFamily="34" charset="0"/>
              </a:rPr>
              <a:t>Kx</a:t>
            </a:r>
            <a:r>
              <a:rPr lang="en-US" altLang="en-US" baseline="30000" dirty="0">
                <a:cs typeface="Arial" panose="020B0604020202020204" pitchFamily="34" charset="0"/>
              </a:rPr>
              <a:t>-</a:t>
            </a:r>
            <a:r>
              <a:rPr lang="en-US" altLang="en-US" baseline="30000" dirty="0">
                <a:latin typeface="Symbol" panose="05050102010706020507" pitchFamily="18" charset="2"/>
                <a:cs typeface="Arial" panose="020B0604020202020204" pitchFamily="34" charset="0"/>
              </a:rPr>
              <a:t>a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endParaRPr lang="en-US" altLang="en-US" baseline="30000" dirty="0">
              <a:latin typeface="Symbol" panose="05050102010706020507" pitchFamily="18" charset="2"/>
              <a:cs typeface="Arial" panose="020B0604020202020204" pitchFamily="34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dirty="0">
                <a:cs typeface="Arial" panose="020B0604020202020204" pitchFamily="34" charset="0"/>
              </a:rPr>
              <a:t>	This seems to fit the behavior of the returns on many market variables better than the normal distribution</a:t>
            </a:r>
          </a:p>
        </p:txBody>
      </p:sp>
      <p:sp>
        <p:nvSpPr>
          <p:cNvPr id="21509" name="Slide Number Placeholder 5">
            <a:extLst>
              <a:ext uri="{FF2B5EF4-FFF2-40B4-BE49-F238E27FC236}">
                <a16:creationId xmlns:a16="http://schemas.microsoft.com/office/drawing/2014/main" id="{6F60D2DF-0A15-9B56-975A-BCA424572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8E33286-92C4-46B4-B92F-19DBAEBFF483}" type="slidenum">
              <a:rPr lang="en-US" altLang="en-US" sz="1800"/>
              <a:pPr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526672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104EB-60C2-4C7F-A195-8CCDC0608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Volatility Updating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D4FB55-019B-43A2-A854-F12C21F32B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Use a volatility updating scheme to monitor volatilities of all market variables</a:t>
            </a:r>
          </a:p>
          <a:p>
            <a:pPr>
              <a:defRPr/>
            </a:pPr>
            <a:r>
              <a:rPr lang="en-US" altLang="en-US" dirty="0"/>
              <a:t>If the current volatility for a market variable is </a:t>
            </a:r>
            <a:r>
              <a:rPr lang="en-US" altLang="en-US" i="1" dirty="0">
                <a:latin typeface="Symbol" panose="05050102010706020507" pitchFamily="18" charset="2"/>
              </a:rPr>
              <a:t>b</a:t>
            </a:r>
            <a:r>
              <a:rPr lang="en-US" altLang="en-US" dirty="0"/>
              <a:t> times the volatility on Day</a:t>
            </a:r>
            <a:r>
              <a:rPr lang="en-US" altLang="en-US" i="1" dirty="0"/>
              <a:t> </a:t>
            </a:r>
            <a:r>
              <a:rPr lang="en-US" altLang="en-US" i="1" dirty="0" err="1"/>
              <a:t>i</a:t>
            </a:r>
            <a:r>
              <a:rPr lang="en-US" altLang="en-US" dirty="0"/>
              <a:t>, multiply the percentage change observed on day </a:t>
            </a:r>
            <a:r>
              <a:rPr lang="en-US" altLang="en-US" i="1" dirty="0" err="1">
                <a:latin typeface="Times New Roman" pitchFamily="18" charset="0"/>
              </a:rPr>
              <a:t>i</a:t>
            </a:r>
            <a:r>
              <a:rPr lang="en-US" altLang="en-US" i="1" dirty="0">
                <a:latin typeface="Times New Roman" pitchFamily="18" charset="0"/>
              </a:rPr>
              <a:t> </a:t>
            </a:r>
            <a:r>
              <a:rPr lang="en-US" altLang="en-US" dirty="0"/>
              <a:t>by </a:t>
            </a:r>
            <a:r>
              <a:rPr lang="en-US" altLang="en-US" i="1" dirty="0">
                <a:latin typeface="Symbol" panose="05050102010706020507" pitchFamily="18" charset="2"/>
              </a:rPr>
              <a:t>b</a:t>
            </a:r>
            <a:endParaRPr lang="en-US" altLang="en-US" dirty="0"/>
          </a:p>
          <a:p>
            <a:pPr>
              <a:defRPr/>
            </a:pPr>
            <a:r>
              <a:rPr lang="en-US" altLang="en-US" dirty="0"/>
              <a:t>Value of market variable under </a:t>
            </a:r>
            <a:r>
              <a:rPr lang="en-US" altLang="en-US" i="1" dirty="0" err="1">
                <a:latin typeface="Times New Roman" pitchFamily="18" charset="0"/>
              </a:rPr>
              <a:t>i</a:t>
            </a:r>
            <a:r>
              <a:rPr lang="en-US" altLang="en-US" dirty="0" err="1"/>
              <a:t>th</a:t>
            </a:r>
            <a:r>
              <a:rPr lang="en-US" altLang="en-US" dirty="0"/>
              <a:t> scenario becomes</a:t>
            </a:r>
          </a:p>
          <a:p>
            <a:endParaRPr lang="en-IN" dirty="0"/>
          </a:p>
        </p:txBody>
      </p:sp>
      <p:graphicFrame>
        <p:nvGraphicFramePr>
          <p:cNvPr id="4" name="Object 4">
            <a:extLst>
              <a:ext uri="{FF2B5EF4-FFF2-40B4-BE49-F238E27FC236}">
                <a16:creationId xmlns:a16="http://schemas.microsoft.com/office/drawing/2014/main" id="{3952F7A1-4400-42E9-9870-596E137DD3F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86125" y="5110163"/>
          <a:ext cx="2667000" cy="731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74800" imgH="431800" progId="Equation.3">
                  <p:embed/>
                </p:oleObj>
              </mc:Choice>
              <mc:Fallback>
                <p:oleObj name="Equation" r:id="rId2" imgW="1574800" imgH="431800" progId="Equation.3">
                  <p:embed/>
                  <p:pic>
                    <p:nvPicPr>
                      <p:cNvPr id="4" name="Object 4">
                        <a:extLst>
                          <a:ext uri="{FF2B5EF4-FFF2-40B4-BE49-F238E27FC236}">
                            <a16:creationId xmlns:a16="http://schemas.microsoft.com/office/drawing/2014/main" id="{3952F7A1-4400-42E9-9870-596E137DD3F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6125" y="5110163"/>
                        <a:ext cx="2667000" cy="731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92551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2F8FE-DD6F-4E67-97EC-D5AB8238F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2400" dirty="0"/>
              <a:t>Volatilities (% per Day) Estimated for Next Day in 4-Index Example</a:t>
            </a:r>
            <a:endParaRPr lang="en-IN" sz="24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BAB3CCE-755C-4A98-A549-5E1C333E02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90496" y="2609938"/>
            <a:ext cx="7011008" cy="3097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0134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16BC7-3C61-46C8-88E2-71920D179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Volatility Adjusted Losses</a:t>
            </a:r>
            <a:endParaRPr lang="en-IN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AC29B96-FB51-4370-B5E3-8C6937A410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10409" y="2142453"/>
            <a:ext cx="5828281" cy="306045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7520493-1A4A-479D-82EA-9DE6BE99E8C8}"/>
              </a:ext>
            </a:extLst>
          </p:cNvPr>
          <p:cNvSpPr/>
          <p:nvPr/>
        </p:nvSpPr>
        <p:spPr>
          <a:xfrm>
            <a:off x="2247899" y="5555680"/>
            <a:ext cx="79140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altLang="en-US" dirty="0"/>
              <a:t>One-day 99% VaR = $602,968</a:t>
            </a:r>
          </a:p>
          <a:p>
            <a:endParaRPr lang="en-CA" altLang="en-US" dirty="0"/>
          </a:p>
          <a:p>
            <a:r>
              <a:rPr lang="en-CA" altLang="en-US" dirty="0"/>
              <a:t>One-day 99% ES = (1,082,969+715,512+687,720+661,221+602.968)/5 = $750,078</a:t>
            </a:r>
          </a:p>
        </p:txBody>
      </p:sp>
    </p:spTree>
    <p:extLst>
      <p:ext uri="{BB962C8B-B14F-4D97-AF65-F5344CB8AC3E}">
        <p14:creationId xmlns:p14="http://schemas.microsoft.com/office/powerpoint/2010/main" val="33431823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145AE-9CAA-482D-A187-2B63C6B0D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A Simpler Approach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36A14-0F3A-47B2-AE02-915FD108DE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Monitor variance of simulated losses on the portfolio using EWMA</a:t>
            </a:r>
          </a:p>
          <a:p>
            <a:pPr>
              <a:defRPr/>
            </a:pPr>
            <a:r>
              <a:rPr lang="en-CA" dirty="0"/>
              <a:t>If current standard deviation of losses is </a:t>
            </a:r>
            <a:r>
              <a:rPr lang="en-CA" i="1" dirty="0" err="1">
                <a:latin typeface="Symbol" panose="05050102010706020507" pitchFamily="18" charset="2"/>
              </a:rPr>
              <a:t>b</a:t>
            </a:r>
            <a:r>
              <a:rPr lang="en-CA" i="1" baseline="-25000" dirty="0" err="1"/>
              <a:t>P</a:t>
            </a:r>
            <a:r>
              <a:rPr lang="en-CA" dirty="0"/>
              <a:t> times the standard deviation of simulated losses on Day</a:t>
            </a:r>
            <a:r>
              <a:rPr lang="en-CA" i="1" dirty="0"/>
              <a:t> </a:t>
            </a:r>
            <a:r>
              <a:rPr lang="en-CA" i="1" dirty="0" err="1"/>
              <a:t>i</a:t>
            </a:r>
            <a:r>
              <a:rPr lang="en-CA" dirty="0"/>
              <a:t>,  multiply </a:t>
            </a:r>
            <a:r>
              <a:rPr lang="en-CA" i="1" dirty="0" err="1"/>
              <a:t>i</a:t>
            </a:r>
            <a:r>
              <a:rPr lang="en-CA" dirty="0" err="1"/>
              <a:t>th</a:t>
            </a:r>
            <a:r>
              <a:rPr lang="en-CA" dirty="0"/>
              <a:t> loss given by the standard approach by </a:t>
            </a:r>
            <a:r>
              <a:rPr lang="en-CA" i="1" dirty="0" err="1">
                <a:latin typeface="Symbol" panose="05050102010706020507" pitchFamily="18" charset="2"/>
              </a:rPr>
              <a:t>b</a:t>
            </a:r>
            <a:r>
              <a:rPr lang="en-CA" i="1" baseline="-25000" dirty="0" err="1"/>
              <a:t>P</a:t>
            </a:r>
            <a:r>
              <a:rPr lang="en-CA" dirty="0"/>
              <a:t> </a:t>
            </a:r>
          </a:p>
          <a:p>
            <a:pPr>
              <a:defRPr/>
            </a:pPr>
            <a:r>
              <a:rPr lang="en-CA" dirty="0"/>
              <a:t>This approach gives VaR and ES as $627,916 and $747, 619 respectively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223849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E3A95-BFBF-4375-A62B-951E9C429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Computational Issues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5D043A-E735-4C4C-9F05-186E7C63ED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To avoid revaluing a complete portfolio many times a delta/gamma approximation is sometimes used</a:t>
            </a:r>
          </a:p>
          <a:p>
            <a:pPr>
              <a:defRPr/>
            </a:pPr>
            <a:r>
              <a:rPr lang="en-US" dirty="0"/>
              <a:t>When a derivative depend on only one underlying variable, </a:t>
            </a:r>
            <a:r>
              <a:rPr lang="en-US" i="1" dirty="0"/>
              <a:t>S</a:t>
            </a:r>
          </a:p>
          <a:p>
            <a:pPr marL="0" indent="0">
              <a:buNone/>
              <a:defRPr/>
            </a:pPr>
            <a:endParaRPr lang="en-US" i="1" dirty="0"/>
          </a:p>
          <a:p>
            <a:pPr>
              <a:defRPr/>
            </a:pPr>
            <a:endParaRPr lang="en-US" i="1" dirty="0"/>
          </a:p>
          <a:p>
            <a:pPr>
              <a:defRPr/>
            </a:pPr>
            <a:r>
              <a:rPr lang="en-US" dirty="0"/>
              <a:t>With many variables</a:t>
            </a:r>
          </a:p>
          <a:p>
            <a:endParaRPr lang="en-IN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F41A4CE1-D292-4F34-B938-32FBA824E47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55875" y="3644900"/>
          <a:ext cx="3141663" cy="935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20227" imgH="393529" progId="Equation.3">
                  <p:embed/>
                </p:oleObj>
              </mc:Choice>
              <mc:Fallback>
                <p:oleObj name="Equation" r:id="rId2" imgW="1320227" imgH="393529" progId="Equation.3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F41A4CE1-D292-4F34-B938-32FBA824E47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875" y="3644900"/>
                        <a:ext cx="3141663" cy="935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8BCCF176-6902-4055-B40D-CBFADF9279D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79613" y="5157788"/>
          <a:ext cx="5013325" cy="1055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108200" imgH="444500" progId="Equation.3">
                  <p:embed/>
                </p:oleObj>
              </mc:Choice>
              <mc:Fallback>
                <p:oleObj name="Equation" r:id="rId4" imgW="2108200" imgH="444500" progId="Equation.3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8BCCF176-6902-4055-B40D-CBFADF9279D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613" y="5157788"/>
                        <a:ext cx="5013325" cy="1055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575566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94874-87DD-4583-9225-223121BC0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Extreme Value Theory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CD23C0-889D-4CA1-B003-C558F64F78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Extreme value theory can be used to investigate the properties of the right tail of the empirical distribution of a variable </a:t>
            </a:r>
            <a:r>
              <a:rPr lang="en-US" altLang="en-US" i="1" dirty="0">
                <a:latin typeface="Times New Roman" panose="02020603050405020304" pitchFamily="18" charset="0"/>
              </a:rPr>
              <a:t>x. </a:t>
            </a:r>
            <a:r>
              <a:rPr lang="en-US" altLang="en-US" dirty="0">
                <a:latin typeface="Times New Roman" panose="02020603050405020304" pitchFamily="18" charset="0"/>
              </a:rPr>
              <a:t>(</a:t>
            </a:r>
            <a:r>
              <a:rPr lang="en-US" altLang="en-US" dirty="0"/>
              <a:t>If we interested in the left tail, we consider the variable –</a:t>
            </a:r>
            <a:r>
              <a:rPr lang="en-US" altLang="en-US" i="1" dirty="0">
                <a:latin typeface="Times New Roman" panose="02020603050405020304" pitchFamily="18" charset="0"/>
              </a:rPr>
              <a:t>x</a:t>
            </a:r>
            <a:r>
              <a:rPr lang="en-US" altLang="en-US" dirty="0"/>
              <a:t>.)</a:t>
            </a:r>
            <a:endParaRPr lang="en-US" altLang="en-US" i="1" dirty="0">
              <a:latin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altLang="en-US" dirty="0"/>
              <a:t>We first choose a level </a:t>
            </a:r>
            <a:r>
              <a:rPr lang="en-US" altLang="en-US" i="1" dirty="0">
                <a:latin typeface="Times New Roman" panose="02020603050405020304" pitchFamily="18" charset="0"/>
              </a:rPr>
              <a:t>u</a:t>
            </a:r>
            <a:r>
              <a:rPr lang="en-US" altLang="en-US" i="1" dirty="0"/>
              <a:t> </a:t>
            </a:r>
            <a:r>
              <a:rPr lang="en-US" altLang="en-US" dirty="0"/>
              <a:t>somewhat in the right tail of the distribution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We then use </a:t>
            </a:r>
            <a:r>
              <a:rPr lang="en-US" altLang="en-US" dirty="0" err="1"/>
              <a:t>Gnedenko’s</a:t>
            </a:r>
            <a:r>
              <a:rPr lang="en-US" altLang="en-US" dirty="0"/>
              <a:t> result which shows that for a wide class of distributions as </a:t>
            </a:r>
            <a:r>
              <a:rPr lang="en-US" altLang="en-US" i="1" dirty="0">
                <a:latin typeface="Times New Roman" panose="02020603050405020304" pitchFamily="18" charset="0"/>
              </a:rPr>
              <a:t>u</a:t>
            </a:r>
            <a:r>
              <a:rPr lang="en-US" altLang="en-US" dirty="0"/>
              <a:t> increases the probability distribution that </a:t>
            </a:r>
            <a:r>
              <a:rPr lang="en-US" altLang="en-US" i="1" dirty="0">
                <a:latin typeface="Times New Roman" panose="02020603050405020304" pitchFamily="18" charset="0"/>
              </a:rPr>
              <a:t>v </a:t>
            </a:r>
            <a:r>
              <a:rPr lang="en-US" altLang="en-US" dirty="0"/>
              <a:t>lies between </a:t>
            </a:r>
            <a:r>
              <a:rPr lang="en-US" altLang="en-US" i="1" dirty="0">
                <a:latin typeface="Times New Roman" panose="02020603050405020304" pitchFamily="18" charset="0"/>
              </a:rPr>
              <a:t>u </a:t>
            </a:r>
            <a:r>
              <a:rPr lang="en-US" altLang="en-US" dirty="0"/>
              <a:t>and</a:t>
            </a:r>
            <a:r>
              <a:rPr lang="en-US" altLang="en-US" i="1" dirty="0">
                <a:latin typeface="Times New Roman" panose="02020603050405020304" pitchFamily="18" charset="0"/>
              </a:rPr>
              <a:t> </a:t>
            </a:r>
            <a:r>
              <a:rPr lang="en-US" altLang="en-US" i="1" dirty="0" err="1">
                <a:latin typeface="Times New Roman" panose="02020603050405020304" pitchFamily="18" charset="0"/>
              </a:rPr>
              <a:t>u+y</a:t>
            </a:r>
            <a:r>
              <a:rPr lang="en-US" altLang="en-US" i="1" dirty="0">
                <a:latin typeface="Times New Roman" panose="02020603050405020304" pitchFamily="18" charset="0"/>
              </a:rPr>
              <a:t> </a:t>
            </a:r>
            <a:r>
              <a:rPr lang="en-US" altLang="en-US" dirty="0"/>
              <a:t>conditional that it is greater than </a:t>
            </a:r>
            <a:r>
              <a:rPr lang="en-US" altLang="en-US" i="1" dirty="0">
                <a:latin typeface="Times New Roman" panose="02020603050405020304" pitchFamily="18" charset="0"/>
              </a:rPr>
              <a:t>u </a:t>
            </a:r>
            <a:r>
              <a:rPr lang="en-US" altLang="en-US" dirty="0"/>
              <a:t>tends to a generalized Pareto distribution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340355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BAABB-49D5-4D50-B693-2A0CBA8D3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Generalized Pareto Distribution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AAE6F4-91E8-4DA9-BD8B-960395F4C6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This has two parameters </a:t>
            </a:r>
            <a:r>
              <a:rPr lang="en-US" altLang="en-US" dirty="0">
                <a:latin typeface="Symbol" panose="05050102010706020507" pitchFamily="18" charset="2"/>
              </a:rPr>
              <a:t>x (</a:t>
            </a:r>
            <a:r>
              <a:rPr lang="en-US" altLang="en-US" dirty="0"/>
              <a:t>the shape parameter) and </a:t>
            </a:r>
            <a:r>
              <a:rPr lang="en-US" altLang="en-US" dirty="0">
                <a:latin typeface="Symbol" panose="05050102010706020507" pitchFamily="18" charset="2"/>
              </a:rPr>
              <a:t>b (</a:t>
            </a:r>
            <a:r>
              <a:rPr lang="en-US" altLang="en-US" dirty="0"/>
              <a:t>the scale parameter)</a:t>
            </a:r>
          </a:p>
          <a:p>
            <a:r>
              <a:rPr lang="en-US" altLang="en-US" dirty="0"/>
              <a:t>The cumulative distribution is</a:t>
            </a:r>
          </a:p>
          <a:p>
            <a:endParaRPr lang="en-US" altLang="en-US" dirty="0"/>
          </a:p>
          <a:p>
            <a:pPr marL="0" indent="0">
              <a:buNone/>
            </a:pPr>
            <a:endParaRPr lang="en-IN" dirty="0"/>
          </a:p>
        </p:txBody>
      </p:sp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015AC93C-F6FD-4E68-9C99-2E7D44BE2A2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51100" y="4158107"/>
          <a:ext cx="2643188" cy="1928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76300" imgH="619215" progId="Equation.3">
                  <p:embed/>
                </p:oleObj>
              </mc:Choice>
              <mc:Fallback>
                <p:oleObj name="Equation" r:id="rId2" imgW="876300" imgH="619215" progId="Equation.3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015AC93C-F6FD-4E68-9C99-2E7D44BE2A2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1100" y="4158107"/>
                        <a:ext cx="2643188" cy="1928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749225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360A0-1D5D-4E5F-84EA-4D8A527A1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Maximum Likelihood Estimator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4FF12E-D870-4011-B024-3A50AA818A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The observations on </a:t>
            </a:r>
            <a:r>
              <a:rPr lang="en-US" altLang="en-US" i="1" dirty="0"/>
              <a:t>v</a:t>
            </a:r>
            <a:r>
              <a:rPr lang="en-US" altLang="en-US" dirty="0"/>
              <a:t> are sorted in descending order. Suppose that there are </a:t>
            </a:r>
            <a:r>
              <a:rPr lang="en-US" altLang="en-US" i="1" dirty="0">
                <a:latin typeface="Times New Roman" panose="02020603050405020304" pitchFamily="18" charset="0"/>
              </a:rPr>
              <a:t>n</a:t>
            </a:r>
            <a:r>
              <a:rPr lang="en-US" altLang="en-US" i="1" baseline="-25000" dirty="0">
                <a:latin typeface="Times New Roman" panose="02020603050405020304" pitchFamily="18" charset="0"/>
              </a:rPr>
              <a:t>u</a:t>
            </a:r>
            <a:r>
              <a:rPr lang="en-US" altLang="en-US" dirty="0"/>
              <a:t> observations greater than </a:t>
            </a:r>
            <a:r>
              <a:rPr lang="en-US" altLang="en-US" i="1" dirty="0">
                <a:latin typeface="Times New Roman" panose="02020603050405020304" pitchFamily="18" charset="0"/>
              </a:rPr>
              <a:t>u</a:t>
            </a:r>
          </a:p>
          <a:p>
            <a:r>
              <a:rPr lang="en-US" altLang="en-US" dirty="0"/>
              <a:t>We choose </a:t>
            </a:r>
            <a:r>
              <a:rPr lang="en-US" altLang="en-US" dirty="0">
                <a:latin typeface="Symbol" panose="05050102010706020507" pitchFamily="18" charset="2"/>
              </a:rPr>
              <a:t>x</a:t>
            </a:r>
            <a:r>
              <a:rPr lang="en-US" altLang="en-US" dirty="0"/>
              <a:t> and </a:t>
            </a:r>
            <a:r>
              <a:rPr lang="en-US" altLang="en-US" dirty="0">
                <a:latin typeface="Symbol" panose="05050102010706020507" pitchFamily="18" charset="2"/>
              </a:rPr>
              <a:t>b</a:t>
            </a:r>
            <a:r>
              <a:rPr lang="en-US" altLang="en-US" dirty="0"/>
              <a:t> to maximize</a:t>
            </a:r>
          </a:p>
          <a:p>
            <a:endParaRPr lang="en-IN" dirty="0"/>
          </a:p>
        </p:txBody>
      </p:sp>
      <p:graphicFrame>
        <p:nvGraphicFramePr>
          <p:cNvPr id="4" name="Object 4">
            <a:extLst>
              <a:ext uri="{FF2B5EF4-FFF2-40B4-BE49-F238E27FC236}">
                <a16:creationId xmlns:a16="http://schemas.microsoft.com/office/drawing/2014/main" id="{553179CC-5EE6-4BB6-BC56-82A897229D4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35150" y="4508500"/>
          <a:ext cx="4003675" cy="1249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723957" imgH="495210" progId="Equation.3">
                  <p:embed/>
                </p:oleObj>
              </mc:Choice>
              <mc:Fallback>
                <p:oleObj name="Equation" r:id="rId2" imgW="1723957" imgH="495210" progId="Equation.3">
                  <p:embed/>
                  <p:pic>
                    <p:nvPicPr>
                      <p:cNvPr id="4" name="Object 4">
                        <a:extLst>
                          <a:ext uri="{FF2B5EF4-FFF2-40B4-BE49-F238E27FC236}">
                            <a16:creationId xmlns:a16="http://schemas.microsoft.com/office/drawing/2014/main" id="{553179CC-5EE6-4BB6-BC56-82A897229D4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4508500"/>
                        <a:ext cx="4003675" cy="1249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201837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4C64F-9299-4D55-A3AF-F6530F04B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Estimating V</a:t>
            </a:r>
            <a:r>
              <a:rPr lang="en-US" altLang="en-US" cap="small" dirty="0"/>
              <a:t>a</a:t>
            </a:r>
            <a:r>
              <a:rPr lang="en-US" altLang="en-US" dirty="0"/>
              <a:t>R and ES Using Extreme Value Theory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6F7AFB-C4BF-422C-8C2C-C72EF19994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An estimate of VaR with a confidence level of </a:t>
            </a:r>
            <a:r>
              <a:rPr lang="en-CA" i="1" dirty="0"/>
              <a:t>q</a:t>
            </a:r>
            <a:r>
              <a:rPr lang="en-CA" sz="1100" i="1" dirty="0"/>
              <a:t>    </a:t>
            </a:r>
          </a:p>
          <a:p>
            <a:endParaRPr lang="en-CA" sz="1100" i="1" dirty="0"/>
          </a:p>
          <a:p>
            <a:endParaRPr lang="en-CA" sz="1100" i="1" dirty="0"/>
          </a:p>
          <a:p>
            <a:endParaRPr lang="en-CA" sz="1100" i="1" dirty="0"/>
          </a:p>
          <a:p>
            <a:endParaRPr lang="en-CA" sz="1100" i="1" dirty="0"/>
          </a:p>
          <a:p>
            <a:endParaRPr lang="en-CA" sz="1100" i="1" dirty="0"/>
          </a:p>
          <a:p>
            <a:endParaRPr lang="en-CA" sz="1100" i="1" dirty="0"/>
          </a:p>
          <a:p>
            <a:pPr marL="0" indent="0">
              <a:buNone/>
            </a:pPr>
            <a:endParaRPr lang="en-CA" sz="1100" i="1" dirty="0"/>
          </a:p>
          <a:p>
            <a:endParaRPr lang="en-CA" sz="1100" i="1" dirty="0"/>
          </a:p>
          <a:p>
            <a:endParaRPr lang="en-IN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70F26D30-AC06-40AF-B5C6-4B19CE83624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59011" y="3358007"/>
          <a:ext cx="3970338" cy="1135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955800" imgH="558800" progId="Equation.3">
                  <p:embed/>
                </p:oleObj>
              </mc:Choice>
              <mc:Fallback>
                <p:oleObj name="Equation" r:id="rId2" imgW="1955800" imgH="558800" progId="Equation.3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70F26D30-AC06-40AF-B5C6-4B19CE83624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9011" y="3358007"/>
                        <a:ext cx="3970338" cy="1135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C92C16CA-5504-46C8-A2BB-1B8C5EF3352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03538" y="5013325"/>
          <a:ext cx="2355850" cy="836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80588" imgH="418918" progId="Equation.3">
                  <p:embed/>
                </p:oleObj>
              </mc:Choice>
              <mc:Fallback>
                <p:oleObj name="Equation" r:id="rId4" imgW="1180588" imgH="418918" progId="Equation.3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C92C16CA-5504-46C8-A2BB-1B8C5EF3352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3538" y="5013325"/>
                        <a:ext cx="2355850" cy="836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668627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B7085-500C-4BA8-A275-342313392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Using Maximum Likelihood for 4-Index Example, </a:t>
            </a:r>
            <a:r>
              <a:rPr lang="en-US" altLang="en-US" i="1" dirty="0"/>
              <a:t>u</a:t>
            </a:r>
            <a:r>
              <a:rPr lang="en-US" altLang="en-US" dirty="0"/>
              <a:t>=160</a:t>
            </a:r>
            <a:endParaRPr lang="en-IN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BC45977-02B4-42D0-9823-4F78C6D76E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60791" y="2341563"/>
            <a:ext cx="6070418" cy="3633787"/>
          </a:xfrm>
          <a:prstGeom prst="rect">
            <a:avLst/>
          </a:prstGeom>
        </p:spPr>
      </p:pic>
      <p:graphicFrame>
        <p:nvGraphicFramePr>
          <p:cNvPr id="5" name="Object 2">
            <a:extLst>
              <a:ext uri="{FF2B5EF4-FFF2-40B4-BE49-F238E27FC236}">
                <a16:creationId xmlns:a16="http://schemas.microsoft.com/office/drawing/2014/main" id="{9FA54291-543A-4A0E-8CD5-B0E3297F413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48575" y="2417763"/>
          <a:ext cx="1482634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562100" imgH="558800" progId="Equation.3">
                  <p:embed/>
                </p:oleObj>
              </mc:Choice>
              <mc:Fallback>
                <p:oleObj name="Equation" r:id="rId3" imgW="1562100" imgH="558800" progId="Equation.3">
                  <p:embed/>
                  <p:pic>
                    <p:nvPicPr>
                      <p:cNvPr id="5" name="Object 2">
                        <a:extLst>
                          <a:ext uri="{FF2B5EF4-FFF2-40B4-BE49-F238E27FC236}">
                            <a16:creationId xmlns:a16="http://schemas.microsoft.com/office/drawing/2014/main" id="{9FA54291-543A-4A0E-8CD5-B0E3297F413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48575" y="2417763"/>
                        <a:ext cx="1482634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621364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AB716063-D12D-DEAF-1AA3-43B797F66C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122239"/>
            <a:ext cx="7543800" cy="949325"/>
          </a:xfrm>
        </p:spPr>
        <p:txBody>
          <a:bodyPr/>
          <a:lstStyle/>
          <a:p>
            <a:pPr eaLnBrk="1" hangingPunct="1"/>
            <a:r>
              <a:rPr lang="en-US" altLang="en-US"/>
              <a:t>Tail Probabilities </a:t>
            </a:r>
          </a:p>
        </p:txBody>
      </p:sp>
      <p:graphicFrame>
        <p:nvGraphicFramePr>
          <p:cNvPr id="36867" name="Object 4">
            <a:extLst>
              <a:ext uri="{FF2B5EF4-FFF2-40B4-BE49-F238E27FC236}">
                <a16:creationId xmlns:a16="http://schemas.microsoft.com/office/drawing/2014/main" id="{B27DC33E-AB04-B9E1-9DFB-2A4F9FF5CC5E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4610615"/>
              </p:ext>
            </p:extLst>
          </p:nvPr>
        </p:nvGraphicFramePr>
        <p:xfrm>
          <a:off x="2199108" y="1206500"/>
          <a:ext cx="7325892" cy="56878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019685" imgH="3105240" progId="Equation.3">
                  <p:embed/>
                </p:oleObj>
              </mc:Choice>
              <mc:Fallback>
                <p:oleObj name="Equation" r:id="rId3" imgW="4019685" imgH="3105240" progId="Equation.3">
                  <p:embed/>
                  <p:pic>
                    <p:nvPicPr>
                      <p:cNvPr id="36867" name="Object 4">
                        <a:extLst>
                          <a:ext uri="{FF2B5EF4-FFF2-40B4-BE49-F238E27FC236}">
                            <a16:creationId xmlns:a16="http://schemas.microsoft.com/office/drawing/2014/main" id="{B27DC33E-AB04-B9E1-9DFB-2A4F9FF5CC5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9108" y="1206500"/>
                        <a:ext cx="7325892" cy="568787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9" name="Slide Number Placeholder 5">
            <a:extLst>
              <a:ext uri="{FF2B5EF4-FFF2-40B4-BE49-F238E27FC236}">
                <a16:creationId xmlns:a16="http://schemas.microsoft.com/office/drawing/2014/main" id="{41C2043D-C202-6679-7534-D08DADA65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0E42157-2AF6-47CB-8BEC-81F2FF07D9F1}" type="slidenum">
              <a:rPr lang="en-US" altLang="en-US" sz="1800"/>
              <a:pPr>
                <a:spcBef>
                  <a:spcPct val="0"/>
                </a:spcBef>
                <a:buClrTx/>
                <a:buSzTx/>
                <a:buFontTx/>
                <a:buNone/>
              </a:pPr>
              <a:t>19</a:t>
            </a:fld>
            <a:endParaRPr lang="en-US" altLang="en-US" sz="18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4658F-AA05-4772-B5D6-8798A25C7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EXAMPLE (CONTD…)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588EA4-D7EA-433F-8992-2CB790D878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VaR with a 99% confidence level is 227.8</a:t>
            </a:r>
          </a:p>
          <a:p>
            <a:r>
              <a:rPr lang="en-IN" dirty="0"/>
              <a:t>VaR with a 99.9% confidence level is 474.0</a:t>
            </a:r>
          </a:p>
          <a:p>
            <a:r>
              <a:rPr lang="en-IN" dirty="0"/>
              <a:t>VaR with a 99.97% confidence level is 742.5</a:t>
            </a:r>
          </a:p>
        </p:txBody>
      </p:sp>
    </p:spTree>
    <p:extLst>
      <p:ext uri="{BB962C8B-B14F-4D97-AF65-F5344CB8AC3E}">
        <p14:creationId xmlns:p14="http://schemas.microsoft.com/office/powerpoint/2010/main" val="4277791013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">
      <a:dk1>
        <a:srgbClr val="000000"/>
      </a:dk1>
      <a:lt1>
        <a:srgbClr val="FFFFFF"/>
      </a:lt1>
      <a:dk2>
        <a:srgbClr val="242541"/>
      </a:dk2>
      <a:lt2>
        <a:srgbClr val="E2E8E6"/>
      </a:lt2>
      <a:accent1>
        <a:srgbClr val="C34D77"/>
      </a:accent1>
      <a:accent2>
        <a:srgbClr val="B13B97"/>
      </a:accent2>
      <a:accent3>
        <a:srgbClr val="AC4DC3"/>
      </a:accent3>
      <a:accent4>
        <a:srgbClr val="693BB1"/>
      </a:accent4>
      <a:accent5>
        <a:srgbClr val="4D50C3"/>
      </a:accent5>
      <a:accent6>
        <a:srgbClr val="3B6FB1"/>
      </a:accent6>
      <a:hlink>
        <a:srgbClr val="7163CB"/>
      </a:hlink>
      <a:folHlink>
        <a:srgbClr val="7F7F7F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2868</TotalTime>
  <Words>797</Words>
  <Application>Microsoft Office PowerPoint</Application>
  <PresentationFormat>Widescreen</PresentationFormat>
  <Paragraphs>95</Paragraphs>
  <Slides>20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Calibri</vt:lpstr>
      <vt:lpstr>Gill Sans MT</vt:lpstr>
      <vt:lpstr>Symbol</vt:lpstr>
      <vt:lpstr>Times New Roman</vt:lpstr>
      <vt:lpstr>Wingdings</vt:lpstr>
      <vt:lpstr>Wingdings 2</vt:lpstr>
      <vt:lpstr>DividendVTI</vt:lpstr>
      <vt:lpstr>Equation</vt:lpstr>
      <vt:lpstr>Accuracy of var</vt:lpstr>
      <vt:lpstr>Example</vt:lpstr>
      <vt:lpstr>Weighting of observations</vt:lpstr>
      <vt:lpstr>Application to 4-Index Portfolio </vt:lpstr>
      <vt:lpstr>Volatility</vt:lpstr>
      <vt:lpstr>Normal and Heavy-Tailed Distribution</vt:lpstr>
      <vt:lpstr>Heavy TAILS</vt:lpstr>
      <vt:lpstr>Alternatives to Normal Distributions: The Power Law </vt:lpstr>
      <vt:lpstr>Volatility Updating</vt:lpstr>
      <vt:lpstr>Volatilities (% per Day) Estimated for Next Day in 4-Index Example</vt:lpstr>
      <vt:lpstr>Volatility Adjusted Losses</vt:lpstr>
      <vt:lpstr>A Simpler Approach</vt:lpstr>
      <vt:lpstr>Computational Issues</vt:lpstr>
      <vt:lpstr>Extreme Value Theory</vt:lpstr>
      <vt:lpstr>Generalized Pareto Distribution</vt:lpstr>
      <vt:lpstr>Maximum Likelihood Estimator</vt:lpstr>
      <vt:lpstr>Estimating VaR and ES Using Extreme Value Theory</vt:lpstr>
      <vt:lpstr>Using Maximum Likelihood for 4-Index Example, u=160</vt:lpstr>
      <vt:lpstr>Tail Probabilities </vt:lpstr>
      <vt:lpstr>EXAMPLE (CONTD…)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Market Risk</dc:title>
  <dc:creator>PhD Programme Coordinator</dc:creator>
  <cp:lastModifiedBy>Kaveri Krishnan</cp:lastModifiedBy>
  <cp:revision>8</cp:revision>
  <dcterms:created xsi:type="dcterms:W3CDTF">2019-09-18T15:30:49Z</dcterms:created>
  <dcterms:modified xsi:type="dcterms:W3CDTF">2024-03-26T06:49:32Z</dcterms:modified>
</cp:coreProperties>
</file>