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2" r:id="rId6"/>
    <p:sldId id="257" r:id="rId7"/>
    <p:sldId id="264" r:id="rId8"/>
    <p:sldId id="265" r:id="rId9"/>
    <p:sldId id="266" r:id="rId10"/>
    <p:sldId id="267" r:id="rId11"/>
    <p:sldId id="268" r:id="rId12"/>
    <p:sldId id="269" r:id="rId13"/>
    <p:sldId id="270" r:id="rId14"/>
    <p:sldId id="271" r:id="rId15"/>
    <p:sldId id="273" r:id="rId16"/>
    <p:sldId id="274" r:id="rId17"/>
    <p:sldId id="272" r:id="rId18"/>
    <p:sldId id="275" r:id="rId19"/>
    <p:sldId id="276" r:id="rId20"/>
    <p:sldId id="277" r:id="rId21"/>
    <p:sldId id="278" r:id="rId22"/>
    <p:sldId id="281" r:id="rId23"/>
    <p:sldId id="279" r:id="rId24"/>
    <p:sldId id="280"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2" r:id="rId45"/>
    <p:sldId id="303" r:id="rId46"/>
    <p:sldId id="304" r:id="rId47"/>
    <p:sldId id="305" r:id="rId48"/>
    <p:sldId id="306" r:id="rId49"/>
    <p:sldId id="307" r:id="rId50"/>
    <p:sldId id="308" r:id="rId51"/>
    <p:sldId id="301" r:id="rId52"/>
    <p:sldId id="30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53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wmf"/><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 Id="rId4" Type="http://schemas.openxmlformats.org/officeDocument/2006/relationships/image" Target="../media/image1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F66905B-7C02-4DEA-AC99-2BA1CE711678}" type="datetimeFigureOut">
              <a:rPr lang="en-US" smtClean="0"/>
              <a:t>7/30/2022</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3643385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66905B-7C02-4DEA-AC99-2BA1CE711678}" type="datetimeFigureOut">
              <a:rPr lang="en-US" smtClean="0"/>
              <a:t>7/30/2022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82150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66905B-7C02-4DEA-AC99-2BA1CE711678}" type="datetimeFigureOut">
              <a:rPr lang="en-US" smtClean="0"/>
              <a:t>7/30/2022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2740803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F66905B-7C02-4DEA-AC99-2BA1CE711678}" type="datetimeFigureOut">
              <a:rPr lang="en-US" smtClean="0"/>
              <a:t>7/30/2022</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1914419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F66905B-7C02-4DEA-AC99-2BA1CE711678}" type="datetimeFigureOut">
              <a:rPr lang="en-US" smtClean="0"/>
              <a:t>7/30/2022</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107210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F66905B-7C02-4DEA-AC99-2BA1CE711678}" type="datetimeFigureOut">
              <a:rPr lang="en-US" smtClean="0"/>
              <a:t>7/30/2022</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681544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66905B-7C02-4DEA-AC99-2BA1CE711678}" type="datetimeFigureOut">
              <a:rPr lang="en-US" smtClean="0"/>
              <a:t>7/30/2022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2601621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66905B-7C02-4DEA-AC99-2BA1CE711678}" type="datetimeFigureOut">
              <a:rPr lang="en-US" smtClean="0"/>
              <a:t>7/30/2022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1372421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66905B-7C02-4DEA-AC99-2BA1CE711678}" type="datetimeFigureOut">
              <a:rPr lang="en-US" smtClean="0"/>
              <a:t>7/30/2022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1685047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66905B-7C02-4DEA-AC99-2BA1CE711678}" type="datetimeFigureOut">
              <a:rPr lang="en-US" smtClean="0"/>
              <a:t>7/30/2022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1683883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66905B-7C02-4DEA-AC99-2BA1CE711678}" type="datetimeFigureOut">
              <a:rPr lang="en-US" smtClean="0"/>
              <a:t>7/30/2022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BBFD9C1-8A42-46EF-BA86-1080D5994FE1}"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26879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F66905B-7C02-4DEA-AC99-2BA1CE711678}" type="datetimeFigureOut">
              <a:rPr lang="en-US" smtClean="0"/>
              <a:t>7/30/2022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1874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F66905B-7C02-4DEA-AC99-2BA1CE711678}" type="datetimeFigureOut">
              <a:rPr lang="en-US" smtClean="0"/>
              <a:t>7/30/2022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BBFD9C1-8A42-46EF-BA86-1080D5994FE1}"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28368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F66905B-7C02-4DEA-AC99-2BA1CE711678}" type="datetimeFigureOut">
              <a:rPr lang="en-US" smtClean="0"/>
              <a:t>7/30/2022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1861946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66905B-7C02-4DEA-AC99-2BA1CE711678}" type="datetimeFigureOut">
              <a:rPr lang="en-US" smtClean="0"/>
              <a:t>7/30/2022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1913854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66905B-7C02-4DEA-AC99-2BA1CE711678}" type="datetimeFigureOut">
              <a:rPr lang="en-US" smtClean="0"/>
              <a:t>7/30/2022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BBFD9C1-8A42-46EF-BA86-1080D5994FE1}" type="slidenum">
              <a:rPr lang="en-US" smtClean="0"/>
              <a:t>‹#›</a:t>
            </a:fld>
            <a:endParaRPr lang="en-US"/>
          </a:p>
        </p:txBody>
      </p:sp>
    </p:spTree>
    <p:extLst>
      <p:ext uri="{BB962C8B-B14F-4D97-AF65-F5344CB8AC3E}">
        <p14:creationId xmlns:p14="http://schemas.microsoft.com/office/powerpoint/2010/main" val="3519624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F66905B-7C02-4DEA-AC99-2BA1CE711678}" type="datetimeFigureOut">
              <a:rPr lang="en-US" smtClean="0"/>
              <a:t>7/30/2022</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BBFD9C1-8A42-46EF-BA86-1080D5994FE1}" type="slidenum">
              <a:rPr lang="en-US" smtClean="0"/>
              <a:t>‹#›</a:t>
            </a:fld>
            <a:endParaRPr lang="en-US"/>
          </a:p>
        </p:txBody>
      </p:sp>
    </p:spTree>
    <p:extLst>
      <p:ext uri="{BB962C8B-B14F-4D97-AF65-F5344CB8AC3E}">
        <p14:creationId xmlns:p14="http://schemas.microsoft.com/office/powerpoint/2010/main" val="571230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oleObject" Target="../embeddings/oleObject5.bin"/><Relationship Id="rId4" Type="http://schemas.openxmlformats.org/officeDocument/2006/relationships/image" Target="../media/image7.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2.wmf"/><Relationship Id="rId5" Type="http://schemas.openxmlformats.org/officeDocument/2006/relationships/oleObject" Target="../embeddings/oleObject8.bin"/><Relationship Id="rId4" Type="http://schemas.openxmlformats.org/officeDocument/2006/relationships/image" Target="../media/image11.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5.emf"/><Relationship Id="rId5" Type="http://schemas.openxmlformats.org/officeDocument/2006/relationships/oleObject" Target="../embeddings/oleObject11.bin"/><Relationship Id="rId10" Type="http://schemas.openxmlformats.org/officeDocument/2006/relationships/image" Target="../media/image17.emf"/><Relationship Id="rId4" Type="http://schemas.openxmlformats.org/officeDocument/2006/relationships/image" Target="../media/image14.emf"/><Relationship Id="rId9" Type="http://schemas.openxmlformats.org/officeDocument/2006/relationships/oleObject" Target="../embeddings/oleObject13.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8.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9.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b="1" dirty="0" smtClean="0">
                <a:solidFill>
                  <a:srgbClr val="FF0000"/>
                </a:solidFill>
                <a:latin typeface="Times New Roman" panose="02020603050405020304" pitchFamily="18" charset="0"/>
                <a:cs typeface="Times New Roman" panose="02020603050405020304" pitchFamily="18" charset="0"/>
              </a:rPr>
              <a:t>Managing Uncertainty in a Supply Chain: Safety Inventory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lnSpcReduction="10000"/>
          </a:bodyPr>
          <a:lstStyle/>
          <a:p>
            <a:pPr algn="ctr"/>
            <a:r>
              <a:rPr lang="en-US" dirty="0" smtClean="0">
                <a:latin typeface="Times New Roman" panose="02020603050405020304" pitchFamily="18" charset="0"/>
                <a:cs typeface="Times New Roman" panose="02020603050405020304" pitchFamily="18" charset="0"/>
              </a:rPr>
              <a:t>Dr. Anurag Tiwari</a:t>
            </a:r>
          </a:p>
          <a:p>
            <a:pPr algn="ctr"/>
            <a:r>
              <a:rPr lang="en-US" dirty="0" smtClean="0">
                <a:latin typeface="Times New Roman" panose="02020603050405020304" pitchFamily="18" charset="0"/>
                <a:cs typeface="Times New Roman" panose="02020603050405020304" pitchFamily="18" charset="0"/>
              </a:rPr>
              <a:t>Assistant Professor </a:t>
            </a:r>
          </a:p>
          <a:p>
            <a:pPr algn="ctr"/>
            <a:r>
              <a:rPr lang="en-US" dirty="0" smtClean="0">
                <a:latin typeface="Times New Roman" panose="02020603050405020304" pitchFamily="18" charset="0"/>
                <a:cs typeface="Times New Roman" panose="02020603050405020304" pitchFamily="18" charset="0"/>
              </a:rPr>
              <a:t>Indian Institute of Management </a:t>
            </a:r>
            <a:r>
              <a:rPr lang="en-US" dirty="0" err="1" smtClean="0">
                <a:latin typeface="Times New Roman" panose="02020603050405020304" pitchFamily="18" charset="0"/>
                <a:cs typeface="Times New Roman" panose="02020603050405020304" pitchFamily="18" charset="0"/>
              </a:rPr>
              <a:t>Rohtak</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6256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6902" y="240568"/>
            <a:ext cx="8911687" cy="841472"/>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Role of Inventory in the Supply Chain</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3996411" y="1082040"/>
            <a:ext cx="4076434" cy="33091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anose="02020603050405020304" pitchFamily="18" charset="0"/>
                <a:cs typeface="Times New Roman" panose="02020603050405020304" pitchFamily="18" charset="0"/>
              </a:rPr>
              <a:t>Improve Matching of Supply and </a:t>
            </a:r>
            <a:r>
              <a:rPr lang="en-US" sz="1400" b="1" dirty="0" smtClean="0">
                <a:solidFill>
                  <a:schemeClr val="tx1"/>
                </a:solidFill>
                <a:latin typeface="Times New Roman" panose="02020603050405020304" pitchFamily="18" charset="0"/>
                <a:cs typeface="Times New Roman" panose="02020603050405020304" pitchFamily="18" charset="0"/>
              </a:rPr>
              <a:t>Demand</a:t>
            </a:r>
            <a:endParaRPr lang="en-US" sz="1400" b="1" dirty="0">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4669560" y="3516149"/>
            <a:ext cx="2802804" cy="34615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Reduce Buffer </a:t>
            </a:r>
            <a:r>
              <a:rPr lang="en-US" sz="1600" b="1" dirty="0" smtClean="0">
                <a:solidFill>
                  <a:schemeClr val="tx1"/>
                </a:solidFill>
                <a:latin typeface="Times New Roman" panose="02020603050405020304" pitchFamily="18" charset="0"/>
                <a:cs typeface="Times New Roman" panose="02020603050405020304" pitchFamily="18" charset="0"/>
              </a:rPr>
              <a:t>Inventory</a:t>
            </a:r>
            <a:endParaRPr lang="en-US" sz="1600"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5021848" y="2865150"/>
            <a:ext cx="2069106" cy="35921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Reduce Waiting </a:t>
            </a:r>
            <a:r>
              <a:rPr lang="en-US" sz="1600" b="1" dirty="0" smtClean="0">
                <a:solidFill>
                  <a:schemeClr val="tx1"/>
                </a:solidFill>
                <a:latin typeface="Times New Roman" panose="02020603050405020304" pitchFamily="18" charset="0"/>
                <a:cs typeface="Times New Roman" panose="02020603050405020304" pitchFamily="18" charset="0"/>
              </a:rPr>
              <a:t>Time</a:t>
            </a:r>
            <a:endParaRPr lang="en-US" sz="1600" b="1"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4243786" y="1655710"/>
            <a:ext cx="3597461" cy="33091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Improved </a:t>
            </a:r>
            <a:r>
              <a:rPr lang="en-US" sz="1600" b="1" dirty="0" smtClean="0">
                <a:solidFill>
                  <a:schemeClr val="tx1"/>
                </a:solidFill>
                <a:latin typeface="Times New Roman" panose="02020603050405020304" pitchFamily="18" charset="0"/>
                <a:cs typeface="Times New Roman" panose="02020603050405020304" pitchFamily="18" charset="0"/>
              </a:rPr>
              <a:t>Forecasting</a:t>
            </a:r>
            <a:endParaRPr lang="en-US" sz="1600" b="1" dirty="0">
              <a:solidFill>
                <a:schemeClr val="tx1"/>
              </a:solidFill>
              <a:latin typeface="Times New Roman" panose="02020603050405020304" pitchFamily="18" charset="0"/>
              <a:cs typeface="Times New Roman" panose="02020603050405020304" pitchFamily="18" charset="0"/>
            </a:endParaRPr>
          </a:p>
        </p:txBody>
      </p:sp>
      <p:sp>
        <p:nvSpPr>
          <p:cNvPr id="9" name="Rectangle 8"/>
          <p:cNvSpPr/>
          <p:nvPr/>
        </p:nvSpPr>
        <p:spPr>
          <a:xfrm>
            <a:off x="4565056" y="2229380"/>
            <a:ext cx="2965269" cy="34398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Reduce Material Flow </a:t>
            </a:r>
            <a:r>
              <a:rPr lang="en-US" sz="1600" b="1" dirty="0" smtClean="0">
                <a:solidFill>
                  <a:schemeClr val="tx1"/>
                </a:solidFill>
                <a:latin typeface="Times New Roman" panose="02020603050405020304" pitchFamily="18" charset="0"/>
                <a:cs typeface="Times New Roman" panose="02020603050405020304" pitchFamily="18" charset="0"/>
              </a:rPr>
              <a:t>Time</a:t>
            </a:r>
            <a:endParaRPr lang="en-US" sz="1600" b="1" dirty="0">
              <a:solidFill>
                <a:schemeClr val="tx1"/>
              </a:solidFill>
              <a:latin typeface="Times New Roman" panose="02020603050405020304" pitchFamily="18" charset="0"/>
              <a:cs typeface="Times New Roman" panose="02020603050405020304" pitchFamily="18" charset="0"/>
            </a:endParaRPr>
          </a:p>
        </p:txBody>
      </p:sp>
      <p:sp>
        <p:nvSpPr>
          <p:cNvPr id="10" name="Rectangle 9"/>
          <p:cNvSpPr/>
          <p:nvPr/>
        </p:nvSpPr>
        <p:spPr>
          <a:xfrm>
            <a:off x="2174680" y="4376087"/>
            <a:ext cx="2069106" cy="35921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Economies of Scale</a:t>
            </a:r>
          </a:p>
        </p:txBody>
      </p:sp>
      <p:sp>
        <p:nvSpPr>
          <p:cNvPr id="11" name="Rectangle 10"/>
          <p:cNvSpPr/>
          <p:nvPr/>
        </p:nvSpPr>
        <p:spPr>
          <a:xfrm>
            <a:off x="4717045" y="4376087"/>
            <a:ext cx="2734902" cy="35921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Supply / Demand Variability</a:t>
            </a:r>
          </a:p>
        </p:txBody>
      </p:sp>
      <p:sp>
        <p:nvSpPr>
          <p:cNvPr id="12" name="Rectangle 11"/>
          <p:cNvSpPr/>
          <p:nvPr/>
        </p:nvSpPr>
        <p:spPr>
          <a:xfrm>
            <a:off x="7894086" y="4376087"/>
            <a:ext cx="2069106" cy="35921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Seasonal Variability</a:t>
            </a:r>
          </a:p>
        </p:txBody>
      </p:sp>
      <p:sp>
        <p:nvSpPr>
          <p:cNvPr id="13" name="Rectangle 12"/>
          <p:cNvSpPr/>
          <p:nvPr/>
        </p:nvSpPr>
        <p:spPr>
          <a:xfrm>
            <a:off x="2174680" y="5280675"/>
            <a:ext cx="2069106" cy="35921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Cycle Inventory</a:t>
            </a:r>
          </a:p>
        </p:txBody>
      </p:sp>
      <p:sp>
        <p:nvSpPr>
          <p:cNvPr id="14" name="Rectangle 13"/>
          <p:cNvSpPr/>
          <p:nvPr/>
        </p:nvSpPr>
        <p:spPr>
          <a:xfrm>
            <a:off x="5049943" y="5283918"/>
            <a:ext cx="2069106" cy="35921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Safety </a:t>
            </a:r>
            <a:r>
              <a:rPr lang="en-US" sz="1600" b="1" dirty="0" smtClean="0">
                <a:solidFill>
                  <a:schemeClr val="tx1"/>
                </a:solidFill>
                <a:latin typeface="Times New Roman" panose="02020603050405020304" pitchFamily="18" charset="0"/>
                <a:cs typeface="Times New Roman" panose="02020603050405020304" pitchFamily="18" charset="0"/>
              </a:rPr>
              <a:t>Inventory</a:t>
            </a:r>
            <a:r>
              <a:rPr lang="en-US" sz="1600" dirty="0">
                <a:solidFill>
                  <a:schemeClr val="tx1"/>
                </a:solidFill>
                <a:latin typeface="Times New Roman" panose="02020603050405020304" pitchFamily="18" charset="0"/>
                <a:cs typeface="Times New Roman" panose="02020603050405020304" pitchFamily="18" charset="0"/>
              </a:rPr>
              <a:t> </a:t>
            </a:r>
          </a:p>
        </p:txBody>
      </p:sp>
      <p:sp>
        <p:nvSpPr>
          <p:cNvPr id="15" name="Rectangle 14"/>
          <p:cNvSpPr/>
          <p:nvPr/>
        </p:nvSpPr>
        <p:spPr>
          <a:xfrm>
            <a:off x="7907147" y="5303524"/>
            <a:ext cx="2069106" cy="35921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Times New Roman" panose="02020603050405020304" pitchFamily="18" charset="0"/>
                <a:cs typeface="Times New Roman" panose="02020603050405020304" pitchFamily="18" charset="0"/>
              </a:rPr>
              <a:t>Seasonal Inventory</a:t>
            </a:r>
            <a:endParaRPr lang="en-US" dirty="0">
              <a:solidFill>
                <a:schemeClr val="tx1"/>
              </a:solidFill>
              <a:latin typeface="Times New Roman" panose="02020603050405020304" pitchFamily="18" charset="0"/>
              <a:cs typeface="Times New Roman" panose="02020603050405020304" pitchFamily="18" charset="0"/>
            </a:endParaRPr>
          </a:p>
        </p:txBody>
      </p:sp>
      <p:cxnSp>
        <p:nvCxnSpPr>
          <p:cNvPr id="17" name="Straight Arrow Connector 16"/>
          <p:cNvCxnSpPr>
            <a:stCxn id="13" idx="0"/>
            <a:endCxn id="10" idx="2"/>
          </p:cNvCxnSpPr>
          <p:nvPr/>
        </p:nvCxnSpPr>
        <p:spPr>
          <a:xfrm flipV="1">
            <a:off x="3209233" y="4735300"/>
            <a:ext cx="0" cy="545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4" idx="0"/>
            <a:endCxn id="11" idx="2"/>
          </p:cNvCxnSpPr>
          <p:nvPr/>
        </p:nvCxnSpPr>
        <p:spPr>
          <a:xfrm flipV="1">
            <a:off x="6084496" y="4735300"/>
            <a:ext cx="0" cy="548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5" idx="0"/>
            <a:endCxn id="12" idx="2"/>
          </p:cNvCxnSpPr>
          <p:nvPr/>
        </p:nvCxnSpPr>
        <p:spPr>
          <a:xfrm flipH="1" flipV="1">
            <a:off x="8928639" y="4735300"/>
            <a:ext cx="13061" cy="5682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0" idx="0"/>
            <a:endCxn id="6" idx="2"/>
          </p:cNvCxnSpPr>
          <p:nvPr/>
        </p:nvCxnSpPr>
        <p:spPr>
          <a:xfrm flipV="1">
            <a:off x="3209233" y="3862304"/>
            <a:ext cx="2861729" cy="5137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1" idx="0"/>
            <a:endCxn id="6" idx="2"/>
          </p:cNvCxnSpPr>
          <p:nvPr/>
        </p:nvCxnSpPr>
        <p:spPr>
          <a:xfrm flipH="1" flipV="1">
            <a:off x="6070962" y="3862304"/>
            <a:ext cx="13534" cy="5137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2" idx="0"/>
            <a:endCxn id="6" idx="2"/>
          </p:cNvCxnSpPr>
          <p:nvPr/>
        </p:nvCxnSpPr>
        <p:spPr>
          <a:xfrm flipH="1" flipV="1">
            <a:off x="6070962" y="3862304"/>
            <a:ext cx="2857677" cy="5137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8" idx="0"/>
            <a:endCxn id="4" idx="2"/>
          </p:cNvCxnSpPr>
          <p:nvPr/>
        </p:nvCxnSpPr>
        <p:spPr>
          <a:xfrm flipH="1" flipV="1">
            <a:off x="6034628" y="1412958"/>
            <a:ext cx="7889" cy="242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9" idx="0"/>
            <a:endCxn id="8" idx="2"/>
          </p:cNvCxnSpPr>
          <p:nvPr/>
        </p:nvCxnSpPr>
        <p:spPr>
          <a:xfrm flipH="1" flipV="1">
            <a:off x="6042517" y="1986628"/>
            <a:ext cx="5174" cy="242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7" idx="0"/>
            <a:endCxn id="9" idx="2"/>
          </p:cNvCxnSpPr>
          <p:nvPr/>
        </p:nvCxnSpPr>
        <p:spPr>
          <a:xfrm flipH="1" flipV="1">
            <a:off x="6047691" y="2573364"/>
            <a:ext cx="8710" cy="2917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6" idx="0"/>
            <a:endCxn id="7" idx="2"/>
          </p:cNvCxnSpPr>
          <p:nvPr/>
        </p:nvCxnSpPr>
        <p:spPr>
          <a:xfrm flipH="1" flipV="1">
            <a:off x="6056401" y="3224363"/>
            <a:ext cx="14561" cy="2917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4532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The Role of Safety Inventory </a:t>
            </a:r>
            <a:br>
              <a:rPr lang="en-US" altLang="en-US" b="1" dirty="0">
                <a:solidFill>
                  <a:srgbClr val="FF0000"/>
                </a:solidFill>
                <a:latin typeface="Times New Roman" panose="02020603050405020304" pitchFamily="18" charset="0"/>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in a Supply  Chain</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altLang="en-US" sz="2000" dirty="0">
                <a:latin typeface="Times New Roman" panose="02020603050405020304" pitchFamily="18" charset="0"/>
                <a:cs typeface="Times New Roman" panose="02020603050405020304" pitchFamily="18" charset="0"/>
              </a:rPr>
              <a:t>Forecasts are rarely completely accurate</a:t>
            </a:r>
          </a:p>
          <a:p>
            <a:r>
              <a:rPr lang="en-US" altLang="en-US" sz="2000" dirty="0">
                <a:latin typeface="Times New Roman" panose="02020603050405020304" pitchFamily="18" charset="0"/>
                <a:cs typeface="Times New Roman" panose="02020603050405020304" pitchFamily="18" charset="0"/>
              </a:rPr>
              <a:t>If average demand is 1000 units per week, then half the time actual demand will be greater than 1000, and half the time actual demand will be less than 1000; what happens when actual demand is greater than 1000?</a:t>
            </a:r>
          </a:p>
          <a:p>
            <a:r>
              <a:rPr lang="en-US" altLang="en-US" sz="2000" dirty="0">
                <a:latin typeface="Times New Roman" panose="02020603050405020304" pitchFamily="18" charset="0"/>
                <a:cs typeface="Times New Roman" panose="02020603050405020304" pitchFamily="18" charset="0"/>
              </a:rPr>
              <a:t>If you kept only enough inventory in stock to satisfy average demand, half the time you would run out</a:t>
            </a:r>
          </a:p>
          <a:p>
            <a:r>
              <a:rPr lang="en-US" altLang="en-US" sz="2000" u="sng" dirty="0">
                <a:latin typeface="Times New Roman" panose="02020603050405020304" pitchFamily="18" charset="0"/>
                <a:cs typeface="Times New Roman" panose="02020603050405020304" pitchFamily="18" charset="0"/>
              </a:rPr>
              <a:t>Safety inventory:</a:t>
            </a:r>
            <a:r>
              <a:rPr lang="en-US" altLang="en-US" sz="2000" dirty="0">
                <a:latin typeface="Times New Roman" panose="02020603050405020304" pitchFamily="18" charset="0"/>
                <a:cs typeface="Times New Roman" panose="02020603050405020304" pitchFamily="18" charset="0"/>
              </a:rPr>
              <a:t>  Inventory carried for the purpose of satisfying demand that exceeds the amount forecasted in a given period</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0938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51993"/>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Role of Safety Inventory</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2133600"/>
            <a:ext cx="8915400" cy="4332514"/>
          </a:xfrm>
        </p:spPr>
        <p:txBody>
          <a:bodyPr>
            <a:normAutofit/>
          </a:bodyPr>
          <a:lstStyle/>
          <a:p>
            <a:r>
              <a:rPr lang="en-US" altLang="en-US" sz="2000" dirty="0">
                <a:latin typeface="Times New Roman" panose="02020603050405020304" pitchFamily="18" charset="0"/>
                <a:cs typeface="Times New Roman" panose="02020603050405020304" pitchFamily="18" charset="0"/>
              </a:rPr>
              <a:t>Average inventory is therefore cycle inventory plus safety inventory</a:t>
            </a:r>
          </a:p>
          <a:p>
            <a:r>
              <a:rPr lang="en-US" altLang="en-US" sz="2000" dirty="0">
                <a:latin typeface="Times New Roman" panose="02020603050405020304" pitchFamily="18" charset="0"/>
                <a:cs typeface="Times New Roman" panose="02020603050405020304" pitchFamily="18" charset="0"/>
              </a:rPr>
              <a:t>There is a fundamental tradeoff:</a:t>
            </a:r>
          </a:p>
          <a:p>
            <a:pPr lvl="1"/>
            <a:r>
              <a:rPr lang="en-US" altLang="en-US" sz="2000" dirty="0">
                <a:latin typeface="Times New Roman" panose="02020603050405020304" pitchFamily="18" charset="0"/>
                <a:cs typeface="Times New Roman" panose="02020603050405020304" pitchFamily="18" charset="0"/>
              </a:rPr>
              <a:t>Raising the level of safety inventory provides higher levels of product availability and customer service</a:t>
            </a:r>
          </a:p>
          <a:p>
            <a:pPr lvl="1"/>
            <a:r>
              <a:rPr lang="en-US" altLang="en-US" sz="2000" dirty="0">
                <a:latin typeface="Times New Roman" panose="02020603050405020304" pitchFamily="18" charset="0"/>
                <a:cs typeface="Times New Roman" panose="02020603050405020304" pitchFamily="18" charset="0"/>
              </a:rPr>
              <a:t>Raising the level of safety inventory also raises the level of average inventory and therefore increases holding costs</a:t>
            </a:r>
          </a:p>
          <a:p>
            <a:pPr lvl="2"/>
            <a:r>
              <a:rPr lang="en-US" altLang="en-US" sz="2000" dirty="0">
                <a:latin typeface="Times New Roman" panose="02020603050405020304" pitchFamily="18" charset="0"/>
                <a:cs typeface="Times New Roman" panose="02020603050405020304" pitchFamily="18" charset="0"/>
              </a:rPr>
              <a:t>Very important in high-tech or other industries where obsolescence is a significant risk (where the value of inventory, such as PCs, can drop in value)</a:t>
            </a:r>
          </a:p>
          <a:p>
            <a:pPr lvl="2"/>
            <a:r>
              <a:rPr lang="en-US" altLang="en-US" sz="2000" dirty="0">
                <a:latin typeface="Times New Roman" panose="02020603050405020304" pitchFamily="18" charset="0"/>
                <a:cs typeface="Times New Roman" panose="02020603050405020304" pitchFamily="18" charset="0"/>
              </a:rPr>
              <a:t>Compaq and Dell in PCs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1557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2341" y="102902"/>
            <a:ext cx="8911687" cy="1280890"/>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The Role of Safety Inventory</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5289242"/>
            <a:ext cx="8915400" cy="1221286"/>
          </a:xfrm>
        </p:spPr>
        <p:txBody>
          <a:bodyPr>
            <a:normAutofit fontScale="92500" lnSpcReduction="10000"/>
          </a:bodyPr>
          <a:lstStyle/>
          <a:p>
            <a:pPr algn="just">
              <a:lnSpc>
                <a:spcPct val="150000"/>
              </a:lnSpc>
              <a:spcBef>
                <a:spcPct val="0"/>
              </a:spcBef>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What is the appropriate level of product availability?</a:t>
            </a:r>
          </a:p>
          <a:p>
            <a:pPr algn="just">
              <a:lnSpc>
                <a:spcPct val="150000"/>
              </a:lnSpc>
              <a:spcBef>
                <a:spcPct val="0"/>
              </a:spcBef>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How much safety inventory is needed for the desired level of product availability?</a:t>
            </a:r>
          </a:p>
          <a:p>
            <a:pPr algn="just">
              <a:lnSpc>
                <a:spcPct val="150000"/>
              </a:lnSpc>
              <a:spcBef>
                <a:spcPct val="0"/>
              </a:spcBef>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What actions can be taken to reduce safety inventory without hurting product availability?</a:t>
            </a:r>
            <a:endParaRPr lang="en-US" altLang="en-US" dirty="0">
              <a:latin typeface="Times New Roman" panose="02020603050405020304" pitchFamily="18" charset="0"/>
              <a:cs typeface="Times New Roman" panose="02020603050405020304" pitchFamily="18" charset="0"/>
            </a:endParaRPr>
          </a:p>
        </p:txBody>
      </p:sp>
      <p:pic>
        <p:nvPicPr>
          <p:cNvPr id="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56560" y="945842"/>
            <a:ext cx="704056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478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Determining the Appropriate</a:t>
            </a:r>
            <a:br>
              <a:rPr lang="en-US" altLang="en-US" b="1" dirty="0">
                <a:solidFill>
                  <a:srgbClr val="FF0000"/>
                </a:solidFill>
                <a:latin typeface="Times New Roman" panose="02020603050405020304" pitchFamily="18" charset="0"/>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Level of Safety Inventory</a:t>
            </a:r>
            <a:endParaRPr lang="en-US" dirty="0"/>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Measuring demand uncertainty</a:t>
            </a:r>
          </a:p>
          <a:p>
            <a:r>
              <a:rPr lang="en-US" altLang="en-US" dirty="0">
                <a:latin typeface="Times New Roman" panose="02020603050405020304" pitchFamily="18" charset="0"/>
                <a:cs typeface="Times New Roman" panose="02020603050405020304" pitchFamily="18" charset="0"/>
              </a:rPr>
              <a:t>Measuring product availability</a:t>
            </a:r>
          </a:p>
          <a:p>
            <a:r>
              <a:rPr lang="en-US" altLang="en-US" dirty="0">
                <a:latin typeface="Times New Roman" panose="02020603050405020304" pitchFamily="18" charset="0"/>
                <a:cs typeface="Times New Roman" panose="02020603050405020304" pitchFamily="18" charset="0"/>
              </a:rPr>
              <a:t>Replenishment policies</a:t>
            </a:r>
          </a:p>
          <a:p>
            <a:r>
              <a:rPr lang="en-US" altLang="en-US" dirty="0">
                <a:latin typeface="Times New Roman" panose="02020603050405020304" pitchFamily="18" charset="0"/>
                <a:cs typeface="Times New Roman" panose="02020603050405020304" pitchFamily="18" charset="0"/>
              </a:rPr>
              <a:t>Evaluating cycle service level and fill rate</a:t>
            </a:r>
          </a:p>
          <a:p>
            <a:r>
              <a:rPr lang="en-US" altLang="en-US" dirty="0">
                <a:latin typeface="Times New Roman" panose="02020603050405020304" pitchFamily="18" charset="0"/>
                <a:cs typeface="Times New Roman" panose="02020603050405020304" pitchFamily="18" charset="0"/>
              </a:rPr>
              <a:t>Evaluating safety level given desired cycle service level or fill rate</a:t>
            </a:r>
          </a:p>
          <a:p>
            <a:r>
              <a:rPr lang="en-US" altLang="en-US" dirty="0">
                <a:latin typeface="Times New Roman" panose="02020603050405020304" pitchFamily="18" charset="0"/>
                <a:cs typeface="Times New Roman" panose="02020603050405020304" pitchFamily="18" charset="0"/>
              </a:rPr>
              <a:t>Impact of required product availability and uncertainty on safety inventory</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1256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Determining the Appropriate</a:t>
            </a:r>
            <a:br>
              <a:rPr lang="en-US" altLang="en-US" b="1" dirty="0">
                <a:solidFill>
                  <a:srgbClr val="FF0000"/>
                </a:solidFill>
                <a:latin typeface="Times New Roman" panose="02020603050405020304" pitchFamily="18" charset="0"/>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Level of Demand Uncertainty</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altLang="en-US" sz="2000" dirty="0">
                <a:latin typeface="Times New Roman" panose="02020603050405020304" pitchFamily="18" charset="0"/>
                <a:cs typeface="Times New Roman" panose="02020603050405020304" pitchFamily="18" charset="0"/>
              </a:rPr>
              <a:t>Appropriate level of safety inventory determined by:</a:t>
            </a:r>
          </a:p>
          <a:p>
            <a:pPr lvl="1"/>
            <a:r>
              <a:rPr lang="en-US" altLang="en-US" sz="2000" dirty="0">
                <a:latin typeface="Times New Roman" panose="02020603050405020304" pitchFamily="18" charset="0"/>
                <a:cs typeface="Times New Roman" panose="02020603050405020304" pitchFamily="18" charset="0"/>
              </a:rPr>
              <a:t>supply or demand uncertainty</a:t>
            </a:r>
          </a:p>
          <a:p>
            <a:pPr lvl="1"/>
            <a:r>
              <a:rPr lang="en-US" altLang="en-US" sz="2000" dirty="0">
                <a:latin typeface="Times New Roman" panose="02020603050405020304" pitchFamily="18" charset="0"/>
                <a:cs typeface="Times New Roman" panose="02020603050405020304" pitchFamily="18" charset="0"/>
              </a:rPr>
              <a:t>desired level of product availability</a:t>
            </a:r>
          </a:p>
          <a:p>
            <a:r>
              <a:rPr lang="en-US" altLang="en-US" sz="2000" dirty="0">
                <a:latin typeface="Times New Roman" panose="02020603050405020304" pitchFamily="18" charset="0"/>
                <a:cs typeface="Times New Roman" panose="02020603050405020304" pitchFamily="18" charset="0"/>
              </a:rPr>
              <a:t>Higher levels of uncertainty require higher levels of safety inventory given a particular desired level of product availability</a:t>
            </a:r>
          </a:p>
          <a:p>
            <a:r>
              <a:rPr lang="en-US" altLang="en-US" sz="2000" dirty="0">
                <a:latin typeface="Times New Roman" panose="02020603050405020304" pitchFamily="18" charset="0"/>
                <a:cs typeface="Times New Roman" panose="02020603050405020304" pitchFamily="18" charset="0"/>
              </a:rPr>
              <a:t>Higher levels of desired product availability require higher levels of safety inventory given a particular level of uncertainty</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4534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Measuring Demand Uncertainty</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2133599"/>
            <a:ext cx="8915400" cy="4136571"/>
          </a:xfrm>
        </p:spPr>
        <p:txBody>
          <a:bodyPr>
            <a:normAutofit/>
          </a:bodyPr>
          <a:lstStyle/>
          <a:p>
            <a:r>
              <a:rPr lang="en-US" altLang="en-US" sz="2000" dirty="0">
                <a:latin typeface="Times New Roman" panose="02020603050405020304" pitchFamily="18" charset="0"/>
                <a:cs typeface="Times New Roman" panose="02020603050405020304" pitchFamily="18" charset="0"/>
              </a:rPr>
              <a:t>Demand has a systematic component and a random component</a:t>
            </a:r>
          </a:p>
          <a:p>
            <a:r>
              <a:rPr lang="en-US" altLang="en-US" sz="2000" dirty="0">
                <a:latin typeface="Times New Roman" panose="02020603050405020304" pitchFamily="18" charset="0"/>
                <a:cs typeface="Times New Roman" panose="02020603050405020304" pitchFamily="18" charset="0"/>
              </a:rPr>
              <a:t>The estimate of the random component is the measure of demand uncertainty</a:t>
            </a:r>
          </a:p>
          <a:p>
            <a:r>
              <a:rPr lang="en-US" altLang="en-US" sz="2000" dirty="0">
                <a:latin typeface="Times New Roman" panose="02020603050405020304" pitchFamily="18" charset="0"/>
                <a:cs typeface="Times New Roman" panose="02020603050405020304" pitchFamily="18" charset="0"/>
              </a:rPr>
              <a:t>Random component is usually estimated by the standard deviation of demand</a:t>
            </a:r>
          </a:p>
          <a:p>
            <a:r>
              <a:rPr lang="en-US" altLang="en-US" sz="2000" dirty="0">
                <a:latin typeface="Times New Roman" panose="02020603050405020304" pitchFamily="18" charset="0"/>
                <a:cs typeface="Times New Roman" panose="02020603050405020304" pitchFamily="18" charset="0"/>
              </a:rPr>
              <a:t>Notation:</a:t>
            </a:r>
          </a:p>
          <a:p>
            <a:pPr lvl="1">
              <a:buFontTx/>
              <a:buNone/>
            </a:pPr>
            <a:r>
              <a:rPr lang="en-US" altLang="en-US" sz="2000" dirty="0">
                <a:latin typeface="Times New Roman" panose="02020603050405020304" pitchFamily="18" charset="0"/>
                <a:cs typeface="Times New Roman" panose="02020603050405020304" pitchFamily="18" charset="0"/>
              </a:rPr>
              <a:t>D = Average demand per period</a:t>
            </a:r>
          </a:p>
          <a:p>
            <a:pPr lvl="1">
              <a:buFontTx/>
              <a:buNone/>
            </a:pPr>
            <a:r>
              <a:rPr lang="en-US" altLang="en-US" sz="2000" dirty="0" err="1">
                <a:latin typeface="Times New Roman" panose="02020603050405020304" pitchFamily="18" charset="0"/>
                <a:cs typeface="Times New Roman" panose="02020603050405020304" pitchFamily="18" charset="0"/>
              </a:rPr>
              <a:t>s</a:t>
            </a:r>
            <a:r>
              <a:rPr lang="en-US" altLang="en-US" sz="2000" baseline="-25000" dirty="0" err="1">
                <a:latin typeface="Times New Roman" panose="02020603050405020304" pitchFamily="18" charset="0"/>
                <a:cs typeface="Times New Roman" panose="02020603050405020304" pitchFamily="18" charset="0"/>
              </a:rPr>
              <a:t>D</a:t>
            </a:r>
            <a:r>
              <a:rPr lang="en-US" altLang="en-US" sz="2000" baseline="-25000"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 standard deviation of demand per period</a:t>
            </a:r>
          </a:p>
          <a:p>
            <a:pPr lvl="1">
              <a:buFontTx/>
              <a:buNone/>
            </a:pPr>
            <a:r>
              <a:rPr lang="en-US" altLang="en-US" sz="2000" dirty="0">
                <a:latin typeface="Times New Roman" panose="02020603050405020304" pitchFamily="18" charset="0"/>
                <a:cs typeface="Times New Roman" panose="02020603050405020304" pitchFamily="18" charset="0"/>
              </a:rPr>
              <a:t>L = lead time = time between when an order is placed and when it is received</a:t>
            </a:r>
          </a:p>
          <a:p>
            <a:r>
              <a:rPr lang="en-US" altLang="en-US" sz="2000" dirty="0">
                <a:latin typeface="Times New Roman" panose="02020603050405020304" pitchFamily="18" charset="0"/>
                <a:cs typeface="Times New Roman" panose="02020603050405020304" pitchFamily="18" charset="0"/>
              </a:rPr>
              <a:t>Uncertainty of demand during lead time is what is important</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3660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2341" y="0"/>
            <a:ext cx="8911687" cy="1280890"/>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Measuring Demand Uncertainty</a:t>
            </a:r>
            <a:endParaRPr lang="en-US"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589212" y="1097280"/>
                <a:ext cx="8915400" cy="4813942"/>
              </a:xfrm>
            </p:spPr>
            <p:txBody>
              <a:bodyPr>
                <a:normAutofit/>
              </a:bodyPr>
              <a:lstStyle/>
              <a:p>
                <a:r>
                  <a:rPr lang="en-US" altLang="en-US" sz="2000" dirty="0" smtClean="0">
                    <a:latin typeface="Times New Roman" panose="02020603050405020304" pitchFamily="18" charset="0"/>
                    <a:cs typeface="Times New Roman" panose="02020603050405020304" pitchFamily="18" charset="0"/>
                  </a:rPr>
                  <a:t>Assume that demand for each period </a:t>
                </a:r>
                <a:r>
                  <a:rPr lang="en-US" altLang="en-US" sz="2000" dirty="0" err="1" smtClean="0">
                    <a:latin typeface="Times New Roman" panose="02020603050405020304" pitchFamily="18" charset="0"/>
                    <a:cs typeface="Times New Roman" panose="02020603050405020304" pitchFamily="18" charset="0"/>
                  </a:rPr>
                  <a:t>i</a:t>
                </a:r>
                <a:r>
                  <a:rPr lang="en-US" altLang="en-US" sz="2000" dirty="0" smtClean="0">
                    <a:latin typeface="Times New Roman" panose="02020603050405020304" pitchFamily="18" charset="0"/>
                    <a:cs typeface="Times New Roman" panose="02020603050405020304" pitchFamily="18" charset="0"/>
                  </a:rPr>
                  <a:t>, </a:t>
                </a:r>
                <a:r>
                  <a:rPr lang="en-US" altLang="en-US" sz="2000" dirty="0" err="1" smtClean="0">
                    <a:latin typeface="Times New Roman" panose="02020603050405020304" pitchFamily="18" charset="0"/>
                    <a:cs typeface="Times New Roman" panose="02020603050405020304" pitchFamily="18" charset="0"/>
                  </a:rPr>
                  <a:t>i</a:t>
                </a:r>
                <a:r>
                  <a:rPr lang="en-US" altLang="en-US" sz="2000" dirty="0" smtClean="0">
                    <a:latin typeface="Times New Roman" panose="02020603050405020304" pitchFamily="18" charset="0"/>
                    <a:cs typeface="Times New Roman" panose="02020603050405020304" pitchFamily="18" charset="0"/>
                  </a:rPr>
                  <a:t>=1,2,3,…L is normally distributed with a mean </a:t>
                </a:r>
                <a14:m>
                  <m:oMath xmlns:m="http://schemas.openxmlformats.org/officeDocument/2006/math">
                    <m:sSub>
                      <m:sSubPr>
                        <m:ctrlPr>
                          <a:rPr lang="en-US" altLang="en-US" sz="2000" i="1" smtClean="0">
                            <a:latin typeface="Cambria Math" panose="02040503050406030204" pitchFamily="18" charset="0"/>
                            <a:cs typeface="Times New Roman" panose="02020603050405020304" pitchFamily="18" charset="0"/>
                          </a:rPr>
                        </m:ctrlPr>
                      </m:sSubPr>
                      <m:e>
                        <m:r>
                          <a:rPr lang="en-US" altLang="en-US" sz="2000" b="0" i="1" smtClean="0">
                            <a:latin typeface="Cambria Math" panose="02040503050406030204" pitchFamily="18" charset="0"/>
                            <a:cs typeface="Times New Roman" panose="02020603050405020304" pitchFamily="18" charset="0"/>
                          </a:rPr>
                          <m:t>𝐷</m:t>
                        </m:r>
                      </m:e>
                      <m:sub>
                        <m:r>
                          <a:rPr lang="en-US" altLang="en-US" sz="2000" b="0" i="1" smtClean="0">
                            <a:latin typeface="Cambria Math" panose="02040503050406030204" pitchFamily="18" charset="0"/>
                            <a:cs typeface="Times New Roman" panose="02020603050405020304" pitchFamily="18" charset="0"/>
                          </a:rPr>
                          <m:t>𝑖</m:t>
                        </m:r>
                      </m:sub>
                    </m:sSub>
                  </m:oMath>
                </a14:m>
                <a:r>
                  <a:rPr lang="en-US" altLang="en-US" sz="2000" dirty="0" smtClean="0">
                    <a:latin typeface="Times New Roman" panose="02020603050405020304" pitchFamily="18" charset="0"/>
                    <a:cs typeface="Times New Roman" panose="02020603050405020304" pitchFamily="18" charset="0"/>
                  </a:rPr>
                  <a:t>and Standard deviation </a:t>
                </a:r>
                <a14:m>
                  <m:oMath xmlns:m="http://schemas.openxmlformats.org/officeDocument/2006/math">
                    <m:sSub>
                      <m:sSubPr>
                        <m:ctrlPr>
                          <a:rPr lang="en-US" altLang="en-US" sz="2000" i="1" smtClean="0">
                            <a:latin typeface="Cambria Math" panose="02040503050406030204" pitchFamily="18" charset="0"/>
                            <a:cs typeface="Times New Roman" panose="02020603050405020304" pitchFamily="18" charset="0"/>
                          </a:rPr>
                        </m:ctrlPr>
                      </m:sSubPr>
                      <m:e>
                        <m:r>
                          <a:rPr lang="en-US" altLang="en-US" sz="2000" i="1" smtClean="0">
                            <a:latin typeface="Cambria Math" panose="02040503050406030204" pitchFamily="18" charset="0"/>
                            <a:ea typeface="Cambria Math" panose="02040503050406030204" pitchFamily="18" charset="0"/>
                            <a:cs typeface="Times New Roman" panose="02020603050405020304" pitchFamily="18" charset="0"/>
                          </a:rPr>
                          <m:t>𝜎</m:t>
                        </m:r>
                      </m:e>
                      <m:sub>
                        <m:r>
                          <a:rPr lang="en-US" altLang="en-US" sz="2000" b="0" i="1" smtClean="0">
                            <a:latin typeface="Cambria Math" panose="02040503050406030204" pitchFamily="18" charset="0"/>
                            <a:cs typeface="Times New Roman" panose="02020603050405020304" pitchFamily="18" charset="0"/>
                          </a:rPr>
                          <m:t>𝑖</m:t>
                        </m:r>
                      </m:sub>
                    </m:sSub>
                  </m:oMath>
                </a14:m>
                <a:r>
                  <a:rPr lang="en-US" altLang="en-US" sz="2000" dirty="0" smtClean="0">
                    <a:latin typeface="Times New Roman" panose="02020603050405020304" pitchFamily="18" charset="0"/>
                    <a:cs typeface="Times New Roman" panose="02020603050405020304" pitchFamily="18" charset="0"/>
                  </a:rPr>
                  <a:t>. </a:t>
                </a:r>
              </a:p>
              <a:p>
                <a:r>
                  <a:rPr lang="en-US" altLang="en-US" sz="2000" dirty="0" smtClean="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US" altLang="en-US" sz="2000" i="1" smtClean="0">
                            <a:latin typeface="Cambria Math" panose="02040503050406030204" pitchFamily="18" charset="0"/>
                            <a:cs typeface="Times New Roman" panose="02020603050405020304" pitchFamily="18" charset="0"/>
                          </a:rPr>
                        </m:ctrlPr>
                      </m:sSubPr>
                      <m:e>
                        <m:r>
                          <a:rPr lang="en-US" altLang="en-US" sz="2000" i="1" smtClean="0">
                            <a:latin typeface="Cambria Math" panose="02040503050406030204" pitchFamily="18" charset="0"/>
                            <a:ea typeface="Cambria Math" panose="02040503050406030204" pitchFamily="18" charset="0"/>
                            <a:cs typeface="Times New Roman" panose="02020603050405020304" pitchFamily="18" charset="0"/>
                          </a:rPr>
                          <m:t>𝜌</m:t>
                        </m:r>
                      </m:e>
                      <m:sub>
                        <m:r>
                          <a:rPr lang="en-US" altLang="en-US" sz="2000" b="0" i="1" smtClean="0">
                            <a:latin typeface="Cambria Math" panose="02040503050406030204" pitchFamily="18" charset="0"/>
                            <a:cs typeface="Times New Roman" panose="02020603050405020304" pitchFamily="18" charset="0"/>
                          </a:rPr>
                          <m:t>𝑖𝑗</m:t>
                        </m:r>
                      </m:sub>
                    </m:sSub>
                  </m:oMath>
                </a14:m>
                <a:r>
                  <a:rPr lang="en-US" altLang="en-US" sz="2000" dirty="0" smtClean="0">
                    <a:latin typeface="Times New Roman" panose="02020603050405020304" pitchFamily="18" charset="0"/>
                    <a:cs typeface="Times New Roman" panose="02020603050405020304" pitchFamily="18" charset="0"/>
                  </a:rPr>
                  <a:t> be the correlation coefficient of demand between periods </a:t>
                </a:r>
                <a:r>
                  <a:rPr lang="en-US" altLang="en-US" sz="2000" dirty="0" err="1" smtClean="0">
                    <a:latin typeface="Times New Roman" panose="02020603050405020304" pitchFamily="18" charset="0"/>
                    <a:cs typeface="Times New Roman" panose="02020603050405020304" pitchFamily="18" charset="0"/>
                  </a:rPr>
                  <a:t>i</a:t>
                </a:r>
                <a:r>
                  <a:rPr lang="en-US" altLang="en-US" sz="2000" dirty="0" smtClean="0">
                    <a:latin typeface="Times New Roman" panose="02020603050405020304" pitchFamily="18" charset="0"/>
                    <a:cs typeface="Times New Roman" panose="02020603050405020304" pitchFamily="18" charset="0"/>
                  </a:rPr>
                  <a:t> and j. </a:t>
                </a:r>
              </a:p>
              <a:p>
                <a:r>
                  <a:rPr lang="en-US" altLang="en-US" sz="2000" dirty="0" smtClean="0">
                    <a:latin typeface="Times New Roman" panose="02020603050405020304" pitchFamily="18" charset="0"/>
                    <a:cs typeface="Times New Roman" panose="02020603050405020304" pitchFamily="18" charset="0"/>
                  </a:rPr>
                  <a:t>The total demand during L periods is normally distributed with a mean of P and a standard deviation of </a:t>
                </a:r>
                <a14:m>
                  <m:oMath xmlns:m="http://schemas.openxmlformats.org/officeDocument/2006/math">
                    <m:r>
                      <a:rPr lang="el-GR" altLang="en-US" sz="2000" i="1" smtClean="0">
                        <a:latin typeface="Cambria Math" panose="02040503050406030204" pitchFamily="18" charset="0"/>
                        <a:cs typeface="Times New Roman" panose="02020603050405020304" pitchFamily="18" charset="0"/>
                      </a:rPr>
                      <m:t>ᾨ</m:t>
                    </m:r>
                  </m:oMath>
                </a14:m>
                <a:r>
                  <a:rPr lang="en-US" altLang="en-US" sz="2000" dirty="0" smtClean="0">
                    <a:latin typeface="Times New Roman" panose="02020603050405020304" pitchFamily="18" charset="0"/>
                    <a:cs typeface="Times New Roman" panose="02020603050405020304" pitchFamily="18" charset="0"/>
                  </a:rPr>
                  <a:t>, where the following are true </a:t>
                </a:r>
              </a:p>
              <a:p>
                <a14:m>
                  <m:oMath xmlns:m="http://schemas.openxmlformats.org/officeDocument/2006/math">
                    <m:r>
                      <a:rPr lang="en-US" altLang="en-US" sz="2000" b="0" i="1" smtClean="0">
                        <a:latin typeface="Cambria Math" panose="02040503050406030204" pitchFamily="18" charset="0"/>
                        <a:cs typeface="Times New Roman" panose="02020603050405020304" pitchFamily="18" charset="0"/>
                      </a:rPr>
                      <m:t>𝑃</m:t>
                    </m:r>
                    <m:r>
                      <a:rPr lang="en-US" altLang="en-US" sz="2000" b="0" i="1" smtClean="0">
                        <a:latin typeface="Cambria Math" panose="02040503050406030204" pitchFamily="18" charset="0"/>
                        <a:cs typeface="Times New Roman" panose="02020603050405020304" pitchFamily="18" charset="0"/>
                      </a:rPr>
                      <m:t>=</m:t>
                    </m:r>
                    <m:sSub>
                      <m:sSubPr>
                        <m:ctrlPr>
                          <a:rPr lang="en-US" altLang="en-US" sz="2000" b="0" i="1" smtClean="0">
                            <a:latin typeface="Cambria Math" panose="02040503050406030204" pitchFamily="18" charset="0"/>
                            <a:cs typeface="Times New Roman" panose="02020603050405020304" pitchFamily="18" charset="0"/>
                          </a:rPr>
                        </m:ctrlPr>
                      </m:sSubPr>
                      <m:e>
                        <m:r>
                          <a:rPr lang="en-US" altLang="en-US" sz="2000" b="0" i="1" smtClean="0">
                            <a:latin typeface="Cambria Math" panose="02040503050406030204" pitchFamily="18" charset="0"/>
                            <a:cs typeface="Times New Roman" panose="02020603050405020304" pitchFamily="18" charset="0"/>
                          </a:rPr>
                          <m:t>𝐷</m:t>
                        </m:r>
                      </m:e>
                      <m:sub>
                        <m:r>
                          <a:rPr lang="en-US" altLang="en-US" sz="2000" b="0" i="1" smtClean="0">
                            <a:latin typeface="Cambria Math" panose="02040503050406030204" pitchFamily="18" charset="0"/>
                            <a:cs typeface="Times New Roman" panose="02020603050405020304" pitchFamily="18" charset="0"/>
                          </a:rPr>
                          <m:t>𝐿</m:t>
                        </m:r>
                      </m:sub>
                    </m:sSub>
                    <m:r>
                      <a:rPr lang="en-US" altLang="en-US" sz="2000" b="0" i="1" smtClean="0">
                        <a:latin typeface="Cambria Math" panose="02040503050406030204" pitchFamily="18" charset="0"/>
                        <a:cs typeface="Times New Roman" panose="02020603050405020304" pitchFamily="18" charset="0"/>
                      </a:rPr>
                      <m:t>=</m:t>
                    </m:r>
                    <m:nary>
                      <m:naryPr>
                        <m:chr m:val="∑"/>
                        <m:ctrlPr>
                          <a:rPr lang="en-US" altLang="en-US" sz="2000" b="0" i="1" smtClean="0">
                            <a:latin typeface="Cambria Math" panose="02040503050406030204" pitchFamily="18" charset="0"/>
                            <a:cs typeface="Times New Roman" panose="02020603050405020304" pitchFamily="18" charset="0"/>
                          </a:rPr>
                        </m:ctrlPr>
                      </m:naryPr>
                      <m:sub>
                        <m:r>
                          <m:rPr>
                            <m:brk m:alnAt="23"/>
                          </m:rPr>
                          <a:rPr lang="en-US" altLang="en-US" sz="2000" b="0" i="1" smtClean="0">
                            <a:latin typeface="Cambria Math" panose="02040503050406030204" pitchFamily="18" charset="0"/>
                            <a:cs typeface="Times New Roman" panose="02020603050405020304" pitchFamily="18" charset="0"/>
                          </a:rPr>
                          <m:t>𝑖</m:t>
                        </m:r>
                        <m:r>
                          <a:rPr lang="en-US" altLang="en-US" sz="2000" b="0" i="1" smtClean="0">
                            <a:latin typeface="Cambria Math" panose="02040503050406030204" pitchFamily="18" charset="0"/>
                            <a:cs typeface="Times New Roman" panose="02020603050405020304" pitchFamily="18" charset="0"/>
                          </a:rPr>
                          <m:t>=1</m:t>
                        </m:r>
                      </m:sub>
                      <m:sup>
                        <m:r>
                          <a:rPr lang="en-US" altLang="en-US" sz="2000" b="0" i="1" smtClean="0">
                            <a:latin typeface="Cambria Math" panose="02040503050406030204" pitchFamily="18" charset="0"/>
                            <a:cs typeface="Times New Roman" panose="02020603050405020304" pitchFamily="18" charset="0"/>
                          </a:rPr>
                          <m:t>𝐿</m:t>
                        </m:r>
                      </m:sup>
                      <m:e>
                        <m:sSub>
                          <m:sSubPr>
                            <m:ctrlPr>
                              <a:rPr lang="en-US" altLang="en-US" sz="2000" b="0" i="1" smtClean="0">
                                <a:latin typeface="Cambria Math" panose="02040503050406030204" pitchFamily="18" charset="0"/>
                                <a:cs typeface="Times New Roman" panose="02020603050405020304" pitchFamily="18" charset="0"/>
                              </a:rPr>
                            </m:ctrlPr>
                          </m:sSubPr>
                          <m:e>
                            <m:r>
                              <a:rPr lang="en-US" altLang="en-US" sz="2000" b="0" i="1" smtClean="0">
                                <a:latin typeface="Cambria Math" panose="02040503050406030204" pitchFamily="18" charset="0"/>
                                <a:cs typeface="Times New Roman" panose="02020603050405020304" pitchFamily="18" charset="0"/>
                              </a:rPr>
                              <m:t>𝐷</m:t>
                            </m:r>
                          </m:e>
                          <m:sub>
                            <m:r>
                              <a:rPr lang="en-US" altLang="en-US" sz="2000" b="0" i="1" smtClean="0">
                                <a:latin typeface="Cambria Math" panose="02040503050406030204" pitchFamily="18" charset="0"/>
                                <a:cs typeface="Times New Roman" panose="02020603050405020304" pitchFamily="18" charset="0"/>
                              </a:rPr>
                              <m:t>𝑖</m:t>
                            </m:r>
                          </m:sub>
                        </m:sSub>
                      </m:e>
                    </m:nary>
                    <m:r>
                      <a:rPr lang="en-US" altLang="en-US" sz="2000" b="0" i="1" smtClean="0">
                        <a:latin typeface="Cambria Math" panose="02040503050406030204" pitchFamily="18" charset="0"/>
                        <a:cs typeface="Times New Roman" panose="02020603050405020304" pitchFamily="18" charset="0"/>
                      </a:rPr>
                      <m:t>=</m:t>
                    </m:r>
                  </m:oMath>
                </a14:m>
                <a:r>
                  <a:rPr lang="el-GR" altLang="en-US" sz="2000" dirty="0">
                    <a:cs typeface="Times New Roman" panose="02020603050405020304" pitchFamily="18" charset="0"/>
                  </a:rPr>
                  <a:t> </a:t>
                </a:r>
                <a14:m>
                  <m:oMath xmlns:m="http://schemas.openxmlformats.org/officeDocument/2006/math">
                    <m:r>
                      <a:rPr lang="el-GR" altLang="en-US" sz="2000" i="1">
                        <a:latin typeface="Cambria Math" panose="02040503050406030204" pitchFamily="18" charset="0"/>
                        <a:cs typeface="Times New Roman" panose="02020603050405020304" pitchFamily="18" charset="0"/>
                      </a:rPr>
                      <m:t>ᾨ</m:t>
                    </m:r>
                  </m:oMath>
                </a14:m>
                <a:r>
                  <a:rPr lang="en-US" altLang="en-US" sz="2000" dirty="0" smtClean="0">
                    <a:latin typeface="Times New Roman" panose="02020603050405020304" pitchFamily="18" charset="0"/>
                    <a:cs typeface="Times New Roman" panose="02020603050405020304" pitchFamily="18" charset="0"/>
                  </a:rPr>
                  <a:t>=</a:t>
                </a:r>
                <a14:m>
                  <m:oMath xmlns:m="http://schemas.openxmlformats.org/officeDocument/2006/math">
                    <m:rad>
                      <m:radPr>
                        <m:degHide m:val="on"/>
                        <m:ctrlPr>
                          <a:rPr lang="en-US" altLang="en-US" sz="2000" i="1" dirty="0" smtClean="0">
                            <a:latin typeface="Cambria Math" panose="02040503050406030204" pitchFamily="18" charset="0"/>
                            <a:cs typeface="Times New Roman" panose="02020603050405020304" pitchFamily="18" charset="0"/>
                          </a:rPr>
                        </m:ctrlPr>
                      </m:radPr>
                      <m:deg/>
                      <m:e>
                        <m:nary>
                          <m:naryPr>
                            <m:chr m:val="∑"/>
                            <m:ctrlPr>
                              <a:rPr lang="en-US" altLang="en-US" sz="2000" i="1" dirty="0" smtClean="0">
                                <a:latin typeface="Cambria Math" panose="02040503050406030204" pitchFamily="18" charset="0"/>
                                <a:cs typeface="Times New Roman" panose="02020603050405020304" pitchFamily="18" charset="0"/>
                              </a:rPr>
                            </m:ctrlPr>
                          </m:naryPr>
                          <m:sub>
                            <m:r>
                              <m:rPr>
                                <m:brk m:alnAt="23"/>
                              </m:rPr>
                              <a:rPr lang="en-US" altLang="en-US" sz="2000" b="0" i="1" dirty="0" smtClean="0">
                                <a:latin typeface="Cambria Math" panose="02040503050406030204" pitchFamily="18" charset="0"/>
                                <a:cs typeface="Times New Roman" panose="02020603050405020304" pitchFamily="18" charset="0"/>
                              </a:rPr>
                              <m:t>𝑖</m:t>
                            </m:r>
                          </m:sub>
                          <m:sup>
                            <m:r>
                              <a:rPr lang="en-US" altLang="en-US" sz="2000" b="0" i="1" dirty="0" smtClean="0">
                                <a:latin typeface="Cambria Math" panose="02040503050406030204" pitchFamily="18" charset="0"/>
                                <a:cs typeface="Times New Roman" panose="02020603050405020304" pitchFamily="18" charset="0"/>
                              </a:rPr>
                              <m:t>𝑘</m:t>
                            </m:r>
                          </m:sup>
                          <m:e>
                            <m:sSubSup>
                              <m:sSubSupPr>
                                <m:ctrlPr>
                                  <a:rPr lang="en-US" altLang="en-US" sz="2000" i="1" dirty="0" smtClean="0">
                                    <a:latin typeface="Cambria Math" panose="02040503050406030204" pitchFamily="18" charset="0"/>
                                    <a:cs typeface="Times New Roman" panose="02020603050405020304" pitchFamily="18" charset="0"/>
                                  </a:rPr>
                                </m:ctrlPr>
                              </m:sSubSupPr>
                              <m:e>
                                <m:r>
                                  <a:rPr lang="en-US" altLang="en-US" sz="2000" i="1" dirty="0" smtClean="0">
                                    <a:latin typeface="Cambria Math" panose="02040503050406030204" pitchFamily="18" charset="0"/>
                                    <a:ea typeface="Cambria Math" panose="02040503050406030204" pitchFamily="18" charset="0"/>
                                    <a:cs typeface="Times New Roman" panose="02020603050405020304" pitchFamily="18" charset="0"/>
                                  </a:rPr>
                                  <m:t>𝜎</m:t>
                                </m:r>
                              </m:e>
                              <m:sub>
                                <m:r>
                                  <a:rPr lang="en-US" altLang="en-US" sz="2000" b="0" i="1" dirty="0" smtClean="0">
                                    <a:latin typeface="Cambria Math" panose="02040503050406030204" pitchFamily="18" charset="0"/>
                                    <a:cs typeface="Times New Roman" panose="02020603050405020304" pitchFamily="18" charset="0"/>
                                  </a:rPr>
                                  <m:t>𝑖</m:t>
                                </m:r>
                              </m:sub>
                              <m:sup>
                                <m:r>
                                  <a:rPr lang="en-US" altLang="en-US" sz="2000" b="0" i="1" dirty="0" smtClean="0">
                                    <a:latin typeface="Cambria Math" panose="02040503050406030204" pitchFamily="18" charset="0"/>
                                    <a:cs typeface="Times New Roman" panose="02020603050405020304" pitchFamily="18" charset="0"/>
                                  </a:rPr>
                                  <m:t>2</m:t>
                                </m:r>
                              </m:sup>
                            </m:sSubSup>
                          </m:e>
                        </m:nary>
                      </m:e>
                    </m:rad>
                  </m:oMath>
                </a14:m>
                <a:r>
                  <a:rPr lang="en-US" altLang="en-US" sz="2000" dirty="0" smtClean="0">
                    <a:latin typeface="Times New Roman" panose="02020603050405020304" pitchFamily="18" charset="0"/>
                    <a:cs typeface="Times New Roman" panose="02020603050405020304" pitchFamily="18" charset="0"/>
                  </a:rPr>
                  <a:t>+2</a:t>
                </a:r>
                <a14:m>
                  <m:oMath xmlns:m="http://schemas.openxmlformats.org/officeDocument/2006/math">
                    <m:nary>
                      <m:naryPr>
                        <m:chr m:val="∑"/>
                        <m:supHide m:val="on"/>
                        <m:ctrlPr>
                          <a:rPr lang="en-US" altLang="en-US" sz="2000" i="1" smtClean="0">
                            <a:latin typeface="Cambria Math" panose="02040503050406030204" pitchFamily="18" charset="0"/>
                            <a:cs typeface="Times New Roman" panose="02020603050405020304" pitchFamily="18" charset="0"/>
                          </a:rPr>
                        </m:ctrlPr>
                      </m:naryPr>
                      <m:sub>
                        <m:r>
                          <m:rPr>
                            <m:brk m:alnAt="7"/>
                          </m:rPr>
                          <a:rPr lang="en-US" altLang="en-US" sz="2000" b="0" i="1" smtClean="0">
                            <a:latin typeface="Cambria Math" panose="02040503050406030204" pitchFamily="18" charset="0"/>
                            <a:cs typeface="Times New Roman" panose="02020603050405020304" pitchFamily="18" charset="0"/>
                          </a:rPr>
                          <m:t>𝑖</m:t>
                        </m:r>
                        <m:r>
                          <a:rPr lang="en-US" altLang="en-US" sz="2000" b="0" i="1" smtClean="0">
                            <a:latin typeface="Cambria Math" panose="02040503050406030204" pitchFamily="18" charset="0"/>
                            <a:cs typeface="Times New Roman" panose="02020603050405020304" pitchFamily="18" charset="0"/>
                          </a:rPr>
                          <m:t>&gt;</m:t>
                        </m:r>
                        <m:r>
                          <a:rPr lang="en-US" altLang="en-US" sz="2000" b="0" i="1" smtClean="0">
                            <a:latin typeface="Cambria Math" panose="02040503050406030204" pitchFamily="18" charset="0"/>
                            <a:cs typeface="Times New Roman" panose="02020603050405020304" pitchFamily="18" charset="0"/>
                          </a:rPr>
                          <m:t>𝑗</m:t>
                        </m:r>
                      </m:sub>
                      <m:sup/>
                      <m:e>
                        <m:sSub>
                          <m:sSubPr>
                            <m:ctrlPr>
                              <a:rPr lang="en-US" altLang="en-US" sz="2000" i="1" smtClean="0">
                                <a:latin typeface="Cambria Math" panose="02040503050406030204" pitchFamily="18" charset="0"/>
                                <a:cs typeface="Times New Roman" panose="02020603050405020304" pitchFamily="18" charset="0"/>
                              </a:rPr>
                            </m:ctrlPr>
                          </m:sSubPr>
                          <m:e>
                            <m:r>
                              <a:rPr lang="en-US" altLang="en-US" sz="2000" i="1" smtClean="0">
                                <a:latin typeface="Cambria Math" panose="02040503050406030204" pitchFamily="18" charset="0"/>
                                <a:ea typeface="Cambria Math" panose="02040503050406030204" pitchFamily="18" charset="0"/>
                                <a:cs typeface="Times New Roman" panose="02020603050405020304" pitchFamily="18" charset="0"/>
                              </a:rPr>
                              <m:t>𝜌</m:t>
                            </m:r>
                          </m:e>
                          <m:sub>
                            <m:r>
                              <a:rPr lang="en-US" altLang="en-US" sz="2000" b="0" i="1" smtClean="0">
                                <a:latin typeface="Cambria Math" panose="02040503050406030204" pitchFamily="18" charset="0"/>
                                <a:cs typeface="Times New Roman" panose="02020603050405020304" pitchFamily="18" charset="0"/>
                              </a:rPr>
                              <m:t>𝑖𝑗</m:t>
                            </m:r>
                          </m:sub>
                        </m:sSub>
                        <m:sSub>
                          <m:sSubPr>
                            <m:ctrlPr>
                              <a:rPr lang="en-US" altLang="en-US" sz="2000" i="1" smtClean="0">
                                <a:latin typeface="Cambria Math" panose="02040503050406030204" pitchFamily="18" charset="0"/>
                                <a:cs typeface="Times New Roman" panose="02020603050405020304" pitchFamily="18" charset="0"/>
                              </a:rPr>
                            </m:ctrlPr>
                          </m:sSubPr>
                          <m:e>
                            <m:r>
                              <a:rPr lang="en-US" altLang="en-US" sz="2000" i="1" smtClean="0">
                                <a:latin typeface="Cambria Math" panose="02040503050406030204" pitchFamily="18" charset="0"/>
                                <a:ea typeface="Cambria Math" panose="02040503050406030204" pitchFamily="18" charset="0"/>
                                <a:cs typeface="Times New Roman" panose="02020603050405020304" pitchFamily="18" charset="0"/>
                              </a:rPr>
                              <m:t>𝜎</m:t>
                            </m:r>
                          </m:e>
                          <m:sub>
                            <m:r>
                              <a:rPr lang="en-US" altLang="en-US" sz="2000" b="0" i="1" smtClean="0">
                                <a:latin typeface="Cambria Math" panose="02040503050406030204" pitchFamily="18" charset="0"/>
                                <a:cs typeface="Times New Roman" panose="02020603050405020304" pitchFamily="18" charset="0"/>
                              </a:rPr>
                              <m:t>𝑖</m:t>
                            </m:r>
                          </m:sub>
                        </m:sSub>
                        <m:sSub>
                          <m:sSubPr>
                            <m:ctrlPr>
                              <a:rPr lang="en-US" altLang="en-US" sz="2000" i="1" smtClean="0">
                                <a:latin typeface="Cambria Math" panose="02040503050406030204" pitchFamily="18" charset="0"/>
                                <a:cs typeface="Times New Roman" panose="02020603050405020304" pitchFamily="18" charset="0"/>
                              </a:rPr>
                            </m:ctrlPr>
                          </m:sSubPr>
                          <m:e>
                            <m:r>
                              <a:rPr lang="en-US" altLang="en-US" sz="2000" i="1" smtClean="0">
                                <a:latin typeface="Cambria Math" panose="02040503050406030204" pitchFamily="18" charset="0"/>
                                <a:ea typeface="Cambria Math" panose="02040503050406030204" pitchFamily="18" charset="0"/>
                                <a:cs typeface="Times New Roman" panose="02020603050405020304" pitchFamily="18" charset="0"/>
                              </a:rPr>
                              <m:t>𝜎</m:t>
                            </m:r>
                          </m:e>
                          <m:sub>
                            <m:r>
                              <a:rPr lang="en-US" altLang="en-US" sz="2000" b="0" i="1" smtClean="0">
                                <a:latin typeface="Cambria Math" panose="02040503050406030204" pitchFamily="18" charset="0"/>
                                <a:cs typeface="Times New Roman" panose="02020603050405020304" pitchFamily="18" charset="0"/>
                              </a:rPr>
                              <m:t>𝑗</m:t>
                            </m:r>
                          </m:sub>
                        </m:sSub>
                      </m:e>
                    </m:nary>
                  </m:oMath>
                </a14:m>
                <a:endParaRPr lang="en-US" altLang="en-US" sz="2000" dirty="0" smtClean="0">
                  <a:latin typeface="Times New Roman" panose="02020603050405020304" pitchFamily="18" charset="0"/>
                  <a:cs typeface="Times New Roman" panose="02020603050405020304" pitchFamily="18" charset="0"/>
                </a:endParaRPr>
              </a:p>
              <a:p>
                <a:r>
                  <a:rPr lang="en-US" altLang="en-US" sz="2000" dirty="0" smtClean="0">
                    <a:latin typeface="Times New Roman" panose="02020603050405020304" pitchFamily="18" charset="0"/>
                    <a:cs typeface="Times New Roman" panose="02020603050405020304" pitchFamily="18" charset="0"/>
                  </a:rPr>
                  <a:t>Demand in two periods is perfectly positive correlated if </a:t>
                </a:r>
                <a14:m>
                  <m:oMath xmlns:m="http://schemas.openxmlformats.org/officeDocument/2006/math">
                    <m:sSub>
                      <m:sSubPr>
                        <m:ctrlPr>
                          <a:rPr lang="en-US" altLang="en-US" sz="2000" i="1">
                            <a:latin typeface="Cambria Math" panose="02040503050406030204" pitchFamily="18" charset="0"/>
                            <a:cs typeface="Times New Roman" panose="02020603050405020304" pitchFamily="18" charset="0"/>
                          </a:rPr>
                        </m:ctrlPr>
                      </m:sSubPr>
                      <m:e>
                        <m:r>
                          <a:rPr lang="en-US" altLang="en-US" sz="2000" i="1">
                            <a:latin typeface="Cambria Math" panose="02040503050406030204" pitchFamily="18" charset="0"/>
                            <a:ea typeface="Cambria Math" panose="02040503050406030204" pitchFamily="18" charset="0"/>
                            <a:cs typeface="Times New Roman" panose="02020603050405020304" pitchFamily="18" charset="0"/>
                          </a:rPr>
                          <m:t>𝜌</m:t>
                        </m:r>
                      </m:e>
                      <m:sub>
                        <m:r>
                          <a:rPr lang="en-US" altLang="en-US" sz="2000" i="1">
                            <a:latin typeface="Cambria Math" panose="02040503050406030204" pitchFamily="18" charset="0"/>
                            <a:cs typeface="Times New Roman" panose="02020603050405020304" pitchFamily="18" charset="0"/>
                          </a:rPr>
                          <m:t>𝑖𝑗</m:t>
                        </m:r>
                      </m:sub>
                    </m:sSub>
                  </m:oMath>
                </a14:m>
                <a:r>
                  <a:rPr lang="en-US" altLang="en-US" sz="2000" dirty="0" smtClean="0">
                    <a:latin typeface="Times New Roman" panose="02020603050405020304" pitchFamily="18" charset="0"/>
                    <a:cs typeface="Times New Roman" panose="02020603050405020304" pitchFamily="18" charset="0"/>
                  </a:rPr>
                  <a:t>=1, </a:t>
                </a:r>
              </a:p>
              <a:p>
                <a:r>
                  <a:rPr lang="en-US" altLang="en-US" sz="2000" dirty="0">
                    <a:latin typeface="Times New Roman" panose="02020603050405020304" pitchFamily="18" charset="0"/>
                    <a:cs typeface="Times New Roman" panose="02020603050405020304" pitchFamily="18" charset="0"/>
                  </a:rPr>
                  <a:t>Demand in two periods is </a:t>
                </a:r>
                <a:r>
                  <a:rPr lang="en-US" altLang="en-US" sz="2000" dirty="0" smtClean="0">
                    <a:latin typeface="Times New Roman" panose="02020603050405020304" pitchFamily="18" charset="0"/>
                    <a:cs typeface="Times New Roman" panose="02020603050405020304" pitchFamily="18" charset="0"/>
                  </a:rPr>
                  <a:t>perfectly negatively correlated </a:t>
                </a:r>
                <a:r>
                  <a:rPr lang="en-US" altLang="en-US" sz="2000" dirty="0">
                    <a:latin typeface="Times New Roman" panose="02020603050405020304" pitchFamily="18" charset="0"/>
                    <a:cs typeface="Times New Roman" panose="02020603050405020304" pitchFamily="18" charset="0"/>
                  </a:rPr>
                  <a:t>if </a:t>
                </a:r>
                <a14:m>
                  <m:oMath xmlns:m="http://schemas.openxmlformats.org/officeDocument/2006/math">
                    <m:sSub>
                      <m:sSubPr>
                        <m:ctrlPr>
                          <a:rPr lang="en-US" altLang="en-US" sz="2000" i="1">
                            <a:latin typeface="Cambria Math" panose="02040503050406030204" pitchFamily="18" charset="0"/>
                            <a:cs typeface="Times New Roman" panose="02020603050405020304" pitchFamily="18" charset="0"/>
                          </a:rPr>
                        </m:ctrlPr>
                      </m:sSubPr>
                      <m:e>
                        <m:r>
                          <a:rPr lang="en-US" altLang="en-US" sz="2000" i="1">
                            <a:latin typeface="Cambria Math" panose="02040503050406030204" pitchFamily="18" charset="0"/>
                            <a:ea typeface="Cambria Math" panose="02040503050406030204" pitchFamily="18" charset="0"/>
                            <a:cs typeface="Times New Roman" panose="02020603050405020304" pitchFamily="18" charset="0"/>
                          </a:rPr>
                          <m:t>𝜌</m:t>
                        </m:r>
                      </m:e>
                      <m:sub>
                        <m:r>
                          <a:rPr lang="en-US" altLang="en-US" sz="2000" i="1">
                            <a:latin typeface="Cambria Math" panose="02040503050406030204" pitchFamily="18" charset="0"/>
                            <a:cs typeface="Times New Roman" panose="02020603050405020304" pitchFamily="18" charset="0"/>
                          </a:rPr>
                          <m:t>𝑖𝑗</m:t>
                        </m:r>
                      </m:sub>
                    </m:sSub>
                  </m:oMath>
                </a14:m>
                <a:r>
                  <a:rPr lang="en-US" altLang="en-US" sz="2000" dirty="0" smtClean="0">
                    <a:latin typeface="Times New Roman" panose="02020603050405020304" pitchFamily="18" charset="0"/>
                    <a:cs typeface="Times New Roman" panose="02020603050405020304" pitchFamily="18" charset="0"/>
                  </a:rPr>
                  <a:t>=-1</a:t>
                </a:r>
                <a:r>
                  <a:rPr lang="en-US" altLang="en-US" sz="2000" dirty="0">
                    <a:latin typeface="Times New Roman" panose="02020603050405020304" pitchFamily="18" charset="0"/>
                    <a:cs typeface="Times New Roman" panose="02020603050405020304" pitchFamily="18" charset="0"/>
                  </a:rPr>
                  <a:t>, </a:t>
                </a:r>
                <a:endParaRPr lang="en-US" altLang="en-US" sz="2000" dirty="0" smtClean="0">
                  <a:latin typeface="Times New Roman" panose="02020603050405020304" pitchFamily="18" charset="0"/>
                  <a:cs typeface="Times New Roman" panose="02020603050405020304" pitchFamily="18" charset="0"/>
                </a:endParaRPr>
              </a:p>
              <a:p>
                <a:r>
                  <a:rPr lang="en-US" altLang="en-US" sz="2000" dirty="0">
                    <a:latin typeface="Times New Roman" panose="02020603050405020304" pitchFamily="18" charset="0"/>
                    <a:cs typeface="Times New Roman" panose="02020603050405020304" pitchFamily="18" charset="0"/>
                  </a:rPr>
                  <a:t>Demand in two periods is </a:t>
                </a:r>
                <a:r>
                  <a:rPr lang="en-US" altLang="en-US" sz="2000" dirty="0" smtClean="0">
                    <a:latin typeface="Times New Roman" panose="02020603050405020304" pitchFamily="18" charset="0"/>
                    <a:cs typeface="Times New Roman" panose="02020603050405020304" pitchFamily="18" charset="0"/>
                  </a:rPr>
                  <a:t>independent if </a:t>
                </a:r>
                <a14:m>
                  <m:oMath xmlns:m="http://schemas.openxmlformats.org/officeDocument/2006/math">
                    <m:sSub>
                      <m:sSubPr>
                        <m:ctrlPr>
                          <a:rPr lang="en-US" altLang="en-US" sz="2000" i="1">
                            <a:latin typeface="Cambria Math" panose="02040503050406030204" pitchFamily="18" charset="0"/>
                            <a:cs typeface="Times New Roman" panose="02020603050405020304" pitchFamily="18" charset="0"/>
                          </a:rPr>
                        </m:ctrlPr>
                      </m:sSubPr>
                      <m:e>
                        <m:r>
                          <a:rPr lang="en-US" altLang="en-US" sz="2000" i="1">
                            <a:latin typeface="Cambria Math" panose="02040503050406030204" pitchFamily="18" charset="0"/>
                            <a:ea typeface="Cambria Math" panose="02040503050406030204" pitchFamily="18" charset="0"/>
                            <a:cs typeface="Times New Roman" panose="02020603050405020304" pitchFamily="18" charset="0"/>
                          </a:rPr>
                          <m:t>𝜌</m:t>
                        </m:r>
                      </m:e>
                      <m:sub>
                        <m:r>
                          <a:rPr lang="en-US" altLang="en-US" sz="2000" i="1">
                            <a:latin typeface="Cambria Math" panose="02040503050406030204" pitchFamily="18" charset="0"/>
                            <a:cs typeface="Times New Roman" panose="02020603050405020304" pitchFamily="18" charset="0"/>
                          </a:rPr>
                          <m:t>𝑖𝑗</m:t>
                        </m:r>
                      </m:sub>
                    </m:sSub>
                  </m:oMath>
                </a14:m>
                <a:r>
                  <a:rPr lang="en-US" altLang="en-US" sz="2000" dirty="0" smtClean="0">
                    <a:latin typeface="Times New Roman" panose="02020603050405020304" pitchFamily="18" charset="0"/>
                    <a:cs typeface="Times New Roman" panose="02020603050405020304" pitchFamily="18" charset="0"/>
                  </a:rPr>
                  <a:t>=0.</a:t>
                </a:r>
                <a:endParaRPr lang="en-US" altLang="en-US" sz="2000" dirty="0">
                  <a:latin typeface="Times New Roman" panose="02020603050405020304" pitchFamily="18" charset="0"/>
                  <a:cs typeface="Times New Roman" panose="02020603050405020304" pitchFamily="18" charset="0"/>
                </a:endParaRPr>
              </a:p>
              <a:p>
                <a:endParaRPr lang="en-US" altLang="en-US" sz="2000" dirty="0" smtClean="0">
                  <a:latin typeface="Times New Roman" panose="02020603050405020304" pitchFamily="18" charset="0"/>
                  <a:cs typeface="Times New Roman" panose="02020603050405020304" pitchFamily="18" charset="0"/>
                </a:endParaRPr>
              </a:p>
              <a:p>
                <a:endParaRPr lang="en-US" alt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589212" y="1097280"/>
                <a:ext cx="8915400" cy="4813942"/>
              </a:xfrm>
              <a:blipFill rotWithShape="0">
                <a:blip r:embed="rId2"/>
                <a:stretch>
                  <a:fillRect l="-684" t="-633"/>
                </a:stretch>
              </a:blipFill>
            </p:spPr>
            <p:txBody>
              <a:bodyPr/>
              <a:lstStyle/>
              <a:p>
                <a:r>
                  <a:rPr lang="en-US">
                    <a:noFill/>
                  </a:rPr>
                  <a:t> </a:t>
                </a:r>
              </a:p>
            </p:txBody>
          </p:sp>
        </mc:Fallback>
      </mc:AlternateContent>
    </p:spTree>
    <p:extLst>
      <p:ext uri="{BB962C8B-B14F-4D97-AF65-F5344CB8AC3E}">
        <p14:creationId xmlns:p14="http://schemas.microsoft.com/office/powerpoint/2010/main" val="3645896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Measuring Demand Uncertainty</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Assume that demand during each period is independent and normally distributed with a mean of D and a standard deviation of </a:t>
                </a:r>
                <a14:m>
                  <m:oMath xmlns:m="http://schemas.openxmlformats.org/officeDocument/2006/math">
                    <m:sSub>
                      <m:sSubPr>
                        <m:ctrlPr>
                          <a:rPr lang="en-US" altLang="en-US" i="1">
                            <a:latin typeface="Cambria Math" panose="02040503050406030204" pitchFamily="18" charset="0"/>
                            <a:cs typeface="Times New Roman" panose="02020603050405020304" pitchFamily="18" charset="0"/>
                          </a:rPr>
                        </m:ctrlPr>
                      </m:sSubPr>
                      <m:e>
                        <m:r>
                          <a:rPr lang="en-US" altLang="en-US" i="1">
                            <a:latin typeface="Cambria Math" panose="02040503050406030204" pitchFamily="18" charset="0"/>
                            <a:ea typeface="Cambria Math" panose="02040503050406030204" pitchFamily="18" charset="0"/>
                            <a:cs typeface="Times New Roman" panose="02020603050405020304" pitchFamily="18" charset="0"/>
                          </a:rPr>
                          <m:t>𝜎</m:t>
                        </m:r>
                      </m:e>
                      <m:sub>
                        <m:r>
                          <a:rPr lang="en-US" altLang="en-US" b="0" i="1" smtClean="0">
                            <a:latin typeface="Cambria Math" panose="02040503050406030204" pitchFamily="18" charset="0"/>
                            <a:ea typeface="Cambria Math" panose="02040503050406030204" pitchFamily="18" charset="0"/>
                            <a:cs typeface="Times New Roman" panose="02020603050405020304" pitchFamily="18" charset="0"/>
                          </a:rPr>
                          <m:t>𝐷</m:t>
                        </m:r>
                      </m:sub>
                    </m:sSub>
                    <m:r>
                      <a:rPr lang="en-US" altLang="en-US" b="0" i="1" smtClean="0">
                        <a:latin typeface="Cambria Math" panose="02040503050406030204" pitchFamily="18" charset="0"/>
                        <a:cs typeface="Times New Roman" panose="02020603050405020304" pitchFamily="18" charset="0"/>
                      </a:rPr>
                      <m:t>. </m:t>
                    </m:r>
                  </m:oMath>
                </a14:m>
                <a:endParaRPr lang="en-US" alt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From above equation, we find the total demand during the L period is normally distributed with a mean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𝐿</m:t>
                        </m:r>
                      </m:sub>
                    </m:sSub>
                  </m:oMath>
                </a14:m>
                <a:r>
                  <a:rPr lang="en-US" dirty="0" smtClean="0">
                    <a:latin typeface="Times New Roman" panose="02020603050405020304" pitchFamily="18" charset="0"/>
                    <a:cs typeface="Times New Roman" panose="02020603050405020304" pitchFamily="18" charset="0"/>
                  </a:rPr>
                  <a:t> and standard deviation of </a:t>
                </a:r>
                <a14:m>
                  <m:oMath xmlns:m="http://schemas.openxmlformats.org/officeDocument/2006/math">
                    <m:sSub>
                      <m:sSubPr>
                        <m:ctrlPr>
                          <a:rPr lang="en-US" altLang="en-US" i="1">
                            <a:latin typeface="Cambria Math" panose="02040503050406030204" pitchFamily="18" charset="0"/>
                            <a:cs typeface="Times New Roman" panose="02020603050405020304" pitchFamily="18" charset="0"/>
                          </a:rPr>
                        </m:ctrlPr>
                      </m:sSubPr>
                      <m:e>
                        <m:r>
                          <a:rPr lang="en-US" altLang="en-US" i="1">
                            <a:latin typeface="Cambria Math" panose="02040503050406030204" pitchFamily="18" charset="0"/>
                            <a:ea typeface="Cambria Math" panose="02040503050406030204" pitchFamily="18" charset="0"/>
                            <a:cs typeface="Times New Roman" panose="02020603050405020304" pitchFamily="18" charset="0"/>
                          </a:rPr>
                          <m:t>𝜎</m:t>
                        </m:r>
                      </m:e>
                      <m:sub>
                        <m:r>
                          <a:rPr lang="en-US" altLang="en-US" b="0" i="1" smtClean="0">
                            <a:latin typeface="Cambria Math" panose="02040503050406030204" pitchFamily="18" charset="0"/>
                            <a:ea typeface="Cambria Math" panose="02040503050406030204" pitchFamily="18" charset="0"/>
                            <a:cs typeface="Times New Roman" panose="02020603050405020304" pitchFamily="18" charset="0"/>
                          </a:rPr>
                          <m:t>𝐿</m:t>
                        </m:r>
                      </m:sub>
                    </m:sSub>
                    <m:r>
                      <a:rPr lang="en-US" altLang="en-US"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US" dirty="0" smtClean="0">
                    <a:latin typeface="Times New Roman" panose="02020603050405020304" pitchFamily="18" charset="0"/>
                    <a:cs typeface="Times New Roman" panose="02020603050405020304" pitchFamily="18" charset="0"/>
                  </a:rPr>
                  <a:t> where the following is true </a:t>
                </a:r>
              </a:p>
              <a:p>
                <a:pPr/>
                <a:r>
                  <a:rPr lang="en-US" dirty="0" smtClean="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𝐿</m:t>
                        </m:r>
                      </m:sub>
                    </m:sSub>
                    <m:r>
                      <a:rPr lang="en-US" b="0" i="1" smtClean="0">
                        <a:latin typeface="Cambria Math" panose="02040503050406030204" pitchFamily="18" charset="0"/>
                      </a:rPr>
                      <m:t>=</m:t>
                    </m:r>
                    <m:r>
                      <a:rPr lang="en-US" b="0" i="1" smtClean="0">
                        <a:latin typeface="Cambria Math" panose="02040503050406030204" pitchFamily="18" charset="0"/>
                      </a:rPr>
                      <m:t>𝐿𝐷</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𝜎</m:t>
                        </m:r>
                      </m:e>
                      <m:sub>
                        <m:r>
                          <a:rPr lang="en-US" b="0" i="1" smtClean="0">
                            <a:latin typeface="Cambria Math" panose="02040503050406030204" pitchFamily="18" charset="0"/>
                          </a:rPr>
                          <m:t>𝐿</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𝐿</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𝜎</m:t>
                            </m:r>
                          </m:e>
                          <m:sub>
                            <m:r>
                              <a:rPr lang="en-US" b="0" i="1" smtClean="0">
                                <a:latin typeface="Cambria Math" panose="02040503050406030204" pitchFamily="18" charset="0"/>
                              </a:rPr>
                              <m:t>𝐷</m:t>
                            </m:r>
                          </m:sub>
                        </m:sSub>
                      </m:e>
                    </m:rad>
                  </m:oMath>
                </a14:m>
                <a:endParaRPr lang="en-US" dirty="0" smtClean="0">
                  <a:latin typeface="Times New Roman" panose="02020603050405020304" pitchFamily="18" charset="0"/>
                  <a:cs typeface="Times New Roman" panose="02020603050405020304" pitchFamily="18" charset="0"/>
                </a:endParaRPr>
              </a:p>
              <a:p>
                <a:pPr/>
                <a:r>
                  <a:rPr lang="en-US" dirty="0" smtClean="0">
                    <a:latin typeface="Times New Roman" panose="02020603050405020304" pitchFamily="18" charset="0"/>
                    <a:cs typeface="Times New Roman" panose="02020603050405020304" pitchFamily="18" charset="0"/>
                  </a:rPr>
                  <a:t>Coefficient of variation (cv), which is the ratio of the standard deviation of the mean. Given Demand with a mean of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𝜇</m:t>
                    </m:r>
                  </m:oMath>
                </a14:m>
                <a:r>
                  <a:rPr lang="en-US" dirty="0" smtClean="0">
                    <a:latin typeface="Times New Roman" panose="02020603050405020304" pitchFamily="18" charset="0"/>
                    <a:cs typeface="Times New Roman" panose="02020603050405020304" pitchFamily="18" charset="0"/>
                  </a:rPr>
                  <a:t> and a standard deviation of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𝜎</m:t>
                    </m:r>
                    <m:r>
                      <a:rPr lang="en-US"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b="0" i="0" smtClean="0">
                        <a:latin typeface="Cambria Math" panose="02040503050406030204" pitchFamily="18" charset="0"/>
                        <a:ea typeface="Cambria Math" panose="02040503050406030204" pitchFamily="18" charset="0"/>
                        <a:cs typeface="Times New Roman" panose="02020603050405020304" pitchFamily="18" charset="0"/>
                      </a:rPr>
                      <m:t>we</m:t>
                    </m:r>
                    <m:r>
                      <a:rPr lang="en-US"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b="0" i="0" smtClean="0">
                        <a:latin typeface="Cambria Math" panose="02040503050406030204" pitchFamily="18" charset="0"/>
                        <a:ea typeface="Cambria Math" panose="02040503050406030204" pitchFamily="18" charset="0"/>
                        <a:cs typeface="Times New Roman" panose="02020603050405020304" pitchFamily="18" charset="0"/>
                      </a:rPr>
                      <m:t>have</m:t>
                    </m:r>
                    <m:r>
                      <a:rPr lang="en-US" b="0" i="0" smtClean="0">
                        <a:latin typeface="Cambria Math" panose="02040503050406030204" pitchFamily="18" charset="0"/>
                        <a:ea typeface="Cambria Math" panose="02040503050406030204" pitchFamily="18" charset="0"/>
                        <a:cs typeface="Times New Roman" panose="02020603050405020304" pitchFamily="18" charset="0"/>
                      </a:rPr>
                      <m:t> </m:t>
                    </m:r>
                  </m:oMath>
                </a14:m>
                <a:endParaRPr lang="en-US" b="0" dirty="0" smtClean="0">
                  <a:latin typeface="Times New Roman" panose="02020603050405020304" pitchFamily="18" charset="0"/>
                  <a:ea typeface="Cambria Math" panose="02040503050406030204" pitchFamily="18" charset="0"/>
                  <a:cs typeface="Times New Roman" panose="02020603050405020304" pitchFamily="18" charset="0"/>
                </a:endParaRPr>
              </a:p>
              <a:p>
                <a:pPr/>
                <a14:m>
                  <m:oMath xmlns:m="http://schemas.openxmlformats.org/officeDocument/2006/math">
                    <m:r>
                      <a:rPr lang="en-US" b="0" i="1" smtClean="0">
                        <a:latin typeface="Cambria Math" panose="02040503050406030204" pitchFamily="18" charset="0"/>
                        <a:cs typeface="Times New Roman" panose="02020603050405020304" pitchFamily="18" charset="0"/>
                      </a:rPr>
                      <m:t>                                                                    </m:t>
                    </m:r>
                    <m:r>
                      <a:rPr lang="en-US" b="0" i="1" smtClean="0">
                        <a:latin typeface="Cambria Math" panose="02040503050406030204" pitchFamily="18" charset="0"/>
                        <a:cs typeface="Times New Roman" panose="02020603050405020304" pitchFamily="18" charset="0"/>
                      </a:rPr>
                      <m:t>𝑐𝑣</m:t>
                    </m:r>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ea typeface="Cambria Math" panose="02040503050406030204" pitchFamily="18" charset="0"/>
                            <a:cs typeface="Times New Roman" panose="02020603050405020304" pitchFamily="18" charset="0"/>
                          </a:rPr>
                          <m:t>𝜎</m:t>
                        </m:r>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𝜇</m:t>
                        </m:r>
                      </m:den>
                    </m:f>
                  </m:oMath>
                </a14:m>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479" t="-806"/>
                </a:stretch>
              </a:blipFill>
            </p:spPr>
            <p:txBody>
              <a:bodyPr/>
              <a:lstStyle/>
              <a:p>
                <a:r>
                  <a:rPr lang="en-US">
                    <a:noFill/>
                  </a:rPr>
                  <a:t> </a:t>
                </a:r>
              </a:p>
            </p:txBody>
          </p:sp>
        </mc:Fallback>
      </mc:AlternateContent>
    </p:spTree>
    <p:extLst>
      <p:ext uri="{BB962C8B-B14F-4D97-AF65-F5344CB8AC3E}">
        <p14:creationId xmlns:p14="http://schemas.microsoft.com/office/powerpoint/2010/main" val="2320533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Measuring Product Availability</a:t>
            </a:r>
            <a:endParaRPr lang="en-US" dirty="0"/>
          </a:p>
        </p:txBody>
      </p:sp>
      <p:sp>
        <p:nvSpPr>
          <p:cNvPr id="3" name="Content Placeholder 2"/>
          <p:cNvSpPr>
            <a:spLocks noGrp="1"/>
          </p:cNvSpPr>
          <p:nvPr>
            <p:ph idx="1"/>
          </p:nvPr>
        </p:nvSpPr>
        <p:spPr/>
        <p:txBody>
          <a:bodyPr>
            <a:normAutofit/>
          </a:bodyPr>
          <a:lstStyle/>
          <a:p>
            <a:r>
              <a:rPr lang="en-US" altLang="en-US" sz="2000" b="1" u="sng" dirty="0">
                <a:solidFill>
                  <a:schemeClr val="tx1"/>
                </a:solidFill>
                <a:latin typeface="Times New Roman" panose="02020603050405020304" pitchFamily="18" charset="0"/>
                <a:cs typeface="Times New Roman" panose="02020603050405020304" pitchFamily="18" charset="0"/>
              </a:rPr>
              <a:t>Product availability:</a:t>
            </a:r>
            <a:r>
              <a:rPr lang="en-US" altLang="en-US" sz="2000" b="1" dirty="0">
                <a:solidFill>
                  <a:schemeClr val="tx1"/>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a firm’s ability to fill a customer’s order out of available inventory</a:t>
            </a:r>
          </a:p>
          <a:p>
            <a:r>
              <a:rPr lang="en-US" altLang="en-US" sz="2000" b="1" u="sng" dirty="0" err="1">
                <a:solidFill>
                  <a:schemeClr val="tx1"/>
                </a:solidFill>
                <a:latin typeface="Times New Roman" panose="02020603050405020304" pitchFamily="18" charset="0"/>
                <a:cs typeface="Times New Roman" panose="02020603050405020304" pitchFamily="18" charset="0"/>
              </a:rPr>
              <a:t>Stockout</a:t>
            </a:r>
            <a:r>
              <a:rPr lang="en-US" altLang="en-US" sz="2000" u="sng" dirty="0">
                <a:latin typeface="Times New Roman" panose="02020603050405020304" pitchFamily="18" charset="0"/>
                <a:cs typeface="Times New Roman" panose="02020603050405020304" pitchFamily="18" charset="0"/>
              </a:rPr>
              <a:t>:</a:t>
            </a:r>
            <a:r>
              <a:rPr lang="en-US" altLang="en-US" sz="2000" dirty="0">
                <a:latin typeface="Times New Roman" panose="02020603050405020304" pitchFamily="18" charset="0"/>
                <a:cs typeface="Times New Roman" panose="02020603050405020304" pitchFamily="18" charset="0"/>
              </a:rPr>
              <a:t> a customer order arrives when product is not available</a:t>
            </a:r>
          </a:p>
          <a:p>
            <a:r>
              <a:rPr lang="en-US" altLang="en-US" sz="2000" b="1" u="sng" dirty="0">
                <a:solidFill>
                  <a:schemeClr val="tx1"/>
                </a:solidFill>
                <a:latin typeface="Times New Roman" panose="02020603050405020304" pitchFamily="18" charset="0"/>
                <a:cs typeface="Times New Roman" panose="02020603050405020304" pitchFamily="18" charset="0"/>
              </a:rPr>
              <a:t>Product fill rate (</a:t>
            </a:r>
            <a:r>
              <a:rPr lang="en-US" altLang="en-US" sz="2000" b="1" u="sng" dirty="0" err="1">
                <a:solidFill>
                  <a:schemeClr val="tx1"/>
                </a:solidFill>
                <a:latin typeface="Times New Roman" panose="02020603050405020304" pitchFamily="18" charset="0"/>
                <a:cs typeface="Times New Roman" panose="02020603050405020304" pitchFamily="18" charset="0"/>
              </a:rPr>
              <a:t>fr</a:t>
            </a:r>
            <a:r>
              <a:rPr lang="en-US" altLang="en-US" sz="2000" b="1" u="sng" dirty="0">
                <a:solidFill>
                  <a:schemeClr val="tx1"/>
                </a:solidFill>
                <a:latin typeface="Times New Roman" panose="02020603050405020304" pitchFamily="18" charset="0"/>
                <a:cs typeface="Times New Roman" panose="02020603050405020304" pitchFamily="18" charset="0"/>
              </a:rPr>
              <a:t>):</a:t>
            </a:r>
            <a:r>
              <a:rPr lang="en-US" altLang="en-US" sz="2000" b="1" dirty="0">
                <a:solidFill>
                  <a:schemeClr val="tx1"/>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fraction of demand that is satisfied from product in inventory</a:t>
            </a:r>
          </a:p>
          <a:p>
            <a:r>
              <a:rPr lang="en-US" altLang="en-US" sz="2000" b="1" u="sng" dirty="0">
                <a:solidFill>
                  <a:schemeClr val="tx1"/>
                </a:solidFill>
                <a:latin typeface="Times New Roman" panose="02020603050405020304" pitchFamily="18" charset="0"/>
                <a:cs typeface="Times New Roman" panose="02020603050405020304" pitchFamily="18" charset="0"/>
              </a:rPr>
              <a:t>Order fill rate:</a:t>
            </a:r>
            <a:r>
              <a:rPr lang="en-US" altLang="en-US" sz="2000" b="1" dirty="0">
                <a:solidFill>
                  <a:schemeClr val="tx1"/>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fraction of orders that are filled from available inventory</a:t>
            </a:r>
          </a:p>
          <a:p>
            <a:r>
              <a:rPr lang="en-US" altLang="en-US" sz="2000" b="1" u="sng" dirty="0">
                <a:solidFill>
                  <a:schemeClr val="tx1"/>
                </a:solidFill>
                <a:latin typeface="Times New Roman" panose="02020603050405020304" pitchFamily="18" charset="0"/>
                <a:cs typeface="Times New Roman" panose="02020603050405020304" pitchFamily="18" charset="0"/>
              </a:rPr>
              <a:t>Cycle service level:</a:t>
            </a:r>
            <a:r>
              <a:rPr lang="en-US" altLang="en-US" sz="2000" b="1" dirty="0">
                <a:solidFill>
                  <a:schemeClr val="tx1"/>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fraction of replenishment cycles that end with all customer demand met</a:t>
            </a:r>
          </a:p>
          <a:p>
            <a:endParaRPr lang="en-US" sz="2000" dirty="0"/>
          </a:p>
        </p:txBody>
      </p:sp>
    </p:spTree>
    <p:extLst>
      <p:ext uri="{BB962C8B-B14F-4D97-AF65-F5344CB8AC3E}">
        <p14:creationId xmlns:p14="http://schemas.microsoft.com/office/powerpoint/2010/main" val="2690631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Replenishment Policies</a:t>
            </a:r>
            <a:endParaRPr lang="en-US" dirty="0"/>
          </a:p>
        </p:txBody>
      </p:sp>
      <p:sp>
        <p:nvSpPr>
          <p:cNvPr id="3" name="Content Placeholder 2"/>
          <p:cNvSpPr>
            <a:spLocks noGrp="1"/>
          </p:cNvSpPr>
          <p:nvPr>
            <p:ph idx="1"/>
          </p:nvPr>
        </p:nvSpPr>
        <p:spPr/>
        <p:txBody>
          <a:bodyPr>
            <a:normAutofit/>
          </a:bodyPr>
          <a:lstStyle/>
          <a:p>
            <a:r>
              <a:rPr lang="en-US" altLang="en-US" sz="2000" b="1" u="sng" dirty="0">
                <a:latin typeface="Times New Roman" panose="02020603050405020304" pitchFamily="18" charset="0"/>
                <a:cs typeface="Times New Roman" panose="02020603050405020304" pitchFamily="18" charset="0"/>
              </a:rPr>
              <a:t>Replenishment policy:</a:t>
            </a:r>
            <a:r>
              <a:rPr lang="en-US" altLang="en-US" sz="2000" b="1"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decisions regarding when to reorder and how much to reorder</a:t>
            </a:r>
          </a:p>
          <a:p>
            <a:r>
              <a:rPr lang="en-US" altLang="en-US" sz="2000" b="1" u="sng" dirty="0">
                <a:latin typeface="Times New Roman" panose="02020603050405020304" pitchFamily="18" charset="0"/>
                <a:cs typeface="Times New Roman" panose="02020603050405020304" pitchFamily="18" charset="0"/>
              </a:rPr>
              <a:t>Continuous review:</a:t>
            </a:r>
            <a:r>
              <a:rPr lang="en-US" altLang="en-US" sz="2000" b="1"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inventory is continuously monitored and an order of size Q is placed when the inventory level reaches the reorder point ROP</a:t>
            </a:r>
          </a:p>
          <a:p>
            <a:r>
              <a:rPr lang="en-US" altLang="en-US" sz="2000" b="1" u="sng" dirty="0">
                <a:latin typeface="Times New Roman" panose="02020603050405020304" pitchFamily="18" charset="0"/>
                <a:cs typeface="Times New Roman" panose="02020603050405020304" pitchFamily="18" charset="0"/>
              </a:rPr>
              <a:t>Periodic review:</a:t>
            </a:r>
            <a:r>
              <a:rPr lang="en-US" altLang="en-US" sz="2000" b="1"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inventory is checked at regular (periodic) intervals and an order is placed to raise the inventory to a specified threshold (the “order-up-to” level)</a:t>
            </a:r>
          </a:p>
          <a:p>
            <a:endParaRPr lang="en-US" sz="2000" dirty="0">
              <a:latin typeface="Times New Roman" panose="02020603050405020304"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464270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Continuous Review Policy: Safety Inventory and Cycle Service Level</a:t>
            </a:r>
            <a:endParaRPr lang="en-US" dirty="0"/>
          </a:p>
        </p:txBody>
      </p:sp>
      <p:sp>
        <p:nvSpPr>
          <p:cNvPr id="3" name="Content Placeholder 2"/>
          <p:cNvSpPr>
            <a:spLocks noGrp="1"/>
          </p:cNvSpPr>
          <p:nvPr>
            <p:ph idx="1"/>
          </p:nvPr>
        </p:nvSpPr>
        <p:spPr/>
        <p:txBody>
          <a:bodyPr/>
          <a:lstStyle/>
          <a:p>
            <a:pPr>
              <a:lnSpc>
                <a:spcPct val="150000"/>
              </a:lnSpc>
              <a:defRPr/>
            </a:pPr>
            <a:r>
              <a:rPr lang="en-US" dirty="0">
                <a:latin typeface="Times New Roman" panose="02020603050405020304" pitchFamily="18" charset="0"/>
                <a:cs typeface="Times New Roman" panose="02020603050405020304" pitchFamily="18" charset="0"/>
              </a:rPr>
              <a:t>Evaluating Safety Inventory Given a Replenishment Policy</a:t>
            </a:r>
          </a:p>
          <a:p>
            <a:pPr marL="0" indent="0">
              <a:lnSpc>
                <a:spcPct val="150000"/>
              </a:lnSpc>
              <a:buFontTx/>
              <a:buNone/>
              <a:defRPr/>
            </a:pPr>
            <a:endParaRPr lang="en-US" dirty="0">
              <a:latin typeface="Times New Roman" panose="02020603050405020304" pitchFamily="18" charset="0"/>
              <a:cs typeface="Times New Roman" panose="02020603050405020304" pitchFamily="18" charset="0"/>
            </a:endParaRPr>
          </a:p>
          <a:p>
            <a:pPr marL="0" indent="0" algn="ctr">
              <a:lnSpc>
                <a:spcPct val="150000"/>
              </a:lnSpc>
              <a:spcAft>
                <a:spcPts val="1200"/>
              </a:spcAft>
              <a:buFontTx/>
              <a:buNone/>
              <a:defRPr/>
            </a:pPr>
            <a:r>
              <a:rPr lang="en-US" dirty="0">
                <a:latin typeface="Times New Roman" panose="02020603050405020304" pitchFamily="18" charset="0"/>
                <a:cs typeface="Times New Roman" panose="02020603050405020304" pitchFamily="18" charset="0"/>
              </a:rPr>
              <a:t>Expected demand during lead time = </a:t>
            </a:r>
            <a:r>
              <a:rPr lang="en-US" i="1" dirty="0">
                <a:latin typeface="Times New Roman" panose="02020603050405020304" pitchFamily="18" charset="0"/>
                <a:cs typeface="Times New Roman" panose="02020603050405020304" pitchFamily="18" charset="0"/>
              </a:rPr>
              <a:t>D </a:t>
            </a:r>
            <a:r>
              <a:rPr lang="en-US" dirty="0">
                <a:latin typeface="Times New Roman" panose="02020603050405020304" pitchFamily="18" charset="0"/>
                <a:cs typeface="Times New Roman" panose="02020603050405020304" pitchFamily="18" charset="0"/>
              </a:rPr>
              <a:t>x</a:t>
            </a:r>
            <a:r>
              <a:rPr lang="en-US" i="1" dirty="0">
                <a:latin typeface="Times New Roman" panose="02020603050405020304" pitchFamily="18" charset="0"/>
                <a:cs typeface="Times New Roman" panose="02020603050405020304" pitchFamily="18" charset="0"/>
              </a:rPr>
              <a:t> L</a:t>
            </a:r>
          </a:p>
          <a:p>
            <a:pPr marL="0" indent="0" algn="ctr">
              <a:lnSpc>
                <a:spcPct val="150000"/>
              </a:lnSpc>
              <a:spcAft>
                <a:spcPts val="1200"/>
              </a:spcAft>
              <a:buFontTx/>
              <a:buNone/>
              <a:defRPr/>
            </a:pPr>
            <a:r>
              <a:rPr lang="en-US" dirty="0">
                <a:latin typeface="Times New Roman" panose="02020603050405020304" pitchFamily="18" charset="0"/>
                <a:cs typeface="Times New Roman" panose="02020603050405020304" pitchFamily="18" charset="0"/>
              </a:rPr>
              <a:t>Safety inventory, </a:t>
            </a:r>
            <a:r>
              <a:rPr lang="en-US" i="1" dirty="0" err="1">
                <a:latin typeface="Times New Roman" panose="02020603050405020304" pitchFamily="18" charset="0"/>
                <a:cs typeface="Times New Roman" panose="02020603050405020304" pitchFamily="18" charset="0"/>
              </a:rPr>
              <a:t>ss</a:t>
            </a:r>
            <a:r>
              <a:rPr lang="en-US" dirty="0">
                <a:latin typeface="Times New Roman" panose="02020603050405020304" pitchFamily="18" charset="0"/>
                <a:cs typeface="Times New Roman" panose="02020603050405020304" pitchFamily="18" charset="0"/>
              </a:rPr>
              <a:t> = ROP – </a:t>
            </a:r>
            <a:r>
              <a:rPr lang="en-US" i="1" dirty="0">
                <a:latin typeface="Times New Roman" panose="02020603050405020304" pitchFamily="18" charset="0"/>
                <a:cs typeface="Times New Roman" panose="02020603050405020304" pitchFamily="18" charset="0"/>
              </a:rPr>
              <a:t>D </a:t>
            </a:r>
            <a:r>
              <a:rPr lang="en-US" dirty="0">
                <a:latin typeface="Times New Roman" panose="02020603050405020304" pitchFamily="18" charset="0"/>
                <a:cs typeface="Times New Roman" panose="02020603050405020304" pitchFamily="18" charset="0"/>
              </a:rPr>
              <a:t>x</a:t>
            </a:r>
            <a:r>
              <a:rPr lang="en-US" i="1" dirty="0">
                <a:latin typeface="Times New Roman" panose="02020603050405020304" pitchFamily="18" charset="0"/>
                <a:cs typeface="Times New Roman" panose="02020603050405020304" pitchFamily="18" charset="0"/>
              </a:rPr>
              <a:t> L</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0876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Example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buFontTx/>
              <a:buNone/>
            </a:pPr>
            <a:r>
              <a:rPr lang="en-US" altLang="en-US" dirty="0">
                <a:latin typeface="Times New Roman" panose="02020603050405020304" pitchFamily="18" charset="0"/>
                <a:cs typeface="Times New Roman" panose="02020603050405020304" pitchFamily="18" charset="0"/>
              </a:rPr>
              <a:t>Assume that weekly demand for phones at B&amp;M office supplies is normally distributed, with a mean of 2500 and standard deviation of 500. The manufacturer takes two weeks to fill an order placed by the B&amp;M manager. The store manager currently orders 10000 phones when the inventory on hand drops to 6000. Evaluate the safety inventory and the average inventory carried by B&amp;M. Also the average time a phone spends at B&amp;M.</a:t>
            </a:r>
          </a:p>
        </p:txBody>
      </p:sp>
    </p:spTree>
    <p:extLst>
      <p:ext uri="{BB962C8B-B14F-4D97-AF65-F5344CB8AC3E}">
        <p14:creationId xmlns:p14="http://schemas.microsoft.com/office/powerpoint/2010/main" val="1260362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11.1: Estimating Safety Inventory (Continuous Review Policy)</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1" y="2133600"/>
            <a:ext cx="9337177" cy="4058194"/>
          </a:xfrm>
        </p:spPr>
        <p:txBody>
          <a:bodyPr>
            <a:normAutofit/>
          </a:bodyPr>
          <a:lstStyle/>
          <a:p>
            <a:pPr>
              <a:buFont typeface="Monotype Sorts" pitchFamily="2" charset="2"/>
              <a:buNone/>
            </a:pPr>
            <a:r>
              <a:rPr lang="en-US" altLang="en-US" sz="2000" i="1" dirty="0">
                <a:solidFill>
                  <a:schemeClr val="hlink"/>
                </a:solidFill>
                <a:latin typeface="Times New Roman" panose="02020603050405020304" pitchFamily="18" charset="0"/>
                <a:cs typeface="Times New Roman" panose="02020603050405020304" pitchFamily="18" charset="0"/>
              </a:rPr>
              <a:t>D =</a:t>
            </a:r>
            <a:r>
              <a:rPr lang="en-US" altLang="en-US" sz="2000" dirty="0">
                <a:solidFill>
                  <a:schemeClr val="hlink"/>
                </a:solidFill>
                <a:latin typeface="Times New Roman" panose="02020603050405020304" pitchFamily="18" charset="0"/>
                <a:cs typeface="Times New Roman" panose="02020603050405020304" pitchFamily="18" charset="0"/>
              </a:rPr>
              <a:t> 2,500/week; </a:t>
            </a:r>
            <a:r>
              <a:rPr lang="en-US" altLang="en-US" sz="2000" dirty="0">
                <a:solidFill>
                  <a:schemeClr val="hlink"/>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000" i="1" baseline="-25000" dirty="0">
                <a:solidFill>
                  <a:schemeClr val="hlink"/>
                </a:solidFill>
                <a:latin typeface="Times New Roman" panose="02020603050405020304" pitchFamily="18" charset="0"/>
                <a:cs typeface="Times New Roman" panose="02020603050405020304" pitchFamily="18" charset="0"/>
                <a:sym typeface="tci1" pitchFamily="2" charset="2"/>
              </a:rPr>
              <a:t>D =</a:t>
            </a:r>
            <a:r>
              <a:rPr lang="en-US" altLang="en-US" sz="2000" dirty="0">
                <a:solidFill>
                  <a:schemeClr val="hlink"/>
                </a:solidFill>
                <a:latin typeface="Times New Roman" panose="02020603050405020304" pitchFamily="18" charset="0"/>
                <a:cs typeface="Times New Roman" panose="02020603050405020304" pitchFamily="18" charset="0"/>
              </a:rPr>
              <a:t> 500</a:t>
            </a:r>
          </a:p>
          <a:p>
            <a:pPr>
              <a:buFont typeface="Monotype Sorts" pitchFamily="2" charset="2"/>
              <a:buNone/>
            </a:pPr>
            <a:r>
              <a:rPr lang="en-US" altLang="en-US" sz="2000" i="1" dirty="0">
                <a:solidFill>
                  <a:schemeClr val="hlink"/>
                </a:solidFill>
                <a:latin typeface="Times New Roman" panose="02020603050405020304" pitchFamily="18" charset="0"/>
                <a:cs typeface="Times New Roman" panose="02020603050405020304" pitchFamily="18" charset="0"/>
              </a:rPr>
              <a:t>L</a:t>
            </a:r>
            <a:r>
              <a:rPr lang="en-US" altLang="en-US" sz="2000" dirty="0">
                <a:solidFill>
                  <a:schemeClr val="hlink"/>
                </a:solidFill>
                <a:latin typeface="Times New Roman" panose="02020603050405020304" pitchFamily="18" charset="0"/>
                <a:cs typeface="Times New Roman" panose="02020603050405020304" pitchFamily="18" charset="0"/>
              </a:rPr>
              <a:t> = 2 weeks; </a:t>
            </a:r>
            <a:r>
              <a:rPr lang="en-US" altLang="en-US" sz="2000" i="1" dirty="0">
                <a:solidFill>
                  <a:schemeClr val="hlink"/>
                </a:solidFill>
                <a:latin typeface="Times New Roman" panose="02020603050405020304" pitchFamily="18" charset="0"/>
                <a:cs typeface="Times New Roman" panose="02020603050405020304" pitchFamily="18" charset="0"/>
              </a:rPr>
              <a:t>Q</a:t>
            </a:r>
            <a:r>
              <a:rPr lang="en-US" altLang="en-US" sz="2000" dirty="0">
                <a:solidFill>
                  <a:schemeClr val="hlink"/>
                </a:solidFill>
                <a:latin typeface="Times New Roman" panose="02020603050405020304" pitchFamily="18" charset="0"/>
                <a:cs typeface="Times New Roman" panose="02020603050405020304" pitchFamily="18" charset="0"/>
              </a:rPr>
              <a:t> = 10,000; </a:t>
            </a:r>
            <a:r>
              <a:rPr lang="en-US" altLang="en-US" sz="2000" i="1" dirty="0">
                <a:solidFill>
                  <a:schemeClr val="hlink"/>
                </a:solidFill>
                <a:latin typeface="Times New Roman" panose="02020603050405020304" pitchFamily="18" charset="0"/>
                <a:cs typeface="Times New Roman" panose="02020603050405020304" pitchFamily="18" charset="0"/>
              </a:rPr>
              <a:t>ROP</a:t>
            </a:r>
            <a:r>
              <a:rPr lang="en-US" altLang="en-US" sz="2000" dirty="0">
                <a:solidFill>
                  <a:schemeClr val="hlink"/>
                </a:solidFill>
                <a:latin typeface="Times New Roman" panose="02020603050405020304" pitchFamily="18" charset="0"/>
                <a:cs typeface="Times New Roman" panose="02020603050405020304" pitchFamily="18" charset="0"/>
              </a:rPr>
              <a:t> = 6,000</a:t>
            </a:r>
            <a:endParaRPr lang="en-US" altLang="en-US" sz="2000" dirty="0">
              <a:latin typeface="Times New Roman" panose="02020603050405020304" pitchFamily="18" charset="0"/>
              <a:cs typeface="Times New Roman" panose="02020603050405020304" pitchFamily="18" charset="0"/>
            </a:endParaRPr>
          </a:p>
          <a:p>
            <a:pPr>
              <a:buFont typeface="Monotype Sorts" pitchFamily="2" charset="2"/>
              <a:buNone/>
            </a:pPr>
            <a:endParaRPr lang="en-US" altLang="en-US" sz="2000" i="1" dirty="0">
              <a:latin typeface="Times New Roman" panose="02020603050405020304" pitchFamily="18" charset="0"/>
              <a:cs typeface="Times New Roman" panose="02020603050405020304" pitchFamily="18" charset="0"/>
            </a:endParaRPr>
          </a:p>
          <a:p>
            <a:pPr>
              <a:buFont typeface="Monotype Sorts" pitchFamily="2" charset="2"/>
              <a:buNone/>
            </a:pPr>
            <a:r>
              <a:rPr lang="en-US" altLang="en-US" sz="2000" i="1" dirty="0">
                <a:latin typeface="Times New Roman" panose="02020603050405020304" pitchFamily="18" charset="0"/>
                <a:cs typeface="Times New Roman" panose="02020603050405020304" pitchFamily="18" charset="0"/>
              </a:rPr>
              <a:t>D</a:t>
            </a:r>
            <a:r>
              <a:rPr lang="en-US" altLang="en-US" sz="2000" i="1" baseline="-25000" dirty="0">
                <a:latin typeface="Times New Roman" panose="02020603050405020304" pitchFamily="18" charset="0"/>
                <a:cs typeface="Times New Roman" panose="02020603050405020304" pitchFamily="18" charset="0"/>
              </a:rPr>
              <a:t>L</a:t>
            </a:r>
            <a:r>
              <a:rPr lang="en-US" altLang="en-US" sz="2000" i="1" dirty="0">
                <a:latin typeface="Times New Roman" panose="02020603050405020304" pitchFamily="18" charset="0"/>
                <a:cs typeface="Times New Roman" panose="02020603050405020304" pitchFamily="18" charset="0"/>
              </a:rPr>
              <a:t> = D</a:t>
            </a:r>
            <a:r>
              <a:rPr lang="en-US" altLang="en-US" sz="2000" dirty="0">
                <a:latin typeface="Times New Roman" panose="02020603050405020304" pitchFamily="18" charset="0"/>
                <a:cs typeface="Times New Roman" panose="02020603050405020304" pitchFamily="18" charset="0"/>
              </a:rPr>
              <a:t>L = (2500)(2) = 5000</a:t>
            </a:r>
            <a:endParaRPr lang="en-US" altLang="en-US" sz="2000" i="1" dirty="0">
              <a:latin typeface="Times New Roman" panose="02020603050405020304" pitchFamily="18" charset="0"/>
              <a:cs typeface="Times New Roman" panose="02020603050405020304" pitchFamily="18" charset="0"/>
            </a:endParaRPr>
          </a:p>
          <a:p>
            <a:pPr>
              <a:buFont typeface="Monotype Sorts" pitchFamily="2" charset="2"/>
              <a:buNone/>
            </a:pPr>
            <a:r>
              <a:rPr lang="en-US" altLang="en-US" sz="2000" i="1" dirty="0" err="1">
                <a:latin typeface="Times New Roman" panose="02020603050405020304" pitchFamily="18" charset="0"/>
                <a:cs typeface="Times New Roman" panose="02020603050405020304" pitchFamily="18" charset="0"/>
              </a:rPr>
              <a:t>ss</a:t>
            </a:r>
            <a:r>
              <a:rPr lang="en-US" altLang="en-US" sz="2000" dirty="0">
                <a:latin typeface="Times New Roman" panose="02020603050405020304" pitchFamily="18" charset="0"/>
                <a:cs typeface="Times New Roman" panose="02020603050405020304" pitchFamily="18" charset="0"/>
              </a:rPr>
              <a:t> = </a:t>
            </a:r>
            <a:r>
              <a:rPr lang="en-US" altLang="en-US" sz="2000" i="1" dirty="0">
                <a:latin typeface="Times New Roman" panose="02020603050405020304" pitchFamily="18" charset="0"/>
                <a:cs typeface="Times New Roman" panose="02020603050405020304" pitchFamily="18" charset="0"/>
              </a:rPr>
              <a:t>ROP - R</a:t>
            </a:r>
            <a:r>
              <a:rPr lang="en-US" altLang="en-US" sz="2000" i="1" baseline="-25000" dirty="0">
                <a:latin typeface="Times New Roman" panose="02020603050405020304" pitchFamily="18" charset="0"/>
                <a:cs typeface="Times New Roman" panose="02020603050405020304" pitchFamily="18" charset="0"/>
              </a:rPr>
              <a:t>L</a:t>
            </a:r>
            <a:r>
              <a:rPr lang="en-US" altLang="en-US" sz="2000" i="1"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 6000 - 5000 = 1000</a:t>
            </a:r>
          </a:p>
          <a:p>
            <a:pPr>
              <a:buFont typeface="Monotype Sorts" pitchFamily="2" charset="2"/>
              <a:buNone/>
            </a:pPr>
            <a:r>
              <a:rPr lang="en-US" altLang="en-US" sz="2000" dirty="0">
                <a:latin typeface="Times New Roman" panose="02020603050405020304" pitchFamily="18" charset="0"/>
                <a:cs typeface="Times New Roman" panose="02020603050405020304" pitchFamily="18" charset="0"/>
              </a:rPr>
              <a:t>Cycle inventory = Q/2 = 10000/2 = 5000</a:t>
            </a:r>
          </a:p>
          <a:p>
            <a:pPr>
              <a:buFont typeface="Monotype Sorts" pitchFamily="2" charset="2"/>
              <a:buNone/>
            </a:pPr>
            <a:r>
              <a:rPr lang="en-US" altLang="en-US" sz="2000" dirty="0">
                <a:latin typeface="Times New Roman" panose="02020603050405020304" pitchFamily="18" charset="0"/>
                <a:cs typeface="Times New Roman" panose="02020603050405020304" pitchFamily="18" charset="0"/>
              </a:rPr>
              <a:t>Average Inventory  = cycle inventory + </a:t>
            </a:r>
            <a:r>
              <a:rPr lang="en-US" altLang="en-US" sz="2000" dirty="0" err="1">
                <a:latin typeface="Times New Roman" panose="02020603050405020304" pitchFamily="18" charset="0"/>
                <a:cs typeface="Times New Roman" panose="02020603050405020304" pitchFamily="18" charset="0"/>
              </a:rPr>
              <a:t>ss</a:t>
            </a:r>
            <a:r>
              <a:rPr lang="en-US" altLang="en-US" sz="2000" dirty="0">
                <a:latin typeface="Times New Roman" panose="02020603050405020304" pitchFamily="18" charset="0"/>
                <a:cs typeface="Times New Roman" panose="02020603050405020304" pitchFamily="18" charset="0"/>
              </a:rPr>
              <a:t> = 5000 + 1000 = 6000</a:t>
            </a:r>
          </a:p>
          <a:p>
            <a:pPr>
              <a:buFont typeface="Monotype Sorts" pitchFamily="2" charset="2"/>
              <a:buNone/>
            </a:pPr>
            <a:r>
              <a:rPr lang="en-US" altLang="en-US" sz="2000" dirty="0">
                <a:latin typeface="Times New Roman" panose="02020603050405020304" pitchFamily="18" charset="0"/>
                <a:cs typeface="Times New Roman" panose="02020603050405020304" pitchFamily="18" charset="0"/>
              </a:rPr>
              <a:t>Average Flow Time = </a:t>
            </a:r>
            <a:r>
              <a:rPr lang="en-US" altLang="en-US" sz="2000" dirty="0" err="1">
                <a:latin typeface="Times New Roman" panose="02020603050405020304" pitchFamily="18" charset="0"/>
                <a:cs typeface="Times New Roman" panose="02020603050405020304" pitchFamily="18" charset="0"/>
              </a:rPr>
              <a:t>Avg</a:t>
            </a:r>
            <a:r>
              <a:rPr lang="en-US" altLang="en-US" sz="2000" dirty="0">
                <a:latin typeface="Times New Roman" panose="02020603050405020304" pitchFamily="18" charset="0"/>
                <a:cs typeface="Times New Roman" panose="02020603050405020304" pitchFamily="18" charset="0"/>
              </a:rPr>
              <a:t> inventory / throughput = 6000/2500 = 2.4 weeks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7262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11.2: Estimating Cycle Service Level (Continuous Review Policy)</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Monotype Sorts" pitchFamily="2" charset="2"/>
              <a:buNone/>
            </a:pPr>
            <a:r>
              <a:rPr lang="en-US" altLang="en-US" sz="2000" i="1" dirty="0">
                <a:solidFill>
                  <a:schemeClr val="hlink"/>
                </a:solidFill>
                <a:latin typeface="Times New Roman" panose="02020603050405020304" pitchFamily="18" charset="0"/>
                <a:cs typeface="Times New Roman" panose="02020603050405020304" pitchFamily="18" charset="0"/>
              </a:rPr>
              <a:t>D =</a:t>
            </a:r>
            <a:r>
              <a:rPr lang="en-US" altLang="en-US" sz="2000" dirty="0">
                <a:solidFill>
                  <a:schemeClr val="hlink"/>
                </a:solidFill>
                <a:latin typeface="Times New Roman" panose="02020603050405020304" pitchFamily="18" charset="0"/>
                <a:cs typeface="Times New Roman" panose="02020603050405020304" pitchFamily="18" charset="0"/>
              </a:rPr>
              <a:t> 2,500/week; </a:t>
            </a:r>
            <a:r>
              <a:rPr lang="en-US" altLang="en-US" sz="2000" dirty="0">
                <a:solidFill>
                  <a:schemeClr val="hlink"/>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sz="2000" i="1" baseline="-25000" dirty="0">
                <a:solidFill>
                  <a:schemeClr val="hlink"/>
                </a:solidFill>
                <a:latin typeface="Times New Roman" panose="02020603050405020304" pitchFamily="18" charset="0"/>
                <a:cs typeface="Times New Roman" panose="02020603050405020304" pitchFamily="18" charset="0"/>
                <a:sym typeface="tci1" pitchFamily="2" charset="2"/>
              </a:rPr>
              <a:t>D =</a:t>
            </a:r>
            <a:r>
              <a:rPr lang="en-US" altLang="en-US" sz="2000" dirty="0">
                <a:solidFill>
                  <a:schemeClr val="hlink"/>
                </a:solidFill>
                <a:latin typeface="Times New Roman" panose="02020603050405020304" pitchFamily="18" charset="0"/>
                <a:cs typeface="Times New Roman" panose="02020603050405020304" pitchFamily="18" charset="0"/>
              </a:rPr>
              <a:t> 500</a:t>
            </a:r>
          </a:p>
          <a:p>
            <a:pPr>
              <a:buFont typeface="Monotype Sorts" pitchFamily="2" charset="2"/>
              <a:buNone/>
            </a:pPr>
            <a:r>
              <a:rPr lang="en-US" altLang="en-US" sz="2000" i="1" dirty="0">
                <a:solidFill>
                  <a:schemeClr val="hlink"/>
                </a:solidFill>
                <a:latin typeface="Times New Roman" panose="02020603050405020304" pitchFamily="18" charset="0"/>
                <a:cs typeface="Times New Roman" panose="02020603050405020304" pitchFamily="18" charset="0"/>
              </a:rPr>
              <a:t>L</a:t>
            </a:r>
            <a:r>
              <a:rPr lang="en-US" altLang="en-US" sz="2000" dirty="0">
                <a:solidFill>
                  <a:schemeClr val="hlink"/>
                </a:solidFill>
                <a:latin typeface="Times New Roman" panose="02020603050405020304" pitchFamily="18" charset="0"/>
                <a:cs typeface="Times New Roman" panose="02020603050405020304" pitchFamily="18" charset="0"/>
              </a:rPr>
              <a:t> = 2 weeks; </a:t>
            </a:r>
            <a:r>
              <a:rPr lang="en-US" altLang="en-US" sz="2000" i="1" dirty="0">
                <a:solidFill>
                  <a:schemeClr val="hlink"/>
                </a:solidFill>
                <a:latin typeface="Times New Roman" panose="02020603050405020304" pitchFamily="18" charset="0"/>
                <a:cs typeface="Times New Roman" panose="02020603050405020304" pitchFamily="18" charset="0"/>
              </a:rPr>
              <a:t>Q</a:t>
            </a:r>
            <a:r>
              <a:rPr lang="en-US" altLang="en-US" sz="2000" dirty="0">
                <a:solidFill>
                  <a:schemeClr val="hlink"/>
                </a:solidFill>
                <a:latin typeface="Times New Roman" panose="02020603050405020304" pitchFamily="18" charset="0"/>
                <a:cs typeface="Times New Roman" panose="02020603050405020304" pitchFamily="18" charset="0"/>
              </a:rPr>
              <a:t> = 10,000; </a:t>
            </a:r>
            <a:r>
              <a:rPr lang="en-US" altLang="en-US" sz="2000" i="1" dirty="0">
                <a:solidFill>
                  <a:schemeClr val="hlink"/>
                </a:solidFill>
                <a:latin typeface="Times New Roman" panose="02020603050405020304" pitchFamily="18" charset="0"/>
                <a:cs typeface="Times New Roman" panose="02020603050405020304" pitchFamily="18" charset="0"/>
              </a:rPr>
              <a:t>ROP</a:t>
            </a:r>
            <a:r>
              <a:rPr lang="en-US" altLang="en-US" sz="2000" dirty="0">
                <a:solidFill>
                  <a:schemeClr val="hlink"/>
                </a:solidFill>
                <a:latin typeface="Times New Roman" panose="02020603050405020304" pitchFamily="18" charset="0"/>
                <a:cs typeface="Times New Roman" panose="02020603050405020304" pitchFamily="18" charset="0"/>
              </a:rPr>
              <a:t> = 6,000</a:t>
            </a:r>
            <a:endParaRPr lang="en-US" altLang="en-US" sz="2000" dirty="0">
              <a:latin typeface="Times New Roman" panose="02020603050405020304" pitchFamily="18" charset="0"/>
              <a:cs typeface="Times New Roman" panose="02020603050405020304" pitchFamily="18" charset="0"/>
            </a:endParaRPr>
          </a:p>
          <a:p>
            <a:pPr>
              <a:buFont typeface="Monotype Sorts" pitchFamily="2" charset="2"/>
              <a:buNone/>
            </a:pPr>
            <a:r>
              <a:rPr lang="en-US" altLang="en-US" sz="2000" dirty="0">
                <a:latin typeface="Times New Roman" panose="02020603050405020304" pitchFamily="18" charset="0"/>
                <a:cs typeface="Times New Roman" panose="02020603050405020304" pitchFamily="18" charset="0"/>
              </a:rPr>
              <a:t> </a:t>
            </a:r>
          </a:p>
          <a:p>
            <a:pPr>
              <a:buFont typeface="Monotype Sorts" pitchFamily="2" charset="2"/>
              <a:buNone/>
            </a:pPr>
            <a:endParaRPr lang="en-US" altLang="en-US" sz="2000" dirty="0">
              <a:latin typeface="Times New Roman" panose="02020603050405020304" pitchFamily="18" charset="0"/>
              <a:cs typeface="Times New Roman" panose="02020603050405020304" pitchFamily="18" charset="0"/>
            </a:endParaRPr>
          </a:p>
          <a:p>
            <a:pPr>
              <a:buFont typeface="Monotype Sorts" pitchFamily="2" charset="2"/>
              <a:buNone/>
            </a:pPr>
            <a:endParaRPr lang="en-US" altLang="en-US" sz="2000" dirty="0">
              <a:latin typeface="Times New Roman" panose="02020603050405020304" pitchFamily="18" charset="0"/>
              <a:cs typeface="Times New Roman" panose="02020603050405020304" pitchFamily="18" charset="0"/>
            </a:endParaRPr>
          </a:p>
          <a:p>
            <a:pPr>
              <a:buFont typeface="Monotype Sorts" pitchFamily="2" charset="2"/>
              <a:buNone/>
            </a:pPr>
            <a:r>
              <a:rPr lang="en-US" altLang="en-US" sz="2000" dirty="0">
                <a:latin typeface="Times New Roman" panose="02020603050405020304" pitchFamily="18" charset="0"/>
                <a:cs typeface="Times New Roman" panose="02020603050405020304" pitchFamily="18" charset="0"/>
              </a:rPr>
              <a:t>Cycle service level, </a:t>
            </a:r>
            <a:r>
              <a:rPr lang="en-US" altLang="en-US" sz="2000" i="1" dirty="0">
                <a:latin typeface="Times New Roman" panose="02020603050405020304" pitchFamily="18" charset="0"/>
                <a:cs typeface="Times New Roman" panose="02020603050405020304" pitchFamily="18" charset="0"/>
              </a:rPr>
              <a:t>CSL</a:t>
            </a:r>
            <a:r>
              <a:rPr lang="en-US" altLang="en-US" sz="2000" dirty="0">
                <a:latin typeface="Times New Roman" panose="02020603050405020304" pitchFamily="18" charset="0"/>
                <a:cs typeface="Times New Roman" panose="02020603050405020304" pitchFamily="18" charset="0"/>
              </a:rPr>
              <a:t> = </a:t>
            </a:r>
            <a:r>
              <a:rPr lang="en-US" altLang="en-US" sz="2000" i="1" dirty="0">
                <a:latin typeface="Times New Roman" panose="02020603050405020304" pitchFamily="18" charset="0"/>
                <a:cs typeface="Times New Roman" panose="02020603050405020304" pitchFamily="18" charset="0"/>
              </a:rPr>
              <a:t>F(D</a:t>
            </a:r>
            <a:r>
              <a:rPr lang="en-US" altLang="en-US" sz="2000" i="1" baseline="-25000" dirty="0">
                <a:latin typeface="Times New Roman" panose="02020603050405020304" pitchFamily="18" charset="0"/>
                <a:cs typeface="Times New Roman" panose="02020603050405020304" pitchFamily="18" charset="0"/>
              </a:rPr>
              <a:t>L</a:t>
            </a:r>
            <a:r>
              <a:rPr lang="en-US" altLang="en-US" sz="2000" i="1" dirty="0">
                <a:latin typeface="Times New Roman" panose="02020603050405020304" pitchFamily="18" charset="0"/>
                <a:cs typeface="Times New Roman" panose="02020603050405020304" pitchFamily="18" charset="0"/>
              </a:rPr>
              <a:t> + </a:t>
            </a:r>
            <a:r>
              <a:rPr lang="en-US" altLang="en-US" sz="2000" i="1" dirty="0" err="1">
                <a:latin typeface="Times New Roman" panose="02020603050405020304" pitchFamily="18" charset="0"/>
                <a:cs typeface="Times New Roman" panose="02020603050405020304" pitchFamily="18" charset="0"/>
              </a:rPr>
              <a:t>ss</a:t>
            </a:r>
            <a:r>
              <a:rPr lang="en-US" altLang="en-US" sz="2000" i="1" dirty="0">
                <a:latin typeface="Times New Roman" panose="02020603050405020304" pitchFamily="18" charset="0"/>
                <a:cs typeface="Times New Roman" panose="02020603050405020304" pitchFamily="18" charset="0"/>
              </a:rPr>
              <a:t>, D</a:t>
            </a:r>
            <a:r>
              <a:rPr lang="en-US" altLang="en-US" sz="2000" i="1" baseline="-25000" dirty="0">
                <a:latin typeface="Times New Roman" panose="02020603050405020304" pitchFamily="18" charset="0"/>
                <a:cs typeface="Times New Roman" panose="02020603050405020304" pitchFamily="18" charset="0"/>
              </a:rPr>
              <a:t>L</a:t>
            </a:r>
            <a:r>
              <a:rPr lang="en-US" altLang="en-US" sz="2000" i="1" dirty="0">
                <a:latin typeface="Times New Roman" panose="02020603050405020304" pitchFamily="18" charset="0"/>
                <a:cs typeface="Times New Roman" panose="02020603050405020304" pitchFamily="18" charset="0"/>
              </a:rPr>
              <a:t>, </a:t>
            </a:r>
            <a:r>
              <a:rPr lang="en-US" altLang="en-US" sz="2000" i="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000" i="1" baseline="-25000" dirty="0">
                <a:latin typeface="Times New Roman" panose="02020603050405020304" pitchFamily="18" charset="0"/>
                <a:cs typeface="Times New Roman" panose="02020603050405020304" pitchFamily="18" charset="0"/>
              </a:rPr>
              <a:t>L</a:t>
            </a:r>
            <a:r>
              <a:rPr lang="en-US" altLang="en-US" sz="2000" i="1" dirty="0">
                <a:latin typeface="Times New Roman" panose="02020603050405020304" pitchFamily="18" charset="0"/>
                <a:cs typeface="Times New Roman" panose="02020603050405020304" pitchFamily="18" charset="0"/>
              </a:rPr>
              <a:t>)</a:t>
            </a:r>
            <a:r>
              <a:rPr lang="en-US" altLang="en-US" sz="2000" dirty="0">
                <a:latin typeface="Times New Roman" panose="02020603050405020304" pitchFamily="18" charset="0"/>
                <a:cs typeface="Times New Roman" panose="02020603050405020304" pitchFamily="18" charset="0"/>
              </a:rPr>
              <a:t> = </a:t>
            </a:r>
          </a:p>
          <a:p>
            <a:pPr>
              <a:buFont typeface="Monotype Sorts" pitchFamily="2" charset="2"/>
              <a:buNone/>
            </a:pPr>
            <a:r>
              <a:rPr lang="en-US" altLang="en-US" sz="2000" dirty="0">
                <a:latin typeface="Times New Roman" panose="02020603050405020304" pitchFamily="18" charset="0"/>
                <a:cs typeface="Times New Roman" panose="02020603050405020304" pitchFamily="18" charset="0"/>
              </a:rPr>
              <a:t>= NORMDIST (D</a:t>
            </a:r>
            <a:r>
              <a:rPr lang="en-US" altLang="en-US" sz="2000" baseline="-25000" dirty="0">
                <a:latin typeface="Times New Roman" panose="02020603050405020304" pitchFamily="18" charset="0"/>
                <a:cs typeface="Times New Roman" panose="02020603050405020304" pitchFamily="18" charset="0"/>
              </a:rPr>
              <a:t>L</a:t>
            </a:r>
            <a:r>
              <a:rPr lang="en-US" altLang="en-US" sz="2000" dirty="0">
                <a:latin typeface="Times New Roman" panose="02020603050405020304" pitchFamily="18" charset="0"/>
                <a:cs typeface="Times New Roman" panose="02020603050405020304" pitchFamily="18" charset="0"/>
              </a:rPr>
              <a:t> + </a:t>
            </a:r>
            <a:r>
              <a:rPr lang="en-US" altLang="en-US" sz="2000" dirty="0" err="1">
                <a:latin typeface="Times New Roman" panose="02020603050405020304" pitchFamily="18" charset="0"/>
                <a:cs typeface="Times New Roman" panose="02020603050405020304" pitchFamily="18" charset="0"/>
              </a:rPr>
              <a:t>ss</a:t>
            </a:r>
            <a:r>
              <a:rPr lang="en-US" altLang="en-US" sz="2000" dirty="0">
                <a:latin typeface="Times New Roman" panose="02020603050405020304" pitchFamily="18" charset="0"/>
                <a:cs typeface="Times New Roman" panose="02020603050405020304" pitchFamily="18" charset="0"/>
              </a:rPr>
              <a:t>, D</a:t>
            </a:r>
            <a:r>
              <a:rPr lang="en-US" altLang="en-US" sz="2000" baseline="-25000" dirty="0">
                <a:latin typeface="Times New Roman" panose="02020603050405020304" pitchFamily="18" charset="0"/>
                <a:cs typeface="Times New Roman" panose="02020603050405020304" pitchFamily="18" charset="0"/>
              </a:rPr>
              <a:t>L</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000" baseline="-25000" dirty="0">
                <a:latin typeface="Times New Roman" panose="02020603050405020304" pitchFamily="18" charset="0"/>
                <a:cs typeface="Times New Roman" panose="02020603050405020304" pitchFamily="18" charset="0"/>
              </a:rPr>
              <a:t>L</a:t>
            </a:r>
            <a:r>
              <a:rPr lang="en-US" altLang="en-US" sz="2000" dirty="0">
                <a:latin typeface="Times New Roman" panose="02020603050405020304" pitchFamily="18" charset="0"/>
                <a:cs typeface="Times New Roman" panose="02020603050405020304" pitchFamily="18" charset="0"/>
              </a:rPr>
              <a:t>) = NORMDIST(6000,5000,707,1)</a:t>
            </a:r>
          </a:p>
          <a:p>
            <a:pPr>
              <a:buFont typeface="Monotype Sorts" pitchFamily="2" charset="2"/>
              <a:buNone/>
            </a:pPr>
            <a:r>
              <a:rPr lang="en-US" altLang="en-US" sz="2000" dirty="0">
                <a:latin typeface="Times New Roman" panose="02020603050405020304" pitchFamily="18" charset="0"/>
                <a:cs typeface="Times New Roman" panose="02020603050405020304" pitchFamily="18" charset="0"/>
              </a:rPr>
              <a:t>= 0.92 (This value can also be determined from a Normal probability distribution table)</a:t>
            </a:r>
          </a:p>
          <a:p>
            <a:endParaRPr lang="en-US" sz="2000" dirty="0">
              <a:latin typeface="Times New Roman" panose="02020603050405020304" pitchFamily="18" charset="0"/>
              <a:cs typeface="Times New Roman" panose="02020603050405020304" pitchFamily="18" charset="0"/>
            </a:endParaRPr>
          </a:p>
        </p:txBody>
      </p:sp>
      <p:graphicFrame>
        <p:nvGraphicFramePr>
          <p:cNvPr id="4" name="Object 4"/>
          <p:cNvGraphicFramePr>
            <a:graphicFrameLocks noChangeAspect="1"/>
          </p:cNvGraphicFramePr>
          <p:nvPr>
            <p:extLst/>
          </p:nvPr>
        </p:nvGraphicFramePr>
        <p:xfrm>
          <a:off x="2707096" y="3200401"/>
          <a:ext cx="5143681" cy="522513"/>
        </p:xfrm>
        <a:graphic>
          <a:graphicData uri="http://schemas.openxmlformats.org/presentationml/2006/ole">
            <mc:AlternateContent xmlns:mc="http://schemas.openxmlformats.org/markup-compatibility/2006">
              <mc:Choice xmlns:v="urn:schemas-microsoft-com:vml" Requires="v">
                <p:oleObj spid="_x0000_s1027" name="Equation" r:id="rId3" imgW="1904760" imgH="266400" progId="Equation.3">
                  <p:embed/>
                </p:oleObj>
              </mc:Choice>
              <mc:Fallback>
                <p:oleObj name="Equation" r:id="rId3" imgW="1904760" imgH="266400" progId="Equation.3">
                  <p:embed/>
                  <p:pic>
                    <p:nvPicPr>
                      <p:cNvPr id="0" name=""/>
                      <p:cNvPicPr>
                        <a:picLocks noChangeAspect="1" noChangeArrowheads="1"/>
                      </p:cNvPicPr>
                      <p:nvPr/>
                    </p:nvPicPr>
                    <p:blipFill>
                      <a:blip r:embed="rId4"/>
                      <a:srcRect/>
                      <a:stretch>
                        <a:fillRect/>
                      </a:stretch>
                    </p:blipFill>
                    <p:spPr bwMode="auto">
                      <a:xfrm>
                        <a:off x="2707096" y="3200401"/>
                        <a:ext cx="5143681" cy="52251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07077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Determining the Appropriate Level of Safety Inventory </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50000"/>
              </a:lnSpc>
              <a:defRPr/>
            </a:pPr>
            <a:r>
              <a:rPr lang="en-US" dirty="0">
                <a:latin typeface="Times New Roman" panose="02020603050405020304" pitchFamily="18" charset="0"/>
                <a:cs typeface="Times New Roman" panose="02020603050405020304" pitchFamily="18" charset="0"/>
              </a:rPr>
              <a:t>Evaluating Cycle Service Level Given a Replenishment Policy</a:t>
            </a:r>
          </a:p>
          <a:p>
            <a:pPr marL="0" indent="0">
              <a:lnSpc>
                <a:spcPct val="150000"/>
              </a:lnSpc>
              <a:spcAft>
                <a:spcPts val="1200"/>
              </a:spcAft>
              <a:buFontTx/>
              <a:buNone/>
              <a:defRPr/>
            </a:pPr>
            <a:endParaRPr lang="en-US" dirty="0">
              <a:latin typeface="Times New Roman" panose="02020603050405020304" pitchFamily="18" charset="0"/>
              <a:cs typeface="Times New Roman" panose="02020603050405020304" pitchFamily="18" charset="0"/>
            </a:endParaRPr>
          </a:p>
          <a:p>
            <a:pPr marL="0" indent="0" algn="ctr">
              <a:lnSpc>
                <a:spcPct val="150000"/>
              </a:lnSpc>
              <a:spcAft>
                <a:spcPts val="1200"/>
              </a:spcAft>
              <a:buFontTx/>
              <a:buNone/>
              <a:defRPr/>
            </a:pPr>
            <a:r>
              <a:rPr lang="en-US" i="1" dirty="0">
                <a:latin typeface="Times New Roman" panose="02020603050405020304" pitchFamily="18" charset="0"/>
                <a:cs typeface="Times New Roman" panose="02020603050405020304" pitchFamily="18" charset="0"/>
              </a:rPr>
              <a:t>CSL</a:t>
            </a:r>
            <a:r>
              <a:rPr lang="en-US" dirty="0">
                <a:latin typeface="Times New Roman" panose="02020603050405020304" pitchFamily="18" charset="0"/>
                <a:cs typeface="Times New Roman" panose="02020603050405020304" pitchFamily="18" charset="0"/>
              </a:rPr>
              <a:t> = </a:t>
            </a:r>
            <a:r>
              <a:rPr lang="en-US" i="1" dirty="0" err="1">
                <a:latin typeface="Times New Roman" panose="02020603050405020304" pitchFamily="18" charset="0"/>
                <a:cs typeface="Times New Roman" panose="02020603050405020304" pitchFamily="18" charset="0"/>
              </a:rPr>
              <a:t>Prob</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ddlt</a:t>
            </a:r>
            <a:r>
              <a:rPr lang="en-US" dirty="0">
                <a:latin typeface="Times New Roman" panose="02020603050405020304" pitchFamily="18" charset="0"/>
                <a:cs typeface="Times New Roman" panose="02020603050405020304" pitchFamily="18" charset="0"/>
              </a:rPr>
              <a:t> of </a:t>
            </a:r>
            <a:r>
              <a:rPr lang="en-US" i="1" dirty="0">
                <a:latin typeface="Times New Roman" panose="02020603050405020304" pitchFamily="18" charset="0"/>
                <a:cs typeface="Times New Roman" panose="02020603050405020304" pitchFamily="18" charset="0"/>
              </a:rPr>
              <a:t>L</a:t>
            </a:r>
            <a:r>
              <a:rPr lang="en-US" dirty="0">
                <a:latin typeface="Times New Roman" panose="02020603050405020304" pitchFamily="18" charset="0"/>
                <a:cs typeface="Times New Roman" panose="02020603050405020304" pitchFamily="18" charset="0"/>
              </a:rPr>
              <a:t> weeks ≤ </a:t>
            </a:r>
            <a:r>
              <a:rPr lang="en-US" i="1" dirty="0">
                <a:latin typeface="Times New Roman" panose="02020603050405020304" pitchFamily="18" charset="0"/>
                <a:cs typeface="Times New Roman" panose="02020603050405020304" pitchFamily="18" charset="0"/>
              </a:rPr>
              <a:t>ROP</a:t>
            </a:r>
            <a:r>
              <a:rPr lang="en-US" dirty="0">
                <a:latin typeface="Times New Roman" panose="02020603050405020304" pitchFamily="18" charset="0"/>
                <a:cs typeface="Times New Roman" panose="02020603050405020304" pitchFamily="18" charset="0"/>
              </a:rPr>
              <a:t>)</a:t>
            </a:r>
          </a:p>
          <a:p>
            <a:pPr marL="0" indent="0" algn="ctr">
              <a:lnSpc>
                <a:spcPct val="150000"/>
              </a:lnSpc>
              <a:spcAft>
                <a:spcPts val="1200"/>
              </a:spcAft>
              <a:buFontTx/>
              <a:buNone/>
              <a:defRPr/>
            </a:pPr>
            <a:r>
              <a:rPr lang="en-US" dirty="0">
                <a:latin typeface="Times New Roman" panose="02020603050405020304" pitchFamily="18" charset="0"/>
                <a:cs typeface="Times New Roman" panose="02020603050405020304" pitchFamily="18" charset="0"/>
              </a:rPr>
              <a:t>Z = (ROP – </a:t>
            </a:r>
            <a:r>
              <a:rPr lang="en-US" dirty="0" err="1">
                <a:latin typeface="Times New Roman" panose="02020603050405020304" pitchFamily="18" charset="0"/>
                <a:cs typeface="Times New Roman" panose="02020603050405020304" pitchFamily="18" charset="0"/>
              </a:rPr>
              <a:t>ddlt</a:t>
            </a:r>
            <a:r>
              <a:rPr lang="en-US"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s</a:t>
            </a:r>
            <a:r>
              <a:rPr lang="en-US" i="1" baseline="-25000" dirty="0" err="1">
                <a:latin typeface="Times New Roman" panose="02020603050405020304" pitchFamily="18" charset="0"/>
                <a:cs typeface="Times New Roman" panose="02020603050405020304" pitchFamily="18" charset="0"/>
              </a:rPr>
              <a:t>L</a:t>
            </a:r>
            <a:endParaRPr lang="en-US" dirty="0">
              <a:latin typeface="Times New Roman" panose="02020603050405020304" pitchFamily="18" charset="0"/>
              <a:cs typeface="Times New Roman" panose="02020603050405020304" pitchFamily="18" charset="0"/>
            </a:endParaRPr>
          </a:p>
          <a:p>
            <a:pPr marL="0" indent="0" algn="ctr">
              <a:lnSpc>
                <a:spcPct val="150000"/>
              </a:lnSpc>
              <a:spcAft>
                <a:spcPts val="1200"/>
              </a:spcAft>
              <a:buFontTx/>
              <a:buNone/>
              <a:defRPr/>
            </a:pPr>
            <a:r>
              <a:rPr lang="en-US" i="1" dirty="0">
                <a:latin typeface="Times New Roman" panose="02020603050405020304" pitchFamily="18" charset="0"/>
                <a:cs typeface="Times New Roman" panose="02020603050405020304" pitchFamily="18" charset="0"/>
              </a:rPr>
              <a:t>CSL</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NORMSDIST</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Z</a:t>
            </a:r>
            <a:r>
              <a:rPr lang="en-US"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0668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Example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 Weekly demand for phones at B&amp;M office supplies is normally distributed, with a mean of 2500 and standard deviation of 500. The manufacturer takes two weeks to fill an order placed by the B&amp;M manager. Assume the demand in independent from one week to the next. Evaluate the CSL resulting from a policy of ordering 10000 phones when there are 6000 phones in inventory.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9443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Determining the Appropriate Level of Safety Inventory </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nSpc>
                <a:spcPct val="150000"/>
              </a:lnSpc>
              <a:buFontTx/>
              <a:buNone/>
            </a:pPr>
            <a:r>
              <a:rPr lang="nl-NL" altLang="en-US" i="1" dirty="0">
                <a:latin typeface="Times New Roman" panose="02020603050405020304" pitchFamily="18" charset="0"/>
                <a:cs typeface="Times New Roman" panose="02020603050405020304" pitchFamily="18" charset="0"/>
              </a:rPr>
              <a:t>Q</a:t>
            </a:r>
            <a:r>
              <a:rPr lang="nl-NL" altLang="en-US" dirty="0">
                <a:latin typeface="Times New Roman" panose="02020603050405020304" pitchFamily="18" charset="0"/>
                <a:cs typeface="Times New Roman" panose="02020603050405020304" pitchFamily="18" charset="0"/>
              </a:rPr>
              <a:t> = 10,000, </a:t>
            </a:r>
            <a:r>
              <a:rPr lang="nl-NL" altLang="en-US" i="1" dirty="0">
                <a:latin typeface="Times New Roman" panose="02020603050405020304" pitchFamily="18" charset="0"/>
                <a:cs typeface="Times New Roman" panose="02020603050405020304" pitchFamily="18" charset="0"/>
              </a:rPr>
              <a:t>ROP</a:t>
            </a:r>
            <a:r>
              <a:rPr lang="nl-NL" altLang="en-US" dirty="0">
                <a:latin typeface="Times New Roman" panose="02020603050405020304" pitchFamily="18" charset="0"/>
                <a:cs typeface="Times New Roman" panose="02020603050405020304" pitchFamily="18" charset="0"/>
              </a:rPr>
              <a:t> = 6,000, </a:t>
            </a:r>
            <a:r>
              <a:rPr lang="nl-NL" altLang="en-US" i="1" dirty="0">
                <a:latin typeface="Times New Roman" panose="02020603050405020304" pitchFamily="18" charset="0"/>
                <a:cs typeface="Times New Roman" panose="02020603050405020304" pitchFamily="18" charset="0"/>
              </a:rPr>
              <a:t>L</a:t>
            </a:r>
            <a:r>
              <a:rPr lang="nl-NL" altLang="en-US" dirty="0">
                <a:latin typeface="Times New Roman" panose="02020603050405020304" pitchFamily="18" charset="0"/>
                <a:cs typeface="Times New Roman" panose="02020603050405020304" pitchFamily="18" charset="0"/>
              </a:rPr>
              <a:t> = 2 weeks </a:t>
            </a:r>
          </a:p>
          <a:p>
            <a:pPr marL="0" indent="0">
              <a:lnSpc>
                <a:spcPct val="150000"/>
              </a:lnSpc>
              <a:buFontTx/>
              <a:buNone/>
            </a:pPr>
            <a:r>
              <a:rPr lang="nl-NL" altLang="en-US" i="1" dirty="0">
                <a:latin typeface="Times New Roman" panose="02020603050405020304" pitchFamily="18" charset="0"/>
                <a:cs typeface="Times New Roman" panose="02020603050405020304" pitchFamily="18" charset="0"/>
              </a:rPr>
              <a:t>D</a:t>
            </a:r>
            <a:r>
              <a:rPr lang="nl-NL" altLang="en-US" dirty="0">
                <a:latin typeface="Times New Roman" panose="02020603050405020304" pitchFamily="18" charset="0"/>
                <a:cs typeface="Times New Roman" panose="02020603050405020304" pitchFamily="18" charset="0"/>
              </a:rPr>
              <a:t> = 2,500/week, </a:t>
            </a:r>
            <a:r>
              <a:rPr lang="nl-NL" altLang="en-US" i="1" dirty="0">
                <a:latin typeface="Times New Roman" panose="02020603050405020304" pitchFamily="18" charset="0"/>
                <a:cs typeface="Times New Roman" panose="02020603050405020304" pitchFamily="18" charset="0"/>
              </a:rPr>
              <a:t>s</a:t>
            </a:r>
            <a:r>
              <a:rPr lang="nl-NL" altLang="en-US" i="1" baseline="-25000" dirty="0">
                <a:latin typeface="Times New Roman" panose="02020603050405020304" pitchFamily="18" charset="0"/>
                <a:cs typeface="Times New Roman" panose="02020603050405020304" pitchFamily="18" charset="0"/>
              </a:rPr>
              <a:t>D</a:t>
            </a:r>
            <a:r>
              <a:rPr lang="nl-NL" altLang="en-US" dirty="0">
                <a:latin typeface="Times New Roman" panose="02020603050405020304" pitchFamily="18" charset="0"/>
                <a:cs typeface="Times New Roman" panose="02020603050405020304" pitchFamily="18" charset="0"/>
              </a:rPr>
              <a:t> = </a:t>
            </a:r>
            <a:r>
              <a:rPr lang="nl-NL" altLang="en-US" dirty="0" smtClean="0">
                <a:latin typeface="Times New Roman" panose="02020603050405020304" pitchFamily="18" charset="0"/>
                <a:cs typeface="Times New Roman" panose="02020603050405020304" pitchFamily="18" charset="0"/>
              </a:rPr>
              <a:t>500</a:t>
            </a:r>
          </a:p>
          <a:p>
            <a:pPr marL="0" indent="0">
              <a:lnSpc>
                <a:spcPct val="150000"/>
              </a:lnSpc>
              <a:buFontTx/>
              <a:buNone/>
            </a:pPr>
            <a:endParaRPr lang="en-US" altLang="en-US" dirty="0">
              <a:latin typeface="Times New Roman" panose="02020603050405020304" pitchFamily="18" charset="0"/>
              <a:cs typeface="Times New Roman" panose="02020603050405020304" pitchFamily="18" charset="0"/>
            </a:endParaRPr>
          </a:p>
        </p:txBody>
      </p:sp>
      <p:graphicFrame>
        <p:nvGraphicFramePr>
          <p:cNvPr id="4" name="Object 2"/>
          <p:cNvGraphicFramePr>
            <a:graphicFrameLocks noChangeAspect="1"/>
          </p:cNvGraphicFramePr>
          <p:nvPr>
            <p:extLst>
              <p:ext uri="{D42A27DB-BD31-4B8C-83A1-F6EECF244321}">
                <p14:modId xmlns:p14="http://schemas.microsoft.com/office/powerpoint/2010/main" val="1540448023"/>
              </p:ext>
            </p:extLst>
          </p:nvPr>
        </p:nvGraphicFramePr>
        <p:xfrm>
          <a:off x="2589212" y="3250886"/>
          <a:ext cx="2971800" cy="771525"/>
        </p:xfrm>
        <a:graphic>
          <a:graphicData uri="http://schemas.openxmlformats.org/presentationml/2006/ole">
            <mc:AlternateContent xmlns:mc="http://schemas.openxmlformats.org/markup-compatibility/2006">
              <mc:Choice xmlns:v="urn:schemas-microsoft-com:vml" Requires="v">
                <p:oleObj spid="_x0000_s2051" name="Equation" r:id="rId3" imgW="3849120" imgH="987120" progId="Equation.3">
                  <p:embed/>
                </p:oleObj>
              </mc:Choice>
              <mc:Fallback>
                <p:oleObj name="Equation" r:id="rId3" imgW="3849120" imgH="9871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9212" y="3250886"/>
                        <a:ext cx="297180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5"/>
          <p:cNvSpPr txBox="1">
            <a:spLocks noChangeArrowheads="1"/>
          </p:cNvSpPr>
          <p:nvPr/>
        </p:nvSpPr>
        <p:spPr bwMode="auto">
          <a:xfrm>
            <a:off x="1698852" y="4212754"/>
            <a:ext cx="4227439"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lnSpc>
                <a:spcPct val="150000"/>
              </a:lnSpc>
              <a:spcBef>
                <a:spcPct val="0"/>
              </a:spcBef>
              <a:spcAft>
                <a:spcPts val="1200"/>
              </a:spcAft>
              <a:buFontTx/>
              <a:buNone/>
            </a:pPr>
            <a:r>
              <a:rPr lang="en-US" altLang="en-US" sz="1800" dirty="0"/>
              <a:t>Z = (ROP – </a:t>
            </a:r>
            <a:r>
              <a:rPr lang="en-US" altLang="en-US" sz="1800" dirty="0" err="1"/>
              <a:t>ddlt</a:t>
            </a:r>
            <a:r>
              <a:rPr lang="en-US" altLang="en-US" sz="1800" dirty="0"/>
              <a:t>)/</a:t>
            </a:r>
            <a:r>
              <a:rPr lang="en-US" altLang="en-US" sz="1800" i="1" dirty="0" err="1"/>
              <a:t>s</a:t>
            </a:r>
            <a:r>
              <a:rPr lang="en-US" altLang="en-US" sz="1800" i="1" baseline="-25000" dirty="0" err="1"/>
              <a:t>L</a:t>
            </a:r>
            <a:endParaRPr lang="en-US" altLang="en-US" sz="1800" dirty="0"/>
          </a:p>
          <a:p>
            <a:pPr algn="ctr">
              <a:lnSpc>
                <a:spcPct val="150000"/>
              </a:lnSpc>
              <a:spcBef>
                <a:spcPct val="0"/>
              </a:spcBef>
              <a:spcAft>
                <a:spcPts val="1200"/>
              </a:spcAft>
              <a:buFontTx/>
              <a:buNone/>
            </a:pPr>
            <a:r>
              <a:rPr lang="en-US" altLang="en-US" sz="1800" i="1" dirty="0"/>
              <a:t>CSL</a:t>
            </a:r>
            <a:r>
              <a:rPr lang="en-US" altLang="en-US" sz="1800" dirty="0"/>
              <a:t> = </a:t>
            </a:r>
            <a:r>
              <a:rPr lang="en-US" altLang="en-US" sz="1800" i="1" dirty="0"/>
              <a:t>NORMSDIST</a:t>
            </a:r>
            <a:r>
              <a:rPr lang="en-US" altLang="en-US" sz="1800" dirty="0"/>
              <a:t>(</a:t>
            </a:r>
            <a:r>
              <a:rPr lang="en-US" altLang="en-US" sz="1800" b="1" i="1" dirty="0"/>
              <a:t>Z</a:t>
            </a:r>
            <a:r>
              <a:rPr lang="en-US" altLang="en-US" sz="1800" dirty="0"/>
              <a:t>)</a:t>
            </a:r>
            <a:endParaRPr lang="en-US" altLang="en-US" sz="1800" i="1" dirty="0"/>
          </a:p>
          <a:p>
            <a:pPr algn="ctr">
              <a:spcBef>
                <a:spcPct val="0"/>
              </a:spcBef>
              <a:spcAft>
                <a:spcPts val="1200"/>
              </a:spcAft>
              <a:buFontTx/>
              <a:buNone/>
            </a:pPr>
            <a:r>
              <a:rPr lang="en-US" altLang="en-US" sz="1800" dirty="0"/>
              <a:t>	= </a:t>
            </a:r>
            <a:r>
              <a:rPr lang="en-US" altLang="en-US" sz="1800" i="1" dirty="0"/>
              <a:t>NORMSDIST</a:t>
            </a:r>
            <a:r>
              <a:rPr lang="en-US" altLang="en-US" sz="1800" dirty="0"/>
              <a:t>(1000/707) = 0.92</a:t>
            </a:r>
          </a:p>
        </p:txBody>
      </p:sp>
    </p:spTree>
    <p:extLst>
      <p:ext uri="{BB962C8B-B14F-4D97-AF65-F5344CB8AC3E}">
        <p14:creationId xmlns:p14="http://schemas.microsoft.com/office/powerpoint/2010/main" val="320091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7477" y="130334"/>
            <a:ext cx="8911687" cy="1280890"/>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Determining the Appropriate Level of Safety Inventory </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411224"/>
            <a:ext cx="8915400" cy="5190744"/>
          </a:xfrm>
        </p:spPr>
        <p:txBody>
          <a:bodyPr>
            <a:normAutofit/>
          </a:bodyPr>
          <a:lstStyle/>
          <a:p>
            <a:pPr>
              <a:lnSpc>
                <a:spcPct val="150000"/>
              </a:lnSpc>
              <a:defRPr/>
            </a:pPr>
            <a:r>
              <a:rPr lang="en-US" dirty="0">
                <a:latin typeface="Times New Roman" panose="02020603050405020304" pitchFamily="18" charset="0"/>
                <a:cs typeface="Times New Roman" panose="02020603050405020304" pitchFamily="18" charset="0"/>
              </a:rPr>
              <a:t>Evaluating Required Safety Inventory </a:t>
            </a:r>
            <a:r>
              <a:rPr lang="en-US" b="1" dirty="0">
                <a:latin typeface="Times New Roman" panose="02020603050405020304" pitchFamily="18" charset="0"/>
                <a:cs typeface="Times New Roman" panose="02020603050405020304" pitchFamily="18" charset="0"/>
              </a:rPr>
              <a:t>Given a Desired Cycle Service Level </a:t>
            </a:r>
            <a:r>
              <a:rPr lang="en-US" b="1" dirty="0">
                <a:solidFill>
                  <a:prstClr val="black"/>
                </a:solidFill>
                <a:latin typeface="Times New Roman" panose="02020603050405020304" pitchFamily="18" charset="0"/>
                <a:cs typeface="Times New Roman" panose="02020603050405020304" pitchFamily="18" charset="0"/>
              </a:rPr>
              <a:t>CSL</a:t>
            </a:r>
            <a:endParaRPr lang="en-US" b="1" dirty="0">
              <a:latin typeface="Times New Roman" panose="02020603050405020304" pitchFamily="18" charset="0"/>
              <a:cs typeface="Times New Roman" panose="02020603050405020304" pitchFamily="18" charset="0"/>
            </a:endParaRPr>
          </a:p>
          <a:p>
            <a:pPr marL="800100" lvl="2" indent="0">
              <a:lnSpc>
                <a:spcPct val="150000"/>
              </a:lnSpc>
              <a:buFontTx/>
              <a:buNone/>
              <a:defRPr/>
            </a:pPr>
            <a:r>
              <a:rPr lang="en-US" sz="1600" dirty="0">
                <a:solidFill>
                  <a:prstClr val="black"/>
                </a:solidFill>
                <a:latin typeface="Times New Roman" panose="02020603050405020304" pitchFamily="18" charset="0"/>
                <a:cs typeface="Times New Roman" panose="02020603050405020304" pitchFamily="18" charset="0"/>
              </a:rPr>
              <a:t>Mean demand during lead time = </a:t>
            </a:r>
            <a:r>
              <a:rPr lang="en-US" sz="1600" i="1" dirty="0">
                <a:solidFill>
                  <a:prstClr val="black"/>
                </a:solidFill>
                <a:latin typeface="Times New Roman" panose="02020603050405020304" pitchFamily="18" charset="0"/>
                <a:cs typeface="Times New Roman" panose="02020603050405020304" pitchFamily="18" charset="0"/>
              </a:rPr>
              <a:t>D</a:t>
            </a:r>
            <a:r>
              <a:rPr lang="en-US" sz="1600" i="1" baseline="-25000" dirty="0">
                <a:solidFill>
                  <a:prstClr val="black"/>
                </a:solidFill>
                <a:latin typeface="Times New Roman" panose="02020603050405020304" pitchFamily="18" charset="0"/>
                <a:cs typeface="Times New Roman" panose="02020603050405020304" pitchFamily="18" charset="0"/>
              </a:rPr>
              <a:t>L</a:t>
            </a:r>
            <a:r>
              <a:rPr lang="en-US" sz="1600" i="1" dirty="0">
                <a:solidFill>
                  <a:prstClr val="black"/>
                </a:solidFill>
                <a:latin typeface="Times New Roman" panose="02020603050405020304" pitchFamily="18" charset="0"/>
                <a:cs typeface="Times New Roman" panose="02020603050405020304" pitchFamily="18" charset="0"/>
              </a:rPr>
              <a:t> </a:t>
            </a:r>
          </a:p>
          <a:p>
            <a:pPr marL="800100" lvl="2" indent="0">
              <a:lnSpc>
                <a:spcPct val="150000"/>
              </a:lnSpc>
              <a:spcAft>
                <a:spcPts val="1200"/>
              </a:spcAft>
              <a:buFontTx/>
              <a:buNone/>
              <a:defRPr/>
            </a:pPr>
            <a:r>
              <a:rPr lang="en-US" sz="1600" dirty="0">
                <a:solidFill>
                  <a:prstClr val="black"/>
                </a:solidFill>
                <a:latin typeface="Times New Roman" panose="02020603050405020304" pitchFamily="18" charset="0"/>
                <a:cs typeface="Times New Roman" panose="02020603050405020304" pitchFamily="18" charset="0"/>
              </a:rPr>
              <a:t>Standard deviation of demand during lead time = </a:t>
            </a:r>
            <a:r>
              <a:rPr lang="en-US" sz="1600" i="1" dirty="0" err="1">
                <a:solidFill>
                  <a:prstClr val="black"/>
                </a:solidFill>
                <a:latin typeface="Times New Roman" panose="02020603050405020304" pitchFamily="18" charset="0"/>
                <a:cs typeface="Times New Roman" panose="02020603050405020304" pitchFamily="18" charset="0"/>
              </a:rPr>
              <a:t>σ</a:t>
            </a:r>
            <a:r>
              <a:rPr lang="en-US" sz="1600" i="1" baseline="-25000" dirty="0" err="1">
                <a:solidFill>
                  <a:prstClr val="black"/>
                </a:solidFill>
                <a:latin typeface="Times New Roman" panose="02020603050405020304" pitchFamily="18" charset="0"/>
                <a:cs typeface="Times New Roman" panose="02020603050405020304" pitchFamily="18" charset="0"/>
              </a:rPr>
              <a:t>L</a:t>
            </a:r>
            <a:endParaRPr lang="en-US" sz="1600" i="1" baseline="-25000" dirty="0">
              <a:solidFill>
                <a:prstClr val="black"/>
              </a:solidFill>
              <a:latin typeface="Times New Roman" panose="02020603050405020304" pitchFamily="18" charset="0"/>
              <a:cs typeface="Times New Roman" panose="02020603050405020304" pitchFamily="18" charset="0"/>
            </a:endParaRPr>
          </a:p>
          <a:p>
            <a:pPr lvl="4">
              <a:lnSpc>
                <a:spcPct val="150000"/>
              </a:lnSpc>
              <a:spcAft>
                <a:spcPts val="1200"/>
              </a:spcAft>
              <a:buFontTx/>
              <a:buNone/>
              <a:defRPr/>
            </a:pPr>
            <a:r>
              <a:rPr lang="en-US" sz="1600" dirty="0">
                <a:latin typeface="Times New Roman" panose="02020603050405020304" pitchFamily="18" charset="0"/>
                <a:cs typeface="Times New Roman" panose="02020603050405020304" pitchFamily="18" charset="0"/>
              </a:rPr>
              <a:t>Z = (ROP – </a:t>
            </a:r>
            <a:r>
              <a:rPr lang="en-US" sz="1600" dirty="0" err="1">
                <a:latin typeface="Times New Roman" panose="02020603050405020304" pitchFamily="18" charset="0"/>
                <a:cs typeface="Times New Roman" panose="02020603050405020304" pitchFamily="18" charset="0"/>
              </a:rPr>
              <a:t>ddlt</a:t>
            </a:r>
            <a:r>
              <a:rPr lang="en-US" sz="1600" dirty="0">
                <a:latin typeface="Times New Roman" panose="02020603050405020304" pitchFamily="18" charset="0"/>
                <a:cs typeface="Times New Roman" panose="02020603050405020304" pitchFamily="18" charset="0"/>
              </a:rPr>
              <a:t>)/</a:t>
            </a:r>
            <a:r>
              <a:rPr lang="en-US" sz="1600" i="1" dirty="0">
                <a:solidFill>
                  <a:prstClr val="black"/>
                </a:solidFill>
                <a:latin typeface="Times New Roman" panose="02020603050405020304" pitchFamily="18" charset="0"/>
                <a:cs typeface="Times New Roman" panose="02020603050405020304" pitchFamily="18" charset="0"/>
              </a:rPr>
              <a:t> </a:t>
            </a:r>
            <a:r>
              <a:rPr lang="en-US" sz="1600" i="1" dirty="0" err="1">
                <a:solidFill>
                  <a:prstClr val="black"/>
                </a:solidFill>
                <a:latin typeface="Times New Roman" panose="02020603050405020304" pitchFamily="18" charset="0"/>
                <a:cs typeface="Times New Roman" panose="02020603050405020304" pitchFamily="18" charset="0"/>
              </a:rPr>
              <a:t>σ</a:t>
            </a:r>
            <a:r>
              <a:rPr lang="en-US" sz="1600" i="1" baseline="-25000" dirty="0" err="1">
                <a:solidFill>
                  <a:prstClr val="black"/>
                </a:solidFill>
                <a:latin typeface="Times New Roman" panose="02020603050405020304" pitchFamily="18" charset="0"/>
                <a:cs typeface="Times New Roman" panose="02020603050405020304" pitchFamily="18" charset="0"/>
              </a:rPr>
              <a:t>L</a:t>
            </a:r>
            <a:endParaRPr lang="en-US" sz="1600" dirty="0">
              <a:latin typeface="Times New Roman" panose="02020603050405020304" pitchFamily="18" charset="0"/>
              <a:cs typeface="Times New Roman" panose="02020603050405020304" pitchFamily="18" charset="0"/>
            </a:endParaRPr>
          </a:p>
          <a:p>
            <a:pPr lvl="4">
              <a:lnSpc>
                <a:spcPct val="150000"/>
              </a:lnSpc>
              <a:spcAft>
                <a:spcPts val="1200"/>
              </a:spcAft>
              <a:buFontTx/>
              <a:buNone/>
              <a:defRPr/>
            </a:pPr>
            <a:r>
              <a:rPr lang="en-US" sz="1600" i="1" dirty="0">
                <a:latin typeface="Times New Roman" panose="02020603050405020304" pitchFamily="18" charset="0"/>
                <a:cs typeface="Times New Roman" panose="02020603050405020304" pitchFamily="18" charset="0"/>
              </a:rPr>
              <a:t>CSL</a:t>
            </a:r>
            <a:r>
              <a:rPr lang="en-US" sz="1600" dirty="0">
                <a:latin typeface="Times New Roman" panose="02020603050405020304" pitchFamily="18" charset="0"/>
                <a:cs typeface="Times New Roman" panose="02020603050405020304" pitchFamily="18" charset="0"/>
              </a:rPr>
              <a:t> = </a:t>
            </a:r>
            <a:r>
              <a:rPr lang="en-US" sz="1600" i="1" dirty="0">
                <a:latin typeface="Times New Roman" panose="02020603050405020304" pitchFamily="18" charset="0"/>
                <a:cs typeface="Times New Roman" panose="02020603050405020304" pitchFamily="18" charset="0"/>
              </a:rPr>
              <a:t>NORMSDIST</a:t>
            </a:r>
            <a:r>
              <a:rPr lang="en-US" sz="1600" dirty="0">
                <a:latin typeface="Times New Roman" panose="02020603050405020304" pitchFamily="18" charset="0"/>
                <a:cs typeface="Times New Roman" panose="02020603050405020304" pitchFamily="18" charset="0"/>
              </a:rPr>
              <a:t>(</a:t>
            </a:r>
            <a:r>
              <a:rPr lang="en-US" sz="1600" b="1" i="1" dirty="0">
                <a:latin typeface="Times New Roman" panose="02020603050405020304" pitchFamily="18" charset="0"/>
                <a:cs typeface="Times New Roman" panose="02020603050405020304" pitchFamily="18" charset="0"/>
              </a:rPr>
              <a:t>Z</a:t>
            </a:r>
            <a:r>
              <a:rPr lang="en-US" sz="1600" dirty="0">
                <a:latin typeface="Times New Roman" panose="02020603050405020304" pitchFamily="18" charset="0"/>
                <a:cs typeface="Times New Roman" panose="02020603050405020304" pitchFamily="18" charset="0"/>
              </a:rPr>
              <a:t>)</a:t>
            </a:r>
          </a:p>
          <a:p>
            <a:pPr lvl="4">
              <a:lnSpc>
                <a:spcPct val="150000"/>
              </a:lnSpc>
              <a:spcAft>
                <a:spcPts val="1200"/>
              </a:spcAft>
              <a:buFontTx/>
              <a:buNone/>
              <a:defRPr/>
            </a:pPr>
            <a:r>
              <a:rPr lang="en-US" sz="1600" i="1" dirty="0">
                <a:latin typeface="Times New Roman" panose="02020603050405020304" pitchFamily="18" charset="0"/>
                <a:cs typeface="Times New Roman" panose="02020603050405020304" pitchFamily="18" charset="0"/>
              </a:rPr>
              <a:t>CSL</a:t>
            </a:r>
            <a:r>
              <a:rPr lang="en-US" sz="1600" dirty="0">
                <a:latin typeface="Times New Roman" panose="02020603050405020304" pitchFamily="18" charset="0"/>
                <a:cs typeface="Times New Roman" panose="02020603050405020304" pitchFamily="18" charset="0"/>
              </a:rPr>
              <a:t> = </a:t>
            </a:r>
            <a:r>
              <a:rPr lang="en-US" sz="1600" i="1" dirty="0">
                <a:latin typeface="Times New Roman" panose="02020603050405020304" pitchFamily="18" charset="0"/>
                <a:cs typeface="Times New Roman" panose="02020603050405020304" pitchFamily="18" charset="0"/>
              </a:rPr>
              <a:t>NORMSDIST</a:t>
            </a:r>
            <a:r>
              <a:rPr lang="en-US" sz="1600" dirty="0">
                <a:latin typeface="Times New Roman" panose="02020603050405020304" pitchFamily="18" charset="0"/>
                <a:cs typeface="Times New Roman" panose="02020603050405020304" pitchFamily="18" charset="0"/>
              </a:rPr>
              <a:t>((ROP – </a:t>
            </a:r>
            <a:r>
              <a:rPr lang="en-US" sz="1600" dirty="0" err="1">
                <a:latin typeface="Times New Roman" panose="02020603050405020304" pitchFamily="18" charset="0"/>
                <a:cs typeface="Times New Roman" panose="02020603050405020304" pitchFamily="18" charset="0"/>
              </a:rPr>
              <a:t>ddlt</a:t>
            </a:r>
            <a:r>
              <a:rPr lang="en-US" sz="1600" dirty="0">
                <a:latin typeface="Times New Roman" panose="02020603050405020304" pitchFamily="18" charset="0"/>
                <a:cs typeface="Times New Roman" panose="02020603050405020304" pitchFamily="18" charset="0"/>
              </a:rPr>
              <a:t>)/</a:t>
            </a:r>
            <a:r>
              <a:rPr lang="en-US" sz="1600" i="1" dirty="0">
                <a:solidFill>
                  <a:prstClr val="black"/>
                </a:solidFill>
                <a:latin typeface="Times New Roman" panose="02020603050405020304" pitchFamily="18" charset="0"/>
                <a:cs typeface="Times New Roman" panose="02020603050405020304" pitchFamily="18" charset="0"/>
              </a:rPr>
              <a:t> </a:t>
            </a:r>
            <a:r>
              <a:rPr lang="en-US" sz="1600" i="1" dirty="0" err="1">
                <a:solidFill>
                  <a:prstClr val="black"/>
                </a:solidFill>
                <a:latin typeface="Times New Roman" panose="02020603050405020304" pitchFamily="18" charset="0"/>
                <a:cs typeface="Times New Roman" panose="02020603050405020304" pitchFamily="18" charset="0"/>
              </a:rPr>
              <a:t>σ</a:t>
            </a:r>
            <a:r>
              <a:rPr lang="en-US" sz="1600" i="1" baseline="-25000" dirty="0" err="1">
                <a:solidFill>
                  <a:prstClr val="black"/>
                </a:solidFill>
                <a:latin typeface="Times New Roman" panose="02020603050405020304" pitchFamily="18" charset="0"/>
                <a:cs typeface="Times New Roman" panose="02020603050405020304" pitchFamily="18" charset="0"/>
              </a:rPr>
              <a:t>L</a:t>
            </a:r>
            <a:r>
              <a:rPr lang="en-US" sz="1600" dirty="0">
                <a:latin typeface="Times New Roman" panose="02020603050405020304" pitchFamily="18" charset="0"/>
                <a:cs typeface="Times New Roman" panose="02020603050405020304" pitchFamily="18" charset="0"/>
              </a:rPr>
              <a:t> )</a:t>
            </a:r>
          </a:p>
          <a:p>
            <a:pPr lvl="4">
              <a:lnSpc>
                <a:spcPct val="150000"/>
              </a:lnSpc>
              <a:spcAft>
                <a:spcPts val="1200"/>
              </a:spcAft>
              <a:buFontTx/>
              <a:buNone/>
              <a:defRPr/>
            </a:pPr>
            <a:r>
              <a:rPr lang="en-US" sz="1600" i="1" dirty="0">
                <a:latin typeface="Times New Roman" panose="02020603050405020304" pitchFamily="18" charset="0"/>
                <a:cs typeface="Times New Roman" panose="02020603050405020304" pitchFamily="18" charset="0"/>
              </a:rPr>
              <a:t>NORMSINV</a:t>
            </a:r>
            <a:r>
              <a:rPr lang="en-US" sz="1600" dirty="0">
                <a:latin typeface="Times New Roman" panose="02020603050405020304" pitchFamily="18" charset="0"/>
                <a:cs typeface="Times New Roman" panose="02020603050405020304" pitchFamily="18" charset="0"/>
              </a:rPr>
              <a:t>(CSL) </a:t>
            </a:r>
            <a:r>
              <a:rPr lang="en-US" sz="1600" i="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(ROP – </a:t>
            </a:r>
            <a:r>
              <a:rPr lang="en-US" sz="1600" dirty="0" err="1">
                <a:latin typeface="Times New Roman" panose="02020603050405020304" pitchFamily="18" charset="0"/>
                <a:cs typeface="Times New Roman" panose="02020603050405020304" pitchFamily="18" charset="0"/>
              </a:rPr>
              <a:t>ddlt</a:t>
            </a:r>
            <a:r>
              <a:rPr lang="en-US" sz="1600" dirty="0">
                <a:latin typeface="Times New Roman" panose="02020603050405020304" pitchFamily="18" charset="0"/>
                <a:cs typeface="Times New Roman" panose="02020603050405020304" pitchFamily="18" charset="0"/>
              </a:rPr>
              <a:t>)/</a:t>
            </a:r>
            <a:r>
              <a:rPr lang="en-US" sz="1600" i="1" dirty="0">
                <a:solidFill>
                  <a:prstClr val="black"/>
                </a:solidFill>
                <a:latin typeface="Times New Roman" panose="02020603050405020304" pitchFamily="18" charset="0"/>
                <a:cs typeface="Times New Roman" panose="02020603050405020304" pitchFamily="18" charset="0"/>
              </a:rPr>
              <a:t> </a:t>
            </a:r>
            <a:r>
              <a:rPr lang="en-US" sz="1600" i="1" dirty="0" err="1">
                <a:solidFill>
                  <a:prstClr val="black"/>
                </a:solidFill>
                <a:latin typeface="Times New Roman" panose="02020603050405020304" pitchFamily="18" charset="0"/>
                <a:cs typeface="Times New Roman" panose="02020603050405020304" pitchFamily="18" charset="0"/>
              </a:rPr>
              <a:t>σ</a:t>
            </a:r>
            <a:r>
              <a:rPr lang="en-US" sz="1600" i="1" baseline="-25000" dirty="0" err="1">
                <a:solidFill>
                  <a:prstClr val="black"/>
                </a:solidFill>
                <a:latin typeface="Times New Roman" panose="02020603050405020304" pitchFamily="18" charset="0"/>
                <a:cs typeface="Times New Roman" panose="02020603050405020304" pitchFamily="18" charset="0"/>
              </a:rPr>
              <a:t>L</a:t>
            </a:r>
            <a:r>
              <a:rPr lang="en-US" sz="1600" dirty="0">
                <a:latin typeface="Times New Roman" panose="02020603050405020304" pitchFamily="18" charset="0"/>
                <a:cs typeface="Times New Roman" panose="02020603050405020304" pitchFamily="18" charset="0"/>
              </a:rPr>
              <a:t> </a:t>
            </a:r>
          </a:p>
          <a:p>
            <a:pPr lvl="4">
              <a:lnSpc>
                <a:spcPct val="150000"/>
              </a:lnSpc>
              <a:spcAft>
                <a:spcPts val="1200"/>
              </a:spcAft>
              <a:buFontTx/>
              <a:buNone/>
              <a:defRPr/>
            </a:pPr>
            <a:r>
              <a:rPr lang="en-US" sz="1600" i="1" dirty="0">
                <a:solidFill>
                  <a:prstClr val="black"/>
                </a:solidFill>
                <a:latin typeface="Times New Roman" panose="02020603050405020304" pitchFamily="18" charset="0"/>
                <a:cs typeface="Times New Roman" panose="02020603050405020304" pitchFamily="18" charset="0"/>
              </a:rPr>
              <a:t>SS = </a:t>
            </a:r>
            <a:r>
              <a:rPr lang="en-US" sz="1600" i="1" dirty="0">
                <a:latin typeface="Times New Roman" panose="02020603050405020304" pitchFamily="18" charset="0"/>
                <a:cs typeface="Times New Roman" panose="02020603050405020304" pitchFamily="18" charset="0"/>
              </a:rPr>
              <a:t>NORMSINV</a:t>
            </a:r>
            <a:r>
              <a:rPr lang="en-US" sz="1600" dirty="0">
                <a:latin typeface="Times New Roman" panose="02020603050405020304" pitchFamily="18" charset="0"/>
                <a:cs typeface="Times New Roman" panose="02020603050405020304" pitchFamily="18" charset="0"/>
              </a:rPr>
              <a:t>(CSL) </a:t>
            </a:r>
            <a:r>
              <a:rPr lang="en-US" sz="1600" i="1" dirty="0">
                <a:latin typeface="Times New Roman" panose="02020603050405020304" pitchFamily="18" charset="0"/>
                <a:cs typeface="Times New Roman" panose="02020603050405020304" pitchFamily="18" charset="0"/>
              </a:rPr>
              <a:t>* </a:t>
            </a:r>
            <a:r>
              <a:rPr lang="en-US" sz="1600" i="1" dirty="0" err="1">
                <a:solidFill>
                  <a:prstClr val="black"/>
                </a:solidFill>
                <a:latin typeface="Times New Roman" panose="02020603050405020304" pitchFamily="18" charset="0"/>
                <a:cs typeface="Times New Roman" panose="02020603050405020304" pitchFamily="18" charset="0"/>
              </a:rPr>
              <a:t>σ</a:t>
            </a:r>
            <a:r>
              <a:rPr lang="en-US" sz="1600" i="1" baseline="-25000" dirty="0" err="1">
                <a:solidFill>
                  <a:prstClr val="black"/>
                </a:solidFill>
                <a:latin typeface="Times New Roman" panose="02020603050405020304" pitchFamily="18" charset="0"/>
                <a:cs typeface="Times New Roman" panose="02020603050405020304" pitchFamily="18" charset="0"/>
              </a:rPr>
              <a:t>L</a:t>
            </a:r>
            <a:r>
              <a:rPr lang="en-US" sz="1600" i="1"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graphicFrame>
        <p:nvGraphicFramePr>
          <p:cNvPr id="4" name="Object 5"/>
          <p:cNvGraphicFramePr>
            <a:graphicFrameLocks noChangeAspect="1"/>
          </p:cNvGraphicFramePr>
          <p:nvPr>
            <p:extLst>
              <p:ext uri="{D42A27DB-BD31-4B8C-83A1-F6EECF244321}">
                <p14:modId xmlns:p14="http://schemas.microsoft.com/office/powerpoint/2010/main" val="3574013156"/>
              </p:ext>
            </p:extLst>
          </p:nvPr>
        </p:nvGraphicFramePr>
        <p:xfrm>
          <a:off x="3331464" y="6096000"/>
          <a:ext cx="4852988" cy="593725"/>
        </p:xfrm>
        <a:graphic>
          <a:graphicData uri="http://schemas.openxmlformats.org/presentationml/2006/ole">
            <mc:AlternateContent xmlns:mc="http://schemas.openxmlformats.org/markup-compatibility/2006">
              <mc:Choice xmlns:v="urn:schemas-microsoft-com:vml" Requires="v">
                <p:oleObj spid="_x0000_s3075" name="Equation" r:id="rId3" imgW="2006600" imgH="241300" progId="Equation.3">
                  <p:embed/>
                </p:oleObj>
              </mc:Choice>
              <mc:Fallback>
                <p:oleObj name="Equation" r:id="rId3" imgW="2006600" imgH="241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1464" y="6096000"/>
                        <a:ext cx="4852988"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226920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Example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 Weekly demand for phones at B&amp;M office supplies is normally distributed, with a mean of 2500 and standard deviation of 500. The manufacturer takes two weeks to fill an order placed by the B&amp;M manager. Assume the demand in independent from one week to the next. Evaluate the safety inventory that the B&amp;M should carry to achieve a CSL of 90%.</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7644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125" y="560102"/>
            <a:ext cx="8911687" cy="1280890"/>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Determining the Appropriate Level of Safety Inventory </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2"/>
          <p:cNvSpPr txBox="1">
            <a:spLocks noChangeArrowheads="1"/>
          </p:cNvSpPr>
          <p:nvPr/>
        </p:nvSpPr>
        <p:spPr>
          <a:xfrm>
            <a:off x="1786636" y="1840992"/>
            <a:ext cx="7747000" cy="118268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50000"/>
              </a:lnSpc>
              <a:buFontTx/>
              <a:buNone/>
            </a:pPr>
            <a:r>
              <a:rPr lang="nl-NL" altLang="en-US" i="1" smtClean="0">
                <a:solidFill>
                  <a:srgbClr val="000000"/>
                </a:solidFill>
                <a:latin typeface="Times New Roman" panose="02020603050405020304" pitchFamily="18" charset="0"/>
                <a:cs typeface="Times New Roman" panose="02020603050405020304" pitchFamily="18" charset="0"/>
              </a:rPr>
              <a:t>D</a:t>
            </a:r>
            <a:r>
              <a:rPr lang="nl-NL" altLang="en-US" smtClean="0">
                <a:solidFill>
                  <a:srgbClr val="000000"/>
                </a:solidFill>
                <a:latin typeface="Times New Roman" panose="02020603050405020304" pitchFamily="18" charset="0"/>
                <a:cs typeface="Times New Roman" panose="02020603050405020304" pitchFamily="18" charset="0"/>
              </a:rPr>
              <a:t> = 2,500/week, </a:t>
            </a:r>
            <a:r>
              <a:rPr lang="nl-NL" altLang="en-US" i="1" smtClean="0">
                <a:solidFill>
                  <a:srgbClr val="000000"/>
                </a:solidFill>
                <a:latin typeface="Times New Roman" panose="02020603050405020304" pitchFamily="18" charset="0"/>
                <a:cs typeface="Times New Roman" panose="02020603050405020304" pitchFamily="18" charset="0"/>
              </a:rPr>
              <a:t>s</a:t>
            </a:r>
            <a:r>
              <a:rPr lang="nl-NL" altLang="en-US" i="1" baseline="-25000" smtClean="0">
                <a:solidFill>
                  <a:srgbClr val="000000"/>
                </a:solidFill>
                <a:latin typeface="Times New Roman" panose="02020603050405020304" pitchFamily="18" charset="0"/>
                <a:cs typeface="Times New Roman" panose="02020603050405020304" pitchFamily="18" charset="0"/>
              </a:rPr>
              <a:t>D</a:t>
            </a:r>
            <a:r>
              <a:rPr lang="nl-NL" altLang="en-US" smtClean="0">
                <a:solidFill>
                  <a:srgbClr val="000000"/>
                </a:solidFill>
                <a:latin typeface="Times New Roman" panose="02020603050405020304" pitchFamily="18" charset="0"/>
                <a:cs typeface="Times New Roman" panose="02020603050405020304" pitchFamily="18" charset="0"/>
              </a:rPr>
              <a:t> = 500, </a:t>
            </a:r>
            <a:r>
              <a:rPr lang="nl-NL" altLang="en-US" i="1" smtClean="0">
                <a:solidFill>
                  <a:srgbClr val="000000"/>
                </a:solidFill>
                <a:latin typeface="Times New Roman" panose="02020603050405020304" pitchFamily="18" charset="0"/>
                <a:cs typeface="Times New Roman" panose="02020603050405020304" pitchFamily="18" charset="0"/>
              </a:rPr>
              <a:t>CSL</a:t>
            </a:r>
            <a:r>
              <a:rPr lang="nl-NL" altLang="en-US" smtClean="0">
                <a:solidFill>
                  <a:srgbClr val="000000"/>
                </a:solidFill>
                <a:latin typeface="Times New Roman" panose="02020603050405020304" pitchFamily="18" charset="0"/>
                <a:cs typeface="Times New Roman" panose="02020603050405020304" pitchFamily="18" charset="0"/>
              </a:rPr>
              <a:t> = 0.9, </a:t>
            </a:r>
            <a:r>
              <a:rPr lang="nl-NL" altLang="en-US" i="1" smtClean="0">
                <a:solidFill>
                  <a:srgbClr val="000000"/>
                </a:solidFill>
                <a:latin typeface="Times New Roman" panose="02020603050405020304" pitchFamily="18" charset="0"/>
                <a:cs typeface="Times New Roman" panose="02020603050405020304" pitchFamily="18" charset="0"/>
              </a:rPr>
              <a:t>L</a:t>
            </a:r>
            <a:r>
              <a:rPr lang="nl-NL" altLang="en-US" smtClean="0">
                <a:solidFill>
                  <a:srgbClr val="000000"/>
                </a:solidFill>
                <a:latin typeface="Times New Roman" panose="02020603050405020304" pitchFamily="18" charset="0"/>
                <a:cs typeface="Times New Roman" panose="02020603050405020304" pitchFamily="18" charset="0"/>
              </a:rPr>
              <a:t> = 2 weeks</a:t>
            </a:r>
            <a:endParaRPr lang="en-US" altLang="en-US" i="1" baseline="-25000" dirty="0" smtClean="0">
              <a:solidFill>
                <a:srgbClr val="000000"/>
              </a:solidFill>
              <a:latin typeface="Times New Roman" panose="02020603050405020304" pitchFamily="18" charset="0"/>
              <a:cs typeface="Times New Roman" panose="02020603050405020304" pitchFamily="18" charset="0"/>
            </a:endParaRPr>
          </a:p>
        </p:txBody>
      </p:sp>
      <p:graphicFrame>
        <p:nvGraphicFramePr>
          <p:cNvPr id="5" name="Object 2"/>
          <p:cNvGraphicFramePr>
            <a:graphicFrameLocks noChangeAspect="1"/>
          </p:cNvGraphicFramePr>
          <p:nvPr>
            <p:extLst>
              <p:ext uri="{D42A27DB-BD31-4B8C-83A1-F6EECF244321}">
                <p14:modId xmlns:p14="http://schemas.microsoft.com/office/powerpoint/2010/main" val="2899251708"/>
              </p:ext>
            </p:extLst>
          </p:nvPr>
        </p:nvGraphicFramePr>
        <p:xfrm>
          <a:off x="2002536" y="2907792"/>
          <a:ext cx="3048000" cy="836613"/>
        </p:xfrm>
        <a:graphic>
          <a:graphicData uri="http://schemas.openxmlformats.org/presentationml/2006/ole">
            <mc:AlternateContent xmlns:mc="http://schemas.openxmlformats.org/markup-compatibility/2006">
              <mc:Choice xmlns:v="urn:schemas-microsoft-com:vml" Requires="v">
                <p:oleObj spid="_x0000_s4101" name="Equation" r:id="rId3" imgW="3647880" imgH="987120" progId="Equation.3">
                  <p:embed/>
                </p:oleObj>
              </mc:Choice>
              <mc:Fallback>
                <p:oleObj name="Equation" r:id="rId3" imgW="3647880" imgH="9871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2536" y="2907792"/>
                        <a:ext cx="30480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6" name="Group 20"/>
          <p:cNvGrpSpPr>
            <a:grpSpLocks/>
          </p:cNvGrpSpPr>
          <p:nvPr/>
        </p:nvGrpSpPr>
        <p:grpSpPr bwMode="auto">
          <a:xfrm>
            <a:off x="2002536" y="4203192"/>
            <a:ext cx="4648200" cy="762000"/>
            <a:chOff x="1816100" y="4730750"/>
            <a:chExt cx="5511800" cy="927100"/>
          </a:xfrm>
        </p:grpSpPr>
        <p:graphicFrame>
          <p:nvGraphicFramePr>
            <p:cNvPr id="7" name="Object 3"/>
            <p:cNvGraphicFramePr>
              <a:graphicFrameLocks noChangeAspect="1"/>
            </p:cNvGraphicFramePr>
            <p:nvPr/>
          </p:nvGraphicFramePr>
          <p:xfrm>
            <a:off x="1816100" y="4730750"/>
            <a:ext cx="5511800" cy="469900"/>
          </p:xfrm>
          <a:graphic>
            <a:graphicData uri="http://schemas.openxmlformats.org/presentationml/2006/ole">
              <mc:AlternateContent xmlns:mc="http://schemas.openxmlformats.org/markup-compatibility/2006">
                <mc:Choice xmlns:v="urn:schemas-microsoft-com:vml" Requires="v">
                  <p:oleObj spid="_x0000_s4102" name="Equation" r:id="rId5" imgW="5503680" imgH="456840" progId="Equation.3">
                    <p:embed/>
                  </p:oleObj>
                </mc:Choice>
                <mc:Fallback>
                  <p:oleObj name="Equation" r:id="rId5" imgW="5503680" imgH="4568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6100" y="4730750"/>
                          <a:ext cx="55118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4"/>
            <p:cNvGraphicFramePr>
              <a:graphicFrameLocks noChangeAspect="1"/>
            </p:cNvGraphicFramePr>
            <p:nvPr/>
          </p:nvGraphicFramePr>
          <p:xfrm>
            <a:off x="2127250" y="5314950"/>
            <a:ext cx="4178300" cy="342900"/>
          </p:xfrm>
          <a:graphic>
            <a:graphicData uri="http://schemas.openxmlformats.org/presentationml/2006/ole">
              <mc:AlternateContent xmlns:mc="http://schemas.openxmlformats.org/markup-compatibility/2006">
                <mc:Choice xmlns:v="urn:schemas-microsoft-com:vml" Requires="v">
                  <p:oleObj spid="_x0000_s4103" name="Equation" r:id="rId7" imgW="4168800" imgH="329040" progId="Equation.3">
                    <p:embed/>
                  </p:oleObj>
                </mc:Choice>
                <mc:Fallback>
                  <p:oleObj name="Equation" r:id="rId7" imgW="4168800" imgH="329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7250" y="5314950"/>
                          <a:ext cx="41783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extLst>
      <p:ext uri="{BB962C8B-B14F-4D97-AF65-F5344CB8AC3E}">
        <p14:creationId xmlns:p14="http://schemas.microsoft.com/office/powerpoint/2010/main" val="196218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Factors Affecting Fill Rate</a:t>
            </a:r>
            <a:endParaRPr lang="en-US" dirty="0"/>
          </a:p>
        </p:txBody>
      </p:sp>
      <p:sp>
        <p:nvSpPr>
          <p:cNvPr id="3" name="Content Placeholder 2"/>
          <p:cNvSpPr>
            <a:spLocks noGrp="1"/>
          </p:cNvSpPr>
          <p:nvPr>
            <p:ph idx="1"/>
          </p:nvPr>
        </p:nvSpPr>
        <p:spPr/>
        <p:txBody>
          <a:bodyPr/>
          <a:lstStyle/>
          <a:p>
            <a:r>
              <a:rPr lang="en-US" altLang="en-US" u="sng" dirty="0">
                <a:latin typeface="Times New Roman" panose="02020603050405020304" pitchFamily="18" charset="0"/>
                <a:cs typeface="Times New Roman" panose="02020603050405020304" pitchFamily="18" charset="0"/>
              </a:rPr>
              <a:t>Safety inventory</a:t>
            </a:r>
            <a:r>
              <a:rPr lang="en-US" altLang="en-US" dirty="0">
                <a:latin typeface="Times New Roman" panose="02020603050405020304" pitchFamily="18" charset="0"/>
                <a:cs typeface="Times New Roman" panose="02020603050405020304" pitchFamily="18" charset="0"/>
              </a:rPr>
              <a:t>: Fill rate increases if safety inventory is increased. This also increases the cycle service level. </a:t>
            </a:r>
          </a:p>
          <a:p>
            <a:r>
              <a:rPr lang="en-US" altLang="en-US" u="sng" dirty="0">
                <a:latin typeface="Times New Roman" panose="02020603050405020304" pitchFamily="18" charset="0"/>
                <a:cs typeface="Times New Roman" panose="02020603050405020304" pitchFamily="18" charset="0"/>
              </a:rPr>
              <a:t>Lot size</a:t>
            </a:r>
            <a:r>
              <a:rPr lang="en-US" altLang="en-US" dirty="0">
                <a:latin typeface="Times New Roman" panose="02020603050405020304" pitchFamily="18" charset="0"/>
                <a:cs typeface="Times New Roman" panose="02020603050405020304" pitchFamily="18" charset="0"/>
              </a:rPr>
              <a:t>: Fill rate increases on increasing the lot size even though cycle service level does not change.</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0573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Periodic Review Policy</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1">
              <a:lnSpc>
                <a:spcPct val="150000"/>
              </a:lnSpc>
              <a:spcAft>
                <a:spcPts val="300"/>
              </a:spcAft>
            </a:pPr>
            <a:r>
              <a:rPr lang="en-US" altLang="en-US" sz="1800" dirty="0">
                <a:latin typeface="Times New Roman" panose="02020603050405020304" pitchFamily="18" charset="0"/>
                <a:cs typeface="Times New Roman" panose="02020603050405020304" pitchFamily="18" charset="0"/>
              </a:rPr>
              <a:t>Lot size determined by </a:t>
            </a:r>
            <a:r>
              <a:rPr lang="en-US" altLang="en-US" sz="1800" dirty="0" err="1">
                <a:latin typeface="Times New Roman" panose="02020603050405020304" pitchFamily="18" charset="0"/>
                <a:cs typeface="Times New Roman" panose="02020603050405020304" pitchFamily="18" charset="0"/>
              </a:rPr>
              <a:t>prespecified</a:t>
            </a:r>
            <a:r>
              <a:rPr lang="en-US" altLang="en-US" sz="1800" dirty="0">
                <a:latin typeface="Times New Roman" panose="02020603050405020304" pitchFamily="18" charset="0"/>
                <a:cs typeface="Times New Roman" panose="02020603050405020304" pitchFamily="18" charset="0"/>
              </a:rPr>
              <a:t> </a:t>
            </a:r>
            <a:r>
              <a:rPr lang="en-US" altLang="en-US" sz="1800" i="1" dirty="0">
                <a:latin typeface="Times New Roman" panose="02020603050405020304" pitchFamily="18" charset="0"/>
                <a:cs typeface="Times New Roman" panose="02020603050405020304" pitchFamily="18" charset="0"/>
              </a:rPr>
              <a:t>order-up-to level </a:t>
            </a:r>
            <a:r>
              <a:rPr lang="en-US" altLang="en-US" sz="1800" dirty="0">
                <a:latin typeface="Times New Roman" panose="02020603050405020304" pitchFamily="18" charset="0"/>
                <a:cs typeface="Times New Roman" panose="02020603050405020304" pitchFamily="18" charset="0"/>
              </a:rPr>
              <a:t>(</a:t>
            </a:r>
            <a:r>
              <a:rPr lang="en-US" altLang="en-US" sz="1800" i="1" dirty="0">
                <a:latin typeface="Times New Roman" panose="02020603050405020304" pitchFamily="18" charset="0"/>
                <a:cs typeface="Times New Roman" panose="02020603050405020304" pitchFamily="18" charset="0"/>
              </a:rPr>
              <a:t>OUL</a:t>
            </a:r>
            <a:r>
              <a:rPr lang="en-US" altLang="en-US" sz="1800" dirty="0">
                <a:latin typeface="Times New Roman" panose="02020603050405020304" pitchFamily="18" charset="0"/>
                <a:cs typeface="Times New Roman" panose="02020603050405020304" pitchFamily="18" charset="0"/>
              </a:rPr>
              <a:t>)</a:t>
            </a:r>
          </a:p>
          <a:p>
            <a:pPr marL="0" indent="0">
              <a:lnSpc>
                <a:spcPct val="150000"/>
              </a:lnSpc>
              <a:spcAft>
                <a:spcPts val="300"/>
              </a:spcAft>
              <a:buFontTx/>
              <a:buNone/>
            </a:pPr>
            <a:r>
              <a:rPr lang="en-US" altLang="en-US" sz="2000" dirty="0">
                <a:latin typeface="Times New Roman" panose="02020603050405020304" pitchFamily="18" charset="0"/>
                <a:cs typeface="Times New Roman" panose="02020603050405020304" pitchFamily="18" charset="0"/>
              </a:rPr>
              <a:t>	</a:t>
            </a:r>
            <a:r>
              <a:rPr lang="en-US" altLang="en-US" sz="2000" i="1" dirty="0">
                <a:latin typeface="Times New Roman" panose="02020603050405020304" pitchFamily="18" charset="0"/>
                <a:cs typeface="Times New Roman" panose="02020603050405020304" pitchFamily="18" charset="0"/>
              </a:rPr>
              <a:t>D</a:t>
            </a:r>
            <a:r>
              <a:rPr lang="en-US" altLang="en-US" sz="2000" dirty="0">
                <a:latin typeface="Times New Roman" panose="02020603050405020304" pitchFamily="18" charset="0"/>
                <a:cs typeface="Times New Roman" panose="02020603050405020304" pitchFamily="18" charset="0"/>
              </a:rPr>
              <a:t>:	Average demand per period </a:t>
            </a:r>
          </a:p>
          <a:p>
            <a:pPr marL="0" indent="0">
              <a:lnSpc>
                <a:spcPct val="150000"/>
              </a:lnSpc>
              <a:spcAft>
                <a:spcPts val="300"/>
              </a:spcAft>
              <a:buFontTx/>
              <a:buNone/>
            </a:pPr>
            <a:r>
              <a:rPr lang="en-US" altLang="en-US" sz="2000" dirty="0">
                <a:latin typeface="Times New Roman" panose="02020603050405020304" pitchFamily="18" charset="0"/>
                <a:cs typeface="Times New Roman" panose="02020603050405020304" pitchFamily="18" charset="0"/>
              </a:rPr>
              <a:t>	</a:t>
            </a:r>
            <a:r>
              <a:rPr lang="en-US" altLang="en-US" sz="2000" i="1" dirty="0" err="1">
                <a:latin typeface="Times New Roman" panose="02020603050405020304" pitchFamily="18" charset="0"/>
                <a:cs typeface="Times New Roman" panose="02020603050405020304" pitchFamily="18" charset="0"/>
              </a:rPr>
              <a:t>s</a:t>
            </a:r>
            <a:r>
              <a:rPr lang="en-US" altLang="en-US" sz="2000" i="1" baseline="-25000" dirty="0" err="1">
                <a:latin typeface="Times New Roman" panose="02020603050405020304" pitchFamily="18" charset="0"/>
                <a:cs typeface="Times New Roman" panose="02020603050405020304" pitchFamily="18" charset="0"/>
              </a:rPr>
              <a:t>D</a:t>
            </a:r>
            <a:r>
              <a:rPr lang="en-US" altLang="en-US" sz="2000" dirty="0">
                <a:latin typeface="Times New Roman" panose="02020603050405020304" pitchFamily="18" charset="0"/>
                <a:cs typeface="Times New Roman" panose="02020603050405020304" pitchFamily="18" charset="0"/>
              </a:rPr>
              <a:t>:	Standard deviation of demand per period</a:t>
            </a:r>
          </a:p>
          <a:p>
            <a:pPr marL="0" indent="0">
              <a:lnSpc>
                <a:spcPct val="150000"/>
              </a:lnSpc>
              <a:spcAft>
                <a:spcPts val="300"/>
              </a:spcAft>
              <a:buFontTx/>
              <a:buNone/>
            </a:pPr>
            <a:r>
              <a:rPr lang="en-US" altLang="en-US" sz="2000" dirty="0">
                <a:latin typeface="Times New Roman" panose="02020603050405020304" pitchFamily="18" charset="0"/>
                <a:cs typeface="Times New Roman" panose="02020603050405020304" pitchFamily="18" charset="0"/>
              </a:rPr>
              <a:t>	</a:t>
            </a:r>
            <a:r>
              <a:rPr lang="en-US" altLang="en-US" sz="2000" i="1" dirty="0">
                <a:latin typeface="Times New Roman" panose="02020603050405020304" pitchFamily="18" charset="0"/>
                <a:cs typeface="Times New Roman" panose="02020603050405020304" pitchFamily="18" charset="0"/>
              </a:rPr>
              <a:t>L</a:t>
            </a:r>
            <a:r>
              <a:rPr lang="en-US" altLang="en-US" sz="2000" dirty="0">
                <a:latin typeface="Times New Roman" panose="02020603050405020304" pitchFamily="18" charset="0"/>
                <a:cs typeface="Times New Roman" panose="02020603050405020304" pitchFamily="18" charset="0"/>
              </a:rPr>
              <a:t>:	Average lead time for replenishment</a:t>
            </a:r>
          </a:p>
          <a:p>
            <a:pPr marL="0" indent="0">
              <a:lnSpc>
                <a:spcPct val="150000"/>
              </a:lnSpc>
              <a:spcAft>
                <a:spcPts val="300"/>
              </a:spcAft>
              <a:buFontTx/>
              <a:buNone/>
            </a:pPr>
            <a:r>
              <a:rPr lang="en-US" altLang="en-US" sz="2000" dirty="0">
                <a:latin typeface="Times New Roman" panose="02020603050405020304" pitchFamily="18" charset="0"/>
                <a:cs typeface="Times New Roman" panose="02020603050405020304" pitchFamily="18" charset="0"/>
              </a:rPr>
              <a:t>	</a:t>
            </a:r>
            <a:r>
              <a:rPr lang="en-US" altLang="en-US" sz="2000" i="1" dirty="0">
                <a:latin typeface="Times New Roman" panose="02020603050405020304" pitchFamily="18" charset="0"/>
                <a:cs typeface="Times New Roman" panose="02020603050405020304" pitchFamily="18" charset="0"/>
              </a:rPr>
              <a:t>T</a:t>
            </a:r>
            <a:r>
              <a:rPr lang="en-US" altLang="en-US" sz="2000" dirty="0">
                <a:latin typeface="Times New Roman" panose="02020603050405020304" pitchFamily="18" charset="0"/>
                <a:cs typeface="Times New Roman" panose="02020603050405020304" pitchFamily="18" charset="0"/>
              </a:rPr>
              <a:t>:	Review interval</a:t>
            </a:r>
          </a:p>
          <a:p>
            <a:pPr marL="0" indent="0">
              <a:lnSpc>
                <a:spcPct val="150000"/>
              </a:lnSpc>
              <a:spcAft>
                <a:spcPts val="300"/>
              </a:spcAft>
              <a:buFontTx/>
              <a:buNone/>
            </a:pPr>
            <a:r>
              <a:rPr lang="en-US" altLang="en-US" sz="2000" dirty="0">
                <a:latin typeface="Times New Roman" panose="02020603050405020304" pitchFamily="18" charset="0"/>
                <a:cs typeface="Times New Roman" panose="02020603050405020304" pitchFamily="18" charset="0"/>
              </a:rPr>
              <a:t>	</a:t>
            </a:r>
            <a:r>
              <a:rPr lang="en-US" altLang="en-US" sz="2000" i="1" dirty="0">
                <a:latin typeface="Times New Roman" panose="02020603050405020304" pitchFamily="18" charset="0"/>
                <a:cs typeface="Times New Roman" panose="02020603050405020304" pitchFamily="18" charset="0"/>
              </a:rPr>
              <a:t>CSL</a:t>
            </a:r>
            <a:r>
              <a:rPr lang="en-US" altLang="en-US" sz="2000" dirty="0">
                <a:latin typeface="Times New Roman" panose="02020603050405020304" pitchFamily="18" charset="0"/>
                <a:cs typeface="Times New Roman" panose="02020603050405020304" pitchFamily="18" charset="0"/>
              </a:rPr>
              <a:t>:	Desired cycle service level</a:t>
            </a:r>
          </a:p>
        </p:txBody>
      </p:sp>
    </p:spTree>
    <p:extLst>
      <p:ext uri="{BB962C8B-B14F-4D97-AF65-F5344CB8AC3E}">
        <p14:creationId xmlns:p14="http://schemas.microsoft.com/office/powerpoint/2010/main" val="9977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Periodic Review Policy</a:t>
            </a:r>
            <a:endParaRPr lang="en-US" dirty="0">
              <a:solidFill>
                <a:srgbClr val="FF0000"/>
              </a:solidFill>
              <a:latin typeface="Times New Roman" panose="02020603050405020304" pitchFamily="18" charset="0"/>
              <a:cs typeface="Times New Roman" panose="02020603050405020304" pitchFamily="18" charset="0"/>
            </a:endParaRPr>
          </a:p>
        </p:txBody>
      </p:sp>
      <p:pic>
        <p:nvPicPr>
          <p:cNvPr id="4"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822" y="1592463"/>
            <a:ext cx="7554912" cy="408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996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Periodic Review Policy</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2"/>
          <p:cNvSpPr>
            <a:spLocks noGrp="1" noChangeArrowheads="1"/>
          </p:cNvSpPr>
          <p:nvPr>
            <p:ph idx="1"/>
          </p:nvPr>
        </p:nvSpPr>
        <p:spPr>
          <a:xfrm>
            <a:off x="2523744" y="1917192"/>
            <a:ext cx="8229600" cy="584200"/>
          </a:xfrm>
        </p:spPr>
        <p:txBody>
          <a:bodyPr/>
          <a:lstStyle/>
          <a:p>
            <a:pPr marL="0" indent="0">
              <a:lnSpc>
                <a:spcPct val="150000"/>
              </a:lnSpc>
              <a:spcAft>
                <a:spcPts val="300"/>
              </a:spcAft>
              <a:buFontTx/>
              <a:buNone/>
            </a:pPr>
            <a:r>
              <a:rPr lang="en-US" altLang="en-US" sz="1800" dirty="0" smtClean="0">
                <a:latin typeface="Times New Roman" panose="02020603050405020304" pitchFamily="18" charset="0"/>
                <a:cs typeface="Times New Roman" panose="02020603050405020304" pitchFamily="18" charset="0"/>
              </a:rPr>
              <a:t>Probability (demand during </a:t>
            </a:r>
            <a:r>
              <a:rPr lang="en-US" altLang="en-US" sz="1800" i="1" dirty="0" smtClean="0">
                <a:latin typeface="Times New Roman" panose="02020603050405020304" pitchFamily="18" charset="0"/>
                <a:cs typeface="Times New Roman" panose="02020603050405020304" pitchFamily="18" charset="0"/>
              </a:rPr>
              <a:t>L</a:t>
            </a:r>
            <a:r>
              <a:rPr lang="en-US" altLang="en-US" sz="1800" dirty="0" smtClean="0">
                <a:latin typeface="Times New Roman" panose="02020603050405020304" pitchFamily="18" charset="0"/>
                <a:cs typeface="Times New Roman" panose="02020603050405020304" pitchFamily="18" charset="0"/>
              </a:rPr>
              <a:t> + </a:t>
            </a:r>
            <a:r>
              <a:rPr lang="en-US" altLang="en-US" sz="1800" i="1" dirty="0" smtClean="0">
                <a:latin typeface="Times New Roman" panose="02020603050405020304" pitchFamily="18" charset="0"/>
                <a:cs typeface="Times New Roman" panose="02020603050405020304" pitchFamily="18" charset="0"/>
              </a:rPr>
              <a:t>T</a:t>
            </a:r>
            <a:r>
              <a:rPr lang="en-US" altLang="en-US" sz="1800" dirty="0" smtClean="0">
                <a:latin typeface="Times New Roman" panose="02020603050405020304" pitchFamily="18" charset="0"/>
                <a:cs typeface="Times New Roman" panose="02020603050405020304" pitchFamily="18" charset="0"/>
              </a:rPr>
              <a:t> ≤ </a:t>
            </a:r>
            <a:r>
              <a:rPr lang="en-US" altLang="en-US" sz="1800" i="1" dirty="0" smtClean="0">
                <a:latin typeface="Times New Roman" panose="02020603050405020304" pitchFamily="18" charset="0"/>
                <a:cs typeface="Times New Roman" panose="02020603050405020304" pitchFamily="18" charset="0"/>
              </a:rPr>
              <a:t>OUL</a:t>
            </a:r>
            <a:r>
              <a:rPr lang="en-US" altLang="en-US" sz="1800" dirty="0" smtClean="0">
                <a:latin typeface="Times New Roman" panose="02020603050405020304" pitchFamily="18" charset="0"/>
                <a:cs typeface="Times New Roman" panose="02020603050405020304" pitchFamily="18" charset="0"/>
              </a:rPr>
              <a:t>) = </a:t>
            </a:r>
            <a:r>
              <a:rPr lang="en-US" altLang="en-US" sz="1800" i="1" dirty="0" smtClean="0">
                <a:latin typeface="Times New Roman" panose="02020603050405020304" pitchFamily="18" charset="0"/>
                <a:cs typeface="Times New Roman" panose="02020603050405020304" pitchFamily="18" charset="0"/>
              </a:rPr>
              <a:t>CSL</a:t>
            </a:r>
          </a:p>
        </p:txBody>
      </p:sp>
      <p:graphicFrame>
        <p:nvGraphicFramePr>
          <p:cNvPr id="5" name="Object 2"/>
          <p:cNvGraphicFramePr>
            <a:graphicFrameLocks noChangeAspect="1"/>
          </p:cNvGraphicFramePr>
          <p:nvPr>
            <p:extLst>
              <p:ext uri="{D42A27DB-BD31-4B8C-83A1-F6EECF244321}">
                <p14:modId xmlns:p14="http://schemas.microsoft.com/office/powerpoint/2010/main" val="3260216704"/>
              </p:ext>
            </p:extLst>
          </p:nvPr>
        </p:nvGraphicFramePr>
        <p:xfrm>
          <a:off x="3514344" y="3060192"/>
          <a:ext cx="5573713" cy="381000"/>
        </p:xfrm>
        <a:graphic>
          <a:graphicData uri="http://schemas.openxmlformats.org/presentationml/2006/ole">
            <mc:AlternateContent xmlns:mc="http://schemas.openxmlformats.org/markup-compatibility/2006">
              <mc:Choice xmlns:v="urn:schemas-microsoft-com:vml" Requires="v">
                <p:oleObj spid="_x0000_s5125" name="Equation" r:id="rId3" imgW="6847920" imgH="429480" progId="Equation.3">
                  <p:embed/>
                </p:oleObj>
              </mc:Choice>
              <mc:Fallback>
                <p:oleObj name="Equation" r:id="rId3" imgW="6847920" imgH="4294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4344" y="3060192"/>
                        <a:ext cx="55737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4"/>
          <p:cNvGraphicFramePr>
            <a:graphicFrameLocks noChangeAspect="1"/>
          </p:cNvGraphicFramePr>
          <p:nvPr>
            <p:extLst>
              <p:ext uri="{D42A27DB-BD31-4B8C-83A1-F6EECF244321}">
                <p14:modId xmlns:p14="http://schemas.microsoft.com/office/powerpoint/2010/main" val="2795498487"/>
              </p:ext>
            </p:extLst>
          </p:nvPr>
        </p:nvGraphicFramePr>
        <p:xfrm>
          <a:off x="3895344" y="4660392"/>
          <a:ext cx="5103813" cy="774700"/>
        </p:xfrm>
        <a:graphic>
          <a:graphicData uri="http://schemas.openxmlformats.org/presentationml/2006/ole">
            <mc:AlternateContent xmlns:mc="http://schemas.openxmlformats.org/markup-compatibility/2006">
              <mc:Choice xmlns:v="urn:schemas-microsoft-com:vml" Requires="v">
                <p:oleObj spid="_x0000_s5126" name="Equation" r:id="rId5" imgW="3022600" imgH="457200" progId="Equation.3">
                  <p:embed/>
                </p:oleObj>
              </mc:Choice>
              <mc:Fallback>
                <p:oleObj name="Equation" r:id="rId5" imgW="302260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5344" y="4660392"/>
                        <a:ext cx="5103813"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3"/>
          <p:cNvGraphicFramePr>
            <a:graphicFrameLocks noChangeAspect="1"/>
          </p:cNvGraphicFramePr>
          <p:nvPr>
            <p:extLst>
              <p:ext uri="{D42A27DB-BD31-4B8C-83A1-F6EECF244321}">
                <p14:modId xmlns:p14="http://schemas.microsoft.com/office/powerpoint/2010/main" val="3152492703"/>
              </p:ext>
            </p:extLst>
          </p:nvPr>
        </p:nvGraphicFramePr>
        <p:xfrm>
          <a:off x="3438144" y="3593592"/>
          <a:ext cx="6743700" cy="381000"/>
        </p:xfrm>
        <a:graphic>
          <a:graphicData uri="http://schemas.openxmlformats.org/presentationml/2006/ole">
            <mc:AlternateContent xmlns:mc="http://schemas.openxmlformats.org/markup-compatibility/2006">
              <mc:Choice xmlns:v="urn:schemas-microsoft-com:vml" Requires="v">
                <p:oleObj spid="_x0000_s5127" name="Equation" r:id="rId7" imgW="7250040" imgH="493560" progId="Equation.3">
                  <p:embed/>
                </p:oleObj>
              </mc:Choice>
              <mc:Fallback>
                <p:oleObj name="Equation" r:id="rId7" imgW="7250040" imgH="49356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38144" y="3593592"/>
                        <a:ext cx="67437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0649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Example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buFontTx/>
              <a:buNone/>
            </a:pPr>
            <a:r>
              <a:rPr lang="en-US" altLang="en-US" dirty="0">
                <a:latin typeface="Times New Roman" panose="02020603050405020304" pitchFamily="18" charset="0"/>
                <a:cs typeface="Times New Roman" panose="02020603050405020304" pitchFamily="18" charset="0"/>
              </a:rPr>
              <a:t> Weekly demand for phones at B&amp;M office supplies is normally distributed, with a mean of 2500 and standard deviation of 500. The manufacturer takes two weeks to fill an order placed by the B&amp;M manager. Assume the demand in independent from one week to the next. The manager has decided to review inventory every four weeks. Assuming a periodic review replenishment policy, evaluate the safety inventory that the B&amp;M should carry to provide a CSL of 90%. Evaluate the OUL for such a policy.</a:t>
            </a:r>
          </a:p>
        </p:txBody>
      </p:sp>
    </p:spTree>
    <p:extLst>
      <p:ext uri="{BB962C8B-B14F-4D97-AF65-F5344CB8AC3E}">
        <p14:creationId xmlns:p14="http://schemas.microsoft.com/office/powerpoint/2010/main" val="3408653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130334"/>
            <a:ext cx="8911687" cy="966946"/>
          </a:xfrm>
        </p:spPr>
        <p:txBody>
          <a:bodyPr>
            <a:normAutofit fontScale="90000"/>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Evaluation Safety Inventory for a Periodic Review Policy</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2"/>
          <p:cNvSpPr>
            <a:spLocks noGrp="1" noChangeArrowheads="1"/>
          </p:cNvSpPr>
          <p:nvPr>
            <p:ph idx="1"/>
          </p:nvPr>
        </p:nvSpPr>
        <p:spPr>
          <a:xfrm>
            <a:off x="2913888" y="1164336"/>
            <a:ext cx="7670800" cy="558800"/>
          </a:xfrm>
        </p:spPr>
        <p:txBody>
          <a:bodyPr/>
          <a:lstStyle/>
          <a:p>
            <a:pPr marL="0" indent="0">
              <a:lnSpc>
                <a:spcPct val="150000"/>
              </a:lnSpc>
              <a:spcAft>
                <a:spcPts val="300"/>
              </a:spcAft>
              <a:buFontTx/>
              <a:buNone/>
            </a:pPr>
            <a:r>
              <a:rPr lang="en-US" altLang="en-US" sz="1800" i="1" dirty="0" smtClean="0">
                <a:latin typeface="Times New Roman" panose="02020603050405020304" pitchFamily="18" charset="0"/>
                <a:cs typeface="Times New Roman" panose="02020603050405020304" pitchFamily="18" charset="0"/>
              </a:rPr>
              <a:t>D =</a:t>
            </a:r>
            <a:r>
              <a:rPr lang="en-US" altLang="en-US" sz="1800" dirty="0" smtClean="0">
                <a:latin typeface="Times New Roman" panose="02020603050405020304" pitchFamily="18" charset="0"/>
                <a:cs typeface="Times New Roman" panose="02020603050405020304" pitchFamily="18" charset="0"/>
              </a:rPr>
              <a:t> 2,500,     </a:t>
            </a:r>
            <a:r>
              <a:rPr lang="en-US" altLang="en-US" sz="1800" i="1" dirty="0" err="1" smtClean="0">
                <a:latin typeface="Times New Roman" panose="02020603050405020304" pitchFamily="18" charset="0"/>
                <a:cs typeface="Times New Roman" panose="02020603050405020304" pitchFamily="18" charset="0"/>
              </a:rPr>
              <a:t>s</a:t>
            </a:r>
            <a:r>
              <a:rPr lang="en-US" altLang="en-US" sz="1800" i="1" baseline="-25000" dirty="0" err="1" smtClean="0">
                <a:latin typeface="Times New Roman" panose="02020603050405020304" pitchFamily="18" charset="0"/>
                <a:cs typeface="Times New Roman" panose="02020603050405020304" pitchFamily="18" charset="0"/>
              </a:rPr>
              <a:t>D</a:t>
            </a:r>
            <a:r>
              <a:rPr lang="en-US" altLang="en-US" sz="1800" dirty="0" smtClean="0">
                <a:latin typeface="Times New Roman" panose="02020603050405020304" pitchFamily="18" charset="0"/>
                <a:cs typeface="Times New Roman" panose="02020603050405020304" pitchFamily="18" charset="0"/>
              </a:rPr>
              <a:t> = 500,     </a:t>
            </a:r>
            <a:r>
              <a:rPr lang="en-US" altLang="en-US" sz="1800" i="1" dirty="0" smtClean="0">
                <a:latin typeface="Times New Roman" panose="02020603050405020304" pitchFamily="18" charset="0"/>
                <a:cs typeface="Times New Roman" panose="02020603050405020304" pitchFamily="18" charset="0"/>
              </a:rPr>
              <a:t>L</a:t>
            </a:r>
            <a:r>
              <a:rPr lang="en-US" altLang="en-US" sz="1800" dirty="0" smtClean="0">
                <a:latin typeface="Times New Roman" panose="02020603050405020304" pitchFamily="18" charset="0"/>
                <a:cs typeface="Times New Roman" panose="02020603050405020304" pitchFamily="18" charset="0"/>
              </a:rPr>
              <a:t> = 2 weeks,     </a:t>
            </a:r>
            <a:r>
              <a:rPr lang="en-US" altLang="en-US" sz="1800" i="1" dirty="0" smtClean="0">
                <a:latin typeface="Times New Roman" panose="02020603050405020304" pitchFamily="18" charset="0"/>
                <a:cs typeface="Times New Roman" panose="02020603050405020304" pitchFamily="18" charset="0"/>
              </a:rPr>
              <a:t>T =</a:t>
            </a:r>
            <a:r>
              <a:rPr lang="en-US" altLang="en-US" sz="1800" dirty="0" smtClean="0">
                <a:latin typeface="Times New Roman" panose="02020603050405020304" pitchFamily="18" charset="0"/>
                <a:cs typeface="Times New Roman" panose="02020603050405020304" pitchFamily="18" charset="0"/>
              </a:rPr>
              <a:t> 4 weeks</a:t>
            </a:r>
          </a:p>
        </p:txBody>
      </p:sp>
      <p:graphicFrame>
        <p:nvGraphicFramePr>
          <p:cNvPr id="5" name="Object 2"/>
          <p:cNvGraphicFramePr>
            <a:graphicFrameLocks noChangeAspect="1"/>
          </p:cNvGraphicFramePr>
          <p:nvPr>
            <p:extLst>
              <p:ext uri="{D42A27DB-BD31-4B8C-83A1-F6EECF244321}">
                <p14:modId xmlns:p14="http://schemas.microsoft.com/office/powerpoint/2010/main" val="3684772264"/>
              </p:ext>
            </p:extLst>
          </p:nvPr>
        </p:nvGraphicFramePr>
        <p:xfrm>
          <a:off x="2913888" y="2078736"/>
          <a:ext cx="7835900" cy="830263"/>
        </p:xfrm>
        <a:graphic>
          <a:graphicData uri="http://schemas.openxmlformats.org/presentationml/2006/ole">
            <mc:AlternateContent xmlns:mc="http://schemas.openxmlformats.org/markup-compatibility/2006">
              <mc:Choice xmlns:v="urn:schemas-microsoft-com:vml" Requires="v">
                <p:oleObj spid="_x0000_s6154" name="Equation" r:id="rId3" imgW="8493480" imgH="886680" progId="Equation.3">
                  <p:embed/>
                </p:oleObj>
              </mc:Choice>
              <mc:Fallback>
                <p:oleObj name="Equation" r:id="rId3" imgW="8493480" imgH="8866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3888" y="2078736"/>
                        <a:ext cx="78359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3"/>
          <p:cNvGraphicFramePr>
            <a:graphicFrameLocks noChangeAspect="1"/>
          </p:cNvGraphicFramePr>
          <p:nvPr>
            <p:extLst>
              <p:ext uri="{D42A27DB-BD31-4B8C-83A1-F6EECF244321}">
                <p14:modId xmlns:p14="http://schemas.microsoft.com/office/powerpoint/2010/main" val="2503394554"/>
              </p:ext>
            </p:extLst>
          </p:nvPr>
        </p:nvGraphicFramePr>
        <p:xfrm>
          <a:off x="2913888" y="3297936"/>
          <a:ext cx="7880350" cy="1103313"/>
        </p:xfrm>
        <a:graphic>
          <a:graphicData uri="http://schemas.openxmlformats.org/presentationml/2006/ole">
            <mc:AlternateContent xmlns:mc="http://schemas.openxmlformats.org/markup-compatibility/2006">
              <mc:Choice xmlns:v="urn:schemas-microsoft-com:vml" Requires="v">
                <p:oleObj spid="_x0000_s6155" name="Equation" r:id="rId5" imgW="8612280" imgH="1197360" progId="Equation.3">
                  <p:embed/>
                </p:oleObj>
              </mc:Choice>
              <mc:Fallback>
                <p:oleObj name="Equation" r:id="rId5" imgW="8612280" imgH="11973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3888" y="3297936"/>
                        <a:ext cx="7880350"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4"/>
          <p:cNvGraphicFramePr>
            <a:graphicFrameLocks noChangeAspect="1"/>
          </p:cNvGraphicFramePr>
          <p:nvPr>
            <p:extLst>
              <p:ext uri="{D42A27DB-BD31-4B8C-83A1-F6EECF244321}">
                <p14:modId xmlns:p14="http://schemas.microsoft.com/office/powerpoint/2010/main" val="1673335817"/>
              </p:ext>
            </p:extLst>
          </p:nvPr>
        </p:nvGraphicFramePr>
        <p:xfrm>
          <a:off x="3910838" y="4745736"/>
          <a:ext cx="5886450" cy="914400"/>
        </p:xfrm>
        <a:graphic>
          <a:graphicData uri="http://schemas.openxmlformats.org/presentationml/2006/ole">
            <mc:AlternateContent xmlns:mc="http://schemas.openxmlformats.org/markup-compatibility/2006">
              <mc:Choice xmlns:v="urn:schemas-microsoft-com:vml" Requires="v">
                <p:oleObj spid="_x0000_s6156" name="Equation" r:id="rId7" imgW="5960880" imgH="914040" progId="Equation.3">
                  <p:embed/>
                </p:oleObj>
              </mc:Choice>
              <mc:Fallback>
                <p:oleObj name="Equation" r:id="rId7" imgW="5960880" imgH="914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0838" y="4745736"/>
                        <a:ext cx="58864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5"/>
          <p:cNvGraphicFramePr>
            <a:graphicFrameLocks noChangeAspect="1"/>
          </p:cNvGraphicFramePr>
          <p:nvPr>
            <p:extLst>
              <p:ext uri="{D42A27DB-BD31-4B8C-83A1-F6EECF244321}">
                <p14:modId xmlns:p14="http://schemas.microsoft.com/office/powerpoint/2010/main" val="2929441412"/>
              </p:ext>
            </p:extLst>
          </p:nvPr>
        </p:nvGraphicFramePr>
        <p:xfrm>
          <a:off x="4361688" y="6085586"/>
          <a:ext cx="5200650" cy="430213"/>
        </p:xfrm>
        <a:graphic>
          <a:graphicData uri="http://schemas.openxmlformats.org/presentationml/2006/ole">
            <mc:AlternateContent xmlns:mc="http://schemas.openxmlformats.org/markup-compatibility/2006">
              <mc:Choice xmlns:v="urn:schemas-microsoft-com:vml" Requires="v">
                <p:oleObj spid="_x0000_s6157" name="Equation" r:id="rId9" imgW="5357520" imgH="429480" progId="Equation.3">
                  <p:embed/>
                </p:oleObj>
              </mc:Choice>
              <mc:Fallback>
                <p:oleObj name="Equation" r:id="rId9" imgW="5357520" imgH="4294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61688" y="6085586"/>
                        <a:ext cx="52006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732482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Key Points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ctr">
              <a:lnSpc>
                <a:spcPct val="150000"/>
              </a:lnSpc>
              <a:spcAft>
                <a:spcPts val="600"/>
              </a:spcAft>
              <a:defRPr/>
            </a:pPr>
            <a:r>
              <a:rPr lang="en-US" sz="2400" dirty="0">
                <a:latin typeface="Times New Roman" panose="02020603050405020304" pitchFamily="18" charset="0"/>
                <a:cs typeface="Times New Roman" pitchFamily="18" charset="0"/>
              </a:rPr>
              <a:t>Periodic review replenishment policies require more safety inventory than continuous review policies for the same lead time and level of product availability.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041277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Impact of Required Product Availability and Uncertainty on Safety Inventory</a:t>
            </a:r>
            <a:endParaRPr lang="en-US" dirty="0"/>
          </a:p>
        </p:txBody>
      </p:sp>
      <p:sp>
        <p:nvSpPr>
          <p:cNvPr id="3" name="Content Placeholder 2"/>
          <p:cNvSpPr>
            <a:spLocks noGrp="1"/>
          </p:cNvSpPr>
          <p:nvPr>
            <p:ph idx="1"/>
          </p:nvPr>
        </p:nvSpPr>
        <p:spPr/>
        <p:txBody>
          <a:bodyPr/>
          <a:lstStyle/>
          <a:p>
            <a:r>
              <a:rPr lang="en-US" altLang="en-US" sz="2000" dirty="0">
                <a:latin typeface="Times New Roman" panose="02020603050405020304" pitchFamily="18" charset="0"/>
                <a:cs typeface="Times New Roman" panose="02020603050405020304" pitchFamily="18" charset="0"/>
              </a:rPr>
              <a:t>Desired product availability (cycle service level or fill rate) increases, required safety inventory increases</a:t>
            </a:r>
          </a:p>
          <a:p>
            <a:r>
              <a:rPr lang="en-US" altLang="en-US" sz="2000" dirty="0">
                <a:latin typeface="Times New Roman" panose="02020603050405020304" pitchFamily="18" charset="0"/>
                <a:cs typeface="Times New Roman" panose="02020603050405020304" pitchFamily="18" charset="0"/>
              </a:rPr>
              <a:t>Demand uncertainty (</a:t>
            </a:r>
            <a:r>
              <a:rPr lang="en-US" altLang="en-US" sz="2000" dirty="0" err="1">
                <a:latin typeface="Times New Roman" panose="02020603050405020304" pitchFamily="18" charset="0"/>
                <a:cs typeface="Times New Roman" panose="02020603050405020304" pitchFamily="18" charset="0"/>
              </a:rPr>
              <a:t>s</a:t>
            </a:r>
            <a:r>
              <a:rPr lang="en-US" altLang="en-US" sz="2000" baseline="-25000" dirty="0" err="1">
                <a:latin typeface="Times New Roman" panose="02020603050405020304" pitchFamily="18" charset="0"/>
                <a:cs typeface="Times New Roman" panose="02020603050405020304" pitchFamily="18" charset="0"/>
              </a:rPr>
              <a:t>L</a:t>
            </a:r>
            <a:r>
              <a:rPr lang="en-US" altLang="en-US" sz="2000" dirty="0">
                <a:latin typeface="Times New Roman" panose="02020603050405020304" pitchFamily="18" charset="0"/>
                <a:cs typeface="Times New Roman" panose="02020603050405020304" pitchFamily="18" charset="0"/>
              </a:rPr>
              <a:t>) increases, required safety inventory increases</a:t>
            </a:r>
          </a:p>
          <a:p>
            <a:r>
              <a:rPr lang="en-US" altLang="en-US" sz="2000" dirty="0">
                <a:latin typeface="Times New Roman" panose="02020603050405020304" pitchFamily="18" charset="0"/>
                <a:cs typeface="Times New Roman" panose="02020603050405020304" pitchFamily="18" charset="0"/>
              </a:rPr>
              <a:t>Managerial levers to reduce safety inventory without reducing product availability</a:t>
            </a:r>
          </a:p>
          <a:p>
            <a:pPr lvl="1"/>
            <a:r>
              <a:rPr lang="en-US" altLang="en-US" sz="2000" dirty="0">
                <a:latin typeface="Times New Roman" panose="02020603050405020304" pitchFamily="18" charset="0"/>
                <a:cs typeface="Times New Roman" panose="02020603050405020304" pitchFamily="18" charset="0"/>
              </a:rPr>
              <a:t>reduce supplier lead time, L (better relationships with suppliers)</a:t>
            </a:r>
          </a:p>
          <a:p>
            <a:pPr lvl="1"/>
            <a:r>
              <a:rPr lang="en-US" altLang="en-US" sz="2000" dirty="0">
                <a:latin typeface="Times New Roman" panose="02020603050405020304" pitchFamily="18" charset="0"/>
                <a:cs typeface="Times New Roman" panose="02020603050405020304" pitchFamily="18" charset="0"/>
              </a:rPr>
              <a:t>reduce uncertainty in demand, </a:t>
            </a:r>
            <a:r>
              <a:rPr lang="en-US" altLang="en-US" sz="2000" dirty="0" err="1">
                <a:latin typeface="Times New Roman" panose="02020603050405020304" pitchFamily="18" charset="0"/>
                <a:cs typeface="Times New Roman" panose="02020603050405020304" pitchFamily="18" charset="0"/>
              </a:rPr>
              <a:t>s</a:t>
            </a:r>
            <a:r>
              <a:rPr lang="en-US" altLang="en-US" sz="2000" baseline="-25000" dirty="0" err="1">
                <a:latin typeface="Times New Roman" panose="02020603050405020304" pitchFamily="18" charset="0"/>
                <a:cs typeface="Times New Roman" panose="02020603050405020304" pitchFamily="18" charset="0"/>
              </a:rPr>
              <a:t>L</a:t>
            </a:r>
            <a:r>
              <a:rPr lang="en-US" altLang="en-US" sz="2000" baseline="-25000"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(better forecasts, better information collection and use)</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3680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Impact of Supply Uncertainty</a:t>
            </a:r>
            <a:endParaRPr lang="en-US" dirty="0"/>
          </a:p>
        </p:txBody>
      </p:sp>
      <p:sp>
        <p:nvSpPr>
          <p:cNvPr id="3" name="Content Placeholder 2"/>
          <p:cNvSpPr>
            <a:spLocks noGrp="1"/>
          </p:cNvSpPr>
          <p:nvPr>
            <p:ph idx="1"/>
          </p:nvPr>
        </p:nvSpPr>
        <p:spPr/>
        <p:txBody>
          <a:bodyPr/>
          <a:lstStyle/>
          <a:p>
            <a:r>
              <a:rPr lang="en-US" altLang="en-US" i="1" dirty="0">
                <a:latin typeface="Times New Roman" panose="02020603050405020304" pitchFamily="18" charset="0"/>
                <a:cs typeface="Times New Roman" panose="02020603050405020304" pitchFamily="18" charset="0"/>
              </a:rPr>
              <a:t>D:</a:t>
            </a:r>
            <a:r>
              <a:rPr lang="en-US" altLang="en-US" dirty="0">
                <a:latin typeface="Times New Roman" panose="02020603050405020304" pitchFamily="18" charset="0"/>
                <a:cs typeface="Times New Roman" panose="02020603050405020304" pitchFamily="18" charset="0"/>
              </a:rPr>
              <a:t> Average demand per period</a:t>
            </a:r>
          </a:p>
          <a:p>
            <a:r>
              <a:rPr lang="en-US" altLang="en-US" dirty="0">
                <a:latin typeface="Times New Roman" panose="02020603050405020304" pitchFamily="18" charset="0"/>
                <a:cs typeface="Times New Roman" panose="02020603050405020304" pitchFamily="18" charset="0"/>
                <a:sym typeface="Symbol" panose="05050102010706020507" pitchFamily="18" charset="2"/>
              </a:rPr>
              <a:t></a:t>
            </a:r>
            <a:r>
              <a:rPr lang="en-US" altLang="en-US" baseline="-25000" dirty="0">
                <a:latin typeface="Times New Roman" panose="02020603050405020304" pitchFamily="18" charset="0"/>
                <a:cs typeface="Times New Roman" panose="02020603050405020304" pitchFamily="18" charset="0"/>
                <a:sym typeface="Symbol" panose="05050102010706020507" pitchFamily="18" charset="2"/>
              </a:rPr>
              <a:t>D:</a:t>
            </a:r>
            <a:r>
              <a:rPr lang="en-US" altLang="en-US" dirty="0">
                <a:latin typeface="Times New Roman" panose="02020603050405020304" pitchFamily="18" charset="0"/>
                <a:cs typeface="Times New Roman" panose="02020603050405020304" pitchFamily="18" charset="0"/>
                <a:sym typeface="Symbol" panose="05050102010706020507" pitchFamily="18" charset="2"/>
              </a:rPr>
              <a:t> Standard deviation of demand per period</a:t>
            </a:r>
          </a:p>
          <a:p>
            <a:r>
              <a:rPr lang="en-US" altLang="en-US" i="1" dirty="0">
                <a:latin typeface="Times New Roman" panose="02020603050405020304" pitchFamily="18" charset="0"/>
                <a:cs typeface="Times New Roman" panose="02020603050405020304" pitchFamily="18" charset="0"/>
                <a:sym typeface="Symbol" panose="05050102010706020507" pitchFamily="18" charset="2"/>
              </a:rPr>
              <a:t>L</a:t>
            </a:r>
            <a:r>
              <a:rPr lang="en-US" altLang="en-US" dirty="0">
                <a:latin typeface="Times New Roman" panose="02020603050405020304" pitchFamily="18" charset="0"/>
                <a:cs typeface="Times New Roman" panose="02020603050405020304" pitchFamily="18" charset="0"/>
                <a:sym typeface="Symbol" panose="05050102010706020507" pitchFamily="18" charset="2"/>
              </a:rPr>
              <a:t>: Average lead time</a:t>
            </a:r>
          </a:p>
          <a:p>
            <a:r>
              <a:rPr lang="en-US" altLang="en-US" dirty="0">
                <a:latin typeface="Times New Roman" panose="02020603050405020304" pitchFamily="18" charset="0"/>
                <a:cs typeface="Times New Roman" panose="02020603050405020304" pitchFamily="18" charset="0"/>
                <a:sym typeface="Symbol" panose="05050102010706020507" pitchFamily="18" charset="2"/>
              </a:rPr>
              <a:t></a:t>
            </a:r>
            <a:r>
              <a:rPr lang="en-US" altLang="en-US" i="1" dirty="0" err="1">
                <a:latin typeface="Times New Roman" panose="02020603050405020304" pitchFamily="18" charset="0"/>
                <a:cs typeface="Times New Roman" panose="02020603050405020304" pitchFamily="18" charset="0"/>
                <a:sym typeface="Symbol" panose="05050102010706020507" pitchFamily="18" charset="2"/>
              </a:rPr>
              <a:t>s</a:t>
            </a:r>
            <a:r>
              <a:rPr lang="en-US" altLang="en-US" baseline="-25000" dirty="0" err="1">
                <a:latin typeface="Times New Roman" panose="02020603050405020304" pitchFamily="18" charset="0"/>
                <a:cs typeface="Times New Roman" panose="02020603050405020304" pitchFamily="18" charset="0"/>
                <a:sym typeface="Symbol" panose="05050102010706020507" pitchFamily="18" charset="2"/>
              </a:rPr>
              <a:t>L</a:t>
            </a:r>
            <a:r>
              <a:rPr lang="en-US" altLang="en-US" dirty="0">
                <a:latin typeface="Times New Roman" panose="02020603050405020304" pitchFamily="18" charset="0"/>
                <a:cs typeface="Times New Roman" panose="02020603050405020304" pitchFamily="18" charset="0"/>
                <a:sym typeface="Symbol" panose="05050102010706020507" pitchFamily="18" charset="2"/>
              </a:rPr>
              <a:t>: Standard deviation of lead time</a:t>
            </a:r>
            <a:endParaRPr lang="en-US" altLang="en-US" b="1" dirty="0">
              <a:latin typeface="Times New Roman" panose="02020603050405020304" pitchFamily="18" charset="0"/>
              <a:cs typeface="Times New Roman" panose="02020603050405020304" pitchFamily="18" charset="0"/>
              <a:sym typeface="Symbol" panose="05050102010706020507" pitchFamily="18" charset="2"/>
            </a:endParaRPr>
          </a:p>
          <a:p>
            <a:pPr>
              <a:buFont typeface="Monotype Sorts" pitchFamily="2" charset="2"/>
              <a:buNone/>
            </a:pPr>
            <a:endParaRPr lang="en-US" altLang="en-US" b="1" dirty="0">
              <a:latin typeface="Times New Roman" panose="02020603050405020304" pitchFamily="18" charset="0"/>
              <a:cs typeface="Times New Roman" panose="02020603050405020304" pitchFamily="18" charset="0"/>
              <a:sym typeface="Symbol" panose="05050102010706020507" pitchFamily="18" charset="2"/>
            </a:endParaRPr>
          </a:p>
          <a:p>
            <a:endParaRPr lang="en-US" dirty="0">
              <a:latin typeface="Times New Roman" panose="02020603050405020304" pitchFamily="18" charset="0"/>
              <a:cs typeface="Times New Roman" panose="02020603050405020304" pitchFamily="18" charset="0"/>
            </a:endParaRPr>
          </a:p>
          <a:p>
            <a:endParaRPr lang="en-US" dirty="0"/>
          </a:p>
        </p:txBody>
      </p:sp>
      <p:graphicFrame>
        <p:nvGraphicFramePr>
          <p:cNvPr id="4" name="Object 4"/>
          <p:cNvGraphicFramePr>
            <a:graphicFrameLocks noChangeAspect="1"/>
          </p:cNvGraphicFramePr>
          <p:nvPr>
            <p:extLst>
              <p:ext uri="{D42A27DB-BD31-4B8C-83A1-F6EECF244321}">
                <p14:modId xmlns:p14="http://schemas.microsoft.com/office/powerpoint/2010/main" val="1944341083"/>
              </p:ext>
            </p:extLst>
          </p:nvPr>
        </p:nvGraphicFramePr>
        <p:xfrm>
          <a:off x="4049486" y="4078679"/>
          <a:ext cx="3304904" cy="1381875"/>
        </p:xfrm>
        <a:graphic>
          <a:graphicData uri="http://schemas.openxmlformats.org/presentationml/2006/ole">
            <mc:AlternateContent xmlns:mc="http://schemas.openxmlformats.org/markup-compatibility/2006">
              <mc:Choice xmlns:v="urn:schemas-microsoft-com:vml" Requires="v">
                <p:oleObj spid="_x0000_s7171" name="Equation" r:id="rId3" imgW="1396800" imgH="583920" progId="Equation.3">
                  <p:embed/>
                </p:oleObj>
              </mc:Choice>
              <mc:Fallback>
                <p:oleObj name="Equation" r:id="rId3" imgW="1396800" imgH="583920" progId="Equation.3">
                  <p:embed/>
                  <p:pic>
                    <p:nvPicPr>
                      <p:cNvPr id="0" name=""/>
                      <p:cNvPicPr>
                        <a:picLocks noChangeAspect="1" noChangeArrowheads="1"/>
                      </p:cNvPicPr>
                      <p:nvPr/>
                    </p:nvPicPr>
                    <p:blipFill>
                      <a:blip r:embed="rId4"/>
                      <a:srcRect/>
                      <a:stretch>
                        <a:fillRect/>
                      </a:stretch>
                    </p:blipFill>
                    <p:spPr bwMode="auto">
                      <a:xfrm>
                        <a:off x="4049486" y="4078679"/>
                        <a:ext cx="3304904" cy="13818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996895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latin typeface="Times New Roman" panose="02020603050405020304" pitchFamily="18" charset="0"/>
                <a:cs typeface="Times New Roman" panose="02020603050405020304" pitchFamily="18" charset="0"/>
              </a:rPr>
              <a:t>Example </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Daily demand of PCs at Dell in normally distributed, with a mean of 2500 and a standard deviation of 500. A key component in PC assembly is the hard drive. The hard drive suppliers takes an average of L=7 days to replenish inventory at Dell. Dell is targeting a CLS of 90% (Providing a fill rate close to 100 percent) for its hard drive inventory. Evaluate the safety inventory of hard drives that Dell must carry if the standard deviation of lead time is seven days. Dell is working with supplier to reduce the standard deviation to zero. Evaluate the reduction in safety inventory that Dell can expect as a result of this initiative.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339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Impact of Supply Uncertainty</a:t>
            </a:r>
            <a:endParaRPr lang="en-US" dirty="0"/>
          </a:p>
        </p:txBody>
      </p:sp>
      <p:sp>
        <p:nvSpPr>
          <p:cNvPr id="3" name="Content Placeholder 2"/>
          <p:cNvSpPr>
            <a:spLocks noGrp="1"/>
          </p:cNvSpPr>
          <p:nvPr>
            <p:ph idx="1"/>
          </p:nvPr>
        </p:nvSpPr>
        <p:spPr/>
        <p:txBody>
          <a:bodyPr>
            <a:normAutofit lnSpcReduction="10000"/>
          </a:bodyPr>
          <a:lstStyle/>
          <a:p>
            <a:pPr>
              <a:buFont typeface="Monotype Sorts" pitchFamily="2" charset="2"/>
              <a:buNone/>
            </a:pPr>
            <a:r>
              <a:rPr lang="en-US" altLang="en-US" i="1" dirty="0">
                <a:solidFill>
                  <a:schemeClr val="hlink"/>
                </a:solidFill>
                <a:latin typeface="Times New Roman" panose="02020603050405020304" pitchFamily="18" charset="0"/>
                <a:cs typeface="Times New Roman" panose="02020603050405020304" pitchFamily="18" charset="0"/>
              </a:rPr>
              <a:t>D =</a:t>
            </a:r>
            <a:r>
              <a:rPr lang="en-US" altLang="en-US" dirty="0">
                <a:solidFill>
                  <a:schemeClr val="hlink"/>
                </a:solidFill>
                <a:latin typeface="Times New Roman" panose="02020603050405020304" pitchFamily="18" charset="0"/>
                <a:cs typeface="Times New Roman" panose="02020603050405020304" pitchFamily="18" charset="0"/>
              </a:rPr>
              <a:t> 2,500/day; </a:t>
            </a:r>
            <a:r>
              <a:rPr lang="en-US" altLang="en-US" dirty="0">
                <a:solidFill>
                  <a:schemeClr val="hlink"/>
                </a:solidFill>
                <a:latin typeface="Times New Roman" panose="02020603050405020304" pitchFamily="18" charset="0"/>
                <a:cs typeface="Times New Roman" panose="02020603050405020304" pitchFamily="18" charset="0"/>
                <a:sym typeface="Symbol" panose="05050102010706020507" pitchFamily="18" charset="2"/>
              </a:rPr>
              <a:t></a:t>
            </a:r>
            <a:r>
              <a:rPr lang="en-US" altLang="en-US" i="1" baseline="-25000" dirty="0">
                <a:solidFill>
                  <a:schemeClr val="hlink"/>
                </a:solidFill>
                <a:latin typeface="Times New Roman" panose="02020603050405020304" pitchFamily="18" charset="0"/>
                <a:cs typeface="Times New Roman" panose="02020603050405020304" pitchFamily="18" charset="0"/>
                <a:sym typeface="tci1" pitchFamily="2" charset="2"/>
              </a:rPr>
              <a:t>D =</a:t>
            </a:r>
            <a:r>
              <a:rPr lang="en-US" altLang="en-US" dirty="0">
                <a:solidFill>
                  <a:schemeClr val="hlink"/>
                </a:solidFill>
                <a:latin typeface="Times New Roman" panose="02020603050405020304" pitchFamily="18" charset="0"/>
                <a:cs typeface="Times New Roman" panose="02020603050405020304" pitchFamily="18" charset="0"/>
              </a:rPr>
              <a:t> 500</a:t>
            </a:r>
          </a:p>
          <a:p>
            <a:pPr>
              <a:buFont typeface="Monotype Sorts" pitchFamily="2" charset="2"/>
              <a:buNone/>
            </a:pPr>
            <a:r>
              <a:rPr lang="en-US" altLang="en-US" i="1" dirty="0">
                <a:solidFill>
                  <a:schemeClr val="hlink"/>
                </a:solidFill>
                <a:latin typeface="Times New Roman" panose="02020603050405020304" pitchFamily="18" charset="0"/>
                <a:cs typeface="Times New Roman" panose="02020603050405020304" pitchFamily="18" charset="0"/>
              </a:rPr>
              <a:t>L</a:t>
            </a:r>
            <a:r>
              <a:rPr lang="en-US" altLang="en-US" dirty="0">
                <a:solidFill>
                  <a:schemeClr val="hlink"/>
                </a:solidFill>
                <a:latin typeface="Times New Roman" panose="02020603050405020304" pitchFamily="18" charset="0"/>
                <a:cs typeface="Times New Roman" panose="02020603050405020304" pitchFamily="18" charset="0"/>
              </a:rPr>
              <a:t> = 7 days; </a:t>
            </a:r>
            <a:r>
              <a:rPr lang="en-US" altLang="en-US" i="1" dirty="0">
                <a:solidFill>
                  <a:schemeClr val="hlink"/>
                </a:solidFill>
                <a:latin typeface="Times New Roman" panose="02020603050405020304" pitchFamily="18" charset="0"/>
                <a:cs typeface="Times New Roman" panose="02020603050405020304" pitchFamily="18" charset="0"/>
              </a:rPr>
              <a:t>Q</a:t>
            </a:r>
            <a:r>
              <a:rPr lang="en-US" altLang="en-US" dirty="0">
                <a:solidFill>
                  <a:schemeClr val="hlink"/>
                </a:solidFill>
                <a:latin typeface="Times New Roman" panose="02020603050405020304" pitchFamily="18" charset="0"/>
                <a:cs typeface="Times New Roman" panose="02020603050405020304" pitchFamily="18" charset="0"/>
              </a:rPr>
              <a:t> = 10,000; </a:t>
            </a:r>
            <a:r>
              <a:rPr lang="en-US" altLang="en-US" i="1" dirty="0">
                <a:solidFill>
                  <a:schemeClr val="hlink"/>
                </a:solidFill>
                <a:latin typeface="Times New Roman" panose="02020603050405020304" pitchFamily="18" charset="0"/>
                <a:cs typeface="Times New Roman" panose="02020603050405020304" pitchFamily="18" charset="0"/>
              </a:rPr>
              <a:t>CSL = 0.90; </a:t>
            </a:r>
            <a:r>
              <a:rPr lang="en-US" altLang="en-US" i="1" dirty="0" err="1">
                <a:solidFill>
                  <a:schemeClr val="hlink"/>
                </a:solidFill>
                <a:latin typeface="Times New Roman" panose="02020603050405020304" pitchFamily="18" charset="0"/>
                <a:cs typeface="Times New Roman" panose="02020603050405020304" pitchFamily="18" charset="0"/>
              </a:rPr>
              <a:t>s</a:t>
            </a:r>
            <a:r>
              <a:rPr lang="en-US" altLang="en-US" i="1" baseline="-25000" dirty="0" err="1">
                <a:solidFill>
                  <a:schemeClr val="hlink"/>
                </a:solidFill>
                <a:latin typeface="Times New Roman" panose="02020603050405020304" pitchFamily="18" charset="0"/>
                <a:cs typeface="Times New Roman" panose="02020603050405020304" pitchFamily="18" charset="0"/>
              </a:rPr>
              <a:t>L</a:t>
            </a:r>
            <a:r>
              <a:rPr lang="en-US" altLang="en-US" i="1" dirty="0">
                <a:solidFill>
                  <a:schemeClr val="hlink"/>
                </a:solidFill>
                <a:latin typeface="Times New Roman" panose="02020603050405020304" pitchFamily="18" charset="0"/>
                <a:cs typeface="Times New Roman" panose="02020603050405020304" pitchFamily="18" charset="0"/>
              </a:rPr>
              <a:t> = 7 days</a:t>
            </a:r>
          </a:p>
          <a:p>
            <a:pPr>
              <a:buFont typeface="Monotype Sorts" pitchFamily="2" charset="2"/>
              <a:buNone/>
            </a:pPr>
            <a:r>
              <a:rPr lang="en-US" altLang="en-US" i="1" dirty="0">
                <a:latin typeface="Times New Roman" panose="02020603050405020304" pitchFamily="18" charset="0"/>
                <a:cs typeface="Times New Roman" panose="02020603050405020304" pitchFamily="18" charset="0"/>
              </a:rPr>
              <a:t>D</a:t>
            </a:r>
            <a:r>
              <a:rPr lang="en-US" altLang="en-US" i="1" baseline="-25000" dirty="0">
                <a:latin typeface="Times New Roman" panose="02020603050405020304" pitchFamily="18" charset="0"/>
                <a:cs typeface="Times New Roman" panose="02020603050405020304" pitchFamily="18" charset="0"/>
              </a:rPr>
              <a:t>L</a:t>
            </a:r>
            <a:r>
              <a:rPr lang="en-US" altLang="en-US" i="1" dirty="0">
                <a:latin typeface="Times New Roman" panose="02020603050405020304" pitchFamily="18" charset="0"/>
                <a:cs typeface="Times New Roman" panose="02020603050405020304" pitchFamily="18" charset="0"/>
              </a:rPr>
              <a:t> = DL = (2500)(7) = 17500</a:t>
            </a:r>
          </a:p>
          <a:p>
            <a:pPr>
              <a:buFont typeface="Monotype Sorts" pitchFamily="2" charset="2"/>
              <a:buNone/>
            </a:pPr>
            <a:endParaRPr lang="en-US" altLang="en-US" dirty="0">
              <a:latin typeface="Times New Roman" panose="02020603050405020304" pitchFamily="18" charset="0"/>
              <a:cs typeface="Times New Roman" panose="02020603050405020304" pitchFamily="18" charset="0"/>
            </a:endParaRPr>
          </a:p>
          <a:p>
            <a:pPr>
              <a:buFont typeface="Monotype Sorts" pitchFamily="2" charset="2"/>
              <a:buNone/>
            </a:pPr>
            <a:endParaRPr lang="en-US" altLang="en-US" dirty="0">
              <a:latin typeface="Times New Roman" panose="02020603050405020304" pitchFamily="18" charset="0"/>
              <a:cs typeface="Times New Roman" panose="02020603050405020304" pitchFamily="18" charset="0"/>
            </a:endParaRPr>
          </a:p>
          <a:p>
            <a:pPr>
              <a:buFont typeface="Monotype Sorts" pitchFamily="2" charset="2"/>
              <a:buNone/>
            </a:pPr>
            <a:endParaRPr lang="en-US" altLang="en-US" dirty="0">
              <a:latin typeface="Times New Roman" panose="02020603050405020304" pitchFamily="18" charset="0"/>
              <a:cs typeface="Times New Roman" panose="02020603050405020304" pitchFamily="18" charset="0"/>
            </a:endParaRPr>
          </a:p>
          <a:p>
            <a:pPr>
              <a:buFont typeface="Monotype Sorts" pitchFamily="2" charset="2"/>
              <a:buNone/>
            </a:pPr>
            <a:endParaRPr lang="en-US" altLang="en-US" dirty="0">
              <a:latin typeface="Times New Roman" panose="02020603050405020304" pitchFamily="18" charset="0"/>
              <a:cs typeface="Times New Roman" panose="02020603050405020304" pitchFamily="18" charset="0"/>
            </a:endParaRPr>
          </a:p>
          <a:p>
            <a:pPr>
              <a:buFont typeface="Monotype Sorts" pitchFamily="2" charset="2"/>
              <a:buNone/>
            </a:pPr>
            <a:endParaRPr lang="en-US" altLang="en-US" dirty="0">
              <a:latin typeface="Times New Roman" panose="02020603050405020304" pitchFamily="18" charset="0"/>
              <a:cs typeface="Times New Roman" panose="02020603050405020304" pitchFamily="18" charset="0"/>
            </a:endParaRPr>
          </a:p>
          <a:p>
            <a:pPr>
              <a:buFont typeface="Monotype Sorts" pitchFamily="2" charset="2"/>
              <a:buNone/>
            </a:pPr>
            <a:r>
              <a:rPr lang="en-US" altLang="en-US" dirty="0" err="1">
                <a:latin typeface="Times New Roman" panose="02020603050405020304" pitchFamily="18" charset="0"/>
                <a:cs typeface="Times New Roman" panose="02020603050405020304" pitchFamily="18" charset="0"/>
              </a:rPr>
              <a:t>ss</a:t>
            </a:r>
            <a:r>
              <a:rPr lang="en-US" altLang="en-US" dirty="0">
                <a:latin typeface="Times New Roman" panose="02020603050405020304" pitchFamily="18" charset="0"/>
                <a:cs typeface="Times New Roman" panose="02020603050405020304" pitchFamily="18" charset="0"/>
              </a:rPr>
              <a:t> = F</a:t>
            </a:r>
            <a:r>
              <a:rPr lang="en-US" altLang="en-US" baseline="30000" dirty="0">
                <a:latin typeface="Times New Roman" panose="02020603050405020304" pitchFamily="18" charset="0"/>
                <a:cs typeface="Times New Roman" panose="02020603050405020304" pitchFamily="18" charset="0"/>
              </a:rPr>
              <a:t>-1</a:t>
            </a:r>
            <a:r>
              <a:rPr lang="en-US" altLang="en-US" baseline="-25000" dirty="0">
                <a:latin typeface="Times New Roman" panose="02020603050405020304" pitchFamily="18" charset="0"/>
                <a:cs typeface="Times New Roman" panose="02020603050405020304" pitchFamily="18" charset="0"/>
              </a:rPr>
              <a:t>s</a:t>
            </a:r>
            <a:r>
              <a:rPr lang="en-US" altLang="en-US" dirty="0">
                <a:latin typeface="Times New Roman" panose="02020603050405020304" pitchFamily="18" charset="0"/>
                <a:cs typeface="Times New Roman" panose="02020603050405020304" pitchFamily="18" charset="0"/>
              </a:rPr>
              <a:t>(CSL)</a:t>
            </a:r>
            <a:r>
              <a:rPr lang="en-US" altLang="en-US" dirty="0" err="1">
                <a:latin typeface="Times New Roman" panose="02020603050405020304" pitchFamily="18" charset="0"/>
                <a:cs typeface="Times New Roman" panose="02020603050405020304" pitchFamily="18" charset="0"/>
              </a:rPr>
              <a:t>s</a:t>
            </a:r>
            <a:r>
              <a:rPr lang="en-US" altLang="en-US" baseline="-25000" dirty="0" err="1">
                <a:latin typeface="Times New Roman" panose="02020603050405020304" pitchFamily="18" charset="0"/>
                <a:cs typeface="Times New Roman" panose="02020603050405020304" pitchFamily="18" charset="0"/>
              </a:rPr>
              <a:t>L</a:t>
            </a:r>
            <a:r>
              <a:rPr lang="en-US" altLang="en-US" dirty="0">
                <a:latin typeface="Times New Roman" panose="02020603050405020304" pitchFamily="18" charset="0"/>
                <a:cs typeface="Times New Roman" panose="02020603050405020304" pitchFamily="18" charset="0"/>
              </a:rPr>
              <a:t> = NORMSINV(0.90) x 17550</a:t>
            </a:r>
          </a:p>
          <a:p>
            <a:pPr>
              <a:buFont typeface="Monotype Sorts" pitchFamily="2" charset="2"/>
              <a:buNone/>
            </a:pPr>
            <a:r>
              <a:rPr lang="en-US" altLang="en-US" dirty="0">
                <a:latin typeface="Times New Roman" panose="02020603050405020304" pitchFamily="18" charset="0"/>
                <a:cs typeface="Times New Roman" panose="02020603050405020304" pitchFamily="18" charset="0"/>
              </a:rPr>
              <a:t>= 22,491</a:t>
            </a:r>
            <a:endParaRPr lang="en-US" altLang="en-US" i="1" dirty="0">
              <a:solidFill>
                <a:schemeClr val="hlink"/>
              </a:solidFill>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graphicFrame>
        <p:nvGraphicFramePr>
          <p:cNvPr id="4" name="Object 5"/>
          <p:cNvGraphicFramePr>
            <a:graphicFrameLocks noChangeAspect="1"/>
          </p:cNvGraphicFramePr>
          <p:nvPr>
            <p:extLst>
              <p:ext uri="{D42A27DB-BD31-4B8C-83A1-F6EECF244321}">
                <p14:modId xmlns:p14="http://schemas.microsoft.com/office/powerpoint/2010/main" val="2933204811"/>
              </p:ext>
            </p:extLst>
          </p:nvPr>
        </p:nvGraphicFramePr>
        <p:xfrm>
          <a:off x="2484555" y="3302063"/>
          <a:ext cx="5995852" cy="1659318"/>
        </p:xfrm>
        <a:graphic>
          <a:graphicData uri="http://schemas.openxmlformats.org/presentationml/2006/ole">
            <mc:AlternateContent xmlns:mc="http://schemas.openxmlformats.org/markup-compatibility/2006">
              <mc:Choice xmlns:v="urn:schemas-microsoft-com:vml" Requires="v">
                <p:oleObj spid="_x0000_s8195" name="Equation" r:id="rId3" imgW="2108160" imgH="583920" progId="Equation.3">
                  <p:embed/>
                </p:oleObj>
              </mc:Choice>
              <mc:Fallback>
                <p:oleObj name="Equation" r:id="rId3" imgW="2108160" imgH="583920" progId="Equation.3">
                  <p:embed/>
                  <p:pic>
                    <p:nvPicPr>
                      <p:cNvPr id="0" name=""/>
                      <p:cNvPicPr>
                        <a:picLocks noChangeAspect="1" noChangeArrowheads="1"/>
                      </p:cNvPicPr>
                      <p:nvPr/>
                    </p:nvPicPr>
                    <p:blipFill>
                      <a:blip r:embed="rId4"/>
                      <a:srcRect/>
                      <a:stretch>
                        <a:fillRect/>
                      </a:stretch>
                    </p:blipFill>
                    <p:spPr bwMode="auto">
                      <a:xfrm>
                        <a:off x="2484555" y="3302063"/>
                        <a:ext cx="5995852" cy="165931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649079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Impact of Supply Uncertainty</a:t>
            </a:r>
            <a:endParaRPr lang="en-US" dirty="0"/>
          </a:p>
        </p:txBody>
      </p:sp>
      <p:sp>
        <p:nvSpPr>
          <p:cNvPr id="3" name="Content Placeholder 2"/>
          <p:cNvSpPr>
            <a:spLocks noGrp="1"/>
          </p:cNvSpPr>
          <p:nvPr>
            <p:ph idx="1"/>
          </p:nvPr>
        </p:nvSpPr>
        <p:spPr/>
        <p:txBody>
          <a:bodyPr/>
          <a:lstStyle/>
          <a:p>
            <a:pPr>
              <a:buFont typeface="Monotype Sorts" pitchFamily="2" charset="2"/>
              <a:buNone/>
            </a:pPr>
            <a:r>
              <a:rPr lang="en-US" altLang="en-US" dirty="0">
                <a:latin typeface="Times New Roman" panose="02020603050405020304" pitchFamily="18" charset="0"/>
                <a:cs typeface="Times New Roman" panose="02020603050405020304" pitchFamily="18" charset="0"/>
              </a:rPr>
              <a:t>Safety inventory when </a:t>
            </a:r>
            <a:r>
              <a:rPr lang="en-US" altLang="en-US" i="1" dirty="0" err="1">
                <a:latin typeface="Times New Roman" panose="02020603050405020304" pitchFamily="18" charset="0"/>
                <a:cs typeface="Times New Roman" panose="02020603050405020304" pitchFamily="18" charset="0"/>
              </a:rPr>
              <a:t>s</a:t>
            </a:r>
            <a:r>
              <a:rPr lang="en-US" altLang="en-US" i="1" baseline="-25000" dirty="0" err="1">
                <a:latin typeface="Times New Roman" panose="02020603050405020304" pitchFamily="18" charset="0"/>
                <a:cs typeface="Times New Roman" panose="02020603050405020304" pitchFamily="18" charset="0"/>
              </a:rPr>
              <a:t>L</a:t>
            </a:r>
            <a:r>
              <a:rPr lang="en-US" altLang="en-US" dirty="0">
                <a:latin typeface="Times New Roman" panose="02020603050405020304" pitchFamily="18" charset="0"/>
                <a:cs typeface="Times New Roman" panose="02020603050405020304" pitchFamily="18" charset="0"/>
              </a:rPr>
              <a:t>  = 0 is 1,695</a:t>
            </a:r>
          </a:p>
          <a:p>
            <a:pPr>
              <a:buFont typeface="Monotype Sorts" pitchFamily="2" charset="2"/>
              <a:buNone/>
            </a:pPr>
            <a:r>
              <a:rPr lang="en-US" altLang="en-US" dirty="0">
                <a:latin typeface="Times New Roman" panose="02020603050405020304" pitchFamily="18" charset="0"/>
                <a:cs typeface="Times New Roman" panose="02020603050405020304" pitchFamily="18" charset="0"/>
              </a:rPr>
              <a:t>Safety inventory when </a:t>
            </a:r>
            <a:r>
              <a:rPr lang="en-US" altLang="en-US" i="1" dirty="0" err="1">
                <a:latin typeface="Times New Roman" panose="02020603050405020304" pitchFamily="18" charset="0"/>
                <a:cs typeface="Times New Roman" panose="02020603050405020304" pitchFamily="18" charset="0"/>
              </a:rPr>
              <a:t>s</a:t>
            </a:r>
            <a:r>
              <a:rPr lang="en-US" altLang="en-US" i="1" baseline="-25000" dirty="0" err="1">
                <a:latin typeface="Times New Roman" panose="02020603050405020304" pitchFamily="18" charset="0"/>
                <a:cs typeface="Times New Roman" panose="02020603050405020304" pitchFamily="18" charset="0"/>
              </a:rPr>
              <a:t>L</a:t>
            </a:r>
            <a:r>
              <a:rPr lang="en-US" altLang="en-US" dirty="0">
                <a:latin typeface="Times New Roman" panose="02020603050405020304" pitchFamily="18" charset="0"/>
                <a:cs typeface="Times New Roman" panose="02020603050405020304" pitchFamily="18" charset="0"/>
              </a:rPr>
              <a:t> = 1 is 3,625</a:t>
            </a:r>
          </a:p>
          <a:p>
            <a:pPr>
              <a:buFont typeface="Monotype Sorts" pitchFamily="2" charset="2"/>
              <a:buNone/>
            </a:pPr>
            <a:r>
              <a:rPr lang="en-US" altLang="en-US" dirty="0">
                <a:latin typeface="Times New Roman" panose="02020603050405020304" pitchFamily="18" charset="0"/>
                <a:cs typeface="Times New Roman" panose="02020603050405020304" pitchFamily="18" charset="0"/>
              </a:rPr>
              <a:t>Safety inventory when </a:t>
            </a:r>
            <a:r>
              <a:rPr lang="en-US" altLang="en-US" i="1" dirty="0" err="1">
                <a:latin typeface="Times New Roman" panose="02020603050405020304" pitchFamily="18" charset="0"/>
                <a:cs typeface="Times New Roman" panose="02020603050405020304" pitchFamily="18" charset="0"/>
              </a:rPr>
              <a:t>s</a:t>
            </a:r>
            <a:r>
              <a:rPr lang="en-US" altLang="en-US" i="1" baseline="-25000" dirty="0" err="1">
                <a:latin typeface="Times New Roman" panose="02020603050405020304" pitchFamily="18" charset="0"/>
                <a:cs typeface="Times New Roman" panose="02020603050405020304" pitchFamily="18" charset="0"/>
              </a:rPr>
              <a:t>L</a:t>
            </a:r>
            <a:r>
              <a:rPr lang="en-US" altLang="en-US" dirty="0">
                <a:latin typeface="Times New Roman" panose="02020603050405020304" pitchFamily="18" charset="0"/>
                <a:cs typeface="Times New Roman" panose="02020603050405020304" pitchFamily="18" charset="0"/>
              </a:rPr>
              <a:t> = 2 is 6,628</a:t>
            </a:r>
          </a:p>
          <a:p>
            <a:pPr>
              <a:buFont typeface="Monotype Sorts" pitchFamily="2" charset="2"/>
              <a:buNone/>
            </a:pPr>
            <a:r>
              <a:rPr lang="en-US" altLang="en-US" dirty="0">
                <a:latin typeface="Times New Roman" panose="02020603050405020304" pitchFamily="18" charset="0"/>
                <a:cs typeface="Times New Roman" panose="02020603050405020304" pitchFamily="18" charset="0"/>
              </a:rPr>
              <a:t>Safety inventory when </a:t>
            </a:r>
            <a:r>
              <a:rPr lang="en-US" altLang="en-US" i="1" dirty="0" err="1">
                <a:latin typeface="Times New Roman" panose="02020603050405020304" pitchFamily="18" charset="0"/>
                <a:cs typeface="Times New Roman" panose="02020603050405020304" pitchFamily="18" charset="0"/>
              </a:rPr>
              <a:t>s</a:t>
            </a:r>
            <a:r>
              <a:rPr lang="en-US" altLang="en-US" i="1" baseline="-25000" dirty="0" err="1">
                <a:latin typeface="Times New Roman" panose="02020603050405020304" pitchFamily="18" charset="0"/>
                <a:cs typeface="Times New Roman" panose="02020603050405020304" pitchFamily="18" charset="0"/>
              </a:rPr>
              <a:t>L</a:t>
            </a:r>
            <a:r>
              <a:rPr lang="en-US" altLang="en-US" dirty="0">
                <a:latin typeface="Times New Roman" panose="02020603050405020304" pitchFamily="18" charset="0"/>
                <a:cs typeface="Times New Roman" panose="02020603050405020304" pitchFamily="18" charset="0"/>
              </a:rPr>
              <a:t> = 3 is 9,760</a:t>
            </a:r>
          </a:p>
          <a:p>
            <a:pPr>
              <a:buFont typeface="Monotype Sorts" pitchFamily="2" charset="2"/>
              <a:buNone/>
            </a:pPr>
            <a:r>
              <a:rPr lang="en-US" altLang="en-US" dirty="0">
                <a:latin typeface="Times New Roman" panose="02020603050405020304" pitchFamily="18" charset="0"/>
                <a:cs typeface="Times New Roman" panose="02020603050405020304" pitchFamily="18" charset="0"/>
              </a:rPr>
              <a:t>Safety inventory when </a:t>
            </a:r>
            <a:r>
              <a:rPr lang="en-US" altLang="en-US" i="1" dirty="0" err="1">
                <a:latin typeface="Times New Roman" panose="02020603050405020304" pitchFamily="18" charset="0"/>
                <a:cs typeface="Times New Roman" panose="02020603050405020304" pitchFamily="18" charset="0"/>
              </a:rPr>
              <a:t>s</a:t>
            </a:r>
            <a:r>
              <a:rPr lang="en-US" altLang="en-US" i="1" baseline="-25000" dirty="0" err="1">
                <a:latin typeface="Times New Roman" panose="02020603050405020304" pitchFamily="18" charset="0"/>
                <a:cs typeface="Times New Roman" panose="02020603050405020304" pitchFamily="18" charset="0"/>
              </a:rPr>
              <a:t>L</a:t>
            </a:r>
            <a:r>
              <a:rPr lang="en-US" altLang="en-US" dirty="0">
                <a:latin typeface="Times New Roman" panose="02020603050405020304" pitchFamily="18" charset="0"/>
                <a:cs typeface="Times New Roman" panose="02020603050405020304" pitchFamily="18" charset="0"/>
              </a:rPr>
              <a:t> = 4 is 12,927</a:t>
            </a:r>
          </a:p>
          <a:p>
            <a:pPr>
              <a:buFont typeface="Monotype Sorts" pitchFamily="2" charset="2"/>
              <a:buNone/>
            </a:pPr>
            <a:r>
              <a:rPr lang="en-US" altLang="en-US" dirty="0">
                <a:latin typeface="Times New Roman" panose="02020603050405020304" pitchFamily="18" charset="0"/>
                <a:cs typeface="Times New Roman" panose="02020603050405020304" pitchFamily="18" charset="0"/>
              </a:rPr>
              <a:t>Safety inventory when </a:t>
            </a:r>
            <a:r>
              <a:rPr lang="en-US" altLang="en-US" i="1" dirty="0" err="1">
                <a:latin typeface="Times New Roman" panose="02020603050405020304" pitchFamily="18" charset="0"/>
                <a:cs typeface="Times New Roman" panose="02020603050405020304" pitchFamily="18" charset="0"/>
              </a:rPr>
              <a:t>s</a:t>
            </a:r>
            <a:r>
              <a:rPr lang="en-US" altLang="en-US" i="1" baseline="-25000" dirty="0" err="1">
                <a:latin typeface="Times New Roman" panose="02020603050405020304" pitchFamily="18" charset="0"/>
                <a:cs typeface="Times New Roman" panose="02020603050405020304" pitchFamily="18" charset="0"/>
              </a:rPr>
              <a:t>L</a:t>
            </a:r>
            <a:r>
              <a:rPr lang="en-US" altLang="en-US" dirty="0">
                <a:latin typeface="Times New Roman" panose="02020603050405020304" pitchFamily="18" charset="0"/>
                <a:cs typeface="Times New Roman" panose="02020603050405020304" pitchFamily="18" charset="0"/>
              </a:rPr>
              <a:t> = 5 is 16,109</a:t>
            </a:r>
          </a:p>
          <a:p>
            <a:pPr>
              <a:buFont typeface="Monotype Sorts" pitchFamily="2" charset="2"/>
              <a:buNone/>
            </a:pPr>
            <a:r>
              <a:rPr lang="en-US" altLang="en-US" dirty="0">
                <a:latin typeface="Times New Roman" panose="02020603050405020304" pitchFamily="18" charset="0"/>
                <a:cs typeface="Times New Roman" panose="02020603050405020304" pitchFamily="18" charset="0"/>
              </a:rPr>
              <a:t>Safety inventory when </a:t>
            </a:r>
            <a:r>
              <a:rPr lang="en-US" altLang="en-US" i="1" dirty="0" err="1">
                <a:latin typeface="Times New Roman" panose="02020603050405020304" pitchFamily="18" charset="0"/>
                <a:cs typeface="Times New Roman" panose="02020603050405020304" pitchFamily="18" charset="0"/>
              </a:rPr>
              <a:t>s</a:t>
            </a:r>
            <a:r>
              <a:rPr lang="en-US" altLang="en-US" i="1" baseline="-25000" dirty="0" err="1">
                <a:latin typeface="Times New Roman" panose="02020603050405020304" pitchFamily="18" charset="0"/>
                <a:cs typeface="Times New Roman" panose="02020603050405020304" pitchFamily="18" charset="0"/>
              </a:rPr>
              <a:t>L</a:t>
            </a:r>
            <a:r>
              <a:rPr lang="en-US" altLang="en-US" dirty="0">
                <a:latin typeface="Times New Roman" panose="02020603050405020304" pitchFamily="18" charset="0"/>
                <a:cs typeface="Times New Roman" panose="02020603050405020304" pitchFamily="18" charset="0"/>
              </a:rPr>
              <a:t> = 6 is 19,298</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7822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Impact of Aggregation</a:t>
            </a:r>
            <a:br>
              <a:rPr lang="en-US" altLang="en-US" b="1" dirty="0">
                <a:solidFill>
                  <a:srgbClr val="FF0000"/>
                </a:solidFill>
                <a:latin typeface="Times New Roman" panose="02020603050405020304" pitchFamily="18" charset="0"/>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on Safety Inventory</a:t>
            </a:r>
            <a:endParaRPr lang="en-US" dirty="0"/>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Models of aggregation</a:t>
            </a:r>
          </a:p>
          <a:p>
            <a:r>
              <a:rPr lang="en-US" altLang="en-US" dirty="0">
                <a:latin typeface="Times New Roman" panose="02020603050405020304" pitchFamily="18" charset="0"/>
                <a:cs typeface="Times New Roman" panose="02020603050405020304" pitchFamily="18" charset="0"/>
              </a:rPr>
              <a:t>Information centralization</a:t>
            </a:r>
          </a:p>
          <a:p>
            <a:r>
              <a:rPr lang="en-US" altLang="en-US" dirty="0">
                <a:latin typeface="Times New Roman" panose="02020603050405020304" pitchFamily="18" charset="0"/>
                <a:cs typeface="Times New Roman" panose="02020603050405020304" pitchFamily="18" charset="0"/>
              </a:rPr>
              <a:t>Specialization</a:t>
            </a:r>
          </a:p>
          <a:p>
            <a:r>
              <a:rPr lang="en-US" altLang="en-US" dirty="0">
                <a:latin typeface="Times New Roman" panose="02020603050405020304" pitchFamily="18" charset="0"/>
                <a:cs typeface="Times New Roman" panose="02020603050405020304" pitchFamily="18" charset="0"/>
              </a:rPr>
              <a:t>Product substitution</a:t>
            </a:r>
          </a:p>
          <a:p>
            <a:r>
              <a:rPr lang="en-US" altLang="en-US" dirty="0">
                <a:latin typeface="Times New Roman" panose="02020603050405020304" pitchFamily="18" charset="0"/>
                <a:cs typeface="Times New Roman" panose="02020603050405020304" pitchFamily="18" charset="0"/>
              </a:rPr>
              <a:t>Component commonality</a:t>
            </a:r>
          </a:p>
          <a:p>
            <a:r>
              <a:rPr lang="en-US" altLang="en-US" dirty="0">
                <a:latin typeface="Times New Roman" panose="02020603050405020304" pitchFamily="18" charset="0"/>
                <a:cs typeface="Times New Roman" panose="02020603050405020304" pitchFamily="18" charset="0"/>
              </a:rPr>
              <a:t>Postponement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23137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Impact of Aggregation</a:t>
            </a:r>
            <a:endParaRPr lang="en-US" dirty="0"/>
          </a:p>
        </p:txBody>
      </p:sp>
      <p:sp>
        <p:nvSpPr>
          <p:cNvPr id="3" name="Content Placeholder 2"/>
          <p:cNvSpPr>
            <a:spLocks noGrp="1"/>
          </p:cNvSpPr>
          <p:nvPr>
            <p:ph idx="1"/>
          </p:nvPr>
        </p:nvSpPr>
        <p:spPr/>
        <p:txBody>
          <a:bodyPr/>
          <a:lstStyle/>
          <a:p>
            <a:r>
              <a:rPr lang="en-US" altLang="en-US" sz="2000" dirty="0">
                <a:latin typeface="Times New Roman" panose="02020603050405020304" pitchFamily="18" charset="0"/>
                <a:cs typeface="Times New Roman" panose="02020603050405020304" pitchFamily="18" charset="0"/>
              </a:rPr>
              <a:t>If number of independent stocking locations decreases by n, the expected level of safety inventory will be reduced by square root of n (</a:t>
            </a:r>
            <a:r>
              <a:rPr lang="en-US" altLang="en-US" sz="2000" i="1" dirty="0">
                <a:latin typeface="Times New Roman" panose="02020603050405020304" pitchFamily="18" charset="0"/>
                <a:cs typeface="Times New Roman" panose="02020603050405020304" pitchFamily="18" charset="0"/>
              </a:rPr>
              <a:t>square root law</a:t>
            </a:r>
            <a:r>
              <a:rPr lang="en-US" altLang="en-US" sz="2000" dirty="0">
                <a:latin typeface="Times New Roman" panose="02020603050405020304" pitchFamily="18" charset="0"/>
                <a:cs typeface="Times New Roman" panose="02020603050405020304" pitchFamily="18" charset="0"/>
              </a:rPr>
              <a:t>)</a:t>
            </a:r>
          </a:p>
          <a:p>
            <a:r>
              <a:rPr lang="en-US" altLang="en-US" sz="2000" dirty="0">
                <a:latin typeface="Times New Roman" panose="02020603050405020304" pitchFamily="18" charset="0"/>
                <a:cs typeface="Times New Roman" panose="02020603050405020304" pitchFamily="18" charset="0"/>
              </a:rPr>
              <a:t>Many e-commerce retailers attempt to take advantage of aggregation (Amazon) compared to bricks and mortar retailers (Borders)</a:t>
            </a:r>
          </a:p>
          <a:p>
            <a:r>
              <a:rPr lang="en-US" altLang="en-US" sz="2000" dirty="0">
                <a:latin typeface="Times New Roman" panose="02020603050405020304" pitchFamily="18" charset="0"/>
                <a:cs typeface="Times New Roman" panose="02020603050405020304" pitchFamily="18" charset="0"/>
              </a:rPr>
              <a:t>Aggregation has two major disadvantages:</a:t>
            </a:r>
          </a:p>
          <a:p>
            <a:pPr lvl="1"/>
            <a:r>
              <a:rPr lang="en-US" altLang="en-US" sz="2000" dirty="0">
                <a:latin typeface="Times New Roman" panose="02020603050405020304" pitchFamily="18" charset="0"/>
                <a:cs typeface="Times New Roman" panose="02020603050405020304" pitchFamily="18" charset="0"/>
              </a:rPr>
              <a:t>Increase in response time to customer order</a:t>
            </a:r>
          </a:p>
          <a:p>
            <a:pPr lvl="1"/>
            <a:r>
              <a:rPr lang="en-US" altLang="en-US" sz="2000" dirty="0">
                <a:latin typeface="Times New Roman" panose="02020603050405020304" pitchFamily="18" charset="0"/>
                <a:cs typeface="Times New Roman" panose="02020603050405020304" pitchFamily="18" charset="0"/>
              </a:rPr>
              <a:t>Increase in transportation cost to customer</a:t>
            </a:r>
          </a:p>
          <a:p>
            <a:pPr lvl="1"/>
            <a:r>
              <a:rPr lang="en-US" altLang="en-US" sz="2000" dirty="0">
                <a:latin typeface="Times New Roman" panose="02020603050405020304" pitchFamily="18" charset="0"/>
                <a:cs typeface="Times New Roman" panose="02020603050405020304" pitchFamily="18" charset="0"/>
              </a:rPr>
              <a:t>Some e-commerce firms (such as Amazon) have reduced aggregation to mitigate these disadvantages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2728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Information Centralization</a:t>
            </a:r>
            <a:endParaRPr lang="en-US" dirty="0"/>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Virtual aggregation</a:t>
            </a:r>
          </a:p>
          <a:p>
            <a:r>
              <a:rPr lang="en-US" altLang="en-US" dirty="0">
                <a:latin typeface="Times New Roman" panose="02020603050405020304" pitchFamily="18" charset="0"/>
                <a:cs typeface="Times New Roman" panose="02020603050405020304" pitchFamily="18" charset="0"/>
              </a:rPr>
              <a:t>Information system that allows access to current inventory records in all warehouses from each warehouse</a:t>
            </a:r>
          </a:p>
          <a:p>
            <a:r>
              <a:rPr lang="en-US" altLang="en-US" dirty="0">
                <a:latin typeface="Times New Roman" panose="02020603050405020304" pitchFamily="18" charset="0"/>
                <a:cs typeface="Times New Roman" panose="02020603050405020304" pitchFamily="18" charset="0"/>
              </a:rPr>
              <a:t>Most orders are filled from closest warehouse</a:t>
            </a:r>
          </a:p>
          <a:p>
            <a:r>
              <a:rPr lang="en-US" altLang="en-US" dirty="0">
                <a:latin typeface="Times New Roman" panose="02020603050405020304" pitchFamily="18" charset="0"/>
                <a:cs typeface="Times New Roman" panose="02020603050405020304" pitchFamily="18" charset="0"/>
              </a:rPr>
              <a:t>In case of a </a:t>
            </a:r>
            <a:r>
              <a:rPr lang="en-US" altLang="en-US" dirty="0" err="1">
                <a:latin typeface="Times New Roman" panose="02020603050405020304" pitchFamily="18" charset="0"/>
                <a:cs typeface="Times New Roman" panose="02020603050405020304" pitchFamily="18" charset="0"/>
              </a:rPr>
              <a:t>stockout</a:t>
            </a:r>
            <a:r>
              <a:rPr lang="en-US" altLang="en-US" dirty="0">
                <a:latin typeface="Times New Roman" panose="02020603050405020304" pitchFamily="18" charset="0"/>
                <a:cs typeface="Times New Roman" panose="02020603050405020304" pitchFamily="18" charset="0"/>
              </a:rPr>
              <a:t>, another warehouse can fill the order</a:t>
            </a:r>
          </a:p>
          <a:p>
            <a:r>
              <a:rPr lang="en-US" altLang="en-US" dirty="0">
                <a:latin typeface="Times New Roman" panose="02020603050405020304" pitchFamily="18" charset="0"/>
                <a:cs typeface="Times New Roman" panose="02020603050405020304" pitchFamily="18" charset="0"/>
              </a:rPr>
              <a:t>Better responsiveness, lower transportation cost, higher product availability, but reduced safety inventory</a:t>
            </a:r>
          </a:p>
          <a:p>
            <a:r>
              <a:rPr lang="en-US" altLang="en-US" dirty="0">
                <a:latin typeface="Times New Roman" panose="02020603050405020304" pitchFamily="18" charset="0"/>
                <a:cs typeface="Times New Roman" panose="02020603050405020304" pitchFamily="18" charset="0"/>
              </a:rPr>
              <a:t>Examples: McMaster-Carr, Gap, Wal-Mart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3404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Specialization</a:t>
            </a:r>
            <a:endParaRPr lang="en-US" dirty="0"/>
          </a:p>
        </p:txBody>
      </p:sp>
      <p:sp>
        <p:nvSpPr>
          <p:cNvPr id="3" name="Content Placeholder 2"/>
          <p:cNvSpPr>
            <a:spLocks noGrp="1"/>
          </p:cNvSpPr>
          <p:nvPr>
            <p:ph idx="1"/>
          </p:nvPr>
        </p:nvSpPr>
        <p:spPr/>
        <p:txBody>
          <a:bodyPr/>
          <a:lstStyle/>
          <a:p>
            <a:r>
              <a:rPr lang="en-US" altLang="en-US" sz="2000" dirty="0">
                <a:latin typeface="Times New Roman" panose="02020603050405020304" pitchFamily="18" charset="0"/>
                <a:cs typeface="Times New Roman" panose="02020603050405020304" pitchFamily="18" charset="0"/>
              </a:rPr>
              <a:t>Stock all items in each location or stock different items at different locations?</a:t>
            </a:r>
          </a:p>
          <a:p>
            <a:pPr lvl="1"/>
            <a:r>
              <a:rPr lang="en-US" altLang="en-US" sz="2000" dirty="0">
                <a:latin typeface="Times New Roman" panose="02020603050405020304" pitchFamily="18" charset="0"/>
                <a:cs typeface="Times New Roman" panose="02020603050405020304" pitchFamily="18" charset="0"/>
              </a:rPr>
              <a:t>Different products may have different demands in different locations (e.g., snow shovels)</a:t>
            </a:r>
          </a:p>
          <a:p>
            <a:pPr lvl="1"/>
            <a:r>
              <a:rPr lang="en-US" altLang="en-US" sz="2000" dirty="0">
                <a:latin typeface="Times New Roman" panose="02020603050405020304" pitchFamily="18" charset="0"/>
                <a:cs typeface="Times New Roman" panose="02020603050405020304" pitchFamily="18" charset="0"/>
              </a:rPr>
              <a:t>There can be benefits from aggregation</a:t>
            </a:r>
          </a:p>
          <a:p>
            <a:r>
              <a:rPr lang="en-US" altLang="en-US" sz="2000" dirty="0">
                <a:latin typeface="Times New Roman" panose="02020603050405020304" pitchFamily="18" charset="0"/>
                <a:cs typeface="Times New Roman" panose="02020603050405020304" pitchFamily="18" charset="0"/>
              </a:rPr>
              <a:t>Benefits of aggregation can be affected by:</a:t>
            </a:r>
          </a:p>
          <a:p>
            <a:pPr lvl="1"/>
            <a:r>
              <a:rPr lang="en-US" altLang="en-US" sz="2000" dirty="0">
                <a:latin typeface="Times New Roman" panose="02020603050405020304" pitchFamily="18" charset="0"/>
                <a:cs typeface="Times New Roman" panose="02020603050405020304" pitchFamily="18" charset="0"/>
              </a:rPr>
              <a:t>coefficient of variation of demand (higher cv yields greater reduction in safety inventory from centralization)</a:t>
            </a:r>
          </a:p>
          <a:p>
            <a:pPr lvl="1"/>
            <a:r>
              <a:rPr lang="en-US" altLang="en-US" sz="2000" dirty="0">
                <a:latin typeface="Times New Roman" panose="02020603050405020304" pitchFamily="18" charset="0"/>
                <a:cs typeface="Times New Roman" panose="02020603050405020304" pitchFamily="18" charset="0"/>
              </a:rPr>
              <a:t>value of item (high value items provide more benefits from centralization)</a:t>
            </a:r>
          </a:p>
          <a:p>
            <a:pPr lvl="1"/>
            <a:r>
              <a:rPr lang="en-US" altLang="en-US" sz="2000" dirty="0">
                <a:latin typeface="Times New Roman" panose="02020603050405020304" pitchFamily="18" charset="0"/>
                <a:cs typeface="Times New Roman" panose="02020603050405020304" pitchFamily="18" charset="0"/>
              </a:rPr>
              <a:t>Table 11.5</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73127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Product Substitution</a:t>
            </a:r>
            <a:endParaRPr lang="en-US" dirty="0"/>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Substitution: use of one product to satisfy the demand for another product</a:t>
            </a:r>
          </a:p>
          <a:p>
            <a:r>
              <a:rPr lang="en-US" altLang="en-US" dirty="0">
                <a:latin typeface="Times New Roman" panose="02020603050405020304" pitchFamily="18" charset="0"/>
                <a:cs typeface="Times New Roman" panose="02020603050405020304" pitchFamily="18" charset="0"/>
              </a:rPr>
              <a:t>Manufacturer-driven one-way substitution</a:t>
            </a:r>
          </a:p>
          <a:p>
            <a:r>
              <a:rPr lang="en-US" altLang="en-US" dirty="0">
                <a:latin typeface="Times New Roman" panose="02020603050405020304" pitchFamily="18" charset="0"/>
                <a:cs typeface="Times New Roman" panose="02020603050405020304" pitchFamily="18" charset="0"/>
              </a:rPr>
              <a:t>Customer-driven two-way substitution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0636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Component Commonality</a:t>
            </a:r>
            <a:endParaRPr lang="en-US" dirty="0"/>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Using common components in a variety of different products</a:t>
            </a:r>
          </a:p>
          <a:p>
            <a:r>
              <a:rPr lang="en-US" altLang="en-US" dirty="0">
                <a:latin typeface="Times New Roman" panose="02020603050405020304" pitchFamily="18" charset="0"/>
                <a:cs typeface="Times New Roman" panose="02020603050405020304" pitchFamily="18" charset="0"/>
              </a:rPr>
              <a:t>Can be an effective approach to exploit aggregation and reduce component inventories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66825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Postponement</a:t>
            </a:r>
            <a:endParaRPr lang="en-US" dirty="0"/>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The ability of a supply chain to delay product differentiation or customization until closer to the time the product is sold</a:t>
            </a:r>
          </a:p>
          <a:p>
            <a:r>
              <a:rPr lang="en-US" altLang="en-US" dirty="0">
                <a:latin typeface="Times New Roman" panose="02020603050405020304" pitchFamily="18" charset="0"/>
                <a:cs typeface="Times New Roman" panose="02020603050405020304" pitchFamily="18" charset="0"/>
              </a:rPr>
              <a:t>Goal is to have common components in the supply chain for most of the push phase and move product differentiation as close to the pull phase as possible</a:t>
            </a:r>
          </a:p>
          <a:p>
            <a:r>
              <a:rPr lang="en-US" altLang="en-US" dirty="0">
                <a:latin typeface="Times New Roman" panose="02020603050405020304" pitchFamily="18" charset="0"/>
                <a:cs typeface="Times New Roman" panose="02020603050405020304" pitchFamily="18" charset="0"/>
              </a:rPr>
              <a:t>Examples: Dell, Benetton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15337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Impact of Replenishment</a:t>
            </a:r>
            <a:br>
              <a:rPr lang="en-US" altLang="en-US" b="1" dirty="0">
                <a:solidFill>
                  <a:srgbClr val="FF0000"/>
                </a:solidFill>
                <a:latin typeface="Times New Roman" panose="02020603050405020304" pitchFamily="18" charset="0"/>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Policies on Safety Inventory</a:t>
            </a:r>
            <a:endParaRPr lang="en-US" dirty="0"/>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Continuous review policies</a:t>
            </a:r>
          </a:p>
          <a:p>
            <a:r>
              <a:rPr lang="en-US" altLang="en-US" dirty="0">
                <a:latin typeface="Times New Roman" panose="02020603050405020304" pitchFamily="18" charset="0"/>
                <a:cs typeface="Times New Roman" panose="02020603050405020304" pitchFamily="18" charset="0"/>
              </a:rPr>
              <a:t>Periodic review policies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49480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Estimating and Managing</a:t>
            </a:r>
            <a:br>
              <a:rPr lang="en-US" altLang="en-US" b="1" dirty="0">
                <a:solidFill>
                  <a:srgbClr val="FF0000"/>
                </a:solidFill>
                <a:latin typeface="Times New Roman" panose="02020603050405020304" pitchFamily="18" charset="0"/>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Safety Inventory in Practice</a:t>
            </a:r>
            <a:endParaRPr lang="en-US" dirty="0"/>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Account for the fact that supply chain demand is lumpy</a:t>
            </a:r>
          </a:p>
          <a:p>
            <a:r>
              <a:rPr lang="en-US" altLang="en-US" dirty="0">
                <a:latin typeface="Times New Roman" panose="02020603050405020304" pitchFamily="18" charset="0"/>
                <a:cs typeface="Times New Roman" panose="02020603050405020304" pitchFamily="18" charset="0"/>
              </a:rPr>
              <a:t>Adjust inventory policies if demand is seasonal</a:t>
            </a:r>
          </a:p>
          <a:p>
            <a:r>
              <a:rPr lang="en-US" altLang="en-US" dirty="0">
                <a:latin typeface="Times New Roman" panose="02020603050405020304" pitchFamily="18" charset="0"/>
                <a:cs typeface="Times New Roman" panose="02020603050405020304" pitchFamily="18" charset="0"/>
              </a:rPr>
              <a:t>Use simulation to test inventory policies</a:t>
            </a:r>
          </a:p>
          <a:p>
            <a:r>
              <a:rPr lang="en-US" altLang="en-US" dirty="0">
                <a:latin typeface="Times New Roman" panose="02020603050405020304" pitchFamily="18" charset="0"/>
                <a:cs typeface="Times New Roman" panose="02020603050405020304" pitchFamily="18" charset="0"/>
              </a:rPr>
              <a:t>Start with a pilot</a:t>
            </a:r>
          </a:p>
          <a:p>
            <a:r>
              <a:rPr lang="en-US" altLang="en-US" dirty="0">
                <a:latin typeface="Times New Roman" panose="02020603050405020304" pitchFamily="18" charset="0"/>
                <a:cs typeface="Times New Roman" panose="02020603050405020304" pitchFamily="18" charset="0"/>
              </a:rPr>
              <a:t>Monitor service levels</a:t>
            </a:r>
          </a:p>
          <a:p>
            <a:r>
              <a:rPr lang="en-US" altLang="en-US" dirty="0">
                <a:latin typeface="Times New Roman" panose="02020603050405020304" pitchFamily="18" charset="0"/>
                <a:cs typeface="Times New Roman" panose="02020603050405020304" pitchFamily="18" charset="0"/>
              </a:rPr>
              <a:t>Focus on reducing safety inventories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66645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noChangeArrowheads="1"/>
          </p:cNvSpPr>
          <p:nvPr>
            <p:ph type="title"/>
          </p:nvPr>
        </p:nvSpPr>
        <p:spPr/>
        <p:txBody>
          <a:bodyPr/>
          <a:lstStyle/>
          <a:p>
            <a:r>
              <a:rPr lang="en-US" altLang="en-US" b="1" dirty="0" smtClean="0">
                <a:solidFill>
                  <a:srgbClr val="FF0000"/>
                </a:solidFill>
                <a:latin typeface="Times New Roman" panose="02020603050405020304" pitchFamily="18" charset="0"/>
                <a:cs typeface="Times New Roman" panose="02020603050405020304" pitchFamily="18" charset="0"/>
              </a:rPr>
              <a:t>Case: Managing Inventories at ALKO Inc.</a:t>
            </a:r>
          </a:p>
        </p:txBody>
      </p:sp>
      <p:sp>
        <p:nvSpPr>
          <p:cNvPr id="30723" name="Content Placeholder 2"/>
          <p:cNvSpPr>
            <a:spLocks noGrp="1" noChangeArrowheads="1"/>
          </p:cNvSpPr>
          <p:nvPr>
            <p:ph idx="1"/>
          </p:nvPr>
        </p:nvSpPr>
        <p:spPr>
          <a:xfrm>
            <a:off x="2791968" y="1453896"/>
            <a:ext cx="8382000" cy="4114800"/>
          </a:xfrm>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John Williams started </a:t>
            </a:r>
            <a:r>
              <a:rPr lang="en-US" altLang="en-US" dirty="0" err="1" smtClean="0">
                <a:latin typeface="Times New Roman" panose="02020603050405020304" pitchFamily="18" charset="0"/>
                <a:cs typeface="Times New Roman" panose="02020603050405020304" pitchFamily="18" charset="0"/>
              </a:rPr>
              <a:t>AlKO</a:t>
            </a:r>
            <a:r>
              <a:rPr lang="en-US" altLang="en-US" dirty="0" smtClean="0">
                <a:latin typeface="Times New Roman" panose="02020603050405020304" pitchFamily="18" charset="0"/>
                <a:cs typeface="Times New Roman" panose="02020603050405020304" pitchFamily="18" charset="0"/>
              </a:rPr>
              <a:t> in 1943 in his garage workshop at Cleveland.</a:t>
            </a:r>
          </a:p>
          <a:p>
            <a:pPr algn="just">
              <a:lnSpc>
                <a:spcPct val="150000"/>
              </a:lnSpc>
            </a:pPr>
            <a:r>
              <a:rPr lang="en-US" altLang="en-US" dirty="0" smtClean="0">
                <a:latin typeface="Times New Roman" panose="02020603050405020304" pitchFamily="18" charset="0"/>
                <a:cs typeface="Times New Roman" panose="02020603050405020304" pitchFamily="18" charset="0"/>
              </a:rPr>
              <a:t>In February 1948 he obtained a patent for one of his designs for lighting fixtures.</a:t>
            </a:r>
          </a:p>
          <a:p>
            <a:pPr algn="just">
              <a:lnSpc>
                <a:spcPct val="150000"/>
              </a:lnSpc>
            </a:pPr>
            <a:r>
              <a:rPr lang="en-US" altLang="en-US" dirty="0" smtClean="0">
                <a:latin typeface="Times New Roman" panose="02020603050405020304" pitchFamily="18" charset="0"/>
                <a:cs typeface="Times New Roman" panose="02020603050405020304" pitchFamily="18" charset="0"/>
              </a:rPr>
              <a:t>The company become successful and in 1957 it grown to $3 Million company.</a:t>
            </a:r>
          </a:p>
          <a:p>
            <a:pPr algn="just">
              <a:lnSpc>
                <a:spcPct val="150000"/>
              </a:lnSpc>
            </a:pPr>
            <a:r>
              <a:rPr lang="en-US" altLang="en-US" dirty="0" smtClean="0">
                <a:latin typeface="Times New Roman" panose="02020603050405020304" pitchFamily="18" charset="0"/>
                <a:cs typeface="Times New Roman" panose="02020603050405020304" pitchFamily="18" charset="0"/>
              </a:rPr>
              <a:t>In 1963, John took the company public.</a:t>
            </a:r>
          </a:p>
          <a:p>
            <a:pPr algn="just">
              <a:lnSpc>
                <a:spcPct val="150000"/>
              </a:lnSpc>
            </a:pPr>
            <a:r>
              <a:rPr lang="en-US" altLang="en-US" dirty="0" smtClean="0">
                <a:latin typeface="Times New Roman" panose="02020603050405020304" pitchFamily="18" charset="0"/>
                <a:cs typeface="Times New Roman" panose="02020603050405020304" pitchFamily="18" charset="0"/>
              </a:rPr>
              <a:t>The company’s profitability, began to worsen</a:t>
            </a:r>
          </a:p>
          <a:p>
            <a:endParaRPr lang="en-US" altLang="en-US" dirty="0" smtClean="0">
              <a:latin typeface="Times New Roman" panose="02020603050405020304" pitchFamily="18" charset="0"/>
              <a:cs typeface="Times New Roman" panose="02020603050405020304" pitchFamily="18" charset="0"/>
            </a:endParaRPr>
          </a:p>
          <a:p>
            <a:endParaRPr lang="en-US" alt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8253570"/>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p:txBody>
          <a:bodyPr/>
          <a:lstStyle/>
          <a:p>
            <a:endParaRPr lang="en-US" altLang="en-US" smtClean="0"/>
          </a:p>
        </p:txBody>
      </p:sp>
      <p:sp>
        <p:nvSpPr>
          <p:cNvPr id="31747" name="Content Placeholder 2"/>
          <p:cNvSpPr>
            <a:spLocks noGrp="1" noChangeArrowheads="1"/>
          </p:cNvSpPr>
          <p:nvPr>
            <p:ph idx="1"/>
          </p:nvPr>
        </p:nvSpPr>
        <p:spPr>
          <a:xfrm>
            <a:off x="2154936" y="2078736"/>
            <a:ext cx="9083040" cy="4114800"/>
          </a:xfrm>
        </p:spPr>
        <p:txBody>
          <a:bodyPr>
            <a:normAutofit/>
          </a:bodyPr>
          <a:lstStyle/>
          <a:p>
            <a:pPr>
              <a:lnSpc>
                <a:spcPct val="150000"/>
              </a:lnSpc>
            </a:pPr>
            <a:r>
              <a:rPr lang="en-US" altLang="en-US" sz="2000" dirty="0" smtClean="0">
                <a:latin typeface="Times New Roman" panose="02020603050405020304" pitchFamily="18" charset="0"/>
                <a:cs typeface="Times New Roman" panose="02020603050405020304" pitchFamily="18" charset="0"/>
              </a:rPr>
              <a:t>Gary Fisher was appointed in 2009 to reorganize and restructure the company.</a:t>
            </a:r>
          </a:p>
          <a:p>
            <a:pPr>
              <a:lnSpc>
                <a:spcPct val="150000"/>
              </a:lnSpc>
            </a:pPr>
            <a:r>
              <a:rPr lang="en-US" altLang="en-US" sz="2000" dirty="0" smtClean="0">
                <a:latin typeface="Times New Roman" panose="02020603050405020304" pitchFamily="18" charset="0"/>
                <a:cs typeface="Times New Roman" panose="02020603050405020304" pitchFamily="18" charset="0"/>
              </a:rPr>
              <a:t>He identified that company has historically ignored its distribution system.</a:t>
            </a:r>
          </a:p>
          <a:p>
            <a:pPr>
              <a:lnSpc>
                <a:spcPct val="150000"/>
              </a:lnSpc>
            </a:pPr>
            <a:r>
              <a:rPr lang="en-US" altLang="en-US" sz="2000" dirty="0" smtClean="0">
                <a:latin typeface="Times New Roman" panose="02020603050405020304" pitchFamily="18" charset="0"/>
                <a:cs typeface="Times New Roman" panose="02020603050405020304" pitchFamily="18" charset="0"/>
              </a:rPr>
              <a:t>Gary set up a task force to review the company’s current distribution system and come up with recommendations.</a:t>
            </a:r>
          </a:p>
          <a:p>
            <a:endParaRPr lang="en-US" alt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9107728"/>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lstStyle/>
          <a:p>
            <a:r>
              <a:rPr lang="en-US" altLang="en-US" b="1" dirty="0" smtClean="0">
                <a:solidFill>
                  <a:srgbClr val="FF0000"/>
                </a:solidFill>
                <a:latin typeface="Times New Roman" panose="02020603050405020304" pitchFamily="18" charset="0"/>
                <a:cs typeface="Times New Roman" panose="02020603050405020304" pitchFamily="18" charset="0"/>
              </a:rPr>
              <a:t>Current Distribution System</a:t>
            </a:r>
          </a:p>
        </p:txBody>
      </p:sp>
      <p:sp>
        <p:nvSpPr>
          <p:cNvPr id="32771" name="Content Placeholder 2"/>
          <p:cNvSpPr>
            <a:spLocks noGrp="1" noChangeArrowheads="1"/>
          </p:cNvSpPr>
          <p:nvPr>
            <p:ph idx="1"/>
          </p:nvPr>
        </p:nvSpPr>
        <p:spPr>
          <a:xfrm>
            <a:off x="2209800" y="1709928"/>
            <a:ext cx="9294812" cy="4114800"/>
          </a:xfrm>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Total 100 products in product line</a:t>
            </a:r>
          </a:p>
          <a:p>
            <a:pPr algn="just">
              <a:lnSpc>
                <a:spcPct val="150000"/>
              </a:lnSpc>
            </a:pPr>
            <a:r>
              <a:rPr lang="en-US" altLang="en-US" dirty="0">
                <a:latin typeface="Times New Roman" panose="02020603050405020304" pitchFamily="18" charset="0"/>
                <a:cs typeface="Times New Roman" panose="02020603050405020304" pitchFamily="18" charset="0"/>
              </a:rPr>
              <a:t>All production occurred at three facilities located in the Cleveland area</a:t>
            </a:r>
          </a:p>
          <a:p>
            <a:pPr algn="just">
              <a:lnSpc>
                <a:spcPct val="150000"/>
              </a:lnSpc>
            </a:pPr>
            <a:r>
              <a:rPr lang="en-US" altLang="en-US" dirty="0">
                <a:latin typeface="Times New Roman" panose="02020603050405020304" pitchFamily="18" charset="0"/>
                <a:cs typeface="Times New Roman" panose="02020603050405020304" pitchFamily="18" charset="0"/>
              </a:rPr>
              <a:t>The US market was divided in 5 region and a DC was operated in each of them.</a:t>
            </a:r>
          </a:p>
          <a:p>
            <a:pPr algn="just">
              <a:lnSpc>
                <a:spcPct val="150000"/>
              </a:lnSpc>
            </a:pPr>
            <a:r>
              <a:rPr lang="en-US" altLang="en-US" dirty="0">
                <a:latin typeface="Times New Roman" panose="02020603050405020304" pitchFamily="18" charset="0"/>
                <a:cs typeface="Times New Roman" panose="02020603050405020304" pitchFamily="18" charset="0"/>
              </a:rPr>
              <a:t>Customers placed orders with DCs.</a:t>
            </a:r>
          </a:p>
          <a:p>
            <a:pPr algn="just">
              <a:lnSpc>
                <a:spcPct val="150000"/>
              </a:lnSpc>
            </a:pPr>
            <a:r>
              <a:rPr lang="en-US" altLang="en-US" dirty="0">
                <a:latin typeface="Times New Roman" panose="02020603050405020304" pitchFamily="18" charset="0"/>
                <a:cs typeface="Times New Roman" panose="02020603050405020304" pitchFamily="18" charset="0"/>
              </a:rPr>
              <a:t>When the inventory at the DC diminished, DC placed order to plants (periodic review policy)</a:t>
            </a:r>
          </a:p>
          <a:p>
            <a:endParaRPr lang="en-US" altLang="en-US" dirty="0" smtClean="0">
              <a:latin typeface="Times New Roman" panose="02020603050405020304" pitchFamily="18" charset="0"/>
              <a:cs typeface="Times New Roman" panose="02020603050405020304" pitchFamily="18" charset="0"/>
            </a:endParaRPr>
          </a:p>
          <a:p>
            <a:endParaRPr lang="en-US" alt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6221508"/>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noChangeArrowheads="1"/>
          </p:cNvSpPr>
          <p:nvPr>
            <p:ph type="title"/>
          </p:nvPr>
        </p:nvSpPr>
        <p:spPr/>
        <p:txBody>
          <a:bodyPr/>
          <a:lstStyle/>
          <a:p>
            <a:endParaRPr lang="en-US" altLang="en-US" dirty="0" smtClean="0"/>
          </a:p>
        </p:txBody>
      </p:sp>
      <p:sp>
        <p:nvSpPr>
          <p:cNvPr id="33795" name="Content Placeholder 2"/>
          <p:cNvSpPr>
            <a:spLocks noGrp="1" noChangeArrowheads="1"/>
          </p:cNvSpPr>
          <p:nvPr>
            <p:ph idx="1"/>
          </p:nvPr>
        </p:nvSpPr>
        <p:spPr>
          <a:xfrm>
            <a:off x="2592925" y="2319528"/>
            <a:ext cx="7772400" cy="4114800"/>
          </a:xfrm>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Inbound cost = $0.09/unit</a:t>
            </a:r>
          </a:p>
          <a:p>
            <a:pPr algn="just">
              <a:lnSpc>
                <a:spcPct val="150000"/>
              </a:lnSpc>
            </a:pPr>
            <a:r>
              <a:rPr lang="en-US" altLang="en-US" dirty="0" smtClean="0">
                <a:latin typeface="Times New Roman" panose="02020603050405020304" pitchFamily="18" charset="0"/>
                <a:cs typeface="Times New Roman" panose="02020603050405020304" pitchFamily="18" charset="0"/>
              </a:rPr>
              <a:t>Outbound cost = $0.10/unit</a:t>
            </a:r>
          </a:p>
          <a:p>
            <a:pPr algn="just">
              <a:lnSpc>
                <a:spcPct val="150000"/>
              </a:lnSpc>
            </a:pPr>
            <a:r>
              <a:rPr lang="en-US" altLang="en-US" dirty="0" smtClean="0">
                <a:latin typeface="Times New Roman" panose="02020603050405020304" pitchFamily="18" charset="0"/>
                <a:cs typeface="Times New Roman" panose="02020603050405020304" pitchFamily="18" charset="0"/>
              </a:rPr>
              <a:t>Lead time = 5 days</a:t>
            </a:r>
          </a:p>
          <a:p>
            <a:r>
              <a:rPr lang="en-US" altLang="en-US" dirty="0" smtClean="0">
                <a:latin typeface="Times New Roman" panose="02020603050405020304" pitchFamily="18" charset="0"/>
                <a:cs typeface="Times New Roman" panose="02020603050405020304" pitchFamily="18" charset="0"/>
              </a:rPr>
              <a:t>Holding cost = $0.15/unit-day</a:t>
            </a:r>
          </a:p>
          <a:p>
            <a:r>
              <a:rPr lang="en-US" altLang="en-US" dirty="0" smtClean="0">
                <a:latin typeface="Times New Roman" panose="02020603050405020304" pitchFamily="18" charset="0"/>
                <a:cs typeface="Times New Roman" panose="02020603050405020304" pitchFamily="18" charset="0"/>
              </a:rPr>
              <a:t>CSL = 95%</a:t>
            </a:r>
          </a:p>
          <a:p>
            <a:endParaRPr lang="en-US" alt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0772568"/>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p:nvPr>
        </p:nvSpPr>
        <p:spPr/>
        <p:txBody>
          <a:bodyPr/>
          <a:lstStyle/>
          <a:p>
            <a:endParaRPr lang="en-US" altLang="en-US" smtClean="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75469494"/>
              </p:ext>
            </p:extLst>
          </p:nvPr>
        </p:nvGraphicFramePr>
        <p:xfrm>
          <a:off x="2438401" y="2602992"/>
          <a:ext cx="8305801" cy="2803530"/>
        </p:xfrm>
        <a:graphic>
          <a:graphicData uri="http://schemas.openxmlformats.org/drawingml/2006/table">
            <a:tbl>
              <a:tblPr firstRow="1" bandRow="1">
                <a:tableStyleId>{5C22544A-7EE6-4342-B048-85BDC9FD1C3A}</a:tableStyleId>
              </a:tblPr>
              <a:tblGrid>
                <a:gridCol w="755072"/>
                <a:gridCol w="707216"/>
                <a:gridCol w="1052311"/>
                <a:gridCol w="990600"/>
                <a:gridCol w="1219200"/>
                <a:gridCol w="1066800"/>
                <a:gridCol w="1219200"/>
                <a:gridCol w="1295402"/>
              </a:tblGrid>
              <a:tr h="579092">
                <a:tc>
                  <a:txBody>
                    <a:bodyPr/>
                    <a:lstStyle/>
                    <a:p>
                      <a:pPr algn="ctr"/>
                      <a:r>
                        <a:rPr lang="en-US" sz="1600" b="1" dirty="0">
                          <a:solidFill>
                            <a:schemeClr val="tx1"/>
                          </a:solidFill>
                          <a:latin typeface="Times New Roman" pitchFamily="18" charset="0"/>
                          <a:cs typeface="Times New Roman" pitchFamily="18" charset="0"/>
                        </a:rPr>
                        <a:t>Part</a:t>
                      </a:r>
                    </a:p>
                  </a:txBody>
                  <a:tcPr marT="45708" marB="45708"/>
                </a:tc>
                <a:tc>
                  <a:txBody>
                    <a:bodyPr/>
                    <a:lstStyle/>
                    <a:p>
                      <a:pPr algn="ctr"/>
                      <a:r>
                        <a:rPr lang="en-US" sz="1600" b="1" dirty="0">
                          <a:solidFill>
                            <a:schemeClr val="tx1"/>
                          </a:solidFill>
                          <a:latin typeface="Times New Roman" pitchFamily="18" charset="0"/>
                          <a:cs typeface="Times New Roman" pitchFamily="18" charset="0"/>
                        </a:rPr>
                        <a:t>No.</a:t>
                      </a:r>
                    </a:p>
                  </a:txBody>
                  <a:tcPr marT="45708" marB="45708"/>
                </a:tc>
                <a:tc>
                  <a:txBody>
                    <a:bodyPr/>
                    <a:lstStyle/>
                    <a:p>
                      <a:pPr algn="ctr"/>
                      <a:endParaRPr lang="en-US" sz="1600" b="1" dirty="0">
                        <a:solidFill>
                          <a:schemeClr val="tx1"/>
                        </a:solidFill>
                        <a:latin typeface="Times New Roman" pitchFamily="18" charset="0"/>
                        <a:cs typeface="Times New Roman" pitchFamily="18" charset="0"/>
                      </a:endParaRPr>
                    </a:p>
                  </a:txBody>
                  <a:tcPr marT="45708" marB="45708"/>
                </a:tc>
                <a:tc>
                  <a:txBody>
                    <a:bodyPr/>
                    <a:lstStyle/>
                    <a:p>
                      <a:pPr algn="ctr"/>
                      <a:r>
                        <a:rPr lang="en-US" sz="1600" b="1" dirty="0">
                          <a:solidFill>
                            <a:schemeClr val="tx1"/>
                          </a:solidFill>
                          <a:latin typeface="Times New Roman" pitchFamily="18" charset="0"/>
                          <a:cs typeface="Times New Roman" pitchFamily="18" charset="0"/>
                        </a:rPr>
                        <a:t>Region 1</a:t>
                      </a:r>
                    </a:p>
                  </a:txBody>
                  <a:tcPr marT="45708" marB="4570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Times New Roman" pitchFamily="18" charset="0"/>
                          <a:cs typeface="Times New Roman" pitchFamily="18" charset="0"/>
                        </a:rPr>
                        <a:t>Region 2</a:t>
                      </a:r>
                    </a:p>
                    <a:p>
                      <a:pPr algn="ctr"/>
                      <a:endParaRPr lang="en-US" sz="1600" b="1" dirty="0">
                        <a:solidFill>
                          <a:schemeClr val="tx1"/>
                        </a:solidFill>
                        <a:latin typeface="Times New Roman" pitchFamily="18" charset="0"/>
                        <a:cs typeface="Times New Roman" pitchFamily="18" charset="0"/>
                      </a:endParaRPr>
                    </a:p>
                  </a:txBody>
                  <a:tcPr marT="45708" marB="4570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Times New Roman" pitchFamily="18" charset="0"/>
                          <a:cs typeface="Times New Roman" pitchFamily="18" charset="0"/>
                        </a:rPr>
                        <a:t>Region 3</a:t>
                      </a:r>
                    </a:p>
                    <a:p>
                      <a:pPr algn="ctr"/>
                      <a:endParaRPr lang="en-US" sz="1600" b="1" dirty="0">
                        <a:solidFill>
                          <a:schemeClr val="tx1"/>
                        </a:solidFill>
                        <a:latin typeface="Times New Roman" pitchFamily="18" charset="0"/>
                        <a:cs typeface="Times New Roman" pitchFamily="18" charset="0"/>
                      </a:endParaRPr>
                    </a:p>
                  </a:txBody>
                  <a:tcPr marT="45708" marB="4570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Times New Roman" pitchFamily="18" charset="0"/>
                          <a:cs typeface="Times New Roman" pitchFamily="18" charset="0"/>
                        </a:rPr>
                        <a:t>Region 4</a:t>
                      </a:r>
                    </a:p>
                    <a:p>
                      <a:pPr algn="ctr"/>
                      <a:endParaRPr lang="en-US" sz="1600" b="1" dirty="0">
                        <a:solidFill>
                          <a:schemeClr val="tx1"/>
                        </a:solidFill>
                        <a:latin typeface="Times New Roman" pitchFamily="18" charset="0"/>
                        <a:cs typeface="Times New Roman" pitchFamily="18" charset="0"/>
                      </a:endParaRPr>
                    </a:p>
                  </a:txBody>
                  <a:tcPr marT="45708" marB="4570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Times New Roman" pitchFamily="18" charset="0"/>
                          <a:cs typeface="Times New Roman" pitchFamily="18" charset="0"/>
                        </a:rPr>
                        <a:t>Region 5</a:t>
                      </a:r>
                    </a:p>
                  </a:txBody>
                  <a:tcPr marT="45708" marB="45708"/>
                </a:tc>
              </a:tr>
              <a:tr h="370739">
                <a:tc>
                  <a:txBody>
                    <a:bodyPr/>
                    <a:lstStyle/>
                    <a:p>
                      <a:pPr algn="ctr"/>
                      <a:r>
                        <a:rPr lang="en-US" sz="1600" dirty="0">
                          <a:latin typeface="Times New Roman" pitchFamily="18" charset="0"/>
                          <a:cs typeface="Times New Roman" pitchFamily="18" charset="0"/>
                        </a:rPr>
                        <a:t>1</a:t>
                      </a:r>
                    </a:p>
                  </a:txBody>
                  <a:tcPr marT="45708" marB="45708"/>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Times New Roman" pitchFamily="18" charset="0"/>
                          <a:cs typeface="Times New Roman" pitchFamily="18" charset="0"/>
                        </a:rPr>
                        <a:t>10</a:t>
                      </a:r>
                    </a:p>
                  </a:txBody>
                  <a:tcPr marT="45708" marB="4570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itchFamily="18" charset="0"/>
                          <a:cs typeface="Times New Roman" pitchFamily="18" charset="0"/>
                        </a:rPr>
                        <a:t>Mean</a:t>
                      </a:r>
                    </a:p>
                  </a:txBody>
                  <a:tcPr marT="45708" marB="45708"/>
                </a:tc>
                <a:tc>
                  <a:txBody>
                    <a:bodyPr/>
                    <a:lstStyle/>
                    <a:p>
                      <a:r>
                        <a:rPr lang="en-US" sz="1600" dirty="0">
                          <a:latin typeface="Times New Roman" pitchFamily="18" charset="0"/>
                          <a:cs typeface="Times New Roman" pitchFamily="18" charset="0"/>
                        </a:rPr>
                        <a:t>35.48</a:t>
                      </a:r>
                    </a:p>
                  </a:txBody>
                  <a:tcPr marT="45708" marB="45708"/>
                </a:tc>
                <a:tc>
                  <a:txBody>
                    <a:bodyPr/>
                    <a:lstStyle/>
                    <a:p>
                      <a:r>
                        <a:rPr lang="en-US" sz="1600" dirty="0">
                          <a:latin typeface="Times New Roman" pitchFamily="18" charset="0"/>
                          <a:cs typeface="Times New Roman" pitchFamily="18" charset="0"/>
                        </a:rPr>
                        <a:t>22.31</a:t>
                      </a:r>
                    </a:p>
                  </a:txBody>
                  <a:tcPr marT="45708" marB="45708"/>
                </a:tc>
                <a:tc>
                  <a:txBody>
                    <a:bodyPr/>
                    <a:lstStyle/>
                    <a:p>
                      <a:r>
                        <a:rPr lang="en-US" sz="1600" dirty="0">
                          <a:latin typeface="Times New Roman" pitchFamily="18" charset="0"/>
                          <a:cs typeface="Times New Roman" pitchFamily="18" charset="0"/>
                        </a:rPr>
                        <a:t>17.66</a:t>
                      </a:r>
                    </a:p>
                  </a:txBody>
                  <a:tcPr marT="45708" marB="45708"/>
                </a:tc>
                <a:tc>
                  <a:txBody>
                    <a:bodyPr/>
                    <a:lstStyle/>
                    <a:p>
                      <a:r>
                        <a:rPr lang="en-US" sz="1600" dirty="0">
                          <a:latin typeface="Times New Roman" pitchFamily="18" charset="0"/>
                          <a:cs typeface="Times New Roman" pitchFamily="18" charset="0"/>
                        </a:rPr>
                        <a:t>11.81</a:t>
                      </a:r>
                    </a:p>
                  </a:txBody>
                  <a:tcPr marT="45708" marB="45708"/>
                </a:tc>
                <a:tc>
                  <a:txBody>
                    <a:bodyPr/>
                    <a:lstStyle/>
                    <a:p>
                      <a:r>
                        <a:rPr lang="en-US" sz="1600" dirty="0">
                          <a:latin typeface="Times New Roman" pitchFamily="18" charset="0"/>
                          <a:cs typeface="Times New Roman" pitchFamily="18" charset="0"/>
                        </a:rPr>
                        <a:t>3.36</a:t>
                      </a:r>
                    </a:p>
                  </a:txBody>
                  <a:tcPr marT="45708" marB="45708"/>
                </a:tc>
              </a:tr>
              <a:tr h="370739">
                <a:tc>
                  <a:txBody>
                    <a:bodyPr/>
                    <a:lstStyle/>
                    <a:p>
                      <a:pPr algn="ctr"/>
                      <a:r>
                        <a:rPr lang="en-US" sz="1600" dirty="0">
                          <a:latin typeface="Times New Roman" pitchFamily="18" charset="0"/>
                          <a:cs typeface="Times New Roman" pitchFamily="18" charset="0"/>
                        </a:rPr>
                        <a:t>1</a:t>
                      </a:r>
                    </a:p>
                  </a:txBody>
                  <a:tcPr marT="45708" marB="45708"/>
                </a:tc>
                <a:tc vMerge="1">
                  <a:txBody>
                    <a:bodyPr/>
                    <a:lstStyle/>
                    <a:p>
                      <a:endParaRPr lang="en-US" sz="1600" dirty="0">
                        <a:latin typeface="Times New Roman" pitchFamily="18" charset="0"/>
                        <a:cs typeface="Times New Roman" pitchFamily="18" charset="0"/>
                      </a:endParaRPr>
                    </a:p>
                  </a:txBody>
                  <a:tcPr/>
                </a:tc>
                <a:tc>
                  <a:txBody>
                    <a:bodyPr/>
                    <a:lstStyle/>
                    <a:p>
                      <a:r>
                        <a:rPr lang="en-US" sz="1600" dirty="0">
                          <a:latin typeface="Times New Roman" pitchFamily="18" charset="0"/>
                          <a:cs typeface="Times New Roman" pitchFamily="18" charset="0"/>
                        </a:rPr>
                        <a:t>Std</a:t>
                      </a:r>
                      <a:r>
                        <a:rPr lang="en-US" sz="1600" baseline="0" dirty="0">
                          <a:latin typeface="Times New Roman" pitchFamily="18" charset="0"/>
                          <a:cs typeface="Times New Roman" pitchFamily="18" charset="0"/>
                        </a:rPr>
                        <a:t>. dev</a:t>
                      </a:r>
                      <a:endParaRPr lang="en-US" sz="1600" dirty="0">
                        <a:latin typeface="Times New Roman" pitchFamily="18" charset="0"/>
                        <a:cs typeface="Times New Roman" pitchFamily="18" charset="0"/>
                      </a:endParaRPr>
                    </a:p>
                  </a:txBody>
                  <a:tcPr marT="45708" marB="45708"/>
                </a:tc>
                <a:tc>
                  <a:txBody>
                    <a:bodyPr/>
                    <a:lstStyle/>
                    <a:p>
                      <a:r>
                        <a:rPr lang="en-US" sz="1600" dirty="0">
                          <a:latin typeface="Times New Roman" pitchFamily="18" charset="0"/>
                          <a:cs typeface="Times New Roman" pitchFamily="18" charset="0"/>
                        </a:rPr>
                        <a:t>6.98</a:t>
                      </a:r>
                    </a:p>
                  </a:txBody>
                  <a:tcPr marT="45708" marB="45708"/>
                </a:tc>
                <a:tc>
                  <a:txBody>
                    <a:bodyPr/>
                    <a:lstStyle/>
                    <a:p>
                      <a:r>
                        <a:rPr lang="en-US" sz="1600" dirty="0">
                          <a:latin typeface="Times New Roman" pitchFamily="18" charset="0"/>
                          <a:cs typeface="Times New Roman" pitchFamily="18" charset="0"/>
                        </a:rPr>
                        <a:t>6.48</a:t>
                      </a:r>
                    </a:p>
                  </a:txBody>
                  <a:tcPr marT="45708" marB="45708"/>
                </a:tc>
                <a:tc>
                  <a:txBody>
                    <a:bodyPr/>
                    <a:lstStyle/>
                    <a:p>
                      <a:r>
                        <a:rPr lang="en-US" sz="1600" dirty="0">
                          <a:latin typeface="Times New Roman" pitchFamily="18" charset="0"/>
                          <a:cs typeface="Times New Roman" pitchFamily="18" charset="0"/>
                        </a:rPr>
                        <a:t>5.26</a:t>
                      </a:r>
                    </a:p>
                  </a:txBody>
                  <a:tcPr marT="45708" marB="45708"/>
                </a:tc>
                <a:tc>
                  <a:txBody>
                    <a:bodyPr/>
                    <a:lstStyle/>
                    <a:p>
                      <a:r>
                        <a:rPr lang="en-US" sz="1600" dirty="0">
                          <a:latin typeface="Times New Roman" pitchFamily="18" charset="0"/>
                          <a:cs typeface="Times New Roman" pitchFamily="18" charset="0"/>
                        </a:rPr>
                        <a:t>3.48</a:t>
                      </a:r>
                    </a:p>
                  </a:txBody>
                  <a:tcPr marT="45708" marB="45708"/>
                </a:tc>
                <a:tc>
                  <a:txBody>
                    <a:bodyPr/>
                    <a:lstStyle/>
                    <a:p>
                      <a:r>
                        <a:rPr lang="en-US" sz="1600" dirty="0">
                          <a:latin typeface="Times New Roman" pitchFamily="18" charset="0"/>
                          <a:cs typeface="Times New Roman" pitchFamily="18" charset="0"/>
                        </a:rPr>
                        <a:t>4.49</a:t>
                      </a:r>
                    </a:p>
                  </a:txBody>
                  <a:tcPr marT="45708" marB="45708"/>
                </a:tc>
              </a:tr>
              <a:tr h="370739">
                <a:tc>
                  <a:txBody>
                    <a:bodyPr/>
                    <a:lstStyle/>
                    <a:p>
                      <a:pPr algn="ctr"/>
                      <a:r>
                        <a:rPr lang="en-US" sz="1600" dirty="0">
                          <a:latin typeface="Times New Roman" pitchFamily="18" charset="0"/>
                          <a:cs typeface="Times New Roman" pitchFamily="18" charset="0"/>
                        </a:rPr>
                        <a:t>3</a:t>
                      </a:r>
                    </a:p>
                  </a:txBody>
                  <a:tcPr marT="45708" marB="45708"/>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Times New Roman" pitchFamily="18" charset="0"/>
                          <a:cs typeface="Times New Roman" pitchFamily="18" charset="0"/>
                        </a:rPr>
                        <a:t>20</a:t>
                      </a:r>
                    </a:p>
                  </a:txBody>
                  <a:tcPr marT="45708" marB="4570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itchFamily="18" charset="0"/>
                          <a:cs typeface="Times New Roman" pitchFamily="18" charset="0"/>
                        </a:rPr>
                        <a:t>Mean</a:t>
                      </a:r>
                    </a:p>
                  </a:txBody>
                  <a:tcPr marT="45708" marB="45708"/>
                </a:tc>
                <a:tc>
                  <a:txBody>
                    <a:bodyPr/>
                    <a:lstStyle/>
                    <a:p>
                      <a:r>
                        <a:rPr lang="en-US" sz="1600" dirty="0">
                          <a:latin typeface="Times New Roman" pitchFamily="18" charset="0"/>
                          <a:cs typeface="Times New Roman" pitchFamily="18" charset="0"/>
                        </a:rPr>
                        <a:t>2.48</a:t>
                      </a:r>
                    </a:p>
                  </a:txBody>
                  <a:tcPr marT="45708" marB="45708"/>
                </a:tc>
                <a:tc>
                  <a:txBody>
                    <a:bodyPr/>
                    <a:lstStyle/>
                    <a:p>
                      <a:r>
                        <a:rPr lang="en-US" sz="1600" dirty="0">
                          <a:latin typeface="Times New Roman" pitchFamily="18" charset="0"/>
                          <a:cs typeface="Times New Roman" pitchFamily="18" charset="0"/>
                        </a:rPr>
                        <a:t>4.15</a:t>
                      </a:r>
                    </a:p>
                  </a:txBody>
                  <a:tcPr marT="45708" marB="45708"/>
                </a:tc>
                <a:tc>
                  <a:txBody>
                    <a:bodyPr/>
                    <a:lstStyle/>
                    <a:p>
                      <a:r>
                        <a:rPr lang="en-US" sz="1600" dirty="0">
                          <a:latin typeface="Times New Roman" pitchFamily="18" charset="0"/>
                          <a:cs typeface="Times New Roman" pitchFamily="18" charset="0"/>
                        </a:rPr>
                        <a:t>6.15</a:t>
                      </a:r>
                    </a:p>
                  </a:txBody>
                  <a:tcPr marT="45708" marB="45708"/>
                </a:tc>
                <a:tc>
                  <a:txBody>
                    <a:bodyPr/>
                    <a:lstStyle/>
                    <a:p>
                      <a:r>
                        <a:rPr lang="en-US" sz="1600" dirty="0">
                          <a:latin typeface="Times New Roman" pitchFamily="18" charset="0"/>
                          <a:cs typeface="Times New Roman" pitchFamily="18" charset="0"/>
                        </a:rPr>
                        <a:t>6.16</a:t>
                      </a:r>
                    </a:p>
                  </a:txBody>
                  <a:tcPr marT="45708" marB="45708"/>
                </a:tc>
                <a:tc>
                  <a:txBody>
                    <a:bodyPr/>
                    <a:lstStyle/>
                    <a:p>
                      <a:r>
                        <a:rPr lang="en-US" sz="1600" dirty="0">
                          <a:latin typeface="Times New Roman" pitchFamily="18" charset="0"/>
                          <a:cs typeface="Times New Roman" pitchFamily="18" charset="0"/>
                        </a:rPr>
                        <a:t>7.49</a:t>
                      </a:r>
                    </a:p>
                  </a:txBody>
                  <a:tcPr marT="45708" marB="45708"/>
                </a:tc>
              </a:tr>
              <a:tr h="370739">
                <a:tc>
                  <a:txBody>
                    <a:bodyPr/>
                    <a:lstStyle/>
                    <a:p>
                      <a:pPr algn="ctr"/>
                      <a:r>
                        <a:rPr lang="en-US" sz="1600" dirty="0">
                          <a:latin typeface="Times New Roman" pitchFamily="18" charset="0"/>
                          <a:cs typeface="Times New Roman" pitchFamily="18" charset="0"/>
                        </a:rPr>
                        <a:t>3</a:t>
                      </a:r>
                    </a:p>
                  </a:txBody>
                  <a:tcPr marT="45708" marB="45708"/>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itchFamily="18" charset="0"/>
                          <a:cs typeface="Times New Roman" pitchFamily="18" charset="0"/>
                        </a:rPr>
                        <a:t>Std</a:t>
                      </a:r>
                      <a:r>
                        <a:rPr lang="en-US" sz="1600" baseline="0" dirty="0">
                          <a:latin typeface="Times New Roman" pitchFamily="18" charset="0"/>
                          <a:cs typeface="Times New Roman" pitchFamily="18" charset="0"/>
                        </a:rPr>
                        <a:t>. dev</a:t>
                      </a:r>
                      <a:endParaRPr lang="en-US" sz="1600" dirty="0">
                        <a:latin typeface="Times New Roman" pitchFamily="18" charset="0"/>
                        <a:cs typeface="Times New Roman" pitchFamily="18" charset="0"/>
                      </a:endParaRPr>
                    </a:p>
                  </a:txBody>
                  <a:tcPr marT="45708" marB="45708"/>
                </a:tc>
                <a:tc>
                  <a:txBody>
                    <a:bodyPr/>
                    <a:lstStyle/>
                    <a:p>
                      <a:r>
                        <a:rPr lang="en-US" sz="1600" dirty="0">
                          <a:latin typeface="Times New Roman" pitchFamily="18" charset="0"/>
                          <a:cs typeface="Times New Roman" pitchFamily="18" charset="0"/>
                        </a:rPr>
                        <a:t>3.16</a:t>
                      </a:r>
                    </a:p>
                  </a:txBody>
                  <a:tcPr marT="45708" marB="45708"/>
                </a:tc>
                <a:tc>
                  <a:txBody>
                    <a:bodyPr/>
                    <a:lstStyle/>
                    <a:p>
                      <a:r>
                        <a:rPr lang="en-US" sz="1600" dirty="0">
                          <a:latin typeface="Times New Roman" pitchFamily="18" charset="0"/>
                          <a:cs typeface="Times New Roman" pitchFamily="18" charset="0"/>
                        </a:rPr>
                        <a:t>6.20</a:t>
                      </a:r>
                    </a:p>
                  </a:txBody>
                  <a:tcPr marT="45708" marB="45708"/>
                </a:tc>
                <a:tc>
                  <a:txBody>
                    <a:bodyPr/>
                    <a:lstStyle/>
                    <a:p>
                      <a:r>
                        <a:rPr lang="en-US" sz="1600" dirty="0">
                          <a:latin typeface="Times New Roman" pitchFamily="18" charset="0"/>
                          <a:cs typeface="Times New Roman" pitchFamily="18" charset="0"/>
                        </a:rPr>
                        <a:t>6.39</a:t>
                      </a:r>
                    </a:p>
                  </a:txBody>
                  <a:tcPr marT="45708" marB="45708"/>
                </a:tc>
                <a:tc>
                  <a:txBody>
                    <a:bodyPr/>
                    <a:lstStyle/>
                    <a:p>
                      <a:r>
                        <a:rPr lang="en-US" sz="1600" dirty="0">
                          <a:latin typeface="Times New Roman" pitchFamily="18" charset="0"/>
                          <a:cs typeface="Times New Roman" pitchFamily="18" charset="0"/>
                        </a:rPr>
                        <a:t>6.76</a:t>
                      </a:r>
                    </a:p>
                  </a:txBody>
                  <a:tcPr marT="45708" marB="45708"/>
                </a:tc>
                <a:tc>
                  <a:txBody>
                    <a:bodyPr/>
                    <a:lstStyle/>
                    <a:p>
                      <a:r>
                        <a:rPr lang="en-US" sz="1600" dirty="0">
                          <a:latin typeface="Times New Roman" pitchFamily="18" charset="0"/>
                          <a:cs typeface="Times New Roman" pitchFamily="18" charset="0"/>
                        </a:rPr>
                        <a:t>3.56</a:t>
                      </a:r>
                    </a:p>
                  </a:txBody>
                  <a:tcPr marT="45708" marB="45708"/>
                </a:tc>
              </a:tr>
              <a:tr h="370739">
                <a:tc>
                  <a:txBody>
                    <a:bodyPr/>
                    <a:lstStyle/>
                    <a:p>
                      <a:pPr algn="ctr"/>
                      <a:r>
                        <a:rPr lang="en-US" sz="1600" dirty="0">
                          <a:latin typeface="Times New Roman" pitchFamily="18" charset="0"/>
                          <a:cs typeface="Times New Roman" pitchFamily="18" charset="0"/>
                        </a:rPr>
                        <a:t>7</a:t>
                      </a:r>
                    </a:p>
                  </a:txBody>
                  <a:tcPr marT="45708" marB="45708"/>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Times New Roman" pitchFamily="18" charset="0"/>
                          <a:cs typeface="Times New Roman" pitchFamily="18" charset="0"/>
                        </a:rPr>
                        <a:t>70</a:t>
                      </a:r>
                    </a:p>
                  </a:txBody>
                  <a:tcPr marT="45708" marB="4570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itchFamily="18" charset="0"/>
                          <a:cs typeface="Times New Roman" pitchFamily="18" charset="0"/>
                        </a:rPr>
                        <a:t>Mean</a:t>
                      </a:r>
                    </a:p>
                  </a:txBody>
                  <a:tcPr marT="45708" marB="45708"/>
                </a:tc>
                <a:tc>
                  <a:txBody>
                    <a:bodyPr/>
                    <a:lstStyle/>
                    <a:p>
                      <a:r>
                        <a:rPr lang="en-US" sz="1600" dirty="0">
                          <a:latin typeface="Times New Roman" pitchFamily="18" charset="0"/>
                          <a:cs typeface="Times New Roman" pitchFamily="18" charset="0"/>
                        </a:rPr>
                        <a:t>0.48</a:t>
                      </a:r>
                    </a:p>
                  </a:txBody>
                  <a:tcPr marT="45708" marB="45708"/>
                </a:tc>
                <a:tc>
                  <a:txBody>
                    <a:bodyPr/>
                    <a:lstStyle/>
                    <a:p>
                      <a:r>
                        <a:rPr lang="en-US" sz="1600" dirty="0">
                          <a:latin typeface="Times New Roman" pitchFamily="18" charset="0"/>
                          <a:cs typeface="Times New Roman" pitchFamily="18" charset="0"/>
                        </a:rPr>
                        <a:t>0.73</a:t>
                      </a:r>
                    </a:p>
                  </a:txBody>
                  <a:tcPr marT="45708" marB="45708"/>
                </a:tc>
                <a:tc>
                  <a:txBody>
                    <a:bodyPr/>
                    <a:lstStyle/>
                    <a:p>
                      <a:r>
                        <a:rPr lang="en-US" sz="1600" dirty="0">
                          <a:latin typeface="Times New Roman" pitchFamily="18" charset="0"/>
                          <a:cs typeface="Times New Roman" pitchFamily="18" charset="0"/>
                        </a:rPr>
                        <a:t>0.80</a:t>
                      </a:r>
                    </a:p>
                  </a:txBody>
                  <a:tcPr marT="45708" marB="45708"/>
                </a:tc>
                <a:tc>
                  <a:txBody>
                    <a:bodyPr/>
                    <a:lstStyle/>
                    <a:p>
                      <a:r>
                        <a:rPr lang="en-US" sz="1600" dirty="0">
                          <a:latin typeface="Times New Roman" pitchFamily="18" charset="0"/>
                          <a:cs typeface="Times New Roman" pitchFamily="18" charset="0"/>
                        </a:rPr>
                        <a:t>1.94</a:t>
                      </a:r>
                    </a:p>
                  </a:txBody>
                  <a:tcPr marT="45708" marB="45708"/>
                </a:tc>
                <a:tc>
                  <a:txBody>
                    <a:bodyPr/>
                    <a:lstStyle/>
                    <a:p>
                      <a:r>
                        <a:rPr lang="en-US" sz="1600" dirty="0">
                          <a:latin typeface="Times New Roman" pitchFamily="18" charset="0"/>
                          <a:cs typeface="Times New Roman" pitchFamily="18" charset="0"/>
                        </a:rPr>
                        <a:t>2.54</a:t>
                      </a:r>
                    </a:p>
                  </a:txBody>
                  <a:tcPr marT="45708" marB="45708"/>
                </a:tc>
              </a:tr>
              <a:tr h="370739">
                <a:tc>
                  <a:txBody>
                    <a:bodyPr/>
                    <a:lstStyle/>
                    <a:p>
                      <a:pPr algn="ctr"/>
                      <a:r>
                        <a:rPr lang="en-US" sz="1600" dirty="0">
                          <a:latin typeface="Times New Roman" pitchFamily="18" charset="0"/>
                          <a:cs typeface="Times New Roman" pitchFamily="18" charset="0"/>
                        </a:rPr>
                        <a:t>7</a:t>
                      </a:r>
                    </a:p>
                  </a:txBody>
                  <a:tcPr marT="45708" marB="45708"/>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itchFamily="18" charset="0"/>
                          <a:cs typeface="Times New Roman" pitchFamily="18" charset="0"/>
                        </a:rPr>
                        <a:t>Std</a:t>
                      </a:r>
                      <a:r>
                        <a:rPr lang="en-US" sz="1600" baseline="0" dirty="0">
                          <a:latin typeface="Times New Roman" pitchFamily="18" charset="0"/>
                          <a:cs typeface="Times New Roman" pitchFamily="18" charset="0"/>
                        </a:rPr>
                        <a:t>. dev</a:t>
                      </a:r>
                      <a:endParaRPr lang="en-US" sz="1600" dirty="0">
                        <a:latin typeface="Times New Roman" pitchFamily="18" charset="0"/>
                        <a:cs typeface="Times New Roman" pitchFamily="18" charset="0"/>
                      </a:endParaRPr>
                    </a:p>
                  </a:txBody>
                  <a:tcPr marT="45708" marB="45708"/>
                </a:tc>
                <a:tc>
                  <a:txBody>
                    <a:bodyPr/>
                    <a:lstStyle/>
                    <a:p>
                      <a:r>
                        <a:rPr lang="en-US" sz="1600" dirty="0">
                          <a:latin typeface="Times New Roman" pitchFamily="18" charset="0"/>
                          <a:cs typeface="Times New Roman" pitchFamily="18" charset="0"/>
                        </a:rPr>
                        <a:t>1.98</a:t>
                      </a:r>
                    </a:p>
                  </a:txBody>
                  <a:tcPr marT="45708" marB="45708"/>
                </a:tc>
                <a:tc>
                  <a:txBody>
                    <a:bodyPr/>
                    <a:lstStyle/>
                    <a:p>
                      <a:r>
                        <a:rPr lang="en-US" sz="1600" dirty="0">
                          <a:latin typeface="Times New Roman" pitchFamily="18" charset="0"/>
                          <a:cs typeface="Times New Roman" pitchFamily="18" charset="0"/>
                        </a:rPr>
                        <a:t>1.42</a:t>
                      </a:r>
                    </a:p>
                  </a:txBody>
                  <a:tcPr marT="45708" marB="45708"/>
                </a:tc>
                <a:tc>
                  <a:txBody>
                    <a:bodyPr/>
                    <a:lstStyle/>
                    <a:p>
                      <a:r>
                        <a:rPr lang="en-US" sz="1600" dirty="0">
                          <a:latin typeface="Times New Roman" pitchFamily="18" charset="0"/>
                          <a:cs typeface="Times New Roman" pitchFamily="18" charset="0"/>
                        </a:rPr>
                        <a:t>2.39</a:t>
                      </a:r>
                    </a:p>
                  </a:txBody>
                  <a:tcPr marT="45708" marB="45708"/>
                </a:tc>
                <a:tc>
                  <a:txBody>
                    <a:bodyPr/>
                    <a:lstStyle/>
                    <a:p>
                      <a:r>
                        <a:rPr lang="en-US" sz="1600" dirty="0">
                          <a:latin typeface="Times New Roman" pitchFamily="18" charset="0"/>
                          <a:cs typeface="Times New Roman" pitchFamily="18" charset="0"/>
                        </a:rPr>
                        <a:t>3.76</a:t>
                      </a:r>
                    </a:p>
                  </a:txBody>
                  <a:tcPr marT="45708" marB="45708"/>
                </a:tc>
                <a:tc>
                  <a:txBody>
                    <a:bodyPr/>
                    <a:lstStyle/>
                    <a:p>
                      <a:r>
                        <a:rPr lang="en-US" sz="1600" dirty="0">
                          <a:latin typeface="Times New Roman" pitchFamily="18" charset="0"/>
                          <a:cs typeface="Times New Roman" pitchFamily="18" charset="0"/>
                        </a:rPr>
                        <a:t>3.98</a:t>
                      </a:r>
                    </a:p>
                  </a:txBody>
                  <a:tcPr marT="45708" marB="45708"/>
                </a:tc>
              </a:tr>
            </a:tbl>
          </a:graphicData>
        </a:graphic>
      </p:graphicFrame>
    </p:spTree>
    <p:extLst>
      <p:ext uri="{BB962C8B-B14F-4D97-AF65-F5344CB8AC3E}">
        <p14:creationId xmlns:p14="http://schemas.microsoft.com/office/powerpoint/2010/main" val="818765808"/>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noChangeArrowheads="1"/>
          </p:cNvSpPr>
          <p:nvPr>
            <p:ph type="title"/>
          </p:nvPr>
        </p:nvSpPr>
        <p:spPr/>
        <p:txBody>
          <a:bodyPr/>
          <a:lstStyle/>
          <a:p>
            <a:pPr algn="ctr"/>
            <a:r>
              <a:rPr lang="en-US" altLang="en-US" b="1" dirty="0" smtClean="0">
                <a:solidFill>
                  <a:srgbClr val="FF0000"/>
                </a:solidFill>
                <a:latin typeface="Times New Roman" panose="02020603050405020304" pitchFamily="18" charset="0"/>
                <a:cs typeface="Times New Roman" panose="02020603050405020304" pitchFamily="18" charset="0"/>
              </a:rPr>
              <a:t>Alternative Distribution System</a:t>
            </a:r>
          </a:p>
        </p:txBody>
      </p:sp>
      <p:sp>
        <p:nvSpPr>
          <p:cNvPr id="35843" name="Content Placeholder 2"/>
          <p:cNvSpPr>
            <a:spLocks noGrp="1" noChangeArrowheads="1"/>
          </p:cNvSpPr>
          <p:nvPr>
            <p:ph idx="1"/>
          </p:nvPr>
        </p:nvSpPr>
        <p:spPr>
          <a:xfrm>
            <a:off x="2592924" y="1905000"/>
            <a:ext cx="9367427" cy="4114800"/>
          </a:xfrm>
        </p:spPr>
        <p:txBody>
          <a:bodyPr/>
          <a:lstStyle/>
          <a:p>
            <a:pPr>
              <a:lnSpc>
                <a:spcPct val="150000"/>
              </a:lnSpc>
            </a:pPr>
            <a:r>
              <a:rPr lang="en-US" altLang="en-US" dirty="0">
                <a:latin typeface="Times New Roman" panose="02020603050405020304" pitchFamily="18" charset="0"/>
                <a:cs typeface="Times New Roman" panose="02020603050405020304" pitchFamily="18" charset="0"/>
              </a:rPr>
              <a:t>The task force recommended that ALKO build a national distribution </a:t>
            </a:r>
            <a:r>
              <a:rPr lang="en-US" altLang="en-US" dirty="0" err="1">
                <a:latin typeface="Times New Roman" panose="02020603050405020304" pitchFamily="18" charset="0"/>
                <a:cs typeface="Times New Roman" panose="02020603050405020304" pitchFamily="18" charset="0"/>
              </a:rPr>
              <a:t>centre</a:t>
            </a:r>
            <a:r>
              <a:rPr lang="en-US" altLang="en-US" dirty="0">
                <a:latin typeface="Times New Roman" panose="02020603050405020304" pitchFamily="18" charset="0"/>
                <a:cs typeface="Times New Roman" panose="02020603050405020304" pitchFamily="18" charset="0"/>
              </a:rPr>
              <a:t> (NDC) outside Chicago and close its five DC</a:t>
            </a:r>
          </a:p>
          <a:p>
            <a:pPr>
              <a:lnSpc>
                <a:spcPct val="150000"/>
              </a:lnSpc>
            </a:pPr>
            <a:r>
              <a:rPr lang="en-US" altLang="en-US" dirty="0">
                <a:latin typeface="Times New Roman" panose="02020603050405020304" pitchFamily="18" charset="0"/>
                <a:cs typeface="Times New Roman" panose="02020603050405020304" pitchFamily="18" charset="0"/>
              </a:rPr>
              <a:t>They expected to recover $50000 from each closed warehouse</a:t>
            </a:r>
          </a:p>
          <a:p>
            <a:pPr>
              <a:lnSpc>
                <a:spcPct val="150000"/>
              </a:lnSpc>
            </a:pPr>
            <a:r>
              <a:rPr lang="en-US" altLang="en-US" dirty="0">
                <a:latin typeface="Times New Roman" panose="02020603050405020304" pitchFamily="18" charset="0"/>
                <a:cs typeface="Times New Roman" panose="02020603050405020304" pitchFamily="18" charset="0"/>
              </a:rPr>
              <a:t>Inbound cost = $0.05/unit</a:t>
            </a:r>
          </a:p>
          <a:p>
            <a:pPr>
              <a:lnSpc>
                <a:spcPct val="150000"/>
              </a:lnSpc>
            </a:pPr>
            <a:r>
              <a:rPr lang="en-US" altLang="en-US" dirty="0">
                <a:latin typeface="Times New Roman" panose="02020603050405020304" pitchFamily="18" charset="0"/>
                <a:cs typeface="Times New Roman" panose="02020603050405020304" pitchFamily="18" charset="0"/>
              </a:rPr>
              <a:t>Outbound Cost = $0.24/unit</a:t>
            </a:r>
          </a:p>
          <a:p>
            <a:pPr>
              <a:lnSpc>
                <a:spcPct val="150000"/>
              </a:lnSpc>
            </a:pPr>
            <a:endParaRPr lang="en-US" altLang="en-US" dirty="0">
              <a:latin typeface="Times New Roman" panose="02020603050405020304" pitchFamily="18" charset="0"/>
              <a:cs typeface="Times New Roman" panose="02020603050405020304" pitchFamily="18" charset="0"/>
            </a:endParaRPr>
          </a:p>
          <a:p>
            <a:pPr>
              <a:lnSpc>
                <a:spcPct val="150000"/>
              </a:lnSpc>
            </a:pPr>
            <a:r>
              <a:rPr lang="en-US" altLang="en-US" dirty="0">
                <a:latin typeface="Times New Roman" panose="02020603050405020304" pitchFamily="18" charset="0"/>
                <a:cs typeface="Times New Roman" panose="02020603050405020304" pitchFamily="18" charset="0"/>
              </a:rPr>
              <a:t>They can also consider building NDC while keeping regional DCs open. </a:t>
            </a:r>
          </a:p>
          <a:p>
            <a:pPr>
              <a:lnSpc>
                <a:spcPct val="150000"/>
              </a:lnSpc>
            </a:pP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8104042"/>
      </p:ext>
    </p:extLst>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noChangeArrowheads="1"/>
          </p:cNvSpPr>
          <p:nvPr>
            <p:ph type="title"/>
          </p:nvPr>
        </p:nvSpPr>
        <p:spPr/>
        <p:txBody>
          <a:bodyPr/>
          <a:lstStyle/>
          <a:p>
            <a:pPr algn="ctr"/>
            <a:r>
              <a:rPr lang="en-US" altLang="en-US" b="1" dirty="0" smtClean="0">
                <a:solidFill>
                  <a:srgbClr val="FF0000"/>
                </a:solidFill>
                <a:latin typeface="Times New Roman" panose="02020603050405020304" pitchFamily="18" charset="0"/>
                <a:cs typeface="Times New Roman" panose="02020603050405020304" pitchFamily="18" charset="0"/>
              </a:rPr>
              <a:t>Questions</a:t>
            </a:r>
          </a:p>
        </p:txBody>
      </p:sp>
      <p:sp>
        <p:nvSpPr>
          <p:cNvPr id="36867" name="Content Placeholder 2"/>
          <p:cNvSpPr>
            <a:spLocks noGrp="1" noChangeArrowheads="1"/>
          </p:cNvSpPr>
          <p:nvPr>
            <p:ph idx="1"/>
          </p:nvPr>
        </p:nvSpPr>
        <p:spPr>
          <a:xfrm>
            <a:off x="2298192" y="1700784"/>
            <a:ext cx="8382000" cy="4953000"/>
          </a:xfrm>
        </p:spPr>
        <p:txBody>
          <a:bodyPr/>
          <a:lstStyle/>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What is the annual inventory and distribution cost of the current distribution system?</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What are the savings that would result from following the task force recommendation and setting up an NDC? Evaluate the savings as the correlation coefficient of demand in any pair of regions varies from 0 to 0.5 to 1.0. Do you recommend setting up NDC?</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Suggest other options that Gary Fisher should consider. Evaluate each option and recommend a distribution system for ALKO that would be most profitable. How dependent is your recommendation on the correlation coefficient of demand across different regions?</a:t>
            </a:r>
          </a:p>
        </p:txBody>
      </p:sp>
    </p:spTree>
    <p:extLst>
      <p:ext uri="{BB962C8B-B14F-4D97-AF65-F5344CB8AC3E}">
        <p14:creationId xmlns:p14="http://schemas.microsoft.com/office/powerpoint/2010/main" val="997109593"/>
      </p:ext>
    </p:extLst>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Summary of Learning Objectives</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514350" indent="-514350">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Describe different measures of product availability</a:t>
            </a:r>
          </a:p>
          <a:p>
            <a:pPr marL="514350" indent="-514350">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Understand the role of safety inventory in a supply chain</a:t>
            </a:r>
          </a:p>
          <a:p>
            <a:pPr marL="514350" indent="-514350">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Identify factors that influence the required level of safety inventory</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0376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8860" y="2563368"/>
            <a:ext cx="8915400" cy="3777622"/>
          </a:xfrm>
        </p:spPr>
        <p:txBody>
          <a:bodyPr>
            <a:normAutofit/>
          </a:bodyPr>
          <a:lstStyle/>
          <a:p>
            <a:pPr marL="0" indent="0" algn="ctr">
              <a:buNone/>
            </a:pPr>
            <a:r>
              <a:rPr lang="en-US" altLang="en-US" sz="8000" b="1" dirty="0">
                <a:solidFill>
                  <a:srgbClr val="FF0000"/>
                </a:solidFill>
                <a:latin typeface="Times New Roman" panose="02020603050405020304" pitchFamily="18" charset="0"/>
                <a:cs typeface="Times New Roman" panose="02020603050405020304" pitchFamily="18" charset="0"/>
              </a:rPr>
              <a:t> Thank You</a:t>
            </a:r>
            <a:endParaRPr lang="en-US" sz="8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748661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376</TotalTime>
  <Words>2630</Words>
  <Application>Microsoft Office PowerPoint</Application>
  <PresentationFormat>Widescreen</PresentationFormat>
  <Paragraphs>321</Paragraphs>
  <Slides>52</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52</vt:i4>
      </vt:variant>
    </vt:vector>
  </HeadingPairs>
  <TitlesOfParts>
    <vt:vector size="64" baseType="lpstr">
      <vt:lpstr>Monotype Sorts</vt:lpstr>
      <vt:lpstr>tci1</vt:lpstr>
      <vt:lpstr>Arial</vt:lpstr>
      <vt:lpstr>Cambria Math</vt:lpstr>
      <vt:lpstr>Century Gothic</vt:lpstr>
      <vt:lpstr>Symbol</vt:lpstr>
      <vt:lpstr>Times New Roman</vt:lpstr>
      <vt:lpstr>Verdana</vt:lpstr>
      <vt:lpstr>Wingdings 3</vt:lpstr>
      <vt:lpstr>Wisp</vt:lpstr>
      <vt:lpstr>Equation</vt:lpstr>
      <vt:lpstr>Microsoft Equation 3.0</vt:lpstr>
      <vt:lpstr>Managing Uncertainty in a Supply Chain: Safety Inventory </vt:lpstr>
      <vt:lpstr>Role of Inventory in the Supply Chain</vt:lpstr>
      <vt:lpstr>The Role of Safety Inventory  in a Supply  Chain</vt:lpstr>
      <vt:lpstr>Role of Safety Inventory</vt:lpstr>
      <vt:lpstr>The Role of Safety Inventory</vt:lpstr>
      <vt:lpstr>Determining the Appropriate Level of Safety Inventory</vt:lpstr>
      <vt:lpstr>Determining the Appropriate Level of Demand Uncertainty</vt:lpstr>
      <vt:lpstr>Measuring Demand Uncertainty</vt:lpstr>
      <vt:lpstr>Measuring Demand Uncertainty</vt:lpstr>
      <vt:lpstr>Measuring Demand Uncertainty</vt:lpstr>
      <vt:lpstr>Measuring Product Availability</vt:lpstr>
      <vt:lpstr>Replenishment Policies</vt:lpstr>
      <vt:lpstr>Continuous Review Policy: Safety Inventory and Cycle Service Level</vt:lpstr>
      <vt:lpstr>Example </vt:lpstr>
      <vt:lpstr>Example 11.1: Estimating Safety Inventory (Continuous Review Policy)</vt:lpstr>
      <vt:lpstr>Example 11.2: Estimating Cycle Service Level (Continuous Review Policy)</vt:lpstr>
      <vt:lpstr>Determining the Appropriate Level of Safety Inventory </vt:lpstr>
      <vt:lpstr>Example </vt:lpstr>
      <vt:lpstr>Determining the Appropriate Level of Safety Inventory </vt:lpstr>
      <vt:lpstr>Determining the Appropriate Level of Safety Inventory </vt:lpstr>
      <vt:lpstr>Example </vt:lpstr>
      <vt:lpstr>Determining the Appropriate Level of Safety Inventory </vt:lpstr>
      <vt:lpstr>Factors Affecting Fill Rate</vt:lpstr>
      <vt:lpstr>Periodic Review Policy</vt:lpstr>
      <vt:lpstr>Periodic Review Policy</vt:lpstr>
      <vt:lpstr>Periodic Review Policy</vt:lpstr>
      <vt:lpstr>Example </vt:lpstr>
      <vt:lpstr>Evaluation Safety Inventory for a Periodic Review Policy</vt:lpstr>
      <vt:lpstr>Key Points </vt:lpstr>
      <vt:lpstr>Impact of Required Product Availability and Uncertainty on Safety Inventory</vt:lpstr>
      <vt:lpstr>Impact of Supply Uncertainty</vt:lpstr>
      <vt:lpstr>Example </vt:lpstr>
      <vt:lpstr>Impact of Supply Uncertainty</vt:lpstr>
      <vt:lpstr>Impact of Supply Uncertainty</vt:lpstr>
      <vt:lpstr>Impact of Aggregation on Safety Inventory</vt:lpstr>
      <vt:lpstr>Impact of Aggregation</vt:lpstr>
      <vt:lpstr>Information Centralization</vt:lpstr>
      <vt:lpstr>Specialization</vt:lpstr>
      <vt:lpstr>Product Substitution</vt:lpstr>
      <vt:lpstr>Component Commonality</vt:lpstr>
      <vt:lpstr>Postponement</vt:lpstr>
      <vt:lpstr>Impact of Replenishment Policies on Safety Inventory</vt:lpstr>
      <vt:lpstr>Estimating and Managing Safety Inventory in Practice</vt:lpstr>
      <vt:lpstr>Case: Managing Inventories at ALKO Inc.</vt:lpstr>
      <vt:lpstr>PowerPoint Presentation</vt:lpstr>
      <vt:lpstr>Current Distribution System</vt:lpstr>
      <vt:lpstr>PowerPoint Presentation</vt:lpstr>
      <vt:lpstr>PowerPoint Presentation</vt:lpstr>
      <vt:lpstr>Alternative Distribution System</vt:lpstr>
      <vt:lpstr>Questions</vt:lpstr>
      <vt:lpstr>Summary of Learning Objectives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Uncertainty in a Supply Chain: Safety Inventory</dc:title>
  <dc:creator>User</dc:creator>
  <cp:lastModifiedBy>User</cp:lastModifiedBy>
  <cp:revision>15</cp:revision>
  <dcterms:created xsi:type="dcterms:W3CDTF">2022-07-30T12:00:51Z</dcterms:created>
  <dcterms:modified xsi:type="dcterms:W3CDTF">2022-07-30T18:17:41Z</dcterms:modified>
</cp:coreProperties>
</file>