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63" r:id="rId3"/>
    <p:sldMasterId id="2147483675" r:id="rId4"/>
    <p:sldMasterId id="2147483687" r:id="rId5"/>
    <p:sldMasterId id="2147483699" r:id="rId6"/>
    <p:sldMasterId id="2147483711" r:id="rId7"/>
    <p:sldMasterId id="2147483723" r:id="rId8"/>
    <p:sldMasterId id="2147483735" r:id="rId9"/>
    <p:sldMasterId id="2147483747" r:id="rId10"/>
    <p:sldMasterId id="2147483759" r:id="rId11"/>
  </p:sldMasterIdLst>
  <p:notesMasterIdLst>
    <p:notesMasterId r:id="rId26"/>
  </p:notesMasterIdLst>
  <p:sldIdLst>
    <p:sldId id="293" r:id="rId12"/>
    <p:sldId id="320" r:id="rId13"/>
    <p:sldId id="302" r:id="rId14"/>
    <p:sldId id="304" r:id="rId15"/>
    <p:sldId id="306" r:id="rId16"/>
    <p:sldId id="308" r:id="rId17"/>
    <p:sldId id="310" r:id="rId18"/>
    <p:sldId id="312" r:id="rId19"/>
    <p:sldId id="292" r:id="rId20"/>
    <p:sldId id="300" r:id="rId21"/>
    <p:sldId id="314" r:id="rId22"/>
    <p:sldId id="316" r:id="rId23"/>
    <p:sldId id="318" r:id="rId24"/>
    <p:sldId id="298" r:id="rId25"/>
  </p:sldIdLst>
  <p:sldSz cx="12188825" cy="6858000"/>
  <p:notesSz cx="7312025" cy="9598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6">
          <p15:clr>
            <a:srgbClr val="A4A3A4"/>
          </p15:clr>
        </p15:guide>
        <p15:guide id="2" orient="horz" pos="4075">
          <p15:clr>
            <a:srgbClr val="A4A3A4"/>
          </p15:clr>
        </p15:guide>
        <p15:guide id="3" pos="3084">
          <p15:clr>
            <a:srgbClr val="A4A3A4"/>
          </p15:clr>
        </p15:guide>
        <p15:guide id="4" pos="383">
          <p15:clr>
            <a:srgbClr val="A4A3A4"/>
          </p15:clr>
        </p15:guide>
        <p15:guide id="5" pos="7294">
          <p15:clr>
            <a:srgbClr val="A4A3A4"/>
          </p15:clr>
        </p15:guide>
        <p15:guide id="6" pos="1680">
          <p15:clr>
            <a:srgbClr val="A4A3A4"/>
          </p15:clr>
        </p15:guide>
        <p15:guide id="7" pos="1786">
          <p15:clr>
            <a:srgbClr val="A4A3A4"/>
          </p15:clr>
        </p15:guide>
        <p15:guide id="8" pos="3190">
          <p15:clr>
            <a:srgbClr val="A4A3A4"/>
          </p15:clr>
        </p15:guide>
        <p15:guide id="9" pos="4488">
          <p15:clr>
            <a:srgbClr val="A4A3A4"/>
          </p15:clr>
        </p15:guide>
        <p15:guide id="10" pos="4595">
          <p15:clr>
            <a:srgbClr val="A4A3A4"/>
          </p15:clr>
        </p15:guide>
        <p15:guide id="11" pos="5892">
          <p15:clr>
            <a:srgbClr val="A4A3A4"/>
          </p15:clr>
        </p15:guide>
        <p15:guide id="12" pos="6000">
          <p15:clr>
            <a:srgbClr val="A4A3A4"/>
          </p15:clr>
        </p15:guide>
        <p15:guide id="13" pos="30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9530"/>
    <a:srgbClr val="626469"/>
    <a:srgbClr val="3FAE49"/>
    <a:srgbClr val="000000"/>
    <a:srgbClr val="4FA600"/>
    <a:srgbClr val="42B4E6"/>
    <a:srgbClr val="4F4F4F"/>
    <a:srgbClr val="777777"/>
    <a:srgbClr val="E47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napToObjects="1">
      <p:cViewPr varScale="1">
        <p:scale>
          <a:sx n="70" d="100"/>
          <a:sy n="70" d="100"/>
        </p:scale>
        <p:origin x="536" y="60"/>
      </p:cViewPr>
      <p:guideLst>
        <p:guide orient="horz" pos="246"/>
        <p:guide orient="horz" pos="4075"/>
        <p:guide pos="3084"/>
        <p:guide pos="383"/>
        <p:guide pos="7294"/>
        <p:guide pos="1680"/>
        <p:guide pos="1786"/>
        <p:guide pos="3190"/>
        <p:guide pos="4488"/>
        <p:guide pos="4595"/>
        <p:guide pos="5892"/>
        <p:guide pos="6000"/>
        <p:guide pos="3085"/>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8544" cy="479901"/>
          </a:xfrm>
          <a:prstGeom prst="rect">
            <a:avLst/>
          </a:prstGeom>
        </p:spPr>
        <p:txBody>
          <a:bodyPr vert="horz" lIns="96625" tIns="48312" rIns="96625" bIns="48312" rtlCol="0"/>
          <a:lstStyle>
            <a:lvl1pPr algn="l">
              <a:defRPr sz="1300"/>
            </a:lvl1pPr>
          </a:lstStyle>
          <a:p>
            <a:endParaRPr lang="en-US"/>
          </a:p>
        </p:txBody>
      </p:sp>
      <p:sp>
        <p:nvSpPr>
          <p:cNvPr id="3" name="Date Placeholder 2"/>
          <p:cNvSpPr>
            <a:spLocks noGrp="1"/>
          </p:cNvSpPr>
          <p:nvPr>
            <p:ph type="dt" idx="1"/>
          </p:nvPr>
        </p:nvSpPr>
        <p:spPr>
          <a:xfrm>
            <a:off x="4141789" y="0"/>
            <a:ext cx="3168544" cy="479901"/>
          </a:xfrm>
          <a:prstGeom prst="rect">
            <a:avLst/>
          </a:prstGeom>
        </p:spPr>
        <p:txBody>
          <a:bodyPr vert="horz" lIns="96625" tIns="48312" rIns="96625" bIns="48312" rtlCol="0"/>
          <a:lstStyle>
            <a:lvl1pPr algn="r">
              <a:defRPr sz="1300"/>
            </a:lvl1pPr>
          </a:lstStyle>
          <a:p>
            <a:fld id="{323A1176-C8DD-4CA5-8562-1D1161873E00}" type="datetimeFigureOut">
              <a:rPr lang="en-US" smtClean="0"/>
              <a:pPr/>
              <a:t>7/15/2023</a:t>
            </a:fld>
            <a:endParaRPr lang="en-US"/>
          </a:p>
        </p:txBody>
      </p:sp>
      <p:sp>
        <p:nvSpPr>
          <p:cNvPr id="4" name="Slide Image Placeholder 3"/>
          <p:cNvSpPr>
            <a:spLocks noGrp="1" noRot="1" noChangeAspect="1"/>
          </p:cNvSpPr>
          <p:nvPr>
            <p:ph type="sldImg" idx="2"/>
          </p:nvPr>
        </p:nvSpPr>
        <p:spPr>
          <a:xfrm>
            <a:off x="457200" y="719138"/>
            <a:ext cx="6397625" cy="3600450"/>
          </a:xfrm>
          <a:prstGeom prst="rect">
            <a:avLst/>
          </a:prstGeom>
          <a:noFill/>
          <a:ln w="12700">
            <a:solidFill>
              <a:prstClr val="black"/>
            </a:solidFill>
          </a:ln>
        </p:spPr>
        <p:txBody>
          <a:bodyPr vert="horz" lIns="96625" tIns="48312" rIns="96625" bIns="48312" rtlCol="0" anchor="ctr"/>
          <a:lstStyle/>
          <a:p>
            <a:endParaRPr lang="en-US"/>
          </a:p>
        </p:txBody>
      </p:sp>
      <p:sp>
        <p:nvSpPr>
          <p:cNvPr id="5" name="Notes Placeholder 4"/>
          <p:cNvSpPr>
            <a:spLocks noGrp="1"/>
          </p:cNvSpPr>
          <p:nvPr>
            <p:ph type="body" sz="quarter" idx="3"/>
          </p:nvPr>
        </p:nvSpPr>
        <p:spPr>
          <a:xfrm>
            <a:off x="731203" y="4559062"/>
            <a:ext cx="5849620" cy="4319111"/>
          </a:xfrm>
          <a:prstGeom prst="rect">
            <a:avLst/>
          </a:prstGeom>
        </p:spPr>
        <p:txBody>
          <a:bodyPr vert="horz" lIns="96625" tIns="48312" rIns="96625" bIns="4831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6458"/>
            <a:ext cx="3168544" cy="479901"/>
          </a:xfrm>
          <a:prstGeom prst="rect">
            <a:avLst/>
          </a:prstGeom>
        </p:spPr>
        <p:txBody>
          <a:bodyPr vert="horz" lIns="96625" tIns="48312" rIns="96625" bIns="48312" rtlCol="0" anchor="b"/>
          <a:lstStyle>
            <a:lvl1pPr algn="l">
              <a:defRPr sz="1300"/>
            </a:lvl1pPr>
          </a:lstStyle>
          <a:p>
            <a:endParaRPr lang="en-US"/>
          </a:p>
        </p:txBody>
      </p:sp>
      <p:sp>
        <p:nvSpPr>
          <p:cNvPr id="7" name="Slide Number Placeholder 6"/>
          <p:cNvSpPr>
            <a:spLocks noGrp="1"/>
          </p:cNvSpPr>
          <p:nvPr>
            <p:ph type="sldNum" sz="quarter" idx="5"/>
          </p:nvPr>
        </p:nvSpPr>
        <p:spPr>
          <a:xfrm>
            <a:off x="4141789" y="9116458"/>
            <a:ext cx="3168544" cy="479901"/>
          </a:xfrm>
          <a:prstGeom prst="rect">
            <a:avLst/>
          </a:prstGeom>
        </p:spPr>
        <p:txBody>
          <a:bodyPr vert="horz" lIns="96625" tIns="48312" rIns="96625" bIns="48312" rtlCol="0" anchor="b"/>
          <a:lstStyle>
            <a:lvl1pPr algn="r">
              <a:defRPr sz="1300"/>
            </a:lvl1pPr>
          </a:lstStyle>
          <a:p>
            <a:fld id="{1CEAC983-54EE-4F70-BDD0-102B71A5E8E3}" type="slidenum">
              <a:rPr lang="en-US" smtClean="0"/>
              <a:pPr/>
              <a:t>‹#›</a:t>
            </a:fld>
            <a:endParaRPr lang="en-US"/>
          </a:p>
        </p:txBody>
      </p:sp>
    </p:spTree>
    <p:extLst>
      <p:ext uri="{BB962C8B-B14F-4D97-AF65-F5344CB8AC3E}">
        <p14:creationId xmlns:p14="http://schemas.microsoft.com/office/powerpoint/2010/main" val="3839520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66249">
              <a:defRPr sz="1700">
                <a:solidFill>
                  <a:schemeClr val="tx1"/>
                </a:solidFill>
                <a:latin typeface="Arial" charset="0"/>
              </a:defRPr>
            </a:lvl1pPr>
            <a:lvl2pPr marL="770365" indent="-296294" defTabSz="966249">
              <a:defRPr sz="1700">
                <a:solidFill>
                  <a:schemeClr val="tx1"/>
                </a:solidFill>
                <a:latin typeface="Arial" charset="0"/>
              </a:defRPr>
            </a:lvl2pPr>
            <a:lvl3pPr marL="1185177" indent="-237035" defTabSz="966249">
              <a:defRPr sz="1700">
                <a:solidFill>
                  <a:schemeClr val="tx1"/>
                </a:solidFill>
                <a:latin typeface="Arial" charset="0"/>
              </a:defRPr>
            </a:lvl3pPr>
            <a:lvl4pPr marL="1659247" indent="-237035" defTabSz="966249">
              <a:defRPr sz="1700">
                <a:solidFill>
                  <a:schemeClr val="tx1"/>
                </a:solidFill>
                <a:latin typeface="Arial" charset="0"/>
              </a:defRPr>
            </a:lvl4pPr>
            <a:lvl5pPr marL="2133318" indent="-237035" defTabSz="966249">
              <a:defRPr sz="1700">
                <a:solidFill>
                  <a:schemeClr val="tx1"/>
                </a:solidFill>
                <a:latin typeface="Arial" charset="0"/>
              </a:defRPr>
            </a:lvl5pPr>
            <a:lvl6pPr marL="2607389" indent="-237035" defTabSz="966249" eaLnBrk="0" fontAlgn="base" hangingPunct="0">
              <a:spcBef>
                <a:spcPct val="0"/>
              </a:spcBef>
              <a:spcAft>
                <a:spcPct val="0"/>
              </a:spcAft>
              <a:defRPr sz="1700">
                <a:solidFill>
                  <a:schemeClr val="tx1"/>
                </a:solidFill>
                <a:latin typeface="Arial" charset="0"/>
              </a:defRPr>
            </a:lvl6pPr>
            <a:lvl7pPr marL="3081459" indent="-237035" defTabSz="966249" eaLnBrk="0" fontAlgn="base" hangingPunct="0">
              <a:spcBef>
                <a:spcPct val="0"/>
              </a:spcBef>
              <a:spcAft>
                <a:spcPct val="0"/>
              </a:spcAft>
              <a:defRPr sz="1700">
                <a:solidFill>
                  <a:schemeClr val="tx1"/>
                </a:solidFill>
                <a:latin typeface="Arial" charset="0"/>
              </a:defRPr>
            </a:lvl7pPr>
            <a:lvl8pPr marL="3555530" indent="-237035" defTabSz="966249" eaLnBrk="0" fontAlgn="base" hangingPunct="0">
              <a:spcBef>
                <a:spcPct val="0"/>
              </a:spcBef>
              <a:spcAft>
                <a:spcPct val="0"/>
              </a:spcAft>
              <a:defRPr sz="1700">
                <a:solidFill>
                  <a:schemeClr val="tx1"/>
                </a:solidFill>
                <a:latin typeface="Arial" charset="0"/>
              </a:defRPr>
            </a:lvl8pPr>
            <a:lvl9pPr marL="4029601" indent="-237035" defTabSz="966249" eaLnBrk="0" fontAlgn="base" hangingPunct="0">
              <a:spcBef>
                <a:spcPct val="0"/>
              </a:spcBef>
              <a:spcAft>
                <a:spcPct val="0"/>
              </a:spcAft>
              <a:defRPr sz="1700">
                <a:solidFill>
                  <a:schemeClr val="tx1"/>
                </a:solidFill>
                <a:latin typeface="Arial" charset="0"/>
              </a:defRPr>
            </a:lvl9pPr>
          </a:lstStyle>
          <a:p>
            <a:fld id="{1AA8C46F-5186-4EDC-8FEF-FAB5EEB00FEF}" type="slidenum">
              <a:rPr lang="en-US" altLang="en-US" sz="1200">
                <a:solidFill>
                  <a:prstClr val="black"/>
                </a:solidFill>
              </a:rPr>
              <a:pPr/>
              <a:t>3</a:t>
            </a:fld>
            <a:endParaRPr lang="en-US" altLang="en-US" sz="1200">
              <a:solidFill>
                <a:prstClr val="black"/>
              </a:solidFill>
            </a:endParaRPr>
          </a:p>
        </p:txBody>
      </p:sp>
      <p:sp>
        <p:nvSpPr>
          <p:cNvPr id="15363" name="Rectangle 2"/>
          <p:cNvSpPr>
            <a:spLocks noGrp="1" noRot="1" noChangeAspect="1" noChangeArrowheads="1" noTextEdit="1"/>
          </p:cNvSpPr>
          <p:nvPr>
            <p:ph type="sldImg"/>
          </p:nvPr>
        </p:nvSpPr>
        <p:spPr>
          <a:xfrm>
            <a:off x="458788" y="719138"/>
            <a:ext cx="6394450" cy="3598862"/>
          </a:xfrm>
          <a:ln/>
        </p:spPr>
      </p:sp>
      <p:sp>
        <p:nvSpPr>
          <p:cNvPr id="15364" name="Rectangle 3"/>
          <p:cNvSpPr>
            <a:spLocks noGrp="1" noChangeArrowheads="1"/>
          </p:cNvSpPr>
          <p:nvPr>
            <p:ph type="body" idx="1"/>
          </p:nvPr>
        </p:nvSpPr>
        <p:spPr>
          <a:noFill/>
        </p:spPr>
        <p:txBody>
          <a:bodyPr/>
          <a:lstStyle/>
          <a:p>
            <a:pPr eaLnBrk="1" hangingPunct="1"/>
            <a:r>
              <a:rPr lang="en-US" altLang="en-US" smtClean="0">
                <a:latin typeface="Arial" charset="0"/>
              </a:rPr>
              <a:t>Notes: </a:t>
            </a:r>
          </a:p>
          <a:p>
            <a:pPr eaLnBrk="1" hangingPunct="1">
              <a:buFontTx/>
              <a:buChar char="•"/>
            </a:pPr>
            <a:r>
              <a:rPr lang="en-US" altLang="en-US" smtClean="0">
                <a:latin typeface="Arial" charset="0"/>
              </a:rPr>
              <a:t>Steps 1, 2 and 3 are intertwined and can happen simultaneously.  Degree of intertwining depends on the nature of the deal (size, speed). The steps are not linear</a:t>
            </a:r>
          </a:p>
          <a:p>
            <a:pPr eaLnBrk="1" hangingPunct="1">
              <a:buFontTx/>
              <a:buChar char="•"/>
            </a:pPr>
            <a:r>
              <a:rPr lang="en-US" altLang="en-US" smtClean="0">
                <a:latin typeface="Arial" charset="0"/>
              </a:rPr>
              <a:t>Different people are often involved in the pre-deal and due diligence phases so it is better to keep them separate. </a:t>
            </a:r>
          </a:p>
          <a:p>
            <a:pPr eaLnBrk="1" hangingPunct="1">
              <a:buFontTx/>
              <a:buChar char="•"/>
            </a:pPr>
            <a:endParaRPr lang="en-US" altLang="en-US" smtClean="0">
              <a:latin typeface="Arial" charset="0"/>
            </a:endParaRPr>
          </a:p>
        </p:txBody>
      </p:sp>
    </p:spTree>
    <p:extLst>
      <p:ext uri="{BB962C8B-B14F-4D97-AF65-F5344CB8AC3E}">
        <p14:creationId xmlns:p14="http://schemas.microsoft.com/office/powerpoint/2010/main" val="432942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defTabSz="966249">
              <a:defRPr sz="1700">
                <a:solidFill>
                  <a:schemeClr val="tx1"/>
                </a:solidFill>
                <a:latin typeface="Arial" charset="0"/>
              </a:defRPr>
            </a:lvl1pPr>
            <a:lvl2pPr marL="770365" indent="-296294" defTabSz="966249">
              <a:defRPr sz="1700">
                <a:solidFill>
                  <a:schemeClr val="tx1"/>
                </a:solidFill>
                <a:latin typeface="Arial" charset="0"/>
              </a:defRPr>
            </a:lvl2pPr>
            <a:lvl3pPr marL="1185177" indent="-237035" defTabSz="966249">
              <a:defRPr sz="1700">
                <a:solidFill>
                  <a:schemeClr val="tx1"/>
                </a:solidFill>
                <a:latin typeface="Arial" charset="0"/>
              </a:defRPr>
            </a:lvl3pPr>
            <a:lvl4pPr marL="1659247" indent="-237035" defTabSz="966249">
              <a:defRPr sz="1700">
                <a:solidFill>
                  <a:schemeClr val="tx1"/>
                </a:solidFill>
                <a:latin typeface="Arial" charset="0"/>
              </a:defRPr>
            </a:lvl4pPr>
            <a:lvl5pPr marL="2133318" indent="-237035" defTabSz="966249">
              <a:defRPr sz="1700">
                <a:solidFill>
                  <a:schemeClr val="tx1"/>
                </a:solidFill>
                <a:latin typeface="Arial" charset="0"/>
              </a:defRPr>
            </a:lvl5pPr>
            <a:lvl6pPr marL="2607389" indent="-237035" defTabSz="966249" eaLnBrk="0" fontAlgn="base" hangingPunct="0">
              <a:spcBef>
                <a:spcPct val="0"/>
              </a:spcBef>
              <a:spcAft>
                <a:spcPct val="0"/>
              </a:spcAft>
              <a:defRPr sz="1700">
                <a:solidFill>
                  <a:schemeClr val="tx1"/>
                </a:solidFill>
                <a:latin typeface="Arial" charset="0"/>
              </a:defRPr>
            </a:lvl6pPr>
            <a:lvl7pPr marL="3081459" indent="-237035" defTabSz="966249" eaLnBrk="0" fontAlgn="base" hangingPunct="0">
              <a:spcBef>
                <a:spcPct val="0"/>
              </a:spcBef>
              <a:spcAft>
                <a:spcPct val="0"/>
              </a:spcAft>
              <a:defRPr sz="1700">
                <a:solidFill>
                  <a:schemeClr val="tx1"/>
                </a:solidFill>
                <a:latin typeface="Arial" charset="0"/>
              </a:defRPr>
            </a:lvl7pPr>
            <a:lvl8pPr marL="3555530" indent="-237035" defTabSz="966249" eaLnBrk="0" fontAlgn="base" hangingPunct="0">
              <a:spcBef>
                <a:spcPct val="0"/>
              </a:spcBef>
              <a:spcAft>
                <a:spcPct val="0"/>
              </a:spcAft>
              <a:defRPr sz="1700">
                <a:solidFill>
                  <a:schemeClr val="tx1"/>
                </a:solidFill>
                <a:latin typeface="Arial" charset="0"/>
              </a:defRPr>
            </a:lvl8pPr>
            <a:lvl9pPr marL="4029601" indent="-237035" defTabSz="966249" eaLnBrk="0" fontAlgn="base" hangingPunct="0">
              <a:spcBef>
                <a:spcPct val="0"/>
              </a:spcBef>
              <a:spcAft>
                <a:spcPct val="0"/>
              </a:spcAft>
              <a:defRPr sz="1700">
                <a:solidFill>
                  <a:schemeClr val="tx1"/>
                </a:solidFill>
                <a:latin typeface="Arial" charset="0"/>
              </a:defRPr>
            </a:lvl9pPr>
          </a:lstStyle>
          <a:p>
            <a:fld id="{65A2A560-937A-4EF2-AE69-7F428C19AAC4}" type="slidenum">
              <a:rPr lang="en-US" altLang="en-US" sz="1200">
                <a:solidFill>
                  <a:prstClr val="black"/>
                </a:solidFill>
              </a:rPr>
              <a:pPr/>
              <a:t>6</a:t>
            </a:fld>
            <a:endParaRPr lang="en-US" altLang="en-US" sz="1200">
              <a:solidFill>
                <a:prstClr val="black"/>
              </a:solidFill>
            </a:endParaRPr>
          </a:p>
        </p:txBody>
      </p:sp>
      <p:sp>
        <p:nvSpPr>
          <p:cNvPr id="16387" name="Rectangle 2"/>
          <p:cNvSpPr>
            <a:spLocks noGrp="1" noRot="1" noChangeAspect="1" noChangeArrowheads="1" noTextEdit="1"/>
          </p:cNvSpPr>
          <p:nvPr>
            <p:ph type="sldImg"/>
          </p:nvPr>
        </p:nvSpPr>
        <p:spPr>
          <a:xfrm>
            <a:off x="458788" y="719138"/>
            <a:ext cx="6394450" cy="3598862"/>
          </a:xfrm>
          <a:ln/>
        </p:spPr>
      </p:sp>
      <p:sp>
        <p:nvSpPr>
          <p:cNvPr id="16388" name="Rectangle 3"/>
          <p:cNvSpPr>
            <a:spLocks noGrp="1" noChangeArrowheads="1"/>
          </p:cNvSpPr>
          <p:nvPr>
            <p:ph type="body" idx="1"/>
          </p:nvPr>
        </p:nvSpPr>
        <p:spPr>
          <a:noFill/>
        </p:spPr>
        <p:txBody>
          <a:bodyPr/>
          <a:lstStyle/>
          <a:p>
            <a:pPr eaLnBrk="1" hangingPunct="1"/>
            <a:r>
              <a:rPr lang="en-US" altLang="en-US" smtClean="0">
                <a:latin typeface="Arial" charset="0"/>
              </a:rPr>
              <a:t>Use in pre-combination to get both sides on the same page. Go function by function – the entire deal doesn’t need to (and usually doesn’t) end up in the same place. This is particularly important for the buyer to understand what they really want before the deal. Once decisions are made, can better identify people and organizational risks, issues, costs, savings, etc. </a:t>
            </a:r>
          </a:p>
        </p:txBody>
      </p:sp>
    </p:spTree>
    <p:extLst>
      <p:ext uri="{BB962C8B-B14F-4D97-AF65-F5344CB8AC3E}">
        <p14:creationId xmlns:p14="http://schemas.microsoft.com/office/powerpoint/2010/main" val="785622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defTabSz="966249">
              <a:defRPr sz="1700">
                <a:solidFill>
                  <a:schemeClr val="tx1"/>
                </a:solidFill>
                <a:latin typeface="Arial" charset="0"/>
              </a:defRPr>
            </a:lvl1pPr>
            <a:lvl2pPr marL="770365" indent="-296294" defTabSz="966249">
              <a:defRPr sz="1700">
                <a:solidFill>
                  <a:schemeClr val="tx1"/>
                </a:solidFill>
                <a:latin typeface="Arial" charset="0"/>
              </a:defRPr>
            </a:lvl2pPr>
            <a:lvl3pPr marL="1185177" indent="-237035" defTabSz="966249">
              <a:defRPr sz="1700">
                <a:solidFill>
                  <a:schemeClr val="tx1"/>
                </a:solidFill>
                <a:latin typeface="Arial" charset="0"/>
              </a:defRPr>
            </a:lvl3pPr>
            <a:lvl4pPr marL="1659247" indent="-237035" defTabSz="966249">
              <a:defRPr sz="1700">
                <a:solidFill>
                  <a:schemeClr val="tx1"/>
                </a:solidFill>
                <a:latin typeface="Arial" charset="0"/>
              </a:defRPr>
            </a:lvl4pPr>
            <a:lvl5pPr marL="2133318" indent="-237035" defTabSz="966249">
              <a:defRPr sz="1700">
                <a:solidFill>
                  <a:schemeClr val="tx1"/>
                </a:solidFill>
                <a:latin typeface="Arial" charset="0"/>
              </a:defRPr>
            </a:lvl5pPr>
            <a:lvl6pPr marL="2607389" indent="-237035" defTabSz="966249" eaLnBrk="0" fontAlgn="base" hangingPunct="0">
              <a:spcBef>
                <a:spcPct val="0"/>
              </a:spcBef>
              <a:spcAft>
                <a:spcPct val="0"/>
              </a:spcAft>
              <a:defRPr sz="1700">
                <a:solidFill>
                  <a:schemeClr val="tx1"/>
                </a:solidFill>
                <a:latin typeface="Arial" charset="0"/>
              </a:defRPr>
            </a:lvl6pPr>
            <a:lvl7pPr marL="3081459" indent="-237035" defTabSz="966249" eaLnBrk="0" fontAlgn="base" hangingPunct="0">
              <a:spcBef>
                <a:spcPct val="0"/>
              </a:spcBef>
              <a:spcAft>
                <a:spcPct val="0"/>
              </a:spcAft>
              <a:defRPr sz="1700">
                <a:solidFill>
                  <a:schemeClr val="tx1"/>
                </a:solidFill>
                <a:latin typeface="Arial" charset="0"/>
              </a:defRPr>
            </a:lvl7pPr>
            <a:lvl8pPr marL="3555530" indent="-237035" defTabSz="966249" eaLnBrk="0" fontAlgn="base" hangingPunct="0">
              <a:spcBef>
                <a:spcPct val="0"/>
              </a:spcBef>
              <a:spcAft>
                <a:spcPct val="0"/>
              </a:spcAft>
              <a:defRPr sz="1700">
                <a:solidFill>
                  <a:schemeClr val="tx1"/>
                </a:solidFill>
                <a:latin typeface="Arial" charset="0"/>
              </a:defRPr>
            </a:lvl8pPr>
            <a:lvl9pPr marL="4029601" indent="-237035" defTabSz="966249" eaLnBrk="0" fontAlgn="base" hangingPunct="0">
              <a:spcBef>
                <a:spcPct val="0"/>
              </a:spcBef>
              <a:spcAft>
                <a:spcPct val="0"/>
              </a:spcAft>
              <a:defRPr sz="1700">
                <a:solidFill>
                  <a:schemeClr val="tx1"/>
                </a:solidFill>
                <a:latin typeface="Arial" charset="0"/>
              </a:defRPr>
            </a:lvl9pPr>
          </a:lstStyle>
          <a:p>
            <a:fld id="{6769C042-DB73-4F63-AB79-685AEFDDF7F0}" type="slidenum">
              <a:rPr lang="en-US" altLang="en-US" sz="1200">
                <a:solidFill>
                  <a:prstClr val="black"/>
                </a:solidFill>
              </a:rPr>
              <a:pPr/>
              <a:t>8</a:t>
            </a:fld>
            <a:endParaRPr lang="en-US" altLang="en-US" sz="1200">
              <a:solidFill>
                <a:prstClr val="black"/>
              </a:solidFill>
            </a:endParaRPr>
          </a:p>
        </p:txBody>
      </p:sp>
      <p:sp>
        <p:nvSpPr>
          <p:cNvPr id="20483" name="Rectangle 2"/>
          <p:cNvSpPr>
            <a:spLocks noGrp="1" noRot="1" noChangeAspect="1" noChangeArrowheads="1" noTextEdit="1"/>
          </p:cNvSpPr>
          <p:nvPr>
            <p:ph type="sldImg"/>
          </p:nvPr>
        </p:nvSpPr>
        <p:spPr>
          <a:xfrm>
            <a:off x="458788" y="719138"/>
            <a:ext cx="6394450" cy="3598862"/>
          </a:xfrm>
          <a:ln/>
        </p:spPr>
      </p:sp>
      <p:sp>
        <p:nvSpPr>
          <p:cNvPr id="20484" name="Rectangle 3"/>
          <p:cNvSpPr>
            <a:spLocks noGrp="1" noChangeArrowheads="1"/>
          </p:cNvSpPr>
          <p:nvPr>
            <p:ph type="body" idx="1"/>
          </p:nvPr>
        </p:nvSpPr>
        <p:spPr>
          <a:noFill/>
        </p:spPr>
        <p:txBody>
          <a:bodyPr/>
          <a:lstStyle/>
          <a:p>
            <a:pPr eaLnBrk="1" hangingPunct="1"/>
            <a:endParaRPr lang="en-US" altLang="en-US" smtClean="0">
              <a:latin typeface="Arial" charset="0"/>
            </a:endParaRPr>
          </a:p>
        </p:txBody>
      </p:sp>
    </p:spTree>
    <p:extLst>
      <p:ext uri="{BB962C8B-B14F-4D97-AF65-F5344CB8AC3E}">
        <p14:creationId xmlns:p14="http://schemas.microsoft.com/office/powerpoint/2010/main" val="3326529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defTabSz="966249">
              <a:defRPr sz="1700">
                <a:solidFill>
                  <a:schemeClr val="tx1"/>
                </a:solidFill>
                <a:latin typeface="Arial" charset="0"/>
              </a:defRPr>
            </a:lvl1pPr>
            <a:lvl2pPr marL="770365" indent="-296294" defTabSz="966249">
              <a:defRPr sz="1700">
                <a:solidFill>
                  <a:schemeClr val="tx1"/>
                </a:solidFill>
                <a:latin typeface="Arial" charset="0"/>
              </a:defRPr>
            </a:lvl2pPr>
            <a:lvl3pPr marL="1185177" indent="-237035" defTabSz="966249">
              <a:defRPr sz="1700">
                <a:solidFill>
                  <a:schemeClr val="tx1"/>
                </a:solidFill>
                <a:latin typeface="Arial" charset="0"/>
              </a:defRPr>
            </a:lvl3pPr>
            <a:lvl4pPr marL="1659247" indent="-237035" defTabSz="966249">
              <a:defRPr sz="1700">
                <a:solidFill>
                  <a:schemeClr val="tx1"/>
                </a:solidFill>
                <a:latin typeface="Arial" charset="0"/>
              </a:defRPr>
            </a:lvl4pPr>
            <a:lvl5pPr marL="2133318" indent="-237035" defTabSz="966249">
              <a:defRPr sz="1700">
                <a:solidFill>
                  <a:schemeClr val="tx1"/>
                </a:solidFill>
                <a:latin typeface="Arial" charset="0"/>
              </a:defRPr>
            </a:lvl5pPr>
            <a:lvl6pPr marL="2607389" indent="-237035" defTabSz="966249" eaLnBrk="0" fontAlgn="base" hangingPunct="0">
              <a:spcBef>
                <a:spcPct val="0"/>
              </a:spcBef>
              <a:spcAft>
                <a:spcPct val="0"/>
              </a:spcAft>
              <a:defRPr sz="1700">
                <a:solidFill>
                  <a:schemeClr val="tx1"/>
                </a:solidFill>
                <a:latin typeface="Arial" charset="0"/>
              </a:defRPr>
            </a:lvl6pPr>
            <a:lvl7pPr marL="3081459" indent="-237035" defTabSz="966249" eaLnBrk="0" fontAlgn="base" hangingPunct="0">
              <a:spcBef>
                <a:spcPct val="0"/>
              </a:spcBef>
              <a:spcAft>
                <a:spcPct val="0"/>
              </a:spcAft>
              <a:defRPr sz="1700">
                <a:solidFill>
                  <a:schemeClr val="tx1"/>
                </a:solidFill>
                <a:latin typeface="Arial" charset="0"/>
              </a:defRPr>
            </a:lvl7pPr>
            <a:lvl8pPr marL="3555530" indent="-237035" defTabSz="966249" eaLnBrk="0" fontAlgn="base" hangingPunct="0">
              <a:spcBef>
                <a:spcPct val="0"/>
              </a:spcBef>
              <a:spcAft>
                <a:spcPct val="0"/>
              </a:spcAft>
              <a:defRPr sz="1700">
                <a:solidFill>
                  <a:schemeClr val="tx1"/>
                </a:solidFill>
                <a:latin typeface="Arial" charset="0"/>
              </a:defRPr>
            </a:lvl8pPr>
            <a:lvl9pPr marL="4029601" indent="-237035" defTabSz="966249" eaLnBrk="0" fontAlgn="base" hangingPunct="0">
              <a:spcBef>
                <a:spcPct val="0"/>
              </a:spcBef>
              <a:spcAft>
                <a:spcPct val="0"/>
              </a:spcAft>
              <a:defRPr sz="1700">
                <a:solidFill>
                  <a:schemeClr val="tx1"/>
                </a:solidFill>
                <a:latin typeface="Arial" charset="0"/>
              </a:defRPr>
            </a:lvl9pPr>
          </a:lstStyle>
          <a:p>
            <a:fld id="{8119117D-9E25-4991-9302-ACD5BE114782}" type="slidenum">
              <a:rPr lang="en-US" altLang="en-US" sz="1200">
                <a:solidFill>
                  <a:prstClr val="black"/>
                </a:solidFill>
              </a:rPr>
              <a:pPr/>
              <a:t>11</a:t>
            </a:fld>
            <a:endParaRPr lang="en-US" altLang="en-US" sz="1200">
              <a:solidFill>
                <a:prstClr val="black"/>
              </a:solidFill>
            </a:endParaRPr>
          </a:p>
        </p:txBody>
      </p:sp>
      <p:sp>
        <p:nvSpPr>
          <p:cNvPr id="17411" name="Rectangle 2"/>
          <p:cNvSpPr>
            <a:spLocks noGrp="1" noRot="1" noChangeAspect="1" noChangeArrowheads="1" noTextEdit="1"/>
          </p:cNvSpPr>
          <p:nvPr>
            <p:ph type="sldImg"/>
          </p:nvPr>
        </p:nvSpPr>
        <p:spPr>
          <a:xfrm>
            <a:off x="458788" y="719138"/>
            <a:ext cx="6394450" cy="3598862"/>
          </a:xfrm>
          <a:ln/>
        </p:spPr>
      </p:sp>
      <p:sp>
        <p:nvSpPr>
          <p:cNvPr id="17412" name="Rectangle 3"/>
          <p:cNvSpPr>
            <a:spLocks noGrp="1" noChangeArrowheads="1"/>
          </p:cNvSpPr>
          <p:nvPr>
            <p:ph type="body" idx="1"/>
          </p:nvPr>
        </p:nvSpPr>
        <p:spPr>
          <a:noFill/>
        </p:spPr>
        <p:txBody>
          <a:bodyPr/>
          <a:lstStyle/>
          <a:p>
            <a:pPr eaLnBrk="1" hangingPunct="1"/>
            <a:r>
              <a:rPr lang="en-US" altLang="en-US" smtClean="0">
                <a:latin typeface="Arial" charset="0"/>
              </a:rPr>
              <a:t>The key is coordination of resources</a:t>
            </a:r>
          </a:p>
          <a:p>
            <a:pPr eaLnBrk="1" hangingPunct="1"/>
            <a:endParaRPr lang="en-US" altLang="en-US" smtClean="0">
              <a:latin typeface="Arial" charset="0"/>
            </a:endParaRPr>
          </a:p>
          <a:p>
            <a:pPr eaLnBrk="1" hangingPunct="1"/>
            <a:r>
              <a:rPr lang="en-US" altLang="en-US" smtClean="0">
                <a:latin typeface="Arial" charset="0"/>
              </a:rPr>
              <a:t>TO DO:  identify “required vs. nice-to-have”, work with the M&amp;A team on their process, identify who is responsible in HR, column for “when you need it”, add columns for “requested”, “received” and “reviewed by”, add tabs for “salaried” and “hourly”</a:t>
            </a:r>
          </a:p>
          <a:p>
            <a:pPr eaLnBrk="1" hangingPunct="1"/>
            <a:endParaRPr lang="en-US" altLang="en-US" smtClean="0">
              <a:latin typeface="Arial" charset="0"/>
            </a:endParaRPr>
          </a:p>
          <a:p>
            <a:pPr eaLnBrk="1" hangingPunct="1"/>
            <a:endParaRPr lang="en-US" altLang="en-US" smtClean="0">
              <a:latin typeface="Arial" charset="0"/>
            </a:endParaRPr>
          </a:p>
        </p:txBody>
      </p:sp>
    </p:spTree>
    <p:extLst>
      <p:ext uri="{BB962C8B-B14F-4D97-AF65-F5344CB8AC3E}">
        <p14:creationId xmlns:p14="http://schemas.microsoft.com/office/powerpoint/2010/main" val="2269331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defTabSz="966249">
              <a:defRPr sz="1700">
                <a:solidFill>
                  <a:schemeClr val="tx1"/>
                </a:solidFill>
                <a:latin typeface="Arial" charset="0"/>
              </a:defRPr>
            </a:lvl1pPr>
            <a:lvl2pPr marL="770365" indent="-296294" defTabSz="966249">
              <a:defRPr sz="1700">
                <a:solidFill>
                  <a:schemeClr val="tx1"/>
                </a:solidFill>
                <a:latin typeface="Arial" charset="0"/>
              </a:defRPr>
            </a:lvl2pPr>
            <a:lvl3pPr marL="1185177" indent="-237035" defTabSz="966249">
              <a:defRPr sz="1700">
                <a:solidFill>
                  <a:schemeClr val="tx1"/>
                </a:solidFill>
                <a:latin typeface="Arial" charset="0"/>
              </a:defRPr>
            </a:lvl3pPr>
            <a:lvl4pPr marL="1659247" indent="-237035" defTabSz="966249">
              <a:defRPr sz="1700">
                <a:solidFill>
                  <a:schemeClr val="tx1"/>
                </a:solidFill>
                <a:latin typeface="Arial" charset="0"/>
              </a:defRPr>
            </a:lvl4pPr>
            <a:lvl5pPr marL="2133318" indent="-237035" defTabSz="966249">
              <a:defRPr sz="1700">
                <a:solidFill>
                  <a:schemeClr val="tx1"/>
                </a:solidFill>
                <a:latin typeface="Arial" charset="0"/>
              </a:defRPr>
            </a:lvl5pPr>
            <a:lvl6pPr marL="2607389" indent="-237035" defTabSz="966249" eaLnBrk="0" fontAlgn="base" hangingPunct="0">
              <a:spcBef>
                <a:spcPct val="0"/>
              </a:spcBef>
              <a:spcAft>
                <a:spcPct val="0"/>
              </a:spcAft>
              <a:defRPr sz="1700">
                <a:solidFill>
                  <a:schemeClr val="tx1"/>
                </a:solidFill>
                <a:latin typeface="Arial" charset="0"/>
              </a:defRPr>
            </a:lvl6pPr>
            <a:lvl7pPr marL="3081459" indent="-237035" defTabSz="966249" eaLnBrk="0" fontAlgn="base" hangingPunct="0">
              <a:spcBef>
                <a:spcPct val="0"/>
              </a:spcBef>
              <a:spcAft>
                <a:spcPct val="0"/>
              </a:spcAft>
              <a:defRPr sz="1700">
                <a:solidFill>
                  <a:schemeClr val="tx1"/>
                </a:solidFill>
                <a:latin typeface="Arial" charset="0"/>
              </a:defRPr>
            </a:lvl7pPr>
            <a:lvl8pPr marL="3555530" indent="-237035" defTabSz="966249" eaLnBrk="0" fontAlgn="base" hangingPunct="0">
              <a:spcBef>
                <a:spcPct val="0"/>
              </a:spcBef>
              <a:spcAft>
                <a:spcPct val="0"/>
              </a:spcAft>
              <a:defRPr sz="1700">
                <a:solidFill>
                  <a:schemeClr val="tx1"/>
                </a:solidFill>
                <a:latin typeface="Arial" charset="0"/>
              </a:defRPr>
            </a:lvl8pPr>
            <a:lvl9pPr marL="4029601" indent="-237035" defTabSz="966249" eaLnBrk="0" fontAlgn="base" hangingPunct="0">
              <a:spcBef>
                <a:spcPct val="0"/>
              </a:spcBef>
              <a:spcAft>
                <a:spcPct val="0"/>
              </a:spcAft>
              <a:defRPr sz="1700">
                <a:solidFill>
                  <a:schemeClr val="tx1"/>
                </a:solidFill>
                <a:latin typeface="Arial" charset="0"/>
              </a:defRPr>
            </a:lvl9pPr>
          </a:lstStyle>
          <a:p>
            <a:fld id="{622DB915-DB4F-492C-8F86-090C21EC1269}" type="slidenum">
              <a:rPr lang="en-US" altLang="en-US" sz="1200">
                <a:solidFill>
                  <a:prstClr val="black"/>
                </a:solidFill>
              </a:rPr>
              <a:pPr/>
              <a:t>12</a:t>
            </a:fld>
            <a:endParaRPr lang="en-US" altLang="en-US" sz="1200">
              <a:solidFill>
                <a:prstClr val="black"/>
              </a:solidFill>
            </a:endParaRPr>
          </a:p>
        </p:txBody>
      </p:sp>
      <p:sp>
        <p:nvSpPr>
          <p:cNvPr id="18435" name="Rectangle 2"/>
          <p:cNvSpPr>
            <a:spLocks noGrp="1" noRot="1" noChangeAspect="1" noChangeArrowheads="1" noTextEdit="1"/>
          </p:cNvSpPr>
          <p:nvPr>
            <p:ph type="sldImg"/>
          </p:nvPr>
        </p:nvSpPr>
        <p:spPr>
          <a:xfrm>
            <a:off x="458788" y="719138"/>
            <a:ext cx="6394450" cy="3598862"/>
          </a:xfrm>
          <a:ln/>
        </p:spPr>
      </p:sp>
      <p:sp>
        <p:nvSpPr>
          <p:cNvPr id="18436" name="Rectangle 3"/>
          <p:cNvSpPr>
            <a:spLocks noGrp="1" noChangeArrowheads="1"/>
          </p:cNvSpPr>
          <p:nvPr>
            <p:ph type="body" idx="1"/>
          </p:nvPr>
        </p:nvSpPr>
        <p:spPr>
          <a:noFill/>
        </p:spPr>
        <p:txBody>
          <a:bodyPr/>
          <a:lstStyle/>
          <a:p>
            <a:pPr eaLnBrk="1" hangingPunct="1"/>
            <a:r>
              <a:rPr lang="en-US" altLang="en-US" smtClean="0">
                <a:latin typeface="Arial" charset="0"/>
              </a:rPr>
              <a:t>NOTE: would need to clarify what we’re looking for in the Assets/Liabilities column and identify that it is a joint accountability with the cost accountant for HR</a:t>
            </a:r>
          </a:p>
        </p:txBody>
      </p:sp>
    </p:spTree>
    <p:extLst>
      <p:ext uri="{BB962C8B-B14F-4D97-AF65-F5344CB8AC3E}">
        <p14:creationId xmlns:p14="http://schemas.microsoft.com/office/powerpoint/2010/main" val="290854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defTabSz="966249">
              <a:defRPr sz="1700">
                <a:solidFill>
                  <a:schemeClr val="tx1"/>
                </a:solidFill>
                <a:latin typeface="Arial" charset="0"/>
              </a:defRPr>
            </a:lvl1pPr>
            <a:lvl2pPr marL="770365" indent="-296294" defTabSz="966249">
              <a:defRPr sz="1700">
                <a:solidFill>
                  <a:schemeClr val="tx1"/>
                </a:solidFill>
                <a:latin typeface="Arial" charset="0"/>
              </a:defRPr>
            </a:lvl2pPr>
            <a:lvl3pPr marL="1185177" indent="-237035" defTabSz="966249">
              <a:defRPr sz="1700">
                <a:solidFill>
                  <a:schemeClr val="tx1"/>
                </a:solidFill>
                <a:latin typeface="Arial" charset="0"/>
              </a:defRPr>
            </a:lvl3pPr>
            <a:lvl4pPr marL="1659247" indent="-237035" defTabSz="966249">
              <a:defRPr sz="1700">
                <a:solidFill>
                  <a:schemeClr val="tx1"/>
                </a:solidFill>
                <a:latin typeface="Arial" charset="0"/>
              </a:defRPr>
            </a:lvl4pPr>
            <a:lvl5pPr marL="2133318" indent="-237035" defTabSz="966249">
              <a:defRPr sz="1700">
                <a:solidFill>
                  <a:schemeClr val="tx1"/>
                </a:solidFill>
                <a:latin typeface="Arial" charset="0"/>
              </a:defRPr>
            </a:lvl5pPr>
            <a:lvl6pPr marL="2607389" indent="-237035" defTabSz="966249" eaLnBrk="0" fontAlgn="base" hangingPunct="0">
              <a:spcBef>
                <a:spcPct val="0"/>
              </a:spcBef>
              <a:spcAft>
                <a:spcPct val="0"/>
              </a:spcAft>
              <a:defRPr sz="1700">
                <a:solidFill>
                  <a:schemeClr val="tx1"/>
                </a:solidFill>
                <a:latin typeface="Arial" charset="0"/>
              </a:defRPr>
            </a:lvl6pPr>
            <a:lvl7pPr marL="3081459" indent="-237035" defTabSz="966249" eaLnBrk="0" fontAlgn="base" hangingPunct="0">
              <a:spcBef>
                <a:spcPct val="0"/>
              </a:spcBef>
              <a:spcAft>
                <a:spcPct val="0"/>
              </a:spcAft>
              <a:defRPr sz="1700">
                <a:solidFill>
                  <a:schemeClr val="tx1"/>
                </a:solidFill>
                <a:latin typeface="Arial" charset="0"/>
              </a:defRPr>
            </a:lvl7pPr>
            <a:lvl8pPr marL="3555530" indent="-237035" defTabSz="966249" eaLnBrk="0" fontAlgn="base" hangingPunct="0">
              <a:spcBef>
                <a:spcPct val="0"/>
              </a:spcBef>
              <a:spcAft>
                <a:spcPct val="0"/>
              </a:spcAft>
              <a:defRPr sz="1700">
                <a:solidFill>
                  <a:schemeClr val="tx1"/>
                </a:solidFill>
                <a:latin typeface="Arial" charset="0"/>
              </a:defRPr>
            </a:lvl8pPr>
            <a:lvl9pPr marL="4029601" indent="-237035" defTabSz="966249" eaLnBrk="0" fontAlgn="base" hangingPunct="0">
              <a:spcBef>
                <a:spcPct val="0"/>
              </a:spcBef>
              <a:spcAft>
                <a:spcPct val="0"/>
              </a:spcAft>
              <a:defRPr sz="1700">
                <a:solidFill>
                  <a:schemeClr val="tx1"/>
                </a:solidFill>
                <a:latin typeface="Arial" charset="0"/>
              </a:defRPr>
            </a:lvl9pPr>
          </a:lstStyle>
          <a:p>
            <a:fld id="{06C88FA8-81CB-4A37-BB92-CF87AFEF8DDE}" type="slidenum">
              <a:rPr lang="en-US" altLang="en-US" sz="1200">
                <a:solidFill>
                  <a:prstClr val="black"/>
                </a:solidFill>
              </a:rPr>
              <a:pPr/>
              <a:t>13</a:t>
            </a:fld>
            <a:endParaRPr lang="en-US" altLang="en-US" sz="1200">
              <a:solidFill>
                <a:prstClr val="black"/>
              </a:solidFill>
            </a:endParaRPr>
          </a:p>
        </p:txBody>
      </p:sp>
      <p:sp>
        <p:nvSpPr>
          <p:cNvPr id="19459" name="Rectangle 2"/>
          <p:cNvSpPr>
            <a:spLocks noGrp="1" noRot="1" noChangeAspect="1" noChangeArrowheads="1" noTextEdit="1"/>
          </p:cNvSpPr>
          <p:nvPr>
            <p:ph type="sldImg"/>
          </p:nvPr>
        </p:nvSpPr>
        <p:spPr>
          <a:xfrm>
            <a:off x="1257300" y="719138"/>
            <a:ext cx="4797425" cy="3598862"/>
          </a:xfrm>
          <a:ln/>
        </p:spPr>
      </p:sp>
      <p:sp>
        <p:nvSpPr>
          <p:cNvPr id="19460" name="Rectangle 3"/>
          <p:cNvSpPr>
            <a:spLocks noGrp="1" noChangeArrowheads="1"/>
          </p:cNvSpPr>
          <p:nvPr>
            <p:ph type="body" idx="1"/>
          </p:nvPr>
        </p:nvSpPr>
        <p:spPr>
          <a:noFill/>
        </p:spPr>
        <p:txBody>
          <a:bodyPr/>
          <a:lstStyle/>
          <a:p>
            <a:pPr eaLnBrk="1" hangingPunct="1"/>
            <a:endParaRPr lang="en-US" altLang="en-US" smtClean="0">
              <a:latin typeface="Arial" charset="0"/>
            </a:endParaRPr>
          </a:p>
        </p:txBody>
      </p:sp>
    </p:spTree>
    <p:extLst>
      <p:ext uri="{BB962C8B-B14F-4D97-AF65-F5344CB8AC3E}">
        <p14:creationId xmlns:p14="http://schemas.microsoft.com/office/powerpoint/2010/main" val="1153835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36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3696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882644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825"/>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550"/>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850576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3116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9"/>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156"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156"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3693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99391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29936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56"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512"/>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156"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53541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56"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512"/>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156"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86568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38925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725"/>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725"/>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506985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09262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23597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821"/>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546"/>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39849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08213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9"/>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154"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154"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88404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31678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67861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54"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508"/>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154"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39648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54"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508"/>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154"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94553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7709505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721"/>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721"/>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513471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328513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52563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815"/>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540"/>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87973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054867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9"/>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150"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150"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072129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868048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010617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50"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502"/>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150"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953868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50"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502"/>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150"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841077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221887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715"/>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715"/>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260835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317011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682783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807"/>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532"/>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074653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4346207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9"/>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144"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144"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88025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5343392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371597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44"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494"/>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144"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183548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44"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494"/>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144"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199832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158597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707"/>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707"/>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691894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920850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347193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97"/>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522"/>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688138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203301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9"/>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138"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138"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811119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018534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501625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38"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484"/>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138"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217083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38"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484"/>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138"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382034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223301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97"/>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697"/>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64291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48945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6677330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85"/>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510"/>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347366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165129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9"/>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130"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130"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5726109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509430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908819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30"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472"/>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130"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989760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30"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472"/>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130"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023495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419299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85"/>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685"/>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9145497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112236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821866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73"/>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498"/>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9358397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36620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9"/>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122"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122"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010974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585592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584399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22"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460"/>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122"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6215447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22"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460"/>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122"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013141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7503568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73"/>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673"/>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044343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304031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335745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57"/>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482"/>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797355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6"/>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840986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9"/>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111"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111"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4222849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319273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994943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11"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444"/>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111"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773094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111"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444"/>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111"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666661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2978031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57"/>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657"/>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1632428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F979EB-DC9C-4979-BCB8-851B8E64F2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8084637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CF1671-ACC4-4242-9D19-EC39D47C1EA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440827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39"/>
            <a:ext cx="10512862"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634" y="4589464"/>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C72DA8-DF40-4B74-818E-B163E0BF86A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720732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1"/>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1"/>
            <a:ext cx="5383398"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FC4B89-0CCD-41D7-A599-7B7BA28AB47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478884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6"/>
            <a:ext cx="10512862"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40099"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099"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4562CA8-79DB-43D1-A995-AD43E4D0ADD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652701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4B90B3-29B0-4269-A3A2-3F7C26BCD08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8101536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3B3B69-5E90-46E9-9846-1A4D4DBE1B5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3749375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099" y="457200"/>
            <a:ext cx="3931743"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2367" y="987426"/>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40099"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233298-EDE9-46E0-A61D-C38156A03D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5948679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099" y="457200"/>
            <a:ext cx="3931743"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2367" y="987426"/>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840099"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E67412-F722-4EAA-A496-3A686445EC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931995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714384-7D9A-449A-A90F-276979EC778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797719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1C01F-18EF-43D3-B058-4FE74EB4C6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1641223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8521433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4802242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0877240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6222210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2865418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53677512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7280523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7251961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1451050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18947122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6F31CDA-5B44-439B-8E68-17AD0D1E689F}" type="datetimeFigureOut">
              <a:rPr lang="en-IN">
                <a:solidFill>
                  <a:prstClr val="black">
                    <a:tint val="75000"/>
                  </a:prstClr>
                </a:solidFill>
              </a:rPr>
              <a:pPr/>
              <a:t>15-07-2023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D6B554D1-1CBD-4664-8D9F-EEEE6BF98821}" type="slidenum">
              <a:rPr lang="en-IN">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50596575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9.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10.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1.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507434"/>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spcBef>
          <a:spcPct val="0"/>
        </a:spcBef>
        <a:buNone/>
        <a:defRPr sz="3600" b="1" kern="1200">
          <a:solidFill>
            <a:srgbClr val="009530"/>
          </a:solidFill>
          <a:latin typeface="Arial" pitchFamily="34" charset="0"/>
          <a:ea typeface="+mj-ea"/>
          <a:cs typeface="Arial" pitchFamily="34" charset="0"/>
        </a:defRPr>
      </a:lvl1pPr>
    </p:titleStyle>
    <p:bodyStyle>
      <a:lvl1pPr marL="225425" indent="-225425" algn="l" defTabSz="914400" rtl="0" eaLnBrk="1" latinLnBrk="0" hangingPunct="1">
        <a:spcBef>
          <a:spcPct val="20000"/>
        </a:spcBef>
        <a:buClr>
          <a:srgbClr val="009530"/>
        </a:buClr>
        <a:buFont typeface="Arial" pitchFamily="34" charset="0"/>
        <a:buChar char="&gt;"/>
        <a:defRPr sz="2200" kern="1200">
          <a:solidFill>
            <a:srgbClr val="009530"/>
          </a:solidFill>
          <a:latin typeface="Arial" pitchFamily="34" charset="0"/>
          <a:ea typeface="+mn-ea"/>
          <a:cs typeface="Arial" pitchFamily="34" charset="0"/>
        </a:defRPr>
      </a:lvl1pPr>
      <a:lvl2pPr marL="457200" indent="-228600" algn="l" defTabSz="914400" rtl="0" eaLnBrk="1" latinLnBrk="0" hangingPunct="1">
        <a:spcBef>
          <a:spcPct val="20000"/>
        </a:spcBef>
        <a:buClr>
          <a:srgbClr val="626469"/>
        </a:buClr>
        <a:buFont typeface="Arial" pitchFamily="34" charset="0"/>
        <a:buChar char="&gt;"/>
        <a:defRPr sz="2000" kern="1200">
          <a:solidFill>
            <a:srgbClr val="626469"/>
          </a:solidFill>
          <a:latin typeface="Arial" pitchFamily="34" charset="0"/>
          <a:ea typeface="+mn-ea"/>
          <a:cs typeface="Arial" pitchFamily="34" charset="0"/>
        </a:defRPr>
      </a:lvl2pPr>
      <a:lvl3pPr marL="685800" indent="-228600" algn="l" defTabSz="914400" rtl="0" eaLnBrk="1" latinLnBrk="0" hangingPunct="1">
        <a:spcBef>
          <a:spcPct val="20000"/>
        </a:spcBef>
        <a:buClr>
          <a:srgbClr val="626469"/>
        </a:buClr>
        <a:buFont typeface="Arial" pitchFamily="34" charset="0"/>
        <a:buChar char="-"/>
        <a:defRPr sz="1800" kern="1200">
          <a:solidFill>
            <a:srgbClr val="626469"/>
          </a:solidFill>
          <a:latin typeface="Arial" pitchFamily="34" charset="0"/>
          <a:ea typeface="+mn-ea"/>
          <a:cs typeface="Arial" pitchFamily="34" charset="0"/>
        </a:defRPr>
      </a:lvl3pPr>
      <a:lvl4pPr marL="914400" indent="-228600" algn="l" defTabSz="914400" rtl="0" eaLnBrk="1" latinLnBrk="0" hangingPunct="1">
        <a:spcBef>
          <a:spcPct val="20000"/>
        </a:spcBef>
        <a:buClr>
          <a:srgbClr val="626469"/>
        </a:buClr>
        <a:buFont typeface="Arial" pitchFamily="34" charset="0"/>
        <a:buChar char="-"/>
        <a:defRPr sz="1600" kern="1200">
          <a:solidFill>
            <a:srgbClr val="626469"/>
          </a:solidFill>
          <a:latin typeface="Arial" pitchFamily="34" charset="0"/>
          <a:ea typeface="+mn-ea"/>
          <a:cs typeface="Arial" pitchFamily="34" charset="0"/>
        </a:defRPr>
      </a:lvl4pPr>
      <a:lvl5pPr marL="1143000" indent="-228600" algn="l" defTabSz="914400" rtl="0" eaLnBrk="1" latinLnBrk="0" hangingPunct="1">
        <a:spcBef>
          <a:spcPct val="20000"/>
        </a:spcBef>
        <a:buClr>
          <a:srgbClr val="626469"/>
        </a:buClr>
        <a:buFont typeface="Arial" pitchFamily="34" charset="0"/>
        <a:buChar char="-"/>
        <a:defRPr sz="1400" kern="1200" baseline="0">
          <a:solidFill>
            <a:srgbClr val="626469"/>
          </a:solidFill>
          <a:latin typeface="Arial" pitchFamily="34" charset="0"/>
          <a:ea typeface="+mn-ea"/>
          <a:cs typeface="Arial" pitchFamily="34" charset="0"/>
        </a:defRPr>
      </a:lvl5pPr>
      <a:lvl6pPr marL="1371600" indent="-228600" algn="l" defTabSz="914400" rtl="0" eaLnBrk="1" latinLnBrk="0" hangingPunct="1">
        <a:spcBef>
          <a:spcPct val="20000"/>
        </a:spcBef>
        <a:buFont typeface="Arial" pitchFamily="34" charset="0"/>
        <a:buChar char="-"/>
        <a:defRPr sz="1200" kern="1200">
          <a:solidFill>
            <a:srgbClr val="626469"/>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6"/>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6"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57009365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6"/>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6"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18876390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6"/>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6"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5126937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6"/>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6"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208176091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6"/>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6"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4740757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6"/>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6"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73935471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6"/>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6"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23303659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6"/>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6"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373189415"/>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51779C78-AF10-4D49-AFE8-5DFC394A9457}"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756531405"/>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F31CDA-5B44-439B-8E68-17AD0D1E689F}" type="datetimeFigureOut">
              <a:rPr lang="en-IN" smtClean="0">
                <a:solidFill>
                  <a:prstClr val="black">
                    <a:tint val="75000"/>
                  </a:prstClr>
                </a:solidFill>
              </a:rPr>
              <a:pPr/>
              <a:t>15-07-2023</a:t>
            </a:fld>
            <a:endParaRPr lang="en-IN" smtClean="0">
              <a:solidFill>
                <a:prstClr val="black">
                  <a:tint val="75000"/>
                </a:prstClr>
              </a:solidFill>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smtClean="0">
              <a:solidFill>
                <a:prstClr val="black">
                  <a:tint val="75000"/>
                </a:prstClr>
              </a:solidFill>
            </a:endParaRPr>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554D1-1CBD-4664-8D9F-EEEE6BF98821}" type="slidenum">
              <a:rPr lang="en-IN" smtClean="0">
                <a:solidFill>
                  <a:prstClr val="black">
                    <a:tint val="75000"/>
                  </a:prstClr>
                </a:solidFill>
              </a:rPr>
              <a:pPr/>
              <a:t>‹#›</a:t>
            </a:fld>
            <a:endParaRPr lang="en-IN" smtClean="0">
              <a:solidFill>
                <a:prstClr val="black">
                  <a:tint val="75000"/>
                </a:prstClr>
              </a:solidFill>
            </a:endParaRPr>
          </a:p>
        </p:txBody>
      </p:sp>
    </p:spTree>
    <p:extLst>
      <p:ext uri="{BB962C8B-B14F-4D97-AF65-F5344CB8AC3E}">
        <p14:creationId xmlns:p14="http://schemas.microsoft.com/office/powerpoint/2010/main" val="322542700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0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0.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40F54AC-2EA6-49E9-8AC2-885A8819CD4E}"/>
              </a:ext>
            </a:extLst>
          </p:cNvPr>
          <p:cNvPicPr>
            <a:picLocks noChangeAspect="1"/>
          </p:cNvPicPr>
          <p:nvPr/>
        </p:nvPicPr>
        <p:blipFill>
          <a:blip r:embed="rId2" cstate="print"/>
          <a:stretch>
            <a:fillRect/>
          </a:stretch>
        </p:blipFill>
        <p:spPr>
          <a:xfrm>
            <a:off x="565149" y="603538"/>
            <a:ext cx="11137456" cy="4694176"/>
          </a:xfrm>
          <a:prstGeom prst="rect">
            <a:avLst/>
          </a:prstGeom>
        </p:spPr>
      </p:pic>
    </p:spTree>
    <p:extLst>
      <p:ext uri="{BB962C8B-B14F-4D97-AF65-F5344CB8AC3E}">
        <p14:creationId xmlns:p14="http://schemas.microsoft.com/office/powerpoint/2010/main" val="989545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584" y="358778"/>
            <a:ext cx="11037658" cy="613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5228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M&amp;A Phases</a:t>
            </a:r>
          </a:p>
        </p:txBody>
      </p:sp>
      <p:sp>
        <p:nvSpPr>
          <p:cNvPr id="4099" name="Rectangle 5"/>
          <p:cNvSpPr>
            <a:spLocks noChangeArrowheads="1"/>
          </p:cNvSpPr>
          <p:nvPr/>
        </p:nvSpPr>
        <p:spPr bwMode="auto">
          <a:xfrm>
            <a:off x="8836898" y="1447800"/>
            <a:ext cx="2844059" cy="1143000"/>
          </a:xfrm>
          <a:prstGeom prst="rect">
            <a:avLst/>
          </a:prstGeom>
          <a:solidFill>
            <a:srgbClr val="0066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4100" name="AutoShape 6"/>
          <p:cNvSpPr>
            <a:spLocks noChangeArrowheads="1"/>
          </p:cNvSpPr>
          <p:nvPr/>
        </p:nvSpPr>
        <p:spPr bwMode="auto">
          <a:xfrm>
            <a:off x="6399133" y="1458913"/>
            <a:ext cx="3148780" cy="1131887"/>
          </a:xfrm>
          <a:prstGeom prst="homePlate">
            <a:avLst>
              <a:gd name="adj" fmla="val 37246"/>
            </a:avLst>
          </a:prstGeom>
          <a:solidFill>
            <a:srgbClr val="0099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4101" name="AutoShape 7"/>
          <p:cNvSpPr>
            <a:spLocks noChangeArrowheads="1"/>
          </p:cNvSpPr>
          <p:nvPr/>
        </p:nvSpPr>
        <p:spPr bwMode="auto">
          <a:xfrm>
            <a:off x="4469236" y="1458913"/>
            <a:ext cx="2372166" cy="1131887"/>
          </a:xfrm>
          <a:prstGeom prst="homePlate">
            <a:avLst>
              <a:gd name="adj" fmla="val 25440"/>
            </a:avLst>
          </a:prstGeom>
          <a:solidFill>
            <a:srgbClr val="99C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4102" name="AutoShape 8"/>
          <p:cNvSpPr>
            <a:spLocks noChangeArrowheads="1"/>
          </p:cNvSpPr>
          <p:nvPr/>
        </p:nvSpPr>
        <p:spPr bwMode="auto">
          <a:xfrm>
            <a:off x="2640912" y="1458913"/>
            <a:ext cx="2234618" cy="1131887"/>
          </a:xfrm>
          <a:prstGeom prst="homePlate">
            <a:avLst>
              <a:gd name="adj" fmla="val 22216"/>
            </a:avLst>
          </a:prstGeom>
          <a:solidFill>
            <a:srgbClr val="97D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4103" name="AutoShape 9"/>
          <p:cNvSpPr>
            <a:spLocks noChangeArrowheads="1"/>
          </p:cNvSpPr>
          <p:nvPr/>
        </p:nvSpPr>
        <p:spPr bwMode="auto">
          <a:xfrm>
            <a:off x="1134238" y="1458913"/>
            <a:ext cx="1912968" cy="1131887"/>
          </a:xfrm>
          <a:prstGeom prst="homePlate">
            <a:avLst>
              <a:gd name="adj" fmla="val 22822"/>
            </a:avLst>
          </a:prstGeom>
          <a:solidFill>
            <a:srgbClr val="CCE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4104" name="Text Box 16"/>
          <p:cNvSpPr txBox="1">
            <a:spLocks noChangeArrowheads="1"/>
          </p:cNvSpPr>
          <p:nvPr/>
        </p:nvSpPr>
        <p:spPr bwMode="auto">
          <a:xfrm>
            <a:off x="4769784" y="1493838"/>
            <a:ext cx="2035703" cy="1096962"/>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2100" b="1" smtClean="0">
                <a:solidFill>
                  <a:srgbClr val="000000"/>
                </a:solidFill>
              </a:rPr>
              <a:t>Step 3:</a:t>
            </a:r>
            <a:r>
              <a:rPr lang="en-US" altLang="en-US" sz="2100" smtClean="0">
                <a:solidFill>
                  <a:srgbClr val="000000"/>
                </a:solidFill>
              </a:rPr>
              <a:t>  Integration Planning</a:t>
            </a:r>
            <a:endParaRPr lang="en-US" altLang="en-US" sz="1800" smtClean="0">
              <a:solidFill>
                <a:srgbClr val="000000"/>
              </a:solidFill>
            </a:endParaRPr>
          </a:p>
        </p:txBody>
      </p:sp>
      <p:sp>
        <p:nvSpPr>
          <p:cNvPr id="4105" name="Text Box 17"/>
          <p:cNvSpPr txBox="1">
            <a:spLocks noChangeArrowheads="1"/>
          </p:cNvSpPr>
          <p:nvPr/>
        </p:nvSpPr>
        <p:spPr bwMode="auto">
          <a:xfrm>
            <a:off x="6602280" y="1493841"/>
            <a:ext cx="3047206" cy="1017587"/>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4:</a:t>
            </a:r>
            <a:r>
              <a:rPr lang="en-US" altLang="en-US" sz="2100" smtClean="0">
                <a:solidFill>
                  <a:srgbClr val="000000"/>
                </a:solidFill>
              </a:rPr>
              <a:t>  Implementation</a:t>
            </a:r>
            <a:endParaRPr lang="en-US" altLang="en-US" sz="1800" smtClean="0">
              <a:solidFill>
                <a:srgbClr val="000000"/>
              </a:solidFill>
            </a:endParaRPr>
          </a:p>
        </p:txBody>
      </p:sp>
      <p:sp>
        <p:nvSpPr>
          <p:cNvPr id="4106" name="Text Box 18"/>
          <p:cNvSpPr txBox="1">
            <a:spLocks noChangeArrowheads="1"/>
          </p:cNvSpPr>
          <p:nvPr/>
        </p:nvSpPr>
        <p:spPr bwMode="auto">
          <a:xfrm>
            <a:off x="9302445" y="1493841"/>
            <a:ext cx="2480087" cy="9048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5:</a:t>
            </a:r>
            <a:r>
              <a:rPr lang="en-US" altLang="en-US" sz="2100" smtClean="0">
                <a:solidFill>
                  <a:srgbClr val="000000"/>
                </a:solidFill>
              </a:rPr>
              <a:t>    Post-Deal</a:t>
            </a:r>
            <a:endParaRPr lang="en-US" altLang="en-US" sz="1800" smtClean="0">
              <a:solidFill>
                <a:srgbClr val="000000"/>
              </a:solidFill>
            </a:endParaRPr>
          </a:p>
        </p:txBody>
      </p:sp>
      <p:sp>
        <p:nvSpPr>
          <p:cNvPr id="4107" name="Text Box 19"/>
          <p:cNvSpPr txBox="1">
            <a:spLocks noChangeArrowheads="1"/>
          </p:cNvSpPr>
          <p:nvPr/>
        </p:nvSpPr>
        <p:spPr bwMode="auto">
          <a:xfrm>
            <a:off x="812648" y="1524004"/>
            <a:ext cx="2035703" cy="9048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1:</a:t>
            </a:r>
            <a:r>
              <a:rPr lang="en-US" altLang="en-US" sz="2100" smtClean="0">
                <a:solidFill>
                  <a:srgbClr val="000000"/>
                </a:solidFill>
              </a:rPr>
              <a:t>  Pre-Deal</a:t>
            </a:r>
            <a:endParaRPr lang="en-US" altLang="en-US" sz="1800" smtClean="0">
              <a:solidFill>
                <a:srgbClr val="000000"/>
              </a:solidFill>
            </a:endParaRPr>
          </a:p>
        </p:txBody>
      </p:sp>
      <p:sp>
        <p:nvSpPr>
          <p:cNvPr id="4108" name="Text Box 20"/>
          <p:cNvSpPr txBox="1">
            <a:spLocks noChangeArrowheads="1"/>
          </p:cNvSpPr>
          <p:nvPr/>
        </p:nvSpPr>
        <p:spPr bwMode="auto">
          <a:xfrm>
            <a:off x="2742487" y="1524000"/>
            <a:ext cx="2039935" cy="10953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2100" b="1" smtClean="0">
                <a:solidFill>
                  <a:srgbClr val="000000"/>
                </a:solidFill>
              </a:rPr>
              <a:t>Step 2:</a:t>
            </a:r>
            <a:r>
              <a:rPr lang="en-US" altLang="en-US" sz="2100" smtClean="0">
                <a:solidFill>
                  <a:srgbClr val="000000"/>
                </a:solidFill>
              </a:rPr>
              <a:t>  Due Diligence</a:t>
            </a:r>
            <a:endParaRPr lang="en-US" altLang="en-US" sz="1800" smtClean="0">
              <a:solidFill>
                <a:srgbClr val="000000"/>
              </a:solidFill>
            </a:endParaRPr>
          </a:p>
        </p:txBody>
      </p:sp>
      <p:sp>
        <p:nvSpPr>
          <p:cNvPr id="4109" name="Text Box 24"/>
          <p:cNvSpPr txBox="1">
            <a:spLocks noChangeArrowheads="1"/>
          </p:cNvSpPr>
          <p:nvPr/>
        </p:nvSpPr>
        <p:spPr bwMode="auto">
          <a:xfrm>
            <a:off x="2336193" y="1066801"/>
            <a:ext cx="220765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2000" b="1" i="1" smtClean="0">
                <a:solidFill>
                  <a:srgbClr val="FF3300"/>
                </a:solidFill>
              </a:rPr>
              <a:t>Pre-combination</a:t>
            </a:r>
          </a:p>
        </p:txBody>
      </p:sp>
      <p:sp>
        <p:nvSpPr>
          <p:cNvPr id="4110" name="AutoShape 29"/>
          <p:cNvSpPr>
            <a:spLocks noChangeArrowheads="1"/>
          </p:cNvSpPr>
          <p:nvPr/>
        </p:nvSpPr>
        <p:spPr bwMode="auto">
          <a:xfrm>
            <a:off x="1117309" y="1447800"/>
            <a:ext cx="5688118" cy="1143000"/>
          </a:xfrm>
          <a:prstGeom prst="homePlate">
            <a:avLst>
              <a:gd name="adj" fmla="val 24336"/>
            </a:avLst>
          </a:prstGeom>
          <a:noFill/>
          <a:ln w="412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4111" name="Text Box 30"/>
          <p:cNvSpPr txBox="1">
            <a:spLocks noChangeArrowheads="1"/>
          </p:cNvSpPr>
          <p:nvPr/>
        </p:nvSpPr>
        <p:spPr bwMode="auto">
          <a:xfrm>
            <a:off x="609441" y="2667000"/>
            <a:ext cx="11376237"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20650" indent="-120650">
              <a:spcBef>
                <a:spcPct val="20000"/>
              </a:spcBef>
              <a:buChar char="•"/>
              <a:defRPr sz="3200">
                <a:solidFill>
                  <a:schemeClr val="tx1"/>
                </a:solidFill>
                <a:latin typeface="Arial" charset="0"/>
              </a:defRPr>
            </a:lvl1pPr>
            <a:lvl2pPr marL="2349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pPr>
            <a:r>
              <a:rPr lang="en-US" altLang="en-US" sz="1800" b="1" smtClean="0">
                <a:solidFill>
                  <a:srgbClr val="000000"/>
                </a:solidFill>
              </a:rPr>
              <a:t>HR is on the M/A Deal Team</a:t>
            </a:r>
          </a:p>
          <a:p>
            <a:pPr fontAlgn="base">
              <a:spcBef>
                <a:spcPct val="0"/>
              </a:spcBef>
              <a:spcAft>
                <a:spcPct val="0"/>
              </a:spcAft>
            </a:pPr>
            <a:r>
              <a:rPr lang="en-US" altLang="en-US" sz="1800" b="1" smtClean="0">
                <a:solidFill>
                  <a:srgbClr val="000000"/>
                </a:solidFill>
              </a:rPr>
              <a:t>Each step is a new level of commitment towards the deal and requires more information and analyses</a:t>
            </a:r>
          </a:p>
          <a:p>
            <a:pPr lvl="1" fontAlgn="base">
              <a:spcBef>
                <a:spcPct val="50000"/>
              </a:spcBef>
              <a:spcAft>
                <a:spcPct val="0"/>
              </a:spcAft>
              <a:buFontTx/>
              <a:buNone/>
            </a:pPr>
            <a:r>
              <a:rPr lang="en-US" altLang="en-US" sz="1400" u="sng" smtClean="0">
                <a:solidFill>
                  <a:srgbClr val="000000"/>
                </a:solidFill>
              </a:rPr>
              <a:t>Pre-Deal:</a:t>
            </a:r>
            <a:r>
              <a:rPr lang="en-US" altLang="en-US" sz="1400" smtClean="0">
                <a:solidFill>
                  <a:srgbClr val="000000"/>
                </a:solidFill>
              </a:rPr>
              <a:t> Identify the strategy driving the M/A, locate and select targets, determine potential business opportunity, define critical success factors, and notify target of intent</a:t>
            </a:r>
          </a:p>
          <a:p>
            <a:pPr lvl="1" fontAlgn="base">
              <a:spcBef>
                <a:spcPct val="0"/>
              </a:spcBef>
              <a:spcAft>
                <a:spcPct val="0"/>
              </a:spcAft>
              <a:buFontTx/>
              <a:buNone/>
            </a:pPr>
            <a:r>
              <a:rPr lang="en-US" altLang="en-US" sz="1400" i="1" smtClean="0">
                <a:solidFill>
                  <a:srgbClr val="000000"/>
                </a:solidFill>
              </a:rPr>
              <a:t>HR’s role: educate team on HR implications, conduct high-level analysis of people, org, &amp; culture fit based on available information, identify people-related issues, plan for due diligence </a:t>
            </a:r>
          </a:p>
          <a:p>
            <a:pPr lvl="1" fontAlgn="base">
              <a:spcBef>
                <a:spcPct val="0"/>
              </a:spcBef>
              <a:spcAft>
                <a:spcPct val="0"/>
              </a:spcAft>
              <a:buFontTx/>
              <a:buNone/>
            </a:pPr>
            <a:endParaRPr lang="en-US" altLang="en-US" sz="1400" i="1" smtClean="0">
              <a:solidFill>
                <a:srgbClr val="000000"/>
              </a:solidFill>
            </a:endParaRPr>
          </a:p>
          <a:p>
            <a:pPr lvl="1" fontAlgn="base">
              <a:spcBef>
                <a:spcPct val="0"/>
              </a:spcBef>
              <a:spcAft>
                <a:spcPct val="0"/>
              </a:spcAft>
              <a:buFontTx/>
              <a:buNone/>
            </a:pPr>
            <a:r>
              <a:rPr lang="en-US" altLang="en-US" sz="1400" u="sng" smtClean="0">
                <a:solidFill>
                  <a:srgbClr val="000000"/>
                </a:solidFill>
              </a:rPr>
              <a:t>Due Diligence:</a:t>
            </a:r>
            <a:r>
              <a:rPr lang="en-US" altLang="en-US" sz="1400" smtClean="0">
                <a:solidFill>
                  <a:srgbClr val="000000"/>
                </a:solidFill>
              </a:rPr>
              <a:t> collect and analyze information from the target, assess leadership team, summarize findings, issues, and risks, and make go/no go decision</a:t>
            </a:r>
          </a:p>
          <a:p>
            <a:pPr lvl="1" fontAlgn="base">
              <a:spcBef>
                <a:spcPct val="0"/>
              </a:spcBef>
              <a:spcAft>
                <a:spcPct val="0"/>
              </a:spcAft>
              <a:buFontTx/>
              <a:buNone/>
            </a:pPr>
            <a:r>
              <a:rPr lang="en-US" altLang="en-US" sz="1400" i="1" smtClean="0">
                <a:solidFill>
                  <a:srgbClr val="000000"/>
                </a:solidFill>
              </a:rPr>
              <a:t>HR’s role: collect and analyze HR related information, identify issues, risks, costs, savings</a:t>
            </a:r>
          </a:p>
          <a:p>
            <a:pPr lvl="1" fontAlgn="base">
              <a:spcBef>
                <a:spcPct val="50000"/>
              </a:spcBef>
              <a:spcAft>
                <a:spcPct val="0"/>
              </a:spcAft>
              <a:buFontTx/>
              <a:buNone/>
            </a:pPr>
            <a:r>
              <a:rPr lang="en-US" altLang="en-US" sz="1400" u="sng" smtClean="0">
                <a:solidFill>
                  <a:srgbClr val="000000"/>
                </a:solidFill>
              </a:rPr>
              <a:t>Integration Planning:</a:t>
            </a:r>
            <a:r>
              <a:rPr lang="en-US" altLang="en-US" sz="1400" smtClean="0">
                <a:solidFill>
                  <a:srgbClr val="000000"/>
                </a:solidFill>
              </a:rPr>
              <a:t> set deal terms, use information previously collected to create plans to combine companies with minimal business interruptions, close the deal  </a:t>
            </a:r>
          </a:p>
          <a:p>
            <a:pPr lvl="1" fontAlgn="base">
              <a:spcBef>
                <a:spcPct val="0"/>
              </a:spcBef>
              <a:spcAft>
                <a:spcPct val="0"/>
              </a:spcAft>
              <a:buFontTx/>
              <a:buNone/>
            </a:pPr>
            <a:r>
              <a:rPr lang="en-US" altLang="en-US" sz="1400" i="1" smtClean="0">
                <a:solidFill>
                  <a:srgbClr val="000000"/>
                </a:solidFill>
              </a:rPr>
              <a:t>HR’s role: secure key talent from target, collect more information where necessary, create integration team for HR, create HR integration plans (e.g., culture, organization, people, HR processes, HR systems and policies)</a:t>
            </a:r>
          </a:p>
        </p:txBody>
      </p:sp>
    </p:spTree>
    <p:extLst>
      <p:ext uri="{BB962C8B-B14F-4D97-AF65-F5344CB8AC3E}">
        <p14:creationId xmlns:p14="http://schemas.microsoft.com/office/powerpoint/2010/main" val="29956593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t>M&amp;A Phases</a:t>
            </a:r>
          </a:p>
        </p:txBody>
      </p:sp>
      <p:sp>
        <p:nvSpPr>
          <p:cNvPr id="5123" name="Text Box 13"/>
          <p:cNvSpPr txBox="1">
            <a:spLocks noChangeArrowheads="1"/>
          </p:cNvSpPr>
          <p:nvPr/>
        </p:nvSpPr>
        <p:spPr bwMode="auto">
          <a:xfrm>
            <a:off x="6500707" y="1066801"/>
            <a:ext cx="17524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2000" b="1" i="1" smtClean="0">
                <a:solidFill>
                  <a:srgbClr val="FF3300"/>
                </a:solidFill>
              </a:rPr>
              <a:t>Combination</a:t>
            </a:r>
          </a:p>
        </p:txBody>
      </p:sp>
      <p:sp>
        <p:nvSpPr>
          <p:cNvPr id="5124" name="Text Box 15"/>
          <p:cNvSpPr txBox="1">
            <a:spLocks noChangeArrowheads="1"/>
          </p:cNvSpPr>
          <p:nvPr/>
        </p:nvSpPr>
        <p:spPr bwMode="auto">
          <a:xfrm>
            <a:off x="609441" y="2895601"/>
            <a:ext cx="10766795" cy="275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20650" indent="-120650">
              <a:spcBef>
                <a:spcPct val="20000"/>
              </a:spcBef>
              <a:buChar char="•"/>
              <a:defRPr sz="3200">
                <a:solidFill>
                  <a:schemeClr val="tx1"/>
                </a:solidFill>
                <a:latin typeface="Arial" charset="0"/>
              </a:defRPr>
            </a:lvl1pPr>
            <a:lvl2pPr marL="403225" indent="-168275">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pPr>
            <a:r>
              <a:rPr lang="en-US" altLang="en-US" sz="1800" b="1" dirty="0" smtClean="0">
                <a:solidFill>
                  <a:srgbClr val="000000"/>
                </a:solidFill>
              </a:rPr>
              <a:t>HR has it’s own implementation team(s)</a:t>
            </a:r>
          </a:p>
          <a:p>
            <a:pPr fontAlgn="base">
              <a:spcBef>
                <a:spcPct val="0"/>
              </a:spcBef>
              <a:spcAft>
                <a:spcPct val="0"/>
              </a:spcAft>
            </a:pPr>
            <a:r>
              <a:rPr lang="en-US" altLang="en-US" sz="1800" b="1" dirty="0" smtClean="0">
                <a:solidFill>
                  <a:srgbClr val="000000"/>
                </a:solidFill>
              </a:rPr>
              <a:t>Acquiring and the target company “combine”</a:t>
            </a:r>
          </a:p>
          <a:p>
            <a:pPr fontAlgn="base">
              <a:spcBef>
                <a:spcPct val="0"/>
              </a:spcBef>
              <a:spcAft>
                <a:spcPct val="0"/>
              </a:spcAft>
            </a:pPr>
            <a:r>
              <a:rPr lang="en-US" altLang="en-US" sz="1800" b="1" dirty="0" smtClean="0">
                <a:solidFill>
                  <a:srgbClr val="000000"/>
                </a:solidFill>
              </a:rPr>
              <a:t>HR’s role</a:t>
            </a:r>
          </a:p>
          <a:p>
            <a:pPr lvl="1" fontAlgn="base">
              <a:spcBef>
                <a:spcPct val="50000"/>
              </a:spcBef>
              <a:spcAft>
                <a:spcPct val="0"/>
              </a:spcAft>
              <a:buFontTx/>
              <a:buChar char="•"/>
            </a:pPr>
            <a:r>
              <a:rPr lang="en-US" altLang="en-US" sz="1400" dirty="0" smtClean="0">
                <a:solidFill>
                  <a:srgbClr val="000000"/>
                </a:solidFill>
              </a:rPr>
              <a:t>Announce deal and start ongoing communication to both companies</a:t>
            </a:r>
          </a:p>
          <a:p>
            <a:pPr lvl="1" fontAlgn="base">
              <a:spcBef>
                <a:spcPct val="50000"/>
              </a:spcBef>
              <a:spcAft>
                <a:spcPct val="0"/>
              </a:spcAft>
              <a:buFontTx/>
              <a:buChar char="•"/>
            </a:pPr>
            <a:r>
              <a:rPr lang="en-US" altLang="en-US" sz="1400" dirty="0" smtClean="0">
                <a:solidFill>
                  <a:srgbClr val="000000"/>
                </a:solidFill>
              </a:rPr>
              <a:t>Execute HR Integration Plans &amp; adapt as necessary</a:t>
            </a:r>
          </a:p>
          <a:p>
            <a:pPr lvl="1" fontAlgn="base">
              <a:spcBef>
                <a:spcPct val="50000"/>
              </a:spcBef>
              <a:spcAft>
                <a:spcPct val="0"/>
              </a:spcAft>
              <a:buFontTx/>
              <a:buChar char="•"/>
            </a:pPr>
            <a:r>
              <a:rPr lang="en-US" altLang="en-US" sz="1400" dirty="0" smtClean="0">
                <a:solidFill>
                  <a:srgbClr val="000000"/>
                </a:solidFill>
              </a:rPr>
              <a:t>Provide ongoing change management for both companies (e.g., management ability to deal with people issues, training, motivation, systems integration, job security/career concerns, realistic merger preview, Ethics &amp; Compliance standards)</a:t>
            </a:r>
          </a:p>
          <a:p>
            <a:pPr lvl="1" fontAlgn="base">
              <a:spcBef>
                <a:spcPct val="50000"/>
              </a:spcBef>
              <a:spcAft>
                <a:spcPct val="0"/>
              </a:spcAft>
              <a:buFontTx/>
              <a:buChar char="•"/>
            </a:pPr>
            <a:r>
              <a:rPr lang="en-US" altLang="en-US" sz="1400" dirty="0" smtClean="0">
                <a:solidFill>
                  <a:srgbClr val="000000"/>
                </a:solidFill>
              </a:rPr>
              <a:t>Monitor people-related integration activities</a:t>
            </a:r>
          </a:p>
          <a:p>
            <a:pPr lvl="1" fontAlgn="base">
              <a:spcBef>
                <a:spcPct val="50000"/>
              </a:spcBef>
              <a:spcAft>
                <a:spcPct val="0"/>
              </a:spcAft>
              <a:buFontTx/>
              <a:buChar char="•"/>
            </a:pPr>
            <a:r>
              <a:rPr lang="en-US" altLang="en-US" sz="1400" dirty="0" smtClean="0">
                <a:solidFill>
                  <a:srgbClr val="000000"/>
                </a:solidFill>
              </a:rPr>
              <a:t>Encourage capture of synergies (e.g., use incentives) and areas of desired lack of synergy</a:t>
            </a:r>
          </a:p>
        </p:txBody>
      </p:sp>
      <p:sp>
        <p:nvSpPr>
          <p:cNvPr id="5125" name="Rectangle 17"/>
          <p:cNvSpPr>
            <a:spLocks noChangeArrowheads="1"/>
          </p:cNvSpPr>
          <p:nvPr/>
        </p:nvSpPr>
        <p:spPr bwMode="auto">
          <a:xfrm>
            <a:off x="8836898" y="1447800"/>
            <a:ext cx="2844059" cy="1143000"/>
          </a:xfrm>
          <a:prstGeom prst="rect">
            <a:avLst/>
          </a:prstGeom>
          <a:solidFill>
            <a:srgbClr val="0066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5126" name="AutoShape 18"/>
          <p:cNvSpPr>
            <a:spLocks noChangeArrowheads="1"/>
          </p:cNvSpPr>
          <p:nvPr/>
        </p:nvSpPr>
        <p:spPr bwMode="auto">
          <a:xfrm>
            <a:off x="6399133" y="1458913"/>
            <a:ext cx="3148780" cy="1131887"/>
          </a:xfrm>
          <a:prstGeom prst="homePlate">
            <a:avLst>
              <a:gd name="adj" fmla="val 37246"/>
            </a:avLst>
          </a:prstGeom>
          <a:solidFill>
            <a:srgbClr val="0099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5127" name="AutoShape 19"/>
          <p:cNvSpPr>
            <a:spLocks noChangeArrowheads="1"/>
          </p:cNvSpPr>
          <p:nvPr/>
        </p:nvSpPr>
        <p:spPr bwMode="auto">
          <a:xfrm>
            <a:off x="4469236" y="1458913"/>
            <a:ext cx="2372166" cy="1131887"/>
          </a:xfrm>
          <a:prstGeom prst="homePlate">
            <a:avLst>
              <a:gd name="adj" fmla="val 25440"/>
            </a:avLst>
          </a:prstGeom>
          <a:solidFill>
            <a:srgbClr val="99C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5128" name="AutoShape 20"/>
          <p:cNvSpPr>
            <a:spLocks noChangeArrowheads="1"/>
          </p:cNvSpPr>
          <p:nvPr/>
        </p:nvSpPr>
        <p:spPr bwMode="auto">
          <a:xfrm>
            <a:off x="2640912" y="1458913"/>
            <a:ext cx="2234618" cy="1131887"/>
          </a:xfrm>
          <a:prstGeom prst="homePlate">
            <a:avLst>
              <a:gd name="adj" fmla="val 22216"/>
            </a:avLst>
          </a:prstGeom>
          <a:solidFill>
            <a:srgbClr val="97D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5129" name="AutoShape 21"/>
          <p:cNvSpPr>
            <a:spLocks noChangeArrowheads="1"/>
          </p:cNvSpPr>
          <p:nvPr/>
        </p:nvSpPr>
        <p:spPr bwMode="auto">
          <a:xfrm>
            <a:off x="1134238" y="1458913"/>
            <a:ext cx="1912968" cy="1131887"/>
          </a:xfrm>
          <a:prstGeom prst="homePlate">
            <a:avLst>
              <a:gd name="adj" fmla="val 22822"/>
            </a:avLst>
          </a:prstGeom>
          <a:solidFill>
            <a:srgbClr val="CCE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5130" name="Text Box 22"/>
          <p:cNvSpPr txBox="1">
            <a:spLocks noChangeArrowheads="1"/>
          </p:cNvSpPr>
          <p:nvPr/>
        </p:nvSpPr>
        <p:spPr bwMode="auto">
          <a:xfrm>
            <a:off x="4769781" y="1493838"/>
            <a:ext cx="2035703" cy="1096962"/>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2100" b="1" smtClean="0">
                <a:solidFill>
                  <a:srgbClr val="000000"/>
                </a:solidFill>
              </a:rPr>
              <a:t>Step 3:</a:t>
            </a:r>
            <a:r>
              <a:rPr lang="en-US" altLang="en-US" sz="2100" smtClean="0">
                <a:solidFill>
                  <a:srgbClr val="000000"/>
                </a:solidFill>
              </a:rPr>
              <a:t>  Integration Planning</a:t>
            </a:r>
            <a:endParaRPr lang="en-US" altLang="en-US" sz="1800" smtClean="0">
              <a:solidFill>
                <a:srgbClr val="000000"/>
              </a:solidFill>
            </a:endParaRPr>
          </a:p>
        </p:txBody>
      </p:sp>
      <p:sp>
        <p:nvSpPr>
          <p:cNvPr id="5131" name="Text Box 23"/>
          <p:cNvSpPr txBox="1">
            <a:spLocks noChangeArrowheads="1"/>
          </p:cNvSpPr>
          <p:nvPr/>
        </p:nvSpPr>
        <p:spPr bwMode="auto">
          <a:xfrm>
            <a:off x="6602280" y="1493841"/>
            <a:ext cx="3047206" cy="1017587"/>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4:</a:t>
            </a:r>
            <a:r>
              <a:rPr lang="en-US" altLang="en-US" sz="2100" smtClean="0">
                <a:solidFill>
                  <a:srgbClr val="000000"/>
                </a:solidFill>
              </a:rPr>
              <a:t>  Implementation</a:t>
            </a:r>
            <a:endParaRPr lang="en-US" altLang="en-US" sz="1800" smtClean="0">
              <a:solidFill>
                <a:srgbClr val="000000"/>
              </a:solidFill>
            </a:endParaRPr>
          </a:p>
        </p:txBody>
      </p:sp>
      <p:sp>
        <p:nvSpPr>
          <p:cNvPr id="5132" name="Text Box 24"/>
          <p:cNvSpPr txBox="1">
            <a:spLocks noChangeArrowheads="1"/>
          </p:cNvSpPr>
          <p:nvPr/>
        </p:nvSpPr>
        <p:spPr bwMode="auto">
          <a:xfrm>
            <a:off x="9302445" y="1493841"/>
            <a:ext cx="2480087" cy="9048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5:</a:t>
            </a:r>
            <a:r>
              <a:rPr lang="en-US" altLang="en-US" sz="2100" smtClean="0">
                <a:solidFill>
                  <a:srgbClr val="000000"/>
                </a:solidFill>
              </a:rPr>
              <a:t>    Post-Deal</a:t>
            </a:r>
            <a:endParaRPr lang="en-US" altLang="en-US" sz="1800" smtClean="0">
              <a:solidFill>
                <a:srgbClr val="000000"/>
              </a:solidFill>
            </a:endParaRPr>
          </a:p>
        </p:txBody>
      </p:sp>
      <p:sp>
        <p:nvSpPr>
          <p:cNvPr id="5133" name="Text Box 25"/>
          <p:cNvSpPr txBox="1">
            <a:spLocks noChangeArrowheads="1"/>
          </p:cNvSpPr>
          <p:nvPr/>
        </p:nvSpPr>
        <p:spPr bwMode="auto">
          <a:xfrm>
            <a:off x="812645" y="1524004"/>
            <a:ext cx="2035703" cy="9048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1:</a:t>
            </a:r>
            <a:r>
              <a:rPr lang="en-US" altLang="en-US" sz="2100" smtClean="0">
                <a:solidFill>
                  <a:srgbClr val="000000"/>
                </a:solidFill>
              </a:rPr>
              <a:t>  Pre-Deal</a:t>
            </a:r>
            <a:endParaRPr lang="en-US" altLang="en-US" sz="1800" smtClean="0">
              <a:solidFill>
                <a:srgbClr val="000000"/>
              </a:solidFill>
            </a:endParaRPr>
          </a:p>
        </p:txBody>
      </p:sp>
      <p:sp>
        <p:nvSpPr>
          <p:cNvPr id="5134" name="Text Box 26"/>
          <p:cNvSpPr txBox="1">
            <a:spLocks noChangeArrowheads="1"/>
          </p:cNvSpPr>
          <p:nvPr/>
        </p:nvSpPr>
        <p:spPr bwMode="auto">
          <a:xfrm>
            <a:off x="2742487" y="1524000"/>
            <a:ext cx="2039935" cy="10953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2100" b="1" smtClean="0">
                <a:solidFill>
                  <a:srgbClr val="000000"/>
                </a:solidFill>
              </a:rPr>
              <a:t>Step 2:</a:t>
            </a:r>
            <a:r>
              <a:rPr lang="en-US" altLang="en-US" sz="2100" smtClean="0">
                <a:solidFill>
                  <a:srgbClr val="000000"/>
                </a:solidFill>
              </a:rPr>
              <a:t>  Due Diligence</a:t>
            </a:r>
            <a:endParaRPr lang="en-US" altLang="en-US" sz="1800" smtClean="0">
              <a:solidFill>
                <a:srgbClr val="000000"/>
              </a:solidFill>
            </a:endParaRPr>
          </a:p>
        </p:txBody>
      </p:sp>
      <p:sp>
        <p:nvSpPr>
          <p:cNvPr id="5135" name="AutoShape 16"/>
          <p:cNvSpPr>
            <a:spLocks noChangeArrowheads="1"/>
          </p:cNvSpPr>
          <p:nvPr/>
        </p:nvSpPr>
        <p:spPr bwMode="auto">
          <a:xfrm>
            <a:off x="6297561" y="1447800"/>
            <a:ext cx="3250353" cy="1143000"/>
          </a:xfrm>
          <a:prstGeom prst="chevron">
            <a:avLst>
              <a:gd name="adj" fmla="val 39822"/>
            </a:avLst>
          </a:prstGeom>
          <a:noFill/>
          <a:ln w="3810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Tree>
    <p:extLst>
      <p:ext uri="{BB962C8B-B14F-4D97-AF65-F5344CB8AC3E}">
        <p14:creationId xmlns:p14="http://schemas.microsoft.com/office/powerpoint/2010/main" val="535300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M&amp;A Phases</a:t>
            </a:r>
          </a:p>
        </p:txBody>
      </p:sp>
      <p:sp>
        <p:nvSpPr>
          <p:cNvPr id="6147" name="Text Box 13"/>
          <p:cNvSpPr txBox="1">
            <a:spLocks noChangeArrowheads="1"/>
          </p:cNvSpPr>
          <p:nvPr/>
        </p:nvSpPr>
        <p:spPr bwMode="auto">
          <a:xfrm>
            <a:off x="8735325" y="990601"/>
            <a:ext cx="23936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2000" b="1" i="1" smtClean="0">
                <a:solidFill>
                  <a:srgbClr val="FF3300"/>
                </a:solidFill>
              </a:rPr>
              <a:t>Post-Combination</a:t>
            </a:r>
          </a:p>
        </p:txBody>
      </p:sp>
      <p:sp>
        <p:nvSpPr>
          <p:cNvPr id="6148" name="Text Box 15"/>
          <p:cNvSpPr txBox="1">
            <a:spLocks noChangeArrowheads="1"/>
          </p:cNvSpPr>
          <p:nvPr/>
        </p:nvSpPr>
        <p:spPr bwMode="auto">
          <a:xfrm>
            <a:off x="609441" y="2895640"/>
            <a:ext cx="10766795" cy="340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20650" indent="-120650">
              <a:spcBef>
                <a:spcPct val="20000"/>
              </a:spcBef>
              <a:buChar char="•"/>
              <a:defRPr sz="3200">
                <a:solidFill>
                  <a:schemeClr val="tx1"/>
                </a:solidFill>
                <a:latin typeface="Arial" charset="0"/>
              </a:defRPr>
            </a:lvl1pPr>
            <a:lvl2pPr marL="403225" indent="-168275">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pPr>
            <a:r>
              <a:rPr lang="en-US" altLang="en-US" sz="1800" b="1" smtClean="0">
                <a:solidFill>
                  <a:srgbClr val="000000"/>
                </a:solidFill>
              </a:rPr>
              <a:t>HR is a member of the Deal Evaluation Team</a:t>
            </a:r>
          </a:p>
          <a:p>
            <a:pPr fontAlgn="base">
              <a:spcBef>
                <a:spcPct val="0"/>
              </a:spcBef>
              <a:spcAft>
                <a:spcPct val="0"/>
              </a:spcAft>
            </a:pPr>
            <a:r>
              <a:rPr lang="en-US" altLang="en-US" sz="1800" b="1" smtClean="0">
                <a:solidFill>
                  <a:srgbClr val="000000"/>
                </a:solidFill>
              </a:rPr>
              <a:t>Deal Team evaluates the successful capture of synergies and achievement of original strategy</a:t>
            </a:r>
          </a:p>
          <a:p>
            <a:pPr fontAlgn="base">
              <a:spcBef>
                <a:spcPct val="0"/>
              </a:spcBef>
              <a:spcAft>
                <a:spcPct val="0"/>
              </a:spcAft>
            </a:pPr>
            <a:r>
              <a:rPr lang="en-US" altLang="en-US" sz="1800" b="1" smtClean="0">
                <a:solidFill>
                  <a:srgbClr val="000000"/>
                </a:solidFill>
              </a:rPr>
              <a:t>HR’s role</a:t>
            </a:r>
          </a:p>
          <a:p>
            <a:pPr lvl="1" fontAlgn="base">
              <a:spcBef>
                <a:spcPct val="50000"/>
              </a:spcBef>
              <a:spcAft>
                <a:spcPct val="0"/>
              </a:spcAft>
              <a:buFontTx/>
              <a:buChar char="•"/>
            </a:pPr>
            <a:r>
              <a:rPr lang="en-US" altLang="en-US" sz="1400" smtClean="0">
                <a:solidFill>
                  <a:srgbClr val="000000"/>
                </a:solidFill>
              </a:rPr>
              <a:t>Capture lessons learned from the management of the project</a:t>
            </a:r>
          </a:p>
          <a:p>
            <a:pPr lvl="1" fontAlgn="base">
              <a:spcBef>
                <a:spcPct val="50000"/>
              </a:spcBef>
              <a:spcAft>
                <a:spcPct val="0"/>
              </a:spcAft>
              <a:buFontTx/>
              <a:buChar char="•"/>
            </a:pPr>
            <a:r>
              <a:rPr lang="en-US" altLang="en-US" sz="1400" smtClean="0">
                <a:solidFill>
                  <a:srgbClr val="000000"/>
                </a:solidFill>
              </a:rPr>
              <a:t>Evaluate organization, people, processes, systems (e.g., 24</a:t>
            </a:r>
            <a:r>
              <a:rPr lang="en-US" altLang="en-US" sz="1400" baseline="30000" smtClean="0">
                <a:solidFill>
                  <a:srgbClr val="000000"/>
                </a:solidFill>
              </a:rPr>
              <a:t>th</a:t>
            </a:r>
            <a:r>
              <a:rPr lang="en-US" altLang="en-US" sz="1400" smtClean="0">
                <a:solidFill>
                  <a:srgbClr val="000000"/>
                </a:solidFill>
              </a:rPr>
              <a:t> month audit)</a:t>
            </a:r>
          </a:p>
          <a:p>
            <a:pPr lvl="1" fontAlgn="base">
              <a:spcBef>
                <a:spcPct val="50000"/>
              </a:spcBef>
              <a:spcAft>
                <a:spcPct val="0"/>
              </a:spcAft>
              <a:buFontTx/>
              <a:buChar char="•"/>
            </a:pPr>
            <a:r>
              <a:rPr lang="en-US" altLang="en-US" sz="1400" smtClean="0">
                <a:solidFill>
                  <a:srgbClr val="000000"/>
                </a:solidFill>
              </a:rPr>
              <a:t>Suggest process improvements</a:t>
            </a:r>
          </a:p>
          <a:p>
            <a:pPr lvl="1" fontAlgn="base">
              <a:spcBef>
                <a:spcPct val="50000"/>
              </a:spcBef>
              <a:spcAft>
                <a:spcPct val="0"/>
              </a:spcAft>
              <a:buFontTx/>
              <a:buChar char="•"/>
            </a:pPr>
            <a:r>
              <a:rPr lang="en-US" altLang="en-US" sz="1400" smtClean="0">
                <a:solidFill>
                  <a:srgbClr val="000000"/>
                </a:solidFill>
              </a:rPr>
              <a:t>Align with Business Strategy of the Future</a:t>
            </a:r>
          </a:p>
          <a:p>
            <a:pPr lvl="1" fontAlgn="base">
              <a:spcBef>
                <a:spcPct val="50000"/>
              </a:spcBef>
              <a:spcAft>
                <a:spcPct val="0"/>
              </a:spcAft>
              <a:buFontTx/>
              <a:buChar char="•"/>
            </a:pPr>
            <a:r>
              <a:rPr lang="en-US" altLang="en-US" sz="1400" smtClean="0">
                <a:solidFill>
                  <a:srgbClr val="000000"/>
                </a:solidFill>
              </a:rPr>
              <a:t>Learn from this deal to be ready for the next deal</a:t>
            </a:r>
          </a:p>
          <a:p>
            <a:pPr lvl="1" fontAlgn="base">
              <a:spcBef>
                <a:spcPct val="50000"/>
              </a:spcBef>
              <a:spcAft>
                <a:spcPct val="0"/>
              </a:spcAft>
              <a:buFontTx/>
              <a:buChar char="•"/>
            </a:pPr>
            <a:r>
              <a:rPr lang="en-US" altLang="en-US" sz="1400" smtClean="0">
                <a:solidFill>
                  <a:srgbClr val="000000"/>
                </a:solidFill>
              </a:rPr>
              <a:t>Ongoing involvement in integration of culture</a:t>
            </a:r>
          </a:p>
          <a:p>
            <a:pPr lvl="1" fontAlgn="base">
              <a:spcBef>
                <a:spcPct val="50000"/>
              </a:spcBef>
              <a:spcAft>
                <a:spcPct val="0"/>
              </a:spcAft>
              <a:buFontTx/>
              <a:buChar char="•"/>
            </a:pPr>
            <a:endParaRPr lang="en-US" altLang="en-US" sz="1400" smtClean="0">
              <a:solidFill>
                <a:srgbClr val="000000"/>
              </a:solidFill>
            </a:endParaRPr>
          </a:p>
          <a:p>
            <a:pPr lvl="1" fontAlgn="base">
              <a:spcBef>
                <a:spcPct val="0"/>
              </a:spcBef>
              <a:spcAft>
                <a:spcPct val="0"/>
              </a:spcAft>
              <a:buFontTx/>
              <a:buChar char="•"/>
            </a:pPr>
            <a:endParaRPr lang="en-US" altLang="en-US" sz="1400" smtClean="0">
              <a:solidFill>
                <a:srgbClr val="000000"/>
              </a:solidFill>
            </a:endParaRPr>
          </a:p>
        </p:txBody>
      </p:sp>
      <p:sp>
        <p:nvSpPr>
          <p:cNvPr id="6149" name="Rectangle 17"/>
          <p:cNvSpPr>
            <a:spLocks noChangeArrowheads="1"/>
          </p:cNvSpPr>
          <p:nvPr/>
        </p:nvSpPr>
        <p:spPr bwMode="auto">
          <a:xfrm>
            <a:off x="8836898" y="1447800"/>
            <a:ext cx="2844059" cy="1143000"/>
          </a:xfrm>
          <a:prstGeom prst="rect">
            <a:avLst/>
          </a:prstGeom>
          <a:solidFill>
            <a:srgbClr val="0066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6150" name="AutoShape 18"/>
          <p:cNvSpPr>
            <a:spLocks noChangeArrowheads="1"/>
          </p:cNvSpPr>
          <p:nvPr/>
        </p:nvSpPr>
        <p:spPr bwMode="auto">
          <a:xfrm>
            <a:off x="6399133" y="1458913"/>
            <a:ext cx="3148780" cy="1131887"/>
          </a:xfrm>
          <a:prstGeom prst="homePlate">
            <a:avLst>
              <a:gd name="adj" fmla="val 37246"/>
            </a:avLst>
          </a:prstGeom>
          <a:solidFill>
            <a:srgbClr val="0099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6151" name="AutoShape 19"/>
          <p:cNvSpPr>
            <a:spLocks noChangeArrowheads="1"/>
          </p:cNvSpPr>
          <p:nvPr/>
        </p:nvSpPr>
        <p:spPr bwMode="auto">
          <a:xfrm>
            <a:off x="4469236" y="1458913"/>
            <a:ext cx="2372166" cy="1131887"/>
          </a:xfrm>
          <a:prstGeom prst="homePlate">
            <a:avLst>
              <a:gd name="adj" fmla="val 25440"/>
            </a:avLst>
          </a:prstGeom>
          <a:solidFill>
            <a:srgbClr val="99C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6152" name="AutoShape 20"/>
          <p:cNvSpPr>
            <a:spLocks noChangeArrowheads="1"/>
          </p:cNvSpPr>
          <p:nvPr/>
        </p:nvSpPr>
        <p:spPr bwMode="auto">
          <a:xfrm>
            <a:off x="2640912" y="1458913"/>
            <a:ext cx="2234618" cy="1131887"/>
          </a:xfrm>
          <a:prstGeom prst="homePlate">
            <a:avLst>
              <a:gd name="adj" fmla="val 22216"/>
            </a:avLst>
          </a:prstGeom>
          <a:solidFill>
            <a:srgbClr val="97D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6153" name="AutoShape 21"/>
          <p:cNvSpPr>
            <a:spLocks noChangeArrowheads="1"/>
          </p:cNvSpPr>
          <p:nvPr/>
        </p:nvSpPr>
        <p:spPr bwMode="auto">
          <a:xfrm>
            <a:off x="1134238" y="1458913"/>
            <a:ext cx="1912968" cy="1131887"/>
          </a:xfrm>
          <a:prstGeom prst="homePlate">
            <a:avLst>
              <a:gd name="adj" fmla="val 22822"/>
            </a:avLst>
          </a:prstGeom>
          <a:solidFill>
            <a:srgbClr val="CCECFF"/>
          </a:solidFill>
          <a:ln w="9525">
            <a:solidFill>
              <a:srgbClr val="000000"/>
            </a:solidFill>
            <a:miter lim="800000"/>
            <a:headEnd/>
            <a:tailEnd/>
          </a:ln>
        </p:spPr>
        <p:txBody>
          <a:bodyPr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6154" name="Text Box 22"/>
          <p:cNvSpPr txBox="1">
            <a:spLocks noChangeArrowheads="1"/>
          </p:cNvSpPr>
          <p:nvPr/>
        </p:nvSpPr>
        <p:spPr bwMode="auto">
          <a:xfrm>
            <a:off x="4769777" y="1493838"/>
            <a:ext cx="2035703" cy="1096962"/>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2100" b="1" smtClean="0">
                <a:solidFill>
                  <a:srgbClr val="000000"/>
                </a:solidFill>
              </a:rPr>
              <a:t>Step 3:</a:t>
            </a:r>
            <a:r>
              <a:rPr lang="en-US" altLang="en-US" sz="2100" smtClean="0">
                <a:solidFill>
                  <a:srgbClr val="000000"/>
                </a:solidFill>
              </a:rPr>
              <a:t>  Integration Planning</a:t>
            </a:r>
            <a:endParaRPr lang="en-US" altLang="en-US" sz="1800" smtClean="0">
              <a:solidFill>
                <a:srgbClr val="000000"/>
              </a:solidFill>
            </a:endParaRPr>
          </a:p>
        </p:txBody>
      </p:sp>
      <p:sp>
        <p:nvSpPr>
          <p:cNvPr id="6155" name="Text Box 23"/>
          <p:cNvSpPr txBox="1">
            <a:spLocks noChangeArrowheads="1"/>
          </p:cNvSpPr>
          <p:nvPr/>
        </p:nvSpPr>
        <p:spPr bwMode="auto">
          <a:xfrm>
            <a:off x="6602280" y="1493841"/>
            <a:ext cx="3047206" cy="1017587"/>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4:</a:t>
            </a:r>
            <a:r>
              <a:rPr lang="en-US" altLang="en-US" sz="2100" smtClean="0">
                <a:solidFill>
                  <a:srgbClr val="000000"/>
                </a:solidFill>
              </a:rPr>
              <a:t>  Implementation</a:t>
            </a:r>
            <a:endParaRPr lang="en-US" altLang="en-US" sz="1800" smtClean="0">
              <a:solidFill>
                <a:srgbClr val="000000"/>
              </a:solidFill>
            </a:endParaRPr>
          </a:p>
        </p:txBody>
      </p:sp>
      <p:sp>
        <p:nvSpPr>
          <p:cNvPr id="6156" name="Text Box 24"/>
          <p:cNvSpPr txBox="1">
            <a:spLocks noChangeArrowheads="1"/>
          </p:cNvSpPr>
          <p:nvPr/>
        </p:nvSpPr>
        <p:spPr bwMode="auto">
          <a:xfrm>
            <a:off x="9302445" y="1493841"/>
            <a:ext cx="2480087" cy="9048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5:</a:t>
            </a:r>
            <a:r>
              <a:rPr lang="en-US" altLang="en-US" sz="2100" smtClean="0">
                <a:solidFill>
                  <a:srgbClr val="000000"/>
                </a:solidFill>
              </a:rPr>
              <a:t>    Post-Deal</a:t>
            </a:r>
            <a:endParaRPr lang="en-US" altLang="en-US" sz="1800" smtClean="0">
              <a:solidFill>
                <a:srgbClr val="000000"/>
              </a:solidFill>
            </a:endParaRPr>
          </a:p>
        </p:txBody>
      </p:sp>
      <p:sp>
        <p:nvSpPr>
          <p:cNvPr id="6157" name="Text Box 25"/>
          <p:cNvSpPr txBox="1">
            <a:spLocks noChangeArrowheads="1"/>
          </p:cNvSpPr>
          <p:nvPr/>
        </p:nvSpPr>
        <p:spPr bwMode="auto">
          <a:xfrm>
            <a:off x="812641" y="1524004"/>
            <a:ext cx="2035703" cy="9048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ts val="600"/>
              </a:spcBef>
              <a:spcAft>
                <a:spcPts val="600"/>
              </a:spcAft>
              <a:buFontTx/>
              <a:buNone/>
            </a:pPr>
            <a:r>
              <a:rPr lang="en-US" altLang="en-US" sz="2100" b="1" smtClean="0">
                <a:solidFill>
                  <a:srgbClr val="000000"/>
                </a:solidFill>
              </a:rPr>
              <a:t>Step 1:</a:t>
            </a:r>
            <a:r>
              <a:rPr lang="en-US" altLang="en-US" sz="2100" smtClean="0">
                <a:solidFill>
                  <a:srgbClr val="000000"/>
                </a:solidFill>
              </a:rPr>
              <a:t>  Pre-Deal</a:t>
            </a:r>
            <a:endParaRPr lang="en-US" altLang="en-US" sz="1800" smtClean="0">
              <a:solidFill>
                <a:srgbClr val="000000"/>
              </a:solidFill>
            </a:endParaRPr>
          </a:p>
        </p:txBody>
      </p:sp>
      <p:sp>
        <p:nvSpPr>
          <p:cNvPr id="6158" name="Text Box 26"/>
          <p:cNvSpPr txBox="1">
            <a:spLocks noChangeArrowheads="1"/>
          </p:cNvSpPr>
          <p:nvPr/>
        </p:nvSpPr>
        <p:spPr bwMode="auto">
          <a:xfrm>
            <a:off x="2742487" y="1524000"/>
            <a:ext cx="2039935" cy="1095375"/>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000000"/>
                </a:solidFill>
                <a:miter lim="800000"/>
                <a:headEnd/>
                <a:tailEnd/>
              </a14:hiddenLine>
            </a:ext>
          </a:extLst>
        </p:spPr>
        <p:txBody>
          <a:bodyPr lIns="97389" tIns="48695" rIns="97389" bIns="48695"/>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2100" b="1" smtClean="0">
                <a:solidFill>
                  <a:srgbClr val="000000"/>
                </a:solidFill>
              </a:rPr>
              <a:t>Step 2:</a:t>
            </a:r>
            <a:r>
              <a:rPr lang="en-US" altLang="en-US" sz="2100" smtClean="0">
                <a:solidFill>
                  <a:srgbClr val="000000"/>
                </a:solidFill>
              </a:rPr>
              <a:t>  Due Diligence</a:t>
            </a:r>
            <a:endParaRPr lang="en-US" altLang="en-US" sz="1800" smtClean="0">
              <a:solidFill>
                <a:srgbClr val="000000"/>
              </a:solidFill>
            </a:endParaRPr>
          </a:p>
        </p:txBody>
      </p:sp>
      <p:sp>
        <p:nvSpPr>
          <p:cNvPr id="6159" name="Rectangle 16"/>
          <p:cNvSpPr>
            <a:spLocks noChangeArrowheads="1"/>
          </p:cNvSpPr>
          <p:nvPr/>
        </p:nvSpPr>
        <p:spPr bwMode="auto">
          <a:xfrm>
            <a:off x="8938473" y="1447800"/>
            <a:ext cx="2844059" cy="1143000"/>
          </a:xfrm>
          <a:prstGeom prst="rect">
            <a:avLst/>
          </a:prstGeom>
          <a:noFill/>
          <a:ln w="3810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Tree>
    <p:extLst>
      <p:ext uri="{BB962C8B-B14F-4D97-AF65-F5344CB8AC3E}">
        <p14:creationId xmlns:p14="http://schemas.microsoft.com/office/powerpoint/2010/main" val="571619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4000" smtClean="0"/>
              <a:t>Sample Tools</a:t>
            </a:r>
            <a:br>
              <a:rPr lang="en-US" altLang="en-US" sz="4000" smtClean="0"/>
            </a:br>
            <a:r>
              <a:rPr lang="en-US" altLang="en-US" sz="2800" smtClean="0"/>
              <a:t>Defining the End State</a:t>
            </a:r>
          </a:p>
        </p:txBody>
      </p:sp>
      <p:sp>
        <p:nvSpPr>
          <p:cNvPr id="7171" name="Line 4"/>
          <p:cNvSpPr>
            <a:spLocks noChangeShapeType="1"/>
          </p:cNvSpPr>
          <p:nvPr/>
        </p:nvSpPr>
        <p:spPr bwMode="auto">
          <a:xfrm flipV="1">
            <a:off x="3859796" y="1752600"/>
            <a:ext cx="10581" cy="37338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IN" sz="1600" smtClean="0">
              <a:solidFill>
                <a:srgbClr val="000000"/>
              </a:solidFill>
            </a:endParaRPr>
          </a:p>
        </p:txBody>
      </p:sp>
      <p:sp>
        <p:nvSpPr>
          <p:cNvPr id="7172" name="Line 5"/>
          <p:cNvSpPr>
            <a:spLocks noChangeShapeType="1"/>
          </p:cNvSpPr>
          <p:nvPr/>
        </p:nvSpPr>
        <p:spPr bwMode="auto">
          <a:xfrm>
            <a:off x="3870376" y="5486400"/>
            <a:ext cx="6286978"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IN" sz="1600" smtClean="0">
              <a:solidFill>
                <a:srgbClr val="000000"/>
              </a:solidFill>
            </a:endParaRPr>
          </a:p>
        </p:txBody>
      </p:sp>
      <p:sp>
        <p:nvSpPr>
          <p:cNvPr id="7173" name="Text Box 6"/>
          <p:cNvSpPr txBox="1">
            <a:spLocks noChangeArrowheads="1"/>
          </p:cNvSpPr>
          <p:nvPr/>
        </p:nvSpPr>
        <p:spPr bwMode="auto">
          <a:xfrm>
            <a:off x="304721" y="2398784"/>
            <a:ext cx="2956214"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600" b="1" smtClean="0">
                <a:solidFill>
                  <a:srgbClr val="000000"/>
                </a:solidFill>
              </a:rPr>
              <a:t>Degree of Change in Acquired Company</a:t>
            </a:r>
          </a:p>
        </p:txBody>
      </p:sp>
      <p:sp>
        <p:nvSpPr>
          <p:cNvPr id="7174" name="Text Box 7"/>
          <p:cNvSpPr txBox="1">
            <a:spLocks noChangeArrowheads="1"/>
          </p:cNvSpPr>
          <p:nvPr/>
        </p:nvSpPr>
        <p:spPr bwMode="auto">
          <a:xfrm>
            <a:off x="3057788" y="1687517"/>
            <a:ext cx="522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400" smtClean="0">
                <a:solidFill>
                  <a:srgbClr val="333399"/>
                </a:solidFill>
              </a:rPr>
              <a:t>high</a:t>
            </a:r>
          </a:p>
        </p:txBody>
      </p:sp>
      <p:sp>
        <p:nvSpPr>
          <p:cNvPr id="7175" name="Text Box 8"/>
          <p:cNvSpPr txBox="1">
            <a:spLocks noChangeArrowheads="1"/>
          </p:cNvSpPr>
          <p:nvPr/>
        </p:nvSpPr>
        <p:spPr bwMode="auto">
          <a:xfrm>
            <a:off x="3159361" y="5181670"/>
            <a:ext cx="4539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400" smtClean="0">
                <a:solidFill>
                  <a:srgbClr val="333399"/>
                </a:solidFill>
              </a:rPr>
              <a:t>low</a:t>
            </a:r>
          </a:p>
        </p:txBody>
      </p:sp>
      <p:sp>
        <p:nvSpPr>
          <p:cNvPr id="7176" name="Text Box 9"/>
          <p:cNvSpPr txBox="1">
            <a:spLocks noChangeArrowheads="1"/>
          </p:cNvSpPr>
          <p:nvPr/>
        </p:nvSpPr>
        <p:spPr bwMode="auto">
          <a:xfrm>
            <a:off x="3878840" y="5562670"/>
            <a:ext cx="4539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400" smtClean="0">
                <a:solidFill>
                  <a:srgbClr val="333399"/>
                </a:solidFill>
              </a:rPr>
              <a:t>low</a:t>
            </a:r>
          </a:p>
        </p:txBody>
      </p:sp>
      <p:sp>
        <p:nvSpPr>
          <p:cNvPr id="7177" name="Text Box 10"/>
          <p:cNvSpPr txBox="1">
            <a:spLocks noChangeArrowheads="1"/>
          </p:cNvSpPr>
          <p:nvPr/>
        </p:nvSpPr>
        <p:spPr bwMode="auto">
          <a:xfrm>
            <a:off x="9566959" y="5562670"/>
            <a:ext cx="522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400" smtClean="0">
                <a:solidFill>
                  <a:srgbClr val="333399"/>
                </a:solidFill>
              </a:rPr>
              <a:t>high</a:t>
            </a:r>
          </a:p>
        </p:txBody>
      </p:sp>
      <p:sp>
        <p:nvSpPr>
          <p:cNvPr id="7178" name="Text Box 11"/>
          <p:cNvSpPr txBox="1">
            <a:spLocks noChangeArrowheads="1"/>
          </p:cNvSpPr>
          <p:nvPr/>
        </p:nvSpPr>
        <p:spPr bwMode="auto">
          <a:xfrm>
            <a:off x="4062942" y="6064250"/>
            <a:ext cx="578969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1600" b="1" smtClean="0">
                <a:solidFill>
                  <a:srgbClr val="000000"/>
                </a:solidFill>
              </a:rPr>
              <a:t>Degree of Change in Acquiring Company</a:t>
            </a:r>
          </a:p>
        </p:txBody>
      </p:sp>
      <p:sp>
        <p:nvSpPr>
          <p:cNvPr id="7179" name="Text Box 12"/>
          <p:cNvSpPr txBox="1">
            <a:spLocks noChangeArrowheads="1"/>
          </p:cNvSpPr>
          <p:nvPr/>
        </p:nvSpPr>
        <p:spPr bwMode="auto">
          <a:xfrm>
            <a:off x="3859794" y="1752601"/>
            <a:ext cx="2539339"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1400" b="1" smtClean="0">
                <a:solidFill>
                  <a:srgbClr val="333399"/>
                </a:solidFill>
              </a:rPr>
              <a:t>Absorption</a:t>
            </a:r>
          </a:p>
          <a:p>
            <a:pPr algn="ctr" fontAlgn="base">
              <a:spcBef>
                <a:spcPct val="0"/>
              </a:spcBef>
              <a:spcAft>
                <a:spcPct val="0"/>
              </a:spcAft>
              <a:buFontTx/>
              <a:buNone/>
            </a:pPr>
            <a:r>
              <a:rPr lang="en-US" altLang="en-US" sz="1200" smtClean="0">
                <a:solidFill>
                  <a:srgbClr val="333399"/>
                </a:solidFill>
              </a:rPr>
              <a:t>Acquired company conforms to acquirer</a:t>
            </a:r>
          </a:p>
        </p:txBody>
      </p:sp>
      <p:sp>
        <p:nvSpPr>
          <p:cNvPr id="7180" name="Text Box 13"/>
          <p:cNvSpPr txBox="1">
            <a:spLocks noChangeArrowheads="1"/>
          </p:cNvSpPr>
          <p:nvPr/>
        </p:nvSpPr>
        <p:spPr bwMode="auto">
          <a:xfrm>
            <a:off x="3859794" y="4664076"/>
            <a:ext cx="2539339"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1400" b="1" smtClean="0">
                <a:solidFill>
                  <a:srgbClr val="333399"/>
                </a:solidFill>
              </a:rPr>
              <a:t>Preservation</a:t>
            </a:r>
          </a:p>
          <a:p>
            <a:pPr algn="ctr" fontAlgn="base">
              <a:spcBef>
                <a:spcPct val="0"/>
              </a:spcBef>
              <a:spcAft>
                <a:spcPct val="0"/>
              </a:spcAft>
              <a:buFontTx/>
              <a:buNone/>
            </a:pPr>
            <a:r>
              <a:rPr lang="en-US" altLang="en-US" sz="1200" smtClean="0">
                <a:solidFill>
                  <a:srgbClr val="333399"/>
                </a:solidFill>
              </a:rPr>
              <a:t>Acquired company remains independent</a:t>
            </a:r>
          </a:p>
        </p:txBody>
      </p:sp>
      <p:sp>
        <p:nvSpPr>
          <p:cNvPr id="7181" name="Text Box 14"/>
          <p:cNvSpPr txBox="1">
            <a:spLocks noChangeArrowheads="1"/>
          </p:cNvSpPr>
          <p:nvPr/>
        </p:nvSpPr>
        <p:spPr bwMode="auto">
          <a:xfrm>
            <a:off x="7922736" y="1752601"/>
            <a:ext cx="2539339"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1400" b="1" smtClean="0">
                <a:solidFill>
                  <a:srgbClr val="333399"/>
                </a:solidFill>
              </a:rPr>
              <a:t>Transformation</a:t>
            </a:r>
          </a:p>
          <a:p>
            <a:pPr algn="ctr" fontAlgn="base">
              <a:spcBef>
                <a:spcPct val="0"/>
              </a:spcBef>
              <a:spcAft>
                <a:spcPct val="0"/>
              </a:spcAft>
              <a:buFontTx/>
              <a:buNone/>
            </a:pPr>
            <a:r>
              <a:rPr lang="en-US" altLang="en-US" sz="1200" smtClean="0">
                <a:solidFill>
                  <a:srgbClr val="333399"/>
                </a:solidFill>
              </a:rPr>
              <a:t>Both companies find new ways to operate</a:t>
            </a:r>
          </a:p>
        </p:txBody>
      </p:sp>
      <p:sp>
        <p:nvSpPr>
          <p:cNvPr id="7182" name="Text Box 15"/>
          <p:cNvSpPr txBox="1">
            <a:spLocks noChangeArrowheads="1"/>
          </p:cNvSpPr>
          <p:nvPr/>
        </p:nvSpPr>
        <p:spPr bwMode="auto">
          <a:xfrm>
            <a:off x="8024311" y="4664076"/>
            <a:ext cx="2539339"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1400" b="1" smtClean="0">
                <a:solidFill>
                  <a:srgbClr val="333399"/>
                </a:solidFill>
              </a:rPr>
              <a:t>Reverse Merger</a:t>
            </a:r>
          </a:p>
          <a:p>
            <a:pPr algn="ctr" fontAlgn="base">
              <a:spcBef>
                <a:spcPct val="0"/>
              </a:spcBef>
              <a:spcAft>
                <a:spcPct val="0"/>
              </a:spcAft>
              <a:buFontTx/>
              <a:buNone/>
            </a:pPr>
            <a:r>
              <a:rPr lang="en-US" altLang="en-US" sz="1200" smtClean="0">
                <a:solidFill>
                  <a:srgbClr val="333399"/>
                </a:solidFill>
              </a:rPr>
              <a:t>Unusual case of acquired firm leadership</a:t>
            </a:r>
          </a:p>
        </p:txBody>
      </p:sp>
      <p:sp>
        <p:nvSpPr>
          <p:cNvPr id="7183" name="Text Box 16"/>
          <p:cNvSpPr txBox="1">
            <a:spLocks noChangeArrowheads="1"/>
          </p:cNvSpPr>
          <p:nvPr/>
        </p:nvSpPr>
        <p:spPr bwMode="auto">
          <a:xfrm>
            <a:off x="5992840" y="3063946"/>
            <a:ext cx="2539339"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1400" b="1" smtClean="0">
                <a:solidFill>
                  <a:srgbClr val="333399"/>
                </a:solidFill>
              </a:rPr>
              <a:t>Best of Both</a:t>
            </a:r>
          </a:p>
          <a:p>
            <a:pPr algn="ctr" fontAlgn="base">
              <a:spcBef>
                <a:spcPct val="0"/>
              </a:spcBef>
              <a:spcAft>
                <a:spcPct val="0"/>
              </a:spcAft>
              <a:buFontTx/>
              <a:buNone/>
            </a:pPr>
            <a:r>
              <a:rPr lang="en-US" altLang="en-US" sz="1200" smtClean="0">
                <a:solidFill>
                  <a:srgbClr val="333399"/>
                </a:solidFill>
              </a:rPr>
              <a:t>Additive from both sides</a:t>
            </a:r>
          </a:p>
        </p:txBody>
      </p:sp>
      <p:sp>
        <p:nvSpPr>
          <p:cNvPr id="7184" name="Text Box 19"/>
          <p:cNvSpPr txBox="1">
            <a:spLocks noChangeArrowheads="1"/>
          </p:cNvSpPr>
          <p:nvPr/>
        </p:nvSpPr>
        <p:spPr bwMode="auto">
          <a:xfrm>
            <a:off x="203150" y="6372296"/>
            <a:ext cx="195438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000" i="1" smtClean="0">
                <a:solidFill>
                  <a:srgbClr val="000000"/>
                </a:solidFill>
              </a:rPr>
              <a:t>*Mitchell Marks, Joining Forces</a:t>
            </a:r>
          </a:p>
        </p:txBody>
      </p:sp>
    </p:spTree>
    <p:extLst>
      <p:ext uri="{BB962C8B-B14F-4D97-AF65-F5344CB8AC3E}">
        <p14:creationId xmlns:p14="http://schemas.microsoft.com/office/powerpoint/2010/main" val="3101245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
          <p:cNvSpPr>
            <a:spLocks noChangeArrowheads="1"/>
          </p:cNvSpPr>
          <p:nvPr/>
        </p:nvSpPr>
        <p:spPr bwMode="auto">
          <a:xfrm>
            <a:off x="8227457" y="1676400"/>
            <a:ext cx="3555074" cy="4724400"/>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8195" name="AutoShape 9"/>
          <p:cNvSpPr>
            <a:spLocks noChangeArrowheads="1"/>
          </p:cNvSpPr>
          <p:nvPr/>
        </p:nvSpPr>
        <p:spPr bwMode="auto">
          <a:xfrm>
            <a:off x="4266089" y="1676400"/>
            <a:ext cx="4164515" cy="4724400"/>
          </a:xfrm>
          <a:prstGeom prst="rightArrowCallout">
            <a:avLst>
              <a:gd name="adj1" fmla="val 37805"/>
              <a:gd name="adj2" fmla="val 37805"/>
              <a:gd name="adj3" fmla="val 16667"/>
              <a:gd name="adj4" fmla="val 77509"/>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8196" name="AutoShape 7"/>
          <p:cNvSpPr>
            <a:spLocks noChangeArrowheads="1"/>
          </p:cNvSpPr>
          <p:nvPr/>
        </p:nvSpPr>
        <p:spPr bwMode="auto">
          <a:xfrm>
            <a:off x="304722" y="1676400"/>
            <a:ext cx="4164515" cy="4724400"/>
          </a:xfrm>
          <a:prstGeom prst="rightArrowCallout">
            <a:avLst>
              <a:gd name="adj1" fmla="val 37805"/>
              <a:gd name="adj2" fmla="val 37805"/>
              <a:gd name="adj3" fmla="val 16667"/>
              <a:gd name="adj4" fmla="val 77509"/>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IN" altLang="en-US" sz="1600" smtClean="0">
              <a:solidFill>
                <a:srgbClr val="000000"/>
              </a:solidFill>
            </a:endParaRPr>
          </a:p>
        </p:txBody>
      </p:sp>
      <p:sp>
        <p:nvSpPr>
          <p:cNvPr id="8197" name="Rectangle 2"/>
          <p:cNvSpPr>
            <a:spLocks noGrp="1" noChangeArrowheads="1"/>
          </p:cNvSpPr>
          <p:nvPr>
            <p:ph type="title"/>
          </p:nvPr>
        </p:nvSpPr>
        <p:spPr/>
        <p:txBody>
          <a:bodyPr/>
          <a:lstStyle/>
          <a:p>
            <a:pPr eaLnBrk="1" hangingPunct="1"/>
            <a:r>
              <a:rPr lang="en-US" altLang="en-US" sz="4000" smtClean="0"/>
              <a:t>Sample Tools</a:t>
            </a:r>
            <a:br>
              <a:rPr lang="en-US" altLang="en-US" sz="4000" smtClean="0"/>
            </a:br>
            <a:r>
              <a:rPr lang="en-US" altLang="en-US" sz="2800" smtClean="0"/>
              <a:t>What to Look for in Due Diligence</a:t>
            </a:r>
            <a:endParaRPr lang="en-US" altLang="en-US" sz="2000" smtClean="0"/>
          </a:p>
        </p:txBody>
      </p:sp>
      <p:sp>
        <p:nvSpPr>
          <p:cNvPr id="8198" name="Rectangle 3"/>
          <p:cNvSpPr>
            <a:spLocks noGrp="1" noChangeArrowheads="1"/>
          </p:cNvSpPr>
          <p:nvPr>
            <p:ph type="body" idx="1"/>
          </p:nvPr>
        </p:nvSpPr>
        <p:spPr>
          <a:xfrm>
            <a:off x="304722" y="1676400"/>
            <a:ext cx="3351927" cy="4800600"/>
          </a:xfrm>
        </p:spPr>
        <p:txBody>
          <a:bodyPr/>
          <a:lstStyle/>
          <a:p>
            <a:pPr marL="0" indent="0" eaLnBrk="1" hangingPunct="1">
              <a:lnSpc>
                <a:spcPct val="90000"/>
              </a:lnSpc>
              <a:buFontTx/>
              <a:buNone/>
            </a:pPr>
            <a:r>
              <a:rPr lang="en-US" altLang="en-US" sz="1800" b="1" smtClean="0">
                <a:solidFill>
                  <a:schemeClr val="accent2"/>
                </a:solidFill>
              </a:rPr>
              <a:t>What to get</a:t>
            </a:r>
          </a:p>
          <a:p>
            <a:pPr marL="228600" lvl="1" indent="-114300" eaLnBrk="1" hangingPunct="1">
              <a:lnSpc>
                <a:spcPct val="90000"/>
              </a:lnSpc>
            </a:pPr>
            <a:r>
              <a:rPr lang="en-US" altLang="en-US" sz="1200" smtClean="0"/>
              <a:t>Census info</a:t>
            </a:r>
          </a:p>
          <a:p>
            <a:pPr marL="228600" lvl="1" indent="-114300" eaLnBrk="1" hangingPunct="1">
              <a:lnSpc>
                <a:spcPct val="90000"/>
              </a:lnSpc>
            </a:pPr>
            <a:r>
              <a:rPr lang="en-US" altLang="en-US" sz="1200" smtClean="0"/>
              <a:t>Benefits plans </a:t>
            </a:r>
            <a:r>
              <a:rPr lang="en-US" altLang="en-US" sz="1000" smtClean="0"/>
              <a:t>(e.g., </a:t>
            </a:r>
            <a:r>
              <a:rPr lang="en-US" altLang="en-US" sz="1200" smtClean="0"/>
              <a:t>Defined contribution, Defined benefit, Health &amp; Wellness benefits, Disability)</a:t>
            </a:r>
          </a:p>
          <a:p>
            <a:pPr marL="228600" lvl="1" indent="-114300" eaLnBrk="1" hangingPunct="1">
              <a:lnSpc>
                <a:spcPct val="90000"/>
              </a:lnSpc>
            </a:pPr>
            <a:r>
              <a:rPr lang="en-US" altLang="en-US" sz="1200" smtClean="0"/>
              <a:t>Compensation plans (including exec plans, stock, severance)</a:t>
            </a:r>
          </a:p>
          <a:p>
            <a:pPr marL="228600" lvl="1" indent="-114300" eaLnBrk="1" hangingPunct="1">
              <a:lnSpc>
                <a:spcPct val="90000"/>
              </a:lnSpc>
            </a:pPr>
            <a:r>
              <a:rPr lang="en-US" altLang="en-US" sz="1200" smtClean="0"/>
              <a:t>Employment agreements</a:t>
            </a:r>
          </a:p>
          <a:p>
            <a:pPr marL="228600" lvl="1" indent="-114300" eaLnBrk="1" hangingPunct="1">
              <a:lnSpc>
                <a:spcPct val="90000"/>
              </a:lnSpc>
            </a:pPr>
            <a:r>
              <a:rPr lang="en-US" altLang="en-US" sz="1200" smtClean="0"/>
              <a:t>Union Contracts</a:t>
            </a:r>
          </a:p>
          <a:p>
            <a:pPr marL="228600" lvl="1" indent="-114300" eaLnBrk="1" hangingPunct="1">
              <a:lnSpc>
                <a:spcPct val="90000"/>
              </a:lnSpc>
            </a:pPr>
            <a:r>
              <a:rPr lang="en-US" altLang="en-US" sz="1200" smtClean="0"/>
              <a:t>Org Structure (e.g., org design, headcount, mgmt layers, centralized/decentralized, staff/line ratios)</a:t>
            </a:r>
          </a:p>
          <a:p>
            <a:pPr marL="228600" lvl="1" indent="-114300" eaLnBrk="1" hangingPunct="1">
              <a:lnSpc>
                <a:spcPct val="90000"/>
              </a:lnSpc>
            </a:pPr>
            <a:r>
              <a:rPr lang="en-US" altLang="en-US" sz="1200" smtClean="0"/>
              <a:t>HR Compliance risks</a:t>
            </a:r>
          </a:p>
          <a:p>
            <a:pPr marL="228600" lvl="1" indent="-114300" eaLnBrk="1" hangingPunct="1">
              <a:lnSpc>
                <a:spcPct val="90000"/>
              </a:lnSpc>
            </a:pPr>
            <a:r>
              <a:rPr lang="en-US" altLang="en-US" sz="1200" smtClean="0"/>
              <a:t>Pending employment lawsuits</a:t>
            </a:r>
          </a:p>
          <a:p>
            <a:pPr marL="228600" lvl="1" indent="-114300" eaLnBrk="1" hangingPunct="1">
              <a:lnSpc>
                <a:spcPct val="90000"/>
              </a:lnSpc>
            </a:pPr>
            <a:r>
              <a:rPr lang="en-US" altLang="en-US" sz="1200" smtClean="0"/>
              <a:t>Turnover</a:t>
            </a:r>
          </a:p>
          <a:p>
            <a:pPr marL="228600" lvl="1" indent="-114300" eaLnBrk="1" hangingPunct="1">
              <a:lnSpc>
                <a:spcPct val="90000"/>
              </a:lnSpc>
            </a:pPr>
            <a:r>
              <a:rPr lang="en-US" altLang="en-US" sz="1200" smtClean="0"/>
              <a:t>Open requisitions</a:t>
            </a:r>
          </a:p>
          <a:p>
            <a:pPr marL="228600" lvl="1" indent="-114300" eaLnBrk="1" hangingPunct="1">
              <a:lnSpc>
                <a:spcPct val="90000"/>
              </a:lnSpc>
            </a:pPr>
            <a:r>
              <a:rPr lang="en-US" altLang="en-US" sz="1200" smtClean="0"/>
              <a:t>HR technology systems</a:t>
            </a:r>
          </a:p>
          <a:p>
            <a:pPr marL="228600" lvl="1" indent="-114300" eaLnBrk="1" hangingPunct="1">
              <a:lnSpc>
                <a:spcPct val="90000"/>
              </a:lnSpc>
            </a:pPr>
            <a:r>
              <a:rPr lang="en-US" altLang="en-US" sz="1200" smtClean="0"/>
              <a:t>HR contracts/vendor obligations</a:t>
            </a:r>
          </a:p>
          <a:p>
            <a:pPr marL="228600" lvl="1" indent="-114300" eaLnBrk="1" hangingPunct="1">
              <a:lnSpc>
                <a:spcPct val="90000"/>
              </a:lnSpc>
            </a:pPr>
            <a:r>
              <a:rPr lang="en-US" altLang="en-US" sz="1200" smtClean="0"/>
              <a:t>HR Policies</a:t>
            </a:r>
          </a:p>
          <a:p>
            <a:pPr marL="228600" lvl="1" indent="-114300" eaLnBrk="1" hangingPunct="1">
              <a:lnSpc>
                <a:spcPct val="90000"/>
              </a:lnSpc>
            </a:pPr>
            <a:r>
              <a:rPr lang="en-US" altLang="en-US" sz="1200" smtClean="0"/>
              <a:t>Leadership/Mgmt practices</a:t>
            </a:r>
          </a:p>
          <a:p>
            <a:pPr marL="228600" lvl="1" indent="-114300" eaLnBrk="1" hangingPunct="1">
              <a:lnSpc>
                <a:spcPct val="90000"/>
              </a:lnSpc>
            </a:pPr>
            <a:r>
              <a:rPr lang="en-US" altLang="en-US" sz="1200" smtClean="0"/>
              <a:t>Values</a:t>
            </a:r>
          </a:p>
        </p:txBody>
      </p:sp>
      <p:sp>
        <p:nvSpPr>
          <p:cNvPr id="8199" name="Rectangle 4"/>
          <p:cNvSpPr>
            <a:spLocks noChangeArrowheads="1"/>
          </p:cNvSpPr>
          <p:nvPr/>
        </p:nvSpPr>
        <p:spPr bwMode="auto">
          <a:xfrm>
            <a:off x="4266090" y="1676402"/>
            <a:ext cx="335192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charset="0"/>
              </a:defRPr>
            </a:lvl1pPr>
            <a:lvl2pPr marL="282575" indent="-168275">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Aft>
                <a:spcPct val="0"/>
              </a:spcAft>
              <a:buFontTx/>
              <a:buNone/>
            </a:pPr>
            <a:r>
              <a:rPr lang="en-US" altLang="en-US" sz="1800" b="1" smtClean="0">
                <a:solidFill>
                  <a:srgbClr val="333399"/>
                </a:solidFill>
              </a:rPr>
              <a:t>What to look for</a:t>
            </a:r>
          </a:p>
          <a:p>
            <a:pPr lvl="1" fontAlgn="base">
              <a:spcAft>
                <a:spcPct val="0"/>
              </a:spcAft>
            </a:pPr>
            <a:r>
              <a:rPr lang="en-US" altLang="en-US" sz="1200" smtClean="0">
                <a:solidFill>
                  <a:srgbClr val="000000"/>
                </a:solidFill>
              </a:rPr>
              <a:t>Assets</a:t>
            </a:r>
          </a:p>
          <a:p>
            <a:pPr lvl="1" fontAlgn="base">
              <a:spcAft>
                <a:spcPct val="0"/>
              </a:spcAft>
            </a:pPr>
            <a:r>
              <a:rPr lang="en-US" altLang="en-US" sz="1200" smtClean="0">
                <a:solidFill>
                  <a:srgbClr val="000000"/>
                </a:solidFill>
              </a:rPr>
              <a:t>Liabilities and expenses</a:t>
            </a:r>
          </a:p>
          <a:p>
            <a:pPr lvl="1" fontAlgn="base">
              <a:spcAft>
                <a:spcPct val="0"/>
              </a:spcAft>
            </a:pPr>
            <a:r>
              <a:rPr lang="en-US" altLang="en-US" sz="1200" smtClean="0">
                <a:solidFill>
                  <a:srgbClr val="000000"/>
                </a:solidFill>
              </a:rPr>
              <a:t>Potential cost savings</a:t>
            </a:r>
          </a:p>
          <a:p>
            <a:pPr lvl="1" fontAlgn="base">
              <a:spcAft>
                <a:spcPct val="0"/>
              </a:spcAft>
            </a:pPr>
            <a:r>
              <a:rPr lang="en-US" altLang="en-US" sz="1200" smtClean="0">
                <a:solidFill>
                  <a:srgbClr val="000000"/>
                </a:solidFill>
              </a:rPr>
              <a:t>Potential synergies</a:t>
            </a:r>
          </a:p>
          <a:p>
            <a:pPr lvl="1" fontAlgn="base">
              <a:spcAft>
                <a:spcPct val="0"/>
              </a:spcAft>
            </a:pPr>
            <a:r>
              <a:rPr lang="en-US" altLang="en-US" sz="1200" smtClean="0">
                <a:solidFill>
                  <a:srgbClr val="000000"/>
                </a:solidFill>
              </a:rPr>
              <a:t>Substantiation of financial records</a:t>
            </a:r>
          </a:p>
          <a:p>
            <a:pPr lvl="1" fontAlgn="base">
              <a:spcAft>
                <a:spcPct val="0"/>
              </a:spcAft>
            </a:pPr>
            <a:r>
              <a:rPr lang="en-US" altLang="en-US" sz="1200" smtClean="0">
                <a:solidFill>
                  <a:srgbClr val="000000"/>
                </a:solidFill>
              </a:rPr>
              <a:t>Organization fit</a:t>
            </a:r>
          </a:p>
          <a:p>
            <a:pPr lvl="1" fontAlgn="base">
              <a:spcAft>
                <a:spcPct val="0"/>
              </a:spcAft>
            </a:pPr>
            <a:r>
              <a:rPr lang="en-US" altLang="en-US" sz="1200" smtClean="0">
                <a:solidFill>
                  <a:srgbClr val="000000"/>
                </a:solidFill>
              </a:rPr>
              <a:t>Cultural norms and values</a:t>
            </a:r>
          </a:p>
          <a:p>
            <a:pPr lvl="1" fontAlgn="base">
              <a:spcAft>
                <a:spcPct val="0"/>
              </a:spcAft>
            </a:pPr>
            <a:r>
              <a:rPr lang="en-US" altLang="en-US" sz="1200" smtClean="0">
                <a:solidFill>
                  <a:srgbClr val="000000"/>
                </a:solidFill>
              </a:rPr>
              <a:t>Technology</a:t>
            </a:r>
          </a:p>
          <a:p>
            <a:pPr lvl="1" fontAlgn="base">
              <a:spcAft>
                <a:spcPct val="0"/>
              </a:spcAft>
            </a:pPr>
            <a:r>
              <a:rPr lang="en-US" altLang="en-US" sz="1200" smtClean="0">
                <a:solidFill>
                  <a:srgbClr val="000000"/>
                </a:solidFill>
              </a:rPr>
              <a:t>HR capabilities</a:t>
            </a:r>
          </a:p>
          <a:p>
            <a:pPr lvl="1" fontAlgn="base">
              <a:spcAft>
                <a:spcPct val="0"/>
              </a:spcAft>
            </a:pPr>
            <a:r>
              <a:rPr lang="en-US" altLang="en-US" sz="1200" smtClean="0">
                <a:solidFill>
                  <a:srgbClr val="000000"/>
                </a:solidFill>
              </a:rPr>
              <a:t>HR fit</a:t>
            </a:r>
          </a:p>
          <a:p>
            <a:pPr lvl="1" fontAlgn="base">
              <a:spcAft>
                <a:spcPct val="0"/>
              </a:spcAft>
            </a:pPr>
            <a:r>
              <a:rPr lang="en-US" altLang="en-US" sz="1200" smtClean="0">
                <a:solidFill>
                  <a:srgbClr val="000000"/>
                </a:solidFill>
              </a:rPr>
              <a:t>Depth of management talent</a:t>
            </a:r>
          </a:p>
          <a:p>
            <a:pPr lvl="1" fontAlgn="base">
              <a:spcAft>
                <a:spcPct val="0"/>
              </a:spcAft>
            </a:pPr>
            <a:r>
              <a:rPr lang="en-US" altLang="en-US" sz="1200" smtClean="0">
                <a:solidFill>
                  <a:srgbClr val="000000"/>
                </a:solidFill>
              </a:rPr>
              <a:t>Talent Retention</a:t>
            </a:r>
          </a:p>
          <a:p>
            <a:pPr lvl="1" fontAlgn="base">
              <a:spcAft>
                <a:spcPct val="0"/>
              </a:spcAft>
            </a:pPr>
            <a:r>
              <a:rPr lang="en-US" altLang="en-US" sz="1200" smtClean="0">
                <a:solidFill>
                  <a:srgbClr val="000000"/>
                </a:solidFill>
              </a:rPr>
              <a:t>Motives and mindset of management team</a:t>
            </a:r>
          </a:p>
          <a:p>
            <a:pPr lvl="1" fontAlgn="base">
              <a:spcAft>
                <a:spcPct val="0"/>
              </a:spcAft>
            </a:pPr>
            <a:r>
              <a:rPr lang="en-US" altLang="en-US" sz="1200" smtClean="0">
                <a:solidFill>
                  <a:srgbClr val="000000"/>
                </a:solidFill>
              </a:rPr>
              <a:t>Labor relations issues</a:t>
            </a:r>
          </a:p>
          <a:p>
            <a:pPr lvl="1" fontAlgn="base">
              <a:spcAft>
                <a:spcPct val="0"/>
              </a:spcAft>
            </a:pPr>
            <a:r>
              <a:rPr lang="en-US" altLang="en-US" sz="1200" smtClean="0">
                <a:solidFill>
                  <a:srgbClr val="000000"/>
                </a:solidFill>
              </a:rPr>
              <a:t>Integration risk</a:t>
            </a:r>
          </a:p>
          <a:p>
            <a:pPr lvl="1" fontAlgn="base">
              <a:spcAft>
                <a:spcPct val="0"/>
              </a:spcAft>
            </a:pPr>
            <a:r>
              <a:rPr lang="en-US" altLang="en-US" sz="1200" smtClean="0">
                <a:solidFill>
                  <a:srgbClr val="000000"/>
                </a:solidFill>
              </a:rPr>
              <a:t>Fit with business case and integration strategy</a:t>
            </a:r>
          </a:p>
          <a:p>
            <a:pPr fontAlgn="base">
              <a:spcAft>
                <a:spcPct val="0"/>
              </a:spcAft>
              <a:buFontTx/>
              <a:buNone/>
            </a:pPr>
            <a:endParaRPr lang="en-US" altLang="en-US" sz="1400" smtClean="0">
              <a:solidFill>
                <a:srgbClr val="000000"/>
              </a:solidFill>
            </a:endParaRPr>
          </a:p>
        </p:txBody>
      </p:sp>
      <p:sp>
        <p:nvSpPr>
          <p:cNvPr id="8200" name="Rectangle 5"/>
          <p:cNvSpPr>
            <a:spLocks noChangeArrowheads="1"/>
          </p:cNvSpPr>
          <p:nvPr/>
        </p:nvSpPr>
        <p:spPr bwMode="auto">
          <a:xfrm>
            <a:off x="8125883" y="1676400"/>
            <a:ext cx="3656648"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charset="0"/>
              </a:defRPr>
            </a:lvl1pPr>
            <a:lvl2pPr marL="282575" indent="-168275">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Aft>
                <a:spcPct val="0"/>
              </a:spcAft>
              <a:buFontTx/>
              <a:buNone/>
            </a:pPr>
            <a:r>
              <a:rPr lang="en-US" altLang="en-US" sz="1800" b="1" smtClean="0">
                <a:solidFill>
                  <a:srgbClr val="333399"/>
                </a:solidFill>
              </a:rPr>
              <a:t>Examples of how to get it in a friendly deal:</a:t>
            </a:r>
          </a:p>
          <a:p>
            <a:pPr lvl="1" fontAlgn="base">
              <a:spcAft>
                <a:spcPct val="0"/>
              </a:spcAft>
            </a:pPr>
            <a:r>
              <a:rPr lang="en-US" altLang="en-US" sz="1200" smtClean="0">
                <a:solidFill>
                  <a:srgbClr val="000000"/>
                </a:solidFill>
              </a:rPr>
              <a:t>Employee attitude surveys</a:t>
            </a:r>
          </a:p>
          <a:p>
            <a:pPr lvl="1" fontAlgn="base">
              <a:spcAft>
                <a:spcPct val="0"/>
              </a:spcAft>
            </a:pPr>
            <a:r>
              <a:rPr lang="en-US" altLang="en-US" sz="1200" smtClean="0">
                <a:solidFill>
                  <a:srgbClr val="000000"/>
                </a:solidFill>
              </a:rPr>
              <a:t>Performance reviews</a:t>
            </a:r>
          </a:p>
          <a:p>
            <a:pPr lvl="1" fontAlgn="base">
              <a:spcAft>
                <a:spcPct val="0"/>
              </a:spcAft>
            </a:pPr>
            <a:r>
              <a:rPr lang="en-US" altLang="en-US" sz="1200" smtClean="0">
                <a:solidFill>
                  <a:srgbClr val="000000"/>
                </a:solidFill>
              </a:rPr>
              <a:t>Succession plans </a:t>
            </a:r>
          </a:p>
          <a:p>
            <a:pPr lvl="1" fontAlgn="base">
              <a:spcAft>
                <a:spcPct val="0"/>
              </a:spcAft>
            </a:pPr>
            <a:r>
              <a:rPr lang="en-US" altLang="en-US" sz="1200" smtClean="0">
                <a:solidFill>
                  <a:srgbClr val="000000"/>
                </a:solidFill>
              </a:rPr>
              <a:t>HR metrics &amp; systems (e.g., HRIS, Diversity, Staffing)</a:t>
            </a:r>
          </a:p>
          <a:p>
            <a:pPr lvl="1" fontAlgn="base">
              <a:spcAft>
                <a:spcPct val="0"/>
              </a:spcAft>
            </a:pPr>
            <a:r>
              <a:rPr lang="en-US" altLang="en-US" sz="1200" smtClean="0">
                <a:solidFill>
                  <a:srgbClr val="000000"/>
                </a:solidFill>
              </a:rPr>
              <a:t>Company communications</a:t>
            </a:r>
          </a:p>
          <a:p>
            <a:pPr lvl="1" fontAlgn="base">
              <a:spcAft>
                <a:spcPct val="0"/>
              </a:spcAft>
            </a:pPr>
            <a:r>
              <a:rPr lang="en-US" altLang="en-US" sz="1200" smtClean="0">
                <a:solidFill>
                  <a:srgbClr val="000000"/>
                </a:solidFill>
              </a:rPr>
              <a:t>Policy manuals and employee handbooks</a:t>
            </a:r>
          </a:p>
          <a:p>
            <a:pPr lvl="1" fontAlgn="base">
              <a:spcAft>
                <a:spcPct val="0"/>
              </a:spcAft>
            </a:pPr>
            <a:r>
              <a:rPr lang="en-US" altLang="en-US" sz="1200" smtClean="0">
                <a:solidFill>
                  <a:srgbClr val="000000"/>
                </a:solidFill>
              </a:rPr>
              <a:t>Organization Charts</a:t>
            </a:r>
          </a:p>
          <a:p>
            <a:pPr lvl="1" fontAlgn="base">
              <a:spcAft>
                <a:spcPct val="0"/>
              </a:spcAft>
              <a:buFontTx/>
              <a:buNone/>
            </a:pPr>
            <a:endParaRPr lang="en-US" altLang="en-US" sz="1600" smtClean="0">
              <a:solidFill>
                <a:srgbClr val="000000"/>
              </a:solidFill>
            </a:endParaRPr>
          </a:p>
        </p:txBody>
      </p:sp>
      <p:sp>
        <p:nvSpPr>
          <p:cNvPr id="8201" name="Rectangle 6"/>
          <p:cNvSpPr>
            <a:spLocks noChangeArrowheads="1"/>
          </p:cNvSpPr>
          <p:nvPr/>
        </p:nvSpPr>
        <p:spPr bwMode="auto">
          <a:xfrm>
            <a:off x="8227457" y="4495800"/>
            <a:ext cx="3656648"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charset="0"/>
              </a:defRPr>
            </a:lvl1pPr>
            <a:lvl2pPr marL="282575" indent="-168275">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Aft>
                <a:spcPct val="0"/>
              </a:spcAft>
              <a:buFontTx/>
              <a:buNone/>
            </a:pPr>
            <a:r>
              <a:rPr lang="en-US" altLang="en-US" sz="1800" b="1" smtClean="0">
                <a:solidFill>
                  <a:srgbClr val="333399"/>
                </a:solidFill>
              </a:rPr>
              <a:t>Examples of how to get it in an unfriendly deal:</a:t>
            </a:r>
          </a:p>
          <a:p>
            <a:pPr lvl="1" fontAlgn="base">
              <a:spcAft>
                <a:spcPct val="0"/>
              </a:spcAft>
              <a:buFontTx/>
              <a:buChar char="-"/>
            </a:pPr>
            <a:r>
              <a:rPr lang="en-US" altLang="en-US" sz="1200" smtClean="0">
                <a:solidFill>
                  <a:srgbClr val="000000"/>
                </a:solidFill>
              </a:rPr>
              <a:t>Published reports and news stories</a:t>
            </a:r>
          </a:p>
          <a:p>
            <a:pPr lvl="1" fontAlgn="base">
              <a:spcAft>
                <a:spcPct val="0"/>
              </a:spcAft>
              <a:buFontTx/>
              <a:buChar char="-"/>
            </a:pPr>
            <a:r>
              <a:rPr lang="en-US" altLang="en-US" sz="1200" smtClean="0">
                <a:solidFill>
                  <a:srgbClr val="000000"/>
                </a:solidFill>
              </a:rPr>
              <a:t>Exes or employees who have left</a:t>
            </a:r>
          </a:p>
          <a:p>
            <a:pPr lvl="1" fontAlgn="base">
              <a:spcAft>
                <a:spcPct val="0"/>
              </a:spcAft>
              <a:buFontTx/>
              <a:buChar char="-"/>
            </a:pPr>
            <a:r>
              <a:rPr lang="en-US" altLang="en-US" sz="1200" smtClean="0">
                <a:solidFill>
                  <a:srgbClr val="000000"/>
                </a:solidFill>
              </a:rPr>
              <a:t>Customers and suppliers</a:t>
            </a:r>
          </a:p>
          <a:p>
            <a:pPr lvl="1" fontAlgn="base">
              <a:spcAft>
                <a:spcPct val="0"/>
              </a:spcAft>
              <a:buFontTx/>
              <a:buChar char="-"/>
            </a:pPr>
            <a:r>
              <a:rPr lang="en-US" altLang="en-US" sz="1200" smtClean="0">
                <a:solidFill>
                  <a:srgbClr val="000000"/>
                </a:solidFill>
              </a:rPr>
              <a:t>Researchers, recruiters, retirees and other 3</a:t>
            </a:r>
            <a:r>
              <a:rPr lang="en-US" altLang="en-US" sz="1200" baseline="30000" smtClean="0">
                <a:solidFill>
                  <a:srgbClr val="000000"/>
                </a:solidFill>
              </a:rPr>
              <a:t>rd</a:t>
            </a:r>
            <a:r>
              <a:rPr lang="en-US" altLang="en-US" sz="1200" smtClean="0">
                <a:solidFill>
                  <a:srgbClr val="000000"/>
                </a:solidFill>
              </a:rPr>
              <a:t> parties</a:t>
            </a:r>
          </a:p>
          <a:p>
            <a:pPr fontAlgn="base">
              <a:spcAft>
                <a:spcPct val="0"/>
              </a:spcAft>
              <a:buFontTx/>
              <a:buNone/>
            </a:pPr>
            <a:endParaRPr lang="en-US" altLang="en-US" sz="1400" smtClean="0">
              <a:solidFill>
                <a:srgbClr val="000000"/>
              </a:solidFill>
            </a:endParaRPr>
          </a:p>
        </p:txBody>
      </p:sp>
      <p:sp>
        <p:nvSpPr>
          <p:cNvPr id="8202" name="Text Box 11"/>
          <p:cNvSpPr txBox="1">
            <a:spLocks noChangeArrowheads="1"/>
          </p:cNvSpPr>
          <p:nvPr/>
        </p:nvSpPr>
        <p:spPr bwMode="auto">
          <a:xfrm>
            <a:off x="203150" y="6537386"/>
            <a:ext cx="31854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000" i="1" smtClean="0">
                <a:solidFill>
                  <a:srgbClr val="000000"/>
                </a:solidFill>
              </a:rPr>
              <a:t>*Based on the work of Mitchell Marks, Joining Forces</a:t>
            </a:r>
          </a:p>
        </p:txBody>
      </p:sp>
    </p:spTree>
    <p:extLst>
      <p:ext uri="{BB962C8B-B14F-4D97-AF65-F5344CB8AC3E}">
        <p14:creationId xmlns:p14="http://schemas.microsoft.com/office/powerpoint/2010/main" val="2181191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z="4000" smtClean="0"/>
              <a:t>Sample Tools</a:t>
            </a:r>
            <a:br>
              <a:rPr lang="en-US" altLang="en-US" sz="4000" smtClean="0"/>
            </a:br>
            <a:r>
              <a:rPr lang="en-US" altLang="en-US" sz="2800" smtClean="0"/>
              <a:t>HR Due Diligence Update </a:t>
            </a:r>
          </a:p>
        </p:txBody>
      </p:sp>
      <p:sp>
        <p:nvSpPr>
          <p:cNvPr id="12291" name="Text Box 4"/>
          <p:cNvSpPr txBox="1">
            <a:spLocks noChangeArrowheads="1"/>
          </p:cNvSpPr>
          <p:nvPr/>
        </p:nvSpPr>
        <p:spPr bwMode="auto">
          <a:xfrm>
            <a:off x="1218882" y="1855788"/>
            <a:ext cx="9547913"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indent="-2222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200000"/>
              </a:spcBef>
              <a:spcAft>
                <a:spcPct val="0"/>
              </a:spcAft>
              <a:buFontTx/>
              <a:buNone/>
            </a:pPr>
            <a:r>
              <a:rPr lang="en-US" altLang="en-US" sz="2400" dirty="0" smtClean="0">
                <a:solidFill>
                  <a:srgbClr val="000000"/>
                </a:solidFill>
              </a:rPr>
              <a:t>A PowerPoint Template Including:</a:t>
            </a:r>
          </a:p>
          <a:p>
            <a:pPr lvl="1" fontAlgn="base">
              <a:spcBef>
                <a:spcPct val="100000"/>
              </a:spcBef>
              <a:spcAft>
                <a:spcPct val="0"/>
              </a:spcAft>
              <a:buFontTx/>
              <a:buChar char="•"/>
            </a:pPr>
            <a:r>
              <a:rPr lang="en-US" altLang="en-US" sz="2000" dirty="0" smtClean="0">
                <a:solidFill>
                  <a:srgbClr val="333399"/>
                </a:solidFill>
              </a:rPr>
              <a:t>What do we know?</a:t>
            </a:r>
          </a:p>
          <a:p>
            <a:pPr lvl="1" fontAlgn="base">
              <a:spcBef>
                <a:spcPct val="100000"/>
              </a:spcBef>
              <a:spcAft>
                <a:spcPct val="0"/>
              </a:spcAft>
              <a:buFontTx/>
              <a:buChar char="•"/>
            </a:pPr>
            <a:r>
              <a:rPr lang="en-US" altLang="en-US" sz="2000" dirty="0" smtClean="0">
                <a:solidFill>
                  <a:srgbClr val="333399"/>
                </a:solidFill>
              </a:rPr>
              <a:t>What do we assume?</a:t>
            </a:r>
          </a:p>
          <a:p>
            <a:pPr lvl="1" fontAlgn="base">
              <a:spcBef>
                <a:spcPct val="100000"/>
              </a:spcBef>
              <a:spcAft>
                <a:spcPct val="0"/>
              </a:spcAft>
              <a:buFontTx/>
              <a:buChar char="•"/>
            </a:pPr>
            <a:r>
              <a:rPr lang="en-US" altLang="en-US" sz="2000" dirty="0" smtClean="0">
                <a:solidFill>
                  <a:srgbClr val="333399"/>
                </a:solidFill>
              </a:rPr>
              <a:t>What are the implications to the strategy?</a:t>
            </a:r>
          </a:p>
          <a:p>
            <a:pPr lvl="1" fontAlgn="base">
              <a:spcBef>
                <a:spcPct val="100000"/>
              </a:spcBef>
              <a:spcAft>
                <a:spcPct val="0"/>
              </a:spcAft>
              <a:buFontTx/>
              <a:buChar char="•"/>
            </a:pPr>
            <a:r>
              <a:rPr lang="en-US" altLang="en-US" sz="2000" dirty="0" smtClean="0">
                <a:solidFill>
                  <a:srgbClr val="333399"/>
                </a:solidFill>
              </a:rPr>
              <a:t>What are the implications to structure?</a:t>
            </a:r>
          </a:p>
          <a:p>
            <a:pPr lvl="1" fontAlgn="base">
              <a:spcBef>
                <a:spcPct val="100000"/>
              </a:spcBef>
              <a:spcAft>
                <a:spcPct val="0"/>
              </a:spcAft>
              <a:buFontTx/>
              <a:buChar char="•"/>
            </a:pPr>
            <a:r>
              <a:rPr lang="en-US" altLang="en-US" sz="2000" dirty="0" smtClean="0">
                <a:solidFill>
                  <a:srgbClr val="333399"/>
                </a:solidFill>
              </a:rPr>
              <a:t>What is a potential organization design? </a:t>
            </a:r>
            <a:endParaRPr lang="en-US" altLang="en-US" sz="1600" i="1" dirty="0" smtClean="0">
              <a:solidFill>
                <a:srgbClr val="333399"/>
              </a:solidFill>
            </a:endParaRPr>
          </a:p>
        </p:txBody>
      </p:sp>
    </p:spTree>
    <p:extLst>
      <p:ext uri="{BB962C8B-B14F-4D97-AF65-F5344CB8AC3E}">
        <p14:creationId xmlns:p14="http://schemas.microsoft.com/office/powerpoint/2010/main" val="2172432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17B0C718-DB6B-423A-A0C3-04C5045B3B7B}"/>
              </a:ext>
            </a:extLst>
          </p:cNvPr>
          <p:cNvPicPr>
            <a:picLocks noChangeAspect="1"/>
          </p:cNvPicPr>
          <p:nvPr/>
        </p:nvPicPr>
        <p:blipFill>
          <a:blip r:embed="rId2" cstate="print"/>
          <a:stretch>
            <a:fillRect/>
          </a:stretch>
        </p:blipFill>
        <p:spPr>
          <a:xfrm>
            <a:off x="834447" y="223057"/>
            <a:ext cx="9064296" cy="6279249"/>
          </a:xfrm>
          <a:prstGeom prst="rect">
            <a:avLst/>
          </a:prstGeom>
        </p:spPr>
      </p:pic>
    </p:spTree>
    <p:extLst>
      <p:ext uri="{BB962C8B-B14F-4D97-AF65-F5344CB8AC3E}">
        <p14:creationId xmlns:p14="http://schemas.microsoft.com/office/powerpoint/2010/main" val="3977816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E1CCA490-4BEB-495C-AB22-377A078D6CAA}"/>
              </a:ext>
            </a:extLst>
          </p:cNvPr>
          <p:cNvPicPr>
            <a:picLocks noChangeAspect="1"/>
          </p:cNvPicPr>
          <p:nvPr/>
        </p:nvPicPr>
        <p:blipFill>
          <a:blip r:embed="rId2" cstate="print"/>
          <a:stretch>
            <a:fillRect/>
          </a:stretch>
        </p:blipFill>
        <p:spPr>
          <a:xfrm>
            <a:off x="518390" y="365846"/>
            <a:ext cx="10570524" cy="6121556"/>
          </a:xfrm>
          <a:prstGeom prst="rect">
            <a:avLst/>
          </a:prstGeom>
        </p:spPr>
      </p:pic>
    </p:spTree>
    <p:extLst>
      <p:ext uri="{BB962C8B-B14F-4D97-AF65-F5344CB8AC3E}">
        <p14:creationId xmlns:p14="http://schemas.microsoft.com/office/powerpoint/2010/main" val="2324903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z="4000" smtClean="0"/>
              <a:t>Sample Tools</a:t>
            </a:r>
            <a:br>
              <a:rPr lang="en-US" altLang="en-US" sz="4000" smtClean="0"/>
            </a:br>
            <a:r>
              <a:rPr lang="en-US" altLang="en-US" sz="2800" smtClean="0"/>
              <a:t>HR Due Diligence Information Request </a:t>
            </a:r>
          </a:p>
        </p:txBody>
      </p:sp>
      <p:pic>
        <p:nvPicPr>
          <p:cNvPr id="921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t="12500" r="9375" b="11458"/>
          <a:stretch>
            <a:fillRect/>
          </a:stretch>
        </p:blipFill>
        <p:spPr bwMode="auto">
          <a:xfrm>
            <a:off x="304721" y="1371600"/>
            <a:ext cx="11477810" cy="541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70286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z="4000" smtClean="0"/>
              <a:t>Sample Tools</a:t>
            </a:r>
            <a:br>
              <a:rPr lang="en-US" altLang="en-US" sz="4000" smtClean="0"/>
            </a:br>
            <a:r>
              <a:rPr lang="en-US" altLang="en-US" sz="2800" smtClean="0"/>
              <a:t>HR Due Diligence Assessment </a:t>
            </a:r>
          </a:p>
        </p:txBody>
      </p:sp>
      <p:pic>
        <p:nvPicPr>
          <p:cNvPr id="10243"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t="15625" r="23438" b="10417"/>
          <a:stretch>
            <a:fillRect/>
          </a:stretch>
        </p:blipFill>
        <p:spPr bwMode="auto">
          <a:xfrm>
            <a:off x="1015735" y="1371600"/>
            <a:ext cx="9954207"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7521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z="4000" smtClean="0"/>
              <a:t>Sample Tools</a:t>
            </a:r>
            <a:br>
              <a:rPr lang="en-US" altLang="en-US" sz="4000" smtClean="0"/>
            </a:br>
            <a:r>
              <a:rPr lang="en-US" altLang="en-US" sz="2800" smtClean="0"/>
              <a:t>HR Due Diligence Summary Report </a:t>
            </a:r>
          </a:p>
        </p:txBody>
      </p:sp>
      <p:pic>
        <p:nvPicPr>
          <p:cNvPr id="1126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t="15625" r="31250" b="11458"/>
          <a:stretch>
            <a:fillRect/>
          </a:stretch>
        </p:blipFill>
        <p:spPr bwMode="auto">
          <a:xfrm>
            <a:off x="1422029" y="1447800"/>
            <a:ext cx="8938472"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85944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54601752-411F-46C6-B4D8-BE56CB55A536}"/>
              </a:ext>
            </a:extLst>
          </p:cNvPr>
          <p:cNvPicPr>
            <a:picLocks noChangeAspect="1"/>
          </p:cNvPicPr>
          <p:nvPr/>
        </p:nvPicPr>
        <p:blipFill>
          <a:blip r:embed="rId2" cstate="print"/>
          <a:stretch>
            <a:fillRect/>
          </a:stretch>
        </p:blipFill>
        <p:spPr>
          <a:xfrm>
            <a:off x="546156" y="403080"/>
            <a:ext cx="11051637" cy="4880120"/>
          </a:xfrm>
          <a:prstGeom prst="rect">
            <a:avLst/>
          </a:prstGeom>
        </p:spPr>
      </p:pic>
    </p:spTree>
    <p:extLst>
      <p:ext uri="{BB962C8B-B14F-4D97-AF65-F5344CB8AC3E}">
        <p14:creationId xmlns:p14="http://schemas.microsoft.com/office/powerpoint/2010/main" val="4135052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SE_Presentation_Template_16x9_BETA_PPD1">
  <a:themeElements>
    <a:clrScheme name="Schneider Electric">
      <a:dk1>
        <a:srgbClr val="87D200"/>
      </a:dk1>
      <a:lt1>
        <a:sysClr val="window" lastClr="FFFFFF"/>
      </a:lt1>
      <a:dk2>
        <a:srgbClr val="009530"/>
      </a:dk2>
      <a:lt2>
        <a:srgbClr val="4FA600"/>
      </a:lt2>
      <a:accent1>
        <a:srgbClr val="FFD100"/>
      </a:accent1>
      <a:accent2>
        <a:srgbClr val="E47F00"/>
      </a:accent2>
      <a:accent3>
        <a:srgbClr val="B10043"/>
      </a:accent3>
      <a:accent4>
        <a:srgbClr val="42B4E6"/>
      </a:accent4>
      <a:accent5>
        <a:srgbClr val="626469"/>
      </a:accent5>
      <a:accent6>
        <a:srgbClr val="9FA0A4"/>
      </a:accent6>
      <a:hlink>
        <a:srgbClr val="116082"/>
      </a:hlink>
      <a:folHlink>
        <a:srgbClr val="5F00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A0A4"/>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solidFill>
              <a:srgbClr val="626469"/>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1014</TotalTime>
  <Words>987</Words>
  <Application>Microsoft Office PowerPoint</Application>
  <PresentationFormat>Custom</PresentationFormat>
  <Paragraphs>137</Paragraphs>
  <Slides>14</Slides>
  <Notes>6</Notes>
  <HiddenSlides>0</HiddenSlides>
  <MMClips>0</MMClips>
  <ScaleCrop>false</ScaleCrop>
  <HeadingPairs>
    <vt:vector size="6" baseType="variant">
      <vt:variant>
        <vt:lpstr>Fonts Used</vt:lpstr>
      </vt:variant>
      <vt:variant>
        <vt:i4>2</vt:i4>
      </vt:variant>
      <vt:variant>
        <vt:lpstr>Theme</vt:lpstr>
      </vt:variant>
      <vt:variant>
        <vt:i4>11</vt:i4>
      </vt:variant>
      <vt:variant>
        <vt:lpstr>Slide Titles</vt:lpstr>
      </vt:variant>
      <vt:variant>
        <vt:i4>14</vt:i4>
      </vt:variant>
    </vt:vector>
  </HeadingPairs>
  <TitlesOfParts>
    <vt:vector size="27" baseType="lpstr">
      <vt:lpstr>Arial</vt:lpstr>
      <vt:lpstr>Calibri</vt:lpstr>
      <vt:lpstr>SE_Presentation_Template_16x9_BETA_PPD1</vt:lpstr>
      <vt:lpstr>Default Design</vt:lpstr>
      <vt:lpstr>1_Default Design</vt:lpstr>
      <vt:lpstr>2_Default Design</vt:lpstr>
      <vt:lpstr>3_Default Design</vt:lpstr>
      <vt:lpstr>4_Default Design</vt:lpstr>
      <vt:lpstr>5_Default Design</vt:lpstr>
      <vt:lpstr>6_Default Design</vt:lpstr>
      <vt:lpstr>7_Default Design</vt:lpstr>
      <vt:lpstr>8_Default Design</vt:lpstr>
      <vt:lpstr>Office Theme</vt:lpstr>
      <vt:lpstr>PowerPoint Presentation</vt:lpstr>
      <vt:lpstr>PowerPoint Presentation</vt:lpstr>
      <vt:lpstr>M&amp;A Phases</vt:lpstr>
      <vt:lpstr>M&amp;A Phases</vt:lpstr>
      <vt:lpstr>M&amp;A Phases</vt:lpstr>
      <vt:lpstr>Sample Tools Defining the End State</vt:lpstr>
      <vt:lpstr>Sample Tools What to Look for in Due Diligence</vt:lpstr>
      <vt:lpstr>Sample Tools HR Due Diligence Update </vt:lpstr>
      <vt:lpstr>PowerPoint Presentation</vt:lpstr>
      <vt:lpstr>PowerPoint Presentation</vt:lpstr>
      <vt:lpstr>Sample Tools HR Due Diligence Information Request </vt:lpstr>
      <vt:lpstr>Sample Tools HR Due Diligence Assessment </vt:lpstr>
      <vt:lpstr>Sample Tools HR Due Diligence Summary Report </vt:lpstr>
      <vt:lpstr>PowerPoint Presentation</vt:lpstr>
    </vt:vector>
  </TitlesOfParts>
  <Company>Schneider Electric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Jagdamba JOSHI</dc:creator>
  <cp:lastModifiedBy>Prof. Koustab Ghosh</cp:lastModifiedBy>
  <cp:revision>15</cp:revision>
  <dcterms:created xsi:type="dcterms:W3CDTF">2018-06-30T00:56:34Z</dcterms:created>
  <dcterms:modified xsi:type="dcterms:W3CDTF">2023-07-15T18:58:56Z</dcterms:modified>
</cp:coreProperties>
</file>