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8"/>
  </p:notesMasterIdLst>
  <p:sldIdLst>
    <p:sldId id="266" r:id="rId2"/>
    <p:sldId id="764" r:id="rId3"/>
    <p:sldId id="765" r:id="rId4"/>
    <p:sldId id="258" r:id="rId5"/>
    <p:sldId id="259" r:id="rId6"/>
    <p:sldId id="260" r:id="rId7"/>
    <p:sldId id="261" r:id="rId8"/>
    <p:sldId id="262" r:id="rId9"/>
    <p:sldId id="263" r:id="rId10"/>
    <p:sldId id="264" r:id="rId11"/>
    <p:sldId id="265" r:id="rId12"/>
    <p:sldId id="271" r:id="rId13"/>
    <p:sldId id="769" r:id="rId14"/>
    <p:sldId id="770" r:id="rId15"/>
    <p:sldId id="771" r:id="rId16"/>
    <p:sldId id="772" r:id="rId17"/>
    <p:sldId id="773" r:id="rId18"/>
    <p:sldId id="774" r:id="rId19"/>
    <p:sldId id="732" r:id="rId20"/>
    <p:sldId id="762" r:id="rId21"/>
    <p:sldId id="309" r:id="rId22"/>
    <p:sldId id="759" r:id="rId23"/>
    <p:sldId id="767" r:id="rId24"/>
    <p:sldId id="768" r:id="rId25"/>
    <p:sldId id="739" r:id="rId26"/>
    <p:sldId id="766" r:id="rId2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Helvetica"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Helvetica"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Helvetica"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Helvetica"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Helvetica"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Helvetica"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Helvetica"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Helvetica"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Helvetica"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36"/>
    <p:restoredTop sz="94646"/>
  </p:normalViewPr>
  <p:slideViewPr>
    <p:cSldViewPr>
      <p:cViewPr varScale="1">
        <p:scale>
          <a:sx n="103" d="100"/>
          <a:sy n="103" d="100"/>
        </p:scale>
        <p:origin x="1032" y="184"/>
      </p:cViewPr>
      <p:guideLst>
        <p:guide orient="horz" pos="2112"/>
        <p:guide pos="2880"/>
      </p:guideLst>
    </p:cSldViewPr>
  </p:slideViewPr>
  <p:notesTextViewPr>
    <p:cViewPr>
      <p:scale>
        <a:sx n="100" d="100"/>
        <a:sy n="100" d="100"/>
      </p:scale>
      <p:origin x="0" y="0"/>
    </p:cViewPr>
  </p:notesTextViewPr>
  <p:notesViewPr>
    <p:cSldViewPr>
      <p:cViewPr>
        <p:scale>
          <a:sx n="66" d="100"/>
          <a:sy n="66" d="100"/>
        </p:scale>
        <p:origin x="-378" y="176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a:extLst>
              <a:ext uri="{FF2B5EF4-FFF2-40B4-BE49-F238E27FC236}">
                <a16:creationId xmlns:a16="http://schemas.microsoft.com/office/drawing/2014/main" id="{1E70CD61-90EA-C1DF-AA2D-0DE2F2D6B330}"/>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anose="02020603050405020304" pitchFamily="18" charset="0"/>
              </a:defRPr>
            </a:lvl1pPr>
          </a:lstStyle>
          <a:p>
            <a:pPr>
              <a:defRPr/>
            </a:pPr>
            <a:endParaRPr lang="en-US" altLang="en-US"/>
          </a:p>
        </p:txBody>
      </p:sp>
      <p:sp>
        <p:nvSpPr>
          <p:cNvPr id="4099" name="Rectangle 1027">
            <a:extLst>
              <a:ext uri="{FF2B5EF4-FFF2-40B4-BE49-F238E27FC236}">
                <a16:creationId xmlns:a16="http://schemas.microsoft.com/office/drawing/2014/main" id="{DD9C863D-3B75-56F1-4F2E-06380613CA25}"/>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anose="02020603050405020304" pitchFamily="18" charset="0"/>
              </a:defRPr>
            </a:lvl1pPr>
          </a:lstStyle>
          <a:p>
            <a:pPr>
              <a:defRPr/>
            </a:pPr>
            <a:endParaRPr lang="en-US" altLang="en-US"/>
          </a:p>
        </p:txBody>
      </p:sp>
      <p:sp>
        <p:nvSpPr>
          <p:cNvPr id="13316" name="Rectangle 1028">
            <a:extLst>
              <a:ext uri="{FF2B5EF4-FFF2-40B4-BE49-F238E27FC236}">
                <a16:creationId xmlns:a16="http://schemas.microsoft.com/office/drawing/2014/main" id="{88677A32-CD06-6F3C-6028-E9725DFB23A1}"/>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1029">
            <a:extLst>
              <a:ext uri="{FF2B5EF4-FFF2-40B4-BE49-F238E27FC236}">
                <a16:creationId xmlns:a16="http://schemas.microsoft.com/office/drawing/2014/main" id="{9E6DEF4A-EBCA-B8F9-036D-46AFF552984B}"/>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4102" name="Rectangle 1030">
            <a:extLst>
              <a:ext uri="{FF2B5EF4-FFF2-40B4-BE49-F238E27FC236}">
                <a16:creationId xmlns:a16="http://schemas.microsoft.com/office/drawing/2014/main" id="{05F32A30-9791-A6E1-B58C-F009F229ACC5}"/>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anose="02020603050405020304" pitchFamily="18" charset="0"/>
              </a:defRPr>
            </a:lvl1pPr>
          </a:lstStyle>
          <a:p>
            <a:pPr>
              <a:defRPr/>
            </a:pPr>
            <a:endParaRPr lang="en-US" altLang="en-US"/>
          </a:p>
        </p:txBody>
      </p:sp>
      <p:sp>
        <p:nvSpPr>
          <p:cNvPr id="4103" name="Rectangle 1031">
            <a:extLst>
              <a:ext uri="{FF2B5EF4-FFF2-40B4-BE49-F238E27FC236}">
                <a16:creationId xmlns:a16="http://schemas.microsoft.com/office/drawing/2014/main" id="{51A5A071-8DEC-6106-5F22-4746935D3C96}"/>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anose="02020603050405020304" pitchFamily="18" charset="0"/>
              </a:defRPr>
            </a:lvl1pPr>
          </a:lstStyle>
          <a:p>
            <a:pPr>
              <a:defRPr/>
            </a:pPr>
            <a:fld id="{E982C993-8AFE-C24A-B26D-1DC3F9844AC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65" charset="0"/>
        <a:ea typeface="ＭＳ Ｐゴシック"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031">
            <a:extLst>
              <a:ext uri="{FF2B5EF4-FFF2-40B4-BE49-F238E27FC236}">
                <a16:creationId xmlns:a16="http://schemas.microsoft.com/office/drawing/2014/main" id="{25B4749E-CB84-5FA9-9D08-5E88E97AD99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Helvetica" pitchFamily="2" charset="0"/>
                <a:ea typeface="ＭＳ Ｐゴシック" panose="020B0600070205080204" pitchFamily="34" charset="-128"/>
              </a:defRPr>
            </a:lvl1pPr>
            <a:lvl2pPr marL="37931725" indent="-37474525">
              <a:defRPr sz="2400">
                <a:solidFill>
                  <a:schemeClr val="tx1"/>
                </a:solidFill>
                <a:latin typeface="Helvetica" pitchFamily="2" charset="0"/>
                <a:ea typeface="ＭＳ Ｐゴシック" panose="020B0600070205080204" pitchFamily="34" charset="-128"/>
              </a:defRPr>
            </a:lvl2pPr>
            <a:lvl3pPr marL="1143000" indent="-228600">
              <a:defRPr sz="2400">
                <a:solidFill>
                  <a:schemeClr val="tx1"/>
                </a:solidFill>
                <a:latin typeface="Helvetica" pitchFamily="2" charset="0"/>
                <a:ea typeface="ＭＳ Ｐゴシック" panose="020B0600070205080204" pitchFamily="34" charset="-128"/>
              </a:defRPr>
            </a:lvl3pPr>
            <a:lvl4pPr marL="1600200" indent="-228600">
              <a:defRPr sz="2400">
                <a:solidFill>
                  <a:schemeClr val="tx1"/>
                </a:solidFill>
                <a:latin typeface="Helvetica" pitchFamily="2" charset="0"/>
                <a:ea typeface="ＭＳ Ｐゴシック" panose="020B0600070205080204" pitchFamily="34" charset="-128"/>
              </a:defRPr>
            </a:lvl4pPr>
            <a:lvl5pPr marL="2057400" indent="-228600">
              <a:defRPr sz="2400">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9pPr>
          </a:lstStyle>
          <a:p>
            <a:fld id="{BE5CDAA8-8FEA-654D-AEFE-0973A941D076}" type="slidenum">
              <a:rPr lang="en-US" altLang="en-US" sz="1200">
                <a:latin typeface="Times New Roman" panose="02020603050405020304" pitchFamily="18" charset="0"/>
              </a:rPr>
              <a:pPr/>
              <a:t>4</a:t>
            </a:fld>
            <a:endParaRPr lang="en-US" altLang="en-US" sz="1200">
              <a:latin typeface="Times New Roman" panose="02020603050405020304" pitchFamily="18" charset="0"/>
            </a:endParaRPr>
          </a:p>
        </p:txBody>
      </p:sp>
      <p:sp>
        <p:nvSpPr>
          <p:cNvPr id="21506" name="Rectangle 2">
            <a:extLst>
              <a:ext uri="{FF2B5EF4-FFF2-40B4-BE49-F238E27FC236}">
                <a16:creationId xmlns:a16="http://schemas.microsoft.com/office/drawing/2014/main" id="{2398E148-D4D2-F979-AB0A-6BAEB85BB1EF}"/>
              </a:ext>
            </a:extLst>
          </p:cNvPr>
          <p:cNvSpPr>
            <a:spLocks noGrp="1" noRot="1" noChangeAspect="1" noChangeArrowheads="1" noTextEdit="1"/>
          </p:cNvSpPr>
          <p:nvPr>
            <p:ph type="sldImg"/>
          </p:nvPr>
        </p:nvSpPr>
        <p:spPr>
          <a:ln/>
        </p:spPr>
      </p:sp>
      <p:sp>
        <p:nvSpPr>
          <p:cNvPr id="21507" name="Rectangle 3">
            <a:extLst>
              <a:ext uri="{FF2B5EF4-FFF2-40B4-BE49-F238E27FC236}">
                <a16:creationId xmlns:a16="http://schemas.microsoft.com/office/drawing/2014/main" id="{5F640F9C-2D70-12BF-6DC6-7573759366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50 % of companies fail in phase 1</a:t>
            </a:r>
          </a:p>
          <a:p>
            <a:r>
              <a:rPr lang="en-US" altLang="en-US">
                <a:latin typeface="Times New Roman" panose="02020603050405020304" pitchFamily="18" charset="0"/>
              </a:rPr>
              <a:t>Insufficient time spent in this phase</a:t>
            </a:r>
          </a:p>
          <a:p>
            <a:r>
              <a:rPr lang="en-US" altLang="en-US">
                <a:latin typeface="Times New Roman" panose="02020603050405020304" pitchFamily="18" charset="0"/>
              </a:rPr>
              <a:t>Not enough leaders, too many managers</a:t>
            </a:r>
          </a:p>
          <a:p>
            <a:r>
              <a:rPr lang="en-US" altLang="en-US">
                <a:latin typeface="Times New Roman" panose="02020603050405020304" pitchFamily="18" charset="0"/>
              </a:rPr>
              <a:t>If there is insufficient urgency, the transformation process cannot success</a:t>
            </a:r>
          </a:p>
          <a:p>
            <a:endParaRPr lang="en-US" altLang="en-US">
              <a:latin typeface="Times New Roman" panose="02020603050405020304" pitchFamily="18" charset="0"/>
            </a:endParaRPr>
          </a:p>
          <a:p>
            <a:r>
              <a:rPr lang="en-US" altLang="en-US">
                <a:latin typeface="Times New Roman" panose="02020603050405020304" pitchFamily="18" charset="0"/>
              </a:rPr>
              <a:t>How do we evaluate when the urgency is high enough</a:t>
            </a:r>
          </a:p>
          <a:p>
            <a:r>
              <a:rPr lang="en-US" altLang="en-US">
                <a:latin typeface="Times New Roman" panose="02020603050405020304" pitchFamily="18" charset="0"/>
              </a:rPr>
              <a:t>When 75 percent of management is convinced that business as usual is totally unacceptable.</a:t>
            </a:r>
          </a:p>
        </p:txBody>
      </p:sp>
    </p:spTree>
    <p:extLst>
      <p:ext uri="{BB962C8B-B14F-4D97-AF65-F5344CB8AC3E}">
        <p14:creationId xmlns:p14="http://schemas.microsoft.com/office/powerpoint/2010/main" val="447204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31">
            <a:extLst>
              <a:ext uri="{FF2B5EF4-FFF2-40B4-BE49-F238E27FC236}">
                <a16:creationId xmlns:a16="http://schemas.microsoft.com/office/drawing/2014/main" id="{7B5FB865-0F09-F357-4B05-98AF802104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Helvetica" pitchFamily="2" charset="0"/>
                <a:ea typeface="ＭＳ Ｐゴシック" panose="020B0600070205080204" pitchFamily="34" charset="-128"/>
              </a:defRPr>
            </a:lvl1pPr>
            <a:lvl2pPr marL="37931725" indent="-37474525">
              <a:defRPr sz="2400">
                <a:solidFill>
                  <a:schemeClr val="tx1"/>
                </a:solidFill>
                <a:latin typeface="Helvetica" pitchFamily="2" charset="0"/>
                <a:ea typeface="ＭＳ Ｐゴシック" panose="020B0600070205080204" pitchFamily="34" charset="-128"/>
              </a:defRPr>
            </a:lvl2pPr>
            <a:lvl3pPr marL="1143000" indent="-228600">
              <a:defRPr sz="2400">
                <a:solidFill>
                  <a:schemeClr val="tx1"/>
                </a:solidFill>
                <a:latin typeface="Helvetica" pitchFamily="2" charset="0"/>
                <a:ea typeface="ＭＳ Ｐゴシック" panose="020B0600070205080204" pitchFamily="34" charset="-128"/>
              </a:defRPr>
            </a:lvl3pPr>
            <a:lvl4pPr marL="1600200" indent="-228600">
              <a:defRPr sz="2400">
                <a:solidFill>
                  <a:schemeClr val="tx1"/>
                </a:solidFill>
                <a:latin typeface="Helvetica" pitchFamily="2" charset="0"/>
                <a:ea typeface="ＭＳ Ｐゴシック" panose="020B0600070205080204" pitchFamily="34" charset="-128"/>
              </a:defRPr>
            </a:lvl4pPr>
            <a:lvl5pPr marL="2057400" indent="-228600">
              <a:defRPr sz="2400">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9pPr>
          </a:lstStyle>
          <a:p>
            <a:fld id="{71F00B2E-D747-5B41-9F28-26A8FEF8C7A9}" type="slidenum">
              <a:rPr lang="en-US" altLang="en-US" sz="1200">
                <a:latin typeface="Times New Roman" panose="02020603050405020304" pitchFamily="18" charset="0"/>
              </a:rPr>
              <a:pPr/>
              <a:t>5</a:t>
            </a:fld>
            <a:endParaRPr lang="en-US" altLang="en-US" sz="1200">
              <a:latin typeface="Times New Roman" panose="02020603050405020304" pitchFamily="18" charset="0"/>
            </a:endParaRPr>
          </a:p>
        </p:txBody>
      </p:sp>
      <p:sp>
        <p:nvSpPr>
          <p:cNvPr id="23554" name="Rectangle 2">
            <a:extLst>
              <a:ext uri="{FF2B5EF4-FFF2-40B4-BE49-F238E27FC236}">
                <a16:creationId xmlns:a16="http://schemas.microsoft.com/office/drawing/2014/main" id="{C01BABE0-D7AF-7D37-6224-B42FB9E46BE9}"/>
              </a:ext>
            </a:extLst>
          </p:cNvPr>
          <p:cNvSpPr>
            <a:spLocks noGrp="1" noRot="1" noChangeAspect="1" noChangeArrowheads="1" noTextEdit="1"/>
          </p:cNvSpPr>
          <p:nvPr>
            <p:ph type="sldImg"/>
          </p:nvPr>
        </p:nvSpPr>
        <p:spPr>
          <a:ln/>
        </p:spPr>
      </p:sp>
      <p:sp>
        <p:nvSpPr>
          <p:cNvPr id="23555" name="Rectangle 3">
            <a:extLst>
              <a:ext uri="{FF2B5EF4-FFF2-40B4-BE49-F238E27FC236}">
                <a16:creationId xmlns:a16="http://schemas.microsoft.com/office/drawing/2014/main" id="{0BED8986-1108-BA10-6ECB-CC6CEF0BB5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a:p>
            <a:endParaRPr lang="en-US" altLang="en-US">
              <a:latin typeface="Times New Roman" panose="02020603050405020304" pitchFamily="18" charset="0"/>
            </a:endParaRPr>
          </a:p>
          <a:p>
            <a:r>
              <a:rPr lang="en-US" altLang="en-US">
                <a:latin typeface="Times New Roman" panose="02020603050405020304" pitchFamily="18" charset="0"/>
              </a:rPr>
              <a:t>Establishment of a powerful guiding team</a:t>
            </a:r>
          </a:p>
          <a:p>
            <a:r>
              <a:rPr lang="en-US" altLang="en-US">
                <a:latin typeface="Times New Roman" panose="02020603050405020304" pitchFamily="18" charset="0"/>
              </a:rPr>
              <a:t>senior management</a:t>
            </a:r>
          </a:p>
          <a:p>
            <a:r>
              <a:rPr lang="en-US" altLang="en-US">
                <a:latin typeface="Times New Roman" panose="02020603050405020304" pitchFamily="18" charset="0"/>
              </a:rPr>
              <a:t>people with expertise</a:t>
            </a:r>
          </a:p>
          <a:p>
            <a:r>
              <a:rPr lang="en-US" altLang="en-US">
                <a:latin typeface="Times New Roman" panose="02020603050405020304" pitchFamily="18" charset="0"/>
              </a:rPr>
              <a:t>reputations</a:t>
            </a:r>
          </a:p>
          <a:p>
            <a:r>
              <a:rPr lang="en-US" altLang="en-US">
                <a:latin typeface="Times New Roman" panose="02020603050405020304" pitchFamily="18" charset="0"/>
              </a:rPr>
              <a:t>strong networking capabilities</a:t>
            </a:r>
          </a:p>
          <a:p>
            <a:r>
              <a:rPr lang="en-US" altLang="en-US">
                <a:latin typeface="Times New Roman" panose="02020603050405020304" pitchFamily="18" charset="0"/>
              </a:rPr>
              <a:t>operates outside normal hierarchy</a:t>
            </a:r>
          </a:p>
          <a:p>
            <a:endParaRPr lang="en-US" altLang="en-US">
              <a:latin typeface="Times New Roman" panose="02020603050405020304" pitchFamily="18" charset="0"/>
            </a:endParaRPr>
          </a:p>
          <a:p>
            <a:r>
              <a:rPr lang="en-US" altLang="en-US">
                <a:latin typeface="Times New Roman" panose="02020603050405020304" pitchFamily="18" charset="0"/>
              </a:rPr>
              <a:t>Size:</a:t>
            </a:r>
          </a:p>
          <a:p>
            <a:r>
              <a:rPr lang="en-US" altLang="en-US">
                <a:latin typeface="Times New Roman" panose="02020603050405020304" pitchFamily="18" charset="0"/>
              </a:rPr>
              <a:t>3 to 5 people during first year</a:t>
            </a:r>
          </a:p>
          <a:p>
            <a:r>
              <a:rPr lang="en-US" altLang="en-US">
                <a:latin typeface="Times New Roman" panose="02020603050405020304" pitchFamily="18" charset="0"/>
              </a:rPr>
              <a:t>emphasis on the use of retreats</a:t>
            </a:r>
          </a:p>
          <a:p>
            <a:endParaRPr lang="en-US" altLang="en-US">
              <a:latin typeface="Times New Roman" panose="02020603050405020304" pitchFamily="18" charset="0"/>
            </a:endParaRPr>
          </a:p>
          <a:p>
            <a:r>
              <a:rPr lang="en-US" altLang="en-US" b="1">
                <a:latin typeface="Times New Roman" panose="02020603050405020304" pitchFamily="18" charset="0"/>
              </a:rPr>
              <a:t>Why this  phase fails</a:t>
            </a:r>
          </a:p>
          <a:p>
            <a:r>
              <a:rPr lang="en-US" altLang="en-US">
                <a:latin typeface="Times New Roman" panose="02020603050405020304" pitchFamily="18" charset="0"/>
              </a:rPr>
              <a:t>underestimate the importance of a coalition</a:t>
            </a:r>
          </a:p>
          <a:p>
            <a:r>
              <a:rPr lang="en-US" altLang="en-US">
                <a:latin typeface="Times New Roman" panose="02020603050405020304" pitchFamily="18" charset="0"/>
              </a:rPr>
              <a:t>Key line managers not in charge</a:t>
            </a:r>
          </a:p>
          <a:p>
            <a:r>
              <a:rPr lang="en-US" altLang="en-US">
                <a:latin typeface="Times New Roman" panose="02020603050405020304" pitchFamily="18" charset="0"/>
              </a:rPr>
              <a:t>Overwhelmed by opposition</a:t>
            </a:r>
          </a:p>
        </p:txBody>
      </p:sp>
    </p:spTree>
    <p:extLst>
      <p:ext uri="{BB962C8B-B14F-4D97-AF65-F5344CB8AC3E}">
        <p14:creationId xmlns:p14="http://schemas.microsoft.com/office/powerpoint/2010/main" val="1353706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031">
            <a:extLst>
              <a:ext uri="{FF2B5EF4-FFF2-40B4-BE49-F238E27FC236}">
                <a16:creationId xmlns:a16="http://schemas.microsoft.com/office/drawing/2014/main" id="{E8E5D392-14B0-277A-31C3-4DFCF5A704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Helvetica" pitchFamily="2" charset="0"/>
                <a:ea typeface="ＭＳ Ｐゴシック" panose="020B0600070205080204" pitchFamily="34" charset="-128"/>
              </a:defRPr>
            </a:lvl1pPr>
            <a:lvl2pPr marL="37931725" indent="-37474525">
              <a:defRPr sz="2400">
                <a:solidFill>
                  <a:schemeClr val="tx1"/>
                </a:solidFill>
                <a:latin typeface="Helvetica" pitchFamily="2" charset="0"/>
                <a:ea typeface="ＭＳ Ｐゴシック" panose="020B0600070205080204" pitchFamily="34" charset="-128"/>
              </a:defRPr>
            </a:lvl2pPr>
            <a:lvl3pPr marL="1143000" indent="-228600">
              <a:defRPr sz="2400">
                <a:solidFill>
                  <a:schemeClr val="tx1"/>
                </a:solidFill>
                <a:latin typeface="Helvetica" pitchFamily="2" charset="0"/>
                <a:ea typeface="ＭＳ Ｐゴシック" panose="020B0600070205080204" pitchFamily="34" charset="-128"/>
              </a:defRPr>
            </a:lvl3pPr>
            <a:lvl4pPr marL="1600200" indent="-228600">
              <a:defRPr sz="2400">
                <a:solidFill>
                  <a:schemeClr val="tx1"/>
                </a:solidFill>
                <a:latin typeface="Helvetica" pitchFamily="2" charset="0"/>
                <a:ea typeface="ＭＳ Ｐゴシック" panose="020B0600070205080204" pitchFamily="34" charset="-128"/>
              </a:defRPr>
            </a:lvl4pPr>
            <a:lvl5pPr marL="2057400" indent="-228600">
              <a:defRPr sz="2400">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9pPr>
          </a:lstStyle>
          <a:p>
            <a:fld id="{079503F6-9947-9D45-B48A-CDA289A7E36C}" type="slidenum">
              <a:rPr lang="en-US" altLang="en-US" sz="1200">
                <a:latin typeface="Times New Roman" panose="02020603050405020304" pitchFamily="18" charset="0"/>
              </a:rPr>
              <a:pPr/>
              <a:t>6</a:t>
            </a:fld>
            <a:endParaRPr lang="en-US" altLang="en-US" sz="1200">
              <a:latin typeface="Times New Roman" panose="02020603050405020304" pitchFamily="18" charset="0"/>
            </a:endParaRPr>
          </a:p>
        </p:txBody>
      </p:sp>
      <p:sp>
        <p:nvSpPr>
          <p:cNvPr id="25602" name="Rectangle 2">
            <a:extLst>
              <a:ext uri="{FF2B5EF4-FFF2-40B4-BE49-F238E27FC236}">
                <a16:creationId xmlns:a16="http://schemas.microsoft.com/office/drawing/2014/main" id="{EA6F5663-4754-0F01-A9AF-7B7083E47DE5}"/>
              </a:ext>
            </a:extLst>
          </p:cNvPr>
          <p:cNvSpPr>
            <a:spLocks noGrp="1" noRot="1" noChangeAspect="1" noChangeArrowheads="1" noTextEdit="1"/>
          </p:cNvSpPr>
          <p:nvPr>
            <p:ph type="sldImg"/>
          </p:nvPr>
        </p:nvSpPr>
        <p:spPr>
          <a:ln/>
        </p:spPr>
      </p:sp>
      <p:sp>
        <p:nvSpPr>
          <p:cNvPr id="25603" name="Rectangle 3">
            <a:extLst>
              <a:ext uri="{FF2B5EF4-FFF2-40B4-BE49-F238E27FC236}">
                <a16:creationId xmlns:a16="http://schemas.microsoft.com/office/drawing/2014/main" id="{D799A7AA-3279-0D41-4387-38D54DE773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panose="02020603050405020304" pitchFamily="18" charset="0"/>
              </a:rPr>
              <a:t>Purpose of Vision</a:t>
            </a:r>
          </a:p>
          <a:p>
            <a:pPr>
              <a:buFontTx/>
              <a:buChar char="•"/>
            </a:pPr>
            <a:r>
              <a:rPr lang="en-US" altLang="en-US">
                <a:latin typeface="Times New Roman" panose="02020603050405020304" pitchFamily="18" charset="0"/>
              </a:rPr>
              <a:t>Provide direction</a:t>
            </a:r>
          </a:p>
          <a:p>
            <a:pPr>
              <a:buFontTx/>
              <a:buChar char="•"/>
            </a:pPr>
            <a:r>
              <a:rPr lang="en-US" altLang="en-US">
                <a:latin typeface="Times New Roman" panose="02020603050405020304" pitchFamily="18" charset="0"/>
              </a:rPr>
              <a:t>Reason for failure in this stage</a:t>
            </a:r>
          </a:p>
          <a:p>
            <a:pPr>
              <a:buFontTx/>
              <a:buChar char="•"/>
            </a:pPr>
            <a:r>
              <a:rPr lang="en-US" altLang="en-US">
                <a:latin typeface="Times New Roman" panose="02020603050405020304" pitchFamily="18" charset="0"/>
              </a:rPr>
              <a:t>After vision is created, an operational plan for achieving vision is required</a:t>
            </a:r>
          </a:p>
          <a:p>
            <a:endParaRPr lang="en-US" altLang="en-US" b="1">
              <a:latin typeface="Times New Roman" panose="02020603050405020304" pitchFamily="18" charset="0"/>
            </a:endParaRPr>
          </a:p>
          <a:p>
            <a:r>
              <a:rPr lang="en-US" altLang="en-US" b="1">
                <a:latin typeface="Times New Roman" panose="02020603050405020304" pitchFamily="18" charset="0"/>
              </a:rPr>
              <a:t>Creation of a Transformation  Vision</a:t>
            </a:r>
          </a:p>
          <a:p>
            <a:pPr>
              <a:buFontTx/>
              <a:buChar char="•"/>
            </a:pPr>
            <a:r>
              <a:rPr lang="en-US" altLang="en-US">
                <a:latin typeface="Times New Roman" panose="02020603050405020304" pitchFamily="18" charset="0"/>
              </a:rPr>
              <a:t>Easy to communicate and appeals to employees, and target group</a:t>
            </a:r>
          </a:p>
          <a:p>
            <a:pPr>
              <a:buFontTx/>
              <a:buChar char="•"/>
            </a:pPr>
            <a:r>
              <a:rPr lang="en-US" altLang="en-US">
                <a:latin typeface="Times New Roman" panose="02020603050405020304" pitchFamily="18" charset="0"/>
              </a:rPr>
              <a:t>Clarifies direction that the organization will take</a:t>
            </a:r>
          </a:p>
          <a:p>
            <a:pPr>
              <a:buFontTx/>
              <a:buChar char="•"/>
            </a:pPr>
            <a:r>
              <a:rPr lang="en-US" altLang="en-US">
                <a:latin typeface="Times New Roman" panose="02020603050405020304" pitchFamily="18" charset="0"/>
              </a:rPr>
              <a:t>Should include new growth possibilities</a:t>
            </a:r>
          </a:p>
          <a:p>
            <a:pPr>
              <a:buFontTx/>
              <a:buChar char="•"/>
            </a:pPr>
            <a:r>
              <a:rPr lang="en-US" altLang="en-US">
                <a:latin typeface="Times New Roman" panose="02020603050405020304" pitchFamily="18" charset="0"/>
              </a:rPr>
              <a:t>Needs to be a clear compelling statement, rule of thumb, if it doesn’t initiate interest in 5 minutes or less, work isn’t finished</a:t>
            </a:r>
          </a:p>
          <a:p>
            <a:endParaRPr lang="en-US" altLang="en-US">
              <a:latin typeface="Times New Roman" panose="02020603050405020304" pitchFamily="18" charset="0"/>
            </a:endParaRPr>
          </a:p>
        </p:txBody>
      </p:sp>
    </p:spTree>
    <p:extLst>
      <p:ext uri="{BB962C8B-B14F-4D97-AF65-F5344CB8AC3E}">
        <p14:creationId xmlns:p14="http://schemas.microsoft.com/office/powerpoint/2010/main" val="2480199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031">
            <a:extLst>
              <a:ext uri="{FF2B5EF4-FFF2-40B4-BE49-F238E27FC236}">
                <a16:creationId xmlns:a16="http://schemas.microsoft.com/office/drawing/2014/main" id="{B30002AE-6141-2FAB-3B14-F9023F03F13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Helvetica" pitchFamily="2" charset="0"/>
                <a:ea typeface="ＭＳ Ｐゴシック" panose="020B0600070205080204" pitchFamily="34" charset="-128"/>
              </a:defRPr>
            </a:lvl1pPr>
            <a:lvl2pPr marL="37931725" indent="-37474525">
              <a:defRPr sz="2400">
                <a:solidFill>
                  <a:schemeClr val="tx1"/>
                </a:solidFill>
                <a:latin typeface="Helvetica" pitchFamily="2" charset="0"/>
                <a:ea typeface="ＭＳ Ｐゴシック" panose="020B0600070205080204" pitchFamily="34" charset="-128"/>
              </a:defRPr>
            </a:lvl2pPr>
            <a:lvl3pPr marL="1143000" indent="-228600">
              <a:defRPr sz="2400">
                <a:solidFill>
                  <a:schemeClr val="tx1"/>
                </a:solidFill>
                <a:latin typeface="Helvetica" pitchFamily="2" charset="0"/>
                <a:ea typeface="ＭＳ Ｐゴシック" panose="020B0600070205080204" pitchFamily="34" charset="-128"/>
              </a:defRPr>
            </a:lvl3pPr>
            <a:lvl4pPr marL="1600200" indent="-228600">
              <a:defRPr sz="2400">
                <a:solidFill>
                  <a:schemeClr val="tx1"/>
                </a:solidFill>
                <a:latin typeface="Helvetica" pitchFamily="2" charset="0"/>
                <a:ea typeface="ＭＳ Ｐゴシック" panose="020B0600070205080204" pitchFamily="34" charset="-128"/>
              </a:defRPr>
            </a:lvl4pPr>
            <a:lvl5pPr marL="2057400" indent="-228600">
              <a:defRPr sz="2400">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9pPr>
          </a:lstStyle>
          <a:p>
            <a:fld id="{3563FB5B-438D-8D46-8A40-E8CB62626911}" type="slidenum">
              <a:rPr lang="en-US" altLang="en-US" sz="1200">
                <a:latin typeface="Times New Roman" panose="02020603050405020304" pitchFamily="18" charset="0"/>
              </a:rPr>
              <a:pPr/>
              <a:t>7</a:t>
            </a:fld>
            <a:endParaRPr lang="en-US" altLang="en-US" sz="1200">
              <a:latin typeface="Times New Roman" panose="02020603050405020304" pitchFamily="18" charset="0"/>
            </a:endParaRPr>
          </a:p>
        </p:txBody>
      </p:sp>
      <p:sp>
        <p:nvSpPr>
          <p:cNvPr id="27650" name="Rectangle 2">
            <a:extLst>
              <a:ext uri="{FF2B5EF4-FFF2-40B4-BE49-F238E27FC236}">
                <a16:creationId xmlns:a16="http://schemas.microsoft.com/office/drawing/2014/main" id="{7C3E7D1E-2897-57C1-7C4A-39C6B7BB59F1}"/>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958AA34B-CB84-FC96-AC8B-DE2591F61E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Promotion of the vision with in the organization is crucial. </a:t>
            </a:r>
          </a:p>
          <a:p>
            <a:endParaRPr lang="en-US" altLang="en-US">
              <a:latin typeface="Times New Roman" panose="02020603050405020304" pitchFamily="18" charset="0"/>
            </a:endParaRPr>
          </a:p>
          <a:p>
            <a:r>
              <a:rPr lang="en-US" altLang="en-US">
                <a:latin typeface="Times New Roman" panose="02020603050405020304" pitchFamily="18" charset="0"/>
              </a:rPr>
              <a:t>Although speeches, newsletters and endorsements are important, the emphasis in definitely on people “walking the talk” -actions speak louder than words. </a:t>
            </a:r>
          </a:p>
          <a:p>
            <a:r>
              <a:rPr lang="en-US" altLang="en-US">
                <a:latin typeface="Times New Roman" panose="02020603050405020304" pitchFamily="18" charset="0"/>
              </a:rPr>
              <a:t>Management need to:</a:t>
            </a:r>
          </a:p>
          <a:p>
            <a:r>
              <a:rPr lang="en-US" altLang="en-US">
                <a:latin typeface="Times New Roman" panose="02020603050405020304" pitchFamily="18" charset="0"/>
              </a:rPr>
              <a:t>tie vision into every day operations</a:t>
            </a:r>
          </a:p>
          <a:p>
            <a:r>
              <a:rPr lang="en-US" altLang="en-US">
                <a:latin typeface="Times New Roman" panose="02020603050405020304" pitchFamily="18" charset="0"/>
              </a:rPr>
              <a:t>ensure that management related training, courses also tie into new initiative.</a:t>
            </a:r>
          </a:p>
          <a:p>
            <a:endParaRPr lang="en-US" altLang="en-US">
              <a:latin typeface="Times New Roman" panose="02020603050405020304" pitchFamily="18" charset="0"/>
            </a:endParaRPr>
          </a:p>
          <a:p>
            <a:r>
              <a:rPr lang="en-US" altLang="en-US">
                <a:latin typeface="Times New Roman" panose="02020603050405020304" pitchFamily="18" charset="0"/>
              </a:rPr>
              <a:t>Success at this stage is indicated by the increasingly larger numbers of people what become involved in the initiative</a:t>
            </a:r>
          </a:p>
        </p:txBody>
      </p:sp>
    </p:spTree>
    <p:extLst>
      <p:ext uri="{BB962C8B-B14F-4D97-AF65-F5344CB8AC3E}">
        <p14:creationId xmlns:p14="http://schemas.microsoft.com/office/powerpoint/2010/main" val="576958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031">
            <a:extLst>
              <a:ext uri="{FF2B5EF4-FFF2-40B4-BE49-F238E27FC236}">
                <a16:creationId xmlns:a16="http://schemas.microsoft.com/office/drawing/2014/main" id="{27EEA1C7-6DFD-CF88-E503-296D5ABB24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Helvetica" pitchFamily="2" charset="0"/>
                <a:ea typeface="ＭＳ Ｐゴシック" panose="020B0600070205080204" pitchFamily="34" charset="-128"/>
              </a:defRPr>
            </a:lvl1pPr>
            <a:lvl2pPr marL="37931725" indent="-37474525">
              <a:defRPr sz="2400">
                <a:solidFill>
                  <a:schemeClr val="tx1"/>
                </a:solidFill>
                <a:latin typeface="Helvetica" pitchFamily="2" charset="0"/>
                <a:ea typeface="ＭＳ Ｐゴシック" panose="020B0600070205080204" pitchFamily="34" charset="-128"/>
              </a:defRPr>
            </a:lvl2pPr>
            <a:lvl3pPr marL="1143000" indent="-228600">
              <a:defRPr sz="2400">
                <a:solidFill>
                  <a:schemeClr val="tx1"/>
                </a:solidFill>
                <a:latin typeface="Helvetica" pitchFamily="2" charset="0"/>
                <a:ea typeface="ＭＳ Ｐゴシック" panose="020B0600070205080204" pitchFamily="34" charset="-128"/>
              </a:defRPr>
            </a:lvl3pPr>
            <a:lvl4pPr marL="1600200" indent="-228600">
              <a:defRPr sz="2400">
                <a:solidFill>
                  <a:schemeClr val="tx1"/>
                </a:solidFill>
                <a:latin typeface="Helvetica" pitchFamily="2" charset="0"/>
                <a:ea typeface="ＭＳ Ｐゴシック" panose="020B0600070205080204" pitchFamily="34" charset="-128"/>
              </a:defRPr>
            </a:lvl4pPr>
            <a:lvl5pPr marL="2057400" indent="-228600">
              <a:defRPr sz="2400">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9pPr>
          </a:lstStyle>
          <a:p>
            <a:fld id="{0A0E2B19-6A93-1D45-BC77-0363AD420C82}" type="slidenum">
              <a:rPr lang="en-US" altLang="en-US" sz="1200">
                <a:latin typeface="Times New Roman" panose="02020603050405020304" pitchFamily="18" charset="0"/>
              </a:rPr>
              <a:pPr/>
              <a:t>8</a:t>
            </a:fld>
            <a:endParaRPr lang="en-US" altLang="en-US" sz="1200">
              <a:latin typeface="Times New Roman" panose="02020603050405020304" pitchFamily="18" charset="0"/>
            </a:endParaRPr>
          </a:p>
        </p:txBody>
      </p:sp>
      <p:sp>
        <p:nvSpPr>
          <p:cNvPr id="29698" name="Rectangle 2">
            <a:extLst>
              <a:ext uri="{FF2B5EF4-FFF2-40B4-BE49-F238E27FC236}">
                <a16:creationId xmlns:a16="http://schemas.microsoft.com/office/drawing/2014/main" id="{DF3A5D39-FE71-EFFF-BBD4-5CFD771BB8B7}"/>
              </a:ext>
            </a:extLst>
          </p:cNvPr>
          <p:cNvSpPr>
            <a:spLocks noGrp="1" noRot="1" noChangeAspect="1" noChangeArrowheads="1" noTextEdit="1"/>
          </p:cNvSpPr>
          <p:nvPr>
            <p:ph type="sldImg"/>
          </p:nvPr>
        </p:nvSpPr>
        <p:spPr>
          <a:ln/>
        </p:spPr>
      </p:sp>
      <p:sp>
        <p:nvSpPr>
          <p:cNvPr id="29699" name="Rectangle 3">
            <a:extLst>
              <a:ext uri="{FF2B5EF4-FFF2-40B4-BE49-F238E27FC236}">
                <a16:creationId xmlns:a16="http://schemas.microsoft.com/office/drawing/2014/main" id="{554F3848-9C83-9813-6840-86955066BE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This phase focuses on the elimination or removal of obstacles</a:t>
            </a:r>
          </a:p>
          <a:p>
            <a:endParaRPr lang="en-US" altLang="en-US">
              <a:latin typeface="Times New Roman" panose="02020603050405020304" pitchFamily="18" charset="0"/>
            </a:endParaRPr>
          </a:p>
          <a:p>
            <a:r>
              <a:rPr lang="en-US" altLang="en-US">
                <a:latin typeface="Times New Roman" panose="02020603050405020304" pitchFamily="18" charset="0"/>
              </a:rPr>
              <a:t>Obstacles:</a:t>
            </a:r>
          </a:p>
          <a:p>
            <a:r>
              <a:rPr lang="en-US" altLang="en-US">
                <a:latin typeface="Times New Roman" panose="02020603050405020304" pitchFamily="18" charset="0"/>
              </a:rPr>
              <a:t>people who refuse to change</a:t>
            </a:r>
          </a:p>
          <a:p>
            <a:r>
              <a:rPr lang="en-US" altLang="en-US">
                <a:latin typeface="Times New Roman" panose="02020603050405020304" pitchFamily="18" charset="0"/>
              </a:rPr>
              <a:t>organizational structure</a:t>
            </a:r>
          </a:p>
          <a:p>
            <a:endParaRPr lang="en-US" altLang="en-US">
              <a:latin typeface="Times New Roman" panose="02020603050405020304" pitchFamily="18" charset="0"/>
            </a:endParaRPr>
          </a:p>
          <a:p>
            <a:r>
              <a:rPr lang="en-US" altLang="en-US">
                <a:latin typeface="Times New Roman" panose="02020603050405020304" pitchFamily="18" charset="0"/>
              </a:rPr>
              <a:t>Emphasis is on rewarding and recognizing behavior which supports the new vision</a:t>
            </a:r>
          </a:p>
        </p:txBody>
      </p:sp>
    </p:spTree>
    <p:extLst>
      <p:ext uri="{BB962C8B-B14F-4D97-AF65-F5344CB8AC3E}">
        <p14:creationId xmlns:p14="http://schemas.microsoft.com/office/powerpoint/2010/main" val="2754775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031">
            <a:extLst>
              <a:ext uri="{FF2B5EF4-FFF2-40B4-BE49-F238E27FC236}">
                <a16:creationId xmlns:a16="http://schemas.microsoft.com/office/drawing/2014/main" id="{DCC4AF9C-51F1-DCE0-53B4-4E6CCCD374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Helvetica" pitchFamily="2" charset="0"/>
                <a:ea typeface="ＭＳ Ｐゴシック" panose="020B0600070205080204" pitchFamily="34" charset="-128"/>
              </a:defRPr>
            </a:lvl1pPr>
            <a:lvl2pPr marL="37931725" indent="-37474525">
              <a:defRPr sz="2400">
                <a:solidFill>
                  <a:schemeClr val="tx1"/>
                </a:solidFill>
                <a:latin typeface="Helvetica" pitchFamily="2" charset="0"/>
                <a:ea typeface="ＭＳ Ｐゴシック" panose="020B0600070205080204" pitchFamily="34" charset="-128"/>
              </a:defRPr>
            </a:lvl2pPr>
            <a:lvl3pPr marL="1143000" indent="-228600">
              <a:defRPr sz="2400">
                <a:solidFill>
                  <a:schemeClr val="tx1"/>
                </a:solidFill>
                <a:latin typeface="Helvetica" pitchFamily="2" charset="0"/>
                <a:ea typeface="ＭＳ Ｐゴシック" panose="020B0600070205080204" pitchFamily="34" charset="-128"/>
              </a:defRPr>
            </a:lvl3pPr>
            <a:lvl4pPr marL="1600200" indent="-228600">
              <a:defRPr sz="2400">
                <a:solidFill>
                  <a:schemeClr val="tx1"/>
                </a:solidFill>
                <a:latin typeface="Helvetica" pitchFamily="2" charset="0"/>
                <a:ea typeface="ＭＳ Ｐゴシック" panose="020B0600070205080204" pitchFamily="34" charset="-128"/>
              </a:defRPr>
            </a:lvl4pPr>
            <a:lvl5pPr marL="2057400" indent="-228600">
              <a:defRPr sz="2400">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9pPr>
          </a:lstStyle>
          <a:p>
            <a:fld id="{B714A278-C2E5-4F4B-A6AE-E5E399F445A4}" type="slidenum">
              <a:rPr lang="en-US" altLang="en-US" sz="1200">
                <a:latin typeface="Times New Roman" panose="02020603050405020304" pitchFamily="18" charset="0"/>
              </a:rPr>
              <a:pPr/>
              <a:t>9</a:t>
            </a:fld>
            <a:endParaRPr lang="en-US" altLang="en-US" sz="1200">
              <a:latin typeface="Times New Roman" panose="02020603050405020304" pitchFamily="18" charset="0"/>
            </a:endParaRPr>
          </a:p>
        </p:txBody>
      </p:sp>
      <p:sp>
        <p:nvSpPr>
          <p:cNvPr id="31746" name="Rectangle 2">
            <a:extLst>
              <a:ext uri="{FF2B5EF4-FFF2-40B4-BE49-F238E27FC236}">
                <a16:creationId xmlns:a16="http://schemas.microsoft.com/office/drawing/2014/main" id="{C3DF86CA-7A55-C35B-59E5-66290025FEE9}"/>
              </a:ext>
            </a:extLst>
          </p:cNvPr>
          <p:cNvSpPr>
            <a:spLocks noGrp="1" noRot="1" noChangeAspect="1" noChangeArrowheads="1" noTextEdit="1"/>
          </p:cNvSpPr>
          <p:nvPr>
            <p:ph type="sldImg"/>
          </p:nvPr>
        </p:nvSpPr>
        <p:spPr>
          <a:ln/>
        </p:spPr>
      </p:sp>
      <p:sp>
        <p:nvSpPr>
          <p:cNvPr id="31747" name="Rectangle 3">
            <a:extLst>
              <a:ext uri="{FF2B5EF4-FFF2-40B4-BE49-F238E27FC236}">
                <a16:creationId xmlns:a16="http://schemas.microsoft.com/office/drawing/2014/main" id="{572A1647-21B0-9A2E-6FF1-527E850C37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Planning process needs to include identifying short term wins</a:t>
            </a:r>
          </a:p>
          <a:p>
            <a:endParaRPr lang="en-US" altLang="en-US">
              <a:latin typeface="Times New Roman" panose="02020603050405020304" pitchFamily="18" charset="0"/>
            </a:endParaRPr>
          </a:p>
          <a:p>
            <a:r>
              <a:rPr lang="en-US" altLang="en-US">
                <a:latin typeface="Times New Roman" panose="02020603050405020304" pitchFamily="18" charset="0"/>
              </a:rPr>
              <a:t>Purpose: keeps the urgency levels up</a:t>
            </a:r>
          </a:p>
          <a:p>
            <a:r>
              <a:rPr lang="en-US" altLang="en-US">
                <a:latin typeface="Times New Roman" panose="02020603050405020304" pitchFamily="18" charset="0"/>
              </a:rPr>
              <a:t>Reduce people becoming discouraged  (1-2 years)</a:t>
            </a:r>
          </a:p>
          <a:p>
            <a:endParaRPr lang="en-US" altLang="en-US">
              <a:latin typeface="Times New Roman" panose="02020603050405020304" pitchFamily="18" charset="0"/>
            </a:endParaRPr>
          </a:p>
          <a:p>
            <a:r>
              <a:rPr lang="en-US" altLang="en-US">
                <a:latin typeface="Times New Roman" panose="02020603050405020304" pitchFamily="18" charset="0"/>
              </a:rPr>
              <a:t>Strategy  in  this phase</a:t>
            </a:r>
          </a:p>
          <a:p>
            <a:r>
              <a:rPr lang="en-US" altLang="en-US">
                <a:latin typeface="Times New Roman" panose="02020603050405020304" pitchFamily="18" charset="0"/>
              </a:rPr>
              <a:t>find clear performance improvements</a:t>
            </a:r>
          </a:p>
          <a:p>
            <a:r>
              <a:rPr lang="en-US" altLang="en-US">
                <a:latin typeface="Times New Roman" panose="02020603050405020304" pitchFamily="18" charset="0"/>
              </a:rPr>
              <a:t>establish and achieve  goals and objectives</a:t>
            </a:r>
          </a:p>
          <a:p>
            <a:r>
              <a:rPr lang="en-US" altLang="en-US">
                <a:latin typeface="Times New Roman" panose="02020603050405020304" pitchFamily="18" charset="0"/>
              </a:rPr>
              <a:t>reward people</a:t>
            </a:r>
          </a:p>
          <a:p>
            <a:endParaRPr lang="en-US" altLang="en-US">
              <a:latin typeface="Times New Roman" panose="02020603050405020304" pitchFamily="18" charset="0"/>
            </a:endParaRPr>
          </a:p>
          <a:p>
            <a:r>
              <a:rPr lang="en-US" altLang="en-US">
                <a:latin typeface="Times New Roman" panose="02020603050405020304" pitchFamily="18" charset="0"/>
              </a:rPr>
              <a:t>Caution: short term wins, don’t  declare victory too soon.</a:t>
            </a:r>
          </a:p>
        </p:txBody>
      </p:sp>
    </p:spTree>
    <p:extLst>
      <p:ext uri="{BB962C8B-B14F-4D97-AF65-F5344CB8AC3E}">
        <p14:creationId xmlns:p14="http://schemas.microsoft.com/office/powerpoint/2010/main" val="3638800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031">
            <a:extLst>
              <a:ext uri="{FF2B5EF4-FFF2-40B4-BE49-F238E27FC236}">
                <a16:creationId xmlns:a16="http://schemas.microsoft.com/office/drawing/2014/main" id="{241279D0-733E-0258-783E-56592858B8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Helvetica" pitchFamily="2" charset="0"/>
                <a:ea typeface="ＭＳ Ｐゴシック" panose="020B0600070205080204" pitchFamily="34" charset="-128"/>
              </a:defRPr>
            </a:lvl1pPr>
            <a:lvl2pPr marL="37931725" indent="-37474525">
              <a:defRPr sz="2400">
                <a:solidFill>
                  <a:schemeClr val="tx1"/>
                </a:solidFill>
                <a:latin typeface="Helvetica" pitchFamily="2" charset="0"/>
                <a:ea typeface="ＭＳ Ｐゴシック" panose="020B0600070205080204" pitchFamily="34" charset="-128"/>
              </a:defRPr>
            </a:lvl2pPr>
            <a:lvl3pPr marL="1143000" indent="-228600">
              <a:defRPr sz="2400">
                <a:solidFill>
                  <a:schemeClr val="tx1"/>
                </a:solidFill>
                <a:latin typeface="Helvetica" pitchFamily="2" charset="0"/>
                <a:ea typeface="ＭＳ Ｐゴシック" panose="020B0600070205080204" pitchFamily="34" charset="-128"/>
              </a:defRPr>
            </a:lvl3pPr>
            <a:lvl4pPr marL="1600200" indent="-228600">
              <a:defRPr sz="2400">
                <a:solidFill>
                  <a:schemeClr val="tx1"/>
                </a:solidFill>
                <a:latin typeface="Helvetica" pitchFamily="2" charset="0"/>
                <a:ea typeface="ＭＳ Ｐゴシック" panose="020B0600070205080204" pitchFamily="34" charset="-128"/>
              </a:defRPr>
            </a:lvl4pPr>
            <a:lvl5pPr marL="2057400" indent="-228600">
              <a:defRPr sz="2400">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9pPr>
          </a:lstStyle>
          <a:p>
            <a:fld id="{D0DD2153-1CFF-3843-8567-650FC6DE53FB}" type="slidenum">
              <a:rPr lang="en-US" altLang="en-US" sz="1200">
                <a:latin typeface="Times New Roman" panose="02020603050405020304" pitchFamily="18" charset="0"/>
              </a:rPr>
              <a:pPr/>
              <a:t>10</a:t>
            </a:fld>
            <a:endParaRPr lang="en-US" altLang="en-US" sz="1200">
              <a:latin typeface="Times New Roman" panose="02020603050405020304" pitchFamily="18" charset="0"/>
            </a:endParaRPr>
          </a:p>
        </p:txBody>
      </p:sp>
      <p:sp>
        <p:nvSpPr>
          <p:cNvPr id="33794" name="Rectangle 2">
            <a:extLst>
              <a:ext uri="{FF2B5EF4-FFF2-40B4-BE49-F238E27FC236}">
                <a16:creationId xmlns:a16="http://schemas.microsoft.com/office/drawing/2014/main" id="{430AE9A9-2821-5692-F956-D9B94412A11B}"/>
              </a:ext>
            </a:extLst>
          </p:cNvPr>
          <p:cNvSpPr>
            <a:spLocks noGrp="1" noRot="1" noChangeAspect="1" noChangeArrowheads="1" noTextEdit="1"/>
          </p:cNvSpPr>
          <p:nvPr>
            <p:ph type="sldImg"/>
          </p:nvPr>
        </p:nvSpPr>
        <p:spPr>
          <a:ln/>
        </p:spPr>
      </p:sp>
      <p:sp>
        <p:nvSpPr>
          <p:cNvPr id="33795" name="Rectangle 3">
            <a:extLst>
              <a:ext uri="{FF2B5EF4-FFF2-40B4-BE49-F238E27FC236}">
                <a16:creationId xmlns:a16="http://schemas.microsoft.com/office/drawing/2014/main" id="{6AA4C940-58F9-C7B9-2416-C8E7D4433C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panose="02020603050405020304" pitchFamily="18" charset="0"/>
              </a:rPr>
              <a:t>Strategy:</a:t>
            </a:r>
          </a:p>
          <a:p>
            <a:r>
              <a:rPr lang="en-US" altLang="en-US" dirty="0">
                <a:latin typeface="Times New Roman" panose="02020603050405020304" pitchFamily="18" charset="0"/>
              </a:rPr>
              <a:t>Don’t declare victory, but do reward</a:t>
            </a:r>
          </a:p>
          <a:p>
            <a:r>
              <a:rPr lang="en-US" altLang="en-US" dirty="0">
                <a:latin typeface="Times New Roman" panose="02020603050405020304" pitchFamily="18" charset="0"/>
              </a:rPr>
              <a:t>Use opportunity to tactile even bigger issues, systems or obstinacies</a:t>
            </a:r>
          </a:p>
          <a:p>
            <a:r>
              <a:rPr lang="en-US" altLang="en-US" dirty="0">
                <a:latin typeface="Times New Roman" panose="02020603050405020304" pitchFamily="18" charset="0"/>
              </a:rPr>
              <a:t>Attention should be paid to hiring, development and promotion of staff</a:t>
            </a:r>
          </a:p>
          <a:p>
            <a:endParaRPr lang="en-US" altLang="en-US" dirty="0">
              <a:latin typeface="Times New Roman" panose="02020603050405020304" pitchFamily="18" charset="0"/>
            </a:endParaRPr>
          </a:p>
        </p:txBody>
      </p:sp>
    </p:spTree>
    <p:extLst>
      <p:ext uri="{BB962C8B-B14F-4D97-AF65-F5344CB8AC3E}">
        <p14:creationId xmlns:p14="http://schemas.microsoft.com/office/powerpoint/2010/main" val="1770383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031">
            <a:extLst>
              <a:ext uri="{FF2B5EF4-FFF2-40B4-BE49-F238E27FC236}">
                <a16:creationId xmlns:a16="http://schemas.microsoft.com/office/drawing/2014/main" id="{2FF613D1-CF17-2464-CAC6-1D237164E2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Helvetica" pitchFamily="2" charset="0"/>
                <a:ea typeface="ＭＳ Ｐゴシック" panose="020B0600070205080204" pitchFamily="34" charset="-128"/>
              </a:defRPr>
            </a:lvl1pPr>
            <a:lvl2pPr marL="37931725" indent="-37474525">
              <a:defRPr sz="2400">
                <a:solidFill>
                  <a:schemeClr val="tx1"/>
                </a:solidFill>
                <a:latin typeface="Helvetica" pitchFamily="2" charset="0"/>
                <a:ea typeface="ＭＳ Ｐゴシック" panose="020B0600070205080204" pitchFamily="34" charset="-128"/>
              </a:defRPr>
            </a:lvl2pPr>
            <a:lvl3pPr marL="1143000" indent="-228600">
              <a:defRPr sz="2400">
                <a:solidFill>
                  <a:schemeClr val="tx1"/>
                </a:solidFill>
                <a:latin typeface="Helvetica" pitchFamily="2" charset="0"/>
                <a:ea typeface="ＭＳ Ｐゴシック" panose="020B0600070205080204" pitchFamily="34" charset="-128"/>
              </a:defRPr>
            </a:lvl3pPr>
            <a:lvl4pPr marL="1600200" indent="-228600">
              <a:defRPr sz="2400">
                <a:solidFill>
                  <a:schemeClr val="tx1"/>
                </a:solidFill>
                <a:latin typeface="Helvetica" pitchFamily="2" charset="0"/>
                <a:ea typeface="ＭＳ Ｐゴシック" panose="020B0600070205080204" pitchFamily="34" charset="-128"/>
              </a:defRPr>
            </a:lvl4pPr>
            <a:lvl5pPr marL="2057400" indent="-228600">
              <a:defRPr sz="2400">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9pPr>
          </a:lstStyle>
          <a:p>
            <a:fld id="{30C10332-1D26-4548-9D0F-FF138DA61EC7}" type="slidenum">
              <a:rPr lang="en-US" altLang="en-US" sz="1200">
                <a:latin typeface="Times New Roman" panose="02020603050405020304" pitchFamily="18" charset="0"/>
              </a:rPr>
              <a:pPr/>
              <a:t>11</a:t>
            </a:fld>
            <a:endParaRPr lang="en-US" altLang="en-US" sz="1200">
              <a:latin typeface="Times New Roman" panose="02020603050405020304" pitchFamily="18" charset="0"/>
            </a:endParaRPr>
          </a:p>
        </p:txBody>
      </p:sp>
      <p:sp>
        <p:nvSpPr>
          <p:cNvPr id="35842" name="Rectangle 2">
            <a:extLst>
              <a:ext uri="{FF2B5EF4-FFF2-40B4-BE49-F238E27FC236}">
                <a16:creationId xmlns:a16="http://schemas.microsoft.com/office/drawing/2014/main" id="{4EC3C188-D4B0-AB9B-46BC-2995568C6157}"/>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id="{03E7BB32-E8D7-5D29-6A55-BF4BCE2E1FC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Action:</a:t>
            </a:r>
          </a:p>
          <a:p>
            <a:endParaRPr lang="en-US" altLang="en-US" dirty="0">
              <a:latin typeface="Times New Roman" panose="02020603050405020304" pitchFamily="18" charset="0"/>
            </a:endParaRPr>
          </a:p>
          <a:p>
            <a:r>
              <a:rPr lang="en-US" altLang="en-US" dirty="0">
                <a:latin typeface="Times New Roman" panose="02020603050405020304" pitchFamily="18" charset="0"/>
              </a:rPr>
              <a:t>Need to continually promote and inform staff of the new changes</a:t>
            </a:r>
          </a:p>
          <a:p>
            <a:r>
              <a:rPr lang="en-US" altLang="en-US" dirty="0">
                <a:latin typeface="Times New Roman" panose="02020603050405020304" pitchFamily="18" charset="0"/>
              </a:rPr>
              <a:t>Choice of new staff, senior management is critical</a:t>
            </a:r>
          </a:p>
          <a:p>
            <a:r>
              <a:rPr lang="en-US" altLang="en-US" dirty="0">
                <a:latin typeface="Times New Roman" panose="02020603050405020304" pitchFamily="18" charset="0"/>
              </a:rPr>
              <a:t>Tying requirements for promotion into the vision</a:t>
            </a:r>
          </a:p>
        </p:txBody>
      </p:sp>
    </p:spTree>
    <p:extLst>
      <p:ext uri="{BB962C8B-B14F-4D97-AF65-F5344CB8AC3E}">
        <p14:creationId xmlns:p14="http://schemas.microsoft.com/office/powerpoint/2010/main" val="2279229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p:cNvSpPr>
          <p:nvPr>
            <p:ph type="sldNum" sz="quarter" idx="5"/>
          </p:nvPr>
        </p:nvSpPr>
        <p:spPr>
          <a:noFill/>
        </p:spPr>
        <p:txBody>
          <a:bodyPr/>
          <a:lstStyle/>
          <a:p>
            <a:fld id="{BADD277E-3D57-9F46-8986-784CA7C51DCE}" type="slidenum">
              <a:rPr lang="en-US">
                <a:latin typeface="Tahoma" pitchFamily="-108" charset="0"/>
                <a:ea typeface="ヒラギノ角ゴ Pro W3" pitchFamily="-108" charset="-128"/>
                <a:cs typeface="ヒラギノ角ゴ Pro W3" pitchFamily="-108" charset="-128"/>
              </a:rPr>
              <a:pPr/>
              <a:t>19</a:t>
            </a:fld>
            <a:endParaRPr lang="en-US" dirty="0">
              <a:latin typeface="Tahoma" pitchFamily="-108" charset="0"/>
              <a:ea typeface="ヒラギノ角ゴ Pro W3" pitchFamily="-108" charset="-128"/>
              <a:cs typeface="ヒラギノ角ゴ Pro W3" pitchFamily="-108" charset="-128"/>
            </a:endParaRPr>
          </a:p>
        </p:txBody>
      </p:sp>
      <p:sp>
        <p:nvSpPr>
          <p:cNvPr id="54275" name="Rectangle 2"/>
          <p:cNvSpPr>
            <a:spLocks noGrp="1" noRot="1" noChangeAspect="1" noChangeArrowheads="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r>
              <a:rPr lang="en-CA" sz="1200" kern="1200" dirty="0">
                <a:solidFill>
                  <a:schemeClr val="tx1"/>
                </a:solidFill>
                <a:effectLst/>
                <a:latin typeface="Gill Sans" charset="0"/>
                <a:ea typeface="ＭＳ Ｐゴシック" charset="-128"/>
                <a:cs typeface="ＭＳ Ｐゴシック" charset="-128"/>
              </a:rPr>
              <a:t>Meaningful change combines action orientation (changing attitudes/behavior) and research orientation (testing theory).</a:t>
            </a:r>
          </a:p>
          <a:p>
            <a:endParaRPr lang="en-CA" sz="1200" kern="1200" dirty="0">
              <a:solidFill>
                <a:schemeClr val="tx1"/>
              </a:solidFill>
              <a:effectLst/>
              <a:latin typeface="Gill Sans" charset="0"/>
              <a:ea typeface="ＭＳ Ｐゴシック" charset="-128"/>
              <a:cs typeface="ＭＳ Ｐゴシック" charset="-128"/>
            </a:endParaRPr>
          </a:p>
          <a:p>
            <a:r>
              <a:rPr lang="en-CA" sz="1200" kern="1200" dirty="0">
                <a:solidFill>
                  <a:schemeClr val="tx1"/>
                </a:solidFill>
                <a:effectLst/>
                <a:latin typeface="Gill Sans" charset="0"/>
                <a:ea typeface="ＭＳ Ｐゴシック" charset="-128"/>
                <a:cs typeface="ＭＳ Ｐゴシック" charset="-128"/>
              </a:rPr>
              <a:t>Action orientation:</a:t>
            </a:r>
          </a:p>
          <a:p>
            <a:pPr marL="171450" indent="-171450">
              <a:buFont typeface="Arial" panose="020B0604020202020204" pitchFamily="34" charset="0"/>
              <a:buChar char="•"/>
            </a:pPr>
            <a:r>
              <a:rPr lang="en-CA" sz="1200" kern="1200" dirty="0">
                <a:solidFill>
                  <a:schemeClr val="tx1"/>
                </a:solidFill>
                <a:effectLst/>
                <a:latin typeface="Gill Sans" charset="0"/>
                <a:ea typeface="ＭＳ Ｐゴシック" charset="-128"/>
                <a:cs typeface="ＭＳ Ｐゴシック" charset="-128"/>
              </a:rPr>
              <a:t>Diagnose current problems. </a:t>
            </a:r>
          </a:p>
          <a:p>
            <a:pPr marL="171450" indent="-171450">
              <a:buFont typeface="Arial" panose="020B0604020202020204" pitchFamily="34" charset="0"/>
              <a:buChar char="•"/>
            </a:pPr>
            <a:r>
              <a:rPr lang="en-CA" sz="1200" kern="1200" dirty="0">
                <a:solidFill>
                  <a:schemeClr val="tx1"/>
                </a:solidFill>
                <a:effectLst/>
                <a:latin typeface="Gill Sans" charset="0"/>
                <a:ea typeface="ＭＳ Ｐゴシック" charset="-128"/>
                <a:cs typeface="ＭＳ Ｐゴシック" charset="-128"/>
              </a:rPr>
              <a:t>Apply interventions that resolve those problems.</a:t>
            </a:r>
          </a:p>
          <a:p>
            <a:endParaRPr lang="en-CA" sz="1200" kern="1200" dirty="0">
              <a:solidFill>
                <a:schemeClr val="tx1"/>
              </a:solidFill>
              <a:effectLst/>
              <a:latin typeface="Gill Sans" charset="0"/>
              <a:ea typeface="ＭＳ Ｐゴシック" charset="-128"/>
              <a:cs typeface="ＭＳ Ｐゴシック" charset="-128"/>
            </a:endParaRPr>
          </a:p>
          <a:p>
            <a:r>
              <a:rPr lang="en-CA" sz="1200" kern="1200" dirty="0">
                <a:solidFill>
                  <a:schemeClr val="tx1"/>
                </a:solidFill>
                <a:effectLst/>
                <a:latin typeface="Gill Sans" charset="0"/>
                <a:ea typeface="ＭＳ Ｐゴシック" charset="-128"/>
                <a:cs typeface="ＭＳ Ｐゴシック" charset="-128"/>
              </a:rPr>
              <a:t>Research orientation:</a:t>
            </a:r>
          </a:p>
          <a:p>
            <a:pPr marL="171450" indent="-171450">
              <a:buFont typeface="Arial" panose="020B0604020202020204" pitchFamily="34" charset="0"/>
              <a:buChar char="•"/>
            </a:pPr>
            <a:r>
              <a:rPr lang="en-CA" sz="1200" kern="1200" dirty="0">
                <a:solidFill>
                  <a:schemeClr val="tx1"/>
                </a:solidFill>
                <a:effectLst/>
                <a:latin typeface="Gill Sans" charset="0"/>
                <a:ea typeface="ＭＳ Ｐゴシック" charset="-128"/>
                <a:cs typeface="ＭＳ Ｐゴシック" charset="-128"/>
              </a:rPr>
              <a:t>Research study approach.</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CA" sz="1200" kern="1200" dirty="0">
                <a:solidFill>
                  <a:schemeClr val="tx1"/>
                </a:solidFill>
                <a:effectLst/>
                <a:latin typeface="Gill Sans" charset="0"/>
                <a:ea typeface="ＭＳ Ｐゴシック" charset="-128"/>
                <a:cs typeface="ＭＳ Ｐゴシック" charset="-128"/>
              </a:rPr>
              <a:t>Data-driven, problem-oriented process.</a:t>
            </a:r>
          </a:p>
          <a:p>
            <a:pPr marL="171450" indent="-171450">
              <a:buFont typeface="Arial" panose="020B0604020202020204" pitchFamily="34" charset="0"/>
              <a:buChar char="•"/>
            </a:pPr>
            <a:r>
              <a:rPr lang="en-CA" sz="1200" kern="1200" dirty="0">
                <a:solidFill>
                  <a:schemeClr val="tx1"/>
                </a:solidFill>
                <a:effectLst/>
                <a:latin typeface="Gill Sans" charset="0"/>
                <a:ea typeface="ＭＳ Ｐゴシック" charset="-128"/>
                <a:cs typeface="ＭＳ Ｐゴシック" charset="-128"/>
              </a:rPr>
              <a:t>Collect data to diagnose problems. </a:t>
            </a:r>
          </a:p>
          <a:p>
            <a:pPr marL="171450" indent="-171450">
              <a:buFont typeface="Arial" panose="020B0604020202020204" pitchFamily="34" charset="0"/>
              <a:buChar char="•"/>
            </a:pPr>
            <a:r>
              <a:rPr lang="en-CA" sz="1200" kern="1200" dirty="0">
                <a:solidFill>
                  <a:schemeClr val="tx1"/>
                </a:solidFill>
                <a:effectLst/>
                <a:latin typeface="Gill Sans" charset="0"/>
                <a:ea typeface="ＭＳ Ｐゴシック" charset="-128"/>
                <a:cs typeface="ＭＳ Ｐゴシック" charset="-128"/>
              </a:rPr>
              <a:t>Data helps to systematically evaluate how well the intervention works.</a:t>
            </a:r>
          </a:p>
          <a:p>
            <a:endParaRPr lang="en-CA" sz="1200" kern="1200" dirty="0">
              <a:solidFill>
                <a:schemeClr val="tx1"/>
              </a:solidFill>
              <a:effectLst/>
              <a:latin typeface="Gill Sans" charset="0"/>
              <a:ea typeface="ＭＳ Ｐゴシック" charset="-128"/>
              <a:cs typeface="ＭＳ Ｐゴシック" charset="-128"/>
            </a:endParaRPr>
          </a:p>
          <a:p>
            <a:r>
              <a:rPr lang="en-CA" sz="1200" kern="1200" dirty="0">
                <a:solidFill>
                  <a:schemeClr val="tx1"/>
                </a:solidFill>
                <a:effectLst/>
                <a:latin typeface="Gill Sans" charset="0"/>
                <a:ea typeface="ＭＳ Ｐゴシック" charset="-128"/>
                <a:cs typeface="ＭＳ Ｐゴシック" charset="-128"/>
              </a:rPr>
              <a:t>Action research adopts an open systems view.</a:t>
            </a:r>
          </a:p>
          <a:p>
            <a:pPr marL="171450" indent="-171450">
              <a:buFont typeface="Arial" panose="020B0604020202020204" pitchFamily="34" charset="0"/>
              <a:buChar char="•"/>
            </a:pPr>
            <a:r>
              <a:rPr lang="en-CA" sz="1200" kern="1200" dirty="0">
                <a:solidFill>
                  <a:schemeClr val="tx1"/>
                </a:solidFill>
                <a:effectLst/>
                <a:latin typeface="Gill Sans" charset="0"/>
                <a:ea typeface="ＭＳ Ｐゴシック" charset="-128"/>
                <a:cs typeface="ＭＳ Ｐゴシック" charset="-128"/>
              </a:rPr>
              <a:t>Organizations have many interdependent parts.</a:t>
            </a:r>
          </a:p>
          <a:p>
            <a:pPr marL="171450" indent="-171450">
              <a:buFont typeface="Arial" panose="020B0604020202020204" pitchFamily="34" charset="0"/>
              <a:buChar char="•"/>
            </a:pPr>
            <a:r>
              <a:rPr lang="en-CA" sz="1200" kern="1200" dirty="0">
                <a:solidFill>
                  <a:schemeClr val="tx1"/>
                </a:solidFill>
                <a:effectLst/>
                <a:latin typeface="Gill Sans" charset="0"/>
                <a:ea typeface="ＭＳ Ｐゴシック" charset="-128"/>
                <a:cs typeface="ＭＳ Ｐゴシック" charset="-128"/>
              </a:rPr>
              <a:t>Change agents need to anticipate intended and unintended consequences of interventions.</a:t>
            </a:r>
          </a:p>
          <a:p>
            <a:endParaRPr lang="en-CA" sz="1200" kern="1200" dirty="0">
              <a:solidFill>
                <a:schemeClr val="tx1"/>
              </a:solidFill>
              <a:effectLst/>
              <a:latin typeface="Gill Sans" charset="0"/>
              <a:ea typeface="ＭＳ Ｐゴシック" charset="-128"/>
              <a:cs typeface="ＭＳ Ｐゴシック" charset="-128"/>
            </a:endParaRPr>
          </a:p>
          <a:p>
            <a:r>
              <a:rPr lang="en-CA" sz="1200" kern="1200" dirty="0">
                <a:solidFill>
                  <a:schemeClr val="tx1"/>
                </a:solidFill>
                <a:effectLst/>
                <a:latin typeface="Gill Sans" charset="0"/>
                <a:ea typeface="ＭＳ Ｐゴシック" charset="-128"/>
                <a:cs typeface="ＭＳ Ｐゴシック" charset="-128"/>
              </a:rPr>
              <a:t>Action research is a highly participative process.</a:t>
            </a:r>
          </a:p>
          <a:p>
            <a:pPr marL="171450" indent="-171450">
              <a:buFont typeface="Arial" panose="020B0604020202020204" pitchFamily="34" charset="0"/>
              <a:buChar char="•"/>
            </a:pPr>
            <a:r>
              <a:rPr lang="en-CA" sz="1200" kern="1200" dirty="0">
                <a:solidFill>
                  <a:schemeClr val="tx1"/>
                </a:solidFill>
                <a:effectLst/>
                <a:latin typeface="Gill Sans" charset="0"/>
                <a:ea typeface="ＭＳ Ｐゴシック" charset="-128"/>
                <a:cs typeface="ＭＳ Ｐゴシック" charset="-128"/>
              </a:rPr>
              <a:t>Change requires employee knowledge and commitment. </a:t>
            </a:r>
          </a:p>
          <a:p>
            <a:pPr marL="171450" indent="-171450">
              <a:buFont typeface="Arial" panose="020B0604020202020204" pitchFamily="34" charset="0"/>
              <a:buChar char="•"/>
            </a:pPr>
            <a:r>
              <a:rPr lang="en-CA" sz="1200" kern="1200" dirty="0">
                <a:solidFill>
                  <a:schemeClr val="tx1"/>
                </a:solidFill>
                <a:effectLst/>
                <a:latin typeface="Gill Sans" charset="0"/>
                <a:ea typeface="ＭＳ Ｐゴシック" charset="-128"/>
                <a:cs typeface="ＭＳ Ｐゴシック" charset="-128"/>
              </a:rPr>
              <a:t>Employees are co-researchers and participants.</a:t>
            </a:r>
          </a:p>
          <a:p>
            <a:endParaRPr lang="en-US" dirty="0">
              <a:latin typeface="Gill Sans" pitchFamily="-108" charset="0"/>
              <a:ea typeface="ＭＳ Ｐゴシック" pitchFamily="-108" charset="-128"/>
              <a:cs typeface="ＭＳ Ｐゴシック" pitchFamily="-108" charset="-128"/>
            </a:endParaRPr>
          </a:p>
        </p:txBody>
      </p:sp>
    </p:spTree>
    <p:extLst>
      <p:ext uri="{BB962C8B-B14F-4D97-AF65-F5344CB8AC3E}">
        <p14:creationId xmlns:p14="http://schemas.microsoft.com/office/powerpoint/2010/main" val="1977672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p:cNvSpPr>
          <p:nvPr>
            <p:ph type="sldNum" sz="quarter" idx="5"/>
          </p:nvPr>
        </p:nvSpPr>
        <p:spPr>
          <a:noFill/>
        </p:spPr>
        <p:txBody>
          <a:bodyPr/>
          <a:lstStyle/>
          <a:p>
            <a:fld id="{774F14B4-BD6F-334B-8A2A-7895BA5B43B9}" type="slidenum">
              <a:rPr lang="en-US">
                <a:latin typeface="Tahoma" pitchFamily="-108" charset="0"/>
                <a:ea typeface="ヒラギノ角ゴ Pro W3" pitchFamily="-108" charset="-128"/>
                <a:cs typeface="ヒラギノ角ゴ Pro W3" pitchFamily="-108" charset="-128"/>
              </a:rPr>
              <a:pPr/>
              <a:t>20</a:t>
            </a:fld>
            <a:endParaRPr lang="en-US" dirty="0">
              <a:latin typeface="Tahoma" pitchFamily="-108" charset="0"/>
              <a:ea typeface="ヒラギノ角ゴ Pro W3" pitchFamily="-108" charset="-128"/>
              <a:cs typeface="ヒラギノ角ゴ Pro W3" pitchFamily="-108" charset="-128"/>
            </a:endParaRPr>
          </a:p>
        </p:txBody>
      </p:sp>
      <p:sp>
        <p:nvSpPr>
          <p:cNvPr id="56323" name="Rectangle 2"/>
          <p:cNvSpPr>
            <a:spLocks noGrp="1" noChangeArrowheads="1"/>
          </p:cNvSpPr>
          <p:nvPr>
            <p:ph type="body" idx="1"/>
          </p:nvPr>
        </p:nvSpPr>
        <p:spPr>
          <a:noFill/>
          <a:ln w="9525"/>
        </p:spPr>
        <p:txBody>
          <a:bodyPr lIns="87312" tIns="42862" rIns="87312" bIns="42862"/>
          <a:lstStyle/>
          <a:p>
            <a:r>
              <a:rPr lang="en-CA" sz="1200" kern="1200" dirty="0">
                <a:solidFill>
                  <a:schemeClr val="tx1"/>
                </a:solidFill>
                <a:effectLst/>
                <a:latin typeface="Gill Sans" charset="0"/>
                <a:ea typeface="ＭＳ Ｐゴシック" charset="-128"/>
                <a:cs typeface="ＭＳ Ｐゴシック" charset="-128"/>
              </a:rPr>
              <a:t>1. Form client-consultant relationship.</a:t>
            </a:r>
          </a:p>
          <a:p>
            <a:pPr marL="171450" indent="-171450">
              <a:buFont typeface="Arial" panose="020B0604020202020204" pitchFamily="34" charset="0"/>
              <a:buChar char="•"/>
            </a:pPr>
            <a:r>
              <a:rPr lang="en-CA" sz="1200" kern="1200" dirty="0">
                <a:solidFill>
                  <a:schemeClr val="tx1"/>
                </a:solidFill>
                <a:effectLst/>
                <a:latin typeface="Gill Sans" charset="0"/>
                <a:ea typeface="ＭＳ Ｐゴシック" charset="-128"/>
                <a:cs typeface="ＭＳ Ｐゴシック" charset="-128"/>
              </a:rPr>
              <a:t>Assumes change agent originates outside the system.</a:t>
            </a:r>
          </a:p>
          <a:p>
            <a:pPr marL="171450" indent="-171450">
              <a:buFont typeface="Arial" panose="020B0604020202020204" pitchFamily="34" charset="0"/>
              <a:buChar char="•"/>
            </a:pPr>
            <a:r>
              <a:rPr lang="en-CA" sz="1200" kern="1200" dirty="0">
                <a:solidFill>
                  <a:schemeClr val="tx1"/>
                </a:solidFill>
                <a:effectLst/>
                <a:latin typeface="Gill Sans" charset="0"/>
                <a:ea typeface="ＭＳ Ｐゴシック" charset="-128"/>
                <a:cs typeface="ＭＳ Ｐゴシック" charset="-128"/>
              </a:rPr>
              <a:t>Client readiness </a:t>
            </a:r>
            <a:r>
              <a:rPr lang="en-CA" sz="1200" kern="1200" dirty="0">
                <a:solidFill>
                  <a:schemeClr val="tx1"/>
                </a:solidFill>
                <a:effectLst/>
                <a:latin typeface="Calibri" panose="020F0502020204030204" pitchFamily="34" charset="0"/>
                <a:ea typeface="ＭＳ Ｐゴシック" charset="-128"/>
                <a:cs typeface="Calibri" panose="020F0502020204030204" pitchFamily="34" charset="0"/>
              </a:rPr>
              <a:t>—</a:t>
            </a:r>
            <a:r>
              <a:rPr lang="en-CA" sz="1200" kern="1200" dirty="0">
                <a:solidFill>
                  <a:schemeClr val="tx1"/>
                </a:solidFill>
                <a:effectLst/>
                <a:latin typeface="Gill Sans" charset="0"/>
                <a:ea typeface="ＭＳ Ｐゴシック" charset="-128"/>
                <a:cs typeface="ＭＳ Ｐゴシック" charset="-128"/>
              </a:rPr>
              <a:t> client’s motivation, open to meaningful change, possess abilities to complete change process.</a:t>
            </a:r>
          </a:p>
          <a:p>
            <a:endParaRPr lang="en-CA" sz="1200" kern="1200" dirty="0">
              <a:solidFill>
                <a:schemeClr val="tx1"/>
              </a:solidFill>
              <a:effectLst/>
              <a:latin typeface="Gill Sans" charset="0"/>
              <a:ea typeface="ＭＳ Ｐゴシック" charset="-128"/>
              <a:cs typeface="ＭＳ Ｐゴシック" charset="-128"/>
            </a:endParaRPr>
          </a:p>
          <a:p>
            <a:r>
              <a:rPr lang="en-CA" sz="1200" kern="1200" dirty="0">
                <a:solidFill>
                  <a:schemeClr val="tx1"/>
                </a:solidFill>
                <a:effectLst/>
                <a:latin typeface="Gill Sans" charset="0"/>
                <a:ea typeface="ＭＳ Ｐゴシック" charset="-128"/>
                <a:cs typeface="ＭＳ Ｐゴシック" charset="-128"/>
              </a:rPr>
              <a:t>2. Diagnose need for change.</a:t>
            </a:r>
          </a:p>
          <a:p>
            <a:pPr marL="171450" indent="-171450">
              <a:buFont typeface="Arial" panose="020B0604020202020204" pitchFamily="34" charset="0"/>
              <a:buChar char="•"/>
            </a:pPr>
            <a:r>
              <a:rPr lang="en-CA" sz="1200" kern="1200" dirty="0">
                <a:solidFill>
                  <a:schemeClr val="tx1"/>
                </a:solidFill>
                <a:effectLst/>
                <a:latin typeface="Gill Sans" charset="0"/>
                <a:ea typeface="ＭＳ Ｐゴシック" charset="-128"/>
                <a:cs typeface="ＭＳ Ｐゴシック" charset="-128"/>
              </a:rPr>
              <a:t>Organizational diagnosis </a:t>
            </a:r>
            <a:r>
              <a:rPr lang="en-CA" sz="1200" kern="1200" dirty="0">
                <a:solidFill>
                  <a:schemeClr val="tx1"/>
                </a:solidFill>
                <a:effectLst/>
                <a:latin typeface="Calibri" panose="020F0502020204030204" pitchFamily="34" charset="0"/>
                <a:ea typeface="ＭＳ Ｐゴシック" charset="-128"/>
                <a:cs typeface="Calibri" panose="020F0502020204030204" pitchFamily="34" charset="0"/>
              </a:rPr>
              <a:t>—</a:t>
            </a:r>
            <a:r>
              <a:rPr lang="en-CA" sz="1200" kern="1200" dirty="0">
                <a:solidFill>
                  <a:schemeClr val="tx1"/>
                </a:solidFill>
                <a:effectLst/>
                <a:latin typeface="Gill Sans" charset="0"/>
                <a:ea typeface="ＭＳ Ｐゴシック" charset="-128"/>
                <a:cs typeface="ＭＳ Ｐゴシック" charset="-128"/>
              </a:rPr>
              <a:t> gathering and analyzing data about an ongoing system (e.g., interviews and surveys).</a:t>
            </a:r>
          </a:p>
          <a:p>
            <a:pPr marL="171450" indent="-171450">
              <a:buFont typeface="Arial" panose="020B0604020202020204" pitchFamily="34" charset="0"/>
              <a:buChar char="•"/>
            </a:pPr>
            <a:r>
              <a:rPr lang="en-CA" sz="1200" kern="1200" dirty="0">
                <a:solidFill>
                  <a:schemeClr val="tx1"/>
                </a:solidFill>
                <a:effectLst/>
                <a:latin typeface="Gill Sans" charset="0"/>
                <a:ea typeface="ＭＳ Ｐゴシック" charset="-128"/>
                <a:cs typeface="ＭＳ Ｐゴシック" charset="-128"/>
              </a:rPr>
              <a:t>Includes employee involvement </a:t>
            </a:r>
            <a:r>
              <a:rPr lang="en-CA" sz="1200" kern="1200" dirty="0">
                <a:solidFill>
                  <a:schemeClr val="tx1"/>
                </a:solidFill>
                <a:effectLst/>
                <a:latin typeface="Calibri" panose="020F0502020204030204" pitchFamily="34" charset="0"/>
                <a:ea typeface="ＭＳ Ｐゴシック" charset="-128"/>
                <a:cs typeface="Calibri" panose="020F0502020204030204" pitchFamily="34" charset="0"/>
              </a:rPr>
              <a:t>—</a:t>
            </a:r>
            <a:r>
              <a:rPr lang="en-CA" sz="1200" kern="1200" dirty="0">
                <a:solidFill>
                  <a:schemeClr val="tx1"/>
                </a:solidFill>
                <a:effectLst/>
                <a:latin typeface="Gill Sans" charset="0"/>
                <a:ea typeface="ＭＳ Ｐゴシック" charset="-128"/>
                <a:cs typeface="ＭＳ Ｐゴシック" charset="-128"/>
              </a:rPr>
              <a:t> agree on change methods, schedule, expected standards of successful change. </a:t>
            </a:r>
          </a:p>
          <a:p>
            <a:endParaRPr lang="en-CA" sz="1200" kern="1200" dirty="0">
              <a:solidFill>
                <a:schemeClr val="tx1"/>
              </a:solidFill>
              <a:effectLst/>
              <a:latin typeface="Gill Sans" charset="0"/>
              <a:ea typeface="ＭＳ Ｐゴシック" charset="-128"/>
              <a:cs typeface="ＭＳ Ｐゴシック" charset="-128"/>
            </a:endParaRPr>
          </a:p>
          <a:p>
            <a:r>
              <a:rPr lang="en-CA" sz="1200" kern="1200" dirty="0">
                <a:solidFill>
                  <a:schemeClr val="tx1"/>
                </a:solidFill>
                <a:effectLst/>
                <a:latin typeface="Gill Sans" charset="0"/>
                <a:ea typeface="ＭＳ Ｐゴシック" charset="-128"/>
                <a:cs typeface="ＭＳ Ｐゴシック" charset="-128"/>
              </a:rPr>
              <a:t>3. Introduce intervention.</a:t>
            </a:r>
          </a:p>
          <a:p>
            <a:pPr marL="171450" indent="-171450">
              <a:buFont typeface="Arial" panose="020B0604020202020204" pitchFamily="34" charset="0"/>
              <a:buChar char="•"/>
            </a:pPr>
            <a:r>
              <a:rPr lang="en-CA" sz="1200" kern="1200" dirty="0">
                <a:solidFill>
                  <a:schemeClr val="tx1"/>
                </a:solidFill>
                <a:effectLst/>
                <a:latin typeface="Gill Sans" charset="0"/>
                <a:ea typeface="ＭＳ Ｐゴシック" charset="-128"/>
                <a:cs typeface="ＭＳ Ｐゴシック" charset="-128"/>
              </a:rPr>
              <a:t>Applies one or more actions (e.g., managing conflict, team building, changing corporate culture)</a:t>
            </a:r>
          </a:p>
          <a:p>
            <a:pPr marL="171450" indent="-171450">
              <a:buFont typeface="Arial" panose="020B0604020202020204" pitchFamily="34" charset="0"/>
              <a:buChar char="•"/>
            </a:pPr>
            <a:r>
              <a:rPr lang="en-CA" sz="1200" kern="1200" dirty="0">
                <a:solidFill>
                  <a:schemeClr val="tx1"/>
                </a:solidFill>
                <a:effectLst/>
                <a:latin typeface="Gill Sans" charset="0"/>
                <a:ea typeface="ＭＳ Ｐゴシック" charset="-128"/>
                <a:cs typeface="ＭＳ Ｐゴシック" charset="-128"/>
              </a:rPr>
              <a:t>Incremental change vs. rapid change </a:t>
            </a:r>
            <a:r>
              <a:rPr lang="en-CA" sz="1200" kern="1200" dirty="0">
                <a:solidFill>
                  <a:schemeClr val="tx1"/>
                </a:solidFill>
                <a:effectLst/>
                <a:latin typeface="Calibri" panose="020F0502020204030204" pitchFamily="34" charset="0"/>
                <a:ea typeface="ＭＳ Ｐゴシック" charset="-128"/>
                <a:cs typeface="Calibri" panose="020F0502020204030204" pitchFamily="34" charset="0"/>
              </a:rPr>
              <a:t>—</a:t>
            </a:r>
            <a:r>
              <a:rPr lang="en-CA" sz="1200" kern="1200" dirty="0">
                <a:solidFill>
                  <a:schemeClr val="tx1"/>
                </a:solidFill>
                <a:effectLst/>
                <a:latin typeface="Gill Sans" charset="0"/>
                <a:ea typeface="ＭＳ Ｐゴシック" charset="-128"/>
                <a:cs typeface="ＭＳ Ｐゴシック" charset="-128"/>
              </a:rPr>
              <a:t> small steps or massive overhaul.</a:t>
            </a:r>
          </a:p>
          <a:p>
            <a:pPr marL="0" indent="0">
              <a:buFontTx/>
              <a:buNone/>
            </a:pPr>
            <a:endParaRPr lang="en-CA" sz="1200" kern="1200" dirty="0">
              <a:solidFill>
                <a:schemeClr val="tx1"/>
              </a:solidFill>
              <a:effectLst/>
              <a:latin typeface="Gill Sans" charset="0"/>
              <a:ea typeface="ＭＳ Ｐゴシック" charset="-128"/>
              <a:cs typeface="ＭＳ Ｐゴシック" charset="-128"/>
            </a:endParaRPr>
          </a:p>
          <a:p>
            <a:pPr marL="0" indent="0">
              <a:buFontTx/>
              <a:buNone/>
            </a:pPr>
            <a:r>
              <a:rPr lang="en-CA" sz="1200" kern="1200" dirty="0">
                <a:solidFill>
                  <a:schemeClr val="tx1"/>
                </a:solidFill>
                <a:effectLst/>
                <a:latin typeface="Gill Sans" charset="0"/>
                <a:ea typeface="ＭＳ Ｐゴシック" charset="-128"/>
                <a:cs typeface="ＭＳ Ｐゴシック" charset="-128"/>
              </a:rPr>
              <a:t>4. Evaluate and stabilize change.</a:t>
            </a:r>
          </a:p>
          <a:p>
            <a:pPr marL="171450" indent="-171450">
              <a:buFont typeface="Arial" panose="020B0604020202020204" pitchFamily="34" charset="0"/>
              <a:buChar char="•"/>
            </a:pPr>
            <a:r>
              <a:rPr lang="en-CA" sz="1200" kern="1200" dirty="0">
                <a:solidFill>
                  <a:schemeClr val="tx1"/>
                </a:solidFill>
                <a:effectLst/>
                <a:latin typeface="Gill Sans" charset="0"/>
                <a:ea typeface="ＭＳ Ｐゴシック" charset="-128"/>
                <a:cs typeface="ＭＳ Ｐゴシック" charset="-128"/>
              </a:rPr>
              <a:t>Evaluating intervention effectiveness against the standards established in the diagnostic stage.</a:t>
            </a:r>
          </a:p>
          <a:p>
            <a:pPr marL="171450" indent="-171450">
              <a:buFont typeface="Arial" panose="020B0604020202020204" pitchFamily="34" charset="0"/>
              <a:buChar char="•"/>
            </a:pPr>
            <a:r>
              <a:rPr lang="en-CA" sz="1200" kern="1200" dirty="0">
                <a:solidFill>
                  <a:schemeClr val="tx1"/>
                </a:solidFill>
                <a:effectLst/>
                <a:latin typeface="Gill Sans" charset="0"/>
                <a:ea typeface="ＭＳ Ｐゴシック" charset="-128"/>
                <a:cs typeface="ＭＳ Ｐゴシック" charset="-128"/>
              </a:rPr>
              <a:t>Problems </a:t>
            </a:r>
            <a:r>
              <a:rPr lang="en-CA" sz="1200" kern="1200" dirty="0">
                <a:solidFill>
                  <a:schemeClr val="tx1"/>
                </a:solidFill>
                <a:effectLst/>
                <a:latin typeface="Calibri" panose="020F0502020204030204" pitchFamily="34" charset="0"/>
                <a:ea typeface="ＭＳ Ｐゴシック" charset="-128"/>
                <a:cs typeface="Calibri" panose="020F0502020204030204" pitchFamily="34" charset="0"/>
              </a:rPr>
              <a:t>—</a:t>
            </a:r>
            <a:r>
              <a:rPr lang="en-CA" sz="1200" kern="1200" dirty="0">
                <a:solidFill>
                  <a:schemeClr val="tx1"/>
                </a:solidFill>
                <a:effectLst/>
                <a:latin typeface="Gill Sans" charset="0"/>
                <a:ea typeface="ＭＳ Ｐゴシック" charset="-128"/>
                <a:cs typeface="ＭＳ Ｐゴシック" charset="-128"/>
              </a:rPr>
              <a:t> outcomes aren’t apparent for a long time or might be difficult to separate effects from other factors.</a:t>
            </a:r>
          </a:p>
          <a:p>
            <a:pPr marL="171450" indent="-171450">
              <a:buFont typeface="Arial" panose="020B0604020202020204" pitchFamily="34" charset="0"/>
              <a:buChar char="•"/>
            </a:pPr>
            <a:r>
              <a:rPr lang="en-CA" sz="1200" kern="1200" dirty="0">
                <a:solidFill>
                  <a:schemeClr val="tx1"/>
                </a:solidFill>
                <a:effectLst/>
                <a:latin typeface="Gill Sans" charset="0"/>
                <a:ea typeface="ＭＳ Ｐゴシック" charset="-128"/>
                <a:cs typeface="ＭＳ Ｐゴシック" charset="-128"/>
              </a:rPr>
              <a:t>Refreeze conditions to stabilize change.</a:t>
            </a:r>
          </a:p>
          <a:p>
            <a:endParaRPr lang="en-CA" sz="1200" kern="1200" dirty="0">
              <a:solidFill>
                <a:schemeClr val="tx1"/>
              </a:solidFill>
              <a:effectLst/>
              <a:latin typeface="Gill Sans" charset="0"/>
              <a:ea typeface="ＭＳ Ｐゴシック" charset="-128"/>
              <a:cs typeface="ＭＳ Ｐゴシック" charset="-128"/>
            </a:endParaRPr>
          </a:p>
          <a:p>
            <a:r>
              <a:rPr lang="en-CA" sz="1200" kern="1200" dirty="0">
                <a:solidFill>
                  <a:schemeClr val="tx1"/>
                </a:solidFill>
                <a:effectLst/>
                <a:latin typeface="Gill Sans" charset="0"/>
                <a:ea typeface="ＭＳ Ｐゴシック" charset="-128"/>
                <a:cs typeface="ＭＳ Ｐゴシック" charset="-128"/>
              </a:rPr>
              <a:t>5. Disengage consultant’s services.</a:t>
            </a:r>
          </a:p>
          <a:p>
            <a:endParaRPr lang="en-AU" dirty="0">
              <a:latin typeface="Gill Sans" pitchFamily="-108" charset="0"/>
              <a:ea typeface="ＭＳ Ｐゴシック" pitchFamily="-108" charset="-128"/>
              <a:cs typeface="ＭＳ Ｐゴシック" pitchFamily="-108" charset="-128"/>
            </a:endParaRPr>
          </a:p>
        </p:txBody>
      </p:sp>
      <p:sp>
        <p:nvSpPr>
          <p:cNvPr id="56324" name="Rectangle 3"/>
          <p:cNvSpPr>
            <a:spLocks noGrp="1" noRot="1" noChangeAspect="1" noChangeArrowheads="1"/>
          </p:cNvSpPr>
          <p:nvPr>
            <p:ph type="sldImg"/>
          </p:nvPr>
        </p:nvSpPr>
        <p:spPr>
          <a:ln w="12700" cap="flat">
            <a:solidFill>
              <a:schemeClr val="tx1"/>
            </a:solidFill>
          </a:ln>
        </p:spPr>
      </p:sp>
    </p:spTree>
    <p:extLst>
      <p:ext uri="{BB962C8B-B14F-4D97-AF65-F5344CB8AC3E}">
        <p14:creationId xmlns:p14="http://schemas.microsoft.com/office/powerpoint/2010/main" val="3201009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96C2582F-AC74-7346-9ADF-D9F2FD02A399}"/>
              </a:ext>
            </a:extLst>
          </p:cNvPr>
          <p:cNvSpPr>
            <a:spLocks noGrp="1" noChangeArrowheads="1"/>
          </p:cNvSpPr>
          <p:nvPr>
            <p:ph type="body" idx="1"/>
          </p:nvPr>
        </p:nvSpPr>
        <p:spPr>
          <a:ln/>
        </p:spPr>
        <p:txBody>
          <a:bodyPr/>
          <a:lstStyle/>
          <a:p>
            <a:endParaRPr lang="en-US" altLang="en-US"/>
          </a:p>
        </p:txBody>
      </p:sp>
      <p:sp>
        <p:nvSpPr>
          <p:cNvPr id="129027" name="Rectangle 3">
            <a:extLst>
              <a:ext uri="{FF2B5EF4-FFF2-40B4-BE49-F238E27FC236}">
                <a16:creationId xmlns:a16="http://schemas.microsoft.com/office/drawing/2014/main" id="{F500D20A-2D14-9510-CD90-69E355362745}"/>
              </a:ext>
            </a:extLst>
          </p:cNvPr>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3598474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CA" sz="1200" kern="1200" dirty="0">
                <a:solidFill>
                  <a:schemeClr val="tx1"/>
                </a:solidFill>
                <a:effectLst/>
                <a:latin typeface="Gill Sans" charset="0"/>
                <a:ea typeface="ＭＳ Ｐゴシック" charset="-128"/>
                <a:cs typeface="ＭＳ Ｐゴシック" charset="-128"/>
              </a:rPr>
              <a:t>1. Discovery.</a:t>
            </a:r>
          </a:p>
          <a:p>
            <a:r>
              <a:rPr lang="en-CA" sz="1200" kern="1200" dirty="0">
                <a:solidFill>
                  <a:schemeClr val="tx1"/>
                </a:solidFill>
                <a:effectLst/>
                <a:latin typeface="Gill Sans" charset="0"/>
                <a:ea typeface="ＭＳ Ｐゴシック" charset="-128"/>
                <a:cs typeface="ＭＳ Ｐゴシック" charset="-128"/>
              </a:rPr>
              <a:t>Discovering positive elements of the observed event/organization (e.g., documenting positive customer experience).</a:t>
            </a:r>
          </a:p>
          <a:p>
            <a:endParaRPr lang="en-CA" sz="1200" kern="1200" dirty="0">
              <a:solidFill>
                <a:schemeClr val="tx1"/>
              </a:solidFill>
              <a:effectLst/>
              <a:latin typeface="Gill Sans" charset="0"/>
              <a:ea typeface="ＭＳ Ｐゴシック" charset="-128"/>
              <a:cs typeface="ＭＳ Ｐゴシック" charset="-128"/>
            </a:endParaRPr>
          </a:p>
          <a:p>
            <a:pPr marL="0" indent="0">
              <a:buFont typeface="+mj-lt"/>
              <a:buNone/>
            </a:pPr>
            <a:r>
              <a:rPr lang="en-CA" sz="1200" kern="1200" dirty="0">
                <a:solidFill>
                  <a:schemeClr val="tx1"/>
                </a:solidFill>
                <a:effectLst/>
                <a:latin typeface="Gill Sans" charset="0"/>
                <a:ea typeface="ＭＳ Ｐゴシック" charset="-128"/>
                <a:cs typeface="ＭＳ Ｐゴシック" charset="-128"/>
              </a:rPr>
              <a:t>2. Dreaming.</a:t>
            </a:r>
          </a:p>
          <a:p>
            <a:r>
              <a:rPr lang="en-CA" sz="1200" kern="1200" dirty="0">
                <a:solidFill>
                  <a:schemeClr val="tx1"/>
                </a:solidFill>
                <a:effectLst/>
                <a:latin typeface="Gill Sans" charset="0"/>
                <a:ea typeface="ＭＳ Ｐゴシック" charset="-128"/>
                <a:cs typeface="ＭＳ Ｐゴシック" charset="-128"/>
              </a:rPr>
              <a:t>Envisioning what might be possible in an ideal organization.</a:t>
            </a:r>
          </a:p>
          <a:p>
            <a:r>
              <a:rPr lang="en-CA" sz="1200" kern="1200" dirty="0">
                <a:solidFill>
                  <a:schemeClr val="tx1"/>
                </a:solidFill>
                <a:effectLst/>
                <a:latin typeface="Gill Sans" charset="0"/>
                <a:ea typeface="ＭＳ Ｐゴシック" charset="-128"/>
                <a:cs typeface="ＭＳ Ｐゴシック" charset="-128"/>
              </a:rPr>
              <a:t>Participants feel safer revealing their hopes and aspirations then discussing their own organization or predicament.</a:t>
            </a:r>
          </a:p>
          <a:p>
            <a:endParaRPr lang="en-CA" sz="1200" kern="1200" dirty="0">
              <a:solidFill>
                <a:schemeClr val="tx1"/>
              </a:solidFill>
              <a:effectLst/>
              <a:latin typeface="Gill Sans" charset="0"/>
              <a:ea typeface="ＭＳ Ｐゴシック" charset="-128"/>
              <a:cs typeface="ＭＳ Ｐゴシック" charset="-128"/>
            </a:endParaRPr>
          </a:p>
          <a:p>
            <a:r>
              <a:rPr lang="en-CA" sz="1200" kern="1200" dirty="0">
                <a:solidFill>
                  <a:schemeClr val="tx1"/>
                </a:solidFill>
                <a:effectLst/>
                <a:latin typeface="Gill Sans" charset="0"/>
                <a:ea typeface="ＭＳ Ｐゴシック" charset="-128"/>
                <a:cs typeface="ＭＳ Ｐゴシック" charset="-128"/>
              </a:rPr>
              <a:t>3. Designing.</a:t>
            </a:r>
          </a:p>
          <a:p>
            <a:r>
              <a:rPr lang="en-CA" sz="1200" kern="1200" dirty="0">
                <a:solidFill>
                  <a:schemeClr val="tx1"/>
                </a:solidFill>
                <a:effectLst/>
                <a:latin typeface="Gill Sans" charset="0"/>
                <a:ea typeface="ＭＳ Ｐゴシック" charset="-128"/>
                <a:cs typeface="ＭＳ Ｐゴシック" charset="-128"/>
              </a:rPr>
              <a:t>Dialogue in which participants listen with receptivity to each other’s models and assumptions </a:t>
            </a:r>
            <a:r>
              <a:rPr lang="en-CA" sz="1200" kern="1200" dirty="0">
                <a:solidFill>
                  <a:schemeClr val="tx1"/>
                </a:solidFill>
                <a:effectLst/>
                <a:latin typeface="Calibri" panose="020F0502020204030204" pitchFamily="34" charset="0"/>
                <a:ea typeface="ＭＳ Ｐゴシック" charset="-128"/>
                <a:cs typeface="Calibri" panose="020F0502020204030204" pitchFamily="34" charset="0"/>
              </a:rPr>
              <a:t>—</a:t>
            </a:r>
            <a:r>
              <a:rPr lang="en-CA" sz="1200" kern="1200" dirty="0">
                <a:solidFill>
                  <a:schemeClr val="tx1"/>
                </a:solidFill>
                <a:effectLst/>
                <a:latin typeface="Gill Sans" charset="0"/>
                <a:ea typeface="ＭＳ Ｐゴシック" charset="-128"/>
                <a:cs typeface="ＭＳ Ｐゴシック" charset="-128"/>
              </a:rPr>
              <a:t> create a common image of what should be. </a:t>
            </a:r>
          </a:p>
          <a:p>
            <a:endParaRPr lang="en-CA" sz="1200" kern="1200" dirty="0">
              <a:solidFill>
                <a:schemeClr val="tx1"/>
              </a:solidFill>
              <a:effectLst/>
              <a:latin typeface="Gill Sans" charset="0"/>
              <a:ea typeface="ＭＳ Ｐゴシック" charset="-128"/>
              <a:cs typeface="ＭＳ Ｐゴシック" charset="-128"/>
            </a:endParaRPr>
          </a:p>
          <a:p>
            <a:r>
              <a:rPr lang="en-CA" sz="1200" kern="1200" dirty="0">
                <a:solidFill>
                  <a:schemeClr val="tx1"/>
                </a:solidFill>
                <a:effectLst/>
                <a:latin typeface="Gill Sans" charset="0"/>
                <a:ea typeface="ＭＳ Ｐゴシック" charset="-128"/>
                <a:cs typeface="ＭＳ Ｐゴシック" charset="-128"/>
              </a:rPr>
              <a:t>4. Delivering.</a:t>
            </a:r>
          </a:p>
          <a:p>
            <a:r>
              <a:rPr lang="en-CA" sz="1200" kern="1200" dirty="0">
                <a:solidFill>
                  <a:schemeClr val="tx1"/>
                </a:solidFill>
                <a:effectLst/>
                <a:latin typeface="Gill Sans" charset="0"/>
                <a:ea typeface="ＭＳ Ｐゴシック" charset="-128"/>
                <a:cs typeface="ＭＳ Ｐゴシック" charset="-128"/>
              </a:rPr>
              <a:t>Participants establish specific objectives and direction for their own organization based on their “should be” model. </a:t>
            </a:r>
          </a:p>
          <a:p>
            <a:endParaRPr lang="en-CA" sz="1200" kern="1200" dirty="0">
              <a:solidFill>
                <a:schemeClr val="tx1"/>
              </a:solidFill>
              <a:effectLst/>
              <a:latin typeface="Gill Sans" charset="0"/>
              <a:ea typeface="ＭＳ Ｐゴシック" charset="-128"/>
              <a:cs typeface="ＭＳ Ｐゴシック" charset="-128"/>
            </a:endParaRPr>
          </a:p>
          <a:p>
            <a:r>
              <a:rPr lang="en-CA" sz="1200" kern="1200" dirty="0">
                <a:solidFill>
                  <a:schemeClr val="tx1"/>
                </a:solidFill>
                <a:effectLst/>
                <a:latin typeface="Gill Sans" charset="0"/>
                <a:ea typeface="ＭＳ Ｐゴシック" charset="-128"/>
                <a:cs typeface="ＭＳ Ｐゴシック" charset="-128"/>
              </a:rPr>
              <a:t>Appreciative inquiry effectiveness — Several successful change stories from this approach, but not always successful.</a:t>
            </a:r>
          </a:p>
          <a:p>
            <a:r>
              <a:rPr lang="en-CA" sz="1200" kern="1200" dirty="0">
                <a:solidFill>
                  <a:schemeClr val="tx1"/>
                </a:solidFill>
                <a:effectLst/>
                <a:latin typeface="Gill Sans" charset="0"/>
                <a:ea typeface="ＭＳ Ｐゴシック" charset="-128"/>
                <a:cs typeface="ＭＳ Ｐゴシック" charset="-128"/>
              </a:rPr>
              <a:t>Participants need to avoid problem-oriented mindset (blame game).</a:t>
            </a:r>
          </a:p>
          <a:p>
            <a:r>
              <a:rPr lang="en-CA" sz="1200" kern="1200" dirty="0">
                <a:solidFill>
                  <a:schemeClr val="tx1"/>
                </a:solidFill>
                <a:effectLst/>
                <a:latin typeface="Gill Sans" charset="0"/>
                <a:ea typeface="ＭＳ Ｐゴシック" charset="-128"/>
                <a:cs typeface="ＭＳ Ｐゴシック" charset="-128"/>
              </a:rPr>
              <a:t>Not yet clear what conditions are best for appreciative inquiry (i.e. contingencies not yet known).</a:t>
            </a:r>
          </a:p>
          <a:p>
            <a:endParaRPr lang="en-US" dirty="0"/>
          </a:p>
        </p:txBody>
      </p:sp>
      <p:sp>
        <p:nvSpPr>
          <p:cNvPr id="4" name="Slide Number Placeholder 3"/>
          <p:cNvSpPr>
            <a:spLocks noGrp="1"/>
          </p:cNvSpPr>
          <p:nvPr>
            <p:ph type="sldNum" sz="quarter" idx="5"/>
          </p:nvPr>
        </p:nvSpPr>
        <p:spPr/>
        <p:txBody>
          <a:bodyPr/>
          <a:lstStyle/>
          <a:p>
            <a:pPr>
              <a:defRPr/>
            </a:pPr>
            <a:fld id="{E3791B8C-22D8-CC4E-AEAF-5A352ECD9E26}" type="slidenum">
              <a:rPr lang="en-US" smtClean="0"/>
              <a:pPr>
                <a:defRPr/>
              </a:pPr>
              <a:t>22</a:t>
            </a:fld>
            <a:endParaRPr lang="en-US" dirty="0"/>
          </a:p>
        </p:txBody>
      </p:sp>
    </p:spTree>
    <p:extLst>
      <p:ext uri="{BB962C8B-B14F-4D97-AF65-F5344CB8AC3E}">
        <p14:creationId xmlns:p14="http://schemas.microsoft.com/office/powerpoint/2010/main" val="3702172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p:cNvSpPr>
          <p:nvPr>
            <p:ph type="sldNum" sz="quarter" idx="5"/>
          </p:nvPr>
        </p:nvSpPr>
        <p:spPr>
          <a:noFill/>
        </p:spPr>
        <p:txBody>
          <a:bodyPr/>
          <a:lstStyle/>
          <a:p>
            <a:fld id="{D3EB667B-D881-0346-AA9C-A19175CDC026}" type="slidenum">
              <a:rPr lang="en-US">
                <a:latin typeface="Tahoma" pitchFamily="-108" charset="0"/>
                <a:ea typeface="ヒラギノ角ゴ Pro W3" pitchFamily="-108" charset="-128"/>
                <a:cs typeface="ヒラギノ角ゴ Pro W3" pitchFamily="-108" charset="-128"/>
              </a:rPr>
              <a:pPr/>
              <a:t>25</a:t>
            </a:fld>
            <a:endParaRPr lang="en-US" dirty="0">
              <a:latin typeface="Tahoma" pitchFamily="-108" charset="0"/>
              <a:ea typeface="ヒラギノ角ゴ Pro W3" pitchFamily="-108" charset="-128"/>
              <a:cs typeface="ヒラギノ角ゴ Pro W3" pitchFamily="-108" charset="-128"/>
            </a:endParaRPr>
          </a:p>
        </p:txBody>
      </p:sp>
      <p:sp>
        <p:nvSpPr>
          <p:cNvPr id="70659" name="Rectangle 2"/>
          <p:cNvSpPr>
            <a:spLocks noGrp="1" noRot="1" noChangeAspect="1" noChangeArrowheads="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endParaRPr lang="en-US" dirty="0">
              <a:latin typeface="Gill Sans" pitchFamily="-108" charset="0"/>
              <a:ea typeface="ＭＳ Ｐゴシック" pitchFamily="-108" charset="-128"/>
              <a:cs typeface="ＭＳ Ｐゴシック" pitchFamily="-108" charset="-128"/>
            </a:endParaRPr>
          </a:p>
        </p:txBody>
      </p:sp>
    </p:spTree>
    <p:extLst>
      <p:ext uri="{BB962C8B-B14F-4D97-AF65-F5344CB8AC3E}">
        <p14:creationId xmlns:p14="http://schemas.microsoft.com/office/powerpoint/2010/main" val="3369106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CA"/>
              <a:t>Click to edit Master subtitle style</a:t>
            </a:r>
            <a:endParaRPr lang="en-US"/>
          </a:p>
        </p:txBody>
      </p:sp>
      <p:sp>
        <p:nvSpPr>
          <p:cNvPr id="4" name="Rectangle 4">
            <a:extLst>
              <a:ext uri="{FF2B5EF4-FFF2-40B4-BE49-F238E27FC236}">
                <a16:creationId xmlns:a16="http://schemas.microsoft.com/office/drawing/2014/main" id="{049E6E5B-0FC7-FFFF-4E70-8BE6608BFF9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4CAEB647-A13B-48A1-4636-5F37A0A2AA9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FC3ABB5-6D30-4AFF-0CD7-F9FAF418B83E}"/>
              </a:ext>
            </a:extLst>
          </p:cNvPr>
          <p:cNvSpPr>
            <a:spLocks noGrp="1" noChangeArrowheads="1"/>
          </p:cNvSpPr>
          <p:nvPr>
            <p:ph type="sldNum" sz="quarter" idx="12"/>
          </p:nvPr>
        </p:nvSpPr>
        <p:spPr>
          <a:ln/>
        </p:spPr>
        <p:txBody>
          <a:bodyPr/>
          <a:lstStyle>
            <a:lvl1pPr>
              <a:defRPr/>
            </a:lvl1pPr>
          </a:lstStyle>
          <a:p>
            <a:pPr>
              <a:defRPr/>
            </a:pPr>
            <a:fld id="{CAFDA102-C3D4-6B4C-8EFC-061805DD69F7}" type="slidenum">
              <a:rPr lang="en-US" altLang="en-US"/>
              <a:pPr>
                <a:defRPr/>
              </a:pPr>
              <a:t>‹#›</a:t>
            </a:fld>
            <a:endParaRPr lang="en-US" altLang="en-US"/>
          </a:p>
        </p:txBody>
      </p:sp>
    </p:spTree>
    <p:extLst>
      <p:ext uri="{BB962C8B-B14F-4D97-AF65-F5344CB8AC3E}">
        <p14:creationId xmlns:p14="http://schemas.microsoft.com/office/powerpoint/2010/main" val="1673019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Rectangle 4">
            <a:extLst>
              <a:ext uri="{FF2B5EF4-FFF2-40B4-BE49-F238E27FC236}">
                <a16:creationId xmlns:a16="http://schemas.microsoft.com/office/drawing/2014/main" id="{E39549BC-E6FA-6024-DE66-90A720D0BC0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C45AE080-77BC-C9B5-58E9-38C7157FF6C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EA10C52-C075-15FC-41E3-BAF103ACD67E}"/>
              </a:ext>
            </a:extLst>
          </p:cNvPr>
          <p:cNvSpPr>
            <a:spLocks noGrp="1" noChangeArrowheads="1"/>
          </p:cNvSpPr>
          <p:nvPr>
            <p:ph type="sldNum" sz="quarter" idx="12"/>
          </p:nvPr>
        </p:nvSpPr>
        <p:spPr>
          <a:ln/>
        </p:spPr>
        <p:txBody>
          <a:bodyPr/>
          <a:lstStyle>
            <a:lvl1pPr>
              <a:defRPr/>
            </a:lvl1pPr>
          </a:lstStyle>
          <a:p>
            <a:pPr>
              <a:defRPr/>
            </a:pPr>
            <a:fld id="{B1964B03-8AE4-FE40-A504-FCA4F6F94ACC}" type="slidenum">
              <a:rPr lang="en-US" altLang="en-US"/>
              <a:pPr>
                <a:defRPr/>
              </a:pPr>
              <a:t>‹#›</a:t>
            </a:fld>
            <a:endParaRPr lang="en-US" altLang="en-US"/>
          </a:p>
        </p:txBody>
      </p:sp>
    </p:spTree>
    <p:extLst>
      <p:ext uri="{BB962C8B-B14F-4D97-AF65-F5344CB8AC3E}">
        <p14:creationId xmlns:p14="http://schemas.microsoft.com/office/powerpoint/2010/main" val="2117965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CA"/>
              <a:t>Click to edit Master text styles</a:t>
            </a:r>
          </a:p>
        </p:txBody>
      </p:sp>
      <p:sp>
        <p:nvSpPr>
          <p:cNvPr id="4" name="Rectangle 4">
            <a:extLst>
              <a:ext uri="{FF2B5EF4-FFF2-40B4-BE49-F238E27FC236}">
                <a16:creationId xmlns:a16="http://schemas.microsoft.com/office/drawing/2014/main" id="{D31F24CF-E20D-2B8F-7F12-ACDECD155DA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44378CC4-24F0-48FA-1B44-23418BD054C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CD8F5CF-1047-9358-E6DD-32D23AC866BA}"/>
              </a:ext>
            </a:extLst>
          </p:cNvPr>
          <p:cNvSpPr>
            <a:spLocks noGrp="1" noChangeArrowheads="1"/>
          </p:cNvSpPr>
          <p:nvPr>
            <p:ph type="sldNum" sz="quarter" idx="12"/>
          </p:nvPr>
        </p:nvSpPr>
        <p:spPr>
          <a:ln/>
        </p:spPr>
        <p:txBody>
          <a:bodyPr/>
          <a:lstStyle>
            <a:lvl1pPr>
              <a:defRPr/>
            </a:lvl1pPr>
          </a:lstStyle>
          <a:p>
            <a:pPr>
              <a:defRPr/>
            </a:pPr>
            <a:fld id="{35B26EAF-EC9E-2F4D-A370-55E874BAF313}" type="slidenum">
              <a:rPr lang="en-US" altLang="en-US"/>
              <a:pPr>
                <a:defRPr/>
              </a:pPr>
              <a:t>‹#›</a:t>
            </a:fld>
            <a:endParaRPr lang="en-US" altLang="en-US"/>
          </a:p>
        </p:txBody>
      </p:sp>
    </p:spTree>
    <p:extLst>
      <p:ext uri="{BB962C8B-B14F-4D97-AF65-F5344CB8AC3E}">
        <p14:creationId xmlns:p14="http://schemas.microsoft.com/office/powerpoint/2010/main" val="1730332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Rectangle 4">
            <a:extLst>
              <a:ext uri="{FF2B5EF4-FFF2-40B4-BE49-F238E27FC236}">
                <a16:creationId xmlns:a16="http://schemas.microsoft.com/office/drawing/2014/main" id="{88CA898F-F8E7-12E6-8046-237E4715C2D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49E38B45-2CA8-B626-FAD7-F1B16496176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91AE7DE8-45E9-D799-CDA3-14D953B6E8FB}"/>
              </a:ext>
            </a:extLst>
          </p:cNvPr>
          <p:cNvSpPr>
            <a:spLocks noGrp="1" noChangeArrowheads="1"/>
          </p:cNvSpPr>
          <p:nvPr>
            <p:ph type="sldNum" sz="quarter" idx="12"/>
          </p:nvPr>
        </p:nvSpPr>
        <p:spPr>
          <a:ln/>
        </p:spPr>
        <p:txBody>
          <a:bodyPr/>
          <a:lstStyle>
            <a:lvl1pPr>
              <a:defRPr/>
            </a:lvl1pPr>
          </a:lstStyle>
          <a:p>
            <a:pPr>
              <a:defRPr/>
            </a:pPr>
            <a:fld id="{450FD3BF-0CF0-CD41-B2AF-6E62410376D4}" type="slidenum">
              <a:rPr lang="en-US" altLang="en-US"/>
              <a:pPr>
                <a:defRPr/>
              </a:pPr>
              <a:t>‹#›</a:t>
            </a:fld>
            <a:endParaRPr lang="en-US" altLang="en-US"/>
          </a:p>
        </p:txBody>
      </p:sp>
    </p:spTree>
    <p:extLst>
      <p:ext uri="{BB962C8B-B14F-4D97-AF65-F5344CB8AC3E}">
        <p14:creationId xmlns:p14="http://schemas.microsoft.com/office/powerpoint/2010/main" val="2998215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Rectangle 4">
            <a:extLst>
              <a:ext uri="{FF2B5EF4-FFF2-40B4-BE49-F238E27FC236}">
                <a16:creationId xmlns:a16="http://schemas.microsoft.com/office/drawing/2014/main" id="{8BAFA2E0-5C8A-9107-9A1A-77B6EA02593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D1935344-D64A-D916-2819-C699C95DD65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14703440-27F1-F1D0-6563-C7E68DFECBD2}"/>
              </a:ext>
            </a:extLst>
          </p:cNvPr>
          <p:cNvSpPr>
            <a:spLocks noGrp="1" noChangeArrowheads="1"/>
          </p:cNvSpPr>
          <p:nvPr>
            <p:ph type="sldNum" sz="quarter" idx="12"/>
          </p:nvPr>
        </p:nvSpPr>
        <p:spPr>
          <a:ln/>
        </p:spPr>
        <p:txBody>
          <a:bodyPr/>
          <a:lstStyle>
            <a:lvl1pPr>
              <a:defRPr/>
            </a:lvl1pPr>
          </a:lstStyle>
          <a:p>
            <a:pPr>
              <a:defRPr/>
            </a:pPr>
            <a:fld id="{B9457626-4FFC-4E43-9684-D664D803C3FB}" type="slidenum">
              <a:rPr lang="en-US" altLang="en-US"/>
              <a:pPr>
                <a:defRPr/>
              </a:pPr>
              <a:t>‹#›</a:t>
            </a:fld>
            <a:endParaRPr lang="en-US" altLang="en-US"/>
          </a:p>
        </p:txBody>
      </p:sp>
    </p:spTree>
    <p:extLst>
      <p:ext uri="{BB962C8B-B14F-4D97-AF65-F5344CB8AC3E}">
        <p14:creationId xmlns:p14="http://schemas.microsoft.com/office/powerpoint/2010/main" val="2914123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Rectangle 4">
            <a:extLst>
              <a:ext uri="{FF2B5EF4-FFF2-40B4-BE49-F238E27FC236}">
                <a16:creationId xmlns:a16="http://schemas.microsoft.com/office/drawing/2014/main" id="{6F6B1B48-4110-7A09-0BF9-97E38CFEA4E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CD0E003A-4B9B-DB79-8910-9252722A4D8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B0AE6BF8-2878-C367-0685-39B7557D23CA}"/>
              </a:ext>
            </a:extLst>
          </p:cNvPr>
          <p:cNvSpPr>
            <a:spLocks noGrp="1" noChangeArrowheads="1"/>
          </p:cNvSpPr>
          <p:nvPr>
            <p:ph type="sldNum" sz="quarter" idx="12"/>
          </p:nvPr>
        </p:nvSpPr>
        <p:spPr>
          <a:ln/>
        </p:spPr>
        <p:txBody>
          <a:bodyPr/>
          <a:lstStyle>
            <a:lvl1pPr>
              <a:defRPr/>
            </a:lvl1pPr>
          </a:lstStyle>
          <a:p>
            <a:pPr>
              <a:defRPr/>
            </a:pPr>
            <a:fld id="{3403155E-4635-054B-98BC-F8C1A2E061F9}" type="slidenum">
              <a:rPr lang="en-US" altLang="en-US"/>
              <a:pPr>
                <a:defRPr/>
              </a:pPr>
              <a:t>‹#›</a:t>
            </a:fld>
            <a:endParaRPr lang="en-US" altLang="en-US"/>
          </a:p>
        </p:txBody>
      </p:sp>
    </p:spTree>
    <p:extLst>
      <p:ext uri="{BB962C8B-B14F-4D97-AF65-F5344CB8AC3E}">
        <p14:creationId xmlns:p14="http://schemas.microsoft.com/office/powerpoint/2010/main" val="2072539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85105EC-C6C5-9F78-D76E-5D50E635793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E978F712-8496-F15D-956C-BF300421D95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094CD8E9-7E6F-0E2F-9EA3-A457EACC87CF}"/>
              </a:ext>
            </a:extLst>
          </p:cNvPr>
          <p:cNvSpPr>
            <a:spLocks noGrp="1" noChangeArrowheads="1"/>
          </p:cNvSpPr>
          <p:nvPr>
            <p:ph type="sldNum" sz="quarter" idx="12"/>
          </p:nvPr>
        </p:nvSpPr>
        <p:spPr>
          <a:ln/>
        </p:spPr>
        <p:txBody>
          <a:bodyPr/>
          <a:lstStyle>
            <a:lvl1pPr>
              <a:defRPr/>
            </a:lvl1pPr>
          </a:lstStyle>
          <a:p>
            <a:pPr>
              <a:defRPr/>
            </a:pPr>
            <a:fld id="{85E52573-11AB-C04B-95EC-817D2A79F23B}" type="slidenum">
              <a:rPr lang="en-US" altLang="en-US"/>
              <a:pPr>
                <a:defRPr/>
              </a:pPr>
              <a:t>‹#›</a:t>
            </a:fld>
            <a:endParaRPr lang="en-US" altLang="en-US"/>
          </a:p>
        </p:txBody>
      </p:sp>
    </p:spTree>
    <p:extLst>
      <p:ext uri="{BB962C8B-B14F-4D97-AF65-F5344CB8AC3E}">
        <p14:creationId xmlns:p14="http://schemas.microsoft.com/office/powerpoint/2010/main" val="948631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Rectangle 4">
            <a:extLst>
              <a:ext uri="{FF2B5EF4-FFF2-40B4-BE49-F238E27FC236}">
                <a16:creationId xmlns:a16="http://schemas.microsoft.com/office/drawing/2014/main" id="{510AA349-013D-D8F0-B38B-93550CA9912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A67DDCFC-FAAF-AE4A-579E-996B73C0968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CE9EE1EE-AAD4-6FD1-A0A7-C5E8071DEEF7}"/>
              </a:ext>
            </a:extLst>
          </p:cNvPr>
          <p:cNvSpPr>
            <a:spLocks noGrp="1" noChangeArrowheads="1"/>
          </p:cNvSpPr>
          <p:nvPr>
            <p:ph type="sldNum" sz="quarter" idx="12"/>
          </p:nvPr>
        </p:nvSpPr>
        <p:spPr>
          <a:ln/>
        </p:spPr>
        <p:txBody>
          <a:bodyPr/>
          <a:lstStyle>
            <a:lvl1pPr>
              <a:defRPr/>
            </a:lvl1pPr>
          </a:lstStyle>
          <a:p>
            <a:pPr>
              <a:defRPr/>
            </a:pPr>
            <a:fld id="{66C6FCBA-1243-DD4F-8C8D-D291F1441223}" type="slidenum">
              <a:rPr lang="en-US" altLang="en-US"/>
              <a:pPr>
                <a:defRPr/>
              </a:pPr>
              <a:t>‹#›</a:t>
            </a:fld>
            <a:endParaRPr lang="en-US" altLang="en-US"/>
          </a:p>
        </p:txBody>
      </p:sp>
    </p:spTree>
    <p:extLst>
      <p:ext uri="{BB962C8B-B14F-4D97-AF65-F5344CB8AC3E}">
        <p14:creationId xmlns:p14="http://schemas.microsoft.com/office/powerpoint/2010/main" val="598170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Rectangle 4">
            <a:extLst>
              <a:ext uri="{FF2B5EF4-FFF2-40B4-BE49-F238E27FC236}">
                <a16:creationId xmlns:a16="http://schemas.microsoft.com/office/drawing/2014/main" id="{EEEC8934-F0BC-8FD9-9203-FF3085EC9CA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A4F81B7B-757D-25B7-4694-B63A1422817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02B59B8C-57F4-A44C-7BDE-35C781F0F081}"/>
              </a:ext>
            </a:extLst>
          </p:cNvPr>
          <p:cNvSpPr>
            <a:spLocks noGrp="1" noChangeArrowheads="1"/>
          </p:cNvSpPr>
          <p:nvPr>
            <p:ph type="sldNum" sz="quarter" idx="12"/>
          </p:nvPr>
        </p:nvSpPr>
        <p:spPr>
          <a:ln/>
        </p:spPr>
        <p:txBody>
          <a:bodyPr/>
          <a:lstStyle>
            <a:lvl1pPr>
              <a:defRPr/>
            </a:lvl1pPr>
          </a:lstStyle>
          <a:p>
            <a:pPr>
              <a:defRPr/>
            </a:pPr>
            <a:fld id="{BA0715BF-E628-DE46-9F4F-B1BD811537CD}" type="slidenum">
              <a:rPr lang="en-US" altLang="en-US"/>
              <a:pPr>
                <a:defRPr/>
              </a:pPr>
              <a:t>‹#›</a:t>
            </a:fld>
            <a:endParaRPr lang="en-US" altLang="en-US"/>
          </a:p>
        </p:txBody>
      </p:sp>
    </p:spTree>
    <p:extLst>
      <p:ext uri="{BB962C8B-B14F-4D97-AF65-F5344CB8AC3E}">
        <p14:creationId xmlns:p14="http://schemas.microsoft.com/office/powerpoint/2010/main" val="670657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Rectangle 4">
            <a:extLst>
              <a:ext uri="{FF2B5EF4-FFF2-40B4-BE49-F238E27FC236}">
                <a16:creationId xmlns:a16="http://schemas.microsoft.com/office/drawing/2014/main" id="{6F3D8A96-0CCC-F74F-A69D-57069322B84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2994D392-9A94-8372-0E98-7F8B98DE1CA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4C81545-07F7-0C03-AF25-FACE5E204BF7}"/>
              </a:ext>
            </a:extLst>
          </p:cNvPr>
          <p:cNvSpPr>
            <a:spLocks noGrp="1" noChangeArrowheads="1"/>
          </p:cNvSpPr>
          <p:nvPr>
            <p:ph type="sldNum" sz="quarter" idx="12"/>
          </p:nvPr>
        </p:nvSpPr>
        <p:spPr>
          <a:ln/>
        </p:spPr>
        <p:txBody>
          <a:bodyPr/>
          <a:lstStyle>
            <a:lvl1pPr>
              <a:defRPr/>
            </a:lvl1pPr>
          </a:lstStyle>
          <a:p>
            <a:pPr>
              <a:defRPr/>
            </a:pPr>
            <a:fld id="{65EFB25F-D3E1-1C4F-9B69-08836A98A7A0}" type="slidenum">
              <a:rPr lang="en-US" altLang="en-US"/>
              <a:pPr>
                <a:defRPr/>
              </a:pPr>
              <a:t>‹#›</a:t>
            </a:fld>
            <a:endParaRPr lang="en-US" altLang="en-US"/>
          </a:p>
        </p:txBody>
      </p:sp>
    </p:spTree>
    <p:extLst>
      <p:ext uri="{BB962C8B-B14F-4D97-AF65-F5344CB8AC3E}">
        <p14:creationId xmlns:p14="http://schemas.microsoft.com/office/powerpoint/2010/main" val="3951520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Rectangle 4">
            <a:extLst>
              <a:ext uri="{FF2B5EF4-FFF2-40B4-BE49-F238E27FC236}">
                <a16:creationId xmlns:a16="http://schemas.microsoft.com/office/drawing/2014/main" id="{186C3F90-E345-624C-916D-7CF89E2BE35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813CD906-AEF8-A994-ED59-D4F495F0D1C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B10838E-C2E9-0FCD-E4F3-F6B9BB1998E5}"/>
              </a:ext>
            </a:extLst>
          </p:cNvPr>
          <p:cNvSpPr>
            <a:spLocks noGrp="1" noChangeArrowheads="1"/>
          </p:cNvSpPr>
          <p:nvPr>
            <p:ph type="sldNum" sz="quarter" idx="12"/>
          </p:nvPr>
        </p:nvSpPr>
        <p:spPr>
          <a:ln/>
        </p:spPr>
        <p:txBody>
          <a:bodyPr/>
          <a:lstStyle>
            <a:lvl1pPr>
              <a:defRPr/>
            </a:lvl1pPr>
          </a:lstStyle>
          <a:p>
            <a:pPr>
              <a:defRPr/>
            </a:pPr>
            <a:fld id="{97A3538E-7D7D-B942-9E23-F76FACE1E43E}" type="slidenum">
              <a:rPr lang="en-US" altLang="en-US"/>
              <a:pPr>
                <a:defRPr/>
              </a:pPr>
              <a:t>‹#›</a:t>
            </a:fld>
            <a:endParaRPr lang="en-US" altLang="en-US"/>
          </a:p>
        </p:txBody>
      </p:sp>
    </p:spTree>
    <p:extLst>
      <p:ext uri="{BB962C8B-B14F-4D97-AF65-F5344CB8AC3E}">
        <p14:creationId xmlns:p14="http://schemas.microsoft.com/office/powerpoint/2010/main" val="638859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no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4076700" cy="4971691"/>
          </a:xfrm>
          <a:prstGeom prst="rect">
            <a:avLst/>
          </a:prstGeom>
        </p:spPr>
        <p:txBody>
          <a:bodyPr/>
          <a:lstStyle>
            <a:lvl1pPr>
              <a:spcBef>
                <a:spcPts val="1400"/>
              </a:spcBef>
              <a:spcAft>
                <a:spcPts val="200"/>
              </a:spcAft>
              <a:defRPr sz="2800"/>
            </a:lvl1pPr>
            <a:lvl2pPr marL="182880" indent="-182880">
              <a:spcBef>
                <a:spcPts val="200"/>
              </a:spcBef>
              <a:spcAft>
                <a:spcPts val="200"/>
              </a:spcAft>
              <a:defRPr sz="2400"/>
            </a:lvl2pPr>
            <a:lvl3pPr>
              <a:spcBef>
                <a:spcPts val="200"/>
              </a:spcBef>
              <a:spcAft>
                <a:spcPts val="200"/>
              </a:spcAft>
              <a:defRPr sz="2000"/>
            </a:lvl3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257300"/>
            <a:ext cx="4076700" cy="4991100"/>
          </a:xfrm>
        </p:spPr>
        <p:txBody>
          <a:bodyPr/>
          <a:lstStyle>
            <a:lvl1pPr>
              <a:spcBef>
                <a:spcPts val="800"/>
              </a:spcBef>
              <a:spcAft>
                <a:spcPts val="200"/>
              </a:spcAft>
              <a:defRPr sz="2800"/>
            </a:lvl1pPr>
            <a:lvl2pPr marL="182880" indent="-182880">
              <a:spcBef>
                <a:spcPts val="200"/>
              </a:spcBef>
              <a:spcAft>
                <a:spcPts val="200"/>
              </a:spcAft>
              <a:defRPr sz="2400"/>
            </a:lvl2pPr>
            <a:lvl3pPr>
              <a:defRPr sz="2000"/>
            </a:lvl3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558178047"/>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no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5791200" cy="4971691"/>
          </a:xfrm>
          <a:prstGeom prst="rect">
            <a:avLst/>
          </a:prstGeom>
        </p:spPr>
        <p:txBody>
          <a:bodyPr/>
          <a:lstStyle>
            <a:lvl1pPr>
              <a:defRPr sz="2800"/>
            </a:lvl1pPr>
            <a:lvl2pPr>
              <a:defRPr sz="2400"/>
            </a:lvl2pPr>
            <a:lvl3pPr>
              <a:defRPr sz="2000"/>
            </a:lvl3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1257300"/>
            <a:ext cx="2383047" cy="4991100"/>
          </a:xfrm>
        </p:spPr>
        <p:txBody>
          <a:bodyPr/>
          <a:lstStyle>
            <a:lvl1pPr>
              <a:defRPr sz="2400"/>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marL="0" marR="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34655782"/>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noAutofit/>
          </a:bodyPr>
          <a:lstStyle>
            <a:lvl1pPr>
              <a:defRPr sz="36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spcBef>
                <a:spcPts val="1200"/>
              </a:spcBef>
              <a:spcAft>
                <a:spcPts val="200"/>
              </a:spcAft>
              <a:defRPr sz="2800"/>
            </a:lvl1pPr>
            <a:lvl2pPr>
              <a:spcBef>
                <a:spcPts val="200"/>
              </a:spcBef>
              <a:spcAft>
                <a:spcPts val="400"/>
              </a:spcAft>
              <a:defRPr sz="2400"/>
            </a:lvl2pPr>
            <a:lvl3pPr>
              <a:defRPr sz="2000"/>
            </a:lvl3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347" y="6324600"/>
            <a:ext cx="2405307"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033078199"/>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noAutofit/>
          </a:bodyPr>
          <a:lstStyle>
            <a:lvl1pPr>
              <a:defRPr sz="3600">
                <a:solidFill>
                  <a:srgbClr val="720F11"/>
                </a:solidFill>
              </a:defRPr>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612476"/>
          </a:xfrm>
          <a:prstGeom prst="rect">
            <a:avLst/>
          </a:prstGeom>
        </p:spPr>
        <p:txBody>
          <a:bodyPr/>
          <a:lstStyle>
            <a:lvl1pPr>
              <a:defRPr sz="2400"/>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2070496"/>
            <a:ext cx="8458200" cy="649138"/>
          </a:xfrm>
        </p:spPr>
        <p:txBody>
          <a:bodyPr/>
          <a:lstStyle>
            <a:lvl1pPr>
              <a:defRPr sz="2400"/>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342900" y="2900944"/>
            <a:ext cx="8458200" cy="673100"/>
          </a:xfrm>
        </p:spPr>
        <p:txBody>
          <a:bodyPr/>
          <a:lstStyle>
            <a:lvl1pPr>
              <a:defRPr sz="2400"/>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342900" y="3755354"/>
            <a:ext cx="8458200" cy="698500"/>
          </a:xfrm>
        </p:spPr>
        <p:txBody>
          <a:bodyPr/>
          <a:lstStyle>
            <a:lvl1pPr>
              <a:defRPr sz="2400"/>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342900" y="4635164"/>
            <a:ext cx="8458200" cy="698500"/>
          </a:xfrm>
        </p:spPr>
        <p:txBody>
          <a:bodyPr/>
          <a:lstStyle>
            <a:lvl1pPr>
              <a:defRPr sz="2400"/>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342900" y="5514975"/>
            <a:ext cx="8458200" cy="733425"/>
          </a:xfrm>
        </p:spPr>
        <p:txBody>
          <a:bodyPr/>
          <a:lstStyle>
            <a:lvl1pPr>
              <a:defRPr sz="2400"/>
            </a:lvl1pPr>
          </a:lstStyle>
          <a:p>
            <a:pPr lvl="0"/>
            <a:r>
              <a:rPr lang="en-US" dirty="0"/>
              <a:t>Slide Content 6</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27543721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E5FCD4F-3468-0233-A2B2-76D2009D32CE}"/>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AA15637B-53A4-0807-7F49-388FE4A6650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0CE403B-6381-E65F-C390-7FE9DF45E25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anose="02020603050405020304" pitchFamily="18" charset="0"/>
              </a:defRPr>
            </a:lvl1pPr>
          </a:lstStyle>
          <a:p>
            <a:pPr>
              <a:defRPr/>
            </a:pPr>
            <a:endParaRPr lang="en-US" altLang="en-US"/>
          </a:p>
        </p:txBody>
      </p:sp>
      <p:sp>
        <p:nvSpPr>
          <p:cNvPr id="1029" name="Rectangle 5">
            <a:extLst>
              <a:ext uri="{FF2B5EF4-FFF2-40B4-BE49-F238E27FC236}">
                <a16:creationId xmlns:a16="http://schemas.microsoft.com/office/drawing/2014/main" id="{CB38C0DB-4B23-EEBA-4ECE-0DE4DCCCBCEC}"/>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anose="02020603050405020304" pitchFamily="18" charset="0"/>
              </a:defRPr>
            </a:lvl1pPr>
          </a:lstStyle>
          <a:p>
            <a:pPr>
              <a:defRPr/>
            </a:pPr>
            <a:endParaRPr lang="en-US" altLang="en-US"/>
          </a:p>
        </p:txBody>
      </p:sp>
      <p:sp>
        <p:nvSpPr>
          <p:cNvPr id="1030" name="Rectangle 6">
            <a:extLst>
              <a:ext uri="{FF2B5EF4-FFF2-40B4-BE49-F238E27FC236}">
                <a16:creationId xmlns:a16="http://schemas.microsoft.com/office/drawing/2014/main" id="{00977A6C-2ADD-1909-B44F-C3CAF82EB9F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atin typeface="Times New Roman" panose="02020603050405020304" pitchFamily="18" charset="0"/>
              </a:defRPr>
            </a:lvl1pPr>
          </a:lstStyle>
          <a:p>
            <a:pPr>
              <a:defRPr/>
            </a:pPr>
            <a:fld id="{F293B2F3-379B-5F42-989D-29C3A606E60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 id="2147483664" r:id="rId15"/>
  </p:sldLayoutIdLst>
  <p:txStyles>
    <p:titleStyle>
      <a:lvl1pPr algn="ctr" rtl="0" eaLnBrk="0" fontAlgn="base" hangingPunct="0">
        <a:spcBef>
          <a:spcPct val="0"/>
        </a:spcBef>
        <a:spcAft>
          <a:spcPct val="0"/>
        </a:spcAft>
        <a:defRPr sz="4400">
          <a:solidFill>
            <a:schemeClr val="tx2"/>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2"/>
          </a:solidFill>
          <a:latin typeface="Times New Roman" pitchFamily="-65"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Times New Roman" pitchFamily="-65"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Times New Roman" pitchFamily="-65"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Times New Roman" pitchFamily="-65" charset="0"/>
          <a:ea typeface="ＭＳ Ｐゴシック" panose="020B0600070205080204" pitchFamily="34" charset="-128"/>
        </a:defRPr>
      </a:lvl5pPr>
      <a:lvl6pPr marL="457200" algn="ctr" rtl="0" eaLnBrk="0" fontAlgn="base" hangingPunct="0">
        <a:spcBef>
          <a:spcPct val="0"/>
        </a:spcBef>
        <a:spcAft>
          <a:spcPct val="0"/>
        </a:spcAft>
        <a:defRPr sz="4400">
          <a:solidFill>
            <a:schemeClr val="tx2"/>
          </a:solidFill>
          <a:latin typeface="Times New Roman" pitchFamily="-65" charset="0"/>
        </a:defRPr>
      </a:lvl6pPr>
      <a:lvl7pPr marL="914400" algn="ctr" rtl="0" eaLnBrk="0" fontAlgn="base" hangingPunct="0">
        <a:spcBef>
          <a:spcPct val="0"/>
        </a:spcBef>
        <a:spcAft>
          <a:spcPct val="0"/>
        </a:spcAft>
        <a:defRPr sz="4400">
          <a:solidFill>
            <a:schemeClr val="tx2"/>
          </a:solidFill>
          <a:latin typeface="Times New Roman" pitchFamily="-65" charset="0"/>
        </a:defRPr>
      </a:lvl7pPr>
      <a:lvl8pPr marL="1371600" algn="ctr" rtl="0" eaLnBrk="0" fontAlgn="base" hangingPunct="0">
        <a:spcBef>
          <a:spcPct val="0"/>
        </a:spcBef>
        <a:spcAft>
          <a:spcPct val="0"/>
        </a:spcAft>
        <a:defRPr sz="4400">
          <a:solidFill>
            <a:schemeClr val="tx2"/>
          </a:solidFill>
          <a:latin typeface="Times New Roman" pitchFamily="-65" charset="0"/>
        </a:defRPr>
      </a:lvl8pPr>
      <a:lvl9pPr marL="1828800" algn="ctr" rtl="0" eaLnBrk="0" fontAlgn="base" hangingPunct="0">
        <a:spcBef>
          <a:spcPct val="0"/>
        </a:spcBef>
        <a:spcAft>
          <a:spcPct val="0"/>
        </a:spcAft>
        <a:defRPr sz="4400">
          <a:solidFill>
            <a:schemeClr val="tx2"/>
          </a:solidFill>
          <a:latin typeface="Times New Roman" pitchFamily="-65"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65"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a:extLst>
              <a:ext uri="{FF2B5EF4-FFF2-40B4-BE49-F238E27FC236}">
                <a16:creationId xmlns:a16="http://schemas.microsoft.com/office/drawing/2014/main" id="{25058FA3-CA95-3C4A-146B-D34656693F88}"/>
              </a:ext>
            </a:extLst>
          </p:cNvPr>
          <p:cNvSpPr>
            <a:spLocks noGrp="1" noChangeArrowheads="1"/>
          </p:cNvSpPr>
          <p:nvPr>
            <p:ph type="title"/>
          </p:nvPr>
        </p:nvSpPr>
        <p:spPr/>
        <p:txBody>
          <a:bodyPr/>
          <a:lstStyle/>
          <a:p>
            <a:r>
              <a:rPr lang="en-US" altLang="en-US" dirty="0"/>
              <a:t>Change Leadership</a:t>
            </a:r>
          </a:p>
        </p:txBody>
      </p:sp>
      <p:sp>
        <p:nvSpPr>
          <p:cNvPr id="14338" name="Content Placeholder 2">
            <a:extLst>
              <a:ext uri="{FF2B5EF4-FFF2-40B4-BE49-F238E27FC236}">
                <a16:creationId xmlns:a16="http://schemas.microsoft.com/office/drawing/2014/main" id="{38CCDF1B-1EE3-7527-D876-9609E2DDD4B9}"/>
              </a:ext>
            </a:extLst>
          </p:cNvPr>
          <p:cNvSpPr>
            <a:spLocks noGrp="1" noChangeArrowheads="1"/>
          </p:cNvSpPr>
          <p:nvPr>
            <p:ph idx="1"/>
          </p:nvPr>
        </p:nvSpPr>
        <p:spPr>
          <a:xfrm>
            <a:off x="685800" y="1981200"/>
            <a:ext cx="7772400" cy="4544144"/>
          </a:xfrm>
        </p:spPr>
        <p:txBody>
          <a:bodyPr/>
          <a:lstStyle/>
          <a:p>
            <a:pPr marL="0" indent="0" algn="ctr">
              <a:buNone/>
            </a:pPr>
            <a:r>
              <a:rPr lang="en-US" dirty="0"/>
              <a:t>Advanced Leadership and Change Management</a:t>
            </a:r>
          </a:p>
          <a:p>
            <a:pPr marL="0" indent="0" algn="ctr">
              <a:buFontTx/>
              <a:buNone/>
            </a:pPr>
            <a:endParaRPr lang="en-US" altLang="en-US" dirty="0"/>
          </a:p>
          <a:p>
            <a:pPr marL="0" indent="0" algn="ctr">
              <a:buFontTx/>
              <a:buNone/>
            </a:pPr>
            <a:endParaRPr lang="en-US" altLang="en-US" dirty="0"/>
          </a:p>
          <a:p>
            <a:pPr marL="0" indent="0" algn="ctr">
              <a:buFontTx/>
              <a:buNone/>
            </a:pPr>
            <a:r>
              <a:rPr lang="en-US" altLang="en-US" dirty="0"/>
              <a:t>Sunday</a:t>
            </a:r>
            <a:r>
              <a:rPr lang="en-US" altLang="en-US"/>
              <a:t>, May 4, </a:t>
            </a:r>
            <a:r>
              <a:rPr lang="en-US" altLang="en-US" dirty="0"/>
              <a:t>2025</a:t>
            </a:r>
          </a:p>
          <a:p>
            <a:pPr marL="0" indent="0" algn="ctr">
              <a:buFontTx/>
              <a:buNone/>
            </a:pPr>
            <a:endParaRPr lang="en-US" altLang="en-US" dirty="0"/>
          </a:p>
          <a:p>
            <a:pPr marL="0" indent="0" algn="ctr">
              <a:buFontTx/>
              <a:buNone/>
            </a:pPr>
            <a:r>
              <a:rPr lang="en-US" altLang="en-US" dirty="0"/>
              <a:t>Faculty: Prof. Anupama Sharma, IIM-V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01F3F-7E9F-3C92-53E9-53353C220F69}"/>
              </a:ext>
            </a:extLst>
          </p:cNvPr>
          <p:cNvSpPr>
            <a:spLocks noGrp="1"/>
          </p:cNvSpPr>
          <p:nvPr>
            <p:ph type="title"/>
          </p:nvPr>
        </p:nvSpPr>
        <p:spPr>
          <a:xfrm>
            <a:off x="342900" y="304800"/>
            <a:ext cx="8458200" cy="3340224"/>
          </a:xfrm>
        </p:spPr>
        <p:txBody>
          <a:bodyPr/>
          <a:lstStyle/>
          <a:p>
            <a:br>
              <a:rPr lang="en-CA" dirty="0"/>
            </a:br>
            <a:br>
              <a:rPr lang="en-CA" dirty="0"/>
            </a:br>
            <a:r>
              <a:rPr lang="en-CA" dirty="0"/>
              <a:t>Formal approaches/models to organizational change </a:t>
            </a:r>
            <a:br>
              <a:rPr lang="en-US" dirty="0"/>
            </a:br>
            <a:endParaRPr lang="en-US" dirty="0"/>
          </a:p>
        </p:txBody>
      </p:sp>
    </p:spTree>
    <p:extLst>
      <p:ext uri="{BB962C8B-B14F-4D97-AF65-F5344CB8AC3E}">
        <p14:creationId xmlns:p14="http://schemas.microsoft.com/office/powerpoint/2010/main" val="2217259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92F75-7290-2BD8-69EC-E8B5033D5F35}"/>
              </a:ext>
            </a:extLst>
          </p:cNvPr>
          <p:cNvSpPr>
            <a:spLocks noGrp="1"/>
          </p:cNvSpPr>
          <p:nvPr>
            <p:ph type="title"/>
          </p:nvPr>
        </p:nvSpPr>
        <p:spPr>
          <a:xfrm>
            <a:off x="342900" y="1974912"/>
            <a:ext cx="8458200" cy="2908176"/>
          </a:xfrm>
        </p:spPr>
        <p:txBody>
          <a:bodyPr/>
          <a:lstStyle/>
          <a:p>
            <a:r>
              <a:rPr lang="en-US" dirty="0"/>
              <a:t>Kotter Model</a:t>
            </a:r>
          </a:p>
        </p:txBody>
      </p:sp>
    </p:spTree>
    <p:extLst>
      <p:ext uri="{BB962C8B-B14F-4D97-AF65-F5344CB8AC3E}">
        <p14:creationId xmlns:p14="http://schemas.microsoft.com/office/powerpoint/2010/main" val="3689638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77E41C45-9156-359B-3CDA-4B80A8AD5F77}"/>
              </a:ext>
            </a:extLst>
          </p:cNvPr>
          <p:cNvSpPr>
            <a:spLocks noGrp="1" noChangeArrowheads="1"/>
          </p:cNvSpPr>
          <p:nvPr>
            <p:ph type="title"/>
          </p:nvPr>
        </p:nvSpPr>
        <p:spPr>
          <a:xfrm>
            <a:off x="658813" y="2565400"/>
            <a:ext cx="7772400" cy="1143000"/>
          </a:xfrm>
        </p:spPr>
        <p:txBody>
          <a:bodyPr/>
          <a:lstStyle/>
          <a:p>
            <a:r>
              <a:rPr lang="en-US" altLang="en-US">
                <a:latin typeface="Helvetica" pitchFamily="2" charset="0"/>
              </a:rPr>
              <a:t>1. Not Establishing a Sense of Urgency</a:t>
            </a:r>
            <a:endParaRPr lang="en-US" altLang="en-US"/>
          </a:p>
        </p:txBody>
      </p:sp>
      <p:sp>
        <p:nvSpPr>
          <p:cNvPr id="20482" name="Rectangle 3">
            <a:extLst>
              <a:ext uri="{FF2B5EF4-FFF2-40B4-BE49-F238E27FC236}">
                <a16:creationId xmlns:a16="http://schemas.microsoft.com/office/drawing/2014/main" id="{50CB9824-40CD-2A06-0048-AC4376C828F0}"/>
              </a:ext>
            </a:extLst>
          </p:cNvPr>
          <p:cNvSpPr>
            <a:spLocks noGrp="1" noChangeArrowheads="1"/>
          </p:cNvSpPr>
          <p:nvPr>
            <p:ph type="body" idx="1"/>
          </p:nvPr>
        </p:nvSpPr>
        <p:spPr>
          <a:xfrm>
            <a:off x="692150" y="3933825"/>
            <a:ext cx="7772400" cy="2593975"/>
          </a:xfrm>
        </p:spPr>
        <p:txBody>
          <a:bodyPr/>
          <a:lstStyle/>
          <a:p>
            <a:r>
              <a:rPr lang="en-US" altLang="en-US">
                <a:latin typeface="Helvetica" pitchFamily="2" charset="0"/>
              </a:rPr>
              <a:t>Examining market and competitive realities</a:t>
            </a:r>
          </a:p>
          <a:p>
            <a:r>
              <a:rPr lang="en-US" altLang="en-US">
                <a:latin typeface="Helvetica" pitchFamily="2" charset="0"/>
              </a:rPr>
              <a:t>Identifying and discussing crises, or major opportunities</a:t>
            </a:r>
          </a:p>
          <a:p>
            <a:pPr>
              <a:buFontTx/>
              <a:buNone/>
            </a:pPr>
            <a:endParaRPr lang="en-US" altLang="en-US"/>
          </a:p>
        </p:txBody>
      </p:sp>
      <p:sp>
        <p:nvSpPr>
          <p:cNvPr id="4" name="Rectangle 2">
            <a:extLst>
              <a:ext uri="{FF2B5EF4-FFF2-40B4-BE49-F238E27FC236}">
                <a16:creationId xmlns:a16="http://schemas.microsoft.com/office/drawing/2014/main" id="{2D335412-5FBB-DA7B-534E-2B0D6F219810}"/>
              </a:ext>
            </a:extLst>
          </p:cNvPr>
          <p:cNvSpPr txBox="1">
            <a:spLocks noChangeArrowheads="1"/>
          </p:cNvSpPr>
          <p:nvPr/>
        </p:nvSpPr>
        <p:spPr bwMode="auto">
          <a:xfrm>
            <a:off x="323850" y="609600"/>
            <a:ext cx="8351838" cy="1143000"/>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2"/>
                </a:solidFill>
                <a:latin typeface="Times New Roman" pitchFamily="-65"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Times New Roman" pitchFamily="-65"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Times New Roman" pitchFamily="-65"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Times New Roman" pitchFamily="-65" charset="0"/>
                <a:ea typeface="ＭＳ Ｐゴシック" panose="020B0600070205080204" pitchFamily="34" charset="-128"/>
              </a:defRPr>
            </a:lvl5pPr>
            <a:lvl6pPr marL="457200" algn="ctr" rtl="0" eaLnBrk="0" fontAlgn="base" hangingPunct="0">
              <a:spcBef>
                <a:spcPct val="0"/>
              </a:spcBef>
              <a:spcAft>
                <a:spcPct val="0"/>
              </a:spcAft>
              <a:defRPr sz="4400">
                <a:solidFill>
                  <a:schemeClr val="tx2"/>
                </a:solidFill>
                <a:latin typeface="Times New Roman" pitchFamily="-65" charset="0"/>
              </a:defRPr>
            </a:lvl6pPr>
            <a:lvl7pPr marL="914400" algn="ctr" rtl="0" eaLnBrk="0" fontAlgn="base" hangingPunct="0">
              <a:spcBef>
                <a:spcPct val="0"/>
              </a:spcBef>
              <a:spcAft>
                <a:spcPct val="0"/>
              </a:spcAft>
              <a:defRPr sz="4400">
                <a:solidFill>
                  <a:schemeClr val="tx2"/>
                </a:solidFill>
                <a:latin typeface="Times New Roman" pitchFamily="-65" charset="0"/>
              </a:defRPr>
            </a:lvl7pPr>
            <a:lvl8pPr marL="1371600" algn="ctr" rtl="0" eaLnBrk="0" fontAlgn="base" hangingPunct="0">
              <a:spcBef>
                <a:spcPct val="0"/>
              </a:spcBef>
              <a:spcAft>
                <a:spcPct val="0"/>
              </a:spcAft>
              <a:defRPr sz="4400">
                <a:solidFill>
                  <a:schemeClr val="tx2"/>
                </a:solidFill>
                <a:latin typeface="Times New Roman" pitchFamily="-65" charset="0"/>
              </a:defRPr>
            </a:lvl8pPr>
            <a:lvl9pPr marL="1828800" algn="ctr" rtl="0" eaLnBrk="0" fontAlgn="base" hangingPunct="0">
              <a:spcBef>
                <a:spcPct val="0"/>
              </a:spcBef>
              <a:spcAft>
                <a:spcPct val="0"/>
              </a:spcAft>
              <a:defRPr sz="4400">
                <a:solidFill>
                  <a:schemeClr val="tx2"/>
                </a:solidFill>
                <a:latin typeface="Times New Roman" pitchFamily="-65" charset="0"/>
              </a:defRPr>
            </a:lvl9pPr>
          </a:lstStyle>
          <a:p>
            <a:pPr>
              <a:defRPr/>
            </a:pPr>
            <a:r>
              <a:rPr lang="en-US" altLang="en-US" sz="4000" b="1" kern="0" dirty="0">
                <a:latin typeface="Helvetica" pitchFamily="2" charset="0"/>
              </a:rPr>
              <a:t>Why Transformation Efforts Fail </a:t>
            </a:r>
            <a:r>
              <a:rPr lang="en-US" altLang="en-US" sz="3200" kern="0" dirty="0">
                <a:latin typeface="Helvetica" pitchFamily="2" charset="0"/>
              </a:rPr>
              <a:t>(John P. Kotter, HBR)</a:t>
            </a:r>
            <a:endParaRPr lang="en-US" altLang="en-US" sz="3200" kern="0" dirty="0"/>
          </a:p>
        </p:txBody>
      </p:sp>
    </p:spTree>
    <p:extLst>
      <p:ext uri="{BB962C8B-B14F-4D97-AF65-F5344CB8AC3E}">
        <p14:creationId xmlns:p14="http://schemas.microsoft.com/office/powerpoint/2010/main" val="2866840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C1D533C6-5EAE-3273-5ED5-486489CE1CB0}"/>
              </a:ext>
            </a:extLst>
          </p:cNvPr>
          <p:cNvSpPr>
            <a:spLocks noGrp="1" noChangeArrowheads="1"/>
          </p:cNvSpPr>
          <p:nvPr>
            <p:ph type="title"/>
          </p:nvPr>
        </p:nvSpPr>
        <p:spPr/>
        <p:txBody>
          <a:bodyPr/>
          <a:lstStyle/>
          <a:p>
            <a:r>
              <a:rPr lang="en-US" altLang="en-US">
                <a:latin typeface="Helvetica" pitchFamily="2" charset="0"/>
              </a:rPr>
              <a:t>2. Not Creating a Powerful Guiding Coalition</a:t>
            </a:r>
            <a:endParaRPr lang="en-US" altLang="en-US"/>
          </a:p>
        </p:txBody>
      </p:sp>
      <p:sp>
        <p:nvSpPr>
          <p:cNvPr id="22530" name="Rectangle 3">
            <a:extLst>
              <a:ext uri="{FF2B5EF4-FFF2-40B4-BE49-F238E27FC236}">
                <a16:creationId xmlns:a16="http://schemas.microsoft.com/office/drawing/2014/main" id="{0AF8DB4C-7053-425F-4BFF-A5CEFE0184FD}"/>
              </a:ext>
            </a:extLst>
          </p:cNvPr>
          <p:cNvSpPr>
            <a:spLocks noGrp="1" noChangeArrowheads="1"/>
          </p:cNvSpPr>
          <p:nvPr>
            <p:ph type="body" idx="1"/>
          </p:nvPr>
        </p:nvSpPr>
        <p:spPr/>
        <p:txBody>
          <a:bodyPr/>
          <a:lstStyle/>
          <a:p>
            <a:endParaRPr lang="en-US" altLang="en-US"/>
          </a:p>
          <a:p>
            <a:r>
              <a:rPr lang="en-US" altLang="en-US">
                <a:latin typeface="Helvetica" pitchFamily="2" charset="0"/>
              </a:rPr>
              <a:t>Assembling a group with enough power to lead </a:t>
            </a:r>
          </a:p>
          <a:p>
            <a:r>
              <a:rPr lang="en-US" altLang="en-US">
                <a:latin typeface="Helvetica" pitchFamily="2" charset="0"/>
              </a:rPr>
              <a:t>Encouraging the group to work as a team</a:t>
            </a:r>
            <a:endParaRPr lang="en-US" altLang="en-US"/>
          </a:p>
        </p:txBody>
      </p:sp>
    </p:spTree>
    <p:extLst>
      <p:ext uri="{BB962C8B-B14F-4D97-AF65-F5344CB8AC3E}">
        <p14:creationId xmlns:p14="http://schemas.microsoft.com/office/powerpoint/2010/main" val="2910988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A7DBFAA4-9767-F7CB-2FE1-57139660ECEB}"/>
              </a:ext>
            </a:extLst>
          </p:cNvPr>
          <p:cNvSpPr>
            <a:spLocks noGrp="1" noChangeArrowheads="1"/>
          </p:cNvSpPr>
          <p:nvPr>
            <p:ph type="title"/>
          </p:nvPr>
        </p:nvSpPr>
        <p:spPr/>
        <p:txBody>
          <a:bodyPr/>
          <a:lstStyle/>
          <a:p>
            <a:r>
              <a:rPr lang="en-US" altLang="en-US">
                <a:latin typeface="Helvetica" pitchFamily="2" charset="0"/>
              </a:rPr>
              <a:t>3. Lacking a Vision</a:t>
            </a:r>
          </a:p>
        </p:txBody>
      </p:sp>
      <p:sp>
        <p:nvSpPr>
          <p:cNvPr id="24578" name="Rectangle 3">
            <a:extLst>
              <a:ext uri="{FF2B5EF4-FFF2-40B4-BE49-F238E27FC236}">
                <a16:creationId xmlns:a16="http://schemas.microsoft.com/office/drawing/2014/main" id="{B97A7FF6-25AA-99F1-694D-B68953FE2DB9}"/>
              </a:ext>
            </a:extLst>
          </p:cNvPr>
          <p:cNvSpPr>
            <a:spLocks noGrp="1" noChangeArrowheads="1"/>
          </p:cNvSpPr>
          <p:nvPr>
            <p:ph type="body" idx="1"/>
          </p:nvPr>
        </p:nvSpPr>
        <p:spPr/>
        <p:txBody>
          <a:bodyPr/>
          <a:lstStyle/>
          <a:p>
            <a:endParaRPr lang="en-US" altLang="en-US"/>
          </a:p>
          <a:p>
            <a:r>
              <a:rPr lang="en-US" altLang="en-US">
                <a:latin typeface="Helvetica" pitchFamily="2" charset="0"/>
              </a:rPr>
              <a:t>Creating a vision to direct the change effort</a:t>
            </a:r>
          </a:p>
          <a:p>
            <a:r>
              <a:rPr lang="en-US" altLang="en-US">
                <a:latin typeface="Helvetica" pitchFamily="2" charset="0"/>
              </a:rPr>
              <a:t>Developing strategies for achieving vision</a:t>
            </a:r>
          </a:p>
          <a:p>
            <a:r>
              <a:rPr lang="en-US" altLang="en-US">
                <a:latin typeface="Helvetica" pitchFamily="2" charset="0"/>
              </a:rPr>
              <a:t>5-minute vision</a:t>
            </a:r>
          </a:p>
        </p:txBody>
      </p:sp>
    </p:spTree>
    <p:extLst>
      <p:ext uri="{BB962C8B-B14F-4D97-AF65-F5344CB8AC3E}">
        <p14:creationId xmlns:p14="http://schemas.microsoft.com/office/powerpoint/2010/main" val="1286483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67398BC8-B31C-18E2-8E23-F17FE9B473F1}"/>
              </a:ext>
            </a:extLst>
          </p:cNvPr>
          <p:cNvSpPr>
            <a:spLocks noGrp="1" noChangeArrowheads="1"/>
          </p:cNvSpPr>
          <p:nvPr>
            <p:ph type="title"/>
          </p:nvPr>
        </p:nvSpPr>
        <p:spPr/>
        <p:txBody>
          <a:bodyPr/>
          <a:lstStyle/>
          <a:p>
            <a:r>
              <a:rPr lang="en-US" altLang="en-US">
                <a:latin typeface="Helvetica" pitchFamily="2" charset="0"/>
              </a:rPr>
              <a:t>4. Undercommunicating the Vision</a:t>
            </a:r>
            <a:endParaRPr lang="en-US" altLang="en-US"/>
          </a:p>
        </p:txBody>
      </p:sp>
      <p:sp>
        <p:nvSpPr>
          <p:cNvPr id="26626" name="Rectangle 3">
            <a:extLst>
              <a:ext uri="{FF2B5EF4-FFF2-40B4-BE49-F238E27FC236}">
                <a16:creationId xmlns:a16="http://schemas.microsoft.com/office/drawing/2014/main" id="{4221C31D-4037-F5DB-4637-9014235C79CE}"/>
              </a:ext>
            </a:extLst>
          </p:cNvPr>
          <p:cNvSpPr>
            <a:spLocks noGrp="1" noChangeArrowheads="1"/>
          </p:cNvSpPr>
          <p:nvPr>
            <p:ph type="body" idx="1"/>
          </p:nvPr>
        </p:nvSpPr>
        <p:spPr/>
        <p:txBody>
          <a:bodyPr/>
          <a:lstStyle/>
          <a:p>
            <a:endParaRPr lang="en-US" altLang="en-US"/>
          </a:p>
          <a:p>
            <a:r>
              <a:rPr lang="en-US" altLang="en-US">
                <a:latin typeface="Helvetica" pitchFamily="2" charset="0"/>
              </a:rPr>
              <a:t>Relentless communication of new vision and strategies</a:t>
            </a:r>
          </a:p>
          <a:p>
            <a:r>
              <a:rPr lang="en-US" altLang="en-US">
                <a:latin typeface="Helvetica" pitchFamily="2" charset="0"/>
              </a:rPr>
              <a:t>Teaching new behaviors by the example of the guiding coalition</a:t>
            </a:r>
            <a:endParaRPr lang="en-US" altLang="en-US"/>
          </a:p>
        </p:txBody>
      </p:sp>
    </p:spTree>
    <p:extLst>
      <p:ext uri="{BB962C8B-B14F-4D97-AF65-F5344CB8AC3E}">
        <p14:creationId xmlns:p14="http://schemas.microsoft.com/office/powerpoint/2010/main" val="4258970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740CFE28-71DE-0941-03B0-D7C2CDDB7669}"/>
              </a:ext>
            </a:extLst>
          </p:cNvPr>
          <p:cNvSpPr>
            <a:spLocks noGrp="1" noChangeArrowheads="1"/>
          </p:cNvSpPr>
          <p:nvPr>
            <p:ph type="title"/>
          </p:nvPr>
        </p:nvSpPr>
        <p:spPr/>
        <p:txBody>
          <a:bodyPr/>
          <a:lstStyle/>
          <a:p>
            <a:r>
              <a:rPr lang="en-US" altLang="en-US">
                <a:latin typeface="Helvetica" pitchFamily="2" charset="0"/>
              </a:rPr>
              <a:t>5.Not Removing Obstacles to New Vision</a:t>
            </a:r>
            <a:endParaRPr lang="en-US" altLang="en-US"/>
          </a:p>
        </p:txBody>
      </p:sp>
      <p:sp>
        <p:nvSpPr>
          <p:cNvPr id="28674" name="Rectangle 3">
            <a:extLst>
              <a:ext uri="{FF2B5EF4-FFF2-40B4-BE49-F238E27FC236}">
                <a16:creationId xmlns:a16="http://schemas.microsoft.com/office/drawing/2014/main" id="{C9101096-52C4-44CF-C2EC-D34C82C4AF10}"/>
              </a:ext>
            </a:extLst>
          </p:cNvPr>
          <p:cNvSpPr>
            <a:spLocks noGrp="1" noChangeArrowheads="1"/>
          </p:cNvSpPr>
          <p:nvPr>
            <p:ph type="body" idx="1"/>
          </p:nvPr>
        </p:nvSpPr>
        <p:spPr/>
        <p:txBody>
          <a:bodyPr/>
          <a:lstStyle/>
          <a:p>
            <a:endParaRPr lang="en-US" altLang="en-US"/>
          </a:p>
          <a:p>
            <a:r>
              <a:rPr lang="en-US" altLang="en-US">
                <a:latin typeface="Helvetica" pitchFamily="2" charset="0"/>
              </a:rPr>
              <a:t>Getting rid of obstacles to change</a:t>
            </a:r>
          </a:p>
          <a:p>
            <a:r>
              <a:rPr lang="en-US" altLang="en-US">
                <a:latin typeface="Helvetica" pitchFamily="2" charset="0"/>
              </a:rPr>
              <a:t>Changing systems or structures that undermine vision</a:t>
            </a:r>
          </a:p>
          <a:p>
            <a:r>
              <a:rPr lang="en-US" altLang="en-US">
                <a:latin typeface="Helvetica" pitchFamily="2" charset="0"/>
              </a:rPr>
              <a:t>Encouraging risk taking, nontraditional ideas, activities and actions</a:t>
            </a:r>
          </a:p>
        </p:txBody>
      </p:sp>
    </p:spTree>
    <p:extLst>
      <p:ext uri="{BB962C8B-B14F-4D97-AF65-F5344CB8AC3E}">
        <p14:creationId xmlns:p14="http://schemas.microsoft.com/office/powerpoint/2010/main" val="3423386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63D1DD48-8612-2E8E-1373-D7B6E9819A49}"/>
              </a:ext>
            </a:extLst>
          </p:cNvPr>
          <p:cNvSpPr>
            <a:spLocks noGrp="1" noChangeArrowheads="1"/>
          </p:cNvSpPr>
          <p:nvPr>
            <p:ph type="title"/>
          </p:nvPr>
        </p:nvSpPr>
        <p:spPr/>
        <p:txBody>
          <a:bodyPr/>
          <a:lstStyle/>
          <a:p>
            <a:r>
              <a:rPr lang="en-US" altLang="en-US">
                <a:latin typeface="Helvetica" pitchFamily="2" charset="0"/>
              </a:rPr>
              <a:t>6. Not Planning and Creating Short-Term Wins</a:t>
            </a:r>
            <a:endParaRPr lang="en-US" altLang="en-US"/>
          </a:p>
        </p:txBody>
      </p:sp>
      <p:sp>
        <p:nvSpPr>
          <p:cNvPr id="30722" name="Rectangle 3">
            <a:extLst>
              <a:ext uri="{FF2B5EF4-FFF2-40B4-BE49-F238E27FC236}">
                <a16:creationId xmlns:a16="http://schemas.microsoft.com/office/drawing/2014/main" id="{2F842C28-B9F4-7051-C990-2F841704D436}"/>
              </a:ext>
            </a:extLst>
          </p:cNvPr>
          <p:cNvSpPr>
            <a:spLocks noGrp="1" noChangeArrowheads="1"/>
          </p:cNvSpPr>
          <p:nvPr>
            <p:ph type="body" idx="1"/>
          </p:nvPr>
        </p:nvSpPr>
        <p:spPr/>
        <p:txBody>
          <a:bodyPr/>
          <a:lstStyle/>
          <a:p>
            <a:endParaRPr lang="en-US" altLang="en-US"/>
          </a:p>
          <a:p>
            <a:r>
              <a:rPr lang="en-US" altLang="en-US">
                <a:latin typeface="Helvetica" pitchFamily="2" charset="0"/>
              </a:rPr>
              <a:t>Planning for performance improvements</a:t>
            </a:r>
          </a:p>
          <a:p>
            <a:r>
              <a:rPr lang="en-US" altLang="en-US">
                <a:latin typeface="Helvetica" pitchFamily="2" charset="0"/>
              </a:rPr>
              <a:t>Creating improvements</a:t>
            </a:r>
          </a:p>
          <a:p>
            <a:r>
              <a:rPr lang="en-US" altLang="en-US">
                <a:latin typeface="Helvetica" pitchFamily="2" charset="0"/>
              </a:rPr>
              <a:t>Recognizing and Rewarding</a:t>
            </a:r>
          </a:p>
        </p:txBody>
      </p:sp>
    </p:spTree>
    <p:extLst>
      <p:ext uri="{BB962C8B-B14F-4D97-AF65-F5344CB8AC3E}">
        <p14:creationId xmlns:p14="http://schemas.microsoft.com/office/powerpoint/2010/main" val="2231839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39A2DB45-5233-B30D-EC84-B08F4DE4371C}"/>
              </a:ext>
            </a:extLst>
          </p:cNvPr>
          <p:cNvSpPr>
            <a:spLocks noGrp="1" noChangeArrowheads="1"/>
          </p:cNvSpPr>
          <p:nvPr>
            <p:ph type="title"/>
          </p:nvPr>
        </p:nvSpPr>
        <p:spPr/>
        <p:txBody>
          <a:bodyPr/>
          <a:lstStyle/>
          <a:p>
            <a:r>
              <a:rPr lang="en-US" altLang="en-US">
                <a:latin typeface="Helvetica" pitchFamily="2" charset="0"/>
              </a:rPr>
              <a:t>7. Declaring Victory Too Soon</a:t>
            </a:r>
            <a:endParaRPr lang="en-US" altLang="en-US"/>
          </a:p>
        </p:txBody>
      </p:sp>
      <p:sp>
        <p:nvSpPr>
          <p:cNvPr id="32770" name="Rectangle 3">
            <a:extLst>
              <a:ext uri="{FF2B5EF4-FFF2-40B4-BE49-F238E27FC236}">
                <a16:creationId xmlns:a16="http://schemas.microsoft.com/office/drawing/2014/main" id="{FE3D8A5F-B8A6-4324-245C-1A64AAE6DC4A}"/>
              </a:ext>
            </a:extLst>
          </p:cNvPr>
          <p:cNvSpPr>
            <a:spLocks noGrp="1" noChangeArrowheads="1"/>
          </p:cNvSpPr>
          <p:nvPr>
            <p:ph type="body" idx="1"/>
          </p:nvPr>
        </p:nvSpPr>
        <p:spPr/>
        <p:txBody>
          <a:bodyPr/>
          <a:lstStyle/>
          <a:p>
            <a:endParaRPr lang="en-US" altLang="en-US"/>
          </a:p>
          <a:p>
            <a:r>
              <a:rPr lang="en-US" altLang="en-US">
                <a:latin typeface="Helvetica" pitchFamily="2" charset="0"/>
              </a:rPr>
              <a:t>Using credibility to change systems, structures and policies that stand in way</a:t>
            </a:r>
          </a:p>
          <a:p>
            <a:r>
              <a:rPr lang="en-US" altLang="en-US">
                <a:latin typeface="Helvetica" pitchFamily="2" charset="0"/>
              </a:rPr>
              <a:t>Hiring, promoting, developing employees to implement change</a:t>
            </a:r>
          </a:p>
          <a:p>
            <a:r>
              <a:rPr lang="en-US" altLang="en-US">
                <a:latin typeface="Helvetica" pitchFamily="2" charset="0"/>
              </a:rPr>
              <a:t>Reinvigorating with new projects, themes and change agents</a:t>
            </a:r>
          </a:p>
        </p:txBody>
      </p:sp>
    </p:spTree>
    <p:extLst>
      <p:ext uri="{BB962C8B-B14F-4D97-AF65-F5344CB8AC3E}">
        <p14:creationId xmlns:p14="http://schemas.microsoft.com/office/powerpoint/2010/main" val="3600416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1B320C01-7783-2FE8-5010-0A1134BDCEC4}"/>
              </a:ext>
            </a:extLst>
          </p:cNvPr>
          <p:cNvSpPr>
            <a:spLocks noGrp="1" noChangeArrowheads="1"/>
          </p:cNvSpPr>
          <p:nvPr>
            <p:ph type="title"/>
          </p:nvPr>
        </p:nvSpPr>
        <p:spPr/>
        <p:txBody>
          <a:bodyPr/>
          <a:lstStyle/>
          <a:p>
            <a:r>
              <a:rPr lang="en-US" altLang="en-US">
                <a:latin typeface="Helvetica" pitchFamily="2" charset="0"/>
              </a:rPr>
              <a:t>8. Not Anchoring Changes into Organization’s Culture</a:t>
            </a:r>
            <a:endParaRPr lang="en-US" altLang="en-US"/>
          </a:p>
        </p:txBody>
      </p:sp>
      <p:sp>
        <p:nvSpPr>
          <p:cNvPr id="34818" name="Rectangle 3">
            <a:extLst>
              <a:ext uri="{FF2B5EF4-FFF2-40B4-BE49-F238E27FC236}">
                <a16:creationId xmlns:a16="http://schemas.microsoft.com/office/drawing/2014/main" id="{6CE2B70A-6751-DDE3-3670-DC66421765A8}"/>
              </a:ext>
            </a:extLst>
          </p:cNvPr>
          <p:cNvSpPr>
            <a:spLocks noGrp="1" noChangeArrowheads="1"/>
          </p:cNvSpPr>
          <p:nvPr>
            <p:ph type="body" idx="1"/>
          </p:nvPr>
        </p:nvSpPr>
        <p:spPr/>
        <p:txBody>
          <a:bodyPr/>
          <a:lstStyle/>
          <a:p>
            <a:endParaRPr lang="en-US" altLang="en-US"/>
          </a:p>
          <a:p>
            <a:r>
              <a:rPr lang="en-US" altLang="en-US">
                <a:latin typeface="Helvetica" pitchFamily="2" charset="0"/>
              </a:rPr>
              <a:t>Articulating connections between new behaviors and success</a:t>
            </a:r>
          </a:p>
          <a:p>
            <a:r>
              <a:rPr lang="en-US" altLang="en-US">
                <a:latin typeface="Helvetica" pitchFamily="2" charset="0"/>
              </a:rPr>
              <a:t>Developing means to ensure leadership development and succession</a:t>
            </a:r>
          </a:p>
        </p:txBody>
      </p:sp>
    </p:spTree>
    <p:extLst>
      <p:ext uri="{BB962C8B-B14F-4D97-AF65-F5344CB8AC3E}">
        <p14:creationId xmlns:p14="http://schemas.microsoft.com/office/powerpoint/2010/main" val="548010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2386D39D-A573-3A83-AC3F-9045A44D96E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5029" y="1826189"/>
            <a:ext cx="7993941" cy="468216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E4E75D36-1ECD-51ED-0FA3-1F5FB1CC2C80}"/>
              </a:ext>
            </a:extLst>
          </p:cNvPr>
          <p:cNvSpPr>
            <a:spLocks noGrp="1"/>
          </p:cNvSpPr>
          <p:nvPr>
            <p:ph type="title"/>
          </p:nvPr>
        </p:nvSpPr>
        <p:spPr>
          <a:xfrm>
            <a:off x="442913" y="365125"/>
            <a:ext cx="8089527" cy="1325563"/>
          </a:xfrm>
        </p:spPr>
        <p:txBody>
          <a:bodyPr/>
          <a:lstStyle/>
          <a:p>
            <a:r>
              <a:rPr lang="en-US" dirty="0"/>
              <a:t>Leading Change by John P Kotter (8 Step Model)</a:t>
            </a:r>
          </a:p>
        </p:txBody>
      </p:sp>
    </p:spTree>
    <p:extLst>
      <p:ext uri="{BB962C8B-B14F-4D97-AF65-F5344CB8AC3E}">
        <p14:creationId xmlns:p14="http://schemas.microsoft.com/office/powerpoint/2010/main" val="2379713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8" name="Title 1">
            <a:extLst>
              <a:ext uri="{FF2B5EF4-FFF2-40B4-BE49-F238E27FC236}">
                <a16:creationId xmlns:a16="http://schemas.microsoft.com/office/drawing/2014/main" id="{4E9E2070-D7F8-43BB-1771-4734F85E7FC7}"/>
              </a:ext>
            </a:extLst>
          </p:cNvPr>
          <p:cNvSpPr>
            <a:spLocks noGrp="1"/>
          </p:cNvSpPr>
          <p:nvPr>
            <p:ph type="title"/>
          </p:nvPr>
        </p:nvSpPr>
        <p:spPr>
          <a:xfrm>
            <a:off x="342900" y="304800"/>
            <a:ext cx="8458200" cy="678611"/>
          </a:xfrm>
        </p:spPr>
        <p:txBody>
          <a:bodyPr/>
          <a:lstStyle/>
          <a:p>
            <a:r>
              <a:rPr lang="en-IN" sz="3600" b="0" i="0" dirty="0">
                <a:solidFill>
                  <a:srgbClr val="000000"/>
                </a:solidFill>
                <a:effectLst/>
                <a:latin typeface="DM Sans" pitchFamily="2" charset="77"/>
              </a:rPr>
              <a:t>The McKinsey 7-S model</a:t>
            </a:r>
            <a:endParaRPr lang="en-US" dirty="0"/>
          </a:p>
        </p:txBody>
      </p:sp>
      <p:pic>
        <p:nvPicPr>
          <p:cNvPr id="4098" name="Picture 2" descr="Mckinsey-7s-model-elements">
            <a:extLst>
              <a:ext uri="{FF2B5EF4-FFF2-40B4-BE49-F238E27FC236}">
                <a16:creationId xmlns:a16="http://schemas.microsoft.com/office/drawing/2014/main" id="{DA301789-F5D4-2975-3B93-81899EA51D5A}"/>
              </a:ext>
            </a:extLst>
          </p:cNvPr>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rcRect t="176" b="13975"/>
          <a:stretch/>
        </p:blipFill>
        <p:spPr bwMode="auto">
          <a:xfrm>
            <a:off x="342900" y="1276709"/>
            <a:ext cx="5791200" cy="4971691"/>
          </a:xfrm>
          <a:prstGeom prst="rect">
            <a:avLst/>
          </a:prstGeom>
          <a:noFill/>
          <a:extLst>
            <a:ext uri="{909E8E84-426E-40DD-AFC4-6F175D3DCCD1}">
              <a14:hiddenFill xmlns:a14="http://schemas.microsoft.com/office/drawing/2010/main">
                <a:solidFill>
                  <a:srgbClr val="FFFFFF"/>
                </a:solidFill>
              </a14:hiddenFill>
            </a:ext>
          </a:extLst>
        </p:spPr>
      </p:pic>
      <p:sp>
        <p:nvSpPr>
          <p:cNvPr id="4120" name="Content Placeholder 3">
            <a:extLst>
              <a:ext uri="{FF2B5EF4-FFF2-40B4-BE49-F238E27FC236}">
                <a16:creationId xmlns:a16="http://schemas.microsoft.com/office/drawing/2014/main" id="{39BEA05A-1467-AD94-5DAA-82B1C3056E62}"/>
              </a:ext>
            </a:extLst>
          </p:cNvPr>
          <p:cNvSpPr>
            <a:spLocks noGrp="1"/>
          </p:cNvSpPr>
          <p:nvPr>
            <p:ph sz="quarter" idx="14"/>
          </p:nvPr>
        </p:nvSpPr>
        <p:spPr>
          <a:xfrm>
            <a:off x="6418052" y="1257300"/>
            <a:ext cx="2383047" cy="4991100"/>
          </a:xfrm>
        </p:spPr>
        <p:txBody>
          <a:bodyPr/>
          <a:lstStyle/>
          <a:p>
            <a:pPr marL="0" indent="0">
              <a:buNone/>
            </a:pPr>
            <a:r>
              <a:rPr lang="en-IN" sz="1800" b="0" i="0" dirty="0">
                <a:solidFill>
                  <a:srgbClr val="000000"/>
                </a:solidFill>
                <a:effectLst/>
                <a:latin typeface="DM Sans" pitchFamily="2" charset="77"/>
              </a:rPr>
              <a:t>The McKinsey 7-S model is perfect for when you know there is something wrong within the organization, but you’re not sure how to address the issue. Once you have identified what changes need to be made, the seven elements serve as a guide to keep your company in balance.</a:t>
            </a:r>
            <a:endParaRPr lang="en-US" sz="1800" dirty="0"/>
          </a:p>
        </p:txBody>
      </p:sp>
      <p:sp>
        <p:nvSpPr>
          <p:cNvPr id="4122" name="Text Placeholder 4">
            <a:extLst>
              <a:ext uri="{FF2B5EF4-FFF2-40B4-BE49-F238E27FC236}">
                <a16:creationId xmlns:a16="http://schemas.microsoft.com/office/drawing/2014/main" id="{39FF3B9D-0494-3ABB-4EF6-B2FB0AA67947}"/>
              </a:ext>
            </a:extLst>
          </p:cNvPr>
          <p:cNvSpPr>
            <a:spLocks noGrp="1"/>
          </p:cNvSpPr>
          <p:nvPr>
            <p:ph type="body" sz="quarter" idx="12"/>
          </p:nvPr>
        </p:nvSpPr>
        <p:spPr>
          <a:xfrm>
            <a:off x="3369564" y="6324600"/>
            <a:ext cx="2404872" cy="190500"/>
          </a:xfrm>
        </p:spPr>
        <p:txBody>
          <a:bodyPr/>
          <a:lstStyle/>
          <a:p>
            <a:endParaRPr lang="en-US"/>
          </a:p>
        </p:txBody>
      </p:sp>
      <p:sp>
        <p:nvSpPr>
          <p:cNvPr id="4124" name="Text Placeholder 5">
            <a:extLst>
              <a:ext uri="{FF2B5EF4-FFF2-40B4-BE49-F238E27FC236}">
                <a16:creationId xmlns:a16="http://schemas.microsoft.com/office/drawing/2014/main" id="{A9E2D1E9-113E-9E80-9974-CBF39EEFA1FB}"/>
              </a:ext>
            </a:extLst>
          </p:cNvPr>
          <p:cNvSpPr>
            <a:spLocks noGrp="1"/>
          </p:cNvSpPr>
          <p:nvPr>
            <p:ph type="body" sz="quarter" idx="13"/>
          </p:nvPr>
        </p:nvSpPr>
        <p:spPr>
          <a:xfrm>
            <a:off x="1562101" y="6684963"/>
            <a:ext cx="6972299" cy="173037"/>
          </a:xfrm>
        </p:spPr>
        <p:txBody>
          <a:bodyPr/>
          <a:lstStyle/>
          <a:p>
            <a:endParaRPr lang="en-US"/>
          </a:p>
        </p:txBody>
      </p:sp>
    </p:spTree>
    <p:extLst>
      <p:ext uri="{BB962C8B-B14F-4D97-AF65-F5344CB8AC3E}">
        <p14:creationId xmlns:p14="http://schemas.microsoft.com/office/powerpoint/2010/main" val="4061107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7EDE1-91E0-0C04-FFE6-109008E9500C}"/>
              </a:ext>
            </a:extLst>
          </p:cNvPr>
          <p:cNvSpPr>
            <a:spLocks noGrp="1"/>
          </p:cNvSpPr>
          <p:nvPr>
            <p:ph type="title"/>
          </p:nvPr>
        </p:nvSpPr>
        <p:spPr/>
        <p:txBody>
          <a:bodyPr/>
          <a:lstStyle/>
          <a:p>
            <a:r>
              <a:rPr lang="en-IN" sz="4400" b="0" i="0" dirty="0">
                <a:solidFill>
                  <a:srgbClr val="000000"/>
                </a:solidFill>
                <a:effectLst/>
                <a:latin typeface="DM Sans" pitchFamily="2" charset="77"/>
              </a:rPr>
              <a:t>The McKinsey 7-S model</a:t>
            </a:r>
            <a:endParaRPr lang="en-US" dirty="0"/>
          </a:p>
        </p:txBody>
      </p:sp>
      <p:pic>
        <p:nvPicPr>
          <p:cNvPr id="4" name="Picture 4" descr="mckinsey-soft-vs-hard-elements">
            <a:extLst>
              <a:ext uri="{FF2B5EF4-FFF2-40B4-BE49-F238E27FC236}">
                <a16:creationId xmlns:a16="http://schemas.microsoft.com/office/drawing/2014/main" id="{4BE3560D-AAB4-4910-7634-9B8BD21F53F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1981200"/>
            <a:ext cx="73152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7686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26DCE-B9B2-D9A0-63FA-4A534CF7A7CA}"/>
              </a:ext>
            </a:extLst>
          </p:cNvPr>
          <p:cNvSpPr>
            <a:spLocks noGrp="1"/>
          </p:cNvSpPr>
          <p:nvPr>
            <p:ph type="title"/>
          </p:nvPr>
        </p:nvSpPr>
        <p:spPr/>
        <p:txBody>
          <a:bodyPr/>
          <a:lstStyle/>
          <a:p>
            <a:r>
              <a:rPr lang="en-US" dirty="0"/>
              <a:t>Nudge Theory</a:t>
            </a:r>
          </a:p>
        </p:txBody>
      </p:sp>
      <p:pic>
        <p:nvPicPr>
          <p:cNvPr id="6146" name="Picture 2" descr="nudge_theory">
            <a:extLst>
              <a:ext uri="{FF2B5EF4-FFF2-40B4-BE49-F238E27FC236}">
                <a16:creationId xmlns:a16="http://schemas.microsoft.com/office/drawing/2014/main" id="{1C6DBF40-A04A-2C4D-9508-6C6DE06DE88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1981200"/>
            <a:ext cx="73152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0113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6901C-953E-AB31-9565-55824E75F533}"/>
              </a:ext>
            </a:extLst>
          </p:cNvPr>
          <p:cNvSpPr>
            <a:spLocks noGrp="1"/>
          </p:cNvSpPr>
          <p:nvPr>
            <p:ph type="title"/>
          </p:nvPr>
        </p:nvSpPr>
        <p:spPr/>
        <p:txBody>
          <a:bodyPr/>
          <a:lstStyle/>
          <a:p>
            <a:r>
              <a:rPr lang="en-IN" b="1" i="0" dirty="0">
                <a:solidFill>
                  <a:srgbClr val="000000"/>
                </a:solidFill>
                <a:effectLst/>
                <a:latin typeface="DM Sans" pitchFamily="2" charset="77"/>
              </a:rPr>
              <a:t>Kübler-Ross Change Curve</a:t>
            </a:r>
            <a:endParaRPr lang="en-US" dirty="0"/>
          </a:p>
        </p:txBody>
      </p:sp>
      <p:pic>
        <p:nvPicPr>
          <p:cNvPr id="7170" name="Picture 2" descr="change-curve-example">
            <a:extLst>
              <a:ext uri="{FF2B5EF4-FFF2-40B4-BE49-F238E27FC236}">
                <a16:creationId xmlns:a16="http://schemas.microsoft.com/office/drawing/2014/main" id="{AB862FA1-4141-0CB1-E355-8DD466B822C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1981200"/>
            <a:ext cx="73152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864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9" name="Title 1">
            <a:extLst>
              <a:ext uri="{FF2B5EF4-FFF2-40B4-BE49-F238E27FC236}">
                <a16:creationId xmlns:a16="http://schemas.microsoft.com/office/drawing/2014/main" id="{6A6766E4-99DC-CFC3-01C0-3210BF1034CA}"/>
              </a:ext>
            </a:extLst>
          </p:cNvPr>
          <p:cNvSpPr>
            <a:spLocks noGrp="1"/>
          </p:cNvSpPr>
          <p:nvPr>
            <p:ph type="title"/>
          </p:nvPr>
        </p:nvSpPr>
        <p:spPr>
          <a:xfrm>
            <a:off x="685800" y="609600"/>
            <a:ext cx="7772400" cy="1143000"/>
          </a:xfrm>
        </p:spPr>
        <p:txBody>
          <a:bodyPr/>
          <a:lstStyle/>
          <a:p>
            <a:r>
              <a:rPr lang="en-IN" sz="3200" b="1" i="0" dirty="0">
                <a:solidFill>
                  <a:srgbClr val="000000"/>
                </a:solidFill>
                <a:effectLst/>
                <a:latin typeface="DM Sans" pitchFamily="2" charset="77"/>
              </a:rPr>
              <a:t>Maurer 3 Levels of Resistance and Change Model</a:t>
            </a:r>
            <a:endParaRPr lang="en-US" sz="3200" dirty="0"/>
          </a:p>
        </p:txBody>
      </p:sp>
      <p:pic>
        <p:nvPicPr>
          <p:cNvPr id="8194" name="Picture 2" descr="Maurer resistance to change">
            <a:extLst>
              <a:ext uri="{FF2B5EF4-FFF2-40B4-BE49-F238E27FC236}">
                <a16:creationId xmlns:a16="http://schemas.microsoft.com/office/drawing/2014/main" id="{7344D060-BEEB-40D1-AB67-072FFF69A50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231252" y="2060847"/>
            <a:ext cx="7013156" cy="4576085"/>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8258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3949E-A659-EA66-D243-A2E17EA15ECF}"/>
              </a:ext>
            </a:extLst>
          </p:cNvPr>
          <p:cNvSpPr>
            <a:spLocks noGrp="1"/>
          </p:cNvSpPr>
          <p:nvPr>
            <p:ph type="title"/>
          </p:nvPr>
        </p:nvSpPr>
        <p:spPr/>
        <p:txBody>
          <a:bodyPr/>
          <a:lstStyle/>
          <a:p>
            <a:r>
              <a:rPr lang="en-IN" b="1" i="0" dirty="0">
                <a:solidFill>
                  <a:srgbClr val="000000"/>
                </a:solidFill>
                <a:effectLst/>
                <a:latin typeface="DM Sans" pitchFamily="2" charset="77"/>
              </a:rPr>
              <a:t>Deming Cycle (PDCA)</a:t>
            </a:r>
            <a:endParaRPr lang="en-US" dirty="0"/>
          </a:p>
        </p:txBody>
      </p:sp>
      <p:pic>
        <p:nvPicPr>
          <p:cNvPr id="9218" name="Picture 2" descr="pdca-cycle-example">
            <a:extLst>
              <a:ext uri="{FF2B5EF4-FFF2-40B4-BE49-F238E27FC236}">
                <a16:creationId xmlns:a16="http://schemas.microsoft.com/office/drawing/2014/main" id="{1DC1D607-0E02-56B9-28DE-EBAC54402BF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1981200"/>
            <a:ext cx="73152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070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46C1F06-0E3D-404E-BB17-AE42F67DF8FD}"/>
              </a:ext>
            </a:extLst>
          </p:cNvPr>
          <p:cNvSpPr>
            <a:spLocks noGrp="1"/>
          </p:cNvSpPr>
          <p:nvPr>
            <p:ph type="title"/>
          </p:nvPr>
        </p:nvSpPr>
        <p:spPr/>
        <p:txBody>
          <a:bodyPr/>
          <a:lstStyle/>
          <a:p>
            <a:r>
              <a:rPr lang="en-US" dirty="0"/>
              <a:t>Action Research Approach</a:t>
            </a:r>
          </a:p>
        </p:txBody>
      </p:sp>
      <p:sp>
        <p:nvSpPr>
          <p:cNvPr id="7" name="Content Placeholder 6">
            <a:extLst>
              <a:ext uri="{FF2B5EF4-FFF2-40B4-BE49-F238E27FC236}">
                <a16:creationId xmlns:a16="http://schemas.microsoft.com/office/drawing/2014/main" id="{2DCC6CE0-E7B9-AE47-AFD7-9C729D017B48}"/>
              </a:ext>
            </a:extLst>
          </p:cNvPr>
          <p:cNvSpPr>
            <a:spLocks noGrp="1"/>
          </p:cNvSpPr>
          <p:nvPr>
            <p:ph sz="quarter" idx="11"/>
          </p:nvPr>
        </p:nvSpPr>
        <p:spPr>
          <a:xfrm>
            <a:off x="342900" y="1276709"/>
            <a:ext cx="8458200" cy="5276491"/>
          </a:xfrm>
        </p:spPr>
        <p:txBody>
          <a:bodyPr>
            <a:normAutofit fontScale="77500" lnSpcReduction="20000"/>
          </a:bodyPr>
          <a:lstStyle/>
          <a:p>
            <a:r>
              <a:rPr lang="en-CA" dirty="0"/>
              <a:t>Meaningful change combines action orientation (changing attitudes/behavior) and research orientation (testing theory).</a:t>
            </a:r>
            <a:endParaRPr lang="en-US" dirty="0"/>
          </a:p>
          <a:p>
            <a:r>
              <a:rPr lang="en-US" dirty="0"/>
              <a:t>Action orientation.</a:t>
            </a:r>
          </a:p>
          <a:p>
            <a:pPr lvl="1"/>
            <a:r>
              <a:rPr lang="en-US" dirty="0"/>
              <a:t>Diagnose, conduct interventions to achieve change.</a:t>
            </a:r>
          </a:p>
          <a:p>
            <a:r>
              <a:rPr lang="en-US" dirty="0"/>
              <a:t>Research orientation.</a:t>
            </a:r>
          </a:p>
          <a:p>
            <a:pPr lvl="1"/>
            <a:r>
              <a:rPr lang="en-US" dirty="0"/>
              <a:t>Data-driven, problem-oriented approach.</a:t>
            </a:r>
          </a:p>
          <a:p>
            <a:pPr lvl="1"/>
            <a:r>
              <a:rPr lang="en-US" dirty="0"/>
              <a:t>Use data to diagnose problems, evaluate change success.</a:t>
            </a:r>
          </a:p>
          <a:p>
            <a:pPr lvl="1"/>
            <a:endParaRPr lang="en-US" dirty="0"/>
          </a:p>
          <a:p>
            <a:r>
              <a:rPr lang="en-US" dirty="0"/>
              <a:t>Open systems view.</a:t>
            </a:r>
          </a:p>
          <a:p>
            <a:pPr lvl="1"/>
            <a:r>
              <a:rPr lang="en-US" dirty="0"/>
              <a:t>Organization has many interdependent parts.</a:t>
            </a:r>
          </a:p>
          <a:p>
            <a:pPr lvl="1"/>
            <a:r>
              <a:rPr lang="en-US" dirty="0"/>
              <a:t>Need to be aware of intended and unintended consequences of interventions</a:t>
            </a:r>
          </a:p>
          <a:p>
            <a:r>
              <a:rPr lang="en-US" dirty="0"/>
              <a:t>Highly participative process.</a:t>
            </a:r>
          </a:p>
          <a:p>
            <a:pPr lvl="1" indent="-344488"/>
            <a:r>
              <a:rPr lang="en-US" dirty="0"/>
              <a:t>Change requires employee knowledge and commitment.</a:t>
            </a:r>
          </a:p>
          <a:p>
            <a:pPr lvl="1" indent="-344488"/>
            <a:r>
              <a:rPr lang="en-US" dirty="0"/>
              <a:t>Employees are co-researchers and participants.</a:t>
            </a:r>
          </a:p>
        </p:txBody>
      </p:sp>
    </p:spTree>
    <p:extLst>
      <p:ext uri="{BB962C8B-B14F-4D97-AF65-F5344CB8AC3E}">
        <p14:creationId xmlns:p14="http://schemas.microsoft.com/office/powerpoint/2010/main" val="21409858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6718A49-7F8E-6B44-9261-E9CA7DB7B90B}"/>
              </a:ext>
            </a:extLst>
          </p:cNvPr>
          <p:cNvSpPr>
            <a:spLocks noGrp="1"/>
          </p:cNvSpPr>
          <p:nvPr>
            <p:ph type="title"/>
          </p:nvPr>
        </p:nvSpPr>
        <p:spPr/>
        <p:txBody>
          <a:bodyPr/>
          <a:lstStyle/>
          <a:p>
            <a:r>
              <a:rPr lang="en-US" dirty="0"/>
              <a:t>Action Research Process</a:t>
            </a:r>
          </a:p>
        </p:txBody>
      </p:sp>
      <p:sp>
        <p:nvSpPr>
          <p:cNvPr id="4" name="Content Placeholder 3"/>
          <p:cNvSpPr>
            <a:spLocks noGrp="1"/>
          </p:cNvSpPr>
          <p:nvPr>
            <p:ph sz="quarter" idx="11"/>
          </p:nvPr>
        </p:nvSpPr>
        <p:spPr>
          <a:prstGeom prst="downArrowCallout">
            <a:avLst/>
          </a:prstGeom>
          <a:solidFill>
            <a:schemeClr val="accent4">
              <a:lumMod val="75000"/>
            </a:schemeClr>
          </a:solidFill>
          <a:ln w="6350">
            <a:solidFill>
              <a:schemeClr val="tx1">
                <a:lumMod val="50000"/>
                <a:lumOff val="50000"/>
              </a:schemeClr>
            </a:solidFill>
          </a:ln>
          <a:effectLst/>
        </p:spPr>
        <p:txBody>
          <a:bodyPr anchor="ctr">
            <a:normAutofit fontScale="92500" lnSpcReduction="10000"/>
          </a:bodyPr>
          <a:lstStyle/>
          <a:p>
            <a:pPr marL="0" indent="0" algn="ctr">
              <a:buNone/>
            </a:pPr>
            <a:r>
              <a:rPr lang="en-US" dirty="0">
                <a:solidFill>
                  <a:schemeClr val="bg1"/>
                </a:solidFill>
              </a:rPr>
              <a:t>Form client-consultant relationship.</a:t>
            </a:r>
          </a:p>
        </p:txBody>
      </p:sp>
      <p:sp>
        <p:nvSpPr>
          <p:cNvPr id="6" name="Content Placeholder 5"/>
          <p:cNvSpPr>
            <a:spLocks noGrp="1"/>
          </p:cNvSpPr>
          <p:nvPr>
            <p:ph sz="quarter" idx="14"/>
          </p:nvPr>
        </p:nvSpPr>
        <p:spPr>
          <a:prstGeom prst="downArrowCallout">
            <a:avLst/>
          </a:prstGeom>
          <a:solidFill>
            <a:srgbClr val="615001"/>
          </a:solidFill>
          <a:ln w="6350">
            <a:solidFill>
              <a:schemeClr val="tx1">
                <a:lumMod val="50000"/>
                <a:lumOff val="50000"/>
              </a:schemeClr>
            </a:solidFill>
          </a:ln>
          <a:effectLst/>
        </p:spPr>
        <p:txBody>
          <a:bodyPr anchor="ctr">
            <a:normAutofit lnSpcReduction="10000"/>
          </a:bodyPr>
          <a:lstStyle/>
          <a:p>
            <a:pPr marL="0" indent="0" algn="ctr">
              <a:buNone/>
            </a:pPr>
            <a:r>
              <a:rPr lang="en-US" dirty="0">
                <a:solidFill>
                  <a:schemeClr val="bg1"/>
                </a:solidFill>
              </a:rPr>
              <a:t>Diagnose need for change.</a:t>
            </a:r>
          </a:p>
        </p:txBody>
      </p:sp>
      <p:sp>
        <p:nvSpPr>
          <p:cNvPr id="7" name="Content Placeholder 6"/>
          <p:cNvSpPr>
            <a:spLocks noGrp="1"/>
          </p:cNvSpPr>
          <p:nvPr>
            <p:ph sz="quarter" idx="15"/>
          </p:nvPr>
        </p:nvSpPr>
        <p:spPr>
          <a:prstGeom prst="downArrowCallout">
            <a:avLst/>
          </a:prstGeom>
          <a:solidFill>
            <a:srgbClr val="323D6E"/>
          </a:solidFill>
          <a:ln w="6350">
            <a:solidFill>
              <a:schemeClr val="tx1">
                <a:lumMod val="50000"/>
                <a:lumOff val="50000"/>
              </a:schemeClr>
            </a:solidFill>
          </a:ln>
          <a:effectLst/>
        </p:spPr>
        <p:txBody>
          <a:bodyPr anchor="ctr">
            <a:normAutofit lnSpcReduction="10000"/>
          </a:bodyPr>
          <a:lstStyle/>
          <a:p>
            <a:pPr marL="0" indent="0" algn="ctr">
              <a:buNone/>
            </a:pPr>
            <a:r>
              <a:rPr lang="en-US" dirty="0">
                <a:solidFill>
                  <a:schemeClr val="bg1"/>
                </a:solidFill>
              </a:rPr>
              <a:t>Introduce intervention.</a:t>
            </a:r>
          </a:p>
        </p:txBody>
      </p:sp>
      <p:sp>
        <p:nvSpPr>
          <p:cNvPr id="8" name="Content Placeholder 7"/>
          <p:cNvSpPr>
            <a:spLocks noGrp="1"/>
          </p:cNvSpPr>
          <p:nvPr>
            <p:ph sz="quarter" idx="16"/>
          </p:nvPr>
        </p:nvSpPr>
        <p:spPr>
          <a:prstGeom prst="downArrowCallout">
            <a:avLst/>
          </a:prstGeom>
          <a:solidFill>
            <a:srgbClr val="008080"/>
          </a:solidFill>
          <a:ln w="6350">
            <a:solidFill>
              <a:schemeClr val="tx1">
                <a:lumMod val="50000"/>
                <a:lumOff val="50000"/>
              </a:schemeClr>
            </a:solidFill>
          </a:ln>
          <a:effectLst/>
        </p:spPr>
        <p:txBody>
          <a:bodyPr anchor="ctr">
            <a:normAutofit lnSpcReduction="10000"/>
          </a:bodyPr>
          <a:lstStyle/>
          <a:p>
            <a:pPr marL="0" indent="0" algn="ctr">
              <a:buNone/>
            </a:pPr>
            <a:r>
              <a:rPr lang="en-US" dirty="0">
                <a:solidFill>
                  <a:schemeClr val="bg1"/>
                </a:solidFill>
              </a:rPr>
              <a:t>Evaluate and stabilize change.</a:t>
            </a:r>
          </a:p>
        </p:txBody>
      </p:sp>
      <p:sp>
        <p:nvSpPr>
          <p:cNvPr id="9" name="Content Placeholder 8"/>
          <p:cNvSpPr>
            <a:spLocks noGrp="1"/>
          </p:cNvSpPr>
          <p:nvPr>
            <p:ph sz="quarter" idx="17"/>
          </p:nvPr>
        </p:nvSpPr>
        <p:spPr>
          <a:prstGeom prst="downArrowCallout">
            <a:avLst/>
          </a:prstGeom>
          <a:solidFill>
            <a:srgbClr val="825E93"/>
          </a:solidFill>
          <a:ln w="6350">
            <a:solidFill>
              <a:schemeClr val="tx1">
                <a:lumMod val="50000"/>
                <a:lumOff val="50000"/>
              </a:schemeClr>
            </a:solidFill>
          </a:ln>
          <a:effectLst/>
        </p:spPr>
        <p:txBody>
          <a:bodyPr anchor="ctr">
            <a:normAutofit lnSpcReduction="10000"/>
          </a:bodyPr>
          <a:lstStyle/>
          <a:p>
            <a:pPr marL="0" indent="0" algn="ctr">
              <a:buNone/>
            </a:pPr>
            <a:r>
              <a:rPr lang="en-US" dirty="0">
                <a:solidFill>
                  <a:schemeClr val="bg1"/>
                </a:solidFill>
              </a:rPr>
              <a:t>Disengage consultant’s services.</a:t>
            </a:r>
          </a:p>
        </p:txBody>
      </p:sp>
    </p:spTree>
    <p:extLst>
      <p:ext uri="{BB962C8B-B14F-4D97-AF65-F5344CB8AC3E}">
        <p14:creationId xmlns:p14="http://schemas.microsoft.com/office/powerpoint/2010/main" val="3806274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AutoShape 2">
            <a:extLst>
              <a:ext uri="{FF2B5EF4-FFF2-40B4-BE49-F238E27FC236}">
                <a16:creationId xmlns:a16="http://schemas.microsoft.com/office/drawing/2014/main" id="{C3C95716-D938-BFF1-2715-5510B94F6A02}"/>
              </a:ext>
            </a:extLst>
          </p:cNvPr>
          <p:cNvSpPr>
            <a:spLocks noChangeArrowheads="1"/>
          </p:cNvSpPr>
          <p:nvPr/>
        </p:nvSpPr>
        <p:spPr bwMode="auto">
          <a:xfrm rot="16200000" flipH="1">
            <a:off x="1590675" y="1304925"/>
            <a:ext cx="1295400" cy="2038350"/>
          </a:xfrm>
          <a:prstGeom prst="rightArrow">
            <a:avLst>
              <a:gd name="adj1" fmla="val 75000"/>
              <a:gd name="adj2" fmla="val 38301"/>
            </a:avLst>
          </a:prstGeom>
          <a:solidFill>
            <a:srgbClr val="000066"/>
          </a:solidFill>
          <a:ln w="38100">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eaVert" wrap="none" tIns="118800" anchor="ctr"/>
          <a:lstStyle/>
          <a:p>
            <a:pPr algn="ctr">
              <a:lnSpc>
                <a:spcPct val="85000"/>
              </a:lnSpc>
            </a:pPr>
            <a:r>
              <a:rPr lang="en-AU" altLang="en-US" sz="1800">
                <a:solidFill>
                  <a:srgbClr val="FFDC73"/>
                </a:solidFill>
                <a:effectLst>
                  <a:outerShdw blurRad="38100" dist="38100" dir="2700000" algn="tl">
                    <a:srgbClr val="000000"/>
                  </a:outerShdw>
                </a:effectLst>
              </a:rPr>
              <a:t>Establish</a:t>
            </a:r>
          </a:p>
          <a:p>
            <a:pPr algn="ctr">
              <a:lnSpc>
                <a:spcPct val="85000"/>
              </a:lnSpc>
            </a:pPr>
            <a:r>
              <a:rPr lang="en-AU" altLang="en-US" sz="1800">
                <a:solidFill>
                  <a:srgbClr val="FFDC73"/>
                </a:solidFill>
                <a:effectLst>
                  <a:outerShdw blurRad="38100" dist="38100" dir="2700000" algn="tl">
                    <a:srgbClr val="000000"/>
                  </a:outerShdw>
                </a:effectLst>
              </a:rPr>
              <a:t>Client-</a:t>
            </a:r>
          </a:p>
          <a:p>
            <a:pPr algn="ctr">
              <a:lnSpc>
                <a:spcPct val="85000"/>
              </a:lnSpc>
            </a:pPr>
            <a:r>
              <a:rPr lang="en-AU" altLang="en-US" sz="1800">
                <a:solidFill>
                  <a:srgbClr val="FFDC73"/>
                </a:solidFill>
                <a:effectLst>
                  <a:outerShdw blurRad="38100" dist="38100" dir="2700000" algn="tl">
                    <a:srgbClr val="000000"/>
                  </a:outerShdw>
                </a:effectLst>
              </a:rPr>
              <a:t>Consultant</a:t>
            </a:r>
          </a:p>
          <a:p>
            <a:pPr algn="ctr">
              <a:lnSpc>
                <a:spcPct val="85000"/>
              </a:lnSpc>
            </a:pPr>
            <a:r>
              <a:rPr lang="en-AU" altLang="en-US" sz="1800">
                <a:solidFill>
                  <a:srgbClr val="FFDC73"/>
                </a:solidFill>
                <a:effectLst>
                  <a:outerShdw blurRad="38100" dist="38100" dir="2700000" algn="tl">
                    <a:srgbClr val="000000"/>
                  </a:outerShdw>
                </a:effectLst>
              </a:rPr>
              <a:t>Relations</a:t>
            </a:r>
          </a:p>
        </p:txBody>
      </p:sp>
      <p:sp>
        <p:nvSpPr>
          <p:cNvPr id="128003" name="AutoShape 3">
            <a:extLst>
              <a:ext uri="{FF2B5EF4-FFF2-40B4-BE49-F238E27FC236}">
                <a16:creationId xmlns:a16="http://schemas.microsoft.com/office/drawing/2014/main" id="{273EC8B9-DB2B-E1DB-AECB-807CDE304AEA}"/>
              </a:ext>
            </a:extLst>
          </p:cNvPr>
          <p:cNvSpPr>
            <a:spLocks noChangeArrowheads="1"/>
          </p:cNvSpPr>
          <p:nvPr/>
        </p:nvSpPr>
        <p:spPr bwMode="auto">
          <a:xfrm rot="16200000" flipH="1">
            <a:off x="5857875" y="4200525"/>
            <a:ext cx="1447800" cy="2038350"/>
          </a:xfrm>
          <a:prstGeom prst="rightArrow">
            <a:avLst>
              <a:gd name="adj1" fmla="val 75000"/>
              <a:gd name="adj2" fmla="val 38301"/>
            </a:avLst>
          </a:prstGeom>
          <a:solidFill>
            <a:srgbClr val="000066"/>
          </a:solidFill>
          <a:ln w="38100">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eaVert" wrap="none" tIns="118800" anchor="ctr"/>
          <a:lstStyle/>
          <a:p>
            <a:pPr algn="ctr">
              <a:lnSpc>
                <a:spcPct val="85000"/>
              </a:lnSpc>
            </a:pPr>
            <a:r>
              <a:rPr lang="en-AU" altLang="en-US" sz="1800">
                <a:solidFill>
                  <a:srgbClr val="FFDC73"/>
                </a:solidFill>
                <a:effectLst>
                  <a:outerShdw blurRad="38100" dist="38100" dir="2700000" algn="tl">
                    <a:srgbClr val="000000"/>
                  </a:outerShdw>
                </a:effectLst>
              </a:rPr>
              <a:t>Disengage</a:t>
            </a:r>
          </a:p>
          <a:p>
            <a:pPr algn="ctr">
              <a:lnSpc>
                <a:spcPct val="85000"/>
              </a:lnSpc>
            </a:pPr>
            <a:r>
              <a:rPr lang="en-AU" altLang="en-US" sz="1800">
                <a:solidFill>
                  <a:srgbClr val="FFDC73"/>
                </a:solidFill>
                <a:effectLst>
                  <a:outerShdw blurRad="38100" dist="38100" dir="2700000" algn="tl">
                    <a:srgbClr val="000000"/>
                  </a:outerShdw>
                </a:effectLst>
              </a:rPr>
              <a:t>Consultant’s</a:t>
            </a:r>
          </a:p>
          <a:p>
            <a:pPr algn="ctr">
              <a:lnSpc>
                <a:spcPct val="85000"/>
              </a:lnSpc>
            </a:pPr>
            <a:r>
              <a:rPr lang="en-AU" altLang="en-US" sz="1800">
                <a:solidFill>
                  <a:srgbClr val="FFDC73"/>
                </a:solidFill>
                <a:effectLst>
                  <a:outerShdw blurRad="38100" dist="38100" dir="2700000" algn="tl">
                    <a:srgbClr val="000000"/>
                  </a:outerShdw>
                </a:effectLst>
              </a:rPr>
              <a:t>Services</a:t>
            </a:r>
          </a:p>
        </p:txBody>
      </p:sp>
      <p:sp>
        <p:nvSpPr>
          <p:cNvPr id="128004" name="Rectangle 4">
            <a:extLst>
              <a:ext uri="{FF2B5EF4-FFF2-40B4-BE49-F238E27FC236}">
                <a16:creationId xmlns:a16="http://schemas.microsoft.com/office/drawing/2014/main" id="{9CDAA8B0-728B-FB06-345E-FF35F878C326}"/>
              </a:ext>
            </a:extLst>
          </p:cNvPr>
          <p:cNvSpPr>
            <a:spLocks noGrp="1" noChangeArrowheads="1"/>
          </p:cNvSpPr>
          <p:nvPr>
            <p:ph type="title"/>
          </p:nvPr>
        </p:nvSpPr>
        <p:spPr/>
        <p:txBody>
          <a:bodyPr/>
          <a:lstStyle/>
          <a:p>
            <a:r>
              <a:rPr lang="en-US" altLang="en-US"/>
              <a:t>Action Research Process</a:t>
            </a:r>
          </a:p>
        </p:txBody>
      </p:sp>
      <p:sp>
        <p:nvSpPr>
          <p:cNvPr id="128005" name="Rectangle 5">
            <a:extLst>
              <a:ext uri="{FF2B5EF4-FFF2-40B4-BE49-F238E27FC236}">
                <a16:creationId xmlns:a16="http://schemas.microsoft.com/office/drawing/2014/main" id="{319639A4-9DC3-9A05-8AF5-296E9027D329}"/>
              </a:ext>
            </a:extLst>
          </p:cNvPr>
          <p:cNvSpPr>
            <a:spLocks noChangeArrowheads="1"/>
          </p:cNvSpPr>
          <p:nvPr/>
        </p:nvSpPr>
        <p:spPr bwMode="auto">
          <a:xfrm>
            <a:off x="1371600" y="2971800"/>
            <a:ext cx="1828800" cy="1524000"/>
          </a:xfrm>
          <a:prstGeom prst="rect">
            <a:avLst/>
          </a:prstGeom>
          <a:solidFill>
            <a:srgbClr val="003300"/>
          </a:solidFill>
          <a:ln w="38100">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AU" altLang="en-US">
                <a:solidFill>
                  <a:srgbClr val="FFFF99"/>
                </a:solidFill>
                <a:effectLst>
                  <a:outerShdw blurRad="38100" dist="38100" dir="2700000" algn="tl">
                    <a:srgbClr val="000000"/>
                  </a:outerShdw>
                </a:effectLst>
              </a:rPr>
              <a:t>Diagnose</a:t>
            </a:r>
          </a:p>
          <a:p>
            <a:pPr algn="ctr"/>
            <a:r>
              <a:rPr lang="en-AU" altLang="en-US">
                <a:solidFill>
                  <a:srgbClr val="FFFF99"/>
                </a:solidFill>
                <a:effectLst>
                  <a:outerShdw blurRad="38100" dist="38100" dir="2700000" algn="tl">
                    <a:srgbClr val="000000"/>
                  </a:outerShdw>
                </a:effectLst>
              </a:rPr>
              <a:t>Need for</a:t>
            </a:r>
          </a:p>
          <a:p>
            <a:pPr algn="ctr"/>
            <a:r>
              <a:rPr lang="en-AU" altLang="en-US">
                <a:solidFill>
                  <a:srgbClr val="FFFF99"/>
                </a:solidFill>
                <a:effectLst>
                  <a:outerShdw blurRad="38100" dist="38100" dir="2700000" algn="tl">
                    <a:srgbClr val="000000"/>
                  </a:outerShdw>
                </a:effectLst>
              </a:rPr>
              <a:t>Change</a:t>
            </a:r>
          </a:p>
        </p:txBody>
      </p:sp>
      <p:grpSp>
        <p:nvGrpSpPr>
          <p:cNvPr id="128006" name="Group 6">
            <a:extLst>
              <a:ext uri="{FF2B5EF4-FFF2-40B4-BE49-F238E27FC236}">
                <a16:creationId xmlns:a16="http://schemas.microsoft.com/office/drawing/2014/main" id="{E13F198A-D877-4A48-294B-0BCE5BA8938E}"/>
              </a:ext>
            </a:extLst>
          </p:cNvPr>
          <p:cNvGrpSpPr>
            <a:grpSpLocks/>
          </p:cNvGrpSpPr>
          <p:nvPr/>
        </p:nvGrpSpPr>
        <p:grpSpPr bwMode="auto">
          <a:xfrm>
            <a:off x="3200400" y="2971800"/>
            <a:ext cx="2133600" cy="1524000"/>
            <a:chOff x="2016" y="1872"/>
            <a:chExt cx="1344" cy="960"/>
          </a:xfrm>
        </p:grpSpPr>
        <p:sp>
          <p:nvSpPr>
            <p:cNvPr id="128007" name="AutoShape 7">
              <a:extLst>
                <a:ext uri="{FF2B5EF4-FFF2-40B4-BE49-F238E27FC236}">
                  <a16:creationId xmlns:a16="http://schemas.microsoft.com/office/drawing/2014/main" id="{B67CD384-2D04-A06D-73FD-17FC8D71CA0C}"/>
                </a:ext>
              </a:extLst>
            </p:cNvPr>
            <p:cNvSpPr>
              <a:spLocks noChangeArrowheads="1"/>
            </p:cNvSpPr>
            <p:nvPr/>
          </p:nvSpPr>
          <p:spPr bwMode="auto">
            <a:xfrm>
              <a:off x="2016" y="2304"/>
              <a:ext cx="156" cy="180"/>
            </a:xfrm>
            <a:prstGeom prst="rightArrow">
              <a:avLst>
                <a:gd name="adj1" fmla="val 50000"/>
                <a:gd name="adj2" fmla="val 64292"/>
              </a:avLst>
            </a:prstGeom>
            <a:solidFill>
              <a:schemeClr val="tx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8008" name="Rectangle 8">
              <a:extLst>
                <a:ext uri="{FF2B5EF4-FFF2-40B4-BE49-F238E27FC236}">
                  <a16:creationId xmlns:a16="http://schemas.microsoft.com/office/drawing/2014/main" id="{864D2C7D-5D54-978B-7FB3-3CA1F4F13569}"/>
                </a:ext>
              </a:extLst>
            </p:cNvPr>
            <p:cNvSpPr>
              <a:spLocks noChangeArrowheads="1"/>
            </p:cNvSpPr>
            <p:nvPr/>
          </p:nvSpPr>
          <p:spPr bwMode="auto">
            <a:xfrm>
              <a:off x="2208" y="1872"/>
              <a:ext cx="1152" cy="960"/>
            </a:xfrm>
            <a:prstGeom prst="rect">
              <a:avLst/>
            </a:prstGeom>
            <a:solidFill>
              <a:srgbClr val="003300"/>
            </a:solidFill>
            <a:ln w="38100">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AU" altLang="en-US">
                  <a:solidFill>
                    <a:srgbClr val="FFFF99"/>
                  </a:solidFill>
                  <a:effectLst>
                    <a:outerShdw blurRad="38100" dist="38100" dir="2700000" algn="tl">
                      <a:srgbClr val="000000"/>
                    </a:outerShdw>
                  </a:effectLst>
                </a:rPr>
                <a:t>Introduce</a:t>
              </a:r>
            </a:p>
            <a:p>
              <a:pPr algn="ctr"/>
              <a:r>
                <a:rPr lang="en-AU" altLang="en-US">
                  <a:solidFill>
                    <a:srgbClr val="FFFF99"/>
                  </a:solidFill>
                  <a:effectLst>
                    <a:outerShdw blurRad="38100" dist="38100" dir="2700000" algn="tl">
                      <a:srgbClr val="000000"/>
                    </a:outerShdw>
                  </a:effectLst>
                </a:rPr>
                <a:t>Change</a:t>
              </a:r>
            </a:p>
          </p:txBody>
        </p:sp>
      </p:grpSp>
      <p:grpSp>
        <p:nvGrpSpPr>
          <p:cNvPr id="128009" name="Group 9">
            <a:extLst>
              <a:ext uri="{FF2B5EF4-FFF2-40B4-BE49-F238E27FC236}">
                <a16:creationId xmlns:a16="http://schemas.microsoft.com/office/drawing/2014/main" id="{475BE6D3-5BED-F4B4-8126-AF43758EA684}"/>
              </a:ext>
            </a:extLst>
          </p:cNvPr>
          <p:cNvGrpSpPr>
            <a:grpSpLocks/>
          </p:cNvGrpSpPr>
          <p:nvPr/>
        </p:nvGrpSpPr>
        <p:grpSpPr bwMode="auto">
          <a:xfrm>
            <a:off x="5334000" y="2971800"/>
            <a:ext cx="2133600" cy="1524000"/>
            <a:chOff x="3360" y="1872"/>
            <a:chExt cx="1344" cy="960"/>
          </a:xfrm>
        </p:grpSpPr>
        <p:sp>
          <p:nvSpPr>
            <p:cNvPr id="128010" name="AutoShape 10">
              <a:extLst>
                <a:ext uri="{FF2B5EF4-FFF2-40B4-BE49-F238E27FC236}">
                  <a16:creationId xmlns:a16="http://schemas.microsoft.com/office/drawing/2014/main" id="{87F7E29B-6934-FD1D-F65E-F2449C1EA231}"/>
                </a:ext>
              </a:extLst>
            </p:cNvPr>
            <p:cNvSpPr>
              <a:spLocks noChangeArrowheads="1"/>
            </p:cNvSpPr>
            <p:nvPr/>
          </p:nvSpPr>
          <p:spPr bwMode="auto">
            <a:xfrm>
              <a:off x="3360" y="2304"/>
              <a:ext cx="156" cy="180"/>
            </a:xfrm>
            <a:prstGeom prst="rightArrow">
              <a:avLst>
                <a:gd name="adj1" fmla="val 50000"/>
                <a:gd name="adj2" fmla="val 64292"/>
              </a:avLst>
            </a:prstGeom>
            <a:solidFill>
              <a:schemeClr val="tx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8011" name="Rectangle 11">
              <a:extLst>
                <a:ext uri="{FF2B5EF4-FFF2-40B4-BE49-F238E27FC236}">
                  <a16:creationId xmlns:a16="http://schemas.microsoft.com/office/drawing/2014/main" id="{8CDCFF9C-9C03-23CC-C21D-791AC82257D8}"/>
                </a:ext>
              </a:extLst>
            </p:cNvPr>
            <p:cNvSpPr>
              <a:spLocks noChangeArrowheads="1"/>
            </p:cNvSpPr>
            <p:nvPr/>
          </p:nvSpPr>
          <p:spPr bwMode="auto">
            <a:xfrm>
              <a:off x="3552" y="1872"/>
              <a:ext cx="1152" cy="960"/>
            </a:xfrm>
            <a:prstGeom prst="rect">
              <a:avLst/>
            </a:prstGeom>
            <a:solidFill>
              <a:srgbClr val="003300"/>
            </a:solidFill>
            <a:ln w="38100">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AU" altLang="en-US">
                  <a:solidFill>
                    <a:srgbClr val="FFFF99"/>
                  </a:solidFill>
                  <a:effectLst>
                    <a:outerShdw blurRad="38100" dist="38100" dir="2700000" algn="tl">
                      <a:srgbClr val="000000"/>
                    </a:outerShdw>
                  </a:effectLst>
                </a:rPr>
                <a:t>Evaluate/</a:t>
              </a:r>
            </a:p>
            <a:p>
              <a:pPr algn="ctr"/>
              <a:r>
                <a:rPr lang="en-AU" altLang="en-US">
                  <a:solidFill>
                    <a:srgbClr val="FFFF99"/>
                  </a:solidFill>
                  <a:effectLst>
                    <a:outerShdw blurRad="38100" dist="38100" dir="2700000" algn="tl">
                      <a:srgbClr val="000000"/>
                    </a:outerShdw>
                  </a:effectLst>
                </a:rPr>
                <a:t>Stabilize</a:t>
              </a:r>
            </a:p>
            <a:p>
              <a:pPr algn="ctr"/>
              <a:r>
                <a:rPr lang="en-AU" altLang="en-US">
                  <a:solidFill>
                    <a:srgbClr val="FFFF99"/>
                  </a:solidFill>
                  <a:effectLst>
                    <a:outerShdw blurRad="38100" dist="38100" dir="2700000" algn="tl">
                      <a:srgbClr val="000000"/>
                    </a:outerShdw>
                  </a:effectLst>
                </a:rPr>
                <a:t>change</a:t>
              </a:r>
            </a:p>
          </p:txBody>
        </p:sp>
      </p:grpSp>
    </p:spTree>
    <p:extLst>
      <p:ext uri="{BB962C8B-B14F-4D97-AF65-F5344CB8AC3E}">
        <p14:creationId xmlns:p14="http://schemas.microsoft.com/office/powerpoint/2010/main" val="56738141"/>
      </p:ext>
    </p:extLst>
  </p:cSld>
  <p:clrMapOvr>
    <a:masterClrMapping/>
  </p:clrMapOvr>
  <p:transition>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 fill="hold" nodeType="afterEffect">
                                  <p:stCondLst>
                                    <p:cond delay="1000"/>
                                  </p:stCondLst>
                                  <p:childTnLst>
                                    <p:set>
                                      <p:cBhvr>
                                        <p:cTn id="6" dur="1" fill="hold">
                                          <p:stCondLst>
                                            <p:cond delay="0"/>
                                          </p:stCondLst>
                                        </p:cTn>
                                        <p:tgtEl>
                                          <p:spTgt spid="128002"/>
                                        </p:tgtEl>
                                        <p:attrNameLst>
                                          <p:attrName>style.visibility</p:attrName>
                                        </p:attrNameLst>
                                      </p:cBhvr>
                                      <p:to>
                                        <p:strVal val="visible"/>
                                      </p:to>
                                    </p:set>
                                    <p:anim calcmode="lin" valueType="num">
                                      <p:cBhvr>
                                        <p:cTn id="7" dur="500" fill="hold"/>
                                        <p:tgtEl>
                                          <p:spTgt spid="128002"/>
                                        </p:tgtEl>
                                        <p:attrNameLst>
                                          <p:attrName>ppt_x</p:attrName>
                                        </p:attrNameLst>
                                      </p:cBhvr>
                                      <p:tavLst>
                                        <p:tav tm="0">
                                          <p:val>
                                            <p:strVal val="#ppt_x"/>
                                          </p:val>
                                        </p:tav>
                                        <p:tav tm="100000">
                                          <p:val>
                                            <p:strVal val="#ppt_x"/>
                                          </p:val>
                                        </p:tav>
                                      </p:tavLst>
                                    </p:anim>
                                    <p:anim calcmode="lin" valueType="num">
                                      <p:cBhvr>
                                        <p:cTn id="8" dur="500" fill="hold"/>
                                        <p:tgtEl>
                                          <p:spTgt spid="128002"/>
                                        </p:tgtEl>
                                        <p:attrNameLst>
                                          <p:attrName>ppt_y</p:attrName>
                                        </p:attrNameLst>
                                      </p:cBhvr>
                                      <p:tavLst>
                                        <p:tav tm="0">
                                          <p:val>
                                            <p:strVal val="#ppt_y-#ppt_h/2"/>
                                          </p:val>
                                        </p:tav>
                                        <p:tav tm="100000">
                                          <p:val>
                                            <p:strVal val="#ppt_y"/>
                                          </p:val>
                                        </p:tav>
                                      </p:tavLst>
                                    </p:anim>
                                    <p:anim calcmode="lin" valueType="num">
                                      <p:cBhvr>
                                        <p:cTn id="9" dur="500" fill="hold"/>
                                        <p:tgtEl>
                                          <p:spTgt spid="128002"/>
                                        </p:tgtEl>
                                        <p:attrNameLst>
                                          <p:attrName>ppt_w</p:attrName>
                                        </p:attrNameLst>
                                      </p:cBhvr>
                                      <p:tavLst>
                                        <p:tav tm="0">
                                          <p:val>
                                            <p:strVal val="#ppt_w"/>
                                          </p:val>
                                        </p:tav>
                                        <p:tav tm="100000">
                                          <p:val>
                                            <p:strVal val="#ppt_w"/>
                                          </p:val>
                                        </p:tav>
                                      </p:tavLst>
                                    </p:anim>
                                    <p:anim calcmode="lin" valueType="num">
                                      <p:cBhvr>
                                        <p:cTn id="10" dur="500" fill="hold"/>
                                        <p:tgtEl>
                                          <p:spTgt spid="128002"/>
                                        </p:tgtEl>
                                        <p:attrNameLst>
                                          <p:attrName>ppt_h</p:attrName>
                                        </p:attrNameLst>
                                      </p:cBhvr>
                                      <p:tavLst>
                                        <p:tav tm="0">
                                          <p:val>
                                            <p:fltVal val="0"/>
                                          </p:val>
                                        </p:tav>
                                        <p:tav tm="100000">
                                          <p:val>
                                            <p:strVal val="#ppt_h"/>
                                          </p:val>
                                        </p:tav>
                                      </p:tavLst>
                                    </p:anim>
                                  </p:childTnLst>
                                </p:cTn>
                              </p:par>
                            </p:childTnLst>
                          </p:cTn>
                        </p:par>
                        <p:par>
                          <p:cTn id="11" fill="hold" nodeType="afterGroup">
                            <p:stCondLst>
                              <p:cond delay="1500"/>
                            </p:stCondLst>
                            <p:childTnLst>
                              <p:par>
                                <p:cTn id="12" presetID="9" presetClass="entr" presetSubtype="0" fill="hold" nodeType="afterEffect">
                                  <p:stCondLst>
                                    <p:cond delay="0"/>
                                  </p:stCondLst>
                                  <p:childTnLst>
                                    <p:set>
                                      <p:cBhvr>
                                        <p:cTn id="13" dur="1" fill="hold">
                                          <p:stCondLst>
                                            <p:cond delay="0"/>
                                          </p:stCondLst>
                                        </p:cTn>
                                        <p:tgtEl>
                                          <p:spTgt spid="128005"/>
                                        </p:tgtEl>
                                        <p:attrNameLst>
                                          <p:attrName>style.visibility</p:attrName>
                                        </p:attrNameLst>
                                      </p:cBhvr>
                                      <p:to>
                                        <p:strVal val="visible"/>
                                      </p:to>
                                    </p:set>
                                    <p:animEffect transition="in" filter="dissolve">
                                      <p:cBhvr>
                                        <p:cTn id="14" dur="500"/>
                                        <p:tgtEl>
                                          <p:spTgt spid="128005"/>
                                        </p:tgtEl>
                                      </p:cBhvr>
                                    </p:animEffect>
                                  </p:childTnLst>
                                </p:cTn>
                              </p:par>
                            </p:childTnLst>
                          </p:cTn>
                        </p:par>
                        <p:par>
                          <p:cTn id="15" fill="hold" nodeType="afterGroup">
                            <p:stCondLst>
                              <p:cond delay="2000"/>
                            </p:stCondLst>
                            <p:childTnLst>
                              <p:par>
                                <p:cTn id="16" presetID="12" presetClass="entr" presetSubtype="8" fill="hold" nodeType="afterEffect">
                                  <p:stCondLst>
                                    <p:cond delay="1000"/>
                                  </p:stCondLst>
                                  <p:childTnLst>
                                    <p:set>
                                      <p:cBhvr>
                                        <p:cTn id="17" dur="1" fill="hold">
                                          <p:stCondLst>
                                            <p:cond delay="0"/>
                                          </p:stCondLst>
                                        </p:cTn>
                                        <p:tgtEl>
                                          <p:spTgt spid="128006"/>
                                        </p:tgtEl>
                                        <p:attrNameLst>
                                          <p:attrName>style.visibility</p:attrName>
                                        </p:attrNameLst>
                                      </p:cBhvr>
                                      <p:to>
                                        <p:strVal val="visible"/>
                                      </p:to>
                                    </p:set>
                                    <p:animEffect transition="in" filter="slide(fromLeft)">
                                      <p:cBhvr>
                                        <p:cTn id="18" dur="500"/>
                                        <p:tgtEl>
                                          <p:spTgt spid="128006"/>
                                        </p:tgtEl>
                                      </p:cBhvr>
                                    </p:animEffect>
                                  </p:childTnLst>
                                </p:cTn>
                              </p:par>
                            </p:childTnLst>
                          </p:cTn>
                        </p:par>
                        <p:par>
                          <p:cTn id="19" fill="hold" nodeType="afterGroup">
                            <p:stCondLst>
                              <p:cond delay="3500"/>
                            </p:stCondLst>
                            <p:childTnLst>
                              <p:par>
                                <p:cTn id="20" presetID="12" presetClass="entr" presetSubtype="8" fill="hold" nodeType="afterEffect">
                                  <p:stCondLst>
                                    <p:cond delay="1000"/>
                                  </p:stCondLst>
                                  <p:childTnLst>
                                    <p:set>
                                      <p:cBhvr>
                                        <p:cTn id="21" dur="1" fill="hold">
                                          <p:stCondLst>
                                            <p:cond delay="0"/>
                                          </p:stCondLst>
                                        </p:cTn>
                                        <p:tgtEl>
                                          <p:spTgt spid="128009"/>
                                        </p:tgtEl>
                                        <p:attrNameLst>
                                          <p:attrName>style.visibility</p:attrName>
                                        </p:attrNameLst>
                                      </p:cBhvr>
                                      <p:to>
                                        <p:strVal val="visible"/>
                                      </p:to>
                                    </p:set>
                                    <p:animEffect transition="in" filter="slide(fromLeft)">
                                      <p:cBhvr>
                                        <p:cTn id="22" dur="500"/>
                                        <p:tgtEl>
                                          <p:spTgt spid="128009"/>
                                        </p:tgtEl>
                                      </p:cBhvr>
                                    </p:animEffect>
                                  </p:childTnLst>
                                </p:cTn>
                              </p:par>
                            </p:childTnLst>
                          </p:cTn>
                        </p:par>
                        <p:par>
                          <p:cTn id="23" fill="hold" nodeType="afterGroup">
                            <p:stCondLst>
                              <p:cond delay="5000"/>
                            </p:stCondLst>
                            <p:childTnLst>
                              <p:par>
                                <p:cTn id="24" presetID="17" presetClass="entr" presetSubtype="1" fill="hold" nodeType="afterEffect">
                                  <p:stCondLst>
                                    <p:cond delay="1000"/>
                                  </p:stCondLst>
                                  <p:childTnLst>
                                    <p:set>
                                      <p:cBhvr>
                                        <p:cTn id="25" dur="1" fill="hold">
                                          <p:stCondLst>
                                            <p:cond delay="0"/>
                                          </p:stCondLst>
                                        </p:cTn>
                                        <p:tgtEl>
                                          <p:spTgt spid="128003"/>
                                        </p:tgtEl>
                                        <p:attrNameLst>
                                          <p:attrName>style.visibility</p:attrName>
                                        </p:attrNameLst>
                                      </p:cBhvr>
                                      <p:to>
                                        <p:strVal val="visible"/>
                                      </p:to>
                                    </p:set>
                                    <p:anim calcmode="lin" valueType="num">
                                      <p:cBhvr>
                                        <p:cTn id="26" dur="500" fill="hold"/>
                                        <p:tgtEl>
                                          <p:spTgt spid="128003"/>
                                        </p:tgtEl>
                                        <p:attrNameLst>
                                          <p:attrName>ppt_x</p:attrName>
                                        </p:attrNameLst>
                                      </p:cBhvr>
                                      <p:tavLst>
                                        <p:tav tm="0">
                                          <p:val>
                                            <p:strVal val="#ppt_x"/>
                                          </p:val>
                                        </p:tav>
                                        <p:tav tm="100000">
                                          <p:val>
                                            <p:strVal val="#ppt_x"/>
                                          </p:val>
                                        </p:tav>
                                      </p:tavLst>
                                    </p:anim>
                                    <p:anim calcmode="lin" valueType="num">
                                      <p:cBhvr>
                                        <p:cTn id="27" dur="500" fill="hold"/>
                                        <p:tgtEl>
                                          <p:spTgt spid="128003"/>
                                        </p:tgtEl>
                                        <p:attrNameLst>
                                          <p:attrName>ppt_y</p:attrName>
                                        </p:attrNameLst>
                                      </p:cBhvr>
                                      <p:tavLst>
                                        <p:tav tm="0">
                                          <p:val>
                                            <p:strVal val="#ppt_y-#ppt_h/2"/>
                                          </p:val>
                                        </p:tav>
                                        <p:tav tm="100000">
                                          <p:val>
                                            <p:strVal val="#ppt_y"/>
                                          </p:val>
                                        </p:tav>
                                      </p:tavLst>
                                    </p:anim>
                                    <p:anim calcmode="lin" valueType="num">
                                      <p:cBhvr>
                                        <p:cTn id="28" dur="500" fill="hold"/>
                                        <p:tgtEl>
                                          <p:spTgt spid="128003"/>
                                        </p:tgtEl>
                                        <p:attrNameLst>
                                          <p:attrName>ppt_w</p:attrName>
                                        </p:attrNameLst>
                                      </p:cBhvr>
                                      <p:tavLst>
                                        <p:tav tm="0">
                                          <p:val>
                                            <p:strVal val="#ppt_w"/>
                                          </p:val>
                                        </p:tav>
                                        <p:tav tm="100000">
                                          <p:val>
                                            <p:strVal val="#ppt_w"/>
                                          </p:val>
                                        </p:tav>
                                      </p:tavLst>
                                    </p:anim>
                                    <p:anim calcmode="lin" valueType="num">
                                      <p:cBhvr>
                                        <p:cTn id="29" dur="500" fill="hold"/>
                                        <p:tgtEl>
                                          <p:spTgt spid="12800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2" grpId="0" animBg="1" autoUpdateAnimBg="0"/>
      <p:bldP spid="128003" grpId="0" animBg="1" autoUpdateAnimBg="0"/>
      <p:bldP spid="128005"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EA4DB-3C13-7447-92A5-C57893BCE055}"/>
              </a:ext>
            </a:extLst>
          </p:cNvPr>
          <p:cNvSpPr>
            <a:spLocks noGrp="1"/>
          </p:cNvSpPr>
          <p:nvPr>
            <p:ph type="title"/>
          </p:nvPr>
        </p:nvSpPr>
        <p:spPr/>
        <p:txBody>
          <a:bodyPr/>
          <a:lstStyle/>
          <a:p>
            <a:r>
              <a:rPr lang="en-US" dirty="0"/>
              <a:t>Four-D Model of Appreciative Inquiry</a:t>
            </a:r>
          </a:p>
        </p:txBody>
      </p:sp>
      <p:pic>
        <p:nvPicPr>
          <p:cNvPr id="9" name="Content Placeholder 8" descr="The grahic gives the four D model of appreciative inquiry.">
            <a:extLst>
              <a:ext uri="{FF2B5EF4-FFF2-40B4-BE49-F238E27FC236}">
                <a16:creationId xmlns:a16="http://schemas.microsoft.com/office/drawing/2014/main" id="{C41DEB78-E8CD-DC45-9F1F-773BCF7597C3}"/>
              </a:ext>
            </a:extLst>
          </p:cNvPr>
          <p:cNvPicPr>
            <a:picLocks noGrp="1" noChangeAspect="1"/>
          </p:cNvPicPr>
          <p:nvPr>
            <p:ph sz="quarter" idx="11"/>
          </p:nvPr>
        </p:nvPicPr>
        <p:blipFill>
          <a:blip r:embed="rId3">
            <a:extLst>
              <a:ext uri="{BEBA8EAE-BF5A-486C-A8C5-ECC9F3942E4B}">
                <a14:imgProps xmlns:a14="http://schemas.microsoft.com/office/drawing/2010/main">
                  <a14:imgLayer>
                    <a14:imgEffect>
                      <a14:sharpenSoften amount="33000"/>
                    </a14:imgEffect>
                  </a14:imgLayer>
                </a14:imgProps>
              </a:ext>
            </a:extLst>
          </a:blip>
          <a:stretch>
            <a:fillRect/>
          </a:stretch>
        </p:blipFill>
        <p:spPr>
          <a:xfrm>
            <a:off x="342900" y="2276313"/>
            <a:ext cx="8639352" cy="2235232"/>
          </a:xfrm>
        </p:spPr>
      </p:pic>
      <p:sp>
        <p:nvSpPr>
          <p:cNvPr id="4" name="Content Placeholder 3">
            <a:extLst>
              <a:ext uri="{FF2B5EF4-FFF2-40B4-BE49-F238E27FC236}">
                <a16:creationId xmlns:a16="http://schemas.microsoft.com/office/drawing/2014/main" id="{824B3E95-75D0-794E-8893-AEFCC2ACFFFA}"/>
              </a:ext>
            </a:extLst>
          </p:cNvPr>
          <p:cNvSpPr>
            <a:spLocks noGrp="1"/>
          </p:cNvSpPr>
          <p:nvPr>
            <p:ph sz="quarter" idx="14"/>
          </p:nvPr>
        </p:nvSpPr>
        <p:spPr>
          <a:xfrm>
            <a:off x="1485342" y="5300391"/>
            <a:ext cx="6173315" cy="504056"/>
          </a:xfrm>
        </p:spPr>
        <p:txBody>
          <a:bodyPr>
            <a:normAutofit/>
          </a:bodyPr>
          <a:lstStyle/>
          <a:p>
            <a:pPr marL="0" indent="0" algn="ctr">
              <a:buNone/>
            </a:pPr>
            <a:r>
              <a:rPr lang="en-US" sz="1600" dirty="0"/>
              <a:t>The Four-D Model of Appreciative Inquiry.</a:t>
            </a:r>
          </a:p>
        </p:txBody>
      </p:sp>
    </p:spTree>
    <p:extLst>
      <p:ext uri="{BB962C8B-B14F-4D97-AF65-F5344CB8AC3E}">
        <p14:creationId xmlns:p14="http://schemas.microsoft.com/office/powerpoint/2010/main" val="39818689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FB034-870C-492A-8039-3534CDB42FD8}"/>
              </a:ext>
            </a:extLst>
          </p:cNvPr>
          <p:cNvSpPr>
            <a:spLocks noGrp="1"/>
          </p:cNvSpPr>
          <p:nvPr>
            <p:ph type="title"/>
          </p:nvPr>
        </p:nvSpPr>
        <p:spPr/>
        <p:txBody>
          <a:bodyPr/>
          <a:lstStyle/>
          <a:p>
            <a:r>
              <a:rPr lang="en-US" dirty="0"/>
              <a:t>ADKAR Model</a:t>
            </a:r>
          </a:p>
        </p:txBody>
      </p:sp>
      <p:sp>
        <p:nvSpPr>
          <p:cNvPr id="4" name="Content Placeholder 3">
            <a:extLst>
              <a:ext uri="{FF2B5EF4-FFF2-40B4-BE49-F238E27FC236}">
                <a16:creationId xmlns:a16="http://schemas.microsoft.com/office/drawing/2014/main" id="{65E64913-39DB-9AEF-6283-BA7261E9FB77}"/>
              </a:ext>
            </a:extLst>
          </p:cNvPr>
          <p:cNvSpPr>
            <a:spLocks noGrp="1"/>
          </p:cNvSpPr>
          <p:nvPr>
            <p:ph sz="quarter" idx="14"/>
          </p:nvPr>
        </p:nvSpPr>
        <p:spPr>
          <a:xfrm>
            <a:off x="5436096" y="1257300"/>
            <a:ext cx="3600400" cy="4991100"/>
          </a:xfrm>
        </p:spPr>
        <p:txBody>
          <a:bodyPr/>
          <a:lstStyle/>
          <a:p>
            <a:pPr marL="0" indent="0">
              <a:buNone/>
            </a:pPr>
            <a:r>
              <a:rPr lang="en-IN" b="0" i="0" dirty="0">
                <a:solidFill>
                  <a:srgbClr val="000000"/>
                </a:solidFill>
                <a:effectLst/>
                <a:latin typeface="DM Sans" panose="020F0502020204030204" pitchFamily="34" charset="0"/>
              </a:rPr>
              <a:t>ADKAR stands for </a:t>
            </a:r>
            <a:r>
              <a:rPr lang="en-IN" b="0" i="1" dirty="0">
                <a:solidFill>
                  <a:srgbClr val="000000"/>
                </a:solidFill>
                <a:effectLst/>
                <a:latin typeface="DM Sans" panose="020F0502020204030204" pitchFamily="34" charset="0"/>
              </a:rPr>
              <a:t>Awareness, Desire, Knowledge, Ability, </a:t>
            </a:r>
            <a:r>
              <a:rPr lang="en-IN" b="0" i="0" dirty="0">
                <a:solidFill>
                  <a:srgbClr val="000000"/>
                </a:solidFill>
                <a:effectLst/>
                <a:latin typeface="DM Sans" panose="020F0502020204030204" pitchFamily="34" charset="0"/>
              </a:rPr>
              <a:t>and</a:t>
            </a:r>
            <a:r>
              <a:rPr lang="en-IN" b="0" i="1" dirty="0">
                <a:solidFill>
                  <a:srgbClr val="000000"/>
                </a:solidFill>
                <a:effectLst/>
                <a:latin typeface="DM Sans" panose="020F0502020204030204" pitchFamily="34" charset="0"/>
              </a:rPr>
              <a:t> Reinforce-</a:t>
            </a:r>
            <a:r>
              <a:rPr lang="en-IN" b="0" i="1" dirty="0" err="1">
                <a:solidFill>
                  <a:srgbClr val="000000"/>
                </a:solidFill>
                <a:effectLst/>
                <a:latin typeface="DM Sans" panose="020F0502020204030204" pitchFamily="34" charset="0"/>
              </a:rPr>
              <a:t>ment</a:t>
            </a:r>
            <a:r>
              <a:rPr lang="en-IN" b="0" i="0" dirty="0">
                <a:solidFill>
                  <a:srgbClr val="000000"/>
                </a:solidFill>
                <a:effectLst/>
                <a:latin typeface="DM Sans" panose="020F0502020204030204" pitchFamily="34" charset="0"/>
              </a:rPr>
              <a:t>. </a:t>
            </a:r>
            <a:endParaRPr lang="en-US" dirty="0"/>
          </a:p>
        </p:txBody>
      </p:sp>
      <p:sp>
        <p:nvSpPr>
          <p:cNvPr id="5" name="Text Placeholder 4">
            <a:extLst>
              <a:ext uri="{FF2B5EF4-FFF2-40B4-BE49-F238E27FC236}">
                <a16:creationId xmlns:a16="http://schemas.microsoft.com/office/drawing/2014/main" id="{F06BEFFC-ECBB-271C-BCD8-54840D21B529}"/>
              </a:ext>
            </a:extLst>
          </p:cNvPr>
          <p:cNvSpPr>
            <a:spLocks noGrp="1"/>
          </p:cNvSpPr>
          <p:nvPr>
            <p:ph type="body" sz="quarter" idx="12"/>
          </p:nvPr>
        </p:nvSpPr>
        <p:spPr/>
        <p:txBody>
          <a:bodyPr/>
          <a:lstStyle/>
          <a:p>
            <a:endParaRPr lang="en-US"/>
          </a:p>
        </p:txBody>
      </p:sp>
      <p:sp>
        <p:nvSpPr>
          <p:cNvPr id="6" name="Text Placeholder 5">
            <a:extLst>
              <a:ext uri="{FF2B5EF4-FFF2-40B4-BE49-F238E27FC236}">
                <a16:creationId xmlns:a16="http://schemas.microsoft.com/office/drawing/2014/main" id="{D3D70F7C-4AA6-9AC3-D2AC-C97A7F44AB99}"/>
              </a:ext>
            </a:extLst>
          </p:cNvPr>
          <p:cNvSpPr>
            <a:spLocks noGrp="1"/>
          </p:cNvSpPr>
          <p:nvPr>
            <p:ph type="body" sz="quarter" idx="13"/>
          </p:nvPr>
        </p:nvSpPr>
        <p:spPr/>
        <p:txBody>
          <a:bodyPr/>
          <a:lstStyle/>
          <a:p>
            <a:endParaRPr lang="en-US"/>
          </a:p>
        </p:txBody>
      </p:sp>
      <p:pic>
        <p:nvPicPr>
          <p:cNvPr id="2050" name="Picture 2">
            <a:extLst>
              <a:ext uri="{FF2B5EF4-FFF2-40B4-BE49-F238E27FC236}">
                <a16:creationId xmlns:a16="http://schemas.microsoft.com/office/drawing/2014/main" id="{89ECC4FA-368F-9052-6257-3DA55C0D7FE3}"/>
              </a:ext>
            </a:extLst>
          </p:cNvPr>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rcRect/>
          <a:stretch>
            <a:fillRect/>
          </a:stretch>
        </p:blipFill>
        <p:spPr bwMode="auto">
          <a:xfrm>
            <a:off x="342900" y="1307242"/>
            <a:ext cx="4972050" cy="497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6529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55A7A-9C1B-530F-F6CC-15E39B7F022D}"/>
              </a:ext>
            </a:extLst>
          </p:cNvPr>
          <p:cNvSpPr>
            <a:spLocks noGrp="1"/>
          </p:cNvSpPr>
          <p:nvPr>
            <p:ph type="title"/>
          </p:nvPr>
        </p:nvSpPr>
        <p:spPr/>
        <p:txBody>
          <a:bodyPr/>
          <a:lstStyle/>
          <a:p>
            <a:r>
              <a:rPr lang="en-US" dirty="0"/>
              <a:t>ADKAR Model</a:t>
            </a:r>
          </a:p>
        </p:txBody>
      </p:sp>
      <p:sp>
        <p:nvSpPr>
          <p:cNvPr id="5" name="Text Placeholder 4">
            <a:extLst>
              <a:ext uri="{FF2B5EF4-FFF2-40B4-BE49-F238E27FC236}">
                <a16:creationId xmlns:a16="http://schemas.microsoft.com/office/drawing/2014/main" id="{F77FFB87-D305-A293-D928-CD04789EB12D}"/>
              </a:ext>
            </a:extLst>
          </p:cNvPr>
          <p:cNvSpPr>
            <a:spLocks noGrp="1"/>
          </p:cNvSpPr>
          <p:nvPr>
            <p:ph type="body" sz="quarter" idx="12"/>
          </p:nvPr>
        </p:nvSpPr>
        <p:spPr/>
        <p:txBody>
          <a:bodyPr/>
          <a:lstStyle/>
          <a:p>
            <a:endParaRPr lang="en-US"/>
          </a:p>
        </p:txBody>
      </p:sp>
      <p:sp>
        <p:nvSpPr>
          <p:cNvPr id="6" name="Text Placeholder 5">
            <a:extLst>
              <a:ext uri="{FF2B5EF4-FFF2-40B4-BE49-F238E27FC236}">
                <a16:creationId xmlns:a16="http://schemas.microsoft.com/office/drawing/2014/main" id="{15E4535B-F250-8C81-4A13-86FC7E1DC298}"/>
              </a:ext>
            </a:extLst>
          </p:cNvPr>
          <p:cNvSpPr>
            <a:spLocks noGrp="1"/>
          </p:cNvSpPr>
          <p:nvPr>
            <p:ph type="body" sz="quarter" idx="13"/>
          </p:nvPr>
        </p:nvSpPr>
        <p:spPr/>
        <p:txBody>
          <a:bodyPr/>
          <a:lstStyle/>
          <a:p>
            <a:endParaRPr lang="en-US"/>
          </a:p>
        </p:txBody>
      </p:sp>
      <p:pic>
        <p:nvPicPr>
          <p:cNvPr id="3074" name="Picture 2" descr="ADKAR Model">
            <a:extLst>
              <a:ext uri="{FF2B5EF4-FFF2-40B4-BE49-F238E27FC236}">
                <a16:creationId xmlns:a16="http://schemas.microsoft.com/office/drawing/2014/main" id="{28FE5471-BE24-5120-A806-D2A6A3E34FEB}"/>
              </a:ext>
            </a:extLst>
          </p:cNvPr>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rcRect/>
          <a:stretch>
            <a:fillRect/>
          </a:stretch>
        </p:blipFill>
        <p:spPr bwMode="auto">
          <a:xfrm>
            <a:off x="342900" y="1340768"/>
            <a:ext cx="8458200" cy="5387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7117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2E71E7C-4F0E-A64A-8055-1AA3477760C8}"/>
              </a:ext>
            </a:extLst>
          </p:cNvPr>
          <p:cNvSpPr>
            <a:spLocks noGrp="1"/>
          </p:cNvSpPr>
          <p:nvPr>
            <p:ph type="title"/>
          </p:nvPr>
        </p:nvSpPr>
        <p:spPr/>
        <p:txBody>
          <a:bodyPr/>
          <a:lstStyle/>
          <a:p>
            <a:r>
              <a:rPr lang="en-US" dirty="0"/>
              <a:t>Organizations Are about People</a:t>
            </a:r>
          </a:p>
        </p:txBody>
      </p:sp>
      <p:sp>
        <p:nvSpPr>
          <p:cNvPr id="15" name="Text Placeholder 14"/>
          <p:cNvSpPr>
            <a:spLocks noGrp="1"/>
          </p:cNvSpPr>
          <p:nvPr>
            <p:ph sz="quarter" idx="11"/>
          </p:nvPr>
        </p:nvSpPr>
        <p:spPr>
          <a:xfrm>
            <a:off x="342900" y="1276709"/>
            <a:ext cx="8117532" cy="4971691"/>
          </a:xfrm>
        </p:spPr>
        <p:txBody>
          <a:bodyPr>
            <a:normAutofit/>
          </a:bodyPr>
          <a:lstStyle/>
          <a:p>
            <a:pPr marL="0" indent="0" algn="ctr">
              <a:lnSpc>
                <a:spcPct val="120000"/>
              </a:lnSpc>
              <a:buNone/>
            </a:pPr>
            <a:r>
              <a:rPr lang="en-US" sz="3600" noProof="0" dirty="0"/>
              <a:t>“Take away my people, but leave my factories, and soon grass will grow on the factory floors.  Take away my factories, but leave my people, and soon we will have a new and better factory.”</a:t>
            </a:r>
          </a:p>
          <a:p>
            <a:pPr marL="0" indent="0" algn="r">
              <a:buNone/>
            </a:pPr>
            <a:r>
              <a:rPr lang="en-US" noProof="0" dirty="0"/>
              <a:t>Andrew Carnegie (1835-1919)</a:t>
            </a:r>
          </a:p>
        </p:txBody>
      </p:sp>
    </p:spTree>
    <p:extLst>
      <p:ext uri="{BB962C8B-B14F-4D97-AF65-F5344CB8AC3E}">
        <p14:creationId xmlns:p14="http://schemas.microsoft.com/office/powerpoint/2010/main" val="1858579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9351D-81AF-04F6-04DF-19CC0CEF340E}"/>
              </a:ext>
            </a:extLst>
          </p:cNvPr>
          <p:cNvSpPr>
            <a:spLocks noGrp="1"/>
          </p:cNvSpPr>
          <p:nvPr>
            <p:ph type="title"/>
          </p:nvPr>
        </p:nvSpPr>
        <p:spPr>
          <a:xfrm>
            <a:off x="685800" y="609600"/>
            <a:ext cx="7772400" cy="4907632"/>
          </a:xfrm>
        </p:spPr>
        <p:txBody>
          <a:bodyPr/>
          <a:lstStyle/>
          <a:p>
            <a:r>
              <a:rPr lang="en-US" dirty="0"/>
              <a:t>Thank You</a:t>
            </a:r>
          </a:p>
        </p:txBody>
      </p:sp>
    </p:spTree>
    <p:extLst>
      <p:ext uri="{BB962C8B-B14F-4D97-AF65-F5344CB8AC3E}">
        <p14:creationId xmlns:p14="http://schemas.microsoft.com/office/powerpoint/2010/main" val="3876451955"/>
      </p:ext>
    </p:extLst>
  </p:cSld>
  <p:clrMapOvr>
    <a:masterClrMapping/>
  </p:clrMapOvr>
</p:sld>
</file>

<file path=ppt/theme/theme1.xml><?xml version="1.0" encoding="utf-8"?>
<a:theme xmlns:a="http://schemas.openxmlformats.org/drawingml/2006/main" name="Office Theme">
  <a:themeElements>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Helvetica" pitchFamily="-65"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19739</TotalTime>
  <Words>1392</Words>
  <Application>Microsoft Macintosh PowerPoint</Application>
  <PresentationFormat>On-screen Show (4:3)</PresentationFormat>
  <Paragraphs>232</Paragraphs>
  <Slides>26</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Calibri</vt:lpstr>
      <vt:lpstr>DM Sans</vt:lpstr>
      <vt:lpstr>Gill Sans</vt:lpstr>
      <vt:lpstr>Helvetica</vt:lpstr>
      <vt:lpstr>Tahoma</vt:lpstr>
      <vt:lpstr>Times New Roman</vt:lpstr>
      <vt:lpstr>Office Theme</vt:lpstr>
      <vt:lpstr>Change Leadership</vt:lpstr>
      <vt:lpstr>  Formal approaches/models to organizational change  </vt:lpstr>
      <vt:lpstr>Kotter Model</vt:lpstr>
      <vt:lpstr>1. Not Establishing a Sense of Urgency</vt:lpstr>
      <vt:lpstr>2. Not Creating a Powerful Guiding Coalition</vt:lpstr>
      <vt:lpstr>3. Lacking a Vision</vt:lpstr>
      <vt:lpstr>4. Undercommunicating the Vision</vt:lpstr>
      <vt:lpstr>5.Not Removing Obstacles to New Vision</vt:lpstr>
      <vt:lpstr>6. Not Planning and Creating Short-Term Wins</vt:lpstr>
      <vt:lpstr>7. Declaring Victory Too Soon</vt:lpstr>
      <vt:lpstr>8. Not Anchoring Changes into Organization’s Culture</vt:lpstr>
      <vt:lpstr>Leading Change by John P Kotter (8 Step Model)</vt:lpstr>
      <vt:lpstr>The McKinsey 7-S model</vt:lpstr>
      <vt:lpstr>The McKinsey 7-S model</vt:lpstr>
      <vt:lpstr>Nudge Theory</vt:lpstr>
      <vt:lpstr>Kübler-Ross Change Curve</vt:lpstr>
      <vt:lpstr>Maurer 3 Levels of Resistance and Change Model</vt:lpstr>
      <vt:lpstr>Deming Cycle (PDCA)</vt:lpstr>
      <vt:lpstr>Action Research Approach</vt:lpstr>
      <vt:lpstr>Action Research Process</vt:lpstr>
      <vt:lpstr>Action Research Process</vt:lpstr>
      <vt:lpstr>Four-D Model of Appreciative Inquiry</vt:lpstr>
      <vt:lpstr>ADKAR Model</vt:lpstr>
      <vt:lpstr>ADKAR Model</vt:lpstr>
      <vt:lpstr>Organizations Are about People</vt:lpstr>
      <vt:lpstr>Thank You</vt:lpstr>
    </vt:vector>
  </TitlesOfParts>
  <Company>ATL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Leading Change: Why Transformation Efforts Fail  </dc:title>
  <dc:creator>Janice Picard</dc:creator>
  <cp:lastModifiedBy>Anupama Sharma</cp:lastModifiedBy>
  <cp:revision>55</cp:revision>
  <cp:lastPrinted>2019-09-24T06:24:12Z</cp:lastPrinted>
  <dcterms:created xsi:type="dcterms:W3CDTF">1998-02-09T19:49:20Z</dcterms:created>
  <dcterms:modified xsi:type="dcterms:W3CDTF">2025-05-05T05:17:03Z</dcterms:modified>
</cp:coreProperties>
</file>