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66" r:id="rId2"/>
    <p:sldId id="257" r:id="rId3"/>
    <p:sldId id="272" r:id="rId4"/>
    <p:sldId id="274" r:id="rId5"/>
    <p:sldId id="273" r:id="rId6"/>
    <p:sldId id="267" r:id="rId7"/>
    <p:sldId id="270" r:id="rId8"/>
    <p:sldId id="316" r:id="rId9"/>
    <p:sldId id="313" r:id="rId10"/>
    <p:sldId id="397" r:id="rId11"/>
    <p:sldId id="375" r:id="rId12"/>
    <p:sldId id="392" r:id="rId13"/>
    <p:sldId id="393" r:id="rId14"/>
    <p:sldId id="394" r:id="rId15"/>
    <p:sldId id="395" r:id="rId16"/>
    <p:sldId id="396" r:id="rId17"/>
    <p:sldId id="398" r:id="rId18"/>
    <p:sldId id="268" r:id="rId19"/>
    <p:sldId id="399" r:id="rId2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Helvetica"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Helvetica"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Helvetica"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Helvetica"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Helvetica"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Helvetica"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Helvetica"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Helvetica"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Helvetica"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5"/>
    <p:restoredTop sz="94691"/>
  </p:normalViewPr>
  <p:slideViewPr>
    <p:cSldViewPr>
      <p:cViewPr varScale="1">
        <p:scale>
          <a:sx n="103" d="100"/>
          <a:sy n="103" d="100"/>
        </p:scale>
        <p:origin x="1304" y="168"/>
      </p:cViewPr>
      <p:guideLst>
        <p:guide orient="horz" pos="2112"/>
        <p:guide pos="2880"/>
      </p:guideLst>
    </p:cSldViewPr>
  </p:slideViewPr>
  <p:notesTextViewPr>
    <p:cViewPr>
      <p:scale>
        <a:sx n="100" d="100"/>
        <a:sy n="100" d="100"/>
      </p:scale>
      <p:origin x="0" y="0"/>
    </p:cViewPr>
  </p:notesTextViewPr>
  <p:notesViewPr>
    <p:cSldViewPr>
      <p:cViewPr>
        <p:scale>
          <a:sx n="66" d="100"/>
          <a:sy n="66" d="100"/>
        </p:scale>
        <p:origin x="-378" y="176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a:extLst>
              <a:ext uri="{FF2B5EF4-FFF2-40B4-BE49-F238E27FC236}">
                <a16:creationId xmlns:a16="http://schemas.microsoft.com/office/drawing/2014/main" id="{1E70CD61-90EA-C1DF-AA2D-0DE2F2D6B330}"/>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anose="02020603050405020304" pitchFamily="18" charset="0"/>
              </a:defRPr>
            </a:lvl1pPr>
          </a:lstStyle>
          <a:p>
            <a:pPr>
              <a:defRPr/>
            </a:pPr>
            <a:endParaRPr lang="en-US" altLang="en-US"/>
          </a:p>
        </p:txBody>
      </p:sp>
      <p:sp>
        <p:nvSpPr>
          <p:cNvPr id="4099" name="Rectangle 1027">
            <a:extLst>
              <a:ext uri="{FF2B5EF4-FFF2-40B4-BE49-F238E27FC236}">
                <a16:creationId xmlns:a16="http://schemas.microsoft.com/office/drawing/2014/main" id="{DD9C863D-3B75-56F1-4F2E-06380613CA25}"/>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anose="02020603050405020304" pitchFamily="18" charset="0"/>
              </a:defRPr>
            </a:lvl1pPr>
          </a:lstStyle>
          <a:p>
            <a:pPr>
              <a:defRPr/>
            </a:pPr>
            <a:endParaRPr lang="en-US" altLang="en-US"/>
          </a:p>
        </p:txBody>
      </p:sp>
      <p:sp>
        <p:nvSpPr>
          <p:cNvPr id="13316" name="Rectangle 1028">
            <a:extLst>
              <a:ext uri="{FF2B5EF4-FFF2-40B4-BE49-F238E27FC236}">
                <a16:creationId xmlns:a16="http://schemas.microsoft.com/office/drawing/2014/main" id="{88677A32-CD06-6F3C-6028-E9725DFB23A1}"/>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1029">
            <a:extLst>
              <a:ext uri="{FF2B5EF4-FFF2-40B4-BE49-F238E27FC236}">
                <a16:creationId xmlns:a16="http://schemas.microsoft.com/office/drawing/2014/main" id="{9E6DEF4A-EBCA-B8F9-036D-46AFF552984B}"/>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4102" name="Rectangle 1030">
            <a:extLst>
              <a:ext uri="{FF2B5EF4-FFF2-40B4-BE49-F238E27FC236}">
                <a16:creationId xmlns:a16="http://schemas.microsoft.com/office/drawing/2014/main" id="{05F32A30-9791-A6E1-B58C-F009F229ACC5}"/>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pPr>
              <a:defRPr/>
            </a:pPr>
            <a:endParaRPr lang="en-US" altLang="en-US"/>
          </a:p>
        </p:txBody>
      </p:sp>
      <p:sp>
        <p:nvSpPr>
          <p:cNvPr id="4103" name="Rectangle 1031">
            <a:extLst>
              <a:ext uri="{FF2B5EF4-FFF2-40B4-BE49-F238E27FC236}">
                <a16:creationId xmlns:a16="http://schemas.microsoft.com/office/drawing/2014/main" id="{51A5A071-8DEC-6106-5F22-4746935D3C96}"/>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anose="02020603050405020304" pitchFamily="18" charset="0"/>
              </a:defRPr>
            </a:lvl1pPr>
          </a:lstStyle>
          <a:p>
            <a:pPr>
              <a:defRPr/>
            </a:pPr>
            <a:fld id="{E982C993-8AFE-C24A-B26D-1DC3F9844AC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65" charset="0"/>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031">
            <a:extLst>
              <a:ext uri="{FF2B5EF4-FFF2-40B4-BE49-F238E27FC236}">
                <a16:creationId xmlns:a16="http://schemas.microsoft.com/office/drawing/2014/main" id="{A885D2F3-C2FA-7BA8-4818-2F742328C8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Helvetica" pitchFamily="2" charset="0"/>
                <a:ea typeface="ＭＳ Ｐゴシック" panose="020B0600070205080204" pitchFamily="34" charset="-128"/>
              </a:defRPr>
            </a:lvl1pPr>
            <a:lvl2pPr marL="37931725" indent="-37474525">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Helvetica" pitchFamily="2" charset="0"/>
                <a:ea typeface="ＭＳ Ｐゴシック" panose="020B0600070205080204" pitchFamily="34" charset="-128"/>
              </a:defRPr>
            </a:lvl9pPr>
          </a:lstStyle>
          <a:p>
            <a:fld id="{2B81C416-E180-EF4F-A03A-FE1F39CAC808}" type="slidenum">
              <a:rPr lang="en-US" altLang="en-US" sz="1200">
                <a:latin typeface="Times New Roman" panose="02020603050405020304" pitchFamily="18" charset="0"/>
              </a:rPr>
              <a:pPr/>
              <a:t>2</a:t>
            </a:fld>
            <a:endParaRPr lang="en-US" altLang="en-US" sz="1200">
              <a:latin typeface="Times New Roman" panose="02020603050405020304" pitchFamily="18" charset="0"/>
            </a:endParaRPr>
          </a:p>
        </p:txBody>
      </p:sp>
      <p:sp>
        <p:nvSpPr>
          <p:cNvPr id="16386" name="Rectangle 2">
            <a:extLst>
              <a:ext uri="{FF2B5EF4-FFF2-40B4-BE49-F238E27FC236}">
                <a16:creationId xmlns:a16="http://schemas.microsoft.com/office/drawing/2014/main" id="{ADBE7C52-EB5C-BABE-45E6-26F98F48D52C}"/>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3DCB2718-3774-7476-1FCA-09BD5E07C82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a:p>
            <a:r>
              <a:rPr lang="en-US" altLang="en-US" b="1">
                <a:latin typeface="Times New Roman" panose="02020603050405020304" pitchFamily="18" charset="0"/>
              </a:rPr>
              <a:t>Lesson 1</a:t>
            </a:r>
          </a:p>
          <a:p>
            <a:r>
              <a:rPr lang="en-US" altLang="en-US">
                <a:latin typeface="Times New Roman" panose="02020603050405020304" pitchFamily="18" charset="0"/>
              </a:rPr>
              <a:t>Change process is a series of phases</a:t>
            </a:r>
          </a:p>
          <a:p>
            <a:r>
              <a:rPr lang="en-US" altLang="en-US">
                <a:latin typeface="Times New Roman" panose="02020603050405020304" pitchFamily="18" charset="0"/>
              </a:rPr>
              <a:t>Each phase takes time</a:t>
            </a:r>
          </a:p>
          <a:p>
            <a:r>
              <a:rPr lang="en-US" altLang="en-US">
                <a:latin typeface="Times New Roman" panose="02020603050405020304" pitchFamily="18" charset="0"/>
              </a:rPr>
              <a:t>Important that each phase occur</a:t>
            </a:r>
          </a:p>
          <a:p>
            <a:endParaRPr lang="en-US" altLang="en-US">
              <a:latin typeface="Times New Roman" panose="02020603050405020304" pitchFamily="18" charset="0"/>
            </a:endParaRPr>
          </a:p>
          <a:p>
            <a:r>
              <a:rPr lang="en-US" altLang="en-US" b="1">
                <a:latin typeface="Times New Roman" panose="02020603050405020304" pitchFamily="18" charset="0"/>
              </a:rPr>
              <a:t>Lesson 2</a:t>
            </a:r>
          </a:p>
          <a:p>
            <a:r>
              <a:rPr lang="en-US" altLang="en-US">
                <a:latin typeface="Times New Roman" panose="02020603050405020304" pitchFamily="18" charset="0"/>
              </a:rPr>
              <a:t>Mistakes in any single phase can negatively impact on gains made in earlier phases</a:t>
            </a:r>
            <a:endParaRPr lang="en-US" altLang="en-US" b="1">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CA"/>
              <a:t>Click to edit Master subtitle style</a:t>
            </a:r>
            <a:endParaRPr lang="en-US"/>
          </a:p>
        </p:txBody>
      </p:sp>
      <p:sp>
        <p:nvSpPr>
          <p:cNvPr id="4" name="Rectangle 4">
            <a:extLst>
              <a:ext uri="{FF2B5EF4-FFF2-40B4-BE49-F238E27FC236}">
                <a16:creationId xmlns:a16="http://schemas.microsoft.com/office/drawing/2014/main" id="{049E6E5B-0FC7-FFFF-4E70-8BE6608BFF9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CAEB647-A13B-48A1-4636-5F37A0A2AA9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FC3ABB5-6D30-4AFF-0CD7-F9FAF418B83E}"/>
              </a:ext>
            </a:extLst>
          </p:cNvPr>
          <p:cNvSpPr>
            <a:spLocks noGrp="1" noChangeArrowheads="1"/>
          </p:cNvSpPr>
          <p:nvPr>
            <p:ph type="sldNum" sz="quarter" idx="12"/>
          </p:nvPr>
        </p:nvSpPr>
        <p:spPr>
          <a:ln/>
        </p:spPr>
        <p:txBody>
          <a:bodyPr/>
          <a:lstStyle>
            <a:lvl1pPr>
              <a:defRPr/>
            </a:lvl1pPr>
          </a:lstStyle>
          <a:p>
            <a:pPr>
              <a:defRPr/>
            </a:pPr>
            <a:fld id="{CAFDA102-C3D4-6B4C-8EFC-061805DD69F7}" type="slidenum">
              <a:rPr lang="en-US" altLang="en-US"/>
              <a:pPr>
                <a:defRPr/>
              </a:pPr>
              <a:t>‹#›</a:t>
            </a:fld>
            <a:endParaRPr lang="en-US" altLang="en-US"/>
          </a:p>
        </p:txBody>
      </p:sp>
    </p:spTree>
    <p:extLst>
      <p:ext uri="{BB962C8B-B14F-4D97-AF65-F5344CB8AC3E}">
        <p14:creationId xmlns:p14="http://schemas.microsoft.com/office/powerpoint/2010/main" val="1673019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Rectangle 4">
            <a:extLst>
              <a:ext uri="{FF2B5EF4-FFF2-40B4-BE49-F238E27FC236}">
                <a16:creationId xmlns:a16="http://schemas.microsoft.com/office/drawing/2014/main" id="{E39549BC-E6FA-6024-DE66-90A720D0BC0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C45AE080-77BC-C9B5-58E9-38C7157FF6C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EA10C52-C075-15FC-41E3-BAF103ACD67E}"/>
              </a:ext>
            </a:extLst>
          </p:cNvPr>
          <p:cNvSpPr>
            <a:spLocks noGrp="1" noChangeArrowheads="1"/>
          </p:cNvSpPr>
          <p:nvPr>
            <p:ph type="sldNum" sz="quarter" idx="12"/>
          </p:nvPr>
        </p:nvSpPr>
        <p:spPr>
          <a:ln/>
        </p:spPr>
        <p:txBody>
          <a:bodyPr/>
          <a:lstStyle>
            <a:lvl1pPr>
              <a:defRPr/>
            </a:lvl1pPr>
          </a:lstStyle>
          <a:p>
            <a:pPr>
              <a:defRPr/>
            </a:pPr>
            <a:fld id="{B1964B03-8AE4-FE40-A504-FCA4F6F94ACC}" type="slidenum">
              <a:rPr lang="en-US" altLang="en-US"/>
              <a:pPr>
                <a:defRPr/>
              </a:pPr>
              <a:t>‹#›</a:t>
            </a:fld>
            <a:endParaRPr lang="en-US" altLang="en-US"/>
          </a:p>
        </p:txBody>
      </p:sp>
    </p:spTree>
    <p:extLst>
      <p:ext uri="{BB962C8B-B14F-4D97-AF65-F5344CB8AC3E}">
        <p14:creationId xmlns:p14="http://schemas.microsoft.com/office/powerpoint/2010/main" val="2117965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CA"/>
              <a:t>Click to edit Master text styles</a:t>
            </a:r>
          </a:p>
        </p:txBody>
      </p:sp>
      <p:sp>
        <p:nvSpPr>
          <p:cNvPr id="4" name="Rectangle 4">
            <a:extLst>
              <a:ext uri="{FF2B5EF4-FFF2-40B4-BE49-F238E27FC236}">
                <a16:creationId xmlns:a16="http://schemas.microsoft.com/office/drawing/2014/main" id="{D31F24CF-E20D-2B8F-7F12-ACDECD155DA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4378CC4-24F0-48FA-1B44-23418BD054C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CD8F5CF-1047-9358-E6DD-32D23AC866BA}"/>
              </a:ext>
            </a:extLst>
          </p:cNvPr>
          <p:cNvSpPr>
            <a:spLocks noGrp="1" noChangeArrowheads="1"/>
          </p:cNvSpPr>
          <p:nvPr>
            <p:ph type="sldNum" sz="quarter" idx="12"/>
          </p:nvPr>
        </p:nvSpPr>
        <p:spPr>
          <a:ln/>
        </p:spPr>
        <p:txBody>
          <a:bodyPr/>
          <a:lstStyle>
            <a:lvl1pPr>
              <a:defRPr/>
            </a:lvl1pPr>
          </a:lstStyle>
          <a:p>
            <a:pPr>
              <a:defRPr/>
            </a:pPr>
            <a:fld id="{35B26EAF-EC9E-2F4D-A370-55E874BAF313}" type="slidenum">
              <a:rPr lang="en-US" altLang="en-US"/>
              <a:pPr>
                <a:defRPr/>
              </a:pPr>
              <a:t>‹#›</a:t>
            </a:fld>
            <a:endParaRPr lang="en-US" altLang="en-US"/>
          </a:p>
        </p:txBody>
      </p:sp>
    </p:spTree>
    <p:extLst>
      <p:ext uri="{BB962C8B-B14F-4D97-AF65-F5344CB8AC3E}">
        <p14:creationId xmlns:p14="http://schemas.microsoft.com/office/powerpoint/2010/main" val="1730332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Rectangle 4">
            <a:extLst>
              <a:ext uri="{FF2B5EF4-FFF2-40B4-BE49-F238E27FC236}">
                <a16:creationId xmlns:a16="http://schemas.microsoft.com/office/drawing/2014/main" id="{88CA898F-F8E7-12E6-8046-237E4715C2D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49E38B45-2CA8-B626-FAD7-F1B16496176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91AE7DE8-45E9-D799-CDA3-14D953B6E8FB}"/>
              </a:ext>
            </a:extLst>
          </p:cNvPr>
          <p:cNvSpPr>
            <a:spLocks noGrp="1" noChangeArrowheads="1"/>
          </p:cNvSpPr>
          <p:nvPr>
            <p:ph type="sldNum" sz="quarter" idx="12"/>
          </p:nvPr>
        </p:nvSpPr>
        <p:spPr>
          <a:ln/>
        </p:spPr>
        <p:txBody>
          <a:bodyPr/>
          <a:lstStyle>
            <a:lvl1pPr>
              <a:defRPr/>
            </a:lvl1pPr>
          </a:lstStyle>
          <a:p>
            <a:pPr>
              <a:defRPr/>
            </a:pPr>
            <a:fld id="{450FD3BF-0CF0-CD41-B2AF-6E62410376D4}" type="slidenum">
              <a:rPr lang="en-US" altLang="en-US"/>
              <a:pPr>
                <a:defRPr/>
              </a:pPr>
              <a:t>‹#›</a:t>
            </a:fld>
            <a:endParaRPr lang="en-US" altLang="en-US"/>
          </a:p>
        </p:txBody>
      </p:sp>
    </p:spTree>
    <p:extLst>
      <p:ext uri="{BB962C8B-B14F-4D97-AF65-F5344CB8AC3E}">
        <p14:creationId xmlns:p14="http://schemas.microsoft.com/office/powerpoint/2010/main" val="2998215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Rectangle 4">
            <a:extLst>
              <a:ext uri="{FF2B5EF4-FFF2-40B4-BE49-F238E27FC236}">
                <a16:creationId xmlns:a16="http://schemas.microsoft.com/office/drawing/2014/main" id="{8BAFA2E0-5C8A-9107-9A1A-77B6EA02593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D1935344-D64A-D916-2819-C699C95DD65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14703440-27F1-F1D0-6563-C7E68DFECBD2}"/>
              </a:ext>
            </a:extLst>
          </p:cNvPr>
          <p:cNvSpPr>
            <a:spLocks noGrp="1" noChangeArrowheads="1"/>
          </p:cNvSpPr>
          <p:nvPr>
            <p:ph type="sldNum" sz="quarter" idx="12"/>
          </p:nvPr>
        </p:nvSpPr>
        <p:spPr>
          <a:ln/>
        </p:spPr>
        <p:txBody>
          <a:bodyPr/>
          <a:lstStyle>
            <a:lvl1pPr>
              <a:defRPr/>
            </a:lvl1pPr>
          </a:lstStyle>
          <a:p>
            <a:pPr>
              <a:defRPr/>
            </a:pPr>
            <a:fld id="{B9457626-4FFC-4E43-9684-D664D803C3FB}" type="slidenum">
              <a:rPr lang="en-US" altLang="en-US"/>
              <a:pPr>
                <a:defRPr/>
              </a:pPr>
              <a:t>‹#›</a:t>
            </a:fld>
            <a:endParaRPr lang="en-US" altLang="en-US"/>
          </a:p>
        </p:txBody>
      </p:sp>
    </p:spTree>
    <p:extLst>
      <p:ext uri="{BB962C8B-B14F-4D97-AF65-F5344CB8AC3E}">
        <p14:creationId xmlns:p14="http://schemas.microsoft.com/office/powerpoint/2010/main" val="2914123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Rectangle 4">
            <a:extLst>
              <a:ext uri="{FF2B5EF4-FFF2-40B4-BE49-F238E27FC236}">
                <a16:creationId xmlns:a16="http://schemas.microsoft.com/office/drawing/2014/main" id="{6F6B1B48-4110-7A09-0BF9-97E38CFEA4E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CD0E003A-4B9B-DB79-8910-9252722A4D8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B0AE6BF8-2878-C367-0685-39B7557D23CA}"/>
              </a:ext>
            </a:extLst>
          </p:cNvPr>
          <p:cNvSpPr>
            <a:spLocks noGrp="1" noChangeArrowheads="1"/>
          </p:cNvSpPr>
          <p:nvPr>
            <p:ph type="sldNum" sz="quarter" idx="12"/>
          </p:nvPr>
        </p:nvSpPr>
        <p:spPr>
          <a:ln/>
        </p:spPr>
        <p:txBody>
          <a:bodyPr/>
          <a:lstStyle>
            <a:lvl1pPr>
              <a:defRPr/>
            </a:lvl1pPr>
          </a:lstStyle>
          <a:p>
            <a:pPr>
              <a:defRPr/>
            </a:pPr>
            <a:fld id="{3403155E-4635-054B-98BC-F8C1A2E061F9}" type="slidenum">
              <a:rPr lang="en-US" altLang="en-US"/>
              <a:pPr>
                <a:defRPr/>
              </a:pPr>
              <a:t>‹#›</a:t>
            </a:fld>
            <a:endParaRPr lang="en-US" altLang="en-US"/>
          </a:p>
        </p:txBody>
      </p:sp>
    </p:spTree>
    <p:extLst>
      <p:ext uri="{BB962C8B-B14F-4D97-AF65-F5344CB8AC3E}">
        <p14:creationId xmlns:p14="http://schemas.microsoft.com/office/powerpoint/2010/main" val="2072539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85105EC-C6C5-9F78-D76E-5D50E635793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E978F712-8496-F15D-956C-BF300421D95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094CD8E9-7E6F-0E2F-9EA3-A457EACC87CF}"/>
              </a:ext>
            </a:extLst>
          </p:cNvPr>
          <p:cNvSpPr>
            <a:spLocks noGrp="1" noChangeArrowheads="1"/>
          </p:cNvSpPr>
          <p:nvPr>
            <p:ph type="sldNum" sz="quarter" idx="12"/>
          </p:nvPr>
        </p:nvSpPr>
        <p:spPr>
          <a:ln/>
        </p:spPr>
        <p:txBody>
          <a:bodyPr/>
          <a:lstStyle>
            <a:lvl1pPr>
              <a:defRPr/>
            </a:lvl1pPr>
          </a:lstStyle>
          <a:p>
            <a:pPr>
              <a:defRPr/>
            </a:pPr>
            <a:fld id="{85E52573-11AB-C04B-95EC-817D2A79F23B}" type="slidenum">
              <a:rPr lang="en-US" altLang="en-US"/>
              <a:pPr>
                <a:defRPr/>
              </a:pPr>
              <a:t>‹#›</a:t>
            </a:fld>
            <a:endParaRPr lang="en-US" altLang="en-US"/>
          </a:p>
        </p:txBody>
      </p:sp>
    </p:spTree>
    <p:extLst>
      <p:ext uri="{BB962C8B-B14F-4D97-AF65-F5344CB8AC3E}">
        <p14:creationId xmlns:p14="http://schemas.microsoft.com/office/powerpoint/2010/main" val="948631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Rectangle 4">
            <a:extLst>
              <a:ext uri="{FF2B5EF4-FFF2-40B4-BE49-F238E27FC236}">
                <a16:creationId xmlns:a16="http://schemas.microsoft.com/office/drawing/2014/main" id="{510AA349-013D-D8F0-B38B-93550CA9912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67DDCFC-FAAF-AE4A-579E-996B73C0968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CE9EE1EE-AAD4-6FD1-A0A7-C5E8071DEEF7}"/>
              </a:ext>
            </a:extLst>
          </p:cNvPr>
          <p:cNvSpPr>
            <a:spLocks noGrp="1" noChangeArrowheads="1"/>
          </p:cNvSpPr>
          <p:nvPr>
            <p:ph type="sldNum" sz="quarter" idx="12"/>
          </p:nvPr>
        </p:nvSpPr>
        <p:spPr>
          <a:ln/>
        </p:spPr>
        <p:txBody>
          <a:bodyPr/>
          <a:lstStyle>
            <a:lvl1pPr>
              <a:defRPr/>
            </a:lvl1pPr>
          </a:lstStyle>
          <a:p>
            <a:pPr>
              <a:defRPr/>
            </a:pPr>
            <a:fld id="{66C6FCBA-1243-DD4F-8C8D-D291F1441223}" type="slidenum">
              <a:rPr lang="en-US" altLang="en-US"/>
              <a:pPr>
                <a:defRPr/>
              </a:pPr>
              <a:t>‹#›</a:t>
            </a:fld>
            <a:endParaRPr lang="en-US" altLang="en-US"/>
          </a:p>
        </p:txBody>
      </p:sp>
    </p:spTree>
    <p:extLst>
      <p:ext uri="{BB962C8B-B14F-4D97-AF65-F5344CB8AC3E}">
        <p14:creationId xmlns:p14="http://schemas.microsoft.com/office/powerpoint/2010/main" val="598170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Rectangle 4">
            <a:extLst>
              <a:ext uri="{FF2B5EF4-FFF2-40B4-BE49-F238E27FC236}">
                <a16:creationId xmlns:a16="http://schemas.microsoft.com/office/drawing/2014/main" id="{EEEC8934-F0BC-8FD9-9203-FF3085EC9CA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4F81B7B-757D-25B7-4694-B63A1422817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2B59B8C-57F4-A44C-7BDE-35C781F0F081}"/>
              </a:ext>
            </a:extLst>
          </p:cNvPr>
          <p:cNvSpPr>
            <a:spLocks noGrp="1" noChangeArrowheads="1"/>
          </p:cNvSpPr>
          <p:nvPr>
            <p:ph type="sldNum" sz="quarter" idx="12"/>
          </p:nvPr>
        </p:nvSpPr>
        <p:spPr>
          <a:ln/>
        </p:spPr>
        <p:txBody>
          <a:bodyPr/>
          <a:lstStyle>
            <a:lvl1pPr>
              <a:defRPr/>
            </a:lvl1pPr>
          </a:lstStyle>
          <a:p>
            <a:pPr>
              <a:defRPr/>
            </a:pPr>
            <a:fld id="{BA0715BF-E628-DE46-9F4F-B1BD811537CD}" type="slidenum">
              <a:rPr lang="en-US" altLang="en-US"/>
              <a:pPr>
                <a:defRPr/>
              </a:pPr>
              <a:t>‹#›</a:t>
            </a:fld>
            <a:endParaRPr lang="en-US" altLang="en-US"/>
          </a:p>
        </p:txBody>
      </p:sp>
    </p:spTree>
    <p:extLst>
      <p:ext uri="{BB962C8B-B14F-4D97-AF65-F5344CB8AC3E}">
        <p14:creationId xmlns:p14="http://schemas.microsoft.com/office/powerpoint/2010/main" val="670657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Rectangle 4">
            <a:extLst>
              <a:ext uri="{FF2B5EF4-FFF2-40B4-BE49-F238E27FC236}">
                <a16:creationId xmlns:a16="http://schemas.microsoft.com/office/drawing/2014/main" id="{6F3D8A96-0CCC-F74F-A69D-57069322B84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2994D392-9A94-8372-0E98-7F8B98DE1CA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4C81545-07F7-0C03-AF25-FACE5E204BF7}"/>
              </a:ext>
            </a:extLst>
          </p:cNvPr>
          <p:cNvSpPr>
            <a:spLocks noGrp="1" noChangeArrowheads="1"/>
          </p:cNvSpPr>
          <p:nvPr>
            <p:ph type="sldNum" sz="quarter" idx="12"/>
          </p:nvPr>
        </p:nvSpPr>
        <p:spPr>
          <a:ln/>
        </p:spPr>
        <p:txBody>
          <a:bodyPr/>
          <a:lstStyle>
            <a:lvl1pPr>
              <a:defRPr/>
            </a:lvl1pPr>
          </a:lstStyle>
          <a:p>
            <a:pPr>
              <a:defRPr/>
            </a:pPr>
            <a:fld id="{65EFB25F-D3E1-1C4F-9B69-08836A98A7A0}" type="slidenum">
              <a:rPr lang="en-US" altLang="en-US"/>
              <a:pPr>
                <a:defRPr/>
              </a:pPr>
              <a:t>‹#›</a:t>
            </a:fld>
            <a:endParaRPr lang="en-US" altLang="en-US"/>
          </a:p>
        </p:txBody>
      </p:sp>
    </p:spTree>
    <p:extLst>
      <p:ext uri="{BB962C8B-B14F-4D97-AF65-F5344CB8AC3E}">
        <p14:creationId xmlns:p14="http://schemas.microsoft.com/office/powerpoint/2010/main" val="3951520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Rectangle 4">
            <a:extLst>
              <a:ext uri="{FF2B5EF4-FFF2-40B4-BE49-F238E27FC236}">
                <a16:creationId xmlns:a16="http://schemas.microsoft.com/office/drawing/2014/main" id="{186C3F90-E345-624C-916D-7CF89E2BE35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813CD906-AEF8-A994-ED59-D4F495F0D1C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B10838E-C2E9-0FCD-E4F3-F6B9BB1998E5}"/>
              </a:ext>
            </a:extLst>
          </p:cNvPr>
          <p:cNvSpPr>
            <a:spLocks noGrp="1" noChangeArrowheads="1"/>
          </p:cNvSpPr>
          <p:nvPr>
            <p:ph type="sldNum" sz="quarter" idx="12"/>
          </p:nvPr>
        </p:nvSpPr>
        <p:spPr>
          <a:ln/>
        </p:spPr>
        <p:txBody>
          <a:bodyPr/>
          <a:lstStyle>
            <a:lvl1pPr>
              <a:defRPr/>
            </a:lvl1pPr>
          </a:lstStyle>
          <a:p>
            <a:pPr>
              <a:defRPr/>
            </a:pPr>
            <a:fld id="{97A3538E-7D7D-B942-9E23-F76FACE1E43E}" type="slidenum">
              <a:rPr lang="en-US" altLang="en-US"/>
              <a:pPr>
                <a:defRPr/>
              </a:pPr>
              <a:t>‹#›</a:t>
            </a:fld>
            <a:endParaRPr lang="en-US" altLang="en-US"/>
          </a:p>
        </p:txBody>
      </p:sp>
    </p:spTree>
    <p:extLst>
      <p:ext uri="{BB962C8B-B14F-4D97-AF65-F5344CB8AC3E}">
        <p14:creationId xmlns:p14="http://schemas.microsoft.com/office/powerpoint/2010/main" val="638859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E5FCD4F-3468-0233-A2B2-76D2009D32CE}"/>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AA15637B-53A4-0807-7F49-388FE4A6650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0CE403B-6381-E65F-C390-7FE9DF45E25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anose="02020603050405020304" pitchFamily="18" charset="0"/>
              </a:defRPr>
            </a:lvl1pPr>
          </a:lstStyle>
          <a:p>
            <a:pPr>
              <a:defRPr/>
            </a:pPr>
            <a:endParaRPr lang="en-US" altLang="en-US"/>
          </a:p>
        </p:txBody>
      </p:sp>
      <p:sp>
        <p:nvSpPr>
          <p:cNvPr id="1029" name="Rectangle 5">
            <a:extLst>
              <a:ext uri="{FF2B5EF4-FFF2-40B4-BE49-F238E27FC236}">
                <a16:creationId xmlns:a16="http://schemas.microsoft.com/office/drawing/2014/main" id="{CB38C0DB-4B23-EEBA-4ECE-0DE4DCCCBCEC}"/>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anose="02020603050405020304" pitchFamily="18" charset="0"/>
              </a:defRPr>
            </a:lvl1pPr>
          </a:lstStyle>
          <a:p>
            <a:pPr>
              <a:defRPr/>
            </a:pPr>
            <a:endParaRPr lang="en-US" altLang="en-US"/>
          </a:p>
        </p:txBody>
      </p:sp>
      <p:sp>
        <p:nvSpPr>
          <p:cNvPr id="1030" name="Rectangle 6">
            <a:extLst>
              <a:ext uri="{FF2B5EF4-FFF2-40B4-BE49-F238E27FC236}">
                <a16:creationId xmlns:a16="http://schemas.microsoft.com/office/drawing/2014/main" id="{00977A6C-2ADD-1909-B44F-C3CAF82EB9F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Times New Roman" panose="02020603050405020304" pitchFamily="18" charset="0"/>
              </a:defRPr>
            </a:lvl1pPr>
          </a:lstStyle>
          <a:p>
            <a:pPr>
              <a:defRPr/>
            </a:pPr>
            <a:fld id="{F293B2F3-379B-5F42-989D-29C3A606E60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2"/>
          </a:solidFill>
          <a:latin typeface="Times New Roman" pitchFamily="-65"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Times New Roman" pitchFamily="-65"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Times New Roman" pitchFamily="-65"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Times New Roman" pitchFamily="-65" charset="0"/>
          <a:ea typeface="ＭＳ Ｐゴシック" panose="020B0600070205080204" pitchFamily="34" charset="-128"/>
        </a:defRPr>
      </a:lvl5pPr>
      <a:lvl6pPr marL="457200" algn="ctr" rtl="0" eaLnBrk="0" fontAlgn="base" hangingPunct="0">
        <a:spcBef>
          <a:spcPct val="0"/>
        </a:spcBef>
        <a:spcAft>
          <a:spcPct val="0"/>
        </a:spcAft>
        <a:defRPr sz="4400">
          <a:solidFill>
            <a:schemeClr val="tx2"/>
          </a:solidFill>
          <a:latin typeface="Times New Roman" pitchFamily="-65" charset="0"/>
        </a:defRPr>
      </a:lvl6pPr>
      <a:lvl7pPr marL="914400" algn="ctr" rtl="0" eaLnBrk="0" fontAlgn="base" hangingPunct="0">
        <a:spcBef>
          <a:spcPct val="0"/>
        </a:spcBef>
        <a:spcAft>
          <a:spcPct val="0"/>
        </a:spcAft>
        <a:defRPr sz="4400">
          <a:solidFill>
            <a:schemeClr val="tx2"/>
          </a:solidFill>
          <a:latin typeface="Times New Roman" pitchFamily="-65" charset="0"/>
        </a:defRPr>
      </a:lvl7pPr>
      <a:lvl8pPr marL="1371600" algn="ctr" rtl="0" eaLnBrk="0" fontAlgn="base" hangingPunct="0">
        <a:spcBef>
          <a:spcPct val="0"/>
        </a:spcBef>
        <a:spcAft>
          <a:spcPct val="0"/>
        </a:spcAft>
        <a:defRPr sz="4400">
          <a:solidFill>
            <a:schemeClr val="tx2"/>
          </a:solidFill>
          <a:latin typeface="Times New Roman" pitchFamily="-65" charset="0"/>
        </a:defRPr>
      </a:lvl8pPr>
      <a:lvl9pPr marL="1828800" algn="ctr" rtl="0" eaLnBrk="0" fontAlgn="base" hangingPunct="0">
        <a:spcBef>
          <a:spcPct val="0"/>
        </a:spcBef>
        <a:spcAft>
          <a:spcPct val="0"/>
        </a:spcAft>
        <a:defRPr sz="4400">
          <a:solidFill>
            <a:schemeClr val="tx2"/>
          </a:solidFill>
          <a:latin typeface="Times New Roman" pitchFamily="-65"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a:extLst>
              <a:ext uri="{FF2B5EF4-FFF2-40B4-BE49-F238E27FC236}">
                <a16:creationId xmlns:a16="http://schemas.microsoft.com/office/drawing/2014/main" id="{25058FA3-CA95-3C4A-146B-D34656693F88}"/>
              </a:ext>
            </a:extLst>
          </p:cNvPr>
          <p:cNvSpPr>
            <a:spLocks noGrp="1" noChangeArrowheads="1"/>
          </p:cNvSpPr>
          <p:nvPr>
            <p:ph type="title"/>
          </p:nvPr>
        </p:nvSpPr>
        <p:spPr/>
        <p:txBody>
          <a:bodyPr/>
          <a:lstStyle/>
          <a:p>
            <a:r>
              <a:rPr lang="en-US" altLang="en-US" dirty="0"/>
              <a:t>Change Leadership</a:t>
            </a:r>
          </a:p>
        </p:txBody>
      </p:sp>
      <p:sp>
        <p:nvSpPr>
          <p:cNvPr id="14338" name="Content Placeholder 2">
            <a:extLst>
              <a:ext uri="{FF2B5EF4-FFF2-40B4-BE49-F238E27FC236}">
                <a16:creationId xmlns:a16="http://schemas.microsoft.com/office/drawing/2014/main" id="{38CCDF1B-1EE3-7527-D876-9609E2DDD4B9}"/>
              </a:ext>
            </a:extLst>
          </p:cNvPr>
          <p:cNvSpPr>
            <a:spLocks noGrp="1" noChangeArrowheads="1"/>
          </p:cNvSpPr>
          <p:nvPr>
            <p:ph idx="1"/>
          </p:nvPr>
        </p:nvSpPr>
        <p:spPr>
          <a:xfrm>
            <a:off x="685800" y="1981200"/>
            <a:ext cx="7772400" cy="4544144"/>
          </a:xfrm>
        </p:spPr>
        <p:txBody>
          <a:bodyPr/>
          <a:lstStyle/>
          <a:p>
            <a:pPr marL="0" indent="0" algn="ctr">
              <a:buNone/>
            </a:pPr>
            <a:r>
              <a:rPr lang="en-US" dirty="0"/>
              <a:t>Advanced Leadership and Change Management</a:t>
            </a:r>
          </a:p>
          <a:p>
            <a:pPr marL="0" indent="0" algn="ctr">
              <a:buFontTx/>
              <a:buNone/>
            </a:pPr>
            <a:endParaRPr lang="en-US" altLang="en-US" dirty="0"/>
          </a:p>
          <a:p>
            <a:pPr marL="0" indent="0" algn="ctr">
              <a:buFontTx/>
              <a:buNone/>
            </a:pPr>
            <a:endParaRPr lang="en-US" altLang="en-US" dirty="0"/>
          </a:p>
          <a:p>
            <a:pPr marL="0" indent="0" algn="ctr">
              <a:buFontTx/>
              <a:buNone/>
            </a:pPr>
            <a:r>
              <a:rPr lang="en-US" altLang="en-US" dirty="0"/>
              <a:t>Sunday, June 16, 2024</a:t>
            </a:r>
          </a:p>
          <a:p>
            <a:pPr marL="0" indent="0" algn="ctr">
              <a:buFontTx/>
              <a:buNone/>
            </a:pPr>
            <a:endParaRPr lang="en-US" altLang="en-US" dirty="0"/>
          </a:p>
          <a:p>
            <a:pPr marL="0" indent="0" algn="ctr">
              <a:buFontTx/>
              <a:buNone/>
            </a:pPr>
            <a:r>
              <a:rPr lang="en-US" altLang="en-US" dirty="0"/>
              <a:t>Faculty: Prof. Anupama Sharma, IIM-V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6D72C8CD-48D5-3519-B117-80C881F77650}"/>
              </a:ext>
            </a:extLst>
          </p:cNvPr>
          <p:cNvSpPr>
            <a:spLocks noGrp="1" noChangeArrowheads="1"/>
          </p:cNvSpPr>
          <p:nvPr>
            <p:ph type="title"/>
          </p:nvPr>
        </p:nvSpPr>
        <p:spPr/>
        <p:txBody>
          <a:bodyPr/>
          <a:lstStyle/>
          <a:p>
            <a:r>
              <a:rPr lang="en-US" altLang="en-US">
                <a:latin typeface="Helvetica" pitchFamily="2" charset="0"/>
              </a:rPr>
              <a:t>Change Process</a:t>
            </a:r>
            <a:endParaRPr lang="en-US" altLang="en-US"/>
          </a:p>
        </p:txBody>
      </p:sp>
      <p:graphicFrame>
        <p:nvGraphicFramePr>
          <p:cNvPr id="15362" name="Object 2">
            <a:extLst>
              <a:ext uri="{FF2B5EF4-FFF2-40B4-BE49-F238E27FC236}">
                <a16:creationId xmlns:a16="http://schemas.microsoft.com/office/drawing/2014/main" id="{E8313ADB-7017-E93E-3814-15A84C5A6B40}"/>
              </a:ext>
            </a:extLst>
          </p:cNvPr>
          <p:cNvGraphicFramePr>
            <a:graphicFrameLocks noChangeAspect="1"/>
          </p:cNvGraphicFramePr>
          <p:nvPr/>
        </p:nvGraphicFramePr>
        <p:xfrm>
          <a:off x="1524000" y="1752600"/>
          <a:ext cx="6705600" cy="3711575"/>
        </p:xfrm>
        <a:graphic>
          <a:graphicData uri="http://schemas.openxmlformats.org/presentationml/2006/ole">
            <mc:AlternateContent xmlns:mc="http://schemas.openxmlformats.org/markup-compatibility/2006">
              <mc:Choice xmlns:v="urn:schemas-microsoft-com:vml" Requires="v">
                <p:oleObj name="Clip" r:id="rId3" imgW="19888200" imgH="19926300" progId="MS_ClipArt_Gallery.2">
                  <p:embed/>
                </p:oleObj>
              </mc:Choice>
              <mc:Fallback>
                <p:oleObj name="Clip" r:id="rId3" imgW="19888200" imgH="19926300" progId="MS_ClipArt_Gallery.2">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752600"/>
                        <a:ext cx="6705600" cy="371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3" name="Text Box 8">
            <a:extLst>
              <a:ext uri="{FF2B5EF4-FFF2-40B4-BE49-F238E27FC236}">
                <a16:creationId xmlns:a16="http://schemas.microsoft.com/office/drawing/2014/main" id="{E843A138-D4BA-8FF8-EE0B-ED40BD319CB2}"/>
              </a:ext>
            </a:extLst>
          </p:cNvPr>
          <p:cNvSpPr txBox="1">
            <a:spLocks noChangeArrowheads="1"/>
          </p:cNvSpPr>
          <p:nvPr/>
        </p:nvSpPr>
        <p:spPr bwMode="auto">
          <a:xfrm>
            <a:off x="3717925" y="30892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endParaRPr lang="en-US" altLang="en-US" sz="2400"/>
          </a:p>
        </p:txBody>
      </p:sp>
      <p:sp>
        <p:nvSpPr>
          <p:cNvPr id="15364" name="Rectangle 9">
            <a:extLst>
              <a:ext uri="{FF2B5EF4-FFF2-40B4-BE49-F238E27FC236}">
                <a16:creationId xmlns:a16="http://schemas.microsoft.com/office/drawing/2014/main" id="{5F67E2DE-F1A9-5191-5F19-929236FB8F06}"/>
              </a:ext>
            </a:extLst>
          </p:cNvPr>
          <p:cNvSpPr>
            <a:spLocks noChangeArrowheads="1"/>
          </p:cNvSpPr>
          <p:nvPr/>
        </p:nvSpPr>
        <p:spPr bwMode="auto">
          <a:xfrm>
            <a:off x="3352800" y="3425825"/>
            <a:ext cx="3368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b="1">
                <a:latin typeface="Helvetica" pitchFamily="2" charset="0"/>
              </a:rPr>
              <a:t>Resistance to Change</a:t>
            </a:r>
            <a:endParaRPr lang="en-US" altLang="en-US" sz="24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D2CE3-9673-F0C5-CAEC-0039B09335E5}"/>
              </a:ext>
            </a:extLst>
          </p:cNvPr>
          <p:cNvSpPr>
            <a:spLocks noGrp="1"/>
          </p:cNvSpPr>
          <p:nvPr>
            <p:ph type="title"/>
          </p:nvPr>
        </p:nvSpPr>
        <p:spPr/>
        <p:txBody>
          <a:bodyPr/>
          <a:lstStyle/>
          <a:p>
            <a:r>
              <a:rPr lang="en-US" dirty="0"/>
              <a:t>Jefferson Exercise</a:t>
            </a:r>
          </a:p>
        </p:txBody>
      </p:sp>
      <p:pic>
        <p:nvPicPr>
          <p:cNvPr id="4" name="Content Placeholder 3">
            <a:extLst>
              <a:ext uri="{FF2B5EF4-FFF2-40B4-BE49-F238E27FC236}">
                <a16:creationId xmlns:a16="http://schemas.microsoft.com/office/drawing/2014/main" id="{520E9ABD-B94C-C1D8-8F11-A97AB882B098}"/>
              </a:ext>
            </a:extLst>
          </p:cNvPr>
          <p:cNvPicPr>
            <a:picLocks noGrp="1" noChangeAspect="1"/>
          </p:cNvPicPr>
          <p:nvPr>
            <p:ph idx="1"/>
          </p:nvPr>
        </p:nvPicPr>
        <p:blipFill>
          <a:blip r:embed="rId2"/>
          <a:stretch>
            <a:fillRect/>
          </a:stretch>
        </p:blipFill>
        <p:spPr>
          <a:xfrm>
            <a:off x="192072" y="1844824"/>
            <a:ext cx="8759855" cy="4752528"/>
          </a:xfrm>
          <a:prstGeom prst="rect">
            <a:avLst/>
          </a:prstGeom>
        </p:spPr>
      </p:pic>
    </p:spTree>
    <p:extLst>
      <p:ext uri="{BB962C8B-B14F-4D97-AF65-F5344CB8AC3E}">
        <p14:creationId xmlns:p14="http://schemas.microsoft.com/office/powerpoint/2010/main" val="3005332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F4F0654-54DC-B2F6-9CB1-E27DF70B56D9}"/>
              </a:ext>
            </a:extLst>
          </p:cNvPr>
          <p:cNvPicPr>
            <a:picLocks noGrp="1" noChangeAspect="1"/>
          </p:cNvPicPr>
          <p:nvPr>
            <p:ph idx="1"/>
          </p:nvPr>
        </p:nvPicPr>
        <p:blipFill>
          <a:blip r:embed="rId2"/>
          <a:stretch>
            <a:fillRect/>
          </a:stretch>
        </p:blipFill>
        <p:spPr>
          <a:xfrm>
            <a:off x="611560" y="1340768"/>
            <a:ext cx="8290643" cy="5200381"/>
          </a:xfrm>
          <a:prstGeom prst="rect">
            <a:avLst/>
          </a:prstGeom>
        </p:spPr>
      </p:pic>
    </p:spTree>
    <p:extLst>
      <p:ext uri="{BB962C8B-B14F-4D97-AF65-F5344CB8AC3E}">
        <p14:creationId xmlns:p14="http://schemas.microsoft.com/office/powerpoint/2010/main" val="2910412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DB2FE-418C-1EFA-D98B-3EFE0454384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86F1A0-7B9A-DEEE-38EB-5924F5956D00}"/>
              </a:ext>
            </a:extLst>
          </p:cNvPr>
          <p:cNvSpPr>
            <a:spLocks noGrp="1"/>
          </p:cNvSpPr>
          <p:nvPr>
            <p:ph idx="1"/>
          </p:nvPr>
        </p:nvSpPr>
        <p:spPr/>
        <p:txBody>
          <a:bodyPr/>
          <a:lstStyle/>
          <a:p>
            <a:r>
              <a:rPr lang="en-US" dirty="0"/>
              <a:t>Joe Ryan - CEO</a:t>
            </a:r>
          </a:p>
          <a:p>
            <a:r>
              <a:rPr lang="en-US" dirty="0"/>
              <a:t>Lynne Porter – Sales Manager</a:t>
            </a:r>
          </a:p>
          <a:p>
            <a:r>
              <a:rPr lang="en-US" dirty="0"/>
              <a:t>Jack </a:t>
            </a:r>
            <a:r>
              <a:rPr lang="en-US" dirty="0" err="1"/>
              <a:t>Bensen</a:t>
            </a:r>
            <a:r>
              <a:rPr lang="en-US" dirty="0"/>
              <a:t> – Shop Supervisor</a:t>
            </a:r>
          </a:p>
          <a:p>
            <a:r>
              <a:rPr lang="en-US" dirty="0"/>
              <a:t>Dave Lewis – Technician, Union Leader</a:t>
            </a:r>
          </a:p>
        </p:txBody>
      </p:sp>
    </p:spTree>
    <p:extLst>
      <p:ext uri="{BB962C8B-B14F-4D97-AF65-F5344CB8AC3E}">
        <p14:creationId xmlns:p14="http://schemas.microsoft.com/office/powerpoint/2010/main" val="3567570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639BD41F-5A14-095F-D48F-26C7CCBF42D9}"/>
              </a:ext>
            </a:extLst>
          </p:cNvPr>
          <p:cNvSpPr>
            <a:spLocks noGrp="1" noChangeArrowheads="1"/>
          </p:cNvSpPr>
          <p:nvPr>
            <p:ph type="title"/>
          </p:nvPr>
        </p:nvSpPr>
        <p:spPr/>
        <p:txBody>
          <a:bodyPr/>
          <a:lstStyle/>
          <a:p>
            <a:r>
              <a:rPr lang="en-US" altLang="en-US"/>
              <a:t>Sources of Change</a:t>
            </a:r>
          </a:p>
        </p:txBody>
      </p:sp>
      <p:sp>
        <p:nvSpPr>
          <p:cNvPr id="3" name="Rectangle 3">
            <a:extLst>
              <a:ext uri="{FF2B5EF4-FFF2-40B4-BE49-F238E27FC236}">
                <a16:creationId xmlns:a16="http://schemas.microsoft.com/office/drawing/2014/main" id="{BC2CCC58-5A68-DA59-C43B-6C77C2647343}"/>
              </a:ext>
            </a:extLst>
          </p:cNvPr>
          <p:cNvSpPr txBox="1">
            <a:spLocks noChangeArrowheads="1"/>
          </p:cNvSpPr>
          <p:nvPr/>
        </p:nvSpPr>
        <p:spPr>
          <a:xfrm>
            <a:off x="685800" y="1981200"/>
            <a:ext cx="7772400" cy="41148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9pPr>
          </a:lstStyle>
          <a:p>
            <a:pPr>
              <a:defRPr/>
            </a:pPr>
            <a:r>
              <a:rPr lang="en-US" altLang="en-US" kern="0" dirty="0"/>
              <a:t>Internal</a:t>
            </a:r>
          </a:p>
          <a:p>
            <a:pPr>
              <a:defRPr/>
            </a:pPr>
            <a:r>
              <a:rPr lang="en-US" altLang="en-US" kern="0" dirty="0"/>
              <a:t>External</a:t>
            </a:r>
          </a:p>
          <a:p>
            <a:pPr>
              <a:defRPr/>
            </a:pPr>
            <a:endParaRPr lang="en-US" altLang="en-US" kern="0" dirty="0"/>
          </a:p>
          <a:p>
            <a:pPr lvl="1">
              <a:defRPr/>
            </a:pPr>
            <a:endParaRPr lang="en-US" altLang="en-US" kern="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9A9D8166-1071-55F0-E16A-2752E72A0F91}"/>
              </a:ext>
            </a:extLst>
          </p:cNvPr>
          <p:cNvSpPr>
            <a:spLocks noGrp="1" noChangeArrowheads="1"/>
          </p:cNvSpPr>
          <p:nvPr>
            <p:ph type="title"/>
          </p:nvPr>
        </p:nvSpPr>
        <p:spPr/>
        <p:txBody>
          <a:bodyPr/>
          <a:lstStyle/>
          <a:p>
            <a:br>
              <a:rPr lang="en-US" altLang="en-US"/>
            </a:br>
            <a:r>
              <a:rPr lang="en-US" altLang="en-US"/>
              <a:t>Kurt Lewin Change Model</a:t>
            </a:r>
            <a:br>
              <a:rPr lang="en-US" altLang="en-US"/>
            </a:br>
            <a:br>
              <a:rPr lang="en-US" altLang="en-US"/>
            </a:br>
            <a:endParaRPr lang="en-US" altLang="en-US"/>
          </a:p>
        </p:txBody>
      </p:sp>
      <p:sp>
        <p:nvSpPr>
          <p:cNvPr id="4" name="TextBox 3">
            <a:extLst>
              <a:ext uri="{FF2B5EF4-FFF2-40B4-BE49-F238E27FC236}">
                <a16:creationId xmlns:a16="http://schemas.microsoft.com/office/drawing/2014/main" id="{2BF54459-D5C4-F904-1BD9-50F34E903D7B}"/>
              </a:ext>
            </a:extLst>
          </p:cNvPr>
          <p:cNvSpPr txBox="1"/>
          <p:nvPr/>
        </p:nvSpPr>
        <p:spPr>
          <a:xfrm>
            <a:off x="1476375" y="1412875"/>
            <a:ext cx="5399088" cy="461963"/>
          </a:xfrm>
          <a:prstGeom prst="rect">
            <a:avLst/>
          </a:prstGeom>
          <a:noFill/>
        </p:spPr>
        <p:txBody>
          <a:bodyPr>
            <a:spAutoFit/>
          </a:bodyPr>
          <a:lstStyle/>
          <a:p>
            <a:pPr algn="ctr">
              <a:defRPr/>
            </a:pPr>
            <a:r>
              <a:rPr lang="en-US" altLang="en-US" kern="0" dirty="0"/>
              <a:t>Unfreeze </a:t>
            </a:r>
            <a:r>
              <a:rPr lang="en-US" altLang="en-US" kern="0" dirty="0">
                <a:sym typeface="Wingdings" pitchFamily="2" charset="2"/>
              </a:rPr>
              <a:t> </a:t>
            </a:r>
            <a:r>
              <a:rPr lang="en-US" altLang="en-US" kern="0" dirty="0"/>
              <a:t>Change </a:t>
            </a:r>
            <a:r>
              <a:rPr lang="en-US" altLang="en-US" kern="0" dirty="0">
                <a:sym typeface="Wingdings" pitchFamily="2" charset="2"/>
              </a:rPr>
              <a:t> </a:t>
            </a:r>
            <a:r>
              <a:rPr lang="en-US" altLang="en-US" kern="0" dirty="0"/>
              <a:t>Refreeze</a:t>
            </a:r>
            <a:endParaRPr lang="en-US" dirty="0"/>
          </a:p>
        </p:txBody>
      </p:sp>
      <p:pic>
        <p:nvPicPr>
          <p:cNvPr id="18435" name="Picture 4" descr="Description and application of Lewin's change management model">
            <a:extLst>
              <a:ext uri="{FF2B5EF4-FFF2-40B4-BE49-F238E27FC236}">
                <a16:creationId xmlns:a16="http://schemas.microsoft.com/office/drawing/2014/main" id="{E3E049FD-1FAA-042F-B92D-2481F019DE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133600"/>
            <a:ext cx="90360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D3737E0-D43A-482F-BC7E-85FBE779B305}"/>
              </a:ext>
            </a:extLst>
          </p:cNvPr>
          <p:cNvSpPr/>
          <p:nvPr/>
        </p:nvSpPr>
        <p:spPr>
          <a:xfrm>
            <a:off x="4963305" y="1459467"/>
            <a:ext cx="3574748" cy="10905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lIns="68580" tIns="34290" rIns="68580" bIns="34290" numCol="1" spcCol="0" rtlCol="0" fromWordArt="0" anchor="ctr" anchorCtr="0" forceAA="0" compatLnSpc="1">
            <a:prstTxWarp prst="textNoShape">
              <a:avLst/>
            </a:prstTxWarp>
            <a:norm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nSpc>
                <a:spcPct val="90000"/>
              </a:lnSpc>
              <a:spcAft>
                <a:spcPts val="450"/>
              </a:spcAft>
            </a:pPr>
            <a:r>
              <a:rPr lang="en-US" sz="2700" b="1" dirty="0">
                <a:solidFill>
                  <a:schemeClr val="bg1"/>
                </a:solidFill>
                <a:latin typeface="+mj-lt"/>
                <a:ea typeface="+mj-ea"/>
                <a:cs typeface="+mj-cs"/>
              </a:rPr>
              <a:t>Strategies to Overcome Resistance to Change</a:t>
            </a:r>
          </a:p>
        </p:txBody>
      </p:sp>
      <p:sp>
        <p:nvSpPr>
          <p:cNvPr id="6" name="Rectangle 5">
            <a:extLst>
              <a:ext uri="{FF2B5EF4-FFF2-40B4-BE49-F238E27FC236}">
                <a16:creationId xmlns:a16="http://schemas.microsoft.com/office/drawing/2014/main" id="{3CDD3070-C97D-4678-BB2F-C853B249E53A}"/>
              </a:ext>
            </a:extLst>
          </p:cNvPr>
          <p:cNvSpPr/>
          <p:nvPr/>
        </p:nvSpPr>
        <p:spPr>
          <a:xfrm>
            <a:off x="4965804" y="2673512"/>
            <a:ext cx="3574462" cy="25151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lIns="68580" tIns="34290" rIns="68580" bIns="34290" numCol="1" spcCol="0" rtlCol="0" fromWordArt="0" anchor="t" anchorCtr="0" forceAA="0" compatLnSpc="1">
            <a:prstTxWarp prst="textNoShape">
              <a:avLst/>
            </a:prstTxWarp>
            <a:normAutofit lnSpcReduction="10000"/>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base"/>
            <a:r>
              <a:rPr lang="en-US" sz="1800" dirty="0"/>
              <a:t>When you introduce a change to employees and leadership in an organization, there is bound to be some pushback from those who are resistant to the idea of a change.</a:t>
            </a:r>
          </a:p>
          <a:p>
            <a:pPr fontAlgn="base"/>
            <a:endParaRPr lang="en-US" sz="1800" dirty="0"/>
          </a:p>
          <a:p>
            <a:pPr fontAlgn="base"/>
            <a:r>
              <a:rPr lang="en-US" sz="1800" dirty="0"/>
              <a:t>These seven strategies will help you resolve the resistance to keep your change project moving forward.</a:t>
            </a:r>
          </a:p>
        </p:txBody>
      </p:sp>
      <p:sp>
        <p:nvSpPr>
          <p:cNvPr id="11" name="Rectangle 10">
            <a:extLst>
              <a:ext uri="{FF2B5EF4-FFF2-40B4-BE49-F238E27FC236}">
                <a16:creationId xmlns:a16="http://schemas.microsoft.com/office/drawing/2014/main" id="{58437D7E-0A76-435D-BFF8-A5BF390F22BE}"/>
              </a:ext>
            </a:extLst>
          </p:cNvPr>
          <p:cNvSpPr/>
          <p:nvPr/>
        </p:nvSpPr>
        <p:spPr>
          <a:xfrm>
            <a:off x="3448828" y="4620807"/>
            <a:ext cx="2246345" cy="272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sz="1800" b="1" dirty="0">
                <a:solidFill>
                  <a:schemeClr val="bg1"/>
                </a:solidFill>
                <a:latin typeface="Castellar" panose="020A0402060406010301" pitchFamily="18" charset="0"/>
              </a:rPr>
              <a:t>Tool</a:t>
            </a:r>
            <a:endParaRPr lang="en-US" sz="1800" b="1">
              <a:solidFill>
                <a:schemeClr val="bg1"/>
              </a:solidFill>
              <a:latin typeface="Castellar" panose="020A0402060406010301" pitchFamily="18" charset="0"/>
            </a:endParaRPr>
          </a:p>
        </p:txBody>
      </p:sp>
      <p:sp>
        <p:nvSpPr>
          <p:cNvPr id="8" name="TextBox 7">
            <a:extLst>
              <a:ext uri="{FF2B5EF4-FFF2-40B4-BE49-F238E27FC236}">
                <a16:creationId xmlns:a16="http://schemas.microsoft.com/office/drawing/2014/main" id="{73CE0C3C-939C-427C-A7AD-17B03D08BDF7}"/>
              </a:ext>
            </a:extLst>
          </p:cNvPr>
          <p:cNvSpPr txBox="1"/>
          <p:nvPr/>
        </p:nvSpPr>
        <p:spPr>
          <a:xfrm>
            <a:off x="823275" y="1683635"/>
            <a:ext cx="1702709" cy="1061829"/>
          </a:xfrm>
          <a:prstGeom prst="rect">
            <a:avLst/>
          </a:prstGeom>
          <a:noFill/>
        </p:spPr>
        <p:txBody>
          <a:bodyPr wrap="none" rtlCol="0">
            <a:spAutoFit/>
          </a:bodyPr>
          <a:lstStyle/>
          <a:p>
            <a:pPr algn="ctr"/>
            <a:r>
              <a:rPr lang="en-US" sz="2100" b="1" dirty="0">
                <a:solidFill>
                  <a:schemeClr val="accent1"/>
                </a:solidFill>
                <a:latin typeface="Biome" panose="020B0503030204020804" pitchFamily="34" charset="0"/>
                <a:cs typeface="Biome" panose="020B0503030204020804" pitchFamily="34" charset="0"/>
              </a:rPr>
              <a:t>Resistance</a:t>
            </a:r>
          </a:p>
          <a:p>
            <a:pPr algn="ctr"/>
            <a:r>
              <a:rPr lang="en-US" sz="2100" b="1" dirty="0">
                <a:solidFill>
                  <a:schemeClr val="accent1"/>
                </a:solidFill>
                <a:latin typeface="Biome" panose="020B0503030204020804" pitchFamily="34" charset="0"/>
                <a:cs typeface="Biome" panose="020B0503030204020804" pitchFamily="34" charset="0"/>
              </a:rPr>
              <a:t>Mitigation</a:t>
            </a:r>
          </a:p>
          <a:p>
            <a:pPr algn="ctr"/>
            <a:r>
              <a:rPr lang="en-US" sz="2100" b="1" dirty="0">
                <a:solidFill>
                  <a:schemeClr val="accent1"/>
                </a:solidFill>
                <a:latin typeface="Biome" panose="020B0503030204020804" pitchFamily="34" charset="0"/>
                <a:cs typeface="Biome" panose="020B0503030204020804" pitchFamily="34" charset="0"/>
              </a:rPr>
              <a:t>Strategies</a:t>
            </a:r>
          </a:p>
        </p:txBody>
      </p:sp>
      <p:pic>
        <p:nvPicPr>
          <p:cNvPr id="3" name="Graphic 2" descr="Cycle with people">
            <a:extLst>
              <a:ext uri="{FF2B5EF4-FFF2-40B4-BE49-F238E27FC236}">
                <a16:creationId xmlns:a16="http://schemas.microsoft.com/office/drawing/2014/main" id="{B459E677-C7F9-49D5-B473-BAADB2C0FAB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7571" y="2912672"/>
            <a:ext cx="2694119" cy="2694119"/>
          </a:xfrm>
          <a:prstGeom prst="rect">
            <a:avLst/>
          </a:prstGeom>
        </p:spPr>
      </p:pic>
    </p:spTree>
    <p:extLst>
      <p:ext uri="{BB962C8B-B14F-4D97-AF65-F5344CB8AC3E}">
        <p14:creationId xmlns:p14="http://schemas.microsoft.com/office/powerpoint/2010/main" val="3411458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169C6DC-AFD4-4C6C-B7EC-B6FE7939F711}"/>
              </a:ext>
            </a:extLst>
          </p:cNvPr>
          <p:cNvGrpSpPr/>
          <p:nvPr/>
        </p:nvGrpSpPr>
        <p:grpSpPr>
          <a:xfrm>
            <a:off x="0" y="1104679"/>
            <a:ext cx="2305213" cy="4896072"/>
            <a:chOff x="3669524" y="918813"/>
            <a:chExt cx="4226952" cy="4867227"/>
          </a:xfrm>
        </p:grpSpPr>
        <p:pic>
          <p:nvPicPr>
            <p:cNvPr id="13" name="Picture 12" descr="A close up of a logo&#10;&#10;Description automatically generated">
              <a:extLst>
                <a:ext uri="{FF2B5EF4-FFF2-40B4-BE49-F238E27FC236}">
                  <a16:creationId xmlns:a16="http://schemas.microsoft.com/office/drawing/2014/main" id="{742B2F74-B9CE-4C7F-B8DF-E5A0CEEE0314}"/>
                </a:ext>
              </a:extLst>
            </p:cNvPr>
            <p:cNvPicPr>
              <a:picLocks noChangeAspect="1"/>
            </p:cNvPicPr>
            <p:nvPr/>
          </p:nvPicPr>
          <p:blipFill rotWithShape="1">
            <a:blip r:embed="rId2">
              <a:extLst>
                <a:ext uri="{28A0092B-C50C-407E-A947-70E740481C1C}">
                  <a14:useLocalDpi xmlns:a14="http://schemas.microsoft.com/office/drawing/2010/main" val="0"/>
                </a:ext>
              </a:extLst>
            </a:blip>
            <a:srcRect b="3051"/>
            <a:stretch/>
          </p:blipFill>
          <p:spPr>
            <a:xfrm>
              <a:off x="4295524" y="918813"/>
              <a:ext cx="3600952" cy="4867227"/>
            </a:xfrm>
            <a:prstGeom prst="rect">
              <a:avLst/>
            </a:prstGeom>
          </p:spPr>
        </p:pic>
        <p:sp>
          <p:nvSpPr>
            <p:cNvPr id="14" name="Oval 13">
              <a:extLst>
                <a:ext uri="{FF2B5EF4-FFF2-40B4-BE49-F238E27FC236}">
                  <a16:creationId xmlns:a16="http://schemas.microsoft.com/office/drawing/2014/main" id="{4AE3C047-852D-45D2-9291-AA63FDCA7536}"/>
                </a:ext>
              </a:extLst>
            </p:cNvPr>
            <p:cNvSpPr/>
            <p:nvPr/>
          </p:nvSpPr>
          <p:spPr>
            <a:xfrm>
              <a:off x="3669524" y="1842052"/>
              <a:ext cx="3155347" cy="37371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 name="Rectangle 3">
            <a:extLst>
              <a:ext uri="{FF2B5EF4-FFF2-40B4-BE49-F238E27FC236}">
                <a16:creationId xmlns:a16="http://schemas.microsoft.com/office/drawing/2014/main" id="{F6BF1527-85A6-4722-A758-FE551A1A66C8}"/>
              </a:ext>
            </a:extLst>
          </p:cNvPr>
          <p:cNvSpPr/>
          <p:nvPr/>
        </p:nvSpPr>
        <p:spPr>
          <a:xfrm>
            <a:off x="2418457" y="1210316"/>
            <a:ext cx="6357795" cy="30423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0574" tIns="20574" rIns="20574" bIns="20574"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r>
              <a:rPr lang="en-US" sz="1800" dirty="0">
                <a:solidFill>
                  <a:schemeClr val="tx1"/>
                </a:solidFill>
              </a:rPr>
              <a:t>Overcoming resistance to change is part of your entire resistance management process in a change management project:</a:t>
            </a:r>
          </a:p>
          <a:p>
            <a:pPr lvl="0"/>
            <a:endParaRPr lang="en-US" sz="1500" dirty="0">
              <a:solidFill>
                <a:schemeClr val="tx1"/>
              </a:solidFill>
            </a:endParaRPr>
          </a:p>
          <a:p>
            <a:pPr marL="342900" indent="-342900">
              <a:buFont typeface="+mj-lt"/>
              <a:buAutoNum type="arabicPeriod"/>
            </a:pPr>
            <a:r>
              <a:rPr lang="en-US" sz="1800" dirty="0">
                <a:solidFill>
                  <a:schemeClr val="tx1"/>
                </a:solidFill>
              </a:rPr>
              <a:t>Plan for resistance</a:t>
            </a:r>
          </a:p>
          <a:p>
            <a:pPr marL="342900" indent="-342900">
              <a:buFont typeface="+mj-lt"/>
              <a:buAutoNum type="arabicPeriod"/>
            </a:pPr>
            <a:r>
              <a:rPr lang="en-US" sz="1800" dirty="0">
                <a:solidFill>
                  <a:schemeClr val="tx1"/>
                </a:solidFill>
              </a:rPr>
              <a:t>Seek out potential resistance</a:t>
            </a:r>
          </a:p>
          <a:p>
            <a:pPr marL="342900" indent="-342900">
              <a:buFont typeface="+mj-lt"/>
              <a:buAutoNum type="arabicPeriod"/>
            </a:pPr>
            <a:r>
              <a:rPr lang="en-US" sz="1800" dirty="0">
                <a:solidFill>
                  <a:schemeClr val="tx1"/>
                </a:solidFill>
              </a:rPr>
              <a:t>Deploy proactive resistance management</a:t>
            </a:r>
          </a:p>
          <a:p>
            <a:pPr marL="342900" indent="-342900">
              <a:buFont typeface="+mj-lt"/>
              <a:buAutoNum type="arabicPeriod"/>
            </a:pPr>
            <a:r>
              <a:rPr lang="en-US" sz="1800" dirty="0">
                <a:solidFill>
                  <a:schemeClr val="tx1"/>
                </a:solidFill>
              </a:rPr>
              <a:t>Watch for reactive resistance</a:t>
            </a:r>
          </a:p>
          <a:p>
            <a:pPr marL="342900" indent="-342900">
              <a:buFont typeface="+mj-lt"/>
              <a:buAutoNum type="arabicPeriod"/>
            </a:pPr>
            <a:r>
              <a:rPr lang="en-US" sz="1800" dirty="0">
                <a:solidFill>
                  <a:schemeClr val="tx1"/>
                </a:solidFill>
              </a:rPr>
              <a:t>Deploy reactive resistance management</a:t>
            </a:r>
          </a:p>
          <a:p>
            <a:pPr marL="342900" indent="-342900">
              <a:buFont typeface="+mj-lt"/>
              <a:buAutoNum type="arabicPeriod"/>
            </a:pPr>
            <a:r>
              <a:rPr lang="en-US" sz="1800" dirty="0">
                <a:solidFill>
                  <a:schemeClr val="tx1"/>
                </a:solidFill>
              </a:rPr>
              <a:t>Document the resistance management process</a:t>
            </a:r>
          </a:p>
          <a:p>
            <a:pPr lvl="0"/>
            <a:endParaRPr lang="en-US" sz="1800" dirty="0">
              <a:solidFill>
                <a:schemeClr val="tx1"/>
              </a:solidFill>
            </a:endParaRPr>
          </a:p>
          <a:p>
            <a:pPr lvl="0"/>
            <a:endParaRPr lang="en-US" sz="1800" dirty="0">
              <a:solidFill>
                <a:schemeClr val="tx1"/>
              </a:solidFill>
            </a:endParaRPr>
          </a:p>
        </p:txBody>
      </p:sp>
      <p:pic>
        <p:nvPicPr>
          <p:cNvPr id="6" name="Graphic 5" descr="Questions">
            <a:extLst>
              <a:ext uri="{FF2B5EF4-FFF2-40B4-BE49-F238E27FC236}">
                <a16:creationId xmlns:a16="http://schemas.microsoft.com/office/drawing/2014/main" id="{EC01AC2D-B750-48CE-B99C-26550D73AE8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17501" y="2075396"/>
            <a:ext cx="685800" cy="685800"/>
          </a:xfrm>
          <a:prstGeom prst="rect">
            <a:avLst/>
          </a:prstGeom>
        </p:spPr>
      </p:pic>
      <p:sp>
        <p:nvSpPr>
          <p:cNvPr id="7" name="TextBox 6">
            <a:extLst>
              <a:ext uri="{FF2B5EF4-FFF2-40B4-BE49-F238E27FC236}">
                <a16:creationId xmlns:a16="http://schemas.microsoft.com/office/drawing/2014/main" id="{5DDE6663-1C39-4621-A334-2202C69FF01E}"/>
              </a:ext>
            </a:extLst>
          </p:cNvPr>
          <p:cNvSpPr txBox="1"/>
          <p:nvPr/>
        </p:nvSpPr>
        <p:spPr>
          <a:xfrm>
            <a:off x="228152" y="2905144"/>
            <a:ext cx="1720801" cy="2262158"/>
          </a:xfrm>
          <a:prstGeom prst="rect">
            <a:avLst/>
          </a:prstGeom>
          <a:noFill/>
        </p:spPr>
        <p:txBody>
          <a:bodyPr wrap="square" rtlCol="0">
            <a:spAutoFit/>
          </a:bodyPr>
          <a:lstStyle/>
          <a:p>
            <a:r>
              <a:rPr lang="en-US" sz="1200" b="1" dirty="0">
                <a:solidFill>
                  <a:srgbClr val="FF6600"/>
                </a:solidFill>
                <a:latin typeface="Biome" panose="020B0502040204020203" pitchFamily="34" charset="0"/>
                <a:cs typeface="Biome" panose="020B0502040204020203" pitchFamily="34" charset="0"/>
              </a:rPr>
              <a:t>Why Do People Resist Change?</a:t>
            </a:r>
          </a:p>
          <a:p>
            <a:endParaRPr lang="en-US" sz="1200" b="1" dirty="0">
              <a:solidFill>
                <a:srgbClr val="FF6600"/>
              </a:solidFill>
              <a:latin typeface="Biome" panose="020B0502040204020203" pitchFamily="34" charset="0"/>
              <a:cs typeface="Biome" panose="020B0502040204020203" pitchFamily="34" charset="0"/>
            </a:endParaRP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Don’t understand it</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Fear of change</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No incentive</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Distrust</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Cling to habits</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Bad experience</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Peer pressure</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Lack of knowledge</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Stress in life</a:t>
            </a:r>
          </a:p>
          <a:p>
            <a:pPr marL="214313" indent="-214313">
              <a:buFont typeface="Arial" panose="020B0604020202020204" pitchFamily="34" charset="0"/>
              <a:buChar char="•"/>
            </a:pPr>
            <a:endParaRPr lang="en-US" sz="1050" dirty="0">
              <a:solidFill>
                <a:srgbClr val="FF6600"/>
              </a:solidFill>
              <a:latin typeface="Biome" panose="020B0502040204020203" pitchFamily="34" charset="0"/>
              <a:cs typeface="Biome" panose="020B0502040204020203" pitchFamily="34" charset="0"/>
            </a:endParaRPr>
          </a:p>
        </p:txBody>
      </p:sp>
      <p:pic>
        <p:nvPicPr>
          <p:cNvPr id="3" name="Picture 2" descr="A picture containing bird, flower&#10;&#10;Description automatically generated">
            <a:extLst>
              <a:ext uri="{FF2B5EF4-FFF2-40B4-BE49-F238E27FC236}">
                <a16:creationId xmlns:a16="http://schemas.microsoft.com/office/drawing/2014/main" id="{6D43C83C-8349-4F63-92A3-ECBFB66554AB}"/>
              </a:ext>
            </a:extLst>
          </p:cNvPr>
          <p:cNvPicPr>
            <a:picLocks noChangeAspect="1"/>
          </p:cNvPicPr>
          <p:nvPr/>
        </p:nvPicPr>
        <p:blipFill rotWithShape="1">
          <a:blip r:embed="rId5">
            <a:extLst>
              <a:ext uri="{28A0092B-C50C-407E-A947-70E740481C1C}">
                <a14:useLocalDpi xmlns:a14="http://schemas.microsoft.com/office/drawing/2010/main" val="0"/>
              </a:ext>
            </a:extLst>
          </a:blip>
          <a:srcRect b="21710"/>
          <a:stretch/>
        </p:blipFill>
        <p:spPr>
          <a:xfrm>
            <a:off x="2418457" y="3809172"/>
            <a:ext cx="6210987" cy="2112687"/>
          </a:xfrm>
          <a:prstGeom prst="rect">
            <a:avLst/>
          </a:prstGeom>
        </p:spPr>
      </p:pic>
    </p:spTree>
    <p:extLst>
      <p:ext uri="{BB962C8B-B14F-4D97-AF65-F5344CB8AC3E}">
        <p14:creationId xmlns:p14="http://schemas.microsoft.com/office/powerpoint/2010/main" val="3820057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169C6DC-AFD4-4C6C-B7EC-B6FE7939F711}"/>
              </a:ext>
            </a:extLst>
          </p:cNvPr>
          <p:cNvGrpSpPr/>
          <p:nvPr/>
        </p:nvGrpSpPr>
        <p:grpSpPr>
          <a:xfrm>
            <a:off x="0" y="1104679"/>
            <a:ext cx="2305213" cy="4896072"/>
            <a:chOff x="3669524" y="918813"/>
            <a:chExt cx="4226952" cy="4867227"/>
          </a:xfrm>
        </p:grpSpPr>
        <p:pic>
          <p:nvPicPr>
            <p:cNvPr id="13" name="Picture 12" descr="A close up of a logo&#10;&#10;Description automatically generated">
              <a:extLst>
                <a:ext uri="{FF2B5EF4-FFF2-40B4-BE49-F238E27FC236}">
                  <a16:creationId xmlns:a16="http://schemas.microsoft.com/office/drawing/2014/main" id="{742B2F74-B9CE-4C7F-B8DF-E5A0CEEE0314}"/>
                </a:ext>
              </a:extLst>
            </p:cNvPr>
            <p:cNvPicPr>
              <a:picLocks noChangeAspect="1"/>
            </p:cNvPicPr>
            <p:nvPr/>
          </p:nvPicPr>
          <p:blipFill rotWithShape="1">
            <a:blip r:embed="rId2">
              <a:extLst>
                <a:ext uri="{28A0092B-C50C-407E-A947-70E740481C1C}">
                  <a14:useLocalDpi xmlns:a14="http://schemas.microsoft.com/office/drawing/2010/main" val="0"/>
                </a:ext>
              </a:extLst>
            </a:blip>
            <a:srcRect b="3051"/>
            <a:stretch/>
          </p:blipFill>
          <p:spPr>
            <a:xfrm>
              <a:off x="4295524" y="918813"/>
              <a:ext cx="3600952" cy="4867227"/>
            </a:xfrm>
            <a:prstGeom prst="rect">
              <a:avLst/>
            </a:prstGeom>
          </p:spPr>
        </p:pic>
        <p:sp>
          <p:nvSpPr>
            <p:cNvPr id="14" name="Oval 13">
              <a:extLst>
                <a:ext uri="{FF2B5EF4-FFF2-40B4-BE49-F238E27FC236}">
                  <a16:creationId xmlns:a16="http://schemas.microsoft.com/office/drawing/2014/main" id="{4AE3C047-852D-45D2-9291-AA63FDCA7536}"/>
                </a:ext>
              </a:extLst>
            </p:cNvPr>
            <p:cNvSpPr/>
            <p:nvPr/>
          </p:nvSpPr>
          <p:spPr>
            <a:xfrm>
              <a:off x="3669524" y="1842052"/>
              <a:ext cx="3155347" cy="37371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 name="Rectangle 3">
            <a:extLst>
              <a:ext uri="{FF2B5EF4-FFF2-40B4-BE49-F238E27FC236}">
                <a16:creationId xmlns:a16="http://schemas.microsoft.com/office/drawing/2014/main" id="{F6BF1527-85A6-4722-A758-FE551A1A66C8}"/>
              </a:ext>
            </a:extLst>
          </p:cNvPr>
          <p:cNvSpPr/>
          <p:nvPr/>
        </p:nvSpPr>
        <p:spPr>
          <a:xfrm>
            <a:off x="2418457" y="1210315"/>
            <a:ext cx="6357795" cy="3365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0574" tIns="20574" rIns="20574" bIns="20574"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r>
              <a:rPr lang="en-US" sz="1800" dirty="0">
                <a:solidFill>
                  <a:schemeClr val="tx1"/>
                </a:solidFill>
              </a:rPr>
              <a:t>Managing resistance to change in an organization effectively involves understanding that there will be all types of resistance that you’ll run into. Some may seem logical, some more personal, but all of it is important and needs to be resolved.</a:t>
            </a:r>
          </a:p>
          <a:p>
            <a:pPr lvl="0"/>
            <a:endParaRPr lang="en-US" sz="1800" dirty="0">
              <a:solidFill>
                <a:schemeClr val="tx1"/>
              </a:solidFill>
            </a:endParaRPr>
          </a:p>
          <a:p>
            <a:pPr lvl="0"/>
            <a:r>
              <a:rPr lang="en-US" sz="1800" dirty="0">
                <a:solidFill>
                  <a:schemeClr val="tx1"/>
                </a:solidFill>
              </a:rPr>
              <a:t>Because there are so many different types of resistance to change, you need to be ready with several strategies for managing resistance to change in an organization. </a:t>
            </a:r>
          </a:p>
          <a:p>
            <a:pPr lvl="0"/>
            <a:endParaRPr lang="en-US" sz="1800" dirty="0">
              <a:solidFill>
                <a:schemeClr val="tx1"/>
              </a:solidFill>
            </a:endParaRPr>
          </a:p>
          <a:p>
            <a:pPr lvl="0"/>
            <a:r>
              <a:rPr lang="en-US" sz="1800" dirty="0">
                <a:solidFill>
                  <a:schemeClr val="tx1"/>
                </a:solidFill>
              </a:rPr>
              <a:t>Some strategies may work better for certain types of resistance than others. </a:t>
            </a:r>
          </a:p>
          <a:p>
            <a:pPr lvl="0"/>
            <a:endParaRPr lang="en-US" sz="1800" dirty="0">
              <a:solidFill>
                <a:schemeClr val="tx1"/>
              </a:solidFill>
            </a:endParaRPr>
          </a:p>
        </p:txBody>
      </p:sp>
      <p:sp>
        <p:nvSpPr>
          <p:cNvPr id="7" name="TextBox 6">
            <a:extLst>
              <a:ext uri="{FF2B5EF4-FFF2-40B4-BE49-F238E27FC236}">
                <a16:creationId xmlns:a16="http://schemas.microsoft.com/office/drawing/2014/main" id="{5DDE6663-1C39-4621-A334-2202C69FF01E}"/>
              </a:ext>
            </a:extLst>
          </p:cNvPr>
          <p:cNvSpPr txBox="1"/>
          <p:nvPr/>
        </p:nvSpPr>
        <p:spPr>
          <a:xfrm>
            <a:off x="228152" y="2905144"/>
            <a:ext cx="1720801" cy="1777410"/>
          </a:xfrm>
          <a:prstGeom prst="rect">
            <a:avLst/>
          </a:prstGeom>
          <a:noFill/>
        </p:spPr>
        <p:txBody>
          <a:bodyPr wrap="square" rtlCol="0">
            <a:spAutoFit/>
          </a:bodyPr>
          <a:lstStyle/>
          <a:p>
            <a:r>
              <a:rPr lang="en-US" sz="1200" b="1" dirty="0">
                <a:solidFill>
                  <a:srgbClr val="FF6600"/>
                </a:solidFill>
                <a:latin typeface="Biome" panose="020B0502040204020203" pitchFamily="34" charset="0"/>
                <a:cs typeface="Biome" panose="020B0502040204020203" pitchFamily="34" charset="0"/>
              </a:rPr>
              <a:t>Lewin Force Field Analysis</a:t>
            </a:r>
          </a:p>
          <a:p>
            <a:endParaRPr lang="en-US" sz="1200" b="1" dirty="0">
              <a:solidFill>
                <a:srgbClr val="FF6600"/>
              </a:solidFill>
              <a:latin typeface="Biome" panose="020B0502040204020203" pitchFamily="34" charset="0"/>
              <a:cs typeface="Biome" panose="020B0502040204020203" pitchFamily="34" charset="0"/>
            </a:endParaRPr>
          </a:p>
          <a:p>
            <a:r>
              <a:rPr lang="en-US" sz="1050" dirty="0">
                <a:solidFill>
                  <a:srgbClr val="FF6600"/>
                </a:solidFill>
                <a:latin typeface="Biome" panose="020B0502040204020203" pitchFamily="34" charset="0"/>
                <a:cs typeface="Biome" panose="020B0502040204020203" pitchFamily="34" charset="0"/>
              </a:rPr>
              <a:t>You need to mitigate restraining (resisting) forces and create more driving (positive) forces for a change project to be successful.</a:t>
            </a:r>
          </a:p>
        </p:txBody>
      </p:sp>
      <p:grpSp>
        <p:nvGrpSpPr>
          <p:cNvPr id="10" name="Group 9">
            <a:extLst>
              <a:ext uri="{FF2B5EF4-FFF2-40B4-BE49-F238E27FC236}">
                <a16:creationId xmlns:a16="http://schemas.microsoft.com/office/drawing/2014/main" id="{A5AB4674-CDFD-4010-AB1C-6AC04961C122}"/>
              </a:ext>
            </a:extLst>
          </p:cNvPr>
          <p:cNvGrpSpPr/>
          <p:nvPr/>
        </p:nvGrpSpPr>
        <p:grpSpPr>
          <a:xfrm>
            <a:off x="380384" y="2214547"/>
            <a:ext cx="960034" cy="452486"/>
            <a:chOff x="421164" y="1901603"/>
            <a:chExt cx="1567236" cy="689999"/>
          </a:xfrm>
        </p:grpSpPr>
        <p:pic>
          <p:nvPicPr>
            <p:cNvPr id="6" name="Graphic 5" descr="Chevron arrows">
              <a:extLst>
                <a:ext uri="{FF2B5EF4-FFF2-40B4-BE49-F238E27FC236}">
                  <a16:creationId xmlns:a16="http://schemas.microsoft.com/office/drawing/2014/main" id="{EC01AC2D-B750-48CE-B99C-26550D73AE8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298401" y="1901603"/>
              <a:ext cx="689999" cy="689999"/>
            </a:xfrm>
            <a:prstGeom prst="rect">
              <a:avLst/>
            </a:prstGeom>
          </p:spPr>
        </p:pic>
        <p:pic>
          <p:nvPicPr>
            <p:cNvPr id="2" name="Graphic 1" descr="Chevron Arrows">
              <a:extLst>
                <a:ext uri="{FF2B5EF4-FFF2-40B4-BE49-F238E27FC236}">
                  <a16:creationId xmlns:a16="http://schemas.microsoft.com/office/drawing/2014/main" id="{8E1977E1-58A0-4CF0-B66F-9A9E66891D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1164" y="1901603"/>
              <a:ext cx="689999" cy="689999"/>
            </a:xfrm>
            <a:prstGeom prst="rect">
              <a:avLst/>
            </a:prstGeom>
          </p:spPr>
        </p:pic>
        <p:sp>
          <p:nvSpPr>
            <p:cNvPr id="5" name="Rectangle 4">
              <a:extLst>
                <a:ext uri="{FF2B5EF4-FFF2-40B4-BE49-F238E27FC236}">
                  <a16:creationId xmlns:a16="http://schemas.microsoft.com/office/drawing/2014/main" id="{DA17EB26-2BA5-4728-BFCB-F54733E737F0}"/>
                </a:ext>
              </a:extLst>
            </p:cNvPr>
            <p:cNvSpPr/>
            <p:nvPr/>
          </p:nvSpPr>
          <p:spPr>
            <a:xfrm>
              <a:off x="1142912" y="1965401"/>
              <a:ext cx="136578" cy="55145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Tree>
    <p:extLst>
      <p:ext uri="{BB962C8B-B14F-4D97-AF65-F5344CB8AC3E}">
        <p14:creationId xmlns:p14="http://schemas.microsoft.com/office/powerpoint/2010/main" val="3875348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169C6DC-AFD4-4C6C-B7EC-B6FE7939F711}"/>
              </a:ext>
            </a:extLst>
          </p:cNvPr>
          <p:cNvGrpSpPr/>
          <p:nvPr/>
        </p:nvGrpSpPr>
        <p:grpSpPr>
          <a:xfrm>
            <a:off x="0" y="1104679"/>
            <a:ext cx="2305213" cy="4896072"/>
            <a:chOff x="3669524" y="918813"/>
            <a:chExt cx="4226952" cy="4867227"/>
          </a:xfrm>
        </p:grpSpPr>
        <p:pic>
          <p:nvPicPr>
            <p:cNvPr id="13" name="Picture 12" descr="A close up of a logo&#10;&#10;Description automatically generated">
              <a:extLst>
                <a:ext uri="{FF2B5EF4-FFF2-40B4-BE49-F238E27FC236}">
                  <a16:creationId xmlns:a16="http://schemas.microsoft.com/office/drawing/2014/main" id="{742B2F74-B9CE-4C7F-B8DF-E5A0CEEE0314}"/>
                </a:ext>
              </a:extLst>
            </p:cNvPr>
            <p:cNvPicPr>
              <a:picLocks noChangeAspect="1"/>
            </p:cNvPicPr>
            <p:nvPr/>
          </p:nvPicPr>
          <p:blipFill rotWithShape="1">
            <a:blip r:embed="rId2">
              <a:extLst>
                <a:ext uri="{28A0092B-C50C-407E-A947-70E740481C1C}">
                  <a14:useLocalDpi xmlns:a14="http://schemas.microsoft.com/office/drawing/2010/main" val="0"/>
                </a:ext>
              </a:extLst>
            </a:blip>
            <a:srcRect b="3051"/>
            <a:stretch/>
          </p:blipFill>
          <p:spPr>
            <a:xfrm>
              <a:off x="4295524" y="918813"/>
              <a:ext cx="3600952" cy="4867227"/>
            </a:xfrm>
            <a:prstGeom prst="rect">
              <a:avLst/>
            </a:prstGeom>
          </p:spPr>
        </p:pic>
        <p:sp>
          <p:nvSpPr>
            <p:cNvPr id="14" name="Oval 13">
              <a:extLst>
                <a:ext uri="{FF2B5EF4-FFF2-40B4-BE49-F238E27FC236}">
                  <a16:creationId xmlns:a16="http://schemas.microsoft.com/office/drawing/2014/main" id="{4AE3C047-852D-45D2-9291-AA63FDCA7536}"/>
                </a:ext>
              </a:extLst>
            </p:cNvPr>
            <p:cNvSpPr/>
            <p:nvPr/>
          </p:nvSpPr>
          <p:spPr>
            <a:xfrm>
              <a:off x="3669524" y="1842052"/>
              <a:ext cx="3155347" cy="37371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 name="Rectangle 3">
            <a:extLst>
              <a:ext uri="{FF2B5EF4-FFF2-40B4-BE49-F238E27FC236}">
                <a16:creationId xmlns:a16="http://schemas.microsoft.com/office/drawing/2014/main" id="{F6BF1527-85A6-4722-A758-FE551A1A66C8}"/>
              </a:ext>
            </a:extLst>
          </p:cNvPr>
          <p:cNvSpPr/>
          <p:nvPr/>
        </p:nvSpPr>
        <p:spPr>
          <a:xfrm>
            <a:off x="2418457" y="1210316"/>
            <a:ext cx="6357795" cy="37348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0574" tIns="20574" rIns="20574" bIns="20574"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r>
              <a:rPr lang="en-US" sz="2400" b="1" dirty="0">
                <a:solidFill>
                  <a:schemeClr val="tx1"/>
                </a:solidFill>
              </a:rPr>
              <a:t>1. Seek Out &amp; Listen to Feedback</a:t>
            </a:r>
          </a:p>
          <a:p>
            <a:pPr lvl="0"/>
            <a:endParaRPr lang="en-US" sz="1800" dirty="0">
              <a:solidFill>
                <a:schemeClr val="tx1"/>
              </a:solidFill>
            </a:endParaRPr>
          </a:p>
          <a:p>
            <a:pPr lvl="0"/>
            <a:r>
              <a:rPr lang="en-US" sz="1800" dirty="0">
                <a:solidFill>
                  <a:schemeClr val="tx1"/>
                </a:solidFill>
              </a:rPr>
              <a:t>You want to invite feedback to help you uncover resistance that may not be expressed vocally in a meeting. Not all people are outspoken, and they may keep their resistance quiet.</a:t>
            </a:r>
          </a:p>
          <a:p>
            <a:pPr lvl="0"/>
            <a:endParaRPr lang="en-US" sz="1800" dirty="0">
              <a:solidFill>
                <a:schemeClr val="tx1"/>
              </a:solidFill>
            </a:endParaRPr>
          </a:p>
          <a:p>
            <a:pPr lvl="0"/>
            <a:r>
              <a:rPr lang="en-US" sz="1800" dirty="0">
                <a:solidFill>
                  <a:schemeClr val="tx1"/>
                </a:solidFill>
              </a:rPr>
              <a:t>But quiet resistance can be just as damaging to a project as more vocal resistance.</a:t>
            </a:r>
          </a:p>
          <a:p>
            <a:pPr lvl="0"/>
            <a:endParaRPr lang="en-US" sz="1800" dirty="0">
              <a:solidFill>
                <a:schemeClr val="tx1"/>
              </a:solidFill>
            </a:endParaRPr>
          </a:p>
          <a:p>
            <a:pPr lvl="0"/>
            <a:r>
              <a:rPr lang="en-US" sz="1800" dirty="0">
                <a:solidFill>
                  <a:schemeClr val="tx1"/>
                </a:solidFill>
              </a:rPr>
              <a:t>Give people a chance to voice their input and feel heard. Just being heard is sometimes all a person wants. </a:t>
            </a:r>
          </a:p>
          <a:p>
            <a:pPr lvl="0"/>
            <a:endParaRPr lang="en-US" sz="1800" dirty="0">
              <a:solidFill>
                <a:schemeClr val="tx1"/>
              </a:solidFill>
            </a:endParaRPr>
          </a:p>
          <a:p>
            <a:pPr lvl="0"/>
            <a:r>
              <a:rPr lang="en-US" sz="1800" dirty="0">
                <a:solidFill>
                  <a:schemeClr val="tx1"/>
                </a:solidFill>
              </a:rPr>
              <a:t>Listen to feedback carefully so you can properly address concerns. </a:t>
            </a:r>
          </a:p>
        </p:txBody>
      </p:sp>
      <p:sp>
        <p:nvSpPr>
          <p:cNvPr id="6" name="Rectangle 5">
            <a:extLst>
              <a:ext uri="{FF2B5EF4-FFF2-40B4-BE49-F238E27FC236}">
                <a16:creationId xmlns:a16="http://schemas.microsoft.com/office/drawing/2014/main" id="{1533EF0F-278D-4C16-8680-0BD6199A9E82}"/>
              </a:ext>
            </a:extLst>
          </p:cNvPr>
          <p:cNvSpPr/>
          <p:nvPr/>
        </p:nvSpPr>
        <p:spPr>
          <a:xfrm>
            <a:off x="2027582" y="1293191"/>
            <a:ext cx="277631" cy="257529"/>
          </a:xfrm>
          <a:prstGeom prst="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Graphic 4" descr="Magnifying glass">
            <a:extLst>
              <a:ext uri="{FF2B5EF4-FFF2-40B4-BE49-F238E27FC236}">
                <a16:creationId xmlns:a16="http://schemas.microsoft.com/office/drawing/2014/main" id="{EDB42080-2A07-4A1B-9784-1EBF921D6B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7501" y="2075396"/>
            <a:ext cx="685800" cy="685800"/>
          </a:xfrm>
          <a:prstGeom prst="rect">
            <a:avLst/>
          </a:prstGeom>
        </p:spPr>
      </p:pic>
      <p:sp>
        <p:nvSpPr>
          <p:cNvPr id="7" name="TextBox 6">
            <a:extLst>
              <a:ext uri="{FF2B5EF4-FFF2-40B4-BE49-F238E27FC236}">
                <a16:creationId xmlns:a16="http://schemas.microsoft.com/office/drawing/2014/main" id="{BC0E93A0-E5EC-4C27-A0F7-BFFABF7C168A}"/>
              </a:ext>
            </a:extLst>
          </p:cNvPr>
          <p:cNvSpPr txBox="1"/>
          <p:nvPr/>
        </p:nvSpPr>
        <p:spPr>
          <a:xfrm>
            <a:off x="228152" y="2905145"/>
            <a:ext cx="1720801" cy="1754326"/>
          </a:xfrm>
          <a:prstGeom prst="rect">
            <a:avLst/>
          </a:prstGeom>
          <a:noFill/>
        </p:spPr>
        <p:txBody>
          <a:bodyPr wrap="square" rtlCol="0">
            <a:spAutoFit/>
          </a:bodyPr>
          <a:lstStyle/>
          <a:p>
            <a:r>
              <a:rPr lang="en-US" sz="1200" b="1" dirty="0">
                <a:solidFill>
                  <a:srgbClr val="FF6600"/>
                </a:solidFill>
                <a:latin typeface="Biome" panose="020B0502040204020203" pitchFamily="34" charset="0"/>
                <a:cs typeface="Biome" panose="020B0502040204020203" pitchFamily="34" charset="0"/>
              </a:rPr>
              <a:t>Find Resistance</a:t>
            </a:r>
          </a:p>
          <a:p>
            <a:endParaRPr lang="en-US" sz="1200" b="1" dirty="0">
              <a:solidFill>
                <a:srgbClr val="FF6600"/>
              </a:solidFill>
              <a:latin typeface="Biome" panose="020B0502040204020203" pitchFamily="34" charset="0"/>
              <a:cs typeface="Biome" panose="020B0502040204020203" pitchFamily="34" charset="0"/>
            </a:endParaRP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Invite Feedback</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Observe Behavior</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Ask Co-workers</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Ask Managers</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Survey Employees</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Look for Non-Participants</a:t>
            </a:r>
          </a:p>
          <a:p>
            <a:pPr marL="214313" indent="-214313">
              <a:buFont typeface="Arial" panose="020B0604020202020204" pitchFamily="34" charset="0"/>
              <a:buChar char="•"/>
            </a:pPr>
            <a:endParaRPr lang="en-US" sz="1050" dirty="0">
              <a:solidFill>
                <a:srgbClr val="FF6600"/>
              </a:solidFill>
              <a:latin typeface="Biome" panose="020B0502040204020203" pitchFamily="34" charset="0"/>
              <a:cs typeface="Biome" panose="020B0502040204020203" pitchFamily="34" charset="0"/>
            </a:endParaRPr>
          </a:p>
        </p:txBody>
      </p:sp>
    </p:spTree>
    <p:extLst>
      <p:ext uri="{BB962C8B-B14F-4D97-AF65-F5344CB8AC3E}">
        <p14:creationId xmlns:p14="http://schemas.microsoft.com/office/powerpoint/2010/main" val="4105524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169C6DC-AFD4-4C6C-B7EC-B6FE7939F711}"/>
              </a:ext>
            </a:extLst>
          </p:cNvPr>
          <p:cNvGrpSpPr/>
          <p:nvPr/>
        </p:nvGrpSpPr>
        <p:grpSpPr>
          <a:xfrm>
            <a:off x="0" y="1104679"/>
            <a:ext cx="2305213" cy="4896072"/>
            <a:chOff x="3669524" y="918813"/>
            <a:chExt cx="4226952" cy="4867227"/>
          </a:xfrm>
        </p:grpSpPr>
        <p:pic>
          <p:nvPicPr>
            <p:cNvPr id="13" name="Picture 12" descr="A close up of a logo&#10;&#10;Description automatically generated">
              <a:extLst>
                <a:ext uri="{FF2B5EF4-FFF2-40B4-BE49-F238E27FC236}">
                  <a16:creationId xmlns:a16="http://schemas.microsoft.com/office/drawing/2014/main" id="{742B2F74-B9CE-4C7F-B8DF-E5A0CEEE0314}"/>
                </a:ext>
              </a:extLst>
            </p:cNvPr>
            <p:cNvPicPr>
              <a:picLocks noChangeAspect="1"/>
            </p:cNvPicPr>
            <p:nvPr/>
          </p:nvPicPr>
          <p:blipFill rotWithShape="1">
            <a:blip r:embed="rId2">
              <a:extLst>
                <a:ext uri="{28A0092B-C50C-407E-A947-70E740481C1C}">
                  <a14:useLocalDpi xmlns:a14="http://schemas.microsoft.com/office/drawing/2010/main" val="0"/>
                </a:ext>
              </a:extLst>
            </a:blip>
            <a:srcRect b="3051"/>
            <a:stretch/>
          </p:blipFill>
          <p:spPr>
            <a:xfrm>
              <a:off x="4295524" y="918813"/>
              <a:ext cx="3600952" cy="4867227"/>
            </a:xfrm>
            <a:prstGeom prst="rect">
              <a:avLst/>
            </a:prstGeom>
          </p:spPr>
        </p:pic>
        <p:sp>
          <p:nvSpPr>
            <p:cNvPr id="14" name="Oval 13">
              <a:extLst>
                <a:ext uri="{FF2B5EF4-FFF2-40B4-BE49-F238E27FC236}">
                  <a16:creationId xmlns:a16="http://schemas.microsoft.com/office/drawing/2014/main" id="{4AE3C047-852D-45D2-9291-AA63FDCA7536}"/>
                </a:ext>
              </a:extLst>
            </p:cNvPr>
            <p:cNvSpPr/>
            <p:nvPr/>
          </p:nvSpPr>
          <p:spPr>
            <a:xfrm>
              <a:off x="3669524" y="1842052"/>
              <a:ext cx="3155347" cy="37371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 name="Rectangle 3">
            <a:extLst>
              <a:ext uri="{FF2B5EF4-FFF2-40B4-BE49-F238E27FC236}">
                <a16:creationId xmlns:a16="http://schemas.microsoft.com/office/drawing/2014/main" id="{F6BF1527-85A6-4722-A758-FE551A1A66C8}"/>
              </a:ext>
            </a:extLst>
          </p:cNvPr>
          <p:cNvSpPr/>
          <p:nvPr/>
        </p:nvSpPr>
        <p:spPr>
          <a:xfrm>
            <a:off x="2418457" y="1210315"/>
            <a:ext cx="6357795" cy="31808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0574" tIns="20574" rIns="20574" bIns="20574"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r>
              <a:rPr lang="en-US" sz="2400" b="1" dirty="0">
                <a:solidFill>
                  <a:schemeClr val="tx1"/>
                </a:solidFill>
              </a:rPr>
              <a:t>2. Communicate &amp; Address Concerns</a:t>
            </a:r>
          </a:p>
          <a:p>
            <a:pPr lvl="0"/>
            <a:endParaRPr lang="en-US" sz="1800" dirty="0">
              <a:solidFill>
                <a:schemeClr val="tx1"/>
              </a:solidFill>
            </a:endParaRPr>
          </a:p>
          <a:p>
            <a:pPr lvl="0"/>
            <a:r>
              <a:rPr lang="en-US" sz="1800" dirty="0">
                <a:solidFill>
                  <a:schemeClr val="tx1"/>
                </a:solidFill>
              </a:rPr>
              <a:t>Proactive communications help resolve resistance that comes from being in the dark about aspects of the change project. </a:t>
            </a:r>
          </a:p>
          <a:p>
            <a:pPr lvl="0"/>
            <a:endParaRPr lang="en-US" sz="1800" dirty="0">
              <a:solidFill>
                <a:schemeClr val="tx1"/>
              </a:solidFill>
            </a:endParaRPr>
          </a:p>
          <a:p>
            <a:pPr lvl="0"/>
            <a:r>
              <a:rPr lang="en-US" sz="1800" dirty="0">
                <a:solidFill>
                  <a:schemeClr val="tx1"/>
                </a:solidFill>
              </a:rPr>
              <a:t>When people don’t know what’s going on, they often assume the worst and resistance can solidify as a result.</a:t>
            </a:r>
          </a:p>
          <a:p>
            <a:pPr lvl="0"/>
            <a:endParaRPr lang="en-US" sz="1800" dirty="0">
              <a:solidFill>
                <a:schemeClr val="tx1"/>
              </a:solidFill>
            </a:endParaRPr>
          </a:p>
          <a:p>
            <a:pPr lvl="0"/>
            <a:r>
              <a:rPr lang="en-US" sz="1800" dirty="0">
                <a:solidFill>
                  <a:schemeClr val="tx1"/>
                </a:solidFill>
              </a:rPr>
              <a:t>You want to communicate proactively with the entire team, with departments that may be more resistant, and one-on-one to address specific concerns individuals have. </a:t>
            </a:r>
          </a:p>
        </p:txBody>
      </p:sp>
      <p:pic>
        <p:nvPicPr>
          <p:cNvPr id="2" name="Graphic 1" descr="Rating">
            <a:extLst>
              <a:ext uri="{FF2B5EF4-FFF2-40B4-BE49-F238E27FC236}">
                <a16:creationId xmlns:a16="http://schemas.microsoft.com/office/drawing/2014/main" id="{05D8CB77-DC55-4764-9213-2CE607DFB3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17501" y="2075396"/>
            <a:ext cx="685800" cy="685800"/>
          </a:xfrm>
          <a:prstGeom prst="rect">
            <a:avLst/>
          </a:prstGeom>
        </p:spPr>
      </p:pic>
      <p:sp>
        <p:nvSpPr>
          <p:cNvPr id="3" name="TextBox 2">
            <a:extLst>
              <a:ext uri="{FF2B5EF4-FFF2-40B4-BE49-F238E27FC236}">
                <a16:creationId xmlns:a16="http://schemas.microsoft.com/office/drawing/2014/main" id="{AE522473-AC7F-472C-B32E-7DB749494677}"/>
              </a:ext>
            </a:extLst>
          </p:cNvPr>
          <p:cNvSpPr txBox="1"/>
          <p:nvPr/>
        </p:nvSpPr>
        <p:spPr>
          <a:xfrm>
            <a:off x="228152" y="2905145"/>
            <a:ext cx="1720801" cy="1592744"/>
          </a:xfrm>
          <a:prstGeom prst="rect">
            <a:avLst/>
          </a:prstGeom>
          <a:noFill/>
        </p:spPr>
        <p:txBody>
          <a:bodyPr wrap="square" rtlCol="0">
            <a:spAutoFit/>
          </a:bodyPr>
          <a:lstStyle/>
          <a:p>
            <a:r>
              <a:rPr lang="en-US" sz="1200" b="1" dirty="0">
                <a:solidFill>
                  <a:srgbClr val="FF6600"/>
                </a:solidFill>
                <a:latin typeface="Biome" panose="020B0502040204020203" pitchFamily="34" charset="0"/>
                <a:cs typeface="Biome" panose="020B0502040204020203" pitchFamily="34" charset="0"/>
              </a:rPr>
              <a:t>Communication</a:t>
            </a:r>
          </a:p>
          <a:p>
            <a:endParaRPr lang="en-US" sz="1200" b="1" dirty="0">
              <a:solidFill>
                <a:srgbClr val="FF6600"/>
              </a:solidFill>
              <a:latin typeface="Biome" panose="020B0502040204020203" pitchFamily="34" charset="0"/>
              <a:cs typeface="Biome" panose="020B0502040204020203" pitchFamily="34" charset="0"/>
            </a:endParaRP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Entire organization</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Resisting Departments</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One-on-one with individuals that are resistant</a:t>
            </a:r>
          </a:p>
          <a:p>
            <a:pPr marL="214313" indent="-214313">
              <a:buFont typeface="Arial" panose="020B0604020202020204" pitchFamily="34" charset="0"/>
              <a:buChar char="•"/>
            </a:pPr>
            <a:endParaRPr lang="en-US" sz="1050" dirty="0">
              <a:solidFill>
                <a:srgbClr val="FF6600"/>
              </a:solidFill>
              <a:latin typeface="Biome" panose="020B0502040204020203" pitchFamily="34" charset="0"/>
              <a:cs typeface="Biome" panose="020B0502040204020203" pitchFamily="34" charset="0"/>
            </a:endParaRPr>
          </a:p>
        </p:txBody>
      </p:sp>
      <p:sp>
        <p:nvSpPr>
          <p:cNvPr id="5" name="Rectangle 4">
            <a:extLst>
              <a:ext uri="{FF2B5EF4-FFF2-40B4-BE49-F238E27FC236}">
                <a16:creationId xmlns:a16="http://schemas.microsoft.com/office/drawing/2014/main" id="{81CF4994-FAEB-467A-9712-2022A9109C7B}"/>
              </a:ext>
            </a:extLst>
          </p:cNvPr>
          <p:cNvSpPr/>
          <p:nvPr/>
        </p:nvSpPr>
        <p:spPr>
          <a:xfrm>
            <a:off x="2027582" y="1293191"/>
            <a:ext cx="277631" cy="257529"/>
          </a:xfrm>
          <a:prstGeom prst="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669204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169C6DC-AFD4-4C6C-B7EC-B6FE7939F711}"/>
              </a:ext>
            </a:extLst>
          </p:cNvPr>
          <p:cNvGrpSpPr/>
          <p:nvPr/>
        </p:nvGrpSpPr>
        <p:grpSpPr>
          <a:xfrm>
            <a:off x="0" y="1104679"/>
            <a:ext cx="2305213" cy="4896072"/>
            <a:chOff x="3669524" y="918813"/>
            <a:chExt cx="4226952" cy="4867227"/>
          </a:xfrm>
        </p:grpSpPr>
        <p:pic>
          <p:nvPicPr>
            <p:cNvPr id="13" name="Picture 12" descr="A close up of a logo&#10;&#10;Description automatically generated">
              <a:extLst>
                <a:ext uri="{FF2B5EF4-FFF2-40B4-BE49-F238E27FC236}">
                  <a16:creationId xmlns:a16="http://schemas.microsoft.com/office/drawing/2014/main" id="{742B2F74-B9CE-4C7F-B8DF-E5A0CEEE0314}"/>
                </a:ext>
              </a:extLst>
            </p:cNvPr>
            <p:cNvPicPr>
              <a:picLocks noChangeAspect="1"/>
            </p:cNvPicPr>
            <p:nvPr/>
          </p:nvPicPr>
          <p:blipFill rotWithShape="1">
            <a:blip r:embed="rId2">
              <a:extLst>
                <a:ext uri="{28A0092B-C50C-407E-A947-70E740481C1C}">
                  <a14:useLocalDpi xmlns:a14="http://schemas.microsoft.com/office/drawing/2010/main" val="0"/>
                </a:ext>
              </a:extLst>
            </a:blip>
            <a:srcRect b="3051"/>
            <a:stretch/>
          </p:blipFill>
          <p:spPr>
            <a:xfrm>
              <a:off x="4295524" y="918813"/>
              <a:ext cx="3600952" cy="4867227"/>
            </a:xfrm>
            <a:prstGeom prst="rect">
              <a:avLst/>
            </a:prstGeom>
          </p:spPr>
        </p:pic>
        <p:sp>
          <p:nvSpPr>
            <p:cNvPr id="14" name="Oval 13">
              <a:extLst>
                <a:ext uri="{FF2B5EF4-FFF2-40B4-BE49-F238E27FC236}">
                  <a16:creationId xmlns:a16="http://schemas.microsoft.com/office/drawing/2014/main" id="{4AE3C047-852D-45D2-9291-AA63FDCA7536}"/>
                </a:ext>
              </a:extLst>
            </p:cNvPr>
            <p:cNvSpPr/>
            <p:nvPr/>
          </p:nvSpPr>
          <p:spPr>
            <a:xfrm>
              <a:off x="3669524" y="1842052"/>
              <a:ext cx="3155347" cy="37371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 name="Rectangle 3">
            <a:extLst>
              <a:ext uri="{FF2B5EF4-FFF2-40B4-BE49-F238E27FC236}">
                <a16:creationId xmlns:a16="http://schemas.microsoft.com/office/drawing/2014/main" id="{F6BF1527-85A6-4722-A758-FE551A1A66C8}"/>
              </a:ext>
            </a:extLst>
          </p:cNvPr>
          <p:cNvSpPr/>
          <p:nvPr/>
        </p:nvSpPr>
        <p:spPr>
          <a:xfrm>
            <a:off x="2418457" y="1210316"/>
            <a:ext cx="6357795" cy="3457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0574" tIns="20574" rIns="20574" bIns="20574"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r>
              <a:rPr lang="en-US" sz="2400" b="1" dirty="0">
                <a:solidFill>
                  <a:schemeClr val="tx1"/>
                </a:solidFill>
              </a:rPr>
              <a:t>3. Invite Participation</a:t>
            </a:r>
          </a:p>
          <a:p>
            <a:pPr lvl="0"/>
            <a:endParaRPr lang="en-US" sz="1800" dirty="0">
              <a:solidFill>
                <a:schemeClr val="tx1"/>
              </a:solidFill>
            </a:endParaRPr>
          </a:p>
          <a:p>
            <a:pPr lvl="0"/>
            <a:r>
              <a:rPr lang="en-US" sz="1800" dirty="0">
                <a:solidFill>
                  <a:schemeClr val="tx1"/>
                </a:solidFill>
              </a:rPr>
              <a:t>You can resolve certain types of resistance by inviting people to participate in the change process. </a:t>
            </a:r>
          </a:p>
          <a:p>
            <a:pPr lvl="0"/>
            <a:endParaRPr lang="en-US" sz="1800" dirty="0">
              <a:solidFill>
                <a:schemeClr val="tx1"/>
              </a:solidFill>
            </a:endParaRPr>
          </a:p>
          <a:p>
            <a:pPr lvl="0"/>
            <a:r>
              <a:rPr lang="en-US" sz="1800" dirty="0">
                <a:solidFill>
                  <a:schemeClr val="tx1"/>
                </a:solidFill>
              </a:rPr>
              <a:t>Sometimes all it takes is making someone feel like part of the team and that their opinion matters to resolve their resistance.</a:t>
            </a:r>
          </a:p>
          <a:p>
            <a:pPr lvl="0"/>
            <a:endParaRPr lang="en-US" sz="1800" dirty="0">
              <a:solidFill>
                <a:schemeClr val="tx1"/>
              </a:solidFill>
            </a:endParaRPr>
          </a:p>
          <a:p>
            <a:pPr lvl="0"/>
            <a:endParaRPr lang="en-US" sz="1800" dirty="0">
              <a:solidFill>
                <a:schemeClr val="tx1"/>
              </a:solidFill>
            </a:endParaRPr>
          </a:p>
          <a:p>
            <a:pPr lvl="0"/>
            <a:r>
              <a:rPr lang="en-US" sz="1800" dirty="0">
                <a:solidFill>
                  <a:schemeClr val="tx1"/>
                </a:solidFill>
              </a:rPr>
              <a:t>Invite resisting individuals to be in the Change Champions Network, to attend a committee meeting, or celebrate a milestone achievement.</a:t>
            </a:r>
          </a:p>
        </p:txBody>
      </p:sp>
      <p:sp>
        <p:nvSpPr>
          <p:cNvPr id="3" name="TextBox 2">
            <a:extLst>
              <a:ext uri="{FF2B5EF4-FFF2-40B4-BE49-F238E27FC236}">
                <a16:creationId xmlns:a16="http://schemas.microsoft.com/office/drawing/2014/main" id="{AE522473-AC7F-472C-B32E-7DB749494677}"/>
              </a:ext>
            </a:extLst>
          </p:cNvPr>
          <p:cNvSpPr txBox="1"/>
          <p:nvPr/>
        </p:nvSpPr>
        <p:spPr>
          <a:xfrm>
            <a:off x="228152" y="2905145"/>
            <a:ext cx="1720801" cy="2423740"/>
          </a:xfrm>
          <a:prstGeom prst="rect">
            <a:avLst/>
          </a:prstGeom>
          <a:noFill/>
        </p:spPr>
        <p:txBody>
          <a:bodyPr wrap="square" rtlCol="0">
            <a:spAutoFit/>
          </a:bodyPr>
          <a:lstStyle/>
          <a:p>
            <a:r>
              <a:rPr lang="en-US" sz="1200" b="1" dirty="0">
                <a:solidFill>
                  <a:srgbClr val="FF6600"/>
                </a:solidFill>
                <a:latin typeface="Biome" panose="020B0502040204020203" pitchFamily="34" charset="0"/>
                <a:cs typeface="Biome" panose="020B0502040204020203" pitchFamily="34" charset="0"/>
              </a:rPr>
              <a:t>Ideas for Participation</a:t>
            </a:r>
          </a:p>
          <a:p>
            <a:endParaRPr lang="en-US" sz="1200" b="1" dirty="0">
              <a:solidFill>
                <a:srgbClr val="FF6600"/>
              </a:solidFill>
              <a:latin typeface="Biome" panose="020B0502040204020203" pitchFamily="34" charset="0"/>
              <a:cs typeface="Biome" panose="020B0502040204020203" pitchFamily="34" charset="0"/>
            </a:endParaRP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Champions Network</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Milestone Celebration</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Committee Meeting</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Beta Testing New Process</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Help Surveying Others</a:t>
            </a:r>
          </a:p>
          <a:p>
            <a:pPr marL="214313" indent="-214313">
              <a:buFont typeface="Arial" panose="020B0604020202020204" pitchFamily="34" charset="0"/>
              <a:buChar char="•"/>
            </a:pPr>
            <a:endParaRPr lang="en-US" sz="1050" dirty="0">
              <a:solidFill>
                <a:srgbClr val="FF6600"/>
              </a:solidFill>
              <a:latin typeface="Biome" panose="020B0502040204020203" pitchFamily="34" charset="0"/>
              <a:cs typeface="Biome" panose="020B0502040204020203" pitchFamily="34" charset="0"/>
            </a:endParaRPr>
          </a:p>
        </p:txBody>
      </p:sp>
      <p:sp>
        <p:nvSpPr>
          <p:cNvPr id="6" name="Rectangle 5">
            <a:extLst>
              <a:ext uri="{FF2B5EF4-FFF2-40B4-BE49-F238E27FC236}">
                <a16:creationId xmlns:a16="http://schemas.microsoft.com/office/drawing/2014/main" id="{465DFFD9-36B8-4E71-9968-A1529DEB2AA1}"/>
              </a:ext>
            </a:extLst>
          </p:cNvPr>
          <p:cNvSpPr/>
          <p:nvPr/>
        </p:nvSpPr>
        <p:spPr>
          <a:xfrm>
            <a:off x="2027582" y="1293191"/>
            <a:ext cx="277631" cy="257529"/>
          </a:xfrm>
          <a:prstGeom prst="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7" name="Graphic 6" descr="Group brainstorm">
            <a:extLst>
              <a:ext uri="{FF2B5EF4-FFF2-40B4-BE49-F238E27FC236}">
                <a16:creationId xmlns:a16="http://schemas.microsoft.com/office/drawing/2014/main" id="{62C1D3C9-B07F-41B9-A87F-4CF8272A79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3019" y="2033390"/>
            <a:ext cx="749953" cy="749953"/>
          </a:xfrm>
          <a:prstGeom prst="rect">
            <a:avLst/>
          </a:prstGeom>
        </p:spPr>
      </p:pic>
    </p:spTree>
    <p:extLst>
      <p:ext uri="{BB962C8B-B14F-4D97-AF65-F5344CB8AC3E}">
        <p14:creationId xmlns:p14="http://schemas.microsoft.com/office/powerpoint/2010/main" val="890339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169C6DC-AFD4-4C6C-B7EC-B6FE7939F711}"/>
              </a:ext>
            </a:extLst>
          </p:cNvPr>
          <p:cNvGrpSpPr/>
          <p:nvPr/>
        </p:nvGrpSpPr>
        <p:grpSpPr>
          <a:xfrm>
            <a:off x="0" y="1104679"/>
            <a:ext cx="2305213" cy="4896072"/>
            <a:chOff x="3669524" y="918813"/>
            <a:chExt cx="4226952" cy="4867227"/>
          </a:xfrm>
        </p:grpSpPr>
        <p:pic>
          <p:nvPicPr>
            <p:cNvPr id="13" name="Picture 12" descr="A close up of a logo&#10;&#10;Description automatically generated">
              <a:extLst>
                <a:ext uri="{FF2B5EF4-FFF2-40B4-BE49-F238E27FC236}">
                  <a16:creationId xmlns:a16="http://schemas.microsoft.com/office/drawing/2014/main" id="{742B2F74-B9CE-4C7F-B8DF-E5A0CEEE0314}"/>
                </a:ext>
              </a:extLst>
            </p:cNvPr>
            <p:cNvPicPr>
              <a:picLocks noChangeAspect="1"/>
            </p:cNvPicPr>
            <p:nvPr/>
          </p:nvPicPr>
          <p:blipFill rotWithShape="1">
            <a:blip r:embed="rId2">
              <a:extLst>
                <a:ext uri="{28A0092B-C50C-407E-A947-70E740481C1C}">
                  <a14:useLocalDpi xmlns:a14="http://schemas.microsoft.com/office/drawing/2010/main" val="0"/>
                </a:ext>
              </a:extLst>
            </a:blip>
            <a:srcRect b="3051"/>
            <a:stretch/>
          </p:blipFill>
          <p:spPr>
            <a:xfrm>
              <a:off x="4295524" y="918813"/>
              <a:ext cx="3600952" cy="4867227"/>
            </a:xfrm>
            <a:prstGeom prst="rect">
              <a:avLst/>
            </a:prstGeom>
          </p:spPr>
        </p:pic>
        <p:sp>
          <p:nvSpPr>
            <p:cNvPr id="14" name="Oval 13">
              <a:extLst>
                <a:ext uri="{FF2B5EF4-FFF2-40B4-BE49-F238E27FC236}">
                  <a16:creationId xmlns:a16="http://schemas.microsoft.com/office/drawing/2014/main" id="{4AE3C047-852D-45D2-9291-AA63FDCA7536}"/>
                </a:ext>
              </a:extLst>
            </p:cNvPr>
            <p:cNvSpPr/>
            <p:nvPr/>
          </p:nvSpPr>
          <p:spPr>
            <a:xfrm>
              <a:off x="3669524" y="1842052"/>
              <a:ext cx="3155347" cy="37371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 name="Rectangle 3">
            <a:extLst>
              <a:ext uri="{FF2B5EF4-FFF2-40B4-BE49-F238E27FC236}">
                <a16:creationId xmlns:a16="http://schemas.microsoft.com/office/drawing/2014/main" id="{F6BF1527-85A6-4722-A758-FE551A1A66C8}"/>
              </a:ext>
            </a:extLst>
          </p:cNvPr>
          <p:cNvSpPr/>
          <p:nvPr/>
        </p:nvSpPr>
        <p:spPr>
          <a:xfrm>
            <a:off x="2418457" y="1210316"/>
            <a:ext cx="6357795" cy="40118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0574" tIns="20574" rIns="20574" bIns="20574"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r>
              <a:rPr lang="en-US" sz="2400" b="1" dirty="0">
                <a:solidFill>
                  <a:schemeClr val="tx1"/>
                </a:solidFill>
              </a:rPr>
              <a:t>4. Use Your Support Networks</a:t>
            </a:r>
          </a:p>
          <a:p>
            <a:pPr lvl="0"/>
            <a:endParaRPr lang="en-US" sz="1800" dirty="0">
              <a:solidFill>
                <a:schemeClr val="tx1"/>
              </a:solidFill>
            </a:endParaRPr>
          </a:p>
          <a:p>
            <a:pPr lvl="0"/>
            <a:r>
              <a:rPr lang="en-US" sz="1800" dirty="0">
                <a:solidFill>
                  <a:schemeClr val="tx1"/>
                </a:solidFill>
              </a:rPr>
              <a:t>Two support networks that change mangers have are:</a:t>
            </a:r>
          </a:p>
          <a:p>
            <a:pPr lvl="0"/>
            <a:endParaRPr lang="en-US" sz="1800" dirty="0">
              <a:solidFill>
                <a:schemeClr val="tx1"/>
              </a:solidFill>
            </a:endParaRPr>
          </a:p>
          <a:p>
            <a:pPr marL="257175" indent="-257175">
              <a:buFont typeface="Arial" panose="020B0604020202020204" pitchFamily="34" charset="0"/>
              <a:buChar char="•"/>
            </a:pPr>
            <a:r>
              <a:rPr lang="en-US" sz="1800" dirty="0">
                <a:solidFill>
                  <a:schemeClr val="tx1"/>
                </a:solidFill>
              </a:rPr>
              <a:t>Leadership Network</a:t>
            </a:r>
          </a:p>
          <a:p>
            <a:pPr marL="257175" indent="-257175">
              <a:buFont typeface="Arial" panose="020B0604020202020204" pitchFamily="34" charset="0"/>
              <a:buChar char="•"/>
            </a:pPr>
            <a:r>
              <a:rPr lang="en-US" sz="1800" dirty="0">
                <a:solidFill>
                  <a:schemeClr val="tx1"/>
                </a:solidFill>
              </a:rPr>
              <a:t>Change Champions Network</a:t>
            </a:r>
          </a:p>
          <a:p>
            <a:pPr lvl="0"/>
            <a:endParaRPr lang="en-US" sz="1800" dirty="0">
              <a:solidFill>
                <a:schemeClr val="tx1"/>
              </a:solidFill>
            </a:endParaRPr>
          </a:p>
          <a:p>
            <a:pPr lvl="0"/>
            <a:r>
              <a:rPr lang="en-US" sz="1800" dirty="0">
                <a:solidFill>
                  <a:schemeClr val="tx1"/>
                </a:solidFill>
              </a:rPr>
              <a:t>Leverage these networks to help you reach people who may be more receptive to someone they know and trust. </a:t>
            </a:r>
          </a:p>
          <a:p>
            <a:pPr lvl="0"/>
            <a:endParaRPr lang="en-US" sz="1800" dirty="0">
              <a:solidFill>
                <a:schemeClr val="tx1"/>
              </a:solidFill>
            </a:endParaRPr>
          </a:p>
          <a:p>
            <a:pPr lvl="0"/>
            <a:r>
              <a:rPr lang="en-US" sz="1800" dirty="0">
                <a:solidFill>
                  <a:schemeClr val="tx1"/>
                </a:solidFill>
              </a:rPr>
              <a:t>It’s often easier for people to accept information when it’s coming from someone they work with every day, so managers and co-workers are often an excellent resource for resolving resistance to change. </a:t>
            </a:r>
          </a:p>
        </p:txBody>
      </p:sp>
      <p:pic>
        <p:nvPicPr>
          <p:cNvPr id="2" name="Graphic 1" descr="Group success">
            <a:extLst>
              <a:ext uri="{FF2B5EF4-FFF2-40B4-BE49-F238E27FC236}">
                <a16:creationId xmlns:a16="http://schemas.microsoft.com/office/drawing/2014/main" id="{05D8CB77-DC55-4764-9213-2CE607DFB3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17501" y="2075396"/>
            <a:ext cx="685800" cy="685800"/>
          </a:xfrm>
          <a:prstGeom prst="rect">
            <a:avLst/>
          </a:prstGeom>
        </p:spPr>
      </p:pic>
      <p:sp>
        <p:nvSpPr>
          <p:cNvPr id="3" name="TextBox 2">
            <a:extLst>
              <a:ext uri="{FF2B5EF4-FFF2-40B4-BE49-F238E27FC236}">
                <a16:creationId xmlns:a16="http://schemas.microsoft.com/office/drawing/2014/main" id="{AE522473-AC7F-472C-B32E-7DB749494677}"/>
              </a:ext>
            </a:extLst>
          </p:cNvPr>
          <p:cNvSpPr txBox="1"/>
          <p:nvPr/>
        </p:nvSpPr>
        <p:spPr>
          <a:xfrm>
            <a:off x="228152" y="2905145"/>
            <a:ext cx="1720801" cy="1269578"/>
          </a:xfrm>
          <a:prstGeom prst="rect">
            <a:avLst/>
          </a:prstGeom>
          <a:noFill/>
        </p:spPr>
        <p:txBody>
          <a:bodyPr wrap="square" rtlCol="0">
            <a:spAutoFit/>
          </a:bodyPr>
          <a:lstStyle/>
          <a:p>
            <a:r>
              <a:rPr lang="en-US" sz="1200" b="1" dirty="0">
                <a:solidFill>
                  <a:srgbClr val="FF6600"/>
                </a:solidFill>
                <a:latin typeface="Biome" panose="020B0502040204020203" pitchFamily="34" charset="0"/>
                <a:cs typeface="Biome" panose="020B0502040204020203" pitchFamily="34" charset="0"/>
              </a:rPr>
              <a:t>Support Networks</a:t>
            </a:r>
          </a:p>
          <a:p>
            <a:endParaRPr lang="en-US" sz="1200" b="1" dirty="0">
              <a:solidFill>
                <a:srgbClr val="FF6600"/>
              </a:solidFill>
              <a:latin typeface="Biome" panose="020B0502040204020203" pitchFamily="34" charset="0"/>
              <a:cs typeface="Biome" panose="020B0502040204020203" pitchFamily="34" charset="0"/>
            </a:endParaRP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Leadership Network</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Change Champions Network</a:t>
            </a:r>
          </a:p>
          <a:p>
            <a:pPr marL="214313" indent="-214313">
              <a:buFont typeface="Arial" panose="020B0604020202020204" pitchFamily="34" charset="0"/>
              <a:buChar char="•"/>
            </a:pPr>
            <a:endParaRPr lang="en-US" sz="1050" dirty="0">
              <a:solidFill>
                <a:srgbClr val="FF6600"/>
              </a:solidFill>
              <a:latin typeface="Biome" panose="020B0502040204020203" pitchFamily="34" charset="0"/>
              <a:cs typeface="Biome" panose="020B0502040204020203" pitchFamily="34" charset="0"/>
            </a:endParaRPr>
          </a:p>
        </p:txBody>
      </p:sp>
      <p:sp>
        <p:nvSpPr>
          <p:cNvPr id="6" name="Rectangle 5">
            <a:extLst>
              <a:ext uri="{FF2B5EF4-FFF2-40B4-BE49-F238E27FC236}">
                <a16:creationId xmlns:a16="http://schemas.microsoft.com/office/drawing/2014/main" id="{FBEADAC0-4A14-48F6-A323-D35730E4A003}"/>
              </a:ext>
            </a:extLst>
          </p:cNvPr>
          <p:cNvSpPr/>
          <p:nvPr/>
        </p:nvSpPr>
        <p:spPr>
          <a:xfrm>
            <a:off x="2027582" y="1293191"/>
            <a:ext cx="277631" cy="257529"/>
          </a:xfrm>
          <a:prstGeom prst="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78713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169C6DC-AFD4-4C6C-B7EC-B6FE7939F711}"/>
              </a:ext>
            </a:extLst>
          </p:cNvPr>
          <p:cNvGrpSpPr/>
          <p:nvPr/>
        </p:nvGrpSpPr>
        <p:grpSpPr>
          <a:xfrm>
            <a:off x="0" y="1104679"/>
            <a:ext cx="2305213" cy="4896072"/>
            <a:chOff x="3669524" y="918813"/>
            <a:chExt cx="4226952" cy="4867227"/>
          </a:xfrm>
        </p:grpSpPr>
        <p:pic>
          <p:nvPicPr>
            <p:cNvPr id="13" name="Picture 12" descr="A close up of a logo&#10;&#10;Description automatically generated">
              <a:extLst>
                <a:ext uri="{FF2B5EF4-FFF2-40B4-BE49-F238E27FC236}">
                  <a16:creationId xmlns:a16="http://schemas.microsoft.com/office/drawing/2014/main" id="{742B2F74-B9CE-4C7F-B8DF-E5A0CEEE0314}"/>
                </a:ext>
              </a:extLst>
            </p:cNvPr>
            <p:cNvPicPr>
              <a:picLocks noChangeAspect="1"/>
            </p:cNvPicPr>
            <p:nvPr/>
          </p:nvPicPr>
          <p:blipFill rotWithShape="1">
            <a:blip r:embed="rId2">
              <a:extLst>
                <a:ext uri="{28A0092B-C50C-407E-A947-70E740481C1C}">
                  <a14:useLocalDpi xmlns:a14="http://schemas.microsoft.com/office/drawing/2010/main" val="0"/>
                </a:ext>
              </a:extLst>
            </a:blip>
            <a:srcRect b="3051"/>
            <a:stretch/>
          </p:blipFill>
          <p:spPr>
            <a:xfrm>
              <a:off x="4295524" y="918813"/>
              <a:ext cx="3600952" cy="4867227"/>
            </a:xfrm>
            <a:prstGeom prst="rect">
              <a:avLst/>
            </a:prstGeom>
          </p:spPr>
        </p:pic>
        <p:sp>
          <p:nvSpPr>
            <p:cNvPr id="14" name="Oval 13">
              <a:extLst>
                <a:ext uri="{FF2B5EF4-FFF2-40B4-BE49-F238E27FC236}">
                  <a16:creationId xmlns:a16="http://schemas.microsoft.com/office/drawing/2014/main" id="{4AE3C047-852D-45D2-9291-AA63FDCA7536}"/>
                </a:ext>
              </a:extLst>
            </p:cNvPr>
            <p:cNvSpPr/>
            <p:nvPr/>
          </p:nvSpPr>
          <p:spPr>
            <a:xfrm>
              <a:off x="3669524" y="1842052"/>
              <a:ext cx="3155347" cy="37371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 name="Rectangle 3">
            <a:extLst>
              <a:ext uri="{FF2B5EF4-FFF2-40B4-BE49-F238E27FC236}">
                <a16:creationId xmlns:a16="http://schemas.microsoft.com/office/drawing/2014/main" id="{F6BF1527-85A6-4722-A758-FE551A1A66C8}"/>
              </a:ext>
            </a:extLst>
          </p:cNvPr>
          <p:cNvSpPr/>
          <p:nvPr/>
        </p:nvSpPr>
        <p:spPr>
          <a:xfrm>
            <a:off x="2418457" y="1210316"/>
            <a:ext cx="6357795" cy="31808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0574" tIns="20574" rIns="20574" bIns="20574"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r>
              <a:rPr lang="en-US" sz="2400" b="1" dirty="0">
                <a:solidFill>
                  <a:schemeClr val="tx1"/>
                </a:solidFill>
              </a:rPr>
              <a:t>5. Deploy Hard Facts &amp; Data</a:t>
            </a:r>
          </a:p>
          <a:p>
            <a:pPr lvl="0"/>
            <a:endParaRPr lang="en-US" sz="1800" dirty="0">
              <a:solidFill>
                <a:schemeClr val="tx1"/>
              </a:solidFill>
            </a:endParaRPr>
          </a:p>
          <a:p>
            <a:pPr lvl="0"/>
            <a:r>
              <a:rPr lang="en-US" sz="1800" dirty="0">
                <a:solidFill>
                  <a:schemeClr val="tx1"/>
                </a:solidFill>
              </a:rPr>
              <a:t>Some people need to be convinced that a change is good by hard facts and data. </a:t>
            </a:r>
          </a:p>
          <a:p>
            <a:pPr lvl="0"/>
            <a:endParaRPr lang="en-US" sz="1800" dirty="0">
              <a:solidFill>
                <a:schemeClr val="tx1"/>
              </a:solidFill>
            </a:endParaRPr>
          </a:p>
          <a:p>
            <a:pPr lvl="0"/>
            <a:r>
              <a:rPr lang="en-US" sz="1800" dirty="0">
                <a:solidFill>
                  <a:schemeClr val="tx1"/>
                </a:solidFill>
              </a:rPr>
              <a:t>Put together information that backs up exactly how the change will benefit the organization. How the change will benefit their department, and… most importantly…</a:t>
            </a:r>
          </a:p>
          <a:p>
            <a:pPr lvl="0"/>
            <a:endParaRPr lang="en-US" sz="1800" dirty="0">
              <a:solidFill>
                <a:schemeClr val="tx1"/>
              </a:solidFill>
            </a:endParaRPr>
          </a:p>
          <a:p>
            <a:pPr lvl="0"/>
            <a:r>
              <a:rPr lang="en-US" sz="1800" dirty="0">
                <a:solidFill>
                  <a:schemeClr val="tx1"/>
                </a:solidFill>
              </a:rPr>
              <a:t>How the change will benefit them personally as well. </a:t>
            </a:r>
          </a:p>
          <a:p>
            <a:pPr lvl="0"/>
            <a:r>
              <a:rPr lang="en-US" sz="1800" dirty="0">
                <a:solidFill>
                  <a:schemeClr val="tx1"/>
                </a:solidFill>
              </a:rPr>
              <a:t>You want to give them the “WIIFM.” (What’s in it for me.)</a:t>
            </a:r>
          </a:p>
        </p:txBody>
      </p:sp>
      <p:pic>
        <p:nvPicPr>
          <p:cNvPr id="2" name="Graphic 1" descr="Presentation with bar chart">
            <a:extLst>
              <a:ext uri="{FF2B5EF4-FFF2-40B4-BE49-F238E27FC236}">
                <a16:creationId xmlns:a16="http://schemas.microsoft.com/office/drawing/2014/main" id="{05D8CB77-DC55-4764-9213-2CE607DFB3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17501" y="2075396"/>
            <a:ext cx="685800" cy="685800"/>
          </a:xfrm>
          <a:prstGeom prst="rect">
            <a:avLst/>
          </a:prstGeom>
        </p:spPr>
      </p:pic>
      <p:sp>
        <p:nvSpPr>
          <p:cNvPr id="3" name="TextBox 2">
            <a:extLst>
              <a:ext uri="{FF2B5EF4-FFF2-40B4-BE49-F238E27FC236}">
                <a16:creationId xmlns:a16="http://schemas.microsoft.com/office/drawing/2014/main" id="{AE522473-AC7F-472C-B32E-7DB749494677}"/>
              </a:ext>
            </a:extLst>
          </p:cNvPr>
          <p:cNvSpPr txBox="1"/>
          <p:nvPr/>
        </p:nvSpPr>
        <p:spPr>
          <a:xfrm>
            <a:off x="228152" y="2905145"/>
            <a:ext cx="1720801" cy="1431161"/>
          </a:xfrm>
          <a:prstGeom prst="rect">
            <a:avLst/>
          </a:prstGeom>
          <a:noFill/>
        </p:spPr>
        <p:txBody>
          <a:bodyPr wrap="square" rtlCol="0">
            <a:spAutoFit/>
          </a:bodyPr>
          <a:lstStyle/>
          <a:p>
            <a:r>
              <a:rPr lang="en-US" sz="1200" b="1" dirty="0">
                <a:solidFill>
                  <a:srgbClr val="FF6600"/>
                </a:solidFill>
                <a:latin typeface="Biome" panose="020B0502040204020203" pitchFamily="34" charset="0"/>
                <a:cs typeface="Biome" panose="020B0502040204020203" pitchFamily="34" charset="0"/>
              </a:rPr>
              <a:t>Data &amp; Facts For:</a:t>
            </a:r>
          </a:p>
          <a:p>
            <a:endParaRPr lang="en-US" sz="1200" b="1" dirty="0">
              <a:solidFill>
                <a:srgbClr val="FF6600"/>
              </a:solidFill>
              <a:latin typeface="Biome" panose="020B0502040204020203" pitchFamily="34" charset="0"/>
              <a:cs typeface="Biome" panose="020B0502040204020203" pitchFamily="34" charset="0"/>
            </a:endParaRP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Benefits to Organization</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Benefits to Department</a:t>
            </a:r>
          </a:p>
          <a:p>
            <a:pPr marL="214313" indent="-214313">
              <a:buFont typeface="Arial" panose="020B0604020202020204" pitchFamily="34" charset="0"/>
              <a:buChar char="•"/>
            </a:pPr>
            <a:r>
              <a:rPr lang="en-US" sz="1050" dirty="0">
                <a:solidFill>
                  <a:srgbClr val="FF6600"/>
                </a:solidFill>
                <a:latin typeface="Biome" panose="020B0502040204020203" pitchFamily="34" charset="0"/>
                <a:cs typeface="Biome" panose="020B0502040204020203" pitchFamily="34" charset="0"/>
              </a:rPr>
              <a:t>Benefits to Them</a:t>
            </a:r>
          </a:p>
          <a:p>
            <a:pPr marL="214313" indent="-214313">
              <a:buFont typeface="Arial" panose="020B0604020202020204" pitchFamily="34" charset="0"/>
              <a:buChar char="•"/>
            </a:pPr>
            <a:endParaRPr lang="en-US" sz="1050" dirty="0">
              <a:solidFill>
                <a:srgbClr val="FF6600"/>
              </a:solidFill>
              <a:latin typeface="Biome" panose="020B0502040204020203" pitchFamily="34" charset="0"/>
              <a:cs typeface="Biome" panose="020B0502040204020203" pitchFamily="34" charset="0"/>
            </a:endParaRPr>
          </a:p>
        </p:txBody>
      </p:sp>
      <p:sp>
        <p:nvSpPr>
          <p:cNvPr id="6" name="Rectangle 5">
            <a:extLst>
              <a:ext uri="{FF2B5EF4-FFF2-40B4-BE49-F238E27FC236}">
                <a16:creationId xmlns:a16="http://schemas.microsoft.com/office/drawing/2014/main" id="{3647F051-C57E-49CB-8580-71223615E0C2}"/>
              </a:ext>
            </a:extLst>
          </p:cNvPr>
          <p:cNvSpPr/>
          <p:nvPr/>
        </p:nvSpPr>
        <p:spPr>
          <a:xfrm>
            <a:off x="2027582" y="1293191"/>
            <a:ext cx="277631" cy="257529"/>
          </a:xfrm>
          <a:prstGeom prst="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075421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169C6DC-AFD4-4C6C-B7EC-B6FE7939F711}"/>
              </a:ext>
            </a:extLst>
          </p:cNvPr>
          <p:cNvGrpSpPr/>
          <p:nvPr/>
        </p:nvGrpSpPr>
        <p:grpSpPr>
          <a:xfrm>
            <a:off x="0" y="1104679"/>
            <a:ext cx="2305213" cy="4896072"/>
            <a:chOff x="3669524" y="918813"/>
            <a:chExt cx="4226952" cy="4867227"/>
          </a:xfrm>
        </p:grpSpPr>
        <p:pic>
          <p:nvPicPr>
            <p:cNvPr id="13" name="Picture 12" descr="A close up of a logo&#10;&#10;Description automatically generated">
              <a:extLst>
                <a:ext uri="{FF2B5EF4-FFF2-40B4-BE49-F238E27FC236}">
                  <a16:creationId xmlns:a16="http://schemas.microsoft.com/office/drawing/2014/main" id="{742B2F74-B9CE-4C7F-B8DF-E5A0CEEE0314}"/>
                </a:ext>
              </a:extLst>
            </p:cNvPr>
            <p:cNvPicPr>
              <a:picLocks noChangeAspect="1"/>
            </p:cNvPicPr>
            <p:nvPr/>
          </p:nvPicPr>
          <p:blipFill rotWithShape="1">
            <a:blip r:embed="rId2">
              <a:extLst>
                <a:ext uri="{28A0092B-C50C-407E-A947-70E740481C1C}">
                  <a14:useLocalDpi xmlns:a14="http://schemas.microsoft.com/office/drawing/2010/main" val="0"/>
                </a:ext>
              </a:extLst>
            </a:blip>
            <a:srcRect b="3051"/>
            <a:stretch/>
          </p:blipFill>
          <p:spPr>
            <a:xfrm>
              <a:off x="4295524" y="918813"/>
              <a:ext cx="3600952" cy="4867227"/>
            </a:xfrm>
            <a:prstGeom prst="rect">
              <a:avLst/>
            </a:prstGeom>
          </p:spPr>
        </p:pic>
        <p:sp>
          <p:nvSpPr>
            <p:cNvPr id="14" name="Oval 13">
              <a:extLst>
                <a:ext uri="{FF2B5EF4-FFF2-40B4-BE49-F238E27FC236}">
                  <a16:creationId xmlns:a16="http://schemas.microsoft.com/office/drawing/2014/main" id="{4AE3C047-852D-45D2-9291-AA63FDCA7536}"/>
                </a:ext>
              </a:extLst>
            </p:cNvPr>
            <p:cNvSpPr/>
            <p:nvPr/>
          </p:nvSpPr>
          <p:spPr>
            <a:xfrm>
              <a:off x="3669524" y="1842052"/>
              <a:ext cx="3155347" cy="37371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 name="Rectangle 3">
            <a:extLst>
              <a:ext uri="{FF2B5EF4-FFF2-40B4-BE49-F238E27FC236}">
                <a16:creationId xmlns:a16="http://schemas.microsoft.com/office/drawing/2014/main" id="{F6BF1527-85A6-4722-A758-FE551A1A66C8}"/>
              </a:ext>
            </a:extLst>
          </p:cNvPr>
          <p:cNvSpPr/>
          <p:nvPr/>
        </p:nvSpPr>
        <p:spPr>
          <a:xfrm>
            <a:off x="2418457" y="1210315"/>
            <a:ext cx="6357795" cy="3457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0574" tIns="20574" rIns="20574" bIns="20574"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r>
              <a:rPr lang="en-US" sz="2400" b="1" dirty="0">
                <a:solidFill>
                  <a:schemeClr val="tx1"/>
                </a:solidFill>
              </a:rPr>
              <a:t>6. Provide Support </a:t>
            </a:r>
            <a:r>
              <a:rPr lang="en-US" sz="2400" b="1">
                <a:solidFill>
                  <a:schemeClr val="tx1"/>
                </a:solidFill>
              </a:rPr>
              <a:t>to Remove </a:t>
            </a:r>
            <a:r>
              <a:rPr lang="en-US" sz="2400" b="1" dirty="0">
                <a:solidFill>
                  <a:schemeClr val="tx1"/>
                </a:solidFill>
              </a:rPr>
              <a:t>Fears</a:t>
            </a:r>
          </a:p>
          <a:p>
            <a:pPr lvl="0"/>
            <a:endParaRPr lang="en-US" sz="1800" dirty="0">
              <a:solidFill>
                <a:schemeClr val="tx1"/>
              </a:solidFill>
            </a:endParaRPr>
          </a:p>
          <a:p>
            <a:pPr lvl="0"/>
            <a:r>
              <a:rPr lang="en-US" sz="1800" dirty="0">
                <a:solidFill>
                  <a:schemeClr val="tx1"/>
                </a:solidFill>
              </a:rPr>
              <a:t>Fear of being thrown into a new situation without support and expected to perform their job just as efficiently is a key reason for resistance. </a:t>
            </a:r>
          </a:p>
          <a:p>
            <a:pPr lvl="0"/>
            <a:endParaRPr lang="en-US" sz="1800" dirty="0">
              <a:solidFill>
                <a:schemeClr val="tx1"/>
              </a:solidFill>
            </a:endParaRPr>
          </a:p>
          <a:p>
            <a:pPr lvl="0"/>
            <a:r>
              <a:rPr lang="en-US" sz="1800" dirty="0">
                <a:solidFill>
                  <a:schemeClr val="tx1"/>
                </a:solidFill>
              </a:rPr>
              <a:t>Mitigate this by providing a thorough employee training plan that gives people the opportunity to gain the knowledge and abilities they need for the change.</a:t>
            </a:r>
          </a:p>
          <a:p>
            <a:pPr lvl="0"/>
            <a:endParaRPr lang="en-US" sz="1800" dirty="0">
              <a:solidFill>
                <a:schemeClr val="tx1"/>
              </a:solidFill>
            </a:endParaRPr>
          </a:p>
          <a:p>
            <a:pPr lvl="0"/>
            <a:r>
              <a:rPr lang="en-US" sz="1800" dirty="0">
                <a:solidFill>
                  <a:schemeClr val="tx1"/>
                </a:solidFill>
              </a:rPr>
              <a:t>Provide support for employees during and after the change program so they know you have their back.</a:t>
            </a:r>
          </a:p>
        </p:txBody>
      </p:sp>
      <p:sp>
        <p:nvSpPr>
          <p:cNvPr id="5" name="TextBox 4">
            <a:extLst>
              <a:ext uri="{FF2B5EF4-FFF2-40B4-BE49-F238E27FC236}">
                <a16:creationId xmlns:a16="http://schemas.microsoft.com/office/drawing/2014/main" id="{D0A9369B-4880-44E5-9663-83E29ECE7268}"/>
              </a:ext>
            </a:extLst>
          </p:cNvPr>
          <p:cNvSpPr txBox="1"/>
          <p:nvPr/>
        </p:nvSpPr>
        <p:spPr>
          <a:xfrm>
            <a:off x="228152" y="3229538"/>
            <a:ext cx="1605894" cy="1384995"/>
          </a:xfrm>
          <a:prstGeom prst="rect">
            <a:avLst/>
          </a:prstGeom>
          <a:noFill/>
        </p:spPr>
        <p:txBody>
          <a:bodyPr wrap="square" rtlCol="0">
            <a:spAutoFit/>
          </a:bodyPr>
          <a:lstStyle/>
          <a:p>
            <a:pPr algn="ctr"/>
            <a:r>
              <a:rPr lang="en-US" sz="1200" b="1" dirty="0">
                <a:solidFill>
                  <a:srgbClr val="FF6600"/>
                </a:solidFill>
                <a:latin typeface="Biome" panose="020B0502040204020203" pitchFamily="34" charset="0"/>
                <a:cs typeface="Biome" panose="020B0502040204020203" pitchFamily="34" charset="0"/>
              </a:rPr>
              <a:t>Types of Support</a:t>
            </a:r>
          </a:p>
          <a:p>
            <a:endParaRPr lang="en-US" sz="1200" dirty="0">
              <a:solidFill>
                <a:srgbClr val="FF6600"/>
              </a:solidFill>
              <a:latin typeface="Biome" panose="020B0502040204020203" pitchFamily="34" charset="0"/>
              <a:cs typeface="Biome" panose="020B0502040204020203" pitchFamily="34" charset="0"/>
            </a:endParaRPr>
          </a:p>
          <a:p>
            <a:pPr marL="214313" indent="-214313">
              <a:buFont typeface="Arial" panose="020B0604020202020204" pitchFamily="34" charset="0"/>
              <a:buChar char="•"/>
            </a:pPr>
            <a:r>
              <a:rPr lang="en-US" sz="1200" dirty="0">
                <a:solidFill>
                  <a:srgbClr val="FF6600"/>
                </a:solidFill>
                <a:latin typeface="Biome" panose="020B0502040204020203" pitchFamily="34" charset="0"/>
                <a:cs typeface="Biome" panose="020B0502040204020203" pitchFamily="34" charset="0"/>
              </a:rPr>
              <a:t>Training</a:t>
            </a:r>
          </a:p>
          <a:p>
            <a:pPr marL="214313" indent="-214313">
              <a:buFont typeface="Arial" panose="020B0604020202020204" pitchFamily="34" charset="0"/>
              <a:buChar char="•"/>
            </a:pPr>
            <a:r>
              <a:rPr lang="en-US" sz="1200" dirty="0">
                <a:solidFill>
                  <a:srgbClr val="FF6600"/>
                </a:solidFill>
                <a:latin typeface="Biome" panose="020B0502040204020203" pitchFamily="34" charset="0"/>
                <a:cs typeface="Biome" panose="020B0502040204020203" pitchFamily="34" charset="0"/>
              </a:rPr>
              <a:t>Help Desk</a:t>
            </a:r>
          </a:p>
          <a:p>
            <a:pPr marL="214313" indent="-214313">
              <a:buFont typeface="Arial" panose="020B0604020202020204" pitchFamily="34" charset="0"/>
              <a:buChar char="•"/>
            </a:pPr>
            <a:r>
              <a:rPr lang="en-US" sz="1200" dirty="0">
                <a:solidFill>
                  <a:srgbClr val="FF6600"/>
                </a:solidFill>
                <a:latin typeface="Biome" panose="020B0502040204020203" pitchFamily="34" charset="0"/>
                <a:cs typeface="Biome" panose="020B0502040204020203" pitchFamily="34" charset="0"/>
              </a:rPr>
              <a:t>Q&amp;A Sessions</a:t>
            </a:r>
          </a:p>
          <a:p>
            <a:pPr marL="214313" indent="-214313">
              <a:buFont typeface="Arial" panose="020B0604020202020204" pitchFamily="34" charset="0"/>
              <a:buChar char="•"/>
            </a:pPr>
            <a:r>
              <a:rPr lang="en-US" sz="1200" dirty="0">
                <a:solidFill>
                  <a:srgbClr val="FF6600"/>
                </a:solidFill>
                <a:latin typeface="Biome" panose="020B0502040204020203" pitchFamily="34" charset="0"/>
                <a:cs typeface="Biome" panose="020B0502040204020203" pitchFamily="34" charset="0"/>
              </a:rPr>
              <a:t>Webinars</a:t>
            </a:r>
          </a:p>
          <a:p>
            <a:pPr marL="214313" indent="-214313">
              <a:buFont typeface="Arial" panose="020B0604020202020204" pitchFamily="34" charset="0"/>
              <a:buChar char="•"/>
            </a:pPr>
            <a:r>
              <a:rPr lang="en-US" sz="1200" dirty="0">
                <a:solidFill>
                  <a:srgbClr val="FF6600"/>
                </a:solidFill>
                <a:latin typeface="Biome" panose="020B0502040204020203" pitchFamily="34" charset="0"/>
                <a:cs typeface="Biome" panose="020B0502040204020203" pitchFamily="34" charset="0"/>
              </a:rPr>
              <a:t>1on1 Sessions</a:t>
            </a:r>
            <a:endParaRPr lang="en-US" sz="1050" dirty="0">
              <a:solidFill>
                <a:srgbClr val="FF6600"/>
              </a:solidFill>
              <a:latin typeface="Biome" panose="020B0502040204020203" pitchFamily="34" charset="0"/>
              <a:cs typeface="Biome" panose="020B0502040204020203" pitchFamily="34" charset="0"/>
            </a:endParaRPr>
          </a:p>
        </p:txBody>
      </p:sp>
      <p:sp>
        <p:nvSpPr>
          <p:cNvPr id="3" name="Rectangle 2">
            <a:extLst>
              <a:ext uri="{FF2B5EF4-FFF2-40B4-BE49-F238E27FC236}">
                <a16:creationId xmlns:a16="http://schemas.microsoft.com/office/drawing/2014/main" id="{3DE2A5FD-7F88-435F-B043-974476803535}"/>
              </a:ext>
            </a:extLst>
          </p:cNvPr>
          <p:cNvSpPr/>
          <p:nvPr/>
        </p:nvSpPr>
        <p:spPr>
          <a:xfrm>
            <a:off x="2027582" y="1293191"/>
            <a:ext cx="277631" cy="257529"/>
          </a:xfrm>
          <a:prstGeom prst="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7" name="Graphic 6" descr="Classroom">
            <a:extLst>
              <a:ext uri="{FF2B5EF4-FFF2-40B4-BE49-F238E27FC236}">
                <a16:creationId xmlns:a16="http://schemas.microsoft.com/office/drawing/2014/main" id="{763BBFE9-9F8E-4617-8A96-2CAE221244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5235" y="2189567"/>
            <a:ext cx="931728" cy="931728"/>
          </a:xfrm>
          <a:prstGeom prst="rect">
            <a:avLst/>
          </a:prstGeom>
        </p:spPr>
      </p:pic>
    </p:spTree>
    <p:extLst>
      <p:ext uri="{BB962C8B-B14F-4D97-AF65-F5344CB8AC3E}">
        <p14:creationId xmlns:p14="http://schemas.microsoft.com/office/powerpoint/2010/main" val="2247627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6BF1527-85A6-4722-A758-FE551A1A66C8}"/>
              </a:ext>
            </a:extLst>
          </p:cNvPr>
          <p:cNvSpPr/>
          <p:nvPr/>
        </p:nvSpPr>
        <p:spPr>
          <a:xfrm>
            <a:off x="2418457" y="1210315"/>
            <a:ext cx="6357795" cy="31808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0574" tIns="20574" rIns="20574" bIns="20574"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r>
              <a:rPr lang="en-US" sz="2400" b="1" dirty="0">
                <a:solidFill>
                  <a:schemeClr val="tx1"/>
                </a:solidFill>
              </a:rPr>
              <a:t>7. Negotiate Acceptance If Other Methods Fail</a:t>
            </a:r>
          </a:p>
          <a:p>
            <a:pPr lvl="0"/>
            <a:endParaRPr lang="en-US" sz="1800" dirty="0">
              <a:solidFill>
                <a:schemeClr val="tx1"/>
              </a:solidFill>
            </a:endParaRPr>
          </a:p>
          <a:p>
            <a:pPr lvl="0"/>
            <a:r>
              <a:rPr lang="en-US" sz="1800" dirty="0">
                <a:solidFill>
                  <a:schemeClr val="tx1"/>
                </a:solidFill>
              </a:rPr>
              <a:t>If you have a stakeholder that can put a serious barrier up for your change project if they continue resisting, you may have to resort to negotiation if all else fails. </a:t>
            </a:r>
          </a:p>
          <a:p>
            <a:pPr lvl="0"/>
            <a:endParaRPr lang="en-US" sz="1800" dirty="0">
              <a:solidFill>
                <a:schemeClr val="tx1"/>
              </a:solidFill>
            </a:endParaRPr>
          </a:p>
          <a:p>
            <a:pPr lvl="0"/>
            <a:r>
              <a:rPr lang="en-US" sz="1800" dirty="0">
                <a:solidFill>
                  <a:schemeClr val="tx1"/>
                </a:solidFill>
              </a:rPr>
              <a:t>This would be a stakeholder that can have significant impact, like reducing your budget or stopping the project altogether.</a:t>
            </a:r>
          </a:p>
          <a:p>
            <a:pPr lvl="0"/>
            <a:endParaRPr lang="en-US" sz="1800" dirty="0">
              <a:solidFill>
                <a:schemeClr val="tx1"/>
              </a:solidFill>
            </a:endParaRPr>
          </a:p>
          <a:p>
            <a:pPr lvl="0"/>
            <a:r>
              <a:rPr lang="en-US" sz="1800" dirty="0">
                <a:solidFill>
                  <a:schemeClr val="tx1"/>
                </a:solidFill>
              </a:rPr>
              <a:t>Negotiation could include offering an incentive of some kind or adjusting the project in a way that they accept.</a:t>
            </a:r>
          </a:p>
        </p:txBody>
      </p:sp>
      <p:sp>
        <p:nvSpPr>
          <p:cNvPr id="3" name="Rectangle 2">
            <a:extLst>
              <a:ext uri="{FF2B5EF4-FFF2-40B4-BE49-F238E27FC236}">
                <a16:creationId xmlns:a16="http://schemas.microsoft.com/office/drawing/2014/main" id="{3DE2A5FD-7F88-435F-B043-974476803535}"/>
              </a:ext>
            </a:extLst>
          </p:cNvPr>
          <p:cNvSpPr/>
          <p:nvPr/>
        </p:nvSpPr>
        <p:spPr>
          <a:xfrm>
            <a:off x="2027582" y="1293191"/>
            <a:ext cx="277631" cy="257529"/>
          </a:xfrm>
          <a:prstGeom prst="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112355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E9611EE8-0AE7-68A0-98A9-5FB303973B66}"/>
              </a:ext>
            </a:extLst>
          </p:cNvPr>
          <p:cNvSpPr>
            <a:spLocks noGrp="1" noChangeArrowheads="1"/>
          </p:cNvSpPr>
          <p:nvPr>
            <p:ph type="title"/>
          </p:nvPr>
        </p:nvSpPr>
        <p:spPr>
          <a:xfrm>
            <a:off x="685800" y="476250"/>
            <a:ext cx="7772400" cy="1276350"/>
          </a:xfrm>
        </p:spPr>
        <p:txBody>
          <a:bodyPr/>
          <a:lstStyle/>
          <a:p>
            <a:r>
              <a:rPr lang="en-US" altLang="en-US" b="1" dirty="0"/>
              <a:t>Decoding Resistance to Change </a:t>
            </a:r>
            <a:r>
              <a:rPr lang="en-US" altLang="en-US" sz="3200" dirty="0"/>
              <a:t>(</a:t>
            </a:r>
            <a:r>
              <a:rPr lang="en-IN" altLang="en-US" sz="3200" dirty="0"/>
              <a:t>Jeffrey D. Ford and Laurie W. Ford, HBR)</a:t>
            </a:r>
            <a:endParaRPr lang="en-US" altLang="en-US" sz="3200" dirty="0"/>
          </a:p>
        </p:txBody>
      </p:sp>
      <p:sp>
        <p:nvSpPr>
          <p:cNvPr id="3" name="Rectangle 3">
            <a:extLst>
              <a:ext uri="{FF2B5EF4-FFF2-40B4-BE49-F238E27FC236}">
                <a16:creationId xmlns:a16="http://schemas.microsoft.com/office/drawing/2014/main" id="{97539C85-5B8A-5D49-2C5B-9BC0ACB989DE}"/>
              </a:ext>
            </a:extLst>
          </p:cNvPr>
          <p:cNvSpPr txBox="1">
            <a:spLocks noChangeArrowheads="1"/>
          </p:cNvSpPr>
          <p:nvPr/>
        </p:nvSpPr>
        <p:spPr>
          <a:xfrm>
            <a:off x="685800" y="2060575"/>
            <a:ext cx="7772400" cy="403542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9pPr>
          </a:lstStyle>
          <a:p>
            <a:pPr marL="57150" indent="0">
              <a:buFontTx/>
              <a:buNone/>
              <a:defRPr/>
            </a:pPr>
            <a:r>
              <a:rPr lang="en-US" altLang="en-US" i="1" kern="0" dirty="0"/>
              <a:t>Resistance is a resource</a:t>
            </a:r>
            <a:endParaRPr lang="en-US" altLang="en-US" kern="0" dirty="0"/>
          </a:p>
          <a:p>
            <a:pPr marL="514350" indent="-457200">
              <a:defRPr/>
            </a:pPr>
            <a:r>
              <a:rPr lang="en-US" altLang="en-US" kern="0" dirty="0"/>
              <a:t>Boost awareness</a:t>
            </a:r>
          </a:p>
          <a:p>
            <a:pPr marL="514350" indent="-457200">
              <a:defRPr/>
            </a:pPr>
            <a:r>
              <a:rPr lang="en-US" altLang="en-US" kern="0" dirty="0"/>
              <a:t>Return to purpose</a:t>
            </a:r>
          </a:p>
          <a:p>
            <a:pPr marL="514350" indent="-457200">
              <a:defRPr/>
            </a:pPr>
            <a:r>
              <a:rPr lang="en-US" altLang="en-US" kern="0" dirty="0"/>
              <a:t>Change the change</a:t>
            </a:r>
          </a:p>
          <a:p>
            <a:pPr marL="514350" indent="-457200">
              <a:defRPr/>
            </a:pPr>
            <a:r>
              <a:rPr lang="en-US" altLang="en-US" kern="0" dirty="0"/>
              <a:t>Build participation and engagement</a:t>
            </a:r>
          </a:p>
          <a:p>
            <a:pPr marL="514350" indent="-457200">
              <a:defRPr/>
            </a:pPr>
            <a:r>
              <a:rPr lang="en-US" altLang="en-US" kern="0" dirty="0"/>
              <a:t>Complete the past</a:t>
            </a:r>
          </a:p>
          <a:p>
            <a:pPr marL="457200" lvl="1" indent="0" algn="ctr">
              <a:buFontTx/>
              <a:buNone/>
              <a:defRPr/>
            </a:pPr>
            <a:endParaRPr lang="en-US" altLang="en-US" kern="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5ADF7-C88F-68E6-91CA-99C8C8FF1BC5}"/>
              </a:ext>
            </a:extLst>
          </p:cNvPr>
          <p:cNvSpPr>
            <a:spLocks noGrp="1"/>
          </p:cNvSpPr>
          <p:nvPr>
            <p:ph type="title"/>
          </p:nvPr>
        </p:nvSpPr>
        <p:spPr>
          <a:xfrm>
            <a:off x="685800" y="2857500"/>
            <a:ext cx="7772400" cy="1143000"/>
          </a:xfrm>
        </p:spPr>
        <p:txBody>
          <a:bodyPr/>
          <a:lstStyle/>
          <a:p>
            <a:r>
              <a:rPr lang="en-US" dirty="0"/>
              <a:t>Thank You</a:t>
            </a:r>
          </a:p>
        </p:txBody>
      </p:sp>
    </p:spTree>
    <p:extLst>
      <p:ext uri="{BB962C8B-B14F-4D97-AF65-F5344CB8AC3E}">
        <p14:creationId xmlns:p14="http://schemas.microsoft.com/office/powerpoint/2010/main" val="866444685"/>
      </p:ext>
    </p:extLst>
  </p:cSld>
  <p:clrMapOvr>
    <a:masterClrMapping/>
  </p:clrMapOvr>
</p:sld>
</file>

<file path=ppt/theme/theme1.xml><?xml version="1.0" encoding="utf-8"?>
<a:theme xmlns:a="http://schemas.openxmlformats.org/drawingml/2006/main" name="Office Theme">
  <a:themeElements>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Helvetica" pitchFamily="-65"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4798</TotalTime>
  <Words>1001</Words>
  <Application>Microsoft Macintosh PowerPoint</Application>
  <PresentationFormat>On-screen Show (4:3)</PresentationFormat>
  <Paragraphs>163</Paragraphs>
  <Slides>19</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7" baseType="lpstr">
      <vt:lpstr>Arial</vt:lpstr>
      <vt:lpstr>Biome</vt:lpstr>
      <vt:lpstr>Castellar</vt:lpstr>
      <vt:lpstr>Helvetica</vt:lpstr>
      <vt:lpstr>Times New Roman</vt:lpstr>
      <vt:lpstr>Wingdings</vt:lpstr>
      <vt:lpstr>Office Theme</vt:lpstr>
      <vt:lpstr>Clip</vt:lpstr>
      <vt:lpstr>Change Leadership</vt:lpstr>
      <vt:lpstr>Change Process</vt:lpstr>
      <vt:lpstr>Jefferson Exercise</vt:lpstr>
      <vt:lpstr>PowerPoint Presentation</vt:lpstr>
      <vt:lpstr>PowerPoint Presentation</vt:lpstr>
      <vt:lpstr>Sources of Change</vt:lpstr>
      <vt:lpstr> Kurt Lewin Change Model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Decoding Resistance to Change (Jeffrey D. Ford and Laurie W. Ford, HBR)</vt:lpstr>
      <vt:lpstr>Thank You</vt:lpstr>
    </vt:vector>
  </TitlesOfParts>
  <Company>ATL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Change: Why Transformation Efforts Fail  </dc:title>
  <dc:creator>Janice Picard</dc:creator>
  <cp:lastModifiedBy>Anupama Sharma</cp:lastModifiedBy>
  <cp:revision>37</cp:revision>
  <cp:lastPrinted>2019-09-24T06:24:12Z</cp:lastPrinted>
  <dcterms:created xsi:type="dcterms:W3CDTF">1998-02-09T19:49:20Z</dcterms:created>
  <dcterms:modified xsi:type="dcterms:W3CDTF">2024-06-19T03:15:18Z</dcterms:modified>
</cp:coreProperties>
</file>