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3"/>
  </p:notesMasterIdLst>
  <p:sldIdLst>
    <p:sldId id="266" r:id="rId2"/>
    <p:sldId id="257" r:id="rId3"/>
    <p:sldId id="293" r:id="rId4"/>
    <p:sldId id="303" r:id="rId5"/>
    <p:sldId id="746" r:id="rId6"/>
    <p:sldId id="300" r:id="rId7"/>
    <p:sldId id="747" r:id="rId8"/>
    <p:sldId id="302" r:id="rId9"/>
    <p:sldId id="304" r:id="rId10"/>
    <p:sldId id="721" r:id="rId11"/>
    <p:sldId id="299" r:id="rId12"/>
    <p:sldId id="751" r:id="rId13"/>
    <p:sldId id="752" r:id="rId14"/>
    <p:sldId id="726" r:id="rId15"/>
    <p:sldId id="727" r:id="rId16"/>
    <p:sldId id="754" r:id="rId17"/>
    <p:sldId id="755" r:id="rId18"/>
    <p:sldId id="748" r:id="rId19"/>
    <p:sldId id="749" r:id="rId20"/>
    <p:sldId id="268" r:id="rId21"/>
    <p:sldId id="766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2"/>
    <p:restoredTop sz="94683"/>
  </p:normalViewPr>
  <p:slideViewPr>
    <p:cSldViewPr>
      <p:cViewPr varScale="1">
        <p:scale>
          <a:sx n="102" d="100"/>
          <a:sy n="102" d="100"/>
        </p:scale>
        <p:origin x="1072" y="192"/>
      </p:cViewPr>
      <p:guideLst>
        <p:guide orient="horz" pos="211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-378" y="176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>
                <a16:creationId xmlns:a16="http://schemas.microsoft.com/office/drawing/2014/main" id="{1E70CD61-90EA-C1DF-AA2D-0DE2F2D6B33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1027">
            <a:extLst>
              <a:ext uri="{FF2B5EF4-FFF2-40B4-BE49-F238E27FC236}">
                <a16:creationId xmlns:a16="http://schemas.microsoft.com/office/drawing/2014/main" id="{DD9C863D-3B75-56F1-4F2E-06380613CA2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316" name="Rectangle 1028">
            <a:extLst>
              <a:ext uri="{FF2B5EF4-FFF2-40B4-BE49-F238E27FC236}">
                <a16:creationId xmlns:a16="http://schemas.microsoft.com/office/drawing/2014/main" id="{88677A32-CD06-6F3C-6028-E9725DFB23A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1029">
            <a:extLst>
              <a:ext uri="{FF2B5EF4-FFF2-40B4-BE49-F238E27FC236}">
                <a16:creationId xmlns:a16="http://schemas.microsoft.com/office/drawing/2014/main" id="{9E6DEF4A-EBCA-B8F9-036D-46AFF552984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1030">
            <a:extLst>
              <a:ext uri="{FF2B5EF4-FFF2-40B4-BE49-F238E27FC236}">
                <a16:creationId xmlns:a16="http://schemas.microsoft.com/office/drawing/2014/main" id="{05F32A30-9791-A6E1-B58C-F009F229ACC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1031">
            <a:extLst>
              <a:ext uri="{FF2B5EF4-FFF2-40B4-BE49-F238E27FC236}">
                <a16:creationId xmlns:a16="http://schemas.microsoft.com/office/drawing/2014/main" id="{51A5A071-8DEC-6106-5F22-4746935D3C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982C993-8AFE-C24A-B26D-1DC3F9844A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031">
            <a:extLst>
              <a:ext uri="{FF2B5EF4-FFF2-40B4-BE49-F238E27FC236}">
                <a16:creationId xmlns:a16="http://schemas.microsoft.com/office/drawing/2014/main" id="{A885D2F3-C2FA-7BA8-4818-2F742328C8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2B81C416-E180-EF4F-A03A-FE1F39CAC808}" type="slidenum">
              <a:rPr lang="en-US" altLang="en-US" sz="1200">
                <a:latin typeface="Times New Roman" panose="02020603050405020304" pitchFamily="18" charset="0"/>
              </a:rPr>
              <a:pPr/>
              <a:t>2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ADBE7C52-EB5C-BABE-45E6-26F98F48D5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DCB2718-3774-7476-1FCA-09BD5E07C8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 b="1">
                <a:latin typeface="Times New Roman" panose="02020603050405020304" pitchFamily="18" charset="0"/>
              </a:rPr>
              <a:t>Lesson 1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Change process is a series of phases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Each phase takes time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Important that each phase occur</a:t>
            </a:r>
          </a:p>
          <a:p>
            <a:endParaRPr lang="en-US" altLang="en-US">
              <a:latin typeface="Times New Roman" panose="02020603050405020304" pitchFamily="18" charset="0"/>
            </a:endParaRPr>
          </a:p>
          <a:p>
            <a:r>
              <a:rPr lang="en-US" altLang="en-US" b="1">
                <a:latin typeface="Times New Roman" panose="02020603050405020304" pitchFamily="18" charset="0"/>
              </a:rPr>
              <a:t>Lesson 2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Mistakes in any single phase can negatively impact on gains made in earlier phases</a:t>
            </a:r>
            <a:endParaRPr lang="en-US" altLang="en-US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Organizations operate as open systems that need to keep pace with ongoing changes in their external environment. 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Force Field Model — Highly respected model of change developed by social psychologist Kurt Lewin.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Driving forces: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Push organizations toward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Includes external forces (e.g., new competitors, technologies).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Leader’s vision inspires employees to strive for higher standards.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Restraining forces: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Resistance to change – block the change process.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Try to maintain the status quo.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91B8C-22D8-CC4E-AEAF-5A352ECD9E2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221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D1531505-646B-A90D-18C2-E1DCF8EB4F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 cap="flat"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111CE263-92AB-1902-A549-157EC77977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 defTabSz="914400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Effective change occurs by unfreezing the current situation, moving to a desired condition, and then refreezing the system so it remains in the desired state. 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Unfreezing: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Producing disequilibrium between the driving and restraining forces.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Stability: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When driving and restraining forces are roughly in equilibrium (i.e. approximately equal strength in opposite directions).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Refreezing: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Introducing systems and conditions that reinforce and maintain the desired behaviors.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Support and reinforce the new role patterns and prevent the organization from slipping back into the old ways.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91B8C-22D8-CC4E-AEAF-5A352ECD9E2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777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21A8D704-A613-B862-9643-DFD01571BA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 cap="flat"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2205C47E-4301-1DB5-76C3-320B73CB1A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 defTabSz="914400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6524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737C27F9-3703-226C-CFE4-44B384BCD3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A4872AA-60CE-7C89-93F9-9D2E3C8E29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1119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231BC0-14A0-044C-BE7E-B94B1C453CAC}" type="slidenum">
              <a:rPr lang="en-US">
                <a:latin typeface="Tahoma" pitchFamily="-108" charset="0"/>
                <a:ea typeface="ヒラギノ角ゴ Pro W3" pitchFamily="-108" charset="-128"/>
                <a:cs typeface="ヒラギノ角ゴ Pro W3" pitchFamily="-108" charset="-128"/>
              </a:rPr>
              <a:pPr/>
              <a:t>10</a:t>
            </a:fld>
            <a:endParaRPr lang="en-US" dirty="0">
              <a:latin typeface="Tahoma" pitchFamily="-108" charset="0"/>
              <a:ea typeface="ヒラギノ角ゴ Pro W3" pitchFamily="-108" charset="-128"/>
              <a:cs typeface="ヒラギノ角ゴ Pro W3" pitchFamily="-108" charset="-128"/>
            </a:endParaRPr>
          </a:p>
        </p:txBody>
      </p:sp>
      <p:sp>
        <p:nvSpPr>
          <p:cNvPr id="245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Many forms of resistance – complaints, overt work stoppages, passive noncompliance.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Subtle resistance is much more common than overt resistance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more difficult to address because not as obvious.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Change agents tend to view resistance as relationship conflict — i.e., they focus on the people as the problem.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Effective change agents view resistance as task conflict and a form of voice.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Resistance as task conflict: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Resistance signals that (a) employees are sufficiently ready for change or (b) the change strategy should be revised.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Lack urgency to change, lack acceptance of the specific change initiative.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Lack confidence to change, believe change will make them worse off. 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Resistance as a form of voice: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Redirect resistance into constructive conversations.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May improve procedural justice and serve as a motivational force.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Encourages better decisions through employee involvement — may increase employee motivation and commitment to the change.</a:t>
            </a:r>
          </a:p>
          <a:p>
            <a:endParaRPr lang="en-US" dirty="0">
              <a:latin typeface="Gill Sans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7938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3D3430CB-8567-376A-26CB-3517A05E39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 cap="flat"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3F3FD6A3-35A8-2BD9-2E6F-279BD60B10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 defTabSz="914400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2094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Force Field Model — effective change occurs by unfreezing the current situation, moving to a desired condition, and then refreezing the system so it remains in this desired state.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Unfreezing — driving forces are stronger than restraining forces (disequilibrium).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a) Increase driving forces (e.g. describe external forces, management issues threats).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Strategy rarely works alone because employees respond with increase in restraining forces.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b)  Weaken/remove restraining forces.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Strategy rarely works alone — facilitates but doesn’t motivate change.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c) Increase driving forces AND reduce/remove restraining forces (preferred strategy).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91B8C-22D8-CC4E-AEAF-5A352ECD9E2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425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1. Communication.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Highest priority and first strategy for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Generates an urgency to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Reduces uncertainty (fear of unknown).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Problems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time-consuming and potentially costly.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2. Learning.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Provides new knowledge/skills to perform well in new situation.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Strengthens change self-efficacy, more confident means more commitment to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Problems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time-consuming and potentially costly.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91B8C-22D8-CC4E-AEAF-5A352ECD9E2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0572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0C7CD2-BC1E-8645-9FA9-352B449D86AF}" type="slidenum">
              <a:rPr lang="en-US">
                <a:latin typeface="Tahoma" pitchFamily="-108" charset="0"/>
                <a:ea typeface="ヒラギノ角ゴ Pro W3" pitchFamily="-108" charset="-128"/>
                <a:cs typeface="ヒラギノ角ゴ Pro W3" pitchFamily="-108" charset="-128"/>
              </a:rPr>
              <a:pPr/>
              <a:t>14</a:t>
            </a:fld>
            <a:endParaRPr lang="en-US" dirty="0">
              <a:latin typeface="Tahoma" pitchFamily="-108" charset="0"/>
              <a:ea typeface="ヒラギノ角ゴ Pro W3" pitchFamily="-108" charset="-128"/>
              <a:cs typeface="ヒラギノ角ゴ Pro W3" pitchFamily="-108" charset="-128"/>
            </a:endParaRPr>
          </a:p>
        </p:txBody>
      </p:sp>
      <p:sp>
        <p:nvSpPr>
          <p:cNvPr id="368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3. Employee involvement.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Employees participate in change process – often essential.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More personal responsibility/ownership — increases commitment to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Minimizes not-invented-here syndrome — participants in the change idea.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Reduces fear of unknown.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Better decisions about the change initiative.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Problems – time-consuming, potential conflict.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4. Stress Management.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When communication, learning, and involvement are not enough to minimize stress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to help employees cope with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Removes some negative valence of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Less fear of unknown.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Less wasted energy, so more motivation to support the change process.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Problems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 time-consuming, expensive, doesn’t help everyone.</a:t>
            </a:r>
          </a:p>
          <a:p>
            <a:endParaRPr lang="en-US" dirty="0">
              <a:latin typeface="Gill Sans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51100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C0CE46-2840-D345-A27D-C3AEB405D650}" type="slidenum">
              <a:rPr lang="en-US">
                <a:latin typeface="Tahoma" pitchFamily="-108" charset="0"/>
                <a:ea typeface="ヒラギノ角ゴ Pro W3" pitchFamily="-108" charset="-128"/>
                <a:cs typeface="ヒラギノ角ゴ Pro W3" pitchFamily="-108" charset="-128"/>
              </a:rPr>
              <a:pPr/>
              <a:t>15</a:t>
            </a:fld>
            <a:endParaRPr lang="en-US" dirty="0">
              <a:latin typeface="Tahoma" pitchFamily="-108" charset="0"/>
              <a:ea typeface="ヒラギノ角ゴ Pro W3" pitchFamily="-108" charset="-128"/>
              <a:cs typeface="ヒラギノ角ゴ Pro W3" pitchFamily="-108" charset="-128"/>
            </a:endParaRPr>
          </a:p>
        </p:txBody>
      </p:sp>
      <p:sp>
        <p:nvSpPr>
          <p:cNvPr id="409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5. Negotiation.</a:t>
            </a:r>
          </a:p>
          <a:p>
            <a:pPr marL="0" indent="0">
              <a:buFontTx/>
              <a:buNone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Applies negotiation as the main influence tactic to gain employee compliance with change.</a:t>
            </a:r>
          </a:p>
          <a:p>
            <a:pPr marL="0" indent="0">
              <a:buFontTx/>
              <a:buNone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May be necessary for those who clearly lose out from the change people (negative valence outcomes) and won’t otherwise support change.</a:t>
            </a:r>
          </a:p>
          <a:p>
            <a:pPr marL="0" indent="0">
              <a:buFontTx/>
              <a:buNone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Problems – expensive; gains compliance, not commitment.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6. Coercion.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Necessary when all other strategies fail.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Assertive influence tactics — persistently reminders, frequent monitoring.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Executive dismissals — remove outdated mental models and routines. 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Problems – reduces trust, may create subtle resistance, more politics to protect their own job security.</a:t>
            </a:r>
          </a:p>
          <a:p>
            <a:endParaRPr lang="en-US" dirty="0">
              <a:latin typeface="Gill Sans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3457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Systems and structures hold (refreeze) the desired changes — otherwise tend to revert to past behaviors. 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Refreezing realigns systems, structures, team dynamics to support the desired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Alter rewards to reinforce new behaviors.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Change career paths.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Revise information systems — feedback mechanisms relate to desired objectives – “what gets measured, gets done.”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91B8C-22D8-CC4E-AEAF-5A352ECD9E2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2317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Transformational leaders are change agents.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Champion vision of desired future.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Communicate the vision meaningfully.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Act consistently with the vision.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Encourage employee experimentation.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Strategic vision and change: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Provides a sense of direction.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Identifies critical success factors to evaluate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Emotional foundation for change — links employee values to the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Minimizes employee fear of the unknown — provides an image of the future.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Clarifies role perceptions — better understanding of what employees need to learn.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91B8C-22D8-CC4E-AEAF-5A352ECD9E2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3984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1. Negative valence of change: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Cost-benefit analysis has a negative valence — employees imperfectly apply the rational choice decision model (same as expectancy theory model).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Resistance when more negative than positive outcomes expected.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Employees consider organizational outcomes, not just personal outcomes.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2. Fear of the unknown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— u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ncertainty has two negative effects on change perceptions: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People assume the worst (i.e., assume negative rather than positive valence of outcomes).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People perceive lack of control — also has negative valence.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3. Not-invented-here-syndrome: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Staff oppose the change to prove their ideas were better.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Most common among employees who are usually responsible for that expertise or initiative.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Successful change initiated by others threatens employee self-esteem.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91B8C-22D8-CC4E-AEAF-5A352ECD9E2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9247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4. Breaking routines: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People are creatures of habit — they resist changes to routines and habits.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Requires time/effort to learn new routines and role patterns.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5. Incongruent team dynamics: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Existing team norms contrary to the desired change.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Gill Sans" charset="0"/>
              <a:ea typeface="ＭＳ Ｐゴシック" charset="-128"/>
              <a:cs typeface="ＭＳ Ｐゴシック" charset="-128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6. Incongruent organizational systems: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Old systems/structures reinforce status quo — revert to past attitudes and behavior.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Gill Sans" charset="0"/>
                <a:ea typeface="ＭＳ Ｐゴシック" charset="-128"/>
                <a:cs typeface="ＭＳ Ｐゴシック" charset="-128"/>
              </a:rPr>
              <a:t>Include rewards, information systems, patterns of authority, career paths, selection criteria.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91B8C-22D8-CC4E-AEAF-5A352ECD9E2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832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9E6E5B-0FC7-FFFF-4E70-8BE6608BFF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AEB647-A13B-48A1-4636-5F37A0A2AA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C3ABB5-6D30-4AFF-0CD7-F9FAF418B8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DA102-C3D4-6B4C-8EFC-061805DD69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3019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9549BC-E6FA-6024-DE66-90A720D0BC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5AE080-77BC-C9B5-58E9-38C7157FF6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A10C52-C075-15FC-41E3-BAF103ACD6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64B03-8AE4-FE40-A504-FCA4F6F94A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7965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1F24CF-E20D-2B8F-7F12-ACDECD155D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378CC4-24F0-48FA-1B44-23418BD054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D8F5CF-1047-9358-E6DD-32D23AC866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26EAF-EC9E-2F4D-A370-55E874BAF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0332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CA898F-F8E7-12E6-8046-237E4715C2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E38B45-2CA8-B626-FAD7-F1B1649617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AE7DE8-45E9-D799-CDA3-14D953B6E8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0FD3BF-0CF0-CD41-B2AF-6E62410376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8215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BAFA2E0-5C8A-9107-9A1A-77B6EA0259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1935344-D64A-D916-2819-C699C95DD6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4703440-27F1-F1D0-6563-C7E68DFECB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57626-4FFC-4E43-9684-D664D803C3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4123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F6B1B48-4110-7A09-0BF9-97E38CFEA4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D0E003A-4B9B-DB79-8910-9252722A4D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0AE6BF8-2878-C367-0685-39B7557D23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3155E-4635-054B-98BC-F8C1A2E061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2539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85105EC-C6C5-9F78-D76E-5D50E63579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978F712-8496-F15D-956C-BF300421D9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94CD8E9-7E6F-0E2F-9EA3-A457EACC87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52573-11AB-C04B-95EC-817D2A79F2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8631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0AA349-013D-D8F0-B38B-93550CA991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7DDCFC-FAAF-AE4A-579E-996B73C096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9EE1EE-AAD4-6FD1-A0A7-C5E8071DEE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6FCBA-1243-DD4F-8C8D-D291F14412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817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EC8934-F0BC-8FD9-9203-FF3085EC9C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F81B7B-757D-25B7-4694-B63A142281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B59B8C-57F4-A44C-7BDE-35C781F0F0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715BF-E628-DE46-9F4F-B1BD811537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0657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3D8A96-0CCC-F74F-A69D-57069322B8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994D392-9A94-8372-0E98-7F8B98DE1C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C81545-07F7-0C03-AF25-FACE5E204B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FB25F-D3E1-1C4F-9B69-08836A98A7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152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6C3F90-E345-624C-916D-7CF89E2BE3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3CD906-AEF8-A994-ED59-D4F495F0D1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B10838E-C2E9-0FCD-E4F3-F6B9BB1998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3538E-7D7D-B942-9E23-F76FACE1E4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8859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F6E1F-BCEF-AFF4-1309-0C0A7D688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09600"/>
            <a:ext cx="7772400" cy="7239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74CB6CD1-49F1-8B1E-6027-B70385E074C8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952500" y="1638300"/>
            <a:ext cx="3810000" cy="47625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7EA4B5-802A-311B-3514-0CC367CE8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14900" y="1638300"/>
            <a:ext cx="3810000" cy="4762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474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mpariso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4076700" cy="4971691"/>
          </a:xfrm>
          <a:prstGeom prst="rect">
            <a:avLst/>
          </a:prstGeom>
        </p:spPr>
        <p:txBody>
          <a:bodyPr/>
          <a:lstStyle>
            <a:lvl1pPr>
              <a:spcBef>
                <a:spcPts val="1400"/>
              </a:spcBef>
              <a:spcAft>
                <a:spcPts val="200"/>
              </a:spcAft>
              <a:defRPr sz="2800"/>
            </a:lvl1pPr>
            <a:lvl2pPr marL="182880" indent="-182880">
              <a:spcBef>
                <a:spcPts val="200"/>
              </a:spcBef>
              <a:spcAft>
                <a:spcPts val="200"/>
              </a:spcAft>
              <a:defRPr sz="2400"/>
            </a:lvl2pPr>
            <a:lvl3pPr>
              <a:spcBef>
                <a:spcPts val="200"/>
              </a:spcBef>
              <a:spcAft>
                <a:spcPts val="200"/>
              </a:spcAft>
              <a:defRPr sz="2000"/>
            </a:lvl3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257300"/>
            <a:ext cx="4076700" cy="4991100"/>
          </a:xfrm>
        </p:spPr>
        <p:txBody>
          <a:bodyPr/>
          <a:lstStyle>
            <a:lvl1pPr>
              <a:spcBef>
                <a:spcPts val="800"/>
              </a:spcBef>
              <a:spcAft>
                <a:spcPts val="200"/>
              </a:spcAft>
              <a:defRPr sz="2800"/>
            </a:lvl1pPr>
            <a:lvl2pPr marL="182880" indent="-182880">
              <a:spcBef>
                <a:spcPts val="200"/>
              </a:spcBef>
              <a:spcAft>
                <a:spcPts val="200"/>
              </a:spcAft>
              <a:defRPr sz="2400"/>
            </a:lvl2pPr>
            <a:lvl3pPr>
              <a:defRPr sz="2000"/>
            </a:lvl3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178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Main On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5791200" cy="497169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8052" y="1257300"/>
            <a:ext cx="2383047" cy="499110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55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spcAft>
                <a:spcPts val="200"/>
              </a:spcAft>
              <a:defRPr sz="2800"/>
            </a:lvl1pPr>
            <a:lvl2pPr>
              <a:spcBef>
                <a:spcPts val="200"/>
              </a:spcBef>
              <a:spcAft>
                <a:spcPts val="400"/>
              </a:spcAft>
              <a:defRPr sz="2400"/>
            </a:lvl2pPr>
            <a:lvl3pPr>
              <a:defRPr sz="2000"/>
            </a:lvl3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78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E5FCD4F-3468-0233-A2B2-76D2009D32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A15637B-53A4-0807-7F49-388FE4A66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0CE403B-6381-E65F-C390-7FE9DF45E25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B38C0DB-4B23-EEBA-4ECE-0DE4DCCCBCE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0977A6C-2ADD-1909-B44F-C3CAF82EB9F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293B2F3-379B-5F42-989D-29C3A606E6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  <a:ea typeface="ＭＳ Ｐゴシック" panose="020B0600070205080204" pitchFamily="3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>
            <a:extLst>
              <a:ext uri="{FF2B5EF4-FFF2-40B4-BE49-F238E27FC236}">
                <a16:creationId xmlns:a16="http://schemas.microsoft.com/office/drawing/2014/main" id="{25058FA3-CA95-3C4A-146B-D34656693F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Models and Frameworks of Change </a:t>
            </a:r>
            <a:br>
              <a:rPr lang="en-US" altLang="en-US" sz="2800" dirty="0"/>
            </a:br>
            <a:r>
              <a:rPr lang="en-US" altLang="en-US" sz="2800" dirty="0"/>
              <a:t>Understanding the Psychology of Change</a:t>
            </a:r>
          </a:p>
        </p:txBody>
      </p:sp>
      <p:sp>
        <p:nvSpPr>
          <p:cNvPr id="14338" name="Content Placeholder 2">
            <a:extLst>
              <a:ext uri="{FF2B5EF4-FFF2-40B4-BE49-F238E27FC236}">
                <a16:creationId xmlns:a16="http://schemas.microsoft.com/office/drawing/2014/main" id="{38CCDF1B-1EE3-7527-D876-9609E2DDD4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544144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/>
              <a:t>Advanced Leadership and Change Management Program</a:t>
            </a:r>
          </a:p>
          <a:p>
            <a:pPr marL="0" indent="0" algn="ctr">
              <a:buFontTx/>
              <a:buNone/>
            </a:pPr>
            <a:endParaRPr lang="en-US" altLang="en-US" dirty="0"/>
          </a:p>
          <a:p>
            <a:pPr marL="0" indent="0" algn="ctr">
              <a:buFontTx/>
              <a:buNone/>
            </a:pPr>
            <a:endParaRPr lang="en-US" altLang="en-US" dirty="0"/>
          </a:p>
          <a:p>
            <a:pPr marL="0" indent="0" algn="ctr">
              <a:buFontTx/>
              <a:buNone/>
            </a:pPr>
            <a:r>
              <a:rPr lang="en-US" altLang="en-US" dirty="0"/>
              <a:t>Sunday, April 27, 2025</a:t>
            </a:r>
          </a:p>
          <a:p>
            <a:pPr marL="0" indent="0" algn="ctr">
              <a:buFontTx/>
              <a:buNone/>
            </a:pPr>
            <a:endParaRPr lang="en-US" altLang="en-US" dirty="0"/>
          </a:p>
          <a:p>
            <a:pPr marL="0" indent="0" algn="ctr">
              <a:buFontTx/>
              <a:buNone/>
            </a:pPr>
            <a:r>
              <a:rPr lang="en-US" altLang="en-US" dirty="0"/>
              <a:t>Faculty: Prof. Anupama Sharma, IIM-V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6D72C8CD-48D5-3519-B117-80C881F776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</a:rPr>
              <a:t>Change Process</a:t>
            </a:r>
            <a:endParaRPr lang="en-US" altLang="en-US"/>
          </a:p>
        </p:txBody>
      </p:sp>
      <p:graphicFrame>
        <p:nvGraphicFramePr>
          <p:cNvPr id="15362" name="Object 2">
            <a:extLst>
              <a:ext uri="{FF2B5EF4-FFF2-40B4-BE49-F238E27FC236}">
                <a16:creationId xmlns:a16="http://schemas.microsoft.com/office/drawing/2014/main" id="{E8313ADB-7017-E93E-3814-15A84C5A6B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1752600"/>
          <a:ext cx="6705600" cy="371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19888200" imgH="19926300" progId="MS_ClipArt_Gallery.2">
                  <p:embed/>
                </p:oleObj>
              </mc:Choice>
              <mc:Fallback>
                <p:oleObj name="Clip" r:id="rId3" imgW="19888200" imgH="1992630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752600"/>
                        <a:ext cx="6705600" cy="371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3" name="Text Box 8">
            <a:extLst>
              <a:ext uri="{FF2B5EF4-FFF2-40B4-BE49-F238E27FC236}">
                <a16:creationId xmlns:a16="http://schemas.microsoft.com/office/drawing/2014/main" id="{E843A138-D4BA-8FF8-EE0B-ED40BD319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0892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364" name="Rectangle 9">
            <a:extLst>
              <a:ext uri="{FF2B5EF4-FFF2-40B4-BE49-F238E27FC236}">
                <a16:creationId xmlns:a16="http://schemas.microsoft.com/office/drawing/2014/main" id="{5F67E2DE-F1A9-5191-5F19-929236FB8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425825"/>
            <a:ext cx="3368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Helvetica" pitchFamily="2" charset="0"/>
              </a:rPr>
              <a:t>Resistance to Change</a:t>
            </a:r>
            <a:endParaRPr lang="en-US" altLang="en-US" sz="2400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0FFEE917-BB20-E7AE-2B19-CBDC006675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External Forces for Change</a:t>
            </a:r>
          </a:p>
        </p:txBody>
      </p:sp>
      <p:sp>
        <p:nvSpPr>
          <p:cNvPr id="71684" name="Rectangle 4">
            <a:extLst>
              <a:ext uri="{FF2B5EF4-FFF2-40B4-BE49-F238E27FC236}">
                <a16:creationId xmlns:a16="http://schemas.microsoft.com/office/drawing/2014/main" id="{516A1CFB-44D9-F009-A056-5253360FA27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191000" y="1638300"/>
            <a:ext cx="4533900" cy="4762500"/>
          </a:xfrm>
        </p:spPr>
        <p:txBody>
          <a:bodyPr/>
          <a:lstStyle/>
          <a:p>
            <a:r>
              <a:rPr lang="en-US" altLang="en-US" sz="2400" dirty="0"/>
              <a:t>Computer technology</a:t>
            </a:r>
          </a:p>
          <a:p>
            <a:pPr lvl="1"/>
            <a:r>
              <a:rPr lang="en-US" altLang="en-US" sz="2000" dirty="0"/>
              <a:t>law of </a:t>
            </a:r>
            <a:r>
              <a:rPr lang="en-US" altLang="en-US" sz="2000" dirty="0" err="1"/>
              <a:t>telecosm</a:t>
            </a:r>
            <a:endParaRPr lang="en-US" altLang="en-US" sz="2000" dirty="0"/>
          </a:p>
          <a:p>
            <a:pPr lvl="1"/>
            <a:r>
              <a:rPr lang="en-US" altLang="en-US" sz="2000" dirty="0"/>
              <a:t>effect on knowledge, competition, employment relations </a:t>
            </a:r>
          </a:p>
          <a:p>
            <a:r>
              <a:rPr lang="en-US" altLang="en-US" sz="2400" dirty="0"/>
              <a:t>Globalization and local competition</a:t>
            </a:r>
          </a:p>
          <a:p>
            <a:pPr lvl="1"/>
            <a:r>
              <a:rPr lang="en-US" altLang="en-US" sz="2000" dirty="0"/>
              <a:t>effect on restructuring, outsourcing</a:t>
            </a:r>
          </a:p>
          <a:p>
            <a:pPr lvl="1"/>
            <a:r>
              <a:rPr lang="en-US" altLang="en-US" sz="2000" dirty="0"/>
              <a:t>mergers</a:t>
            </a:r>
          </a:p>
          <a:p>
            <a:r>
              <a:rPr lang="en-US" altLang="en-US" sz="2400" dirty="0"/>
              <a:t>Demography</a:t>
            </a:r>
          </a:p>
          <a:p>
            <a:pPr lvl="1"/>
            <a:r>
              <a:rPr lang="en-US" altLang="en-US" sz="2000" dirty="0"/>
              <a:t>diversity</a:t>
            </a:r>
          </a:p>
          <a:p>
            <a:pPr lvl="1"/>
            <a:r>
              <a:rPr lang="en-US" altLang="en-US" sz="2000" dirty="0"/>
              <a:t>emerging expectations</a:t>
            </a:r>
          </a:p>
        </p:txBody>
      </p:sp>
      <p:sp>
        <p:nvSpPr>
          <p:cNvPr id="71685" name="Rectangle 5">
            <a:extLst>
              <a:ext uri="{FF2B5EF4-FFF2-40B4-BE49-F238E27FC236}">
                <a16:creationId xmlns:a16="http://schemas.microsoft.com/office/drawing/2014/main" id="{FEB2F6C5-A7FB-CAB8-BB65-AC036E091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981200"/>
            <a:ext cx="2895600" cy="3581400"/>
          </a:xfrm>
          <a:prstGeom prst="rect">
            <a:avLst/>
          </a:prstGeom>
          <a:solidFill>
            <a:srgbClr val="8A74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6" name="Rectangle 6">
            <a:extLst>
              <a:ext uri="{FF2B5EF4-FFF2-40B4-BE49-F238E27FC236}">
                <a16:creationId xmlns:a16="http://schemas.microsoft.com/office/drawing/2014/main" id="{74837A6E-A476-3313-FA10-8BF42B874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5334000"/>
            <a:ext cx="1928813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AU" altLang="en-US" sz="1000">
                <a:solidFill>
                  <a:schemeClr val="tx2"/>
                </a:solidFill>
              </a:rPr>
              <a:t>© Corel Corp. With permission.</a:t>
            </a:r>
          </a:p>
        </p:txBody>
      </p:sp>
      <p:pic>
        <p:nvPicPr>
          <p:cNvPr id="71687" name="Picture 7">
            <a:extLst>
              <a:ext uri="{FF2B5EF4-FFF2-40B4-BE49-F238E27FC236}">
                <a16:creationId xmlns:a16="http://schemas.microsoft.com/office/drawing/2014/main" id="{DAA74F71-B2A9-2308-CB42-D1BA87BD6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28800"/>
            <a:ext cx="2806700" cy="346710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7278F2A8-DAE0-9BE3-43F9-B66D23940D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Internal Forces For Change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15F7753B-B2C0-7DC0-0DCA-3FCB1014D2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Turnover of leaders</a:t>
            </a:r>
          </a:p>
          <a:p>
            <a:r>
              <a:rPr lang="en-US" altLang="en-US"/>
              <a:t>Need for profits</a:t>
            </a:r>
          </a:p>
          <a:p>
            <a:r>
              <a:rPr lang="en-US" altLang="en-US"/>
              <a:t>_______________</a:t>
            </a:r>
          </a:p>
          <a:p>
            <a:r>
              <a:rPr lang="en-US" altLang="en-US"/>
              <a:t>_________________</a:t>
            </a:r>
          </a:p>
          <a:p>
            <a:r>
              <a:rPr lang="en-US" altLang="en-US"/>
              <a:t>________________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14B71-CD32-8C42-8BDC-3B27E75A7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Driving and Restraining Forces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5F6D89-8FA8-954D-9F60-D34853193A8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5576" y="1257300"/>
            <a:ext cx="8045524" cy="4991100"/>
          </a:xfrm>
        </p:spPr>
        <p:txBody>
          <a:bodyPr>
            <a:normAutofit/>
          </a:bodyPr>
          <a:lstStyle/>
          <a:p>
            <a:r>
              <a:rPr lang="en-US" sz="3200" dirty="0"/>
              <a:t>Driving forces:</a:t>
            </a:r>
          </a:p>
          <a:p>
            <a:pPr lvl="1"/>
            <a:r>
              <a:rPr lang="en-US" sz="2800" dirty="0"/>
              <a:t>Push organizations toward change.</a:t>
            </a:r>
          </a:p>
          <a:p>
            <a:pPr lvl="1"/>
            <a:r>
              <a:rPr lang="en-US" sz="2800" dirty="0"/>
              <a:t>External forces or leader’s vision.</a:t>
            </a:r>
          </a:p>
          <a:p>
            <a:pPr>
              <a:spcBef>
                <a:spcPts val="2000"/>
              </a:spcBef>
            </a:pPr>
            <a:r>
              <a:rPr lang="en-US" sz="3200" dirty="0"/>
              <a:t>Restraining forces:</a:t>
            </a:r>
          </a:p>
          <a:p>
            <a:pPr lvl="1"/>
            <a:r>
              <a:rPr lang="en-US" sz="2800" dirty="0"/>
              <a:t>Resistance to change.</a:t>
            </a:r>
          </a:p>
          <a:p>
            <a:pPr lvl="1"/>
            <a:r>
              <a:rPr lang="en-US" sz="2800" dirty="0"/>
              <a:t>Employee behaviors that block the change process.</a:t>
            </a:r>
          </a:p>
          <a:p>
            <a:pPr lvl="1"/>
            <a:r>
              <a:rPr lang="en-US" sz="2800" dirty="0"/>
              <a:t>Try to maintain status quo</a:t>
            </a:r>
            <a:r>
              <a:rPr lang="en-CA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4382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1A4DF2C7-C239-C186-F8CD-AB4C2C84EE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noFill/>
          <a:ln/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br>
              <a:rPr lang="en-US" altLang="en-US" sz="2000" b="1" dirty="0"/>
            </a:br>
            <a:r>
              <a:rPr lang="en-US" altLang="en-US" sz="2000" b="1" dirty="0"/>
              <a:t>Force Field Analysis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7DFF8997-85C7-A618-1E97-5687E7429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125" y="6057900"/>
            <a:ext cx="77946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1400" b="1">
                <a:latin typeface="Times New Roman" panose="02020603050405020304" pitchFamily="18" charset="0"/>
              </a:rPr>
              <a:t>Source: Adapted from Zand, D.E.  Force field analysis. In N. Nicholson (ed.), </a:t>
            </a:r>
            <a:r>
              <a:rPr lang="en-US" altLang="en-US" sz="1400" b="1" i="1">
                <a:latin typeface="Times New Roman" panose="02020603050405020304" pitchFamily="18" charset="0"/>
              </a:rPr>
              <a:t>Blackwell Encyclopedic</a:t>
            </a:r>
          </a:p>
          <a:p>
            <a:pPr>
              <a:lnSpc>
                <a:spcPct val="90000"/>
              </a:lnSpc>
            </a:pPr>
            <a:r>
              <a:rPr lang="en-US" altLang="en-US" sz="1400" b="1" i="1">
                <a:latin typeface="Times New Roman" panose="02020603050405020304" pitchFamily="18" charset="0"/>
              </a:rPr>
              <a:t>Dictionary of Organizational Behavior</a:t>
            </a:r>
            <a:r>
              <a:rPr lang="en-US" altLang="en-US" sz="1400" b="1">
                <a:latin typeface="Times New Roman" panose="02020603050405020304" pitchFamily="18" charset="0"/>
              </a:rPr>
              <a:t>. Oxford, England: Blackwell, 1995, 181.</a:t>
            </a:r>
          </a:p>
        </p:txBody>
      </p:sp>
      <p:sp>
        <p:nvSpPr>
          <p:cNvPr id="87044" name="Rectangle 4">
            <a:extLst>
              <a:ext uri="{FF2B5EF4-FFF2-40B4-BE49-F238E27FC236}">
                <a16:creationId xmlns:a16="http://schemas.microsoft.com/office/drawing/2014/main" id="{665CF1C2-CF74-4501-7A21-C10A3A35D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1950" y="4883150"/>
            <a:ext cx="1587500" cy="901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45" name="Rectangle 5">
            <a:extLst>
              <a:ext uri="{FF2B5EF4-FFF2-40B4-BE49-F238E27FC236}">
                <a16:creationId xmlns:a16="http://schemas.microsoft.com/office/drawing/2014/main" id="{A63E088D-EE29-2AF0-B375-EFC6E8F50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2125" y="4970463"/>
            <a:ext cx="13843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Current level</a:t>
            </a:r>
          </a:p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of group</a:t>
            </a:r>
          </a:p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performance</a:t>
            </a:r>
          </a:p>
        </p:txBody>
      </p:sp>
      <p:sp>
        <p:nvSpPr>
          <p:cNvPr id="87046" name="Rectangle 6">
            <a:extLst>
              <a:ext uri="{FF2B5EF4-FFF2-40B4-BE49-F238E27FC236}">
                <a16:creationId xmlns:a16="http://schemas.microsoft.com/office/drawing/2014/main" id="{7292A69E-B2E4-3EDC-57B1-E7B6E857D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5750" y="4883150"/>
            <a:ext cx="1587500" cy="901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47" name="Rectangle 7">
            <a:extLst>
              <a:ext uri="{FF2B5EF4-FFF2-40B4-BE49-F238E27FC236}">
                <a16:creationId xmlns:a16="http://schemas.microsoft.com/office/drawing/2014/main" id="{6EAC0690-6DB5-3B62-067D-F568D22D2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5925" y="4970463"/>
            <a:ext cx="13970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Desired level</a:t>
            </a:r>
          </a:p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of group</a:t>
            </a:r>
          </a:p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performance</a:t>
            </a:r>
          </a:p>
        </p:txBody>
      </p:sp>
      <p:sp>
        <p:nvSpPr>
          <p:cNvPr id="87048" name="Rectangle 8">
            <a:extLst>
              <a:ext uri="{FF2B5EF4-FFF2-40B4-BE49-F238E27FC236}">
                <a16:creationId xmlns:a16="http://schemas.microsoft.com/office/drawing/2014/main" id="{54F64DDF-5AEC-2204-7519-2ED078B46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525" y="1652588"/>
            <a:ext cx="1631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1800" b="1">
                <a:latin typeface="Times New Roman" panose="02020603050405020304" pitchFamily="18" charset="0"/>
              </a:rPr>
              <a:t>Driving  forces</a:t>
            </a:r>
          </a:p>
        </p:txBody>
      </p:sp>
      <p:sp>
        <p:nvSpPr>
          <p:cNvPr id="87049" name="Rectangle 9">
            <a:extLst>
              <a:ext uri="{FF2B5EF4-FFF2-40B4-BE49-F238E27FC236}">
                <a16:creationId xmlns:a16="http://schemas.microsoft.com/office/drawing/2014/main" id="{92BDD939-8BFE-C5B9-8E85-81611F27B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25" y="2033588"/>
            <a:ext cx="23923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1800">
                <a:latin typeface="Times New Roman" panose="02020603050405020304" pitchFamily="18" charset="0"/>
              </a:rPr>
              <a:t>High performance goals</a:t>
            </a:r>
          </a:p>
        </p:txBody>
      </p:sp>
      <p:sp>
        <p:nvSpPr>
          <p:cNvPr id="87050" name="Rectangle 10">
            <a:extLst>
              <a:ext uri="{FF2B5EF4-FFF2-40B4-BE49-F238E27FC236}">
                <a16:creationId xmlns:a16="http://schemas.microsoft.com/office/drawing/2014/main" id="{443C72D8-55DD-DD6C-451E-7082BC982B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525" y="2643188"/>
            <a:ext cx="16383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1800">
                <a:latin typeface="Times New Roman" panose="02020603050405020304" pitchFamily="18" charset="0"/>
              </a:rPr>
              <a:t>New equipment</a:t>
            </a:r>
          </a:p>
        </p:txBody>
      </p:sp>
      <p:sp>
        <p:nvSpPr>
          <p:cNvPr id="87051" name="Rectangle 11">
            <a:extLst>
              <a:ext uri="{FF2B5EF4-FFF2-40B4-BE49-F238E27FC236}">
                <a16:creationId xmlns:a16="http://schemas.microsoft.com/office/drawing/2014/main" id="{F478A5EE-51D0-DD82-068A-0C6CA75E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325" y="3252788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1800">
                <a:latin typeface="Times New Roman" panose="02020603050405020304" pitchFamily="18" charset="0"/>
              </a:rPr>
              <a:t>Competition</a:t>
            </a:r>
          </a:p>
        </p:txBody>
      </p:sp>
      <p:sp>
        <p:nvSpPr>
          <p:cNvPr id="87052" name="Rectangle 12">
            <a:extLst>
              <a:ext uri="{FF2B5EF4-FFF2-40B4-BE49-F238E27FC236}">
                <a16:creationId xmlns:a16="http://schemas.microsoft.com/office/drawing/2014/main" id="{3655A77A-D0CD-D70F-7DC8-7D8D393D4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325" y="3751263"/>
            <a:ext cx="16637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Employees with</a:t>
            </a:r>
          </a:p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         new skills</a:t>
            </a:r>
          </a:p>
        </p:txBody>
      </p:sp>
      <p:sp>
        <p:nvSpPr>
          <p:cNvPr id="87053" name="Rectangle 13">
            <a:extLst>
              <a:ext uri="{FF2B5EF4-FFF2-40B4-BE49-F238E27FC236}">
                <a16:creationId xmlns:a16="http://schemas.microsoft.com/office/drawing/2014/main" id="{88B069BA-D81C-3D11-6F9A-C051A1B2C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725" y="4360863"/>
            <a:ext cx="225901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    Desire for increased</a:t>
            </a:r>
          </a:p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 influence and rewards</a:t>
            </a:r>
          </a:p>
        </p:txBody>
      </p:sp>
      <p:sp>
        <p:nvSpPr>
          <p:cNvPr id="87054" name="Line 14">
            <a:extLst>
              <a:ext uri="{FF2B5EF4-FFF2-40B4-BE49-F238E27FC236}">
                <a16:creationId xmlns:a16="http://schemas.microsoft.com/office/drawing/2014/main" id="{EB2D05BB-63BD-FE42-FBC6-8F21CC9A1EC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7188" y="22860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5" name="Line 15">
            <a:extLst>
              <a:ext uri="{FF2B5EF4-FFF2-40B4-BE49-F238E27FC236}">
                <a16:creationId xmlns:a16="http://schemas.microsoft.com/office/drawing/2014/main" id="{AAFA0020-E37E-6998-09D2-B66203E53E5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7188" y="28194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6" name="Line 16">
            <a:extLst>
              <a:ext uri="{FF2B5EF4-FFF2-40B4-BE49-F238E27FC236}">
                <a16:creationId xmlns:a16="http://schemas.microsoft.com/office/drawing/2014/main" id="{AC9E3A4E-7028-F60A-80A3-3A129CCEAC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7188" y="34290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7" name="Line 17">
            <a:extLst>
              <a:ext uri="{FF2B5EF4-FFF2-40B4-BE49-F238E27FC236}">
                <a16:creationId xmlns:a16="http://schemas.microsoft.com/office/drawing/2014/main" id="{45D731A7-0D89-CB00-4105-C0782F526E4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7188" y="39624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8" name="Line 18">
            <a:extLst>
              <a:ext uri="{FF2B5EF4-FFF2-40B4-BE49-F238E27FC236}">
                <a16:creationId xmlns:a16="http://schemas.microsoft.com/office/drawing/2014/main" id="{50E41CDD-FAA2-AFF4-C595-AE0493223C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7188" y="45720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9" name="Line 19">
            <a:extLst>
              <a:ext uri="{FF2B5EF4-FFF2-40B4-BE49-F238E27FC236}">
                <a16:creationId xmlns:a16="http://schemas.microsoft.com/office/drawing/2014/main" id="{6FD2287E-93B7-C421-C75C-8686BF2B5F74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754188"/>
            <a:ext cx="0" cy="3122612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0" name="Rectangle 20">
            <a:extLst>
              <a:ext uri="{FF2B5EF4-FFF2-40B4-BE49-F238E27FC236}">
                <a16:creationId xmlns:a16="http://schemas.microsoft.com/office/drawing/2014/main" id="{D7938641-8C5A-3BE1-7C78-16A315A6A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25" y="2109788"/>
            <a:ext cx="2362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1800">
                <a:latin typeface="Times New Roman" panose="02020603050405020304" pitchFamily="18" charset="0"/>
              </a:rPr>
              <a:t>Group norms for output</a:t>
            </a:r>
          </a:p>
        </p:txBody>
      </p:sp>
      <p:sp>
        <p:nvSpPr>
          <p:cNvPr id="87061" name="Line 21">
            <a:extLst>
              <a:ext uri="{FF2B5EF4-FFF2-40B4-BE49-F238E27FC236}">
                <a16:creationId xmlns:a16="http://schemas.microsoft.com/office/drawing/2014/main" id="{56630B48-287B-84EE-33AD-39F253F323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1588" y="22860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2" name="Line 22">
            <a:extLst>
              <a:ext uri="{FF2B5EF4-FFF2-40B4-BE49-F238E27FC236}">
                <a16:creationId xmlns:a16="http://schemas.microsoft.com/office/drawing/2014/main" id="{CD8D242C-F177-D69D-A5DC-F331900A694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1588" y="28194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3" name="Line 23">
            <a:extLst>
              <a:ext uri="{FF2B5EF4-FFF2-40B4-BE49-F238E27FC236}">
                <a16:creationId xmlns:a16="http://schemas.microsoft.com/office/drawing/2014/main" id="{D87C1E5A-32E3-C9E7-E5B1-37ECB8E50F5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1588" y="34290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4" name="Line 24">
            <a:extLst>
              <a:ext uri="{FF2B5EF4-FFF2-40B4-BE49-F238E27FC236}">
                <a16:creationId xmlns:a16="http://schemas.microsoft.com/office/drawing/2014/main" id="{8BCE257A-64F3-BE44-EA97-D23EE4A5EF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1588" y="39624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5" name="Line 25">
            <a:extLst>
              <a:ext uri="{FF2B5EF4-FFF2-40B4-BE49-F238E27FC236}">
                <a16:creationId xmlns:a16="http://schemas.microsoft.com/office/drawing/2014/main" id="{7F2C36E8-927A-8F6F-98C9-3F4FEA0ACE8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1588" y="4572000"/>
            <a:ext cx="684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6" name="Rectangle 26">
            <a:extLst>
              <a:ext uri="{FF2B5EF4-FFF2-40B4-BE49-F238E27FC236}">
                <a16:creationId xmlns:a16="http://schemas.microsoft.com/office/drawing/2014/main" id="{CAB4B7D8-E49B-32DD-EC61-F67ABE742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25" y="2608263"/>
            <a:ext cx="18669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Familiarity with</a:t>
            </a:r>
          </a:p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present equipment</a:t>
            </a:r>
          </a:p>
        </p:txBody>
      </p:sp>
      <p:sp>
        <p:nvSpPr>
          <p:cNvPr id="87067" name="Rectangle 27">
            <a:extLst>
              <a:ext uri="{FF2B5EF4-FFF2-40B4-BE49-F238E27FC236}">
                <a16:creationId xmlns:a16="http://schemas.microsoft.com/office/drawing/2014/main" id="{3511A2A7-4BB0-BF30-BB97-56EFDB4A0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25" y="3176588"/>
            <a:ext cx="1441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1800">
                <a:latin typeface="Times New Roman" panose="02020603050405020304" pitchFamily="18" charset="0"/>
              </a:rPr>
              <a:t>Complacency</a:t>
            </a:r>
          </a:p>
        </p:txBody>
      </p:sp>
      <p:sp>
        <p:nvSpPr>
          <p:cNvPr id="87068" name="Rectangle 28">
            <a:extLst>
              <a:ext uri="{FF2B5EF4-FFF2-40B4-BE49-F238E27FC236}">
                <a16:creationId xmlns:a16="http://schemas.microsoft.com/office/drawing/2014/main" id="{BF7B7449-6519-C391-FB8A-A197035BF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25" y="3709988"/>
            <a:ext cx="2393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1800">
                <a:latin typeface="Times New Roman" panose="02020603050405020304" pitchFamily="18" charset="0"/>
              </a:rPr>
              <a:t>Need to learn new skills</a:t>
            </a:r>
          </a:p>
        </p:txBody>
      </p:sp>
      <p:sp>
        <p:nvSpPr>
          <p:cNvPr id="87069" name="Rectangle 29">
            <a:extLst>
              <a:ext uri="{FF2B5EF4-FFF2-40B4-BE49-F238E27FC236}">
                <a16:creationId xmlns:a16="http://schemas.microsoft.com/office/drawing/2014/main" id="{19FEB8BE-6FC8-66D0-2041-72E011843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25" y="4360863"/>
            <a:ext cx="22018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Fear of reduced </a:t>
            </a:r>
          </a:p>
          <a:p>
            <a:pPr>
              <a:lnSpc>
                <a:spcPct val="80000"/>
              </a:lnSpc>
            </a:pPr>
            <a:r>
              <a:rPr lang="en-US" altLang="en-US" sz="1800">
                <a:latin typeface="Times New Roman" panose="02020603050405020304" pitchFamily="18" charset="0"/>
              </a:rPr>
              <a:t>influence and rewards</a:t>
            </a:r>
          </a:p>
        </p:txBody>
      </p:sp>
      <p:sp>
        <p:nvSpPr>
          <p:cNvPr id="87070" name="Line 30">
            <a:extLst>
              <a:ext uri="{FF2B5EF4-FFF2-40B4-BE49-F238E27FC236}">
                <a16:creationId xmlns:a16="http://schemas.microsoft.com/office/drawing/2014/main" id="{030BDB5B-A9C8-8E9D-8A39-9E5DB72741DE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188" y="1981200"/>
            <a:ext cx="61706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71" name="Rectangle 31">
            <a:extLst>
              <a:ext uri="{FF2B5EF4-FFF2-40B4-BE49-F238E27FC236}">
                <a16:creationId xmlns:a16="http://schemas.microsoft.com/office/drawing/2014/main" id="{C1743EBB-5C8B-8E30-266B-E07EA72B7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25" y="1652588"/>
            <a:ext cx="177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1800" b="1">
                <a:latin typeface="Times New Roman" panose="02020603050405020304" pitchFamily="18" charset="0"/>
              </a:rPr>
              <a:t>Resisting  forces</a:t>
            </a:r>
          </a:p>
        </p:txBody>
      </p:sp>
      <p:sp>
        <p:nvSpPr>
          <p:cNvPr id="87072" name="Line 32">
            <a:extLst>
              <a:ext uri="{FF2B5EF4-FFF2-40B4-BE49-F238E27FC236}">
                <a16:creationId xmlns:a16="http://schemas.microsoft.com/office/drawing/2014/main" id="{AF784024-03A6-B488-9508-E90A2781A3EA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1754188"/>
            <a:ext cx="0" cy="3122612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73" name="Line 33">
            <a:extLst>
              <a:ext uri="{FF2B5EF4-FFF2-40B4-BE49-F238E27FC236}">
                <a16:creationId xmlns:a16="http://schemas.microsoft.com/office/drawing/2014/main" id="{F988D47F-04CB-DCF5-5725-060320D96A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7388" y="5334000"/>
            <a:ext cx="2132012" cy="0"/>
          </a:xfrm>
          <a:prstGeom prst="line">
            <a:avLst/>
          </a:prstGeom>
          <a:noFill/>
          <a:ln w="101600">
            <a:solidFill>
              <a:schemeClr val="tx1"/>
            </a:solidFill>
            <a:prstDash val="sysDot"/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6699E0F-4533-3640-AAC5-4774BC584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 Field Analysis Model</a:t>
            </a:r>
          </a:p>
        </p:txBody>
      </p:sp>
      <p:pic>
        <p:nvPicPr>
          <p:cNvPr id="13" name="Content Placeholder 12" descr="The graphic depicts the force field analysis model.">
            <a:extLst>
              <a:ext uri="{FF2B5EF4-FFF2-40B4-BE49-F238E27FC236}">
                <a16:creationId xmlns:a16="http://schemas.microsoft.com/office/drawing/2014/main" id="{32EDFCBA-6B32-2B46-B59B-AD287825A3A6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2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900" y="949074"/>
            <a:ext cx="7757492" cy="4856190"/>
          </a:xfr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0229584-3E4C-8C4E-8E54-2C6BA5CA982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953394" y="5783069"/>
            <a:ext cx="4536504" cy="3716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/>
              <a:t>Lewin’s Force Field Analysis Model.</a:t>
            </a:r>
          </a:p>
        </p:txBody>
      </p:sp>
    </p:spTree>
    <p:extLst>
      <p:ext uri="{BB962C8B-B14F-4D97-AF65-F5344CB8AC3E}">
        <p14:creationId xmlns:p14="http://schemas.microsoft.com/office/powerpoint/2010/main" val="2285969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8371A268-C38F-D32F-550B-C015C9BE50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br>
              <a:rPr lang="en-US" altLang="en-US" sz="2000" b="1" dirty="0"/>
            </a:br>
            <a:r>
              <a:rPr lang="en-US" altLang="en-US" sz="2000" b="1" dirty="0"/>
              <a:t>Sources of Resistance to Change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5D6C8D21-F370-E2E2-DF7A-5C729A29D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800" y="2006600"/>
            <a:ext cx="3073400" cy="2921000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0" name="Rectangle 4">
            <a:extLst>
              <a:ext uri="{FF2B5EF4-FFF2-40B4-BE49-F238E27FC236}">
                <a16:creationId xmlns:a16="http://schemas.microsoft.com/office/drawing/2014/main" id="{A476EB03-26A3-ADE3-832D-EA9F7CD8A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325" y="2163763"/>
            <a:ext cx="2519363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2000" b="1">
                <a:latin typeface="Times New Roman" panose="02020603050405020304" pitchFamily="18" charset="0"/>
              </a:rPr>
              <a:t>Individual Resistance</a:t>
            </a:r>
            <a:endParaRPr lang="en-US" altLang="en-US" sz="2000">
              <a:latin typeface="Times New Roman" panose="02020603050405020304" pitchFamily="18" charset="0"/>
            </a:endParaRPr>
          </a:p>
          <a:p>
            <a:r>
              <a:rPr lang="en-US" altLang="en-US" sz="2000">
                <a:latin typeface="Times New Roman" panose="02020603050405020304" pitchFamily="18" charset="0"/>
              </a:rPr>
              <a:t>* Perception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* Personality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* Habit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* Threats to power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   and influence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* Fear of the unknown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* Economic reasons</a:t>
            </a:r>
          </a:p>
          <a:p>
            <a:endParaRPr lang="en-US" altLang="en-US" sz="2000">
              <a:latin typeface="Times New Roman" panose="02020603050405020304" pitchFamily="18" charset="0"/>
            </a:endParaRPr>
          </a:p>
        </p:txBody>
      </p:sp>
      <p:sp>
        <p:nvSpPr>
          <p:cNvPr id="91141" name="Rectangle 5">
            <a:extLst>
              <a:ext uri="{FF2B5EF4-FFF2-40B4-BE49-F238E27FC236}">
                <a16:creationId xmlns:a16="http://schemas.microsoft.com/office/drawing/2014/main" id="{6754FDA9-0F82-B0D6-970A-B3782F0E4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400" y="2006600"/>
            <a:ext cx="3073400" cy="2921000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2" name="Rectangle 6">
            <a:extLst>
              <a:ext uri="{FF2B5EF4-FFF2-40B4-BE49-F238E27FC236}">
                <a16:creationId xmlns:a16="http://schemas.microsoft.com/office/drawing/2014/main" id="{FD8201E9-D80D-C2ED-6C29-6A7CECCD3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4325" y="2163763"/>
            <a:ext cx="3027363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2000" b="1">
                <a:latin typeface="Times New Roman" panose="02020603050405020304" pitchFamily="18" charset="0"/>
              </a:rPr>
              <a:t>Organizational Resistance</a:t>
            </a:r>
            <a:endParaRPr lang="en-US" altLang="en-US" sz="2000">
              <a:latin typeface="Times New Roman" panose="02020603050405020304" pitchFamily="18" charset="0"/>
            </a:endParaRPr>
          </a:p>
          <a:p>
            <a:r>
              <a:rPr lang="en-US" altLang="en-US" sz="2000">
                <a:latin typeface="Times New Roman" panose="02020603050405020304" pitchFamily="18" charset="0"/>
              </a:rPr>
              <a:t>* Organization design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* Organizational culture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* Resource limitations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* Fixed investments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* Interorganizational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   agreements</a:t>
            </a:r>
          </a:p>
        </p:txBody>
      </p:sp>
      <p:sp>
        <p:nvSpPr>
          <p:cNvPr id="91143" name="Rectangle 7">
            <a:extLst>
              <a:ext uri="{FF2B5EF4-FFF2-40B4-BE49-F238E27FC236}">
                <a16:creationId xmlns:a16="http://schemas.microsoft.com/office/drawing/2014/main" id="{ECA8C003-D780-F11B-8700-EA4A28296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0" y="5664200"/>
            <a:ext cx="2768600" cy="558800"/>
          </a:xfrm>
          <a:prstGeom prst="rect">
            <a:avLst/>
          </a:prstGeom>
          <a:solidFill>
            <a:schemeClr val="hlink"/>
          </a:solidFill>
          <a:ln w="508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4" name="Rectangle 8">
            <a:extLst>
              <a:ext uri="{FF2B5EF4-FFF2-40B4-BE49-F238E27FC236}">
                <a16:creationId xmlns:a16="http://schemas.microsoft.com/office/drawing/2014/main" id="{68992547-0642-169A-50EC-A0D58ED5A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9325" y="5745163"/>
            <a:ext cx="2498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sz="2000" b="1">
                <a:latin typeface="Times New Roman" panose="02020603050405020304" pitchFamily="18" charset="0"/>
              </a:rPr>
              <a:t>Resistance to Change</a:t>
            </a:r>
          </a:p>
        </p:txBody>
      </p:sp>
      <p:sp>
        <p:nvSpPr>
          <p:cNvPr id="91145" name="Line 9">
            <a:extLst>
              <a:ext uri="{FF2B5EF4-FFF2-40B4-BE49-F238E27FC236}">
                <a16:creationId xmlns:a16="http://schemas.microsoft.com/office/drawing/2014/main" id="{FC6ABB81-A7B7-25B6-9BE8-2824515EDC6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4954588"/>
            <a:ext cx="0" cy="6842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6" name="Line 10">
            <a:extLst>
              <a:ext uri="{FF2B5EF4-FFF2-40B4-BE49-F238E27FC236}">
                <a16:creationId xmlns:a16="http://schemas.microsoft.com/office/drawing/2014/main" id="{5C6A186F-2564-21C8-D34D-B7CDA259F2D9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4954588"/>
            <a:ext cx="0" cy="7604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53545"/>
      </p:ext>
    </p:extLst>
  </p:cSld>
  <p:clrMapOvr>
    <a:masterClrMapping/>
  </p:clrMapOvr>
  <p:transition spd="med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416AAA6F-B25D-3EE5-A5CC-276566122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750" y="1828800"/>
            <a:ext cx="304800" cy="4445000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2" name="Line 4">
            <a:extLst>
              <a:ext uri="{FF2B5EF4-FFF2-40B4-BE49-F238E27FC236}">
                <a16:creationId xmlns:a16="http://schemas.microsoft.com/office/drawing/2014/main" id="{4AA5F89A-95AB-26F9-D0E7-284816BE622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00450" y="2425700"/>
            <a:ext cx="4781550" cy="0"/>
          </a:xfrm>
          <a:prstGeom prst="line">
            <a:avLst/>
          </a:prstGeom>
          <a:noFill/>
          <a:ln w="50800">
            <a:solidFill>
              <a:srgbClr val="666633"/>
            </a:solidFill>
            <a:round/>
            <a:headEnd/>
            <a:tailEnd type="triangle" w="med" len="med"/>
          </a:ln>
          <a:effectLst>
            <a:prstShdw prst="shdw17" dist="17961" dir="2700000">
              <a:srgbClr val="666633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Line 5">
            <a:extLst>
              <a:ext uri="{FF2B5EF4-FFF2-40B4-BE49-F238E27FC236}">
                <a16:creationId xmlns:a16="http://schemas.microsoft.com/office/drawing/2014/main" id="{AB5564A0-F818-1F43-197C-840719D223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400" y="3187700"/>
            <a:ext cx="4800600" cy="0"/>
          </a:xfrm>
          <a:prstGeom prst="line">
            <a:avLst/>
          </a:prstGeom>
          <a:noFill/>
          <a:ln w="50800">
            <a:solidFill>
              <a:srgbClr val="666633"/>
            </a:solidFill>
            <a:round/>
            <a:headEnd/>
            <a:tailEnd type="triangle" w="med" len="med"/>
          </a:ln>
          <a:effectLst>
            <a:prstShdw prst="shdw17" dist="17961" dir="2700000">
              <a:srgbClr val="666633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Line 6">
            <a:extLst>
              <a:ext uri="{FF2B5EF4-FFF2-40B4-BE49-F238E27FC236}">
                <a16:creationId xmlns:a16="http://schemas.microsoft.com/office/drawing/2014/main" id="{F43BD3CF-B1F0-C3F1-D5E5-701C6FA9283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400" y="3854450"/>
            <a:ext cx="4800600" cy="0"/>
          </a:xfrm>
          <a:prstGeom prst="line">
            <a:avLst/>
          </a:prstGeom>
          <a:noFill/>
          <a:ln w="50800">
            <a:solidFill>
              <a:srgbClr val="666633"/>
            </a:solidFill>
            <a:round/>
            <a:headEnd/>
            <a:tailEnd type="triangle" w="med" len="med"/>
          </a:ln>
          <a:effectLst>
            <a:prstShdw prst="shdw17" dist="17961" dir="2700000">
              <a:srgbClr val="666633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Line 7">
            <a:extLst>
              <a:ext uri="{FF2B5EF4-FFF2-40B4-BE49-F238E27FC236}">
                <a16:creationId xmlns:a16="http://schemas.microsoft.com/office/drawing/2014/main" id="{9F29C159-E63F-E45B-3D2F-B463C76076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400" y="4597400"/>
            <a:ext cx="4800600" cy="0"/>
          </a:xfrm>
          <a:prstGeom prst="line">
            <a:avLst/>
          </a:prstGeom>
          <a:noFill/>
          <a:ln w="50800">
            <a:solidFill>
              <a:srgbClr val="666633"/>
            </a:solidFill>
            <a:round/>
            <a:headEnd/>
            <a:tailEnd type="triangle" w="med" len="med"/>
          </a:ln>
          <a:effectLst>
            <a:prstShdw prst="shdw17" dist="17961" dir="2700000">
              <a:srgbClr val="666633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Line 8">
            <a:extLst>
              <a:ext uri="{FF2B5EF4-FFF2-40B4-BE49-F238E27FC236}">
                <a16:creationId xmlns:a16="http://schemas.microsoft.com/office/drawing/2014/main" id="{802EDD6D-36D9-DD5C-B54C-130EA484EB6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400" y="5321300"/>
            <a:ext cx="4800600" cy="0"/>
          </a:xfrm>
          <a:prstGeom prst="line">
            <a:avLst/>
          </a:prstGeom>
          <a:noFill/>
          <a:ln w="50800">
            <a:solidFill>
              <a:srgbClr val="666633"/>
            </a:solidFill>
            <a:round/>
            <a:headEnd/>
            <a:tailEnd type="triangle" w="med" len="med"/>
          </a:ln>
          <a:effectLst>
            <a:prstShdw prst="shdw17" dist="17961" dir="2700000">
              <a:srgbClr val="666633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Line 9">
            <a:extLst>
              <a:ext uri="{FF2B5EF4-FFF2-40B4-BE49-F238E27FC236}">
                <a16:creationId xmlns:a16="http://schemas.microsoft.com/office/drawing/2014/main" id="{F61ACD6B-EAAF-348C-2F70-7F0E4AF5C5C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400" y="6026150"/>
            <a:ext cx="4800600" cy="0"/>
          </a:xfrm>
          <a:prstGeom prst="line">
            <a:avLst/>
          </a:prstGeom>
          <a:noFill/>
          <a:ln w="50800">
            <a:solidFill>
              <a:srgbClr val="666633"/>
            </a:solidFill>
            <a:round/>
            <a:headEnd/>
            <a:tailEnd type="triangle" w="med" len="med"/>
          </a:ln>
          <a:effectLst>
            <a:prstShdw prst="shdw17" dist="17961" dir="2700000">
              <a:srgbClr val="666633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AutoShape 10">
            <a:extLst>
              <a:ext uri="{FF2B5EF4-FFF2-40B4-BE49-F238E27FC236}">
                <a16:creationId xmlns:a16="http://schemas.microsoft.com/office/drawing/2014/main" id="{BE62AFFB-6244-E531-5655-9E5F130FB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476500"/>
            <a:ext cx="2400300" cy="3390900"/>
          </a:xfrm>
          <a:prstGeom prst="rightArrow">
            <a:avLst>
              <a:gd name="adj1" fmla="val 75000"/>
              <a:gd name="adj2" fmla="val 51593"/>
            </a:avLst>
          </a:prstGeom>
          <a:solidFill>
            <a:srgbClr val="003300"/>
          </a:solidFill>
          <a:ln w="38100">
            <a:solidFill>
              <a:schemeClr val="tx2"/>
            </a:solidFill>
            <a:miter lim="800000"/>
            <a:headEnd/>
            <a:tailEnd/>
          </a:ln>
          <a:effectLst>
            <a:prstShdw prst="shdw17" dist="17961" dir="2700000">
              <a:schemeClr val="tx2">
                <a:gamma/>
                <a:shade val="60000"/>
                <a:invGamma/>
              </a:schemeClr>
            </a:prstShdw>
          </a:effectLst>
        </p:spPr>
        <p:txBody>
          <a:bodyPr wrap="none" lIns="198000" anchor="ctr"/>
          <a:lstStyle/>
          <a:p>
            <a:r>
              <a:rPr lang="en-AU" altLang="en-US" sz="2800">
                <a:solidFill>
                  <a:srgbClr val="FFDC7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Forces for</a:t>
            </a:r>
          </a:p>
          <a:p>
            <a:r>
              <a:rPr lang="en-AU" altLang="en-US" sz="2800">
                <a:solidFill>
                  <a:srgbClr val="FFDC7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Change</a:t>
            </a:r>
            <a:endParaRPr lang="en-AU" altLang="en-US" sz="2800"/>
          </a:p>
        </p:txBody>
      </p:sp>
      <p:sp>
        <p:nvSpPr>
          <p:cNvPr id="7184" name="Rectangle 16">
            <a:extLst>
              <a:ext uri="{FF2B5EF4-FFF2-40B4-BE49-F238E27FC236}">
                <a16:creationId xmlns:a16="http://schemas.microsoft.com/office/drawing/2014/main" id="{EF311EB6-DE7A-903C-2A5E-E263A115D4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Resistance to Change</a:t>
            </a:r>
          </a:p>
        </p:txBody>
      </p:sp>
      <p:sp>
        <p:nvSpPr>
          <p:cNvPr id="7186" name="Rectangle 18">
            <a:extLst>
              <a:ext uri="{FF2B5EF4-FFF2-40B4-BE49-F238E27FC236}">
                <a16:creationId xmlns:a16="http://schemas.microsoft.com/office/drawing/2014/main" id="{086FD6C2-AD6B-8CF2-984B-37228C65EF5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810000" y="1905000"/>
            <a:ext cx="4876800" cy="43434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65000"/>
              </a:spcBef>
              <a:buFontTx/>
              <a:buNone/>
            </a:pPr>
            <a:r>
              <a:rPr lang="en-US" altLang="en-US" sz="2800"/>
              <a:t>Direct Costs</a:t>
            </a:r>
          </a:p>
          <a:p>
            <a:pPr>
              <a:lnSpc>
                <a:spcPct val="100000"/>
              </a:lnSpc>
              <a:spcBef>
                <a:spcPct val="65000"/>
              </a:spcBef>
              <a:buFontTx/>
              <a:buNone/>
            </a:pPr>
            <a:r>
              <a:rPr lang="en-US" altLang="en-US" sz="2800"/>
              <a:t>Saving Face</a:t>
            </a:r>
          </a:p>
          <a:p>
            <a:pPr>
              <a:lnSpc>
                <a:spcPct val="100000"/>
              </a:lnSpc>
              <a:spcBef>
                <a:spcPct val="65000"/>
              </a:spcBef>
              <a:buFontTx/>
              <a:buNone/>
            </a:pPr>
            <a:r>
              <a:rPr lang="en-US" altLang="en-US" sz="2800"/>
              <a:t>Fear of the Unknown</a:t>
            </a:r>
          </a:p>
          <a:p>
            <a:pPr>
              <a:lnSpc>
                <a:spcPct val="100000"/>
              </a:lnSpc>
              <a:spcBef>
                <a:spcPct val="65000"/>
              </a:spcBef>
              <a:buFontTx/>
              <a:buNone/>
            </a:pPr>
            <a:r>
              <a:rPr lang="en-US" altLang="en-US" sz="2800"/>
              <a:t>Breaking Routines</a:t>
            </a:r>
          </a:p>
          <a:p>
            <a:pPr>
              <a:lnSpc>
                <a:spcPct val="100000"/>
              </a:lnSpc>
              <a:spcBef>
                <a:spcPct val="65000"/>
              </a:spcBef>
              <a:buFontTx/>
              <a:buNone/>
            </a:pPr>
            <a:r>
              <a:rPr lang="en-US" altLang="en-US" sz="2800"/>
              <a:t>Incongruent Systems</a:t>
            </a:r>
          </a:p>
          <a:p>
            <a:pPr>
              <a:lnSpc>
                <a:spcPct val="100000"/>
              </a:lnSpc>
              <a:spcBef>
                <a:spcPct val="65000"/>
              </a:spcBef>
              <a:buFontTx/>
              <a:buNone/>
            </a:pPr>
            <a:r>
              <a:rPr lang="en-US" altLang="en-US" sz="2800"/>
              <a:t>Incongruent Team Dynamics</a:t>
            </a:r>
          </a:p>
        </p:txBody>
      </p:sp>
    </p:spTree>
    <p:extLst>
      <p:ext uri="{BB962C8B-B14F-4D97-AF65-F5344CB8AC3E}">
        <p14:creationId xmlns:p14="http://schemas.microsoft.com/office/powerpoint/2010/main" val="3854091562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6" grpId="0" build="p" autoUpdateAnimBg="0" advAuto="100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BB5DCC-B3AD-FB45-8EA5-502D25394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Resistance to Change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1776D4-0C4E-B246-875E-F0CAD6E01E8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Many forms of resistance.</a:t>
            </a:r>
          </a:p>
          <a:p>
            <a:pPr lvl="1"/>
            <a:r>
              <a:rPr lang="en-US" dirty="0"/>
              <a:t>Complaints, absenteeism, passive noncompliance.</a:t>
            </a:r>
          </a:p>
          <a:p>
            <a:pPr lvl="1"/>
            <a:r>
              <a:rPr lang="en-US" dirty="0"/>
              <a:t>Subtle resistance more common than overt.</a:t>
            </a:r>
          </a:p>
          <a:p>
            <a:r>
              <a:rPr lang="en-US" dirty="0"/>
              <a:t>View resistance as task conflict.</a:t>
            </a:r>
          </a:p>
          <a:p>
            <a:pPr lvl="1"/>
            <a:r>
              <a:rPr lang="en-US" dirty="0"/>
              <a:t>Signals that employee lack readiness for change or that change strategy should be revised.</a:t>
            </a:r>
          </a:p>
          <a:p>
            <a:r>
              <a:rPr lang="en-US" dirty="0"/>
              <a:t>View resistance as a form of voice.</a:t>
            </a:r>
          </a:p>
          <a:p>
            <a:pPr lvl="1"/>
            <a:r>
              <a:rPr lang="en-US" dirty="0"/>
              <a:t>Redirect resistance into constructive conversations.</a:t>
            </a:r>
          </a:p>
          <a:p>
            <a:pPr lvl="1"/>
            <a:r>
              <a:rPr lang="en-US" dirty="0"/>
              <a:t>Encourages better decisions through involvement.</a:t>
            </a:r>
          </a:p>
          <a:p>
            <a:pPr lvl="1"/>
            <a:r>
              <a:rPr lang="en-US" dirty="0"/>
              <a:t>Voice and involvement increase commitment to change.</a:t>
            </a:r>
          </a:p>
        </p:txBody>
      </p:sp>
    </p:spTree>
    <p:extLst>
      <p:ext uri="{BB962C8B-B14F-4D97-AF65-F5344CB8AC3E}">
        <p14:creationId xmlns:p14="http://schemas.microsoft.com/office/powerpoint/2010/main" val="1204760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C4DC57CC-8F6D-3BFD-6F14-28B5AADC96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br>
              <a:rPr lang="en-US" altLang="en-US" sz="2000" b="1" dirty="0"/>
            </a:br>
            <a:r>
              <a:rPr lang="en-US" altLang="en-US" sz="2000" b="1" dirty="0"/>
              <a:t>A Systems Model of Change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9B569967-B8C7-237E-C76A-BA947CFBA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1835150"/>
            <a:ext cx="17399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6" name="Rectangle 4">
            <a:extLst>
              <a:ext uri="{FF2B5EF4-FFF2-40B4-BE49-F238E27FC236}">
                <a16:creationId xmlns:a16="http://schemas.microsoft.com/office/drawing/2014/main" id="{9358D155-8AD0-45D9-0935-81053D5E6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6325" y="2041525"/>
            <a:ext cx="104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b="1">
                <a:latin typeface="Times New Roman" panose="02020603050405020304" pitchFamily="18" charset="0"/>
              </a:rPr>
              <a:t>People</a:t>
            </a:r>
          </a:p>
        </p:txBody>
      </p:sp>
      <p:sp>
        <p:nvSpPr>
          <p:cNvPr id="84997" name="Rectangle 5">
            <a:extLst>
              <a:ext uri="{FF2B5EF4-FFF2-40B4-BE49-F238E27FC236}">
                <a16:creationId xmlns:a16="http://schemas.microsoft.com/office/drawing/2014/main" id="{010EF788-46B2-4E14-21C0-5993F6D46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3587750"/>
            <a:ext cx="17399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8" name="Rectangle 6">
            <a:extLst>
              <a:ext uri="{FF2B5EF4-FFF2-40B4-BE49-F238E27FC236}">
                <a16:creationId xmlns:a16="http://schemas.microsoft.com/office/drawing/2014/main" id="{5073AFE7-90A3-8ACD-E8BC-1CED791F8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5340350"/>
            <a:ext cx="17399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9" name="Rectangle 7">
            <a:extLst>
              <a:ext uri="{FF2B5EF4-FFF2-40B4-BE49-F238E27FC236}">
                <a16:creationId xmlns:a16="http://schemas.microsoft.com/office/drawing/2014/main" id="{C7A4434B-CC15-A4BE-0DC8-F876B6FC7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6550" y="5340350"/>
            <a:ext cx="17399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0" name="Rectangle 8">
            <a:extLst>
              <a:ext uri="{FF2B5EF4-FFF2-40B4-BE49-F238E27FC236}">
                <a16:creationId xmlns:a16="http://schemas.microsoft.com/office/drawing/2014/main" id="{2AB77F41-71AC-084C-623A-DA88BAA3E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6550" y="1835150"/>
            <a:ext cx="17399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1" name="Rectangle 9">
            <a:extLst>
              <a:ext uri="{FF2B5EF4-FFF2-40B4-BE49-F238E27FC236}">
                <a16:creationId xmlns:a16="http://schemas.microsoft.com/office/drawing/2014/main" id="{2748C317-B3B2-4AB3-1BFE-C27091ACB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5750" y="3587750"/>
            <a:ext cx="1739900" cy="825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2" name="Rectangle 10">
            <a:extLst>
              <a:ext uri="{FF2B5EF4-FFF2-40B4-BE49-F238E27FC236}">
                <a16:creationId xmlns:a16="http://schemas.microsoft.com/office/drawing/2014/main" id="{7A6D0FCD-8A2A-BDE0-BFAA-4F99E6ADA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9725" y="3794125"/>
            <a:ext cx="1690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b="1">
                <a:latin typeface="Times New Roman" panose="02020603050405020304" pitchFamily="18" charset="0"/>
              </a:rPr>
              <a:t>Technology</a:t>
            </a:r>
          </a:p>
        </p:txBody>
      </p:sp>
      <p:sp>
        <p:nvSpPr>
          <p:cNvPr id="85003" name="Rectangle 11">
            <a:extLst>
              <a:ext uri="{FF2B5EF4-FFF2-40B4-BE49-F238E27FC236}">
                <a16:creationId xmlns:a16="http://schemas.microsoft.com/office/drawing/2014/main" id="{51D700A3-9538-8272-D740-16DDB5417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325" y="3794125"/>
            <a:ext cx="828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b="1">
                <a:latin typeface="Times New Roman" panose="02020603050405020304" pitchFamily="18" charset="0"/>
              </a:rPr>
              <a:t>Task</a:t>
            </a:r>
          </a:p>
        </p:txBody>
      </p:sp>
      <p:sp>
        <p:nvSpPr>
          <p:cNvPr id="85004" name="Rectangle 12">
            <a:extLst>
              <a:ext uri="{FF2B5EF4-FFF2-40B4-BE49-F238E27FC236}">
                <a16:creationId xmlns:a16="http://schemas.microsoft.com/office/drawing/2014/main" id="{D2A8AB57-A3F5-6E21-474E-77CF4928D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125" y="5546725"/>
            <a:ext cx="1065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b="1">
                <a:latin typeface="Times New Roman" panose="02020603050405020304" pitchFamily="18" charset="0"/>
              </a:rPr>
              <a:t>Design</a:t>
            </a:r>
          </a:p>
        </p:txBody>
      </p:sp>
      <p:sp>
        <p:nvSpPr>
          <p:cNvPr id="85005" name="Rectangle 13">
            <a:extLst>
              <a:ext uri="{FF2B5EF4-FFF2-40B4-BE49-F238E27FC236}">
                <a16:creationId xmlns:a16="http://schemas.microsoft.com/office/drawing/2014/main" id="{7DDBA0A3-379D-6965-4238-BAF1120F6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2925" y="5546725"/>
            <a:ext cx="1284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b="1">
                <a:latin typeface="Times New Roman" panose="02020603050405020304" pitchFamily="18" charset="0"/>
              </a:rPr>
              <a:t>Strategy</a:t>
            </a:r>
          </a:p>
        </p:txBody>
      </p:sp>
      <p:sp>
        <p:nvSpPr>
          <p:cNvPr id="85006" name="Rectangle 14">
            <a:extLst>
              <a:ext uri="{FF2B5EF4-FFF2-40B4-BE49-F238E27FC236}">
                <a16:creationId xmlns:a16="http://schemas.microsoft.com/office/drawing/2014/main" id="{79D1B062-BA16-E92F-D9DC-6A7889304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9125" y="2041525"/>
            <a:ext cx="1200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en-US" b="1">
                <a:latin typeface="Times New Roman" panose="02020603050405020304" pitchFamily="18" charset="0"/>
              </a:rPr>
              <a:t>Culture</a:t>
            </a:r>
          </a:p>
        </p:txBody>
      </p:sp>
      <p:sp>
        <p:nvSpPr>
          <p:cNvPr id="85007" name="Line 15">
            <a:extLst>
              <a:ext uri="{FF2B5EF4-FFF2-40B4-BE49-F238E27FC236}">
                <a16:creationId xmlns:a16="http://schemas.microsoft.com/office/drawing/2014/main" id="{1797D263-2A80-B40E-CD0B-D70233D97ECF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6188" y="4038600"/>
            <a:ext cx="41132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8" name="Line 16">
            <a:extLst>
              <a:ext uri="{FF2B5EF4-FFF2-40B4-BE49-F238E27FC236}">
                <a16:creationId xmlns:a16="http://schemas.microsoft.com/office/drawing/2014/main" id="{9CD90C19-F700-26A7-6496-A2C574ABFFE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668588"/>
            <a:ext cx="0" cy="26654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9" name="Line 17">
            <a:extLst>
              <a:ext uri="{FF2B5EF4-FFF2-40B4-BE49-F238E27FC236}">
                <a16:creationId xmlns:a16="http://schemas.microsoft.com/office/drawing/2014/main" id="{C95F912F-72D0-7E35-E783-B6B15AB4AF8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2668588"/>
            <a:ext cx="0" cy="26654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0" name="Line 18">
            <a:extLst>
              <a:ext uri="{FF2B5EF4-FFF2-40B4-BE49-F238E27FC236}">
                <a16:creationId xmlns:a16="http://schemas.microsoft.com/office/drawing/2014/main" id="{63D05F9B-C8CC-61D7-E7BF-00400E9E7F5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35388" y="5791200"/>
            <a:ext cx="16748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1" name="Line 19">
            <a:extLst>
              <a:ext uri="{FF2B5EF4-FFF2-40B4-BE49-F238E27FC236}">
                <a16:creationId xmlns:a16="http://schemas.microsoft.com/office/drawing/2014/main" id="{8B5D824B-A68C-F635-8322-93156C80BBF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35388" y="2286000"/>
            <a:ext cx="16748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2" name="Line 20">
            <a:extLst>
              <a:ext uri="{FF2B5EF4-FFF2-40B4-BE49-F238E27FC236}">
                <a16:creationId xmlns:a16="http://schemas.microsoft.com/office/drawing/2014/main" id="{59629B93-41A1-85FA-E842-0338940A4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9188" y="2439988"/>
            <a:ext cx="2970212" cy="14462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3" name="Line 21">
            <a:extLst>
              <a:ext uri="{FF2B5EF4-FFF2-40B4-BE49-F238E27FC236}">
                <a16:creationId xmlns:a16="http://schemas.microsoft.com/office/drawing/2014/main" id="{996EBE96-9A92-0880-18DD-2FCE67B5AFC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16188" y="2439988"/>
            <a:ext cx="2894012" cy="14462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4" name="Line 22">
            <a:extLst>
              <a:ext uri="{FF2B5EF4-FFF2-40B4-BE49-F238E27FC236}">
                <a16:creationId xmlns:a16="http://schemas.microsoft.com/office/drawing/2014/main" id="{CB34814C-9E48-C75F-D343-A90639169C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6188" y="4268788"/>
            <a:ext cx="2970212" cy="14462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5" name="Line 23">
            <a:extLst>
              <a:ext uri="{FF2B5EF4-FFF2-40B4-BE49-F238E27FC236}">
                <a16:creationId xmlns:a16="http://schemas.microsoft.com/office/drawing/2014/main" id="{107C2519-F399-4587-5B73-743798AED2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5388" y="4192588"/>
            <a:ext cx="2894012" cy="14462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6" name="Line 24">
            <a:extLst>
              <a:ext uri="{FF2B5EF4-FFF2-40B4-BE49-F238E27FC236}">
                <a16:creationId xmlns:a16="http://schemas.microsoft.com/office/drawing/2014/main" id="{8C75D3A6-225F-408F-9DD8-FF5C244DF5F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1988" y="2668588"/>
            <a:ext cx="2665412" cy="26654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7" name="Line 25">
            <a:extLst>
              <a:ext uri="{FF2B5EF4-FFF2-40B4-BE49-F238E27FC236}">
                <a16:creationId xmlns:a16="http://schemas.microsoft.com/office/drawing/2014/main" id="{2C0C1CF5-70D3-6374-CDC6-5F4A1CC31BE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1988" y="2668588"/>
            <a:ext cx="2665412" cy="26654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8" name="Line 26">
            <a:extLst>
              <a:ext uri="{FF2B5EF4-FFF2-40B4-BE49-F238E27FC236}">
                <a16:creationId xmlns:a16="http://schemas.microsoft.com/office/drawing/2014/main" id="{82E844A7-4226-DA43-B70A-C52518C52E0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78588" y="4421188"/>
            <a:ext cx="912812" cy="9128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9" name="Line 27">
            <a:extLst>
              <a:ext uri="{FF2B5EF4-FFF2-40B4-BE49-F238E27FC236}">
                <a16:creationId xmlns:a16="http://schemas.microsoft.com/office/drawing/2014/main" id="{75599AAE-D356-9DF1-AC8B-6DB432F5D688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8588" y="2668588"/>
            <a:ext cx="912812" cy="9128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0" name="Line 28">
            <a:extLst>
              <a:ext uri="{FF2B5EF4-FFF2-40B4-BE49-F238E27FC236}">
                <a16:creationId xmlns:a16="http://schemas.microsoft.com/office/drawing/2014/main" id="{FEF9EDDF-6BB0-818F-9397-29B7AFCD9F7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4188" y="2668588"/>
            <a:ext cx="912812" cy="9128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1" name="Line 29">
            <a:extLst>
              <a:ext uri="{FF2B5EF4-FFF2-40B4-BE49-F238E27FC236}">
                <a16:creationId xmlns:a16="http://schemas.microsoft.com/office/drawing/2014/main" id="{F1F76135-EF3C-42C8-631B-E3C0F09459B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4188" y="4421188"/>
            <a:ext cx="912812" cy="9128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338040"/>
      </p:ext>
    </p:extLst>
  </p:cSld>
  <p:clrMapOvr>
    <a:masterClrMapping/>
  </p:clrMapOvr>
  <p:transition spd="med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1AC28-CD65-CD44-8458-A62206E3B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Unfreezing, Changing, Refreezing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C60A5D-869F-CB4D-A41E-469578B88F0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CA" b="1" dirty="0"/>
              <a:t>Force field model</a:t>
            </a:r>
            <a:r>
              <a:rPr lang="en-CA" dirty="0"/>
              <a:t>: unfreeze the current situation, move to a desired condition, refreeze the system so it remains in this desired state.</a:t>
            </a:r>
          </a:p>
          <a:p>
            <a:r>
              <a:rPr lang="en-CA" dirty="0"/>
              <a:t>Three strategies for unfreezing:</a:t>
            </a:r>
          </a:p>
          <a:p>
            <a:pPr marL="458788" lvl="1" indent="-457200">
              <a:buFont typeface="+mj-lt"/>
              <a:buAutoNum type="alphaLcParenR"/>
            </a:pPr>
            <a:r>
              <a:rPr lang="en-CA" dirty="0"/>
              <a:t>Increase driving forces.</a:t>
            </a:r>
          </a:p>
          <a:p>
            <a:pPr marL="458788" lvl="1" indent="-457200">
              <a:buFont typeface="+mj-lt"/>
              <a:buAutoNum type="alphaLcParenR"/>
            </a:pPr>
            <a:r>
              <a:rPr lang="en-CA" dirty="0"/>
              <a:t>Weaken/remove restraining forces.</a:t>
            </a:r>
          </a:p>
          <a:p>
            <a:pPr marL="458788" lvl="1" indent="-457200">
              <a:buFont typeface="+mj-lt"/>
              <a:buAutoNum type="alphaLcParenR"/>
            </a:pPr>
            <a:r>
              <a:rPr lang="en-CA" dirty="0"/>
              <a:t>Increase driving forces AND reduce restraining forces (preferred strategy).</a:t>
            </a:r>
          </a:p>
        </p:txBody>
      </p:sp>
    </p:spTree>
    <p:extLst>
      <p:ext uri="{BB962C8B-B14F-4D97-AF65-F5344CB8AC3E}">
        <p14:creationId xmlns:p14="http://schemas.microsoft.com/office/powerpoint/2010/main" val="2638843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1AC28-CD65-CD44-8458-A62206E3B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the Restraining Forces </a:t>
            </a:r>
            <a:r>
              <a:rPr lang="en-US" sz="1400" dirty="0"/>
              <a:t>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C60A5D-869F-CB4D-A41E-469578B88F0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3568" y="1257300"/>
            <a:ext cx="8117532" cy="4991100"/>
          </a:xfrm>
        </p:spPr>
        <p:txBody>
          <a:bodyPr>
            <a:normAutofit/>
          </a:bodyPr>
          <a:lstStyle/>
          <a:p>
            <a:r>
              <a:rPr lang="en-US" dirty="0"/>
              <a:t>1. Communication.</a:t>
            </a:r>
          </a:p>
          <a:p>
            <a:pPr lvl="1"/>
            <a:r>
              <a:rPr lang="en-US" dirty="0"/>
              <a:t>Highest priority, first strategy.</a:t>
            </a:r>
          </a:p>
          <a:p>
            <a:pPr lvl="1"/>
            <a:r>
              <a:rPr lang="en-US" dirty="0"/>
              <a:t>Generates urgency to change.</a:t>
            </a:r>
          </a:p>
          <a:p>
            <a:pPr lvl="1"/>
            <a:r>
              <a:rPr lang="en-US" dirty="0"/>
              <a:t>Reduces uncertainty.</a:t>
            </a:r>
          </a:p>
          <a:p>
            <a:pPr lvl="1"/>
            <a:r>
              <a:rPr lang="en-US" dirty="0"/>
              <a:t>Problems: takes time, costly.</a:t>
            </a:r>
          </a:p>
          <a:p>
            <a:r>
              <a:rPr lang="en-US" dirty="0"/>
              <a:t>2. Learning.</a:t>
            </a:r>
          </a:p>
          <a:p>
            <a:pPr lvl="1"/>
            <a:r>
              <a:rPr lang="en-US" dirty="0"/>
              <a:t>Provides new knowledge/skills.</a:t>
            </a:r>
          </a:p>
          <a:p>
            <a:pPr lvl="1"/>
            <a:r>
              <a:rPr lang="en-US" dirty="0"/>
              <a:t>Strengthens self-efficacy, more commitment to change.</a:t>
            </a:r>
          </a:p>
          <a:p>
            <a:pPr lvl="1"/>
            <a:r>
              <a:rPr lang="en-US" dirty="0"/>
              <a:t>Problems: potentially time consuming and costly.</a:t>
            </a:r>
          </a:p>
        </p:txBody>
      </p:sp>
    </p:spTree>
    <p:extLst>
      <p:ext uri="{BB962C8B-B14F-4D97-AF65-F5344CB8AC3E}">
        <p14:creationId xmlns:p14="http://schemas.microsoft.com/office/powerpoint/2010/main" val="1076440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572B54-E5D9-1C49-BD86-E32321C1F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the Restraining Forces </a:t>
            </a:r>
            <a:r>
              <a:rPr lang="en-US" sz="1400" dirty="0"/>
              <a:t>2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E4B5999-86CD-3A44-AC4E-B2959312DE7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3. Involvement: employees involved in the process.</a:t>
            </a:r>
          </a:p>
          <a:p>
            <a:pPr lvl="1"/>
            <a:r>
              <a:rPr lang="en-US" dirty="0"/>
              <a:t>More personal responsibility/ownership.</a:t>
            </a:r>
          </a:p>
          <a:p>
            <a:pPr lvl="1"/>
            <a:r>
              <a:rPr lang="en-US" dirty="0"/>
              <a:t>Minimizes not-invented-here syndrome.</a:t>
            </a:r>
          </a:p>
          <a:p>
            <a:pPr lvl="1"/>
            <a:r>
              <a:rPr lang="en-US" dirty="0"/>
              <a:t>Reduces fear of unknown.</a:t>
            </a:r>
          </a:p>
          <a:p>
            <a:pPr lvl="1"/>
            <a:r>
              <a:rPr lang="en-US" dirty="0"/>
              <a:t>Better decisions about the change initiative.</a:t>
            </a:r>
          </a:p>
          <a:p>
            <a:pPr lvl="1"/>
            <a:r>
              <a:rPr lang="en-US" dirty="0"/>
              <a:t>Problems: time-consuming, potential conflict.</a:t>
            </a:r>
          </a:p>
          <a:p>
            <a:r>
              <a:rPr lang="en-US" dirty="0"/>
              <a:t>4. Stress management: help staff cope with change.</a:t>
            </a:r>
          </a:p>
          <a:p>
            <a:pPr lvl="1"/>
            <a:r>
              <a:rPr lang="en-US" dirty="0"/>
              <a:t>Removes some negative valence of change.</a:t>
            </a:r>
          </a:p>
          <a:p>
            <a:pPr lvl="1"/>
            <a:r>
              <a:rPr lang="en-US" dirty="0"/>
              <a:t>Less fear of unknown.</a:t>
            </a:r>
          </a:p>
          <a:p>
            <a:pPr lvl="1"/>
            <a:r>
              <a:rPr lang="en-US" dirty="0"/>
              <a:t>Less wasted energy.</a:t>
            </a:r>
          </a:p>
          <a:p>
            <a:pPr lvl="1"/>
            <a:r>
              <a:rPr lang="en-US" dirty="0"/>
              <a:t>Problems: time-consuming, costly, doesn’t help everyone.</a:t>
            </a:r>
          </a:p>
        </p:txBody>
      </p:sp>
    </p:spTree>
    <p:extLst>
      <p:ext uri="{BB962C8B-B14F-4D97-AF65-F5344CB8AC3E}">
        <p14:creationId xmlns:p14="http://schemas.microsoft.com/office/powerpoint/2010/main" val="1733173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965CED4-5D1E-684B-84FF-0EA7720E6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the Restraining Forces </a:t>
            </a:r>
            <a:r>
              <a:rPr lang="en-US" sz="1400" dirty="0"/>
              <a:t>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04328-64FE-F54D-8519-D2AF5A11C48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5. Negotiation.</a:t>
            </a:r>
          </a:p>
          <a:p>
            <a:pPr lvl="1"/>
            <a:r>
              <a:rPr lang="en-US" dirty="0"/>
              <a:t>Influence by negotiation reduces direct costs.</a:t>
            </a:r>
          </a:p>
          <a:p>
            <a:pPr lvl="1"/>
            <a:r>
              <a:rPr lang="en-US" dirty="0"/>
              <a:t>For those who clearly lose (negative valence from change).</a:t>
            </a:r>
          </a:p>
          <a:p>
            <a:pPr lvl="1"/>
            <a:r>
              <a:rPr lang="en-US" dirty="0"/>
              <a:t>Problems: expensive, gains compliance not commitment.</a:t>
            </a:r>
          </a:p>
          <a:p>
            <a:r>
              <a:rPr lang="en-US" dirty="0"/>
              <a:t>6. Coercion.</a:t>
            </a:r>
          </a:p>
          <a:p>
            <a:pPr lvl="1"/>
            <a:r>
              <a:rPr lang="en-US" dirty="0"/>
              <a:t>When other strategies fail.</a:t>
            </a:r>
          </a:p>
          <a:p>
            <a:pPr lvl="1"/>
            <a:r>
              <a:rPr lang="en-US" dirty="0"/>
              <a:t>Assertive influence.</a:t>
            </a:r>
          </a:p>
          <a:p>
            <a:pPr lvl="1"/>
            <a:r>
              <a:rPr lang="en-CA" dirty="0"/>
              <a:t>Dismissals remove outdated mental models, routines.</a:t>
            </a:r>
          </a:p>
          <a:p>
            <a:pPr lvl="1"/>
            <a:r>
              <a:rPr lang="en-CA" dirty="0"/>
              <a:t>Problems: reduces trust, may create subtle resistance, organizational politics.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55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7ED60-DBCE-9D47-BE55-B2D164F93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Refreezing the Desired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09B12-B87B-DF46-84F7-2A45D84E173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CA" dirty="0"/>
              <a:t>Systems and structures hold (refreeze) changes. </a:t>
            </a:r>
          </a:p>
          <a:p>
            <a:r>
              <a:rPr lang="en-CA" dirty="0"/>
              <a:t>Examples:</a:t>
            </a:r>
          </a:p>
          <a:p>
            <a:pPr lvl="1"/>
            <a:r>
              <a:rPr lang="en-CA" dirty="0"/>
              <a:t>Alter rewards to reinforce new behaviors.</a:t>
            </a:r>
          </a:p>
          <a:p>
            <a:pPr lvl="1"/>
            <a:r>
              <a:rPr lang="en-CA" dirty="0"/>
              <a:t>Change career paths.</a:t>
            </a:r>
          </a:p>
          <a:p>
            <a:pPr lvl="1"/>
            <a:r>
              <a:rPr lang="en-CA" dirty="0"/>
              <a:t>Revise information systems.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392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Transformational Leadership and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Transformational leaders are change agents.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Champion vision of desired future.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Communicate the vision meaningfully.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Act consistently with the vision.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Encourage employee experimentation.</a:t>
            </a:r>
          </a:p>
          <a:p>
            <a:r>
              <a:rPr lang="en-CA" dirty="0"/>
              <a:t>Strategic vision and change.</a:t>
            </a:r>
          </a:p>
          <a:p>
            <a:pPr lvl="1">
              <a:lnSpc>
                <a:spcPct val="110000"/>
              </a:lnSpc>
            </a:pPr>
            <a:r>
              <a:rPr lang="en-CA" dirty="0"/>
              <a:t>Provides a sense of direction.</a:t>
            </a:r>
          </a:p>
          <a:p>
            <a:pPr lvl="1">
              <a:lnSpc>
                <a:spcPct val="110000"/>
              </a:lnSpc>
            </a:pPr>
            <a:r>
              <a:rPr lang="en-CA" dirty="0"/>
              <a:t>Identifies critical success factors to evaluate change.</a:t>
            </a:r>
          </a:p>
          <a:p>
            <a:pPr lvl="1">
              <a:lnSpc>
                <a:spcPct val="110000"/>
              </a:lnSpc>
            </a:pPr>
            <a:r>
              <a:rPr lang="en-CA" dirty="0"/>
              <a:t>Links employee values to the change.</a:t>
            </a:r>
          </a:p>
          <a:p>
            <a:pPr lvl="1">
              <a:lnSpc>
                <a:spcPct val="110000"/>
              </a:lnSpc>
            </a:pPr>
            <a:r>
              <a:rPr lang="en-CA" dirty="0"/>
              <a:t>Minimizes employee fear of the unknown.</a:t>
            </a:r>
          </a:p>
          <a:p>
            <a:pPr lvl="1">
              <a:lnSpc>
                <a:spcPct val="110000"/>
              </a:lnSpc>
            </a:pPr>
            <a:r>
              <a:rPr lang="en-CA" dirty="0"/>
              <a:t>Clarifies role perceptions.</a:t>
            </a:r>
          </a:p>
        </p:txBody>
      </p:sp>
    </p:spTree>
    <p:extLst>
      <p:ext uri="{BB962C8B-B14F-4D97-AF65-F5344CB8AC3E}">
        <p14:creationId xmlns:p14="http://schemas.microsoft.com/office/powerpoint/2010/main" val="3817771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130B5-4173-314A-B694-DE77592CA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People Resist Change </a:t>
            </a:r>
            <a:r>
              <a:rPr lang="en-US" sz="14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93510-D7CB-C846-B196-E403E122276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1. Negative valence of change.</a:t>
            </a:r>
          </a:p>
          <a:p>
            <a:pPr marL="685800" lvl="1" indent="-338138"/>
            <a:r>
              <a:rPr lang="en-US" dirty="0"/>
              <a:t>Negative more than positive outcomes.</a:t>
            </a:r>
          </a:p>
          <a:p>
            <a:r>
              <a:rPr lang="en-US" dirty="0"/>
              <a:t>2. Fear of the unknown.</a:t>
            </a:r>
          </a:p>
          <a:p>
            <a:pPr marL="685800" lvl="1" indent="-338138"/>
            <a:r>
              <a:rPr lang="en-US" dirty="0"/>
              <a:t>People assume worst.</a:t>
            </a:r>
          </a:p>
          <a:p>
            <a:pPr marL="685800" lvl="1" indent="-338138"/>
            <a:r>
              <a:rPr lang="en-US" dirty="0"/>
              <a:t>Perceive lack of control.</a:t>
            </a:r>
          </a:p>
          <a:p>
            <a:r>
              <a:rPr lang="en-US" dirty="0"/>
              <a:t>3. Not-invented-here-syndrome.</a:t>
            </a:r>
          </a:p>
          <a:p>
            <a:pPr marL="685800" lvl="1" indent="-338138"/>
            <a:r>
              <a:rPr lang="en-US" dirty="0"/>
              <a:t>Staff oppose change in their area introduced by others.</a:t>
            </a:r>
          </a:p>
          <a:p>
            <a:pPr marL="685800" lvl="1" indent="-338138"/>
            <a:r>
              <a:rPr lang="en-US" dirty="0"/>
              <a:t>To protect self-esteem.</a:t>
            </a:r>
          </a:p>
        </p:txBody>
      </p:sp>
    </p:spTree>
    <p:extLst>
      <p:ext uri="{BB962C8B-B14F-4D97-AF65-F5344CB8AC3E}">
        <p14:creationId xmlns:p14="http://schemas.microsoft.com/office/powerpoint/2010/main" val="1528973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130B5-4173-314A-B694-DE77592CA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People Resist Change </a:t>
            </a:r>
            <a:r>
              <a:rPr lang="en-US" sz="1400" dirty="0"/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93510-D7CB-C846-B196-E403E122276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indent="-344488">
              <a:buFont typeface="+mj-lt"/>
              <a:buAutoNum type="arabicPeriod" startAt="4"/>
            </a:pPr>
            <a:r>
              <a:rPr lang="en-US" dirty="0"/>
              <a:t>Breaking routines.</a:t>
            </a:r>
          </a:p>
          <a:p>
            <a:pPr marL="685800" lvl="1" indent="-276225"/>
            <a:r>
              <a:rPr lang="en-US" dirty="0"/>
              <a:t>Changing routines/habits is uncomfortable and requires time/effort to learn new behaviors.</a:t>
            </a:r>
          </a:p>
          <a:p>
            <a:pPr indent="-344488">
              <a:spcBef>
                <a:spcPts val="1400"/>
              </a:spcBef>
              <a:buFont typeface="+mj-lt"/>
              <a:buAutoNum type="arabicPeriod" startAt="4"/>
            </a:pPr>
            <a:r>
              <a:rPr lang="en-US" dirty="0"/>
              <a:t>Incongruent team dynamics.</a:t>
            </a:r>
          </a:p>
          <a:p>
            <a:pPr marL="685800" lvl="1" indent="-276225"/>
            <a:r>
              <a:rPr lang="en-US" dirty="0"/>
              <a:t>Team norms conflict with desired change.</a:t>
            </a:r>
          </a:p>
          <a:p>
            <a:pPr indent="-344488">
              <a:spcBef>
                <a:spcPts val="1400"/>
              </a:spcBef>
              <a:buFont typeface="+mj-lt"/>
              <a:buAutoNum type="arabicPeriod" startAt="4"/>
            </a:pPr>
            <a:r>
              <a:rPr lang="en-US" dirty="0"/>
              <a:t>Incongruent organizational systems.</a:t>
            </a:r>
          </a:p>
          <a:p>
            <a:pPr marL="685800" lvl="1" indent="-276225"/>
            <a:r>
              <a:rPr lang="en-US" dirty="0"/>
              <a:t>Systems/structures reinforce status quo.</a:t>
            </a:r>
          </a:p>
          <a:p>
            <a:pPr marL="685800" lvl="1" indent="-276225"/>
            <a:r>
              <a:rPr lang="en-US" dirty="0"/>
              <a:t>Pull employees back to old ways.</a:t>
            </a:r>
          </a:p>
        </p:txBody>
      </p:sp>
    </p:spTree>
    <p:extLst>
      <p:ext uri="{BB962C8B-B14F-4D97-AF65-F5344CB8AC3E}">
        <p14:creationId xmlns:p14="http://schemas.microsoft.com/office/powerpoint/2010/main" val="12591447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E9611EE8-0AE7-68A0-98A9-5FB303973B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276350"/>
          </a:xfrm>
        </p:spPr>
        <p:txBody>
          <a:bodyPr/>
          <a:lstStyle/>
          <a:p>
            <a:r>
              <a:rPr lang="en-US" altLang="en-US" b="1" dirty="0"/>
              <a:t>Decoding Resistance to Change </a:t>
            </a:r>
            <a:r>
              <a:rPr lang="en-US" altLang="en-US" sz="3200" dirty="0"/>
              <a:t>(</a:t>
            </a:r>
            <a:r>
              <a:rPr lang="en-IN" altLang="en-US" sz="3200" dirty="0"/>
              <a:t>Jeffrey D. Ford and Laurie W. Ford, HBR)</a:t>
            </a:r>
            <a:endParaRPr lang="en-US" altLang="en-US" sz="32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7539C85-5B8A-5D49-2C5B-9BC0ACB989DE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2060575"/>
            <a:ext cx="7772400" cy="40354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57150" indent="0">
              <a:buFontTx/>
              <a:buNone/>
              <a:defRPr/>
            </a:pPr>
            <a:r>
              <a:rPr lang="en-US" altLang="en-US" i="1" kern="0" dirty="0"/>
              <a:t>Resistance is a resource</a:t>
            </a:r>
            <a:endParaRPr lang="en-US" altLang="en-US" kern="0" dirty="0"/>
          </a:p>
          <a:p>
            <a:pPr marL="514350" indent="-457200">
              <a:defRPr/>
            </a:pPr>
            <a:r>
              <a:rPr lang="en-US" altLang="en-US" kern="0" dirty="0"/>
              <a:t>Boost awareness</a:t>
            </a:r>
          </a:p>
          <a:p>
            <a:pPr marL="514350" indent="-457200">
              <a:defRPr/>
            </a:pPr>
            <a:r>
              <a:rPr lang="en-US" altLang="en-US" kern="0" dirty="0"/>
              <a:t>Return to purpose</a:t>
            </a:r>
          </a:p>
          <a:p>
            <a:pPr marL="514350" indent="-457200">
              <a:defRPr/>
            </a:pPr>
            <a:r>
              <a:rPr lang="en-US" altLang="en-US" kern="0" dirty="0"/>
              <a:t>Change the change</a:t>
            </a:r>
          </a:p>
          <a:p>
            <a:pPr marL="514350" indent="-457200">
              <a:defRPr/>
            </a:pPr>
            <a:r>
              <a:rPr lang="en-US" altLang="en-US" kern="0" dirty="0"/>
              <a:t>Build participation and engagement</a:t>
            </a:r>
          </a:p>
          <a:p>
            <a:pPr marL="514350" indent="-457200">
              <a:defRPr/>
            </a:pPr>
            <a:r>
              <a:rPr lang="en-US" altLang="en-US" kern="0" dirty="0"/>
              <a:t>Complete the past</a:t>
            </a:r>
          </a:p>
          <a:p>
            <a:pPr marL="457200" lvl="1" indent="0" algn="ctr">
              <a:buFontTx/>
              <a:buNone/>
              <a:defRPr/>
            </a:pPr>
            <a:endParaRPr lang="en-US" altLang="en-US" kern="0" dirty="0"/>
          </a:p>
        </p:txBody>
      </p:sp>
    </p:spTree>
    <p:extLst>
      <p:ext uri="{BB962C8B-B14F-4D97-AF65-F5344CB8AC3E}">
        <p14:creationId xmlns:p14="http://schemas.microsoft.com/office/powerpoint/2010/main" val="20177943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9351D-81AF-04F6-04DF-19CC0CEF3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4907632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876451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65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18133</TotalTime>
  <Words>2035</Words>
  <Application>Microsoft Macintosh PowerPoint</Application>
  <PresentationFormat>On-screen Show (4:3)</PresentationFormat>
  <Paragraphs>331</Paragraphs>
  <Slides>21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Gill Sans</vt:lpstr>
      <vt:lpstr>Helvetica</vt:lpstr>
      <vt:lpstr>Tahoma</vt:lpstr>
      <vt:lpstr>Times New Roman</vt:lpstr>
      <vt:lpstr>Office Theme</vt:lpstr>
      <vt:lpstr>Clip</vt:lpstr>
      <vt:lpstr>Models and Frameworks of Change  Understanding the Psychology of Change</vt:lpstr>
      <vt:lpstr>Change Process</vt:lpstr>
      <vt:lpstr>External Forces for Change</vt:lpstr>
      <vt:lpstr>Internal Forces For Change</vt:lpstr>
      <vt:lpstr>Driving and Restraining Forces</vt:lpstr>
      <vt:lpstr> Force Field Analysis</vt:lpstr>
      <vt:lpstr>Force Field Analysis Model</vt:lpstr>
      <vt:lpstr> Sources of Resistance to Change</vt:lpstr>
      <vt:lpstr>Resistance to Change</vt:lpstr>
      <vt:lpstr>Understanding Resistance to Change</vt:lpstr>
      <vt:lpstr> A Systems Model of Change</vt:lpstr>
      <vt:lpstr>Unfreezing, Changing, Refreezing</vt:lpstr>
      <vt:lpstr>Reducing the Restraining Forces 1</vt:lpstr>
      <vt:lpstr>Reducing the Restraining Forces 2</vt:lpstr>
      <vt:lpstr>Reducing the Restraining Forces 3</vt:lpstr>
      <vt:lpstr>Refreezing the Desired Conditions</vt:lpstr>
      <vt:lpstr>Transformational Leadership and Change</vt:lpstr>
      <vt:lpstr>Why People Resist Change 1</vt:lpstr>
      <vt:lpstr>Why People Resist Change 2</vt:lpstr>
      <vt:lpstr>Decoding Resistance to Change (Jeffrey D. Ford and Laurie W. Ford, HBR)</vt:lpstr>
      <vt:lpstr>Thank You</vt:lpstr>
    </vt:vector>
  </TitlesOfParts>
  <Company>ATL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Leading Change: Why Transformation Efforts Fail  </dc:title>
  <dc:creator>Janice Picard</dc:creator>
  <cp:lastModifiedBy>Anupama Sharma</cp:lastModifiedBy>
  <cp:revision>51</cp:revision>
  <cp:lastPrinted>2019-09-24T06:24:12Z</cp:lastPrinted>
  <dcterms:created xsi:type="dcterms:W3CDTF">1998-02-09T19:49:20Z</dcterms:created>
  <dcterms:modified xsi:type="dcterms:W3CDTF">2025-04-28T04:51:29Z</dcterms:modified>
</cp:coreProperties>
</file>