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62" r:id="rId2"/>
    <p:sldId id="465" r:id="rId3"/>
    <p:sldId id="449" r:id="rId4"/>
    <p:sldId id="463" r:id="rId5"/>
    <p:sldId id="450" r:id="rId6"/>
    <p:sldId id="451" r:id="rId7"/>
    <p:sldId id="464" r:id="rId8"/>
    <p:sldId id="452" r:id="rId9"/>
    <p:sldId id="266" r:id="rId10"/>
    <p:sldId id="286" r:id="rId11"/>
    <p:sldId id="259" r:id="rId12"/>
    <p:sldId id="260" r:id="rId13"/>
    <p:sldId id="261" r:id="rId14"/>
    <p:sldId id="262" r:id="rId15"/>
    <p:sldId id="263" r:id="rId16"/>
    <p:sldId id="282" r:id="rId17"/>
    <p:sldId id="264" r:id="rId18"/>
    <p:sldId id="283" r:id="rId19"/>
    <p:sldId id="265" r:id="rId20"/>
    <p:sldId id="267" r:id="rId21"/>
    <p:sldId id="269" r:id="rId22"/>
    <p:sldId id="268" r:id="rId23"/>
    <p:sldId id="270" r:id="rId24"/>
    <p:sldId id="271" r:id="rId25"/>
    <p:sldId id="272" r:id="rId26"/>
    <p:sldId id="273" r:id="rId27"/>
    <p:sldId id="274" r:id="rId28"/>
    <p:sldId id="275" r:id="rId29"/>
    <p:sldId id="256" r:id="rId30"/>
    <p:sldId id="258" r:id="rId31"/>
    <p:sldId id="285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78531" autoAdjust="0"/>
  </p:normalViewPr>
  <p:slideViewPr>
    <p:cSldViewPr snapToGrid="0">
      <p:cViewPr varScale="1">
        <p:scale>
          <a:sx n="56" d="100"/>
          <a:sy n="56" d="100"/>
        </p:scale>
        <p:origin x="16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1FF37-4098-43A0-8E03-7D9EE6A5B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EEFBBF-ACCA-498B-84E7-92AB47652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824B21-7607-4EE2-8B89-FDEFB4B5A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03-12-2023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956FF-BA9B-4923-8266-3826BB305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8E733-ED60-469A-A93C-8CB9581CB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4606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867BF-CF43-44B3-9A71-CF82EB75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7CBDC-C240-4BA6-8494-DF22F7E3A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E4CF5-6A39-4653-9DFD-4805E7134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03-12-2023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56C9A-3518-43DD-BF68-9F5198138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E5D06-36EA-48E2-B188-C65596754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5581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BBEBE-D2BE-42B5-9108-EFDCCAF0C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E2636F-434D-4F44-BC50-3724D189B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7EC2CC-FFC3-450D-BD3B-9C8ADF2DB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03-12-2023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D3129-E54F-46DA-A16E-E72F4C441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EA6D1-19FA-47F8-8899-528E2B660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9612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524F-A091-450E-B7B7-82030848A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A6A44-8825-4645-BEDB-1AD4DC7660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F8E4E9-3475-48A0-ADFD-3EC3BB420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000E42-06B4-4F51-AAF3-35F560C5D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03-12-2023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7DB57E-DE5B-4837-99C8-BE7EBC12A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47113C-EA2C-4AC4-8C09-F8239F3A7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6827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927E-9A50-4270-9BB6-B6799F9A2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F434C-381D-4705-81BF-EDF64C409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803806-4EA4-4FAB-857B-4DC3E5AC49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6F4F3-FFC8-45CF-83B4-8AE122ABA2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2C1AED-8367-4B61-908D-F7F23735B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56A7AC-284B-4FC4-9C21-F57741C2B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03-12-2023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8DEA95-BFE3-4DDD-B8E5-97A022869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2E73C9-1CD1-4C5A-8DC0-39C7B6A35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6495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3A1A9-FE3A-4DCD-8840-E005DBEC0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4FFB98-5832-43DF-8867-0FDB9F39F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03-12-2023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71DD81-D7FA-48CE-8A5F-9C60D498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A5BB3-0F4D-4D59-830E-EE88701A9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3852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5E2D74-81B4-4064-8DA9-281D19BB6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03-12-2023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DA6F53-6330-49A2-BE68-419C9D758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538C46-CA23-4799-ADC7-1DCA74F4A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4358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B1D8C-3755-4C9A-8FFD-9FD5B170E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4E415-6A8F-464C-B06A-16B213C0F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2969E5-2960-4E10-B7F9-7D452C95FE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02DB10-B3D1-490E-8D76-CF874335D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03-12-2023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A2F06B-E58D-49C9-9762-A737B47CE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551555-2CFD-400F-B6BB-A796156EE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5436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9CB7-67BB-4ABF-9352-3E8907730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2B7083-6BEA-4DAB-BDB0-C37EB6E4EC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806B2-D5A6-4D7B-87DA-FB0367DBC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95BAF8-F5C7-4F08-B56B-8F718D80C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03-12-2023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CBE8D-8E3B-47AC-82B3-874F02393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58FD09-3EBB-4B57-8288-CD7BEC8C4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6651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80191-C675-47C6-BEB1-3D943ED1C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86200E-9A0B-4416-BA4C-F2E827B3AA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037F8-54CE-4617-950F-C940267A0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03-12-2023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610D2-6549-47A2-A755-FB867C8B9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38DDB4-4E83-45F6-A261-4DFC662CE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9573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A95B0B-1969-4CD6-97CD-19A0816065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9DA7EE-57F1-433F-A05D-5B7B06D917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491EB-864E-4835-AC1D-D2268F808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03-12-2023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1DB71-EBB6-43F2-8DB9-4B72FF176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3BC1EA-6EBE-4A7C-9604-A58ADAE53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644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6F296A-B331-4236-ACB5-A962C5EA5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71762A-07CA-45E2-B00B-34E52C23F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A2F44-281A-4051-AAEC-53B667039D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9125B-9B47-4E51-A801-086BC228131D}" type="datetimeFigureOut">
              <a:rPr lang="en-IN" smtClean="0"/>
              <a:t>03-12-2023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021998-5186-431A-A849-E4C2556596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17E81-39FD-442A-AE1C-DE1B1F252A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5787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FBE37-5D89-4958-A4C1-6C2045E9B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Data </a:t>
            </a:r>
            <a:r>
              <a:rPr lang="en-IN" dirty="0" err="1"/>
              <a:t>Data</a:t>
            </a:r>
            <a:r>
              <a:rPr lang="en-IN" dirty="0"/>
              <a:t> , everywhere ,</a:t>
            </a:r>
          </a:p>
          <a:p>
            <a:pPr marL="0" indent="0">
              <a:buNone/>
            </a:pPr>
            <a:r>
              <a:rPr lang="en-IN" dirty="0"/>
              <a:t>Not a single drop of wisdom</a:t>
            </a:r>
          </a:p>
        </p:txBody>
      </p:sp>
    </p:spTree>
    <p:extLst>
      <p:ext uri="{BB962C8B-B14F-4D97-AF65-F5344CB8AC3E}">
        <p14:creationId xmlns:p14="http://schemas.microsoft.com/office/powerpoint/2010/main" val="2055285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18A17-143E-5FCD-E578-3B9D3073E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2104F-9CDB-0A76-8E72-7CEC606C8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https://hbr.org/1979/03/chief-executives-define-their-own-data-needs</a:t>
            </a:r>
          </a:p>
        </p:txBody>
      </p:sp>
    </p:spTree>
    <p:extLst>
      <p:ext uri="{BB962C8B-B14F-4D97-AF65-F5344CB8AC3E}">
        <p14:creationId xmlns:p14="http://schemas.microsoft.com/office/powerpoint/2010/main" val="4120190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:Western Europe WW2.png">
            <a:extLst>
              <a:ext uri="{FF2B5EF4-FFF2-40B4-BE49-F238E27FC236}">
                <a16:creationId xmlns:a16="http://schemas.microsoft.com/office/drawing/2014/main" id="{C092A813-E01D-434C-B7FE-1DAAB3F37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238"/>
            <a:ext cx="7154944" cy="6573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uvidhadiagnosticcentre.com 1/35 Russian ZU23-2 Anti-Aircraft Gun Military  Models &amp;amp; Kits">
            <a:extLst>
              <a:ext uri="{FF2B5EF4-FFF2-40B4-BE49-F238E27FC236}">
                <a16:creationId xmlns:a16="http://schemas.microsoft.com/office/drawing/2014/main" id="{B44C1A23-9E66-48E3-9D05-91CA72A14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3120530"/>
            <a:ext cx="3810000" cy="336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Vickers Wellington had the characteristic nose and tail turrets of the  British night bombers, mounting Browni… | Wwii fighters, Wellington bomber, Wwii  aircraft">
            <a:extLst>
              <a:ext uri="{FF2B5EF4-FFF2-40B4-BE49-F238E27FC236}">
                <a16:creationId xmlns:a16="http://schemas.microsoft.com/office/drawing/2014/main" id="{C0FA98D4-3F12-4091-87CF-5647F9B47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275" y="759408"/>
            <a:ext cx="3148326" cy="187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374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4BB39D-B2A6-4747-ADEC-A06E6014F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276" y="368277"/>
            <a:ext cx="6735316" cy="51698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DA8E810-2164-8E0E-C382-F953F9A184F6}"/>
              </a:ext>
            </a:extLst>
          </p:cNvPr>
          <p:cNvSpPr txBox="1"/>
          <p:nvPr/>
        </p:nvSpPr>
        <p:spPr>
          <a:xfrm>
            <a:off x="914400" y="6124755"/>
            <a:ext cx="5589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https://www.menti.com/pjv69siz6e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D11672-0460-1C31-CA38-E941F41CAC7F}"/>
              </a:ext>
            </a:extLst>
          </p:cNvPr>
          <p:cNvSpPr txBox="1"/>
          <p:nvPr/>
        </p:nvSpPr>
        <p:spPr>
          <a:xfrm>
            <a:off x="7591244" y="6120391"/>
            <a:ext cx="3260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0" i="0" dirty="0">
                <a:effectLst/>
                <a:latin typeface="MentiText"/>
              </a:rPr>
              <a:t> menti.com  </a:t>
            </a:r>
            <a:r>
              <a:rPr lang="en-IN" b="1" i="0" dirty="0">
                <a:effectLst/>
                <a:latin typeface="MentiText"/>
              </a:rPr>
              <a:t>1606 6124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80176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E3E39-0CEC-48A7-8A87-A796F0F16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8790" y="3117097"/>
            <a:ext cx="5336357" cy="1690573"/>
          </a:xfrm>
        </p:spPr>
        <p:txBody>
          <a:bodyPr/>
          <a:lstStyle/>
          <a:p>
            <a:pPr marL="0" indent="0">
              <a:buNone/>
            </a:pPr>
            <a:r>
              <a:rPr lang="en-IN" dirty="0">
                <a:solidFill>
                  <a:srgbClr val="FF0000"/>
                </a:solidFill>
              </a:rPr>
              <a:t>Survivorship bias</a:t>
            </a:r>
          </a:p>
          <a:p>
            <a:pPr marL="0" indent="0">
              <a:buNone/>
            </a:pP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5240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rodie helmet - Wikipedia">
            <a:extLst>
              <a:ext uri="{FF2B5EF4-FFF2-40B4-BE49-F238E27FC236}">
                <a16:creationId xmlns:a16="http://schemas.microsoft.com/office/drawing/2014/main" id="{109319B9-FF36-4523-880D-2E81107D6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518" y="641023"/>
            <a:ext cx="4866588" cy="5005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E59DE2-3171-41E7-930B-08EE518C9B67}"/>
              </a:ext>
            </a:extLst>
          </p:cNvPr>
          <p:cNvSpPr txBox="1"/>
          <p:nvPr/>
        </p:nvSpPr>
        <p:spPr>
          <a:xfrm>
            <a:off x="3497344" y="6023728"/>
            <a:ext cx="33182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Brodie helmet</a:t>
            </a:r>
          </a:p>
          <a:p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09623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074AF-3945-A60E-A748-B9AEC6C97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2E34C-8AA2-4806-5A41-B2ED67B79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They don't build it like they used to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4021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930EE-EB03-474F-8FEE-6A6B7C7DC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More Applications …</a:t>
            </a:r>
          </a:p>
        </p:txBody>
      </p:sp>
    </p:spTree>
    <p:extLst>
      <p:ext uri="{BB962C8B-B14F-4D97-AF65-F5344CB8AC3E}">
        <p14:creationId xmlns:p14="http://schemas.microsoft.com/office/powerpoint/2010/main" val="478457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3CD23-CFAD-4C32-AE75-6D8B08ACB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807" y="2565096"/>
            <a:ext cx="10515600" cy="4351338"/>
          </a:xfrm>
        </p:spPr>
        <p:txBody>
          <a:bodyPr/>
          <a:lstStyle/>
          <a:p>
            <a:r>
              <a:rPr lang="en-IN" dirty="0"/>
              <a:t>What is Machine Learning ? </a:t>
            </a:r>
          </a:p>
        </p:txBody>
      </p:sp>
      <p:pic>
        <p:nvPicPr>
          <p:cNvPr id="7170" name="Picture 2" descr="ITOUGTD20 Introducing the Analytics &amp; Big Data Track - ITOUG">
            <a:extLst>
              <a:ext uri="{FF2B5EF4-FFF2-40B4-BE49-F238E27FC236}">
                <a16:creationId xmlns:a16="http://schemas.microsoft.com/office/drawing/2014/main" id="{1AA58011-22BA-419D-93C4-520799838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577" y="955818"/>
            <a:ext cx="6603650" cy="494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97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B3DCA-3A72-D16A-2629-D532687B4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53905-1519-15D2-A49F-43F5D5255F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9958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C0B23-0C89-4BEB-A493-64EC44BB2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Machine learning -  computers discovering how they can perform tasks </a:t>
            </a:r>
            <a:r>
              <a:rPr lang="en-US" i="1" dirty="0"/>
              <a:t>without being explicitly programmed </a:t>
            </a:r>
            <a:r>
              <a:rPr lang="en-US" dirty="0"/>
              <a:t>to do so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8116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E8C3F8-E017-4C9F-A462-8A5B82EE7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859" y="640139"/>
            <a:ext cx="8995149" cy="502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32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0FFDA-ABC9-4809-B558-645D958C8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0007"/>
            <a:ext cx="10515600" cy="4351338"/>
          </a:xfrm>
        </p:spPr>
        <p:txBody>
          <a:bodyPr/>
          <a:lstStyle/>
          <a:p>
            <a:r>
              <a:rPr lang="en-US" dirty="0"/>
              <a:t>"A computer program is said to learn from </a:t>
            </a:r>
            <a:r>
              <a:rPr lang="en-US" dirty="0">
                <a:solidFill>
                  <a:srgbClr val="FF0000"/>
                </a:solidFill>
              </a:rPr>
              <a:t>experience E </a:t>
            </a:r>
            <a:r>
              <a:rPr lang="en-US" dirty="0"/>
              <a:t>with respect to some class of </a:t>
            </a:r>
            <a:r>
              <a:rPr lang="en-US" dirty="0">
                <a:solidFill>
                  <a:srgbClr val="FF0000"/>
                </a:solidFill>
              </a:rPr>
              <a:t>tasks T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performance measure P </a:t>
            </a:r>
            <a:r>
              <a:rPr lang="en-US" dirty="0"/>
              <a:t>if its performance at tasks in T, as measured by P, </a:t>
            </a:r>
            <a:r>
              <a:rPr lang="en-US" dirty="0">
                <a:solidFill>
                  <a:srgbClr val="FF0000"/>
                </a:solidFill>
              </a:rPr>
              <a:t>improves</a:t>
            </a:r>
            <a:r>
              <a:rPr lang="en-US" dirty="0"/>
              <a:t> with experience E."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C2FEB9-CD36-466F-B408-BF273C8F9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047" y="3946994"/>
            <a:ext cx="9640310" cy="158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28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08BEC-3AF5-43A9-8A52-A0D566EF3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Types of Machine Learning  - Supervised , Unsupervised , Semi-Supervised</a:t>
            </a:r>
          </a:p>
        </p:txBody>
      </p:sp>
    </p:spTree>
    <p:extLst>
      <p:ext uri="{BB962C8B-B14F-4D97-AF65-F5344CB8AC3E}">
        <p14:creationId xmlns:p14="http://schemas.microsoft.com/office/powerpoint/2010/main" val="735157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01B3E-0386-479A-B802-56FADA323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Supervised</a:t>
            </a:r>
            <a:r>
              <a:rPr lang="en-IN" dirty="0"/>
              <a:t>  </a:t>
            </a:r>
          </a:p>
          <a:p>
            <a:endParaRPr lang="en-IN" dirty="0"/>
          </a:p>
          <a:p>
            <a:r>
              <a:rPr lang="en-IN" dirty="0"/>
              <a:t>Human interaction/interference  </a:t>
            </a:r>
          </a:p>
          <a:p>
            <a:endParaRPr lang="en-IN" dirty="0"/>
          </a:p>
          <a:p>
            <a:r>
              <a:rPr lang="en-IN" dirty="0"/>
              <a:t>Labelled data </a:t>
            </a:r>
          </a:p>
          <a:p>
            <a:endParaRPr lang="en-IN" dirty="0"/>
          </a:p>
          <a:p>
            <a:r>
              <a:rPr lang="en-IN" dirty="0"/>
              <a:t>Y = f(x)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0442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B7058-FAC0-4B89-A53B-25D2996AA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of Supervised Learning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E6D81-04AD-4EF0-9C20-A15BF5C69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Linear Regression</a:t>
            </a:r>
          </a:p>
          <a:p>
            <a:r>
              <a:rPr lang="en-IN" dirty="0"/>
              <a:t>Logistic regression based Classification </a:t>
            </a:r>
          </a:p>
          <a:p>
            <a:r>
              <a:rPr lang="en-IN" dirty="0"/>
              <a:t>Naive Bayesian based  Classification </a:t>
            </a:r>
          </a:p>
          <a:p>
            <a:r>
              <a:rPr lang="en-IN" dirty="0"/>
              <a:t>Decision trees </a:t>
            </a:r>
          </a:p>
          <a:p>
            <a:r>
              <a:rPr lang="en-IN" dirty="0"/>
              <a:t>SVM </a:t>
            </a:r>
          </a:p>
          <a:p>
            <a:r>
              <a:rPr lang="en-IN" dirty="0" err="1"/>
              <a:t>kNN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3294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19839-29EC-45FD-AAC7-949E050E5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Unsupervised</a:t>
            </a:r>
            <a:r>
              <a:rPr lang="en-IN" dirty="0"/>
              <a:t> </a:t>
            </a:r>
          </a:p>
          <a:p>
            <a:endParaRPr lang="en-IN" dirty="0"/>
          </a:p>
          <a:p>
            <a:r>
              <a:rPr lang="en-US" dirty="0"/>
              <a:t> algorithm is not provided with any pre-assigned labels or scores for the training data.</a:t>
            </a:r>
          </a:p>
          <a:p>
            <a:endParaRPr lang="en-US" dirty="0"/>
          </a:p>
          <a:p>
            <a:r>
              <a:rPr lang="en-US" dirty="0"/>
              <a:t>No Y </a:t>
            </a:r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4842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EC572-259D-4C51-B55C-ECD00A8B3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Examples of Unsupervised Learning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BE771-B968-4BAD-AF69-DA3DB33D9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K means Clustering </a:t>
            </a:r>
          </a:p>
          <a:p>
            <a:r>
              <a:rPr lang="en-IN" dirty="0"/>
              <a:t>hierarchical clustering</a:t>
            </a:r>
          </a:p>
          <a:p>
            <a:r>
              <a:rPr lang="en-IN" dirty="0" err="1"/>
              <a:t>Apriori</a:t>
            </a:r>
            <a:r>
              <a:rPr lang="en-IN" dirty="0"/>
              <a:t> ( Association Rules ) </a:t>
            </a:r>
          </a:p>
        </p:txBody>
      </p:sp>
    </p:spTree>
    <p:extLst>
      <p:ext uri="{BB962C8B-B14F-4D97-AF65-F5344CB8AC3E}">
        <p14:creationId xmlns:p14="http://schemas.microsoft.com/office/powerpoint/2010/main" val="3261217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18C4-D614-4FFE-992B-F8317DF8C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Semi supervised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48E7CF-17BE-49B4-A3FA-58B7B4E62DD6}"/>
              </a:ext>
            </a:extLst>
          </p:cNvPr>
          <p:cNvSpPr txBox="1"/>
          <p:nvPr/>
        </p:nvSpPr>
        <p:spPr>
          <a:xfrm>
            <a:off x="771277" y="1971923"/>
            <a:ext cx="1027308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/>
              <a:t>100 records</a:t>
            </a:r>
          </a:p>
          <a:p>
            <a:endParaRPr lang="en-IN" sz="4000" dirty="0"/>
          </a:p>
          <a:p>
            <a:r>
              <a:rPr lang="en-IN" sz="4000" dirty="0"/>
              <a:t>90 records – unlabelled </a:t>
            </a:r>
          </a:p>
          <a:p>
            <a:r>
              <a:rPr lang="en-IN" sz="4000" dirty="0"/>
              <a:t>10 records – labelled  </a:t>
            </a:r>
          </a:p>
          <a:p>
            <a:endParaRPr lang="en-IN" sz="4000" dirty="0"/>
          </a:p>
          <a:p>
            <a:r>
              <a:rPr lang="en-IN" sz="4000" dirty="0"/>
              <a:t>100 unlabelled records – unsupervised ML problem    </a:t>
            </a:r>
          </a:p>
          <a:p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1185250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EB193-1E98-4C89-B6AD-CB8725E5B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Uses the unlabeled data to gain more understanding</a:t>
            </a:r>
          </a:p>
          <a:p>
            <a:r>
              <a:rPr lang="en-US" dirty="0"/>
              <a:t>When only small training set is available.</a:t>
            </a:r>
          </a:p>
          <a:p>
            <a:r>
              <a:rPr lang="en-US" dirty="0"/>
              <a:t>To take advantage of the test set which also  contains a lot of valuable information .</a:t>
            </a:r>
          </a:p>
          <a:p>
            <a:r>
              <a:rPr lang="en-US" dirty="0"/>
              <a:t>Quite frequently used in text and image data.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91854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E2FA32-7487-4024-896B-2F14A697B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537" y="420384"/>
            <a:ext cx="6890810" cy="44935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67BFC3-4CAC-45A4-B0D1-90BC90190585}"/>
              </a:ext>
            </a:extLst>
          </p:cNvPr>
          <p:cNvSpPr txBox="1"/>
          <p:nvPr/>
        </p:nvSpPr>
        <p:spPr>
          <a:xfrm>
            <a:off x="1176793" y="5216056"/>
            <a:ext cx="9573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Only 1 black and 1 white is labelled , grey are unlabelled data and needs to be predicted.  </a:t>
            </a:r>
          </a:p>
        </p:txBody>
      </p:sp>
    </p:spTree>
    <p:extLst>
      <p:ext uri="{BB962C8B-B14F-4D97-AF65-F5344CB8AC3E}">
        <p14:creationId xmlns:p14="http://schemas.microsoft.com/office/powerpoint/2010/main" val="1362471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B48A34-BB03-4D70-862D-8722143F2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487" y="1700212"/>
            <a:ext cx="4391025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4133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9FE366-5184-4627-833F-21D53D737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716" y="1947187"/>
            <a:ext cx="4939375" cy="296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799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mi3">
            <a:extLst>
              <a:ext uri="{FF2B5EF4-FFF2-40B4-BE49-F238E27FC236}">
                <a16:creationId xmlns:a16="http://schemas.microsoft.com/office/drawing/2014/main" id="{A99C2B3E-559F-4019-9FDC-2E828EB48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97" y="1585664"/>
            <a:ext cx="5419725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6762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E8E371-EBCC-47A2-9E41-02E6E5685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169" y="1189795"/>
            <a:ext cx="6458082" cy="37161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4AAECA-BF6B-48DB-A469-36664681ED15}"/>
              </a:ext>
            </a:extLst>
          </p:cNvPr>
          <p:cNvSpPr txBox="1"/>
          <p:nvPr/>
        </p:nvSpPr>
        <p:spPr>
          <a:xfrm>
            <a:off x="1637968" y="5483539"/>
            <a:ext cx="9621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Some homogeneity , smoothness assumption -</a:t>
            </a:r>
            <a:r>
              <a:rPr lang="en-US" dirty="0"/>
              <a:t> points close to each other belong to the same class</a:t>
            </a:r>
            <a:r>
              <a:rPr lang="en-IN" dirty="0"/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4663394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C17D72-69CB-48EF-93A5-15FEA188D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715" y="1442540"/>
            <a:ext cx="6115755" cy="383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6205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mi6">
            <a:extLst>
              <a:ext uri="{FF2B5EF4-FFF2-40B4-BE49-F238E27FC236}">
                <a16:creationId xmlns:a16="http://schemas.microsoft.com/office/drawing/2014/main" id="{633219CD-D805-488F-901A-81669C39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242" y="1506151"/>
            <a:ext cx="6627206" cy="41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5109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mi7">
            <a:extLst>
              <a:ext uri="{FF2B5EF4-FFF2-40B4-BE49-F238E27FC236}">
                <a16:creationId xmlns:a16="http://schemas.microsoft.com/office/drawing/2014/main" id="{E29BEEE6-32B4-464A-BFCA-A4366F50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198" y="989316"/>
            <a:ext cx="6468180" cy="405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1246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1F782-62F5-4D79-BACA-AE63B2860F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err="1"/>
              <a:t>Vapnik</a:t>
            </a:r>
            <a:r>
              <a:rPr lang="en-IN" dirty="0"/>
              <a:t> Principle</a:t>
            </a:r>
          </a:p>
        </p:txBody>
      </p:sp>
    </p:spTree>
    <p:extLst>
      <p:ext uri="{BB962C8B-B14F-4D97-AF65-F5344CB8AC3E}">
        <p14:creationId xmlns:p14="http://schemas.microsoft.com/office/powerpoint/2010/main" val="26023978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F972A-5EB6-493A-B9AB-5C1672F8B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5400" b="1" u="sng" dirty="0" err="1"/>
              <a:t>Vapnik</a:t>
            </a:r>
            <a:r>
              <a:rPr lang="en-IN" sz="5400" b="1" u="sng" dirty="0"/>
              <a:t> Principle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E9E82-B2F9-4E88-86E4-5A27C5B84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6600" dirty="0"/>
              <a:t>In order to solve a problem don’t pick an intermediate problem of a higher order of complexity.</a:t>
            </a: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21422699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pyramid&#10;&#10;Description automatically generated">
            <a:extLst>
              <a:ext uri="{FF2B5EF4-FFF2-40B4-BE49-F238E27FC236}">
                <a16:creationId xmlns:a16="http://schemas.microsoft.com/office/drawing/2014/main" id="{9BB3D720-D728-D4B5-046C-D17BC21E545E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3673" y="528867"/>
            <a:ext cx="7338350" cy="5045116"/>
          </a:xfrm>
          <a:prstGeom prst="rect">
            <a:avLst/>
          </a:prstGeom>
        </p:spPr>
      </p:pic>
      <p:sp>
        <p:nvSpPr>
          <p:cNvPr id="4" name="AutoShape 2" descr="The DIKW pyramid - Associative Knowledge Graphs ">
            <a:extLst>
              <a:ext uri="{FF2B5EF4-FFF2-40B4-BE49-F238E27FC236}">
                <a16:creationId xmlns:a16="http://schemas.microsoft.com/office/drawing/2014/main" id="{4FCD04AA-AF7C-DC7E-B248-D0FF57221B2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EFE257-E909-60F4-65C1-72A9266690BF}"/>
              </a:ext>
            </a:extLst>
          </p:cNvPr>
          <p:cNvSpPr txBox="1"/>
          <p:nvPr/>
        </p:nvSpPr>
        <p:spPr>
          <a:xfrm>
            <a:off x="3996906" y="5573983"/>
            <a:ext cx="45029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/>
              <a:t>DIKW Pyramid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7FC807-12B8-63C8-175A-445F2B5651E2}"/>
              </a:ext>
            </a:extLst>
          </p:cNvPr>
          <p:cNvSpPr txBox="1"/>
          <p:nvPr/>
        </p:nvSpPr>
        <p:spPr>
          <a:xfrm>
            <a:off x="9005978" y="6611779"/>
            <a:ext cx="35540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@ https://grapeup.com/blog/associative-knowledge-graphs</a:t>
            </a:r>
          </a:p>
        </p:txBody>
      </p:sp>
    </p:spTree>
    <p:extLst>
      <p:ext uri="{BB962C8B-B14F-4D97-AF65-F5344CB8AC3E}">
        <p14:creationId xmlns:p14="http://schemas.microsoft.com/office/powerpoint/2010/main" val="1033413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318</Words>
  <Application>Microsoft Office PowerPoint</Application>
  <PresentationFormat>Widescreen</PresentationFormat>
  <Paragraphs>57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MentiText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of Supervised Learning </vt:lpstr>
      <vt:lpstr>PowerPoint Presentation</vt:lpstr>
      <vt:lpstr>Examples of Unsupervised Learning </vt:lpstr>
      <vt:lpstr>Semi supervised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Vapnik Principle</vt:lpstr>
      <vt:lpstr>Vapnik Principle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Vapnik Principle</dc:title>
  <dc:creator>Abhishek Srivastava</dc:creator>
  <cp:lastModifiedBy>Abhishek Srivastava</cp:lastModifiedBy>
  <cp:revision>64</cp:revision>
  <dcterms:created xsi:type="dcterms:W3CDTF">2021-01-17T19:55:20Z</dcterms:created>
  <dcterms:modified xsi:type="dcterms:W3CDTF">2023-12-03T08:45:51Z</dcterms:modified>
</cp:coreProperties>
</file>